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sldIdLst>
    <p:sldId id="287" r:id="rId2"/>
    <p:sldId id="273" r:id="rId3"/>
    <p:sldId id="423" r:id="rId4"/>
    <p:sldId id="424" r:id="rId5"/>
    <p:sldId id="425" r:id="rId6"/>
    <p:sldId id="426" r:id="rId7"/>
    <p:sldId id="427" r:id="rId8"/>
    <p:sldId id="428" r:id="rId9"/>
    <p:sldId id="429" r:id="rId10"/>
    <p:sldId id="430" r:id="rId11"/>
    <p:sldId id="431" r:id="rId12"/>
    <p:sldId id="432" r:id="rId13"/>
    <p:sldId id="433" r:id="rId14"/>
    <p:sldId id="434" r:id="rId15"/>
    <p:sldId id="435" r:id="rId16"/>
    <p:sldId id="436" r:id="rId17"/>
    <p:sldId id="437" r:id="rId18"/>
    <p:sldId id="438" r:id="rId19"/>
    <p:sldId id="439" r:id="rId20"/>
    <p:sldId id="440" r:id="rId21"/>
    <p:sldId id="441" r:id="rId22"/>
    <p:sldId id="442" r:id="rId23"/>
    <p:sldId id="443" r:id="rId24"/>
    <p:sldId id="444" r:id="rId25"/>
    <p:sldId id="445" r:id="rId26"/>
    <p:sldId id="446" r:id="rId27"/>
    <p:sldId id="447" r:id="rId28"/>
    <p:sldId id="448" r:id="rId29"/>
    <p:sldId id="283" r:id="rId30"/>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xmlns="">
        <p15:guide id="1" orient="horz" pos="2123">
          <p15:clr>
            <a:srgbClr val="A4A3A4"/>
          </p15:clr>
        </p15:guide>
        <p15:guide id="2" pos="295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88EFC"/>
    <a:srgbClr val="FE978C"/>
    <a:srgbClr val="FFA850"/>
    <a:srgbClr val="5B81CF"/>
    <a:srgbClr val="EAFBFF"/>
    <a:srgbClr val="76A4DC"/>
    <a:srgbClr val="248C51"/>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0" d="100"/>
          <a:sy n="80" d="100"/>
        </p:scale>
        <p:origin x="-854" y="-67"/>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08423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74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零死角玩转</a:t>
            </a:r>
            <a:r>
              <a:rPr lang="en-US" altLang="zh-CN" sz="3200" b="1">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2518638" cy="369332"/>
          </a:xfrm>
          <a:prstGeom prst="rect">
            <a:avLst/>
          </a:prstGeom>
        </p:spPr>
        <p:txBody>
          <a:bodyPr wrap="none">
            <a:spAutoFit/>
          </a:bodyPr>
          <a:lstStyle/>
          <a:p>
            <a:r>
              <a:rPr lang="en-US" altLang="zh-CN" b="1"/>
              <a:t>o</a:t>
            </a:r>
            <a:r>
              <a:rPr lang="zh-CN" altLang="en-US" b="1"/>
              <a:t>文件与</a:t>
            </a:r>
            <a:r>
              <a:rPr lang="en-US" altLang="zh-CN" b="1"/>
              <a:t>axf</a:t>
            </a:r>
            <a:r>
              <a:rPr lang="zh-CN" altLang="en-US" b="1"/>
              <a:t>文件的关系</a:t>
            </a:r>
            <a:endParaRPr lang="zh-CN" altLang="zh-CN" b="1"/>
          </a:p>
        </p:txBody>
      </p:sp>
      <p:sp>
        <p:nvSpPr>
          <p:cNvPr id="3" name="矩形 2"/>
          <p:cNvSpPr/>
          <p:nvPr/>
        </p:nvSpPr>
        <p:spPr>
          <a:xfrm>
            <a:off x="395536" y="1454485"/>
            <a:ext cx="8352928" cy="2585323"/>
          </a:xfrm>
          <a:prstGeom prst="rect">
            <a:avLst/>
          </a:prstGeom>
        </p:spPr>
        <p:txBody>
          <a:bodyPr wrap="square">
            <a:spAutoFit/>
          </a:bodyPr>
          <a:lstStyle/>
          <a:p>
            <a:pPr>
              <a:lnSpc>
                <a:spcPct val="150000"/>
              </a:lnSpc>
            </a:pPr>
            <a:r>
              <a:rPr lang="en-US" altLang="zh-CN"/>
              <a:t>	</a:t>
            </a:r>
            <a:r>
              <a:rPr lang="zh-CN" altLang="en-US"/>
              <a:t>例如：</a:t>
            </a:r>
            <a:r>
              <a:rPr lang="zh-CN" altLang="zh-CN"/>
              <a:t>“多彩流水灯”工程中在“</a:t>
            </a:r>
            <a:r>
              <a:rPr lang="en-US" altLang="zh-CN"/>
              <a:t>bsp_led.c</a:t>
            </a:r>
            <a:r>
              <a:rPr lang="zh-CN" altLang="zh-CN"/>
              <a:t>”文件中有一个</a:t>
            </a:r>
            <a:r>
              <a:rPr lang="en-US" altLang="zh-CN"/>
              <a:t>LED_GPIO_Config</a:t>
            </a:r>
            <a:r>
              <a:rPr lang="zh-CN" altLang="zh-CN"/>
              <a:t>函数，而它内部调用了“</a:t>
            </a:r>
            <a:r>
              <a:rPr lang="en-US" altLang="zh-CN"/>
              <a:t>stm32f10x_gpio.c</a:t>
            </a:r>
            <a:r>
              <a:rPr lang="zh-CN" altLang="zh-CN"/>
              <a:t>”的</a:t>
            </a:r>
            <a:r>
              <a:rPr lang="en-US" altLang="zh-CN"/>
              <a:t>GPIO_Init</a:t>
            </a:r>
            <a:r>
              <a:rPr lang="zh-CN" altLang="zh-CN"/>
              <a:t>函数，经过</a:t>
            </a:r>
            <a:r>
              <a:rPr lang="en-US" altLang="zh-CN"/>
              <a:t>armcc</a:t>
            </a:r>
            <a:r>
              <a:rPr lang="zh-CN" altLang="zh-CN"/>
              <a:t>编译后，</a:t>
            </a:r>
            <a:r>
              <a:rPr lang="en-US" altLang="zh-CN"/>
              <a:t>LED_GPIO_Config</a:t>
            </a:r>
            <a:r>
              <a:rPr lang="zh-CN" altLang="zh-CN"/>
              <a:t>及</a:t>
            </a:r>
            <a:r>
              <a:rPr lang="en-US" altLang="zh-CN"/>
              <a:t>GPIO_Iint</a:t>
            </a:r>
            <a:r>
              <a:rPr lang="zh-CN" altLang="zh-CN"/>
              <a:t>函数都成了指令代码，分别存储在</a:t>
            </a:r>
            <a:r>
              <a:rPr lang="en-US" altLang="zh-CN"/>
              <a:t>bsp_led.o</a:t>
            </a:r>
            <a:r>
              <a:rPr lang="zh-CN" altLang="zh-CN"/>
              <a:t>及</a:t>
            </a:r>
            <a:r>
              <a:rPr lang="en-US" altLang="zh-CN"/>
              <a:t>stm32f10x_gpio.o</a:t>
            </a:r>
            <a:r>
              <a:rPr lang="zh-CN" altLang="zh-CN"/>
              <a:t>文件中，这些指令在</a:t>
            </a:r>
            <a:r>
              <a:rPr lang="en-US" altLang="zh-CN"/>
              <a:t>*.o</a:t>
            </a:r>
            <a:r>
              <a:rPr lang="zh-CN" altLang="zh-CN"/>
              <a:t>文件都没有指定地址，仅包含了内容、大小以及调用的链接信息，而经过链接器后，链接器给它们都分配了特定的地址，并且把地址根据调用指向链接起来。</a:t>
            </a:r>
          </a:p>
        </p:txBody>
      </p:sp>
    </p:spTree>
    <p:extLst>
      <p:ext uri="{BB962C8B-B14F-4D97-AF65-F5344CB8AC3E}">
        <p14:creationId xmlns:p14="http://schemas.microsoft.com/office/powerpoint/2010/main" val="4003029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2518638" cy="369332"/>
          </a:xfrm>
          <a:prstGeom prst="rect">
            <a:avLst/>
          </a:prstGeom>
        </p:spPr>
        <p:txBody>
          <a:bodyPr wrap="none">
            <a:spAutoFit/>
          </a:bodyPr>
          <a:lstStyle/>
          <a:p>
            <a:r>
              <a:rPr lang="en-US" altLang="zh-CN" b="1"/>
              <a:t>o</a:t>
            </a:r>
            <a:r>
              <a:rPr lang="zh-CN" altLang="en-US" b="1"/>
              <a:t>文件与</a:t>
            </a:r>
            <a:r>
              <a:rPr lang="en-US" altLang="zh-CN" b="1"/>
              <a:t>axf</a:t>
            </a:r>
            <a:r>
              <a:rPr lang="zh-CN" altLang="en-US" b="1"/>
              <a:t>文件的关系</a:t>
            </a:r>
            <a:endParaRPr lang="zh-CN" altLang="zh-CN" b="1"/>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1979712" y="1413907"/>
            <a:ext cx="5688632" cy="5111437"/>
          </a:xfrm>
          <a:prstGeom prst="rect">
            <a:avLst/>
          </a:prstGeom>
          <a:noFill/>
          <a:ln w="9525" cmpd="sng">
            <a:solidFill>
              <a:srgbClr val="000000"/>
            </a:solidFill>
            <a:miter lim="800000"/>
            <a:headEnd/>
            <a:tailEnd/>
          </a:ln>
          <a:effectLst/>
        </p:spPr>
      </p:pic>
    </p:spTree>
    <p:extLst>
      <p:ext uri="{BB962C8B-B14F-4D97-AF65-F5344CB8AC3E}">
        <p14:creationId xmlns:p14="http://schemas.microsoft.com/office/powerpoint/2010/main" val="1400656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1317990" cy="369332"/>
          </a:xfrm>
          <a:prstGeom prst="rect">
            <a:avLst/>
          </a:prstGeom>
        </p:spPr>
        <p:txBody>
          <a:bodyPr wrap="none">
            <a:spAutoFit/>
          </a:bodyPr>
          <a:lstStyle/>
          <a:p>
            <a:r>
              <a:rPr lang="en-US" altLang="zh-CN" b="1"/>
              <a:t>ELF</a:t>
            </a:r>
            <a:r>
              <a:rPr lang="zh-CN" altLang="zh-CN" b="1"/>
              <a:t>文件头</a:t>
            </a:r>
          </a:p>
        </p:txBody>
      </p:sp>
      <p:sp>
        <p:nvSpPr>
          <p:cNvPr id="2" name="矩形 1"/>
          <p:cNvSpPr/>
          <p:nvPr/>
        </p:nvSpPr>
        <p:spPr>
          <a:xfrm>
            <a:off x="539552" y="1556792"/>
            <a:ext cx="7992888" cy="1477328"/>
          </a:xfrm>
          <a:prstGeom prst="rect">
            <a:avLst/>
          </a:prstGeom>
        </p:spPr>
        <p:txBody>
          <a:bodyPr wrap="square">
            <a:spAutoFit/>
          </a:bodyPr>
          <a:lstStyle/>
          <a:p>
            <a:r>
              <a:rPr lang="en-US" altLang="zh-CN"/>
              <a:t>	</a:t>
            </a:r>
            <a:r>
              <a:rPr lang="zh-CN" altLang="zh-CN"/>
              <a:t>接下来</a:t>
            </a:r>
            <a:r>
              <a:rPr lang="zh-CN" altLang="en-US"/>
              <a:t>可以</a:t>
            </a:r>
            <a:r>
              <a:rPr lang="zh-CN" altLang="zh-CN"/>
              <a:t>看看具体文件的内容，使用</a:t>
            </a:r>
            <a:r>
              <a:rPr lang="en-US" altLang="zh-CN"/>
              <a:t>fromelf</a:t>
            </a:r>
            <a:r>
              <a:rPr lang="zh-CN" altLang="zh-CN"/>
              <a:t>文件可以查看</a:t>
            </a:r>
            <a:r>
              <a:rPr lang="en-US" altLang="zh-CN"/>
              <a:t>*.o</a:t>
            </a:r>
            <a:r>
              <a:rPr lang="zh-CN" altLang="zh-CN"/>
              <a:t>、</a:t>
            </a:r>
            <a:r>
              <a:rPr lang="en-US" altLang="zh-CN"/>
              <a:t>*.axf</a:t>
            </a:r>
            <a:r>
              <a:rPr lang="zh-CN" altLang="zh-CN"/>
              <a:t>及</a:t>
            </a:r>
            <a:r>
              <a:rPr lang="en-US" altLang="zh-CN"/>
              <a:t>*.lib</a:t>
            </a:r>
            <a:r>
              <a:rPr lang="zh-CN" altLang="zh-CN"/>
              <a:t>文件的</a:t>
            </a:r>
            <a:r>
              <a:rPr lang="en-US" altLang="zh-CN"/>
              <a:t>ELF</a:t>
            </a:r>
            <a:r>
              <a:rPr lang="zh-CN" altLang="zh-CN"/>
              <a:t>信息。</a:t>
            </a:r>
          </a:p>
          <a:p>
            <a:r>
              <a:rPr lang="en-US" altLang="zh-CN"/>
              <a:t>	</a:t>
            </a:r>
            <a:r>
              <a:rPr lang="zh-CN" altLang="zh-CN"/>
              <a:t>使用命令行，切换到文件所在的目录，输入“</a:t>
            </a:r>
            <a:r>
              <a:rPr lang="en-US" altLang="zh-CN"/>
              <a:t>fromelf –text –v bsp_led.o</a:t>
            </a:r>
            <a:r>
              <a:rPr lang="zh-CN" altLang="zh-CN"/>
              <a:t>”命令，可控制输出</a:t>
            </a:r>
            <a:r>
              <a:rPr lang="en-US" altLang="zh-CN"/>
              <a:t>bsp_led.o</a:t>
            </a:r>
            <a:r>
              <a:rPr lang="zh-CN" altLang="zh-CN"/>
              <a:t>的详细信息，利用“</a:t>
            </a:r>
            <a:r>
              <a:rPr lang="en-US" altLang="zh-CN"/>
              <a:t>-c</a:t>
            </a:r>
            <a:r>
              <a:rPr lang="zh-CN" altLang="zh-CN"/>
              <a:t>、</a:t>
            </a:r>
            <a:r>
              <a:rPr lang="en-US" altLang="zh-CN"/>
              <a:t>-z</a:t>
            </a:r>
            <a:r>
              <a:rPr lang="zh-CN" altLang="zh-CN"/>
              <a:t>”等选项还可输出反汇编指令文件、代码及数据文件等信息，</a:t>
            </a:r>
            <a:r>
              <a:rPr lang="zh-CN" altLang="en-US"/>
              <a:t>可</a:t>
            </a:r>
            <a:r>
              <a:rPr lang="zh-CN" altLang="zh-CN"/>
              <a:t>亲手尝试一下。</a:t>
            </a:r>
            <a:endParaRPr lang="zh-CN" altLang="en-US"/>
          </a:p>
        </p:txBody>
      </p:sp>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683568" y="3181557"/>
            <a:ext cx="7957898" cy="2917832"/>
          </a:xfrm>
          <a:prstGeom prst="rect">
            <a:avLst/>
          </a:prstGeom>
          <a:noFill/>
          <a:ln>
            <a:noFill/>
          </a:ln>
        </p:spPr>
      </p:pic>
    </p:spTree>
    <p:extLst>
      <p:ext uri="{BB962C8B-B14F-4D97-AF65-F5344CB8AC3E}">
        <p14:creationId xmlns:p14="http://schemas.microsoft.com/office/powerpoint/2010/main" val="1371453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1317990" cy="369332"/>
          </a:xfrm>
          <a:prstGeom prst="rect">
            <a:avLst/>
          </a:prstGeom>
        </p:spPr>
        <p:txBody>
          <a:bodyPr wrap="none">
            <a:spAutoFit/>
          </a:bodyPr>
          <a:lstStyle/>
          <a:p>
            <a:r>
              <a:rPr lang="en-US" altLang="zh-CN" b="1"/>
              <a:t>ELF</a:t>
            </a:r>
            <a:r>
              <a:rPr lang="zh-CN" altLang="zh-CN" b="1"/>
              <a:t>文件头</a:t>
            </a:r>
          </a:p>
        </p:txBody>
      </p:sp>
      <p:sp>
        <p:nvSpPr>
          <p:cNvPr id="2" name="矩形 1"/>
          <p:cNvSpPr/>
          <p:nvPr/>
        </p:nvSpPr>
        <p:spPr>
          <a:xfrm>
            <a:off x="539552" y="1412776"/>
            <a:ext cx="7992888" cy="1338828"/>
          </a:xfrm>
          <a:prstGeom prst="rect">
            <a:avLst/>
          </a:prstGeom>
        </p:spPr>
        <p:txBody>
          <a:bodyPr wrap="square">
            <a:spAutoFit/>
          </a:bodyPr>
          <a:lstStyle/>
          <a:p>
            <a:pPr>
              <a:lnSpc>
                <a:spcPct val="150000"/>
              </a:lnSpc>
            </a:pPr>
            <a:r>
              <a:rPr lang="en-US" altLang="zh-CN"/>
              <a:t>	</a:t>
            </a:r>
            <a:r>
              <a:rPr lang="zh-CN" altLang="zh-CN"/>
              <a:t>为了便于阅读，我已使用</a:t>
            </a:r>
            <a:r>
              <a:rPr lang="en-US" altLang="zh-CN"/>
              <a:t>fromelf</a:t>
            </a:r>
            <a:r>
              <a:rPr lang="zh-CN" altLang="zh-CN"/>
              <a:t>指令生成了“多彩流水灯</a:t>
            </a:r>
            <a:r>
              <a:rPr lang="en-US" altLang="zh-CN"/>
              <a:t>.axf</a:t>
            </a:r>
            <a:r>
              <a:rPr lang="zh-CN" altLang="zh-CN"/>
              <a:t>”、“</a:t>
            </a:r>
            <a:r>
              <a:rPr lang="en-US" altLang="zh-CN"/>
              <a:t>bsp_led</a:t>
            </a:r>
            <a:r>
              <a:rPr lang="zh-CN" altLang="zh-CN"/>
              <a:t>”及“多彩流水灯</a:t>
            </a:r>
            <a:r>
              <a:rPr lang="en-US" altLang="zh-CN"/>
              <a:t>.lib</a:t>
            </a:r>
            <a:r>
              <a:rPr lang="zh-CN" altLang="zh-CN"/>
              <a:t>”的</a:t>
            </a:r>
            <a:r>
              <a:rPr lang="en-US" altLang="zh-CN"/>
              <a:t>ELF</a:t>
            </a:r>
            <a:r>
              <a:rPr lang="zh-CN" altLang="zh-CN"/>
              <a:t>信息，并已把这些信息保存在独立的文件中，在配套资料的“</a:t>
            </a:r>
            <a:r>
              <a:rPr lang="en-US" altLang="zh-CN"/>
              <a:t>elf</a:t>
            </a:r>
            <a:r>
              <a:rPr lang="zh-CN" altLang="zh-CN"/>
              <a:t>信息输出”文件夹下可查看</a:t>
            </a:r>
            <a:r>
              <a:rPr lang="zh-CN" altLang="en-US"/>
              <a:t>：</a:t>
            </a:r>
          </a:p>
        </p:txBody>
      </p:sp>
      <p:graphicFrame>
        <p:nvGraphicFramePr>
          <p:cNvPr id="3" name="表格 2"/>
          <p:cNvGraphicFramePr>
            <a:graphicFrameLocks noGrp="1"/>
          </p:cNvGraphicFramePr>
          <p:nvPr>
            <p:extLst>
              <p:ext uri="{D42A27DB-BD31-4B8C-83A1-F6EECF244321}">
                <p14:modId xmlns:p14="http://schemas.microsoft.com/office/powerpoint/2010/main" val="1014172138"/>
              </p:ext>
            </p:extLst>
          </p:nvPr>
        </p:nvGraphicFramePr>
        <p:xfrm>
          <a:off x="1187624" y="2852936"/>
          <a:ext cx="7204375" cy="3866321"/>
        </p:xfrm>
        <a:graphic>
          <a:graphicData uri="http://schemas.openxmlformats.org/drawingml/2006/table">
            <a:tbl>
              <a:tblPr firstRow="1" firstCol="1" bandRow="1">
                <a:tableStyleId>{5C22544A-7EE6-4342-B048-85BDC9FD1C3A}</a:tableStyleId>
              </a:tblPr>
              <a:tblGrid>
                <a:gridCol w="1290058">
                  <a:extLst>
                    <a:ext uri="{9D8B030D-6E8A-4147-A177-3AD203B41FA5}">
                      <a16:colId xmlns:a16="http://schemas.microsoft.com/office/drawing/2014/main" xmlns="" val="20000"/>
                    </a:ext>
                  </a:extLst>
                </a:gridCol>
                <a:gridCol w="1917334">
                  <a:extLst>
                    <a:ext uri="{9D8B030D-6E8A-4147-A177-3AD203B41FA5}">
                      <a16:colId xmlns:a16="http://schemas.microsoft.com/office/drawing/2014/main" xmlns="" val="20001"/>
                    </a:ext>
                  </a:extLst>
                </a:gridCol>
                <a:gridCol w="3996983">
                  <a:extLst>
                    <a:ext uri="{9D8B030D-6E8A-4147-A177-3AD203B41FA5}">
                      <a16:colId xmlns:a16="http://schemas.microsoft.com/office/drawing/2014/main" xmlns="" val="20002"/>
                    </a:ext>
                  </a:extLst>
                </a:gridCol>
              </a:tblGrid>
              <a:tr h="288032">
                <a:tc>
                  <a:txBody>
                    <a:bodyPr/>
                    <a:lstStyle/>
                    <a:p>
                      <a:pPr algn="just">
                        <a:lnSpc>
                          <a:spcPts val="1200"/>
                        </a:lnSpc>
                        <a:spcAft>
                          <a:spcPts val="0"/>
                        </a:spcAft>
                      </a:pPr>
                      <a:r>
                        <a:rPr lang="en-US" sz="1200" dirty="0" err="1">
                          <a:effectLst/>
                        </a:rPr>
                        <a:t>fromelf</a:t>
                      </a:r>
                      <a:r>
                        <a:rPr lang="zh-CN" sz="1200" dirty="0">
                          <a:effectLst/>
                        </a:rPr>
                        <a:t>选项</a:t>
                      </a:r>
                      <a:endParaRPr lang="zh-CN" sz="1200" dirty="0">
                        <a:effectLst/>
                        <a:latin typeface="Times New Roman"/>
                        <a:ea typeface="黑体"/>
                      </a:endParaRPr>
                    </a:p>
                  </a:txBody>
                  <a:tcPr marL="68580" marR="68580" marT="0" marB="0" anchor="ctr"/>
                </a:tc>
                <a:tc>
                  <a:txBody>
                    <a:bodyPr/>
                    <a:lstStyle/>
                    <a:p>
                      <a:pPr algn="just">
                        <a:lnSpc>
                          <a:spcPts val="1200"/>
                        </a:lnSpc>
                        <a:spcAft>
                          <a:spcPts val="0"/>
                        </a:spcAft>
                      </a:pPr>
                      <a:r>
                        <a:rPr lang="zh-CN" sz="1200">
                          <a:effectLst/>
                        </a:rPr>
                        <a:t>可查看的信息</a:t>
                      </a:r>
                      <a:endParaRPr lang="zh-CN" sz="1200">
                        <a:effectLst/>
                        <a:latin typeface="Times New Roman"/>
                        <a:ea typeface="黑体"/>
                      </a:endParaRPr>
                    </a:p>
                  </a:txBody>
                  <a:tcPr marL="68580" marR="68580" marT="0" marB="0" anchor="ctr"/>
                </a:tc>
                <a:tc>
                  <a:txBody>
                    <a:bodyPr/>
                    <a:lstStyle/>
                    <a:p>
                      <a:pPr algn="just">
                        <a:lnSpc>
                          <a:spcPts val="1200"/>
                        </a:lnSpc>
                        <a:spcAft>
                          <a:spcPts val="0"/>
                        </a:spcAft>
                      </a:pPr>
                      <a:r>
                        <a:rPr lang="zh-CN" sz="1200">
                          <a:effectLst/>
                        </a:rPr>
                        <a:t>生成到配套资料里相应的文件</a:t>
                      </a:r>
                      <a:endParaRPr lang="zh-CN" sz="1200">
                        <a:effectLst/>
                        <a:latin typeface="Times New Roman"/>
                        <a:ea typeface="黑体"/>
                      </a:endParaRPr>
                    </a:p>
                  </a:txBody>
                  <a:tcPr marL="68580" marR="68580" marT="0" marB="0" anchor="ctr"/>
                </a:tc>
                <a:extLst>
                  <a:ext uri="{0D108BD9-81ED-4DB2-BD59-A6C34878D82A}">
                    <a16:rowId xmlns:a16="http://schemas.microsoft.com/office/drawing/2014/main" xmlns="" val="10000"/>
                  </a:ext>
                </a:extLst>
              </a:tr>
              <a:tr h="325299">
                <a:tc>
                  <a:txBody>
                    <a:bodyPr/>
                    <a:lstStyle/>
                    <a:p>
                      <a:pPr algn="just">
                        <a:lnSpc>
                          <a:spcPts val="1200"/>
                        </a:lnSpc>
                        <a:spcAft>
                          <a:spcPts val="0"/>
                        </a:spcAft>
                      </a:pPr>
                      <a:r>
                        <a:rPr lang="en-US" sz="1050">
                          <a:effectLst/>
                        </a:rPr>
                        <a:t>-v</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详细信息</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dirty="0">
                          <a:effectLst/>
                        </a:rPr>
                        <a:t>bsp_led_o_elfInfo_v.txt</a:t>
                      </a:r>
                      <a:r>
                        <a:rPr lang="en-US" sz="1050" dirty="0" smtClean="0">
                          <a:effectLst/>
                        </a:rPr>
                        <a:t>/</a:t>
                      </a:r>
                      <a:r>
                        <a:rPr lang="zh-CN" sz="1050" dirty="0" smtClean="0">
                          <a:effectLst/>
                        </a:rPr>
                        <a:t>流水</a:t>
                      </a:r>
                      <a:r>
                        <a:rPr lang="zh-CN" sz="1050" dirty="0">
                          <a:effectLst/>
                        </a:rPr>
                        <a:t>灯</a:t>
                      </a:r>
                      <a:r>
                        <a:rPr lang="en-US" sz="1050" dirty="0">
                          <a:effectLst/>
                        </a:rPr>
                        <a:t>_axf_elfInfo_v.txt</a:t>
                      </a:r>
                      <a:endParaRPr lang="zh-CN" sz="1050" dirty="0">
                        <a:effectLst/>
                        <a:latin typeface="Times New Roman"/>
                        <a:ea typeface="宋体"/>
                      </a:endParaRPr>
                    </a:p>
                  </a:txBody>
                  <a:tcPr marL="68580" marR="68580" marT="0" marB="0" anchor="ctr"/>
                </a:tc>
                <a:extLst>
                  <a:ext uri="{0D108BD9-81ED-4DB2-BD59-A6C34878D82A}">
                    <a16:rowId xmlns:a16="http://schemas.microsoft.com/office/drawing/2014/main" xmlns="" val="10001"/>
                  </a:ext>
                </a:extLst>
              </a:tr>
              <a:tr h="325299">
                <a:tc>
                  <a:txBody>
                    <a:bodyPr/>
                    <a:lstStyle/>
                    <a:p>
                      <a:pPr algn="just">
                        <a:lnSpc>
                          <a:spcPts val="1200"/>
                        </a:lnSpc>
                        <a:spcAft>
                          <a:spcPts val="0"/>
                        </a:spcAft>
                      </a:pPr>
                      <a:r>
                        <a:rPr lang="en-US" sz="1050">
                          <a:effectLst/>
                        </a:rPr>
                        <a:t>-a</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数据的地址</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dirty="0">
                          <a:effectLst/>
                        </a:rPr>
                        <a:t>bsp_led_o_elfInfo_a.txt</a:t>
                      </a:r>
                      <a:r>
                        <a:rPr lang="en-US" sz="1050" dirty="0" smtClean="0">
                          <a:effectLst/>
                        </a:rPr>
                        <a:t>/</a:t>
                      </a:r>
                      <a:r>
                        <a:rPr lang="zh-CN" sz="1050" dirty="0" smtClean="0">
                          <a:effectLst/>
                        </a:rPr>
                        <a:t>流水</a:t>
                      </a:r>
                      <a:r>
                        <a:rPr lang="zh-CN" sz="1050" dirty="0">
                          <a:effectLst/>
                        </a:rPr>
                        <a:t>灯</a:t>
                      </a:r>
                      <a:r>
                        <a:rPr lang="en-US" sz="1050" dirty="0">
                          <a:effectLst/>
                        </a:rPr>
                        <a:t>_axf_elfInfo_a.txt</a:t>
                      </a:r>
                      <a:endParaRPr lang="zh-CN" sz="1050" dirty="0">
                        <a:effectLst/>
                        <a:latin typeface="Times New Roman"/>
                        <a:ea typeface="宋体"/>
                      </a:endParaRPr>
                    </a:p>
                  </a:txBody>
                  <a:tcPr marL="68580" marR="68580" marT="0" marB="0" anchor="ctr"/>
                </a:tc>
                <a:extLst>
                  <a:ext uri="{0D108BD9-81ED-4DB2-BD59-A6C34878D82A}">
                    <a16:rowId xmlns:a16="http://schemas.microsoft.com/office/drawing/2014/main" xmlns="" val="10002"/>
                  </a:ext>
                </a:extLst>
              </a:tr>
              <a:tr h="325299">
                <a:tc>
                  <a:txBody>
                    <a:bodyPr/>
                    <a:lstStyle/>
                    <a:p>
                      <a:pPr algn="just">
                        <a:lnSpc>
                          <a:spcPts val="1200"/>
                        </a:lnSpc>
                        <a:spcAft>
                          <a:spcPts val="0"/>
                        </a:spcAft>
                      </a:pPr>
                      <a:r>
                        <a:rPr lang="en-US" sz="1050">
                          <a:effectLst/>
                        </a:rPr>
                        <a:t>-c</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反汇编代码</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dirty="0">
                          <a:effectLst/>
                        </a:rPr>
                        <a:t>bsp_led_o_elfInfo_c.txt</a:t>
                      </a:r>
                      <a:r>
                        <a:rPr lang="en-US" sz="1050" dirty="0" smtClean="0">
                          <a:effectLst/>
                        </a:rPr>
                        <a:t>/</a:t>
                      </a:r>
                      <a:r>
                        <a:rPr lang="zh-CN" sz="1050" dirty="0" smtClean="0">
                          <a:effectLst/>
                        </a:rPr>
                        <a:t>流水</a:t>
                      </a:r>
                      <a:r>
                        <a:rPr lang="zh-CN" sz="1050" dirty="0">
                          <a:effectLst/>
                        </a:rPr>
                        <a:t>灯</a:t>
                      </a:r>
                      <a:r>
                        <a:rPr lang="en-US" sz="1050" dirty="0">
                          <a:effectLst/>
                        </a:rPr>
                        <a:t>_axf_elfInfo_c.txt</a:t>
                      </a:r>
                      <a:endParaRPr lang="zh-CN" sz="1050" dirty="0">
                        <a:effectLst/>
                        <a:latin typeface="Times New Roman"/>
                        <a:ea typeface="宋体"/>
                      </a:endParaRPr>
                    </a:p>
                  </a:txBody>
                  <a:tcPr marL="68580" marR="68580" marT="0" marB="0" anchor="ctr"/>
                </a:tc>
                <a:extLst>
                  <a:ext uri="{0D108BD9-81ED-4DB2-BD59-A6C34878D82A}">
                    <a16:rowId xmlns:a16="http://schemas.microsoft.com/office/drawing/2014/main" xmlns="" val="10003"/>
                  </a:ext>
                </a:extLst>
              </a:tr>
              <a:tr h="325299">
                <a:tc>
                  <a:txBody>
                    <a:bodyPr/>
                    <a:lstStyle/>
                    <a:p>
                      <a:pPr algn="just">
                        <a:lnSpc>
                          <a:spcPts val="1200"/>
                        </a:lnSpc>
                        <a:spcAft>
                          <a:spcPts val="0"/>
                        </a:spcAft>
                      </a:pPr>
                      <a:r>
                        <a:rPr lang="en-US" sz="1050">
                          <a:effectLst/>
                        </a:rPr>
                        <a:t>-d</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data section</a:t>
                      </a:r>
                      <a:r>
                        <a:rPr lang="zh-CN" sz="1050">
                          <a:effectLst/>
                        </a:rPr>
                        <a:t>的内容</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dirty="0">
                          <a:effectLst/>
                        </a:rPr>
                        <a:t>bsp_led_o_elfInfo_d.txt</a:t>
                      </a:r>
                      <a:r>
                        <a:rPr lang="en-US" sz="1050" dirty="0" smtClean="0">
                          <a:effectLst/>
                        </a:rPr>
                        <a:t>/</a:t>
                      </a:r>
                      <a:r>
                        <a:rPr lang="zh-CN" sz="1050" dirty="0" smtClean="0">
                          <a:effectLst/>
                        </a:rPr>
                        <a:t>流水</a:t>
                      </a:r>
                      <a:r>
                        <a:rPr lang="zh-CN" sz="1050" dirty="0">
                          <a:effectLst/>
                        </a:rPr>
                        <a:t>灯</a:t>
                      </a:r>
                      <a:r>
                        <a:rPr lang="en-US" sz="1050" dirty="0">
                          <a:effectLst/>
                        </a:rPr>
                        <a:t>_axf_elfInfo_d.txt</a:t>
                      </a:r>
                      <a:endParaRPr lang="zh-CN" sz="1050" dirty="0">
                        <a:effectLst/>
                        <a:latin typeface="Times New Roman"/>
                        <a:ea typeface="宋体"/>
                      </a:endParaRPr>
                    </a:p>
                  </a:txBody>
                  <a:tcPr marL="68580" marR="68580" marT="0" marB="0" anchor="ctr"/>
                </a:tc>
                <a:extLst>
                  <a:ext uri="{0D108BD9-81ED-4DB2-BD59-A6C34878D82A}">
                    <a16:rowId xmlns:a16="http://schemas.microsoft.com/office/drawing/2014/main" xmlns="" val="10004"/>
                  </a:ext>
                </a:extLst>
              </a:tr>
              <a:tr h="325299">
                <a:tc>
                  <a:txBody>
                    <a:bodyPr/>
                    <a:lstStyle/>
                    <a:p>
                      <a:pPr algn="just">
                        <a:lnSpc>
                          <a:spcPts val="1200"/>
                        </a:lnSpc>
                        <a:spcAft>
                          <a:spcPts val="0"/>
                        </a:spcAft>
                      </a:pPr>
                      <a:r>
                        <a:rPr lang="en-US" sz="1050">
                          <a:effectLst/>
                        </a:rPr>
                        <a:t>-e</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异常表</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dirty="0">
                          <a:effectLst/>
                        </a:rPr>
                        <a:t>bsp_led_o_elfInfo_e.txt</a:t>
                      </a:r>
                      <a:r>
                        <a:rPr lang="en-US" sz="1050" dirty="0" smtClean="0">
                          <a:effectLst/>
                        </a:rPr>
                        <a:t>/</a:t>
                      </a:r>
                      <a:r>
                        <a:rPr lang="zh-CN" sz="1050" dirty="0" smtClean="0">
                          <a:effectLst/>
                        </a:rPr>
                        <a:t>流水</a:t>
                      </a:r>
                      <a:r>
                        <a:rPr lang="zh-CN" sz="1050" dirty="0">
                          <a:effectLst/>
                        </a:rPr>
                        <a:t>灯</a:t>
                      </a:r>
                      <a:r>
                        <a:rPr lang="en-US" sz="1050" dirty="0">
                          <a:effectLst/>
                        </a:rPr>
                        <a:t>_axf_elfInfo_e.txt</a:t>
                      </a:r>
                      <a:endParaRPr lang="zh-CN" sz="1050" dirty="0">
                        <a:effectLst/>
                        <a:latin typeface="Times New Roman"/>
                        <a:ea typeface="宋体"/>
                      </a:endParaRPr>
                    </a:p>
                  </a:txBody>
                  <a:tcPr marL="68580" marR="68580" marT="0" marB="0" anchor="ctr"/>
                </a:tc>
                <a:extLst>
                  <a:ext uri="{0D108BD9-81ED-4DB2-BD59-A6C34878D82A}">
                    <a16:rowId xmlns:a16="http://schemas.microsoft.com/office/drawing/2014/main" xmlns="" val="10005"/>
                  </a:ext>
                </a:extLst>
              </a:tr>
              <a:tr h="325299">
                <a:tc>
                  <a:txBody>
                    <a:bodyPr/>
                    <a:lstStyle/>
                    <a:p>
                      <a:pPr algn="just">
                        <a:lnSpc>
                          <a:spcPts val="1200"/>
                        </a:lnSpc>
                        <a:spcAft>
                          <a:spcPts val="0"/>
                        </a:spcAft>
                      </a:pPr>
                      <a:r>
                        <a:rPr lang="en-US" sz="1050">
                          <a:effectLst/>
                        </a:rPr>
                        <a:t>-g</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调试表</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dirty="0">
                          <a:effectLst/>
                        </a:rPr>
                        <a:t>bsp_led_o_elfInfo_g.txt</a:t>
                      </a:r>
                      <a:r>
                        <a:rPr lang="en-US" sz="1050" dirty="0" smtClean="0">
                          <a:effectLst/>
                        </a:rPr>
                        <a:t>/</a:t>
                      </a:r>
                      <a:r>
                        <a:rPr lang="zh-CN" sz="1050" dirty="0" smtClean="0">
                          <a:effectLst/>
                        </a:rPr>
                        <a:t>流水</a:t>
                      </a:r>
                      <a:r>
                        <a:rPr lang="zh-CN" sz="1050" dirty="0">
                          <a:effectLst/>
                        </a:rPr>
                        <a:t>灯</a:t>
                      </a:r>
                      <a:r>
                        <a:rPr lang="en-US" sz="1050" dirty="0">
                          <a:effectLst/>
                        </a:rPr>
                        <a:t>_axf_elfInfo_g.txt</a:t>
                      </a:r>
                      <a:endParaRPr lang="zh-CN" sz="1050" dirty="0">
                        <a:effectLst/>
                        <a:latin typeface="Times New Roman"/>
                        <a:ea typeface="宋体"/>
                      </a:endParaRPr>
                    </a:p>
                  </a:txBody>
                  <a:tcPr marL="68580" marR="68580" marT="0" marB="0" anchor="ctr"/>
                </a:tc>
                <a:extLst>
                  <a:ext uri="{0D108BD9-81ED-4DB2-BD59-A6C34878D82A}">
                    <a16:rowId xmlns:a16="http://schemas.microsoft.com/office/drawing/2014/main" xmlns="" val="10006"/>
                  </a:ext>
                </a:extLst>
              </a:tr>
              <a:tr h="325299">
                <a:tc>
                  <a:txBody>
                    <a:bodyPr/>
                    <a:lstStyle/>
                    <a:p>
                      <a:pPr algn="just">
                        <a:lnSpc>
                          <a:spcPts val="1200"/>
                        </a:lnSpc>
                        <a:spcAft>
                          <a:spcPts val="0"/>
                        </a:spcAft>
                      </a:pPr>
                      <a:r>
                        <a:rPr lang="en-US" sz="1050">
                          <a:effectLst/>
                        </a:rPr>
                        <a:t>-r</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重定位信息</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dirty="0">
                          <a:effectLst/>
                        </a:rPr>
                        <a:t>bsp_led_o_elfInfo_r.txt</a:t>
                      </a:r>
                      <a:r>
                        <a:rPr lang="en-US" sz="1050" dirty="0" smtClean="0">
                          <a:effectLst/>
                        </a:rPr>
                        <a:t>/</a:t>
                      </a:r>
                      <a:r>
                        <a:rPr lang="zh-CN" sz="1050" dirty="0" smtClean="0">
                          <a:effectLst/>
                        </a:rPr>
                        <a:t>流水</a:t>
                      </a:r>
                      <a:r>
                        <a:rPr lang="zh-CN" sz="1050" dirty="0">
                          <a:effectLst/>
                        </a:rPr>
                        <a:t>灯</a:t>
                      </a:r>
                      <a:r>
                        <a:rPr lang="en-US" sz="1050" dirty="0">
                          <a:effectLst/>
                        </a:rPr>
                        <a:t>_axf_elfInfo_r.txt</a:t>
                      </a:r>
                      <a:endParaRPr lang="zh-CN" sz="1050" dirty="0">
                        <a:effectLst/>
                        <a:latin typeface="Times New Roman"/>
                        <a:ea typeface="宋体"/>
                      </a:endParaRPr>
                    </a:p>
                  </a:txBody>
                  <a:tcPr marL="68580" marR="68580" marT="0" marB="0" anchor="ctr"/>
                </a:tc>
                <a:extLst>
                  <a:ext uri="{0D108BD9-81ED-4DB2-BD59-A6C34878D82A}">
                    <a16:rowId xmlns:a16="http://schemas.microsoft.com/office/drawing/2014/main" xmlns="" val="10007"/>
                  </a:ext>
                </a:extLst>
              </a:tr>
              <a:tr h="325299">
                <a:tc>
                  <a:txBody>
                    <a:bodyPr/>
                    <a:lstStyle/>
                    <a:p>
                      <a:pPr algn="just">
                        <a:lnSpc>
                          <a:spcPts val="1200"/>
                        </a:lnSpc>
                        <a:spcAft>
                          <a:spcPts val="0"/>
                        </a:spcAft>
                      </a:pPr>
                      <a:r>
                        <a:rPr lang="en-US" sz="1050">
                          <a:effectLst/>
                        </a:rPr>
                        <a:t>-s</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符号表</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dirty="0">
                          <a:effectLst/>
                        </a:rPr>
                        <a:t>bsp_led_o_elfInfo_s.txt</a:t>
                      </a:r>
                      <a:r>
                        <a:rPr lang="en-US" sz="1050" dirty="0" smtClean="0">
                          <a:effectLst/>
                        </a:rPr>
                        <a:t>/</a:t>
                      </a:r>
                      <a:r>
                        <a:rPr lang="zh-CN" sz="1050" dirty="0" smtClean="0">
                          <a:effectLst/>
                        </a:rPr>
                        <a:t>流水</a:t>
                      </a:r>
                      <a:r>
                        <a:rPr lang="zh-CN" sz="1050" dirty="0">
                          <a:effectLst/>
                        </a:rPr>
                        <a:t>灯</a:t>
                      </a:r>
                      <a:r>
                        <a:rPr lang="en-US" sz="1050" dirty="0">
                          <a:effectLst/>
                        </a:rPr>
                        <a:t>_axf_elfInfo_s.txt</a:t>
                      </a:r>
                      <a:endParaRPr lang="zh-CN" sz="1050" dirty="0">
                        <a:effectLst/>
                        <a:latin typeface="Times New Roman"/>
                        <a:ea typeface="宋体"/>
                      </a:endParaRPr>
                    </a:p>
                  </a:txBody>
                  <a:tcPr marL="68580" marR="68580" marT="0" marB="0" anchor="ctr"/>
                </a:tc>
                <a:extLst>
                  <a:ext uri="{0D108BD9-81ED-4DB2-BD59-A6C34878D82A}">
                    <a16:rowId xmlns:a16="http://schemas.microsoft.com/office/drawing/2014/main" xmlns="" val="10008"/>
                  </a:ext>
                </a:extLst>
              </a:tr>
              <a:tr h="325299">
                <a:tc>
                  <a:txBody>
                    <a:bodyPr/>
                    <a:lstStyle/>
                    <a:p>
                      <a:pPr algn="just">
                        <a:lnSpc>
                          <a:spcPts val="1200"/>
                        </a:lnSpc>
                        <a:spcAft>
                          <a:spcPts val="0"/>
                        </a:spcAft>
                      </a:pPr>
                      <a:r>
                        <a:rPr lang="en-US" sz="1050">
                          <a:effectLst/>
                        </a:rPr>
                        <a:t>-t</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字符串表</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dirty="0">
                          <a:effectLst/>
                        </a:rPr>
                        <a:t>bsp_led_o_elfInfo_t.txt</a:t>
                      </a:r>
                      <a:r>
                        <a:rPr lang="en-US" sz="1050" dirty="0" smtClean="0">
                          <a:effectLst/>
                        </a:rPr>
                        <a:t>/</a:t>
                      </a:r>
                      <a:r>
                        <a:rPr lang="zh-CN" sz="1050" dirty="0" smtClean="0">
                          <a:effectLst/>
                        </a:rPr>
                        <a:t>流水</a:t>
                      </a:r>
                      <a:r>
                        <a:rPr lang="zh-CN" sz="1050" dirty="0">
                          <a:effectLst/>
                        </a:rPr>
                        <a:t>灯</a:t>
                      </a:r>
                      <a:r>
                        <a:rPr lang="en-US" sz="1050" dirty="0">
                          <a:effectLst/>
                        </a:rPr>
                        <a:t>_axf_elfInfo_t.txt</a:t>
                      </a:r>
                      <a:endParaRPr lang="zh-CN" sz="1050" dirty="0">
                        <a:effectLst/>
                        <a:latin typeface="Times New Roman"/>
                        <a:ea typeface="宋体"/>
                      </a:endParaRPr>
                    </a:p>
                  </a:txBody>
                  <a:tcPr marL="68580" marR="68580" marT="0" marB="0" anchor="ctr"/>
                </a:tc>
                <a:extLst>
                  <a:ext uri="{0D108BD9-81ED-4DB2-BD59-A6C34878D82A}">
                    <a16:rowId xmlns:a16="http://schemas.microsoft.com/office/drawing/2014/main" xmlns="" val="10009"/>
                  </a:ext>
                </a:extLst>
              </a:tr>
              <a:tr h="325299">
                <a:tc>
                  <a:txBody>
                    <a:bodyPr/>
                    <a:lstStyle/>
                    <a:p>
                      <a:pPr algn="just">
                        <a:lnSpc>
                          <a:spcPts val="1200"/>
                        </a:lnSpc>
                        <a:spcAft>
                          <a:spcPts val="0"/>
                        </a:spcAft>
                      </a:pPr>
                      <a:r>
                        <a:rPr lang="en-US" sz="1050">
                          <a:effectLst/>
                        </a:rPr>
                        <a:t>-y</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动态段内容</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dirty="0">
                          <a:effectLst/>
                        </a:rPr>
                        <a:t>bsp_led_o_elfInfo_y.txt</a:t>
                      </a:r>
                      <a:r>
                        <a:rPr lang="en-US" sz="1050" dirty="0" smtClean="0">
                          <a:effectLst/>
                        </a:rPr>
                        <a:t>/</a:t>
                      </a:r>
                      <a:r>
                        <a:rPr lang="zh-CN" sz="1050" dirty="0" smtClean="0">
                          <a:effectLst/>
                        </a:rPr>
                        <a:t>流水</a:t>
                      </a:r>
                      <a:r>
                        <a:rPr lang="zh-CN" sz="1050" dirty="0">
                          <a:effectLst/>
                        </a:rPr>
                        <a:t>灯</a:t>
                      </a:r>
                      <a:r>
                        <a:rPr lang="en-US" sz="1050" dirty="0">
                          <a:effectLst/>
                        </a:rPr>
                        <a:t>_axf_elfInfo_y.txt</a:t>
                      </a:r>
                      <a:endParaRPr lang="zh-CN" sz="1050" dirty="0">
                        <a:effectLst/>
                        <a:latin typeface="Times New Roman"/>
                        <a:ea typeface="宋体"/>
                      </a:endParaRPr>
                    </a:p>
                  </a:txBody>
                  <a:tcPr marL="68580" marR="68580" marT="0" marB="0" anchor="ctr"/>
                </a:tc>
                <a:extLst>
                  <a:ext uri="{0D108BD9-81ED-4DB2-BD59-A6C34878D82A}">
                    <a16:rowId xmlns:a16="http://schemas.microsoft.com/office/drawing/2014/main" xmlns="" val="10010"/>
                  </a:ext>
                </a:extLst>
              </a:tr>
              <a:tr h="325299">
                <a:tc>
                  <a:txBody>
                    <a:bodyPr/>
                    <a:lstStyle/>
                    <a:p>
                      <a:pPr algn="just">
                        <a:lnSpc>
                          <a:spcPts val="1200"/>
                        </a:lnSpc>
                        <a:spcAft>
                          <a:spcPts val="0"/>
                        </a:spcAft>
                      </a:pPr>
                      <a:r>
                        <a:rPr lang="en-US" sz="1050">
                          <a:effectLst/>
                        </a:rPr>
                        <a:t>-z</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代码及数据的大小信息</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bsp_led_o_elfInfo_z.txt</a:t>
                      </a:r>
                      <a:r>
                        <a:rPr lang="en-US" sz="1050" smtClean="0">
                          <a:effectLst/>
                        </a:rPr>
                        <a:t>/</a:t>
                      </a:r>
                      <a:r>
                        <a:rPr lang="zh-CN" sz="1050" smtClean="0">
                          <a:effectLst/>
                        </a:rPr>
                        <a:t>流水</a:t>
                      </a:r>
                      <a:r>
                        <a:rPr lang="zh-CN" sz="1050">
                          <a:effectLst/>
                        </a:rPr>
                        <a:t>灯</a:t>
                      </a:r>
                      <a:r>
                        <a:rPr lang="en-US" sz="1050" dirty="0">
                          <a:effectLst/>
                        </a:rPr>
                        <a:t>_axf_elfInfo_z.txt</a:t>
                      </a:r>
                      <a:endParaRPr lang="zh-CN" sz="1050" dirty="0">
                        <a:effectLst/>
                        <a:latin typeface="Times New Roman"/>
                        <a:ea typeface="宋体"/>
                      </a:endParaRPr>
                    </a:p>
                  </a:txBody>
                  <a:tcPr marL="68580" marR="68580" marT="0" marB="0" anchor="ct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1657344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1317990" cy="369332"/>
          </a:xfrm>
          <a:prstGeom prst="rect">
            <a:avLst/>
          </a:prstGeom>
        </p:spPr>
        <p:txBody>
          <a:bodyPr wrap="none">
            <a:spAutoFit/>
          </a:bodyPr>
          <a:lstStyle/>
          <a:p>
            <a:r>
              <a:rPr lang="en-US" altLang="zh-CN" b="1"/>
              <a:t>ELF</a:t>
            </a:r>
            <a:r>
              <a:rPr lang="zh-CN" altLang="zh-CN" b="1"/>
              <a:t>文件头</a:t>
            </a:r>
          </a:p>
        </p:txBody>
      </p:sp>
      <p:sp>
        <p:nvSpPr>
          <p:cNvPr id="4" name="矩形 3"/>
          <p:cNvSpPr/>
          <p:nvPr/>
        </p:nvSpPr>
        <p:spPr>
          <a:xfrm>
            <a:off x="539552" y="1556793"/>
            <a:ext cx="7920880" cy="646331"/>
          </a:xfrm>
          <a:prstGeom prst="rect">
            <a:avLst/>
          </a:prstGeom>
        </p:spPr>
        <p:txBody>
          <a:bodyPr wrap="square">
            <a:spAutoFit/>
          </a:bodyPr>
          <a:lstStyle/>
          <a:p>
            <a:r>
              <a:rPr lang="zh-CN" altLang="zh-CN"/>
              <a:t>直接打开“</a:t>
            </a:r>
            <a:r>
              <a:rPr lang="en-US" altLang="zh-CN"/>
              <a:t>elf</a:t>
            </a:r>
            <a:r>
              <a:rPr lang="zh-CN" altLang="zh-CN"/>
              <a:t>信息输出”目录下的</a:t>
            </a:r>
            <a:r>
              <a:rPr lang="en-US" altLang="zh-CN"/>
              <a:t>bsp_led_o_elfInfo_v.txt</a:t>
            </a:r>
            <a:r>
              <a:rPr lang="zh-CN" altLang="zh-CN"/>
              <a:t>文件，</a:t>
            </a:r>
            <a:r>
              <a:rPr lang="zh-CN" altLang="en-US"/>
              <a:t>可看到如下内容：</a:t>
            </a:r>
          </a:p>
        </p:txBody>
      </p:sp>
      <p:pic>
        <p:nvPicPr>
          <p:cNvPr id="2" name="图片 1"/>
          <p:cNvPicPr>
            <a:picLocks noChangeAspect="1"/>
          </p:cNvPicPr>
          <p:nvPr/>
        </p:nvPicPr>
        <p:blipFill>
          <a:blip r:embed="rId3"/>
          <a:stretch>
            <a:fillRect/>
          </a:stretch>
        </p:blipFill>
        <p:spPr>
          <a:xfrm>
            <a:off x="1979712" y="2031268"/>
            <a:ext cx="5041009" cy="4800428"/>
          </a:xfrm>
          <a:prstGeom prst="rect">
            <a:avLst/>
          </a:prstGeom>
        </p:spPr>
      </p:pic>
    </p:spTree>
    <p:extLst>
      <p:ext uri="{BB962C8B-B14F-4D97-AF65-F5344CB8AC3E}">
        <p14:creationId xmlns:p14="http://schemas.microsoft.com/office/powerpoint/2010/main" val="206594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1317990" cy="369332"/>
          </a:xfrm>
          <a:prstGeom prst="rect">
            <a:avLst/>
          </a:prstGeom>
        </p:spPr>
        <p:txBody>
          <a:bodyPr wrap="none">
            <a:spAutoFit/>
          </a:bodyPr>
          <a:lstStyle/>
          <a:p>
            <a:r>
              <a:rPr lang="en-US" altLang="zh-CN" b="1"/>
              <a:t>ELF</a:t>
            </a:r>
            <a:r>
              <a:rPr lang="zh-CN" altLang="zh-CN" b="1"/>
              <a:t>文件头</a:t>
            </a:r>
          </a:p>
        </p:txBody>
      </p:sp>
      <p:sp>
        <p:nvSpPr>
          <p:cNvPr id="4" name="矩形 3"/>
          <p:cNvSpPr/>
          <p:nvPr/>
        </p:nvSpPr>
        <p:spPr>
          <a:xfrm>
            <a:off x="539552" y="1556793"/>
            <a:ext cx="7920880" cy="1700530"/>
          </a:xfrm>
          <a:prstGeom prst="rect">
            <a:avLst/>
          </a:prstGeom>
        </p:spPr>
        <p:txBody>
          <a:bodyPr wrap="square">
            <a:spAutoFit/>
          </a:bodyPr>
          <a:lstStyle/>
          <a:p>
            <a:pPr>
              <a:lnSpc>
                <a:spcPct val="150000"/>
              </a:lnSpc>
            </a:pPr>
            <a:r>
              <a:rPr lang="en-US" altLang="zh-CN"/>
              <a:t>	</a:t>
            </a:r>
            <a:r>
              <a:rPr lang="zh-CN" altLang="zh-CN"/>
              <a:t>在上述代码中已加入了部分注释，解释了相应项的意义，值得一提的是在这个</a:t>
            </a:r>
            <a:r>
              <a:rPr lang="en-US" altLang="zh-CN"/>
              <a:t>*.o</a:t>
            </a:r>
            <a:r>
              <a:rPr lang="zh-CN" altLang="zh-CN"/>
              <a:t>文件中，它的</a:t>
            </a:r>
            <a:r>
              <a:rPr lang="en-US" altLang="zh-CN"/>
              <a:t>ELF</a:t>
            </a:r>
            <a:r>
              <a:rPr lang="zh-CN" altLang="zh-CN"/>
              <a:t>文件头中告诉我们它的程序头</a:t>
            </a:r>
            <a:r>
              <a:rPr lang="en-US" altLang="zh-CN"/>
              <a:t>(Program header)</a:t>
            </a:r>
            <a:r>
              <a:rPr lang="zh-CN" altLang="zh-CN"/>
              <a:t>大小为“</a:t>
            </a:r>
            <a:r>
              <a:rPr lang="en-US" altLang="zh-CN"/>
              <a:t>0 bytes</a:t>
            </a:r>
            <a:r>
              <a:rPr lang="zh-CN" altLang="zh-CN"/>
              <a:t>”，且程序头所在的文件位置偏移也为“</a:t>
            </a:r>
            <a:r>
              <a:rPr lang="en-US" altLang="zh-CN"/>
              <a:t>0</a:t>
            </a:r>
            <a:r>
              <a:rPr lang="zh-CN" altLang="zh-CN"/>
              <a:t>”，这说明它是没有程序头的。</a:t>
            </a:r>
            <a:endParaRPr lang="zh-CN" altLang="en-US"/>
          </a:p>
        </p:txBody>
      </p:sp>
    </p:spTree>
    <p:extLst>
      <p:ext uri="{BB962C8B-B14F-4D97-AF65-F5344CB8AC3E}">
        <p14:creationId xmlns:p14="http://schemas.microsoft.com/office/powerpoint/2010/main" val="474912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881973" cy="369332"/>
          </a:xfrm>
          <a:prstGeom prst="rect">
            <a:avLst/>
          </a:prstGeom>
        </p:spPr>
        <p:txBody>
          <a:bodyPr wrap="none">
            <a:spAutoFit/>
          </a:bodyPr>
          <a:lstStyle/>
          <a:p>
            <a:r>
              <a:rPr lang="zh-CN" altLang="en-US" b="1"/>
              <a:t>程序头</a:t>
            </a:r>
            <a:endParaRPr lang="zh-CN" altLang="zh-CN" b="1"/>
          </a:p>
        </p:txBody>
      </p:sp>
      <p:sp>
        <p:nvSpPr>
          <p:cNvPr id="4" name="矩形 3"/>
          <p:cNvSpPr/>
          <p:nvPr/>
        </p:nvSpPr>
        <p:spPr>
          <a:xfrm>
            <a:off x="539552" y="1340768"/>
            <a:ext cx="7920880" cy="923330"/>
          </a:xfrm>
          <a:prstGeom prst="rect">
            <a:avLst/>
          </a:prstGeom>
        </p:spPr>
        <p:txBody>
          <a:bodyPr wrap="square">
            <a:spAutoFit/>
          </a:bodyPr>
          <a:lstStyle/>
          <a:p>
            <a:pPr>
              <a:lnSpc>
                <a:spcPct val="150000"/>
              </a:lnSpc>
            </a:pPr>
            <a:r>
              <a:rPr lang="en-US" altLang="zh-CN" dirty="0"/>
              <a:t>	</a:t>
            </a:r>
            <a:r>
              <a:rPr lang="zh-CN" altLang="zh-CN" dirty="0"/>
              <a:t>接下来打开</a:t>
            </a:r>
            <a:r>
              <a:rPr lang="zh-CN" altLang="zh-CN" dirty="0" smtClean="0"/>
              <a:t>“流水</a:t>
            </a:r>
            <a:r>
              <a:rPr lang="zh-CN" altLang="zh-CN" dirty="0"/>
              <a:t>灯</a:t>
            </a:r>
            <a:r>
              <a:rPr lang="en-US" altLang="zh-CN" dirty="0"/>
              <a:t>_axf_elfInfo_v.txt</a:t>
            </a:r>
            <a:r>
              <a:rPr lang="zh-CN" altLang="zh-CN" dirty="0"/>
              <a:t>”文件，查看工程的</a:t>
            </a:r>
            <a:r>
              <a:rPr lang="en-US" altLang="zh-CN" dirty="0"/>
              <a:t>*.</a:t>
            </a:r>
            <a:r>
              <a:rPr lang="en-US" altLang="zh-CN" dirty="0" err="1"/>
              <a:t>axf</a:t>
            </a:r>
            <a:r>
              <a:rPr lang="zh-CN" altLang="zh-CN" dirty="0"/>
              <a:t>文件的详细信息</a:t>
            </a:r>
            <a:r>
              <a:rPr lang="zh-CN" altLang="en-US" dirty="0"/>
              <a:t>：</a:t>
            </a:r>
          </a:p>
        </p:txBody>
      </p:sp>
      <p:pic>
        <p:nvPicPr>
          <p:cNvPr id="2" name="图片 1"/>
          <p:cNvPicPr>
            <a:picLocks noChangeAspect="1"/>
          </p:cNvPicPr>
          <p:nvPr/>
        </p:nvPicPr>
        <p:blipFill>
          <a:blip r:embed="rId3"/>
          <a:stretch>
            <a:fillRect/>
          </a:stretch>
        </p:blipFill>
        <p:spPr>
          <a:xfrm>
            <a:off x="2771800" y="1762625"/>
            <a:ext cx="3743114" cy="5095375"/>
          </a:xfrm>
          <a:prstGeom prst="rect">
            <a:avLst/>
          </a:prstGeom>
        </p:spPr>
      </p:pic>
    </p:spTree>
    <p:extLst>
      <p:ext uri="{BB962C8B-B14F-4D97-AF65-F5344CB8AC3E}">
        <p14:creationId xmlns:p14="http://schemas.microsoft.com/office/powerpoint/2010/main" val="814776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881973" cy="369332"/>
          </a:xfrm>
          <a:prstGeom prst="rect">
            <a:avLst/>
          </a:prstGeom>
        </p:spPr>
        <p:txBody>
          <a:bodyPr wrap="none">
            <a:spAutoFit/>
          </a:bodyPr>
          <a:lstStyle/>
          <a:p>
            <a:r>
              <a:rPr lang="zh-CN" altLang="en-US" b="1"/>
              <a:t>程序头</a:t>
            </a:r>
            <a:endParaRPr lang="zh-CN" altLang="zh-CN" b="1"/>
          </a:p>
        </p:txBody>
      </p:sp>
      <p:sp>
        <p:nvSpPr>
          <p:cNvPr id="2" name="矩形 1"/>
          <p:cNvSpPr/>
          <p:nvPr/>
        </p:nvSpPr>
        <p:spPr>
          <a:xfrm>
            <a:off x="445071" y="4370266"/>
            <a:ext cx="8397872" cy="2169825"/>
          </a:xfrm>
          <a:prstGeom prst="rect">
            <a:avLst/>
          </a:prstGeom>
        </p:spPr>
        <p:txBody>
          <a:bodyPr wrap="square">
            <a:spAutoFit/>
          </a:bodyPr>
          <a:lstStyle/>
          <a:p>
            <a:pPr>
              <a:lnSpc>
                <a:spcPct val="150000"/>
              </a:lnSpc>
            </a:pPr>
            <a:r>
              <a:rPr lang="en-US" altLang="zh-CN"/>
              <a:t>	</a:t>
            </a:r>
            <a:r>
              <a:rPr lang="zh-CN" altLang="zh-CN"/>
              <a:t>对比之下，可发现</a:t>
            </a:r>
            <a:r>
              <a:rPr lang="en-US" altLang="zh-CN"/>
              <a:t>*.axf</a:t>
            </a:r>
            <a:r>
              <a:rPr lang="zh-CN" altLang="zh-CN"/>
              <a:t>文件的</a:t>
            </a:r>
            <a:r>
              <a:rPr lang="en-US" altLang="zh-CN"/>
              <a:t>ELF</a:t>
            </a:r>
            <a:r>
              <a:rPr lang="zh-CN" altLang="zh-CN"/>
              <a:t>文件头对程序头的大小说明为非</a:t>
            </a:r>
            <a:r>
              <a:rPr lang="en-US" altLang="zh-CN"/>
              <a:t>0</a:t>
            </a:r>
            <a:r>
              <a:rPr lang="zh-CN" altLang="zh-CN"/>
              <a:t>值，且给出了它在文件的偏移地址，在输出信息之中，包含了程序头的详细信息。可看到，程序头的“</a:t>
            </a:r>
            <a:r>
              <a:rPr lang="en-US" altLang="zh-CN"/>
              <a:t>Physical Addr</a:t>
            </a:r>
            <a:r>
              <a:rPr lang="zh-CN" altLang="zh-CN"/>
              <a:t>”描述了本程序要加载到的内存地址“</a:t>
            </a:r>
            <a:r>
              <a:rPr lang="en-US" altLang="zh-CN"/>
              <a:t>0x0800 0000</a:t>
            </a:r>
            <a:r>
              <a:rPr lang="zh-CN" altLang="zh-CN"/>
              <a:t>”，正好是</a:t>
            </a:r>
            <a:r>
              <a:rPr lang="en-US" altLang="zh-CN"/>
              <a:t>STM32</a:t>
            </a:r>
            <a:r>
              <a:rPr lang="zh-CN" altLang="zh-CN"/>
              <a:t>内部</a:t>
            </a:r>
            <a:r>
              <a:rPr lang="en-US" altLang="zh-CN"/>
              <a:t>FLASH</a:t>
            </a:r>
            <a:r>
              <a:rPr lang="zh-CN" altLang="zh-CN"/>
              <a:t>的首地址；“</a:t>
            </a:r>
            <a:r>
              <a:rPr lang="en-US" altLang="zh-CN"/>
              <a:t>size in file</a:t>
            </a:r>
            <a:r>
              <a:rPr lang="zh-CN" altLang="zh-CN"/>
              <a:t>”描述了本程序占据的空间大小为“</a:t>
            </a:r>
            <a:r>
              <a:rPr lang="en-US" altLang="zh-CN"/>
              <a:t>3176 bytes</a:t>
            </a:r>
            <a:r>
              <a:rPr lang="zh-CN" altLang="zh-CN"/>
              <a:t>”，它正是程序烧录到</a:t>
            </a:r>
            <a:r>
              <a:rPr lang="en-US" altLang="zh-CN"/>
              <a:t>FLASH</a:t>
            </a:r>
            <a:r>
              <a:rPr lang="zh-CN" altLang="zh-CN"/>
              <a:t>中需要占据的空间</a:t>
            </a:r>
          </a:p>
        </p:txBody>
      </p:sp>
      <p:pic>
        <p:nvPicPr>
          <p:cNvPr id="3" name="图片 2"/>
          <p:cNvPicPr>
            <a:picLocks noChangeAspect="1"/>
          </p:cNvPicPr>
          <p:nvPr/>
        </p:nvPicPr>
        <p:blipFill>
          <a:blip r:embed="rId3"/>
          <a:stretch>
            <a:fillRect/>
          </a:stretch>
        </p:blipFill>
        <p:spPr>
          <a:xfrm>
            <a:off x="592663" y="1571621"/>
            <a:ext cx="8102689" cy="2770493"/>
          </a:xfrm>
          <a:prstGeom prst="rect">
            <a:avLst/>
          </a:prstGeom>
        </p:spPr>
      </p:pic>
    </p:spTree>
    <p:extLst>
      <p:ext uri="{BB962C8B-B14F-4D97-AF65-F5344CB8AC3E}">
        <p14:creationId xmlns:p14="http://schemas.microsoft.com/office/powerpoint/2010/main" val="2106672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881973" cy="369332"/>
          </a:xfrm>
          <a:prstGeom prst="rect">
            <a:avLst/>
          </a:prstGeom>
        </p:spPr>
        <p:txBody>
          <a:bodyPr wrap="none">
            <a:spAutoFit/>
          </a:bodyPr>
          <a:lstStyle/>
          <a:p>
            <a:r>
              <a:rPr lang="zh-CN" altLang="en-US" b="1"/>
              <a:t>节区</a:t>
            </a:r>
            <a:r>
              <a:rPr lang="zh-CN" altLang="zh-CN" b="1"/>
              <a:t>头</a:t>
            </a:r>
          </a:p>
        </p:txBody>
      </p:sp>
      <p:sp>
        <p:nvSpPr>
          <p:cNvPr id="3" name="矩形 2"/>
          <p:cNvSpPr/>
          <p:nvPr/>
        </p:nvSpPr>
        <p:spPr>
          <a:xfrm>
            <a:off x="421758" y="1439360"/>
            <a:ext cx="8254697" cy="1285032"/>
          </a:xfrm>
          <a:prstGeom prst="rect">
            <a:avLst/>
          </a:prstGeom>
        </p:spPr>
        <p:txBody>
          <a:bodyPr wrap="square">
            <a:spAutoFit/>
          </a:bodyPr>
          <a:lstStyle/>
          <a:p>
            <a:pPr>
              <a:lnSpc>
                <a:spcPct val="150000"/>
              </a:lnSpc>
            </a:pPr>
            <a:r>
              <a:rPr lang="en-US" altLang="zh-CN"/>
              <a:t>	</a:t>
            </a:r>
            <a:r>
              <a:rPr lang="zh-CN" altLang="zh-CN"/>
              <a:t>在</a:t>
            </a:r>
            <a:r>
              <a:rPr lang="en-US" altLang="zh-CN"/>
              <a:t>ELF</a:t>
            </a:r>
            <a:r>
              <a:rPr lang="zh-CN" altLang="zh-CN"/>
              <a:t>的原文件中，紧接着程序头的一般是节区的主体信息，在节区主体信息之后是描述节区主体信息的节区头，先来看看节区头中的信息了解概况。通过对比</a:t>
            </a:r>
            <a:r>
              <a:rPr lang="en-US" altLang="zh-CN"/>
              <a:t>*.o</a:t>
            </a:r>
            <a:r>
              <a:rPr lang="zh-CN" altLang="zh-CN"/>
              <a:t>文件及</a:t>
            </a:r>
            <a:r>
              <a:rPr lang="en-US" altLang="zh-CN"/>
              <a:t>*.axf</a:t>
            </a:r>
            <a:r>
              <a:rPr lang="zh-CN" altLang="zh-CN"/>
              <a:t>文件的节区头部信息，可以清楚地看出这两种文件的区别</a:t>
            </a:r>
            <a:r>
              <a:rPr lang="zh-CN" altLang="en-US"/>
              <a:t>。</a:t>
            </a:r>
          </a:p>
        </p:txBody>
      </p:sp>
      <p:pic>
        <p:nvPicPr>
          <p:cNvPr id="2" name="图片 1"/>
          <p:cNvPicPr>
            <a:picLocks noChangeAspect="1"/>
          </p:cNvPicPr>
          <p:nvPr/>
        </p:nvPicPr>
        <p:blipFill>
          <a:blip r:embed="rId3"/>
          <a:stretch>
            <a:fillRect/>
          </a:stretch>
        </p:blipFill>
        <p:spPr>
          <a:xfrm>
            <a:off x="899592" y="2715925"/>
            <a:ext cx="7337543" cy="4074001"/>
          </a:xfrm>
          <a:prstGeom prst="rect">
            <a:avLst/>
          </a:prstGeom>
        </p:spPr>
      </p:pic>
    </p:spTree>
    <p:extLst>
      <p:ext uri="{BB962C8B-B14F-4D97-AF65-F5344CB8AC3E}">
        <p14:creationId xmlns:p14="http://schemas.microsoft.com/office/powerpoint/2010/main" val="3104043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881973" cy="369332"/>
          </a:xfrm>
          <a:prstGeom prst="rect">
            <a:avLst/>
          </a:prstGeom>
        </p:spPr>
        <p:txBody>
          <a:bodyPr wrap="none">
            <a:spAutoFit/>
          </a:bodyPr>
          <a:lstStyle/>
          <a:p>
            <a:r>
              <a:rPr lang="zh-CN" altLang="en-US" b="1"/>
              <a:t>节区头</a:t>
            </a:r>
            <a:endParaRPr lang="zh-CN" altLang="zh-CN" b="1"/>
          </a:p>
        </p:txBody>
      </p:sp>
      <p:sp>
        <p:nvSpPr>
          <p:cNvPr id="3" name="矩形 2"/>
          <p:cNvSpPr/>
          <p:nvPr/>
        </p:nvSpPr>
        <p:spPr>
          <a:xfrm>
            <a:off x="421758" y="1439360"/>
            <a:ext cx="8254697" cy="1285032"/>
          </a:xfrm>
          <a:prstGeom prst="rect">
            <a:avLst/>
          </a:prstGeom>
        </p:spPr>
        <p:txBody>
          <a:bodyPr wrap="square">
            <a:spAutoFit/>
          </a:bodyPr>
          <a:lstStyle/>
          <a:p>
            <a:pPr>
              <a:lnSpc>
                <a:spcPct val="150000"/>
              </a:lnSpc>
            </a:pPr>
            <a:r>
              <a:rPr lang="en-US" altLang="zh-CN"/>
              <a:t>	</a:t>
            </a:r>
            <a:r>
              <a:rPr lang="zh-CN" altLang="en-US"/>
              <a:t>这个节区头描述的是该函数被编译后的节区信息，其中包含了节区的类型</a:t>
            </a:r>
            <a:r>
              <a:rPr lang="en-US" altLang="zh-CN"/>
              <a:t>(</a:t>
            </a:r>
            <a:r>
              <a:rPr lang="zh-CN" altLang="en-US"/>
              <a:t>指令类型</a:t>
            </a:r>
            <a:r>
              <a:rPr lang="en-US" altLang="zh-CN"/>
              <a:t>SHT_PROGBITS)</a:t>
            </a:r>
            <a:r>
              <a:rPr lang="zh-CN" altLang="en-US"/>
              <a:t>、节区应存储到的地址</a:t>
            </a:r>
            <a:r>
              <a:rPr lang="en-US" altLang="zh-CN"/>
              <a:t>(0x00000000)</a:t>
            </a:r>
            <a:r>
              <a:rPr lang="zh-CN" altLang="en-US"/>
              <a:t>、它主体信息在文件位置中的偏移</a:t>
            </a:r>
            <a:r>
              <a:rPr lang="en-US" altLang="zh-CN"/>
              <a:t>(52)</a:t>
            </a:r>
            <a:r>
              <a:rPr lang="zh-CN" altLang="en-US"/>
              <a:t>以及节区的大小</a:t>
            </a:r>
            <a:r>
              <a:rPr lang="en-US" altLang="zh-CN"/>
              <a:t>(96 bytes)</a:t>
            </a:r>
            <a:r>
              <a:rPr lang="zh-CN" altLang="en-US"/>
              <a:t>。</a:t>
            </a:r>
            <a:endParaRPr lang="zh-CN" altLang="zh-CN"/>
          </a:p>
        </p:txBody>
      </p:sp>
      <p:sp>
        <p:nvSpPr>
          <p:cNvPr id="2" name="矩形 1"/>
          <p:cNvSpPr/>
          <p:nvPr/>
        </p:nvSpPr>
        <p:spPr>
          <a:xfrm>
            <a:off x="323528" y="2996952"/>
            <a:ext cx="7992888" cy="2169825"/>
          </a:xfrm>
          <a:prstGeom prst="rect">
            <a:avLst/>
          </a:prstGeom>
        </p:spPr>
        <p:txBody>
          <a:bodyPr wrap="square">
            <a:spAutoFit/>
          </a:bodyPr>
          <a:lstStyle/>
          <a:p>
            <a:pPr>
              <a:lnSpc>
                <a:spcPct val="150000"/>
              </a:lnSpc>
            </a:pPr>
            <a:r>
              <a:rPr lang="en-US" altLang="zh-CN"/>
              <a:t>	</a:t>
            </a:r>
            <a:r>
              <a:rPr lang="zh-CN" altLang="zh-CN"/>
              <a:t>由于</a:t>
            </a:r>
            <a:r>
              <a:rPr lang="en-US" altLang="zh-CN"/>
              <a:t>*.o</a:t>
            </a:r>
            <a:r>
              <a:rPr lang="zh-CN" altLang="zh-CN"/>
              <a:t>文件是可重定位文件，所以它的地址并没有被分配，是</a:t>
            </a:r>
            <a:r>
              <a:rPr lang="en-US" altLang="zh-CN"/>
              <a:t>0x00000000</a:t>
            </a:r>
            <a:r>
              <a:rPr lang="zh-CN" altLang="zh-CN"/>
              <a:t>（假如文件中还有其它函数，该函数生成的节区中，对应的地址描述也都是</a:t>
            </a:r>
            <a:r>
              <a:rPr lang="en-US" altLang="zh-CN"/>
              <a:t>0</a:t>
            </a:r>
            <a:r>
              <a:rPr lang="zh-CN" altLang="zh-CN"/>
              <a:t>）。当链接器链接时，根据这个节区头信息，在文件中找到它的主体内容，并根据它的类型，把它加入到主程序中，并分配实际地址，链接后生成的</a:t>
            </a:r>
            <a:r>
              <a:rPr lang="en-US" altLang="zh-CN"/>
              <a:t>*.axf</a:t>
            </a:r>
            <a:r>
              <a:rPr lang="zh-CN" altLang="zh-CN"/>
              <a:t>文件，再来看看它的内容</a:t>
            </a:r>
            <a:r>
              <a:rPr lang="zh-CN" altLang="en-US"/>
              <a:t>：</a:t>
            </a:r>
            <a:endParaRPr lang="zh-CN" altLang="zh-CN"/>
          </a:p>
        </p:txBody>
      </p:sp>
    </p:spTree>
    <p:extLst>
      <p:ext uri="{BB962C8B-B14F-4D97-AF65-F5344CB8AC3E}">
        <p14:creationId xmlns:p14="http://schemas.microsoft.com/office/powerpoint/2010/main" val="779456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主讲内容</a:t>
            </a:r>
          </a:p>
        </p:txBody>
      </p:sp>
      <p:sp>
        <p:nvSpPr>
          <p:cNvPr id="27" name="对角圆角矩形 26"/>
          <p:cNvSpPr/>
          <p:nvPr/>
        </p:nvSpPr>
        <p:spPr bwMode="auto">
          <a:xfrm>
            <a:off x="2067605" y="1052736"/>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059832" y="1800694"/>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059832" y="1174429"/>
            <a:ext cx="1620957" cy="523220"/>
          </a:xfrm>
          <a:prstGeom prst="rect">
            <a:avLst/>
          </a:prstGeom>
        </p:spPr>
        <p:txBody>
          <a:bodyPr wrap="none">
            <a:spAutoFit/>
          </a:bodyPr>
          <a:lstStyle/>
          <a:p>
            <a:pPr eaLnBrk="1" fontAlgn="auto" hangingPunct="1">
              <a:spcBef>
                <a:spcPts val="0"/>
              </a:spcBef>
              <a:spcAft>
                <a:spcPts val="0"/>
              </a:spcAft>
              <a:defRPr/>
            </a:pPr>
            <a:r>
              <a:rPr lang="zh-CN" altLang="en-US" sz="2800" b="1">
                <a:solidFill>
                  <a:prstClr val="black"/>
                </a:solidFill>
                <a:latin typeface="微软雅黑" pitchFamily="34" charset="-122"/>
                <a:ea typeface="微软雅黑" pitchFamily="34" charset="-122"/>
                <a:cs typeface="+mj-cs"/>
              </a:rPr>
              <a:t>编译过程</a:t>
            </a:r>
            <a:endParaRPr lang="zh-CN" altLang="en-US" sz="2800" b="1" dirty="0">
              <a:solidFill>
                <a:prstClr val="black"/>
              </a:solidFill>
              <a:latin typeface="微软雅黑" pitchFamily="34" charset="-122"/>
              <a:ea typeface="微软雅黑" pitchFamily="34" charset="-122"/>
              <a:cs typeface="+mj-cs"/>
            </a:endParaRPr>
          </a:p>
        </p:txBody>
      </p:sp>
      <p:sp>
        <p:nvSpPr>
          <p:cNvPr id="30" name="对角圆角矩形 29"/>
          <p:cNvSpPr/>
          <p:nvPr/>
        </p:nvSpPr>
        <p:spPr bwMode="auto">
          <a:xfrm>
            <a:off x="2026627" y="2780928"/>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a:solidFill>
                  <a:srgbClr val="00B050"/>
                </a:solidFill>
                <a:effectLst>
                  <a:innerShdw blurRad="114300">
                    <a:prstClr val="black"/>
                  </a:innerShdw>
                </a:effectLst>
                <a:latin typeface="微软雅黑" pitchFamily="34" charset="-122"/>
                <a:ea typeface="微软雅黑" pitchFamily="34" charset="-122"/>
              </a:rPr>
              <a:t>03</a:t>
            </a:r>
            <a:endParaRPr lang="zh-CN" altLang="en-US" sz="3200" dirty="0">
              <a:solidFill>
                <a:srgbClr val="00B050"/>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221168" y="4293096"/>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105291" y="2852936"/>
            <a:ext cx="1980029"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cs typeface="+mj-cs"/>
              </a:rPr>
              <a:t>编译工具链</a:t>
            </a:r>
            <a:endParaRPr lang="zh-CN" altLang="en-US" sz="2800" b="1" dirty="0">
              <a:solidFill>
                <a:prstClr val="black"/>
              </a:solidFill>
              <a:latin typeface="微软雅黑" pitchFamily="34" charset="-122"/>
              <a:ea typeface="微软雅黑" pitchFamily="34" charset="-122"/>
              <a:cs typeface="+mj-cs"/>
            </a:endParaRPr>
          </a:p>
        </p:txBody>
      </p:sp>
      <p:sp>
        <p:nvSpPr>
          <p:cNvPr id="39" name="对角圆角矩形 38"/>
          <p:cNvSpPr/>
          <p:nvPr/>
        </p:nvSpPr>
        <p:spPr bwMode="auto">
          <a:xfrm>
            <a:off x="2026627" y="3645024"/>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a:solidFill>
                  <a:srgbClr val="FF0000"/>
                </a:solidFill>
                <a:effectLst>
                  <a:innerShdw blurRad="114300">
                    <a:prstClr val="black"/>
                  </a:innerShdw>
                </a:effectLst>
                <a:latin typeface="微软雅黑" pitchFamily="34" charset="-122"/>
                <a:ea typeface="微软雅黑" pitchFamily="34" charset="-122"/>
              </a:rPr>
              <a:t>04</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168650" y="3501008"/>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131840" y="3789040"/>
            <a:ext cx="3599062" cy="523220"/>
          </a:xfrm>
          <a:prstGeom prst="rect">
            <a:avLst/>
          </a:prstGeom>
        </p:spPr>
        <p:txBody>
          <a:bodyPr wrap="none">
            <a:spAutoFit/>
          </a:bodyPr>
          <a:lstStyle/>
          <a:p>
            <a:pPr fontAlgn="auto">
              <a:spcBef>
                <a:spcPts val="0"/>
              </a:spcBef>
              <a:spcAft>
                <a:spcPts val="0"/>
              </a:spcAft>
              <a:defRPr/>
            </a:pPr>
            <a:r>
              <a:rPr lang="en-US" altLang="zh-CN" sz="2800" b="1">
                <a:solidFill>
                  <a:prstClr val="black"/>
                </a:solidFill>
                <a:latin typeface="微软雅黑" pitchFamily="34" charset="-122"/>
                <a:ea typeface="微软雅黑" pitchFamily="34" charset="-122"/>
                <a:cs typeface="+mj-cs"/>
              </a:rPr>
              <a:t>MDK</a:t>
            </a:r>
            <a:r>
              <a:rPr lang="zh-CN" altLang="en-US" sz="2800" b="1">
                <a:solidFill>
                  <a:prstClr val="black"/>
                </a:solidFill>
                <a:latin typeface="微软雅黑" pitchFamily="34" charset="-122"/>
                <a:ea typeface="微软雅黑" pitchFamily="34" charset="-122"/>
                <a:cs typeface="+mj-cs"/>
              </a:rPr>
              <a:t>工程的文件类型</a:t>
            </a:r>
            <a:endParaRPr lang="zh-CN" altLang="en-US" sz="2800" b="1" dirty="0">
              <a:solidFill>
                <a:prstClr val="black"/>
              </a:solidFill>
              <a:latin typeface="微软雅黑" pitchFamily="34" charset="-122"/>
              <a:ea typeface="微软雅黑" pitchFamily="34" charset="-122"/>
              <a:cs typeface="+mj-cs"/>
            </a:endParaRPr>
          </a:p>
        </p:txBody>
      </p:sp>
      <p:sp>
        <p:nvSpPr>
          <p:cNvPr id="14" name="对角圆角矩形 13"/>
          <p:cNvSpPr/>
          <p:nvPr/>
        </p:nvSpPr>
        <p:spPr bwMode="auto">
          <a:xfrm>
            <a:off x="2057990" y="1923102"/>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sp>
        <p:nvSpPr>
          <p:cNvPr id="15" name="矩形 14"/>
          <p:cNvSpPr/>
          <p:nvPr/>
        </p:nvSpPr>
        <p:spPr>
          <a:xfrm>
            <a:off x="3068481" y="1988840"/>
            <a:ext cx="4134465"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cs typeface="+mj-cs"/>
              </a:rPr>
              <a:t>程序的组成、存储与运行</a:t>
            </a:r>
            <a:endParaRPr lang="zh-CN" altLang="en-US" sz="2800" b="1" dirty="0">
              <a:solidFill>
                <a:prstClr val="black"/>
              </a:solidFill>
              <a:latin typeface="微软雅黑" pitchFamily="34" charset="-122"/>
              <a:ea typeface="微软雅黑" pitchFamily="34" charset="-122"/>
              <a:cs typeface="+mj-cs"/>
            </a:endParaRPr>
          </a:p>
        </p:txBody>
      </p:sp>
      <p:cxnSp>
        <p:nvCxnSpPr>
          <p:cNvPr id="16" name="直接连接符 15"/>
          <p:cNvCxnSpPr/>
          <p:nvPr/>
        </p:nvCxnSpPr>
        <p:spPr>
          <a:xfrm>
            <a:off x="3131840" y="2636912"/>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对角圆角矩形 23"/>
          <p:cNvSpPr/>
          <p:nvPr/>
        </p:nvSpPr>
        <p:spPr bwMode="auto">
          <a:xfrm>
            <a:off x="2033729" y="4515390"/>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a:solidFill>
                  <a:srgbClr val="FFC000"/>
                </a:solidFill>
                <a:effectLst>
                  <a:innerShdw blurRad="114300">
                    <a:prstClr val="black"/>
                  </a:innerShdw>
                </a:effectLst>
                <a:latin typeface="微软雅黑" pitchFamily="34" charset="-122"/>
                <a:ea typeface="微软雅黑" pitchFamily="34" charset="-122"/>
              </a:rPr>
              <a:t>05</a:t>
            </a:r>
            <a:endParaRPr lang="zh-CN" altLang="en-US" sz="3200" dirty="0">
              <a:solidFill>
                <a:srgbClr val="FFC000"/>
              </a:solidFill>
              <a:effectLst>
                <a:innerShdw blurRad="114300">
                  <a:prstClr val="black"/>
                </a:innerShdw>
              </a:effectLst>
              <a:latin typeface="微软雅黑" pitchFamily="34" charset="-122"/>
              <a:ea typeface="微软雅黑" pitchFamily="34" charset="-122"/>
            </a:endParaRPr>
          </a:p>
        </p:txBody>
      </p:sp>
      <p:cxnSp>
        <p:nvCxnSpPr>
          <p:cNvPr id="25" name="直接连接符 24"/>
          <p:cNvCxnSpPr/>
          <p:nvPr/>
        </p:nvCxnSpPr>
        <p:spPr>
          <a:xfrm>
            <a:off x="3228270" y="6246915"/>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3112393" y="4662739"/>
            <a:ext cx="4825360" cy="461665"/>
          </a:xfrm>
          <a:prstGeom prst="rect">
            <a:avLst/>
          </a:prstGeom>
        </p:spPr>
        <p:txBody>
          <a:bodyPr wrap="none">
            <a:spAutoFit/>
          </a:bodyPr>
          <a:lstStyle/>
          <a:p>
            <a:pPr fontAlgn="auto">
              <a:spcBef>
                <a:spcPts val="0"/>
              </a:spcBef>
              <a:spcAft>
                <a:spcPts val="0"/>
              </a:spcAft>
              <a:defRPr/>
            </a:pPr>
            <a:r>
              <a:rPr lang="zh-CN" altLang="en-US" sz="2400" b="1">
                <a:solidFill>
                  <a:prstClr val="black"/>
                </a:solidFill>
                <a:latin typeface="微软雅黑" pitchFamily="34" charset="-122"/>
                <a:ea typeface="微软雅黑" pitchFamily="34" charset="-122"/>
                <a:cs typeface="+mj-cs"/>
              </a:rPr>
              <a:t>实验：自动分配变量到外部</a:t>
            </a:r>
            <a:r>
              <a:rPr lang="en-US" altLang="zh-CN" sz="2400" b="1">
                <a:solidFill>
                  <a:prstClr val="black"/>
                </a:solidFill>
                <a:latin typeface="微软雅黑" pitchFamily="34" charset="-122"/>
                <a:ea typeface="微软雅黑" pitchFamily="34" charset="-122"/>
                <a:cs typeface="+mj-cs"/>
              </a:rPr>
              <a:t>SRAM</a:t>
            </a:r>
            <a:endParaRPr lang="zh-CN" altLang="en-US" sz="2400" b="1" dirty="0">
              <a:solidFill>
                <a:prstClr val="black"/>
              </a:solidFill>
              <a:latin typeface="微软雅黑" pitchFamily="34" charset="-122"/>
              <a:ea typeface="微软雅黑" pitchFamily="34" charset="-122"/>
              <a:cs typeface="+mj-cs"/>
            </a:endParaRPr>
          </a:p>
        </p:txBody>
      </p:sp>
      <p:sp>
        <p:nvSpPr>
          <p:cNvPr id="33" name="对角圆角矩形 32"/>
          <p:cNvSpPr/>
          <p:nvPr/>
        </p:nvSpPr>
        <p:spPr bwMode="auto">
          <a:xfrm>
            <a:off x="2026627" y="5461097"/>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a:solidFill>
                  <a:srgbClr val="188EFC"/>
                </a:solidFill>
                <a:effectLst>
                  <a:innerShdw blurRad="114300">
                    <a:prstClr val="black"/>
                  </a:innerShdw>
                </a:effectLst>
                <a:latin typeface="微软雅黑" pitchFamily="34" charset="-122"/>
                <a:ea typeface="微软雅黑" pitchFamily="34" charset="-122"/>
              </a:rPr>
              <a:t>06</a:t>
            </a:r>
            <a:endParaRPr lang="zh-CN" altLang="en-US" sz="3200" dirty="0">
              <a:solidFill>
                <a:srgbClr val="188EFC"/>
              </a:solidFill>
              <a:effectLst>
                <a:innerShdw blurRad="114300">
                  <a:prstClr val="black"/>
                </a:innerShdw>
              </a:effectLst>
              <a:latin typeface="微软雅黑" pitchFamily="34" charset="-122"/>
              <a:ea typeface="微软雅黑" pitchFamily="34" charset="-122"/>
            </a:endParaRPr>
          </a:p>
        </p:txBody>
      </p:sp>
      <p:cxnSp>
        <p:nvCxnSpPr>
          <p:cNvPr id="34" name="直接连接符 33"/>
          <p:cNvCxnSpPr/>
          <p:nvPr/>
        </p:nvCxnSpPr>
        <p:spPr>
          <a:xfrm>
            <a:off x="3175752" y="5229200"/>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3059832" y="5445224"/>
            <a:ext cx="4209807" cy="830997"/>
          </a:xfrm>
          <a:prstGeom prst="rect">
            <a:avLst/>
          </a:prstGeom>
        </p:spPr>
        <p:txBody>
          <a:bodyPr wrap="none">
            <a:spAutoFit/>
          </a:bodyPr>
          <a:lstStyle/>
          <a:p>
            <a:pPr fontAlgn="auto">
              <a:spcBef>
                <a:spcPts val="0"/>
              </a:spcBef>
              <a:spcAft>
                <a:spcPts val="0"/>
              </a:spcAft>
              <a:defRPr/>
            </a:pPr>
            <a:r>
              <a:rPr lang="zh-CN" altLang="en-US" sz="2400" b="1">
                <a:solidFill>
                  <a:prstClr val="black"/>
                </a:solidFill>
                <a:latin typeface="微软雅黑" pitchFamily="34" charset="-122"/>
                <a:ea typeface="微软雅黑" pitchFamily="34" charset="-122"/>
                <a:cs typeface="+mj-cs"/>
              </a:rPr>
              <a:t>实验：优先使用内部</a:t>
            </a:r>
            <a:r>
              <a:rPr lang="en-US" altLang="zh-CN" sz="2400" b="1">
                <a:solidFill>
                  <a:prstClr val="black"/>
                </a:solidFill>
                <a:latin typeface="微软雅黑" pitchFamily="34" charset="-122"/>
                <a:ea typeface="微软雅黑" pitchFamily="34" charset="-122"/>
                <a:cs typeface="+mj-cs"/>
              </a:rPr>
              <a:t>SRAM</a:t>
            </a:r>
            <a:r>
              <a:rPr lang="zh-CN" altLang="en-US" sz="2400" b="1">
                <a:solidFill>
                  <a:prstClr val="black"/>
                </a:solidFill>
                <a:latin typeface="微软雅黑" pitchFamily="34" charset="-122"/>
                <a:ea typeface="微软雅黑" pitchFamily="34" charset="-122"/>
                <a:cs typeface="+mj-cs"/>
              </a:rPr>
              <a:t>并</a:t>
            </a:r>
            <a:endParaRPr lang="en-US" altLang="zh-CN" sz="2400" b="1">
              <a:solidFill>
                <a:prstClr val="black"/>
              </a:solidFill>
              <a:latin typeface="微软雅黑" pitchFamily="34" charset="-122"/>
              <a:ea typeface="微软雅黑" pitchFamily="34" charset="-122"/>
              <a:cs typeface="+mj-cs"/>
            </a:endParaRPr>
          </a:p>
          <a:p>
            <a:pPr fontAlgn="auto">
              <a:spcBef>
                <a:spcPts val="0"/>
              </a:spcBef>
              <a:spcAft>
                <a:spcPts val="0"/>
              </a:spcAft>
              <a:defRPr/>
            </a:pPr>
            <a:r>
              <a:rPr lang="zh-CN" altLang="en-US" sz="2400" b="1">
                <a:solidFill>
                  <a:prstClr val="black"/>
                </a:solidFill>
                <a:latin typeface="微软雅黑" pitchFamily="34" charset="-122"/>
                <a:ea typeface="微软雅黑" pitchFamily="34" charset="-122"/>
                <a:cs typeface="+mj-cs"/>
              </a:rPr>
              <a:t>          分配堆到</a:t>
            </a:r>
            <a:r>
              <a:rPr lang="zh-CN" altLang="en-US" sz="2400" b="1">
                <a:solidFill>
                  <a:prstClr val="black"/>
                </a:solidFill>
                <a:latin typeface="微软雅黑" pitchFamily="34" charset="-122"/>
                <a:ea typeface="微软雅黑" pitchFamily="34" charset="-122"/>
              </a:rPr>
              <a:t>外部</a:t>
            </a:r>
            <a:r>
              <a:rPr lang="en-US" altLang="zh-CN" sz="2400" b="1">
                <a:solidFill>
                  <a:prstClr val="black"/>
                </a:solidFill>
                <a:latin typeface="微软雅黑" pitchFamily="34" charset="-122"/>
                <a:ea typeface="微软雅黑" pitchFamily="34" charset="-122"/>
              </a:rPr>
              <a:t>SRAM</a:t>
            </a:r>
            <a:endParaRPr lang="zh-CN" altLang="en-US" sz="2400" b="1" dirty="0">
              <a:solidFill>
                <a:prstClr val="black"/>
              </a:solidFill>
              <a:latin typeface="微软雅黑" pitchFamily="34" charset="-122"/>
              <a:ea typeface="微软雅黑" pitchFamily="34" charset="-122"/>
              <a:cs typeface="+mj-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1761792" y="1110400"/>
            <a:ext cx="5292080" cy="3721902"/>
          </a:xfrm>
          <a:prstGeom prst="rect">
            <a:avLst/>
          </a:prstGeom>
        </p:spPr>
      </p:pic>
      <p:pic>
        <p:nvPicPr>
          <p:cNvPr id="4" name="图片 3"/>
          <p:cNvPicPr>
            <a:picLocks noChangeAspect="1"/>
          </p:cNvPicPr>
          <p:nvPr/>
        </p:nvPicPr>
        <p:blipFill>
          <a:blip r:embed="rId4"/>
          <a:stretch>
            <a:fillRect/>
          </a:stretch>
        </p:blipFill>
        <p:spPr>
          <a:xfrm>
            <a:off x="1763688" y="4832302"/>
            <a:ext cx="5290184" cy="1937989"/>
          </a:xfrm>
          <a:prstGeom prst="rect">
            <a:avLst/>
          </a:prstGeom>
        </p:spPr>
      </p:pic>
    </p:spTree>
    <p:extLst>
      <p:ext uri="{BB962C8B-B14F-4D97-AF65-F5344CB8AC3E}">
        <p14:creationId xmlns:p14="http://schemas.microsoft.com/office/powerpoint/2010/main" val="1870263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2" name="矩形 1"/>
          <p:cNvSpPr/>
          <p:nvPr/>
        </p:nvSpPr>
        <p:spPr>
          <a:xfrm>
            <a:off x="539634" y="1556792"/>
            <a:ext cx="8080899" cy="4247317"/>
          </a:xfrm>
          <a:prstGeom prst="rect">
            <a:avLst/>
          </a:prstGeom>
        </p:spPr>
        <p:txBody>
          <a:bodyPr wrap="square">
            <a:spAutoFit/>
          </a:bodyPr>
          <a:lstStyle/>
          <a:p>
            <a:pPr>
              <a:lnSpc>
                <a:spcPct val="150000"/>
              </a:lnSpc>
            </a:pPr>
            <a:r>
              <a:rPr lang="en-US" altLang="zh-CN"/>
              <a:t>	</a:t>
            </a:r>
            <a:r>
              <a:rPr lang="zh-CN" altLang="en-US"/>
              <a:t>在*</a:t>
            </a:r>
            <a:r>
              <a:rPr lang="en-US" altLang="zh-CN"/>
              <a:t>.axf</a:t>
            </a:r>
            <a:r>
              <a:rPr lang="zh-CN" altLang="en-US"/>
              <a:t>文件中，主要包含了两个节区，一个名为</a:t>
            </a:r>
            <a:r>
              <a:rPr lang="en-US" altLang="zh-CN"/>
              <a:t>ER_IROM1</a:t>
            </a:r>
            <a:r>
              <a:rPr lang="zh-CN" altLang="en-US"/>
              <a:t>，一个名为</a:t>
            </a:r>
            <a:r>
              <a:rPr lang="en-US" altLang="zh-CN"/>
              <a:t>RW_IRAM1</a:t>
            </a:r>
            <a:r>
              <a:rPr lang="zh-CN" altLang="en-US"/>
              <a:t>，这些节区头信息中除了具有*</a:t>
            </a:r>
            <a:r>
              <a:rPr lang="en-US" altLang="zh-CN"/>
              <a:t>.o</a:t>
            </a:r>
            <a:r>
              <a:rPr lang="zh-CN" altLang="en-US"/>
              <a:t>文件中节区头描述的节区类型、文件位置偏移、大小之外，更重要的是它们都有具体的地址描述，其中 </a:t>
            </a:r>
            <a:r>
              <a:rPr lang="en-US" altLang="zh-CN"/>
              <a:t>ER_IROM1</a:t>
            </a:r>
            <a:r>
              <a:rPr lang="zh-CN" altLang="en-US"/>
              <a:t>的地址为</a:t>
            </a:r>
            <a:r>
              <a:rPr lang="en-US" altLang="zh-CN"/>
              <a:t>0x08000000</a:t>
            </a:r>
            <a:r>
              <a:rPr lang="zh-CN" altLang="en-US"/>
              <a:t>，而</a:t>
            </a:r>
            <a:r>
              <a:rPr lang="en-US" altLang="zh-CN"/>
              <a:t>RW_IRAM1</a:t>
            </a:r>
            <a:r>
              <a:rPr lang="zh-CN" altLang="en-US"/>
              <a:t>的地址为</a:t>
            </a:r>
            <a:r>
              <a:rPr lang="en-US" altLang="zh-CN"/>
              <a:t>0x20000000</a:t>
            </a:r>
            <a:r>
              <a:rPr lang="zh-CN" altLang="en-US"/>
              <a:t>，它们正好是</a:t>
            </a:r>
            <a:r>
              <a:rPr lang="en-US" altLang="zh-CN"/>
              <a:t>STM32</a:t>
            </a:r>
            <a:r>
              <a:rPr lang="zh-CN" altLang="en-US"/>
              <a:t>内部</a:t>
            </a:r>
            <a:r>
              <a:rPr lang="en-US" altLang="zh-CN"/>
              <a:t>FLASH</a:t>
            </a:r>
            <a:r>
              <a:rPr lang="zh-CN" altLang="en-US"/>
              <a:t>及</a:t>
            </a:r>
            <a:r>
              <a:rPr lang="en-US" altLang="zh-CN"/>
              <a:t>SRAM</a:t>
            </a:r>
            <a:r>
              <a:rPr lang="zh-CN" altLang="en-US"/>
              <a:t>的首地址，对应节区的大小就是程序需要占用</a:t>
            </a:r>
            <a:r>
              <a:rPr lang="en-US" altLang="zh-CN"/>
              <a:t>FLASH</a:t>
            </a:r>
            <a:r>
              <a:rPr lang="zh-CN" altLang="en-US"/>
              <a:t>及</a:t>
            </a:r>
            <a:r>
              <a:rPr lang="en-US" altLang="zh-CN"/>
              <a:t>SRAM</a:t>
            </a:r>
            <a:r>
              <a:rPr lang="zh-CN" altLang="en-US"/>
              <a:t>空间的实际大小。</a:t>
            </a:r>
            <a:endParaRPr lang="en-US" altLang="zh-CN"/>
          </a:p>
          <a:p>
            <a:pPr>
              <a:lnSpc>
                <a:spcPct val="150000"/>
              </a:lnSpc>
            </a:pPr>
            <a:r>
              <a:rPr lang="en-US" altLang="zh-CN"/>
              <a:t>	</a:t>
            </a:r>
            <a:r>
              <a:rPr lang="zh-CN" altLang="zh-CN"/>
              <a:t>也就是说，经过链接器后，它生成的</a:t>
            </a:r>
            <a:r>
              <a:rPr lang="en-US" altLang="zh-CN"/>
              <a:t>*.axf</a:t>
            </a:r>
            <a:r>
              <a:rPr lang="zh-CN" altLang="zh-CN"/>
              <a:t>文件已经汇总了其它</a:t>
            </a:r>
            <a:r>
              <a:rPr lang="en-US" altLang="zh-CN"/>
              <a:t>*.o</a:t>
            </a:r>
            <a:r>
              <a:rPr lang="zh-CN" altLang="zh-CN"/>
              <a:t>文件的所有内容，生成的</a:t>
            </a:r>
            <a:r>
              <a:rPr lang="en-US" altLang="zh-CN"/>
              <a:t>ER_IROM1</a:t>
            </a:r>
            <a:r>
              <a:rPr lang="zh-CN" altLang="zh-CN"/>
              <a:t>节区内容可直接写入到</a:t>
            </a:r>
            <a:r>
              <a:rPr lang="en-US" altLang="zh-CN"/>
              <a:t>STM32</a:t>
            </a:r>
            <a:r>
              <a:rPr lang="zh-CN" altLang="zh-CN"/>
              <a:t>内部</a:t>
            </a:r>
            <a:r>
              <a:rPr lang="en-US" altLang="zh-CN"/>
              <a:t>FLASH</a:t>
            </a:r>
            <a:r>
              <a:rPr lang="zh-CN" altLang="zh-CN"/>
              <a:t>的具体位置。例如，前面</a:t>
            </a:r>
            <a:r>
              <a:rPr lang="en-US" altLang="zh-CN"/>
              <a:t>*.o</a:t>
            </a:r>
            <a:r>
              <a:rPr lang="zh-CN" altLang="zh-CN"/>
              <a:t>文件中的</a:t>
            </a:r>
            <a:r>
              <a:rPr lang="en-US" altLang="zh-CN"/>
              <a:t>i.LED_GPIO_Config</a:t>
            </a:r>
            <a:r>
              <a:rPr lang="zh-CN" altLang="zh-CN"/>
              <a:t>节区已经被加入到</a:t>
            </a:r>
            <a:r>
              <a:rPr lang="en-US" altLang="zh-CN"/>
              <a:t>*.axf</a:t>
            </a:r>
            <a:r>
              <a:rPr lang="zh-CN" altLang="zh-CN"/>
              <a:t>文件的</a:t>
            </a:r>
            <a:r>
              <a:rPr lang="en-US" altLang="zh-CN"/>
              <a:t>ER_IROM1</a:t>
            </a:r>
            <a:r>
              <a:rPr lang="zh-CN" altLang="zh-CN"/>
              <a:t>节区的某地址。</a:t>
            </a:r>
          </a:p>
        </p:txBody>
      </p:sp>
      <p:sp>
        <p:nvSpPr>
          <p:cNvPr id="6" name="矩形 5"/>
          <p:cNvSpPr/>
          <p:nvPr/>
        </p:nvSpPr>
        <p:spPr>
          <a:xfrm>
            <a:off x="539634" y="1044575"/>
            <a:ext cx="881973" cy="369332"/>
          </a:xfrm>
          <a:prstGeom prst="rect">
            <a:avLst/>
          </a:prstGeom>
        </p:spPr>
        <p:txBody>
          <a:bodyPr wrap="none">
            <a:spAutoFit/>
          </a:bodyPr>
          <a:lstStyle/>
          <a:p>
            <a:r>
              <a:rPr lang="zh-CN" altLang="en-US" b="1"/>
              <a:t>节区头</a:t>
            </a:r>
            <a:endParaRPr lang="zh-CN" altLang="zh-CN" b="1"/>
          </a:p>
        </p:txBody>
      </p:sp>
    </p:spTree>
    <p:extLst>
      <p:ext uri="{BB962C8B-B14F-4D97-AF65-F5344CB8AC3E}">
        <p14:creationId xmlns:p14="http://schemas.microsoft.com/office/powerpoint/2010/main" val="2760447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2" name="矩形 1"/>
          <p:cNvSpPr/>
          <p:nvPr/>
        </p:nvSpPr>
        <p:spPr>
          <a:xfrm>
            <a:off x="539634" y="1556792"/>
            <a:ext cx="8080899" cy="1285032"/>
          </a:xfrm>
          <a:prstGeom prst="rect">
            <a:avLst/>
          </a:prstGeom>
        </p:spPr>
        <p:txBody>
          <a:bodyPr wrap="square">
            <a:spAutoFit/>
          </a:bodyPr>
          <a:lstStyle/>
          <a:p>
            <a:pPr>
              <a:lnSpc>
                <a:spcPct val="150000"/>
              </a:lnSpc>
            </a:pPr>
            <a:r>
              <a:rPr lang="en-US" altLang="zh-CN"/>
              <a:t>	</a:t>
            </a:r>
            <a:r>
              <a:rPr lang="zh-CN" altLang="zh-CN"/>
              <a:t>使用</a:t>
            </a:r>
            <a:r>
              <a:rPr lang="en-US" altLang="zh-CN"/>
              <a:t>fromelf</a:t>
            </a:r>
            <a:r>
              <a:rPr lang="zh-CN" altLang="zh-CN"/>
              <a:t>的</a:t>
            </a:r>
            <a:r>
              <a:rPr lang="en-US" altLang="zh-CN"/>
              <a:t>-c</a:t>
            </a:r>
            <a:r>
              <a:rPr lang="zh-CN" altLang="zh-CN"/>
              <a:t>选项可以查看部分节区的主体信息，对于指令节区，可根据其内容查看相应的反汇编代码，打开“</a:t>
            </a:r>
            <a:r>
              <a:rPr lang="en-US" altLang="zh-CN"/>
              <a:t>bsp_led_o_elfInfo_c.txt</a:t>
            </a:r>
            <a:r>
              <a:rPr lang="zh-CN" altLang="zh-CN"/>
              <a:t>”文件可查看这些信息</a:t>
            </a:r>
            <a:r>
              <a:rPr lang="zh-CN" altLang="en-US"/>
              <a:t>：</a:t>
            </a:r>
            <a:endParaRPr lang="zh-CN" altLang="zh-CN"/>
          </a:p>
        </p:txBody>
      </p:sp>
      <p:sp>
        <p:nvSpPr>
          <p:cNvPr id="6" name="矩形 5"/>
          <p:cNvSpPr/>
          <p:nvPr/>
        </p:nvSpPr>
        <p:spPr>
          <a:xfrm>
            <a:off x="539634" y="1044575"/>
            <a:ext cx="2509020" cy="369332"/>
          </a:xfrm>
          <a:prstGeom prst="rect">
            <a:avLst/>
          </a:prstGeom>
        </p:spPr>
        <p:txBody>
          <a:bodyPr wrap="none">
            <a:spAutoFit/>
          </a:bodyPr>
          <a:lstStyle/>
          <a:p>
            <a:r>
              <a:rPr lang="zh-CN" altLang="en-US" b="1"/>
              <a:t>节区主体及反汇编代码</a:t>
            </a:r>
            <a:endParaRPr lang="zh-CN" altLang="zh-CN" b="1"/>
          </a:p>
        </p:txBody>
      </p:sp>
      <p:pic>
        <p:nvPicPr>
          <p:cNvPr id="3" name="图片 2"/>
          <p:cNvPicPr>
            <a:picLocks noChangeAspect="1"/>
          </p:cNvPicPr>
          <p:nvPr/>
        </p:nvPicPr>
        <p:blipFill>
          <a:blip r:embed="rId3"/>
          <a:stretch>
            <a:fillRect/>
          </a:stretch>
        </p:blipFill>
        <p:spPr>
          <a:xfrm>
            <a:off x="1907704" y="2819344"/>
            <a:ext cx="5591290" cy="3856626"/>
          </a:xfrm>
          <a:prstGeom prst="rect">
            <a:avLst/>
          </a:prstGeom>
        </p:spPr>
      </p:pic>
    </p:spTree>
    <p:extLst>
      <p:ext uri="{BB962C8B-B14F-4D97-AF65-F5344CB8AC3E}">
        <p14:creationId xmlns:p14="http://schemas.microsoft.com/office/powerpoint/2010/main" val="3615605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2" name="矩形 1"/>
          <p:cNvSpPr/>
          <p:nvPr/>
        </p:nvSpPr>
        <p:spPr>
          <a:xfrm>
            <a:off x="539634" y="1556792"/>
            <a:ext cx="8080899" cy="2947025"/>
          </a:xfrm>
          <a:prstGeom prst="rect">
            <a:avLst/>
          </a:prstGeom>
        </p:spPr>
        <p:txBody>
          <a:bodyPr wrap="square">
            <a:spAutoFit/>
          </a:bodyPr>
          <a:lstStyle/>
          <a:p>
            <a:pPr>
              <a:lnSpc>
                <a:spcPct val="150000"/>
              </a:lnSpc>
            </a:pPr>
            <a:r>
              <a:rPr lang="en-US" altLang="zh-CN"/>
              <a:t>	</a:t>
            </a:r>
            <a:r>
              <a:rPr lang="zh-CN" altLang="zh-CN"/>
              <a:t>可看到，由于这是</a:t>
            </a:r>
            <a:r>
              <a:rPr lang="en-US" altLang="zh-CN"/>
              <a:t>*.o</a:t>
            </a:r>
            <a:r>
              <a:rPr lang="zh-CN" altLang="zh-CN"/>
              <a:t>文件，它的节区地址还是没有分配的，基地址为</a:t>
            </a:r>
            <a:r>
              <a:rPr lang="en-US" altLang="zh-CN"/>
              <a:t>0x00000000</a:t>
            </a:r>
            <a:r>
              <a:rPr lang="zh-CN" altLang="zh-CN"/>
              <a:t>，接着在</a:t>
            </a:r>
            <a:r>
              <a:rPr lang="en-US" altLang="zh-CN"/>
              <a:t>LED_GPIO_Config</a:t>
            </a:r>
            <a:r>
              <a:rPr lang="zh-CN" altLang="zh-CN"/>
              <a:t>标号之后，列出了一个表，表中包含了地址偏移、相应地址中的内容以及根据内容反汇编得到的指令。细看汇编指令，还可看到它包含了跳转到</a:t>
            </a:r>
            <a:r>
              <a:rPr lang="en-US" altLang="zh-CN"/>
              <a:t>RCC_APB2PeriphClockCmd</a:t>
            </a:r>
            <a:r>
              <a:rPr lang="zh-CN" altLang="zh-CN"/>
              <a:t>及</a:t>
            </a:r>
            <a:r>
              <a:rPr lang="en-US" altLang="zh-CN"/>
              <a:t>GPIO_Init</a:t>
            </a:r>
            <a:r>
              <a:rPr lang="zh-CN" altLang="zh-CN"/>
              <a:t>标号的语句，而且这两个跳转语句原来的内容都是“</a:t>
            </a:r>
            <a:r>
              <a:rPr lang="en-US" altLang="zh-CN"/>
              <a:t>f7fffffe</a:t>
            </a:r>
            <a:r>
              <a:rPr lang="zh-CN" altLang="zh-CN"/>
              <a:t>”，这是因为还</a:t>
            </a:r>
            <a:r>
              <a:rPr lang="en-US" altLang="zh-CN"/>
              <a:t>*.o</a:t>
            </a:r>
            <a:r>
              <a:rPr lang="zh-CN" altLang="zh-CN"/>
              <a:t>文件中并没有</a:t>
            </a:r>
            <a:r>
              <a:rPr lang="en-US" altLang="zh-CN"/>
              <a:t>RCC_APB2PeriphClockCmd</a:t>
            </a:r>
            <a:r>
              <a:rPr lang="zh-CN" altLang="zh-CN"/>
              <a:t>及</a:t>
            </a:r>
            <a:r>
              <a:rPr lang="en-US" altLang="zh-CN"/>
              <a:t>GPIO_Init</a:t>
            </a:r>
            <a:r>
              <a:rPr lang="zh-CN" altLang="zh-CN"/>
              <a:t>标号的具体地址索引，在</a:t>
            </a:r>
            <a:r>
              <a:rPr lang="en-US" altLang="zh-CN"/>
              <a:t>*.axf</a:t>
            </a:r>
            <a:r>
              <a:rPr lang="zh-CN" altLang="zh-CN"/>
              <a:t>文件中，这是不一样的。</a:t>
            </a:r>
          </a:p>
        </p:txBody>
      </p:sp>
      <p:sp>
        <p:nvSpPr>
          <p:cNvPr id="6" name="矩形 5"/>
          <p:cNvSpPr/>
          <p:nvPr/>
        </p:nvSpPr>
        <p:spPr>
          <a:xfrm>
            <a:off x="539634" y="1044575"/>
            <a:ext cx="2509020" cy="369332"/>
          </a:xfrm>
          <a:prstGeom prst="rect">
            <a:avLst/>
          </a:prstGeom>
        </p:spPr>
        <p:txBody>
          <a:bodyPr wrap="none">
            <a:spAutoFit/>
          </a:bodyPr>
          <a:lstStyle/>
          <a:p>
            <a:r>
              <a:rPr lang="zh-CN" altLang="en-US" b="1"/>
              <a:t>节区主体及反汇编代码</a:t>
            </a:r>
            <a:endParaRPr lang="zh-CN" altLang="zh-CN" b="1"/>
          </a:p>
        </p:txBody>
      </p:sp>
    </p:spTree>
    <p:extLst>
      <p:ext uri="{BB962C8B-B14F-4D97-AF65-F5344CB8AC3E}">
        <p14:creationId xmlns:p14="http://schemas.microsoft.com/office/powerpoint/2010/main" val="2122803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2" name="矩形 1"/>
          <p:cNvSpPr/>
          <p:nvPr/>
        </p:nvSpPr>
        <p:spPr>
          <a:xfrm>
            <a:off x="539634" y="1556792"/>
            <a:ext cx="8080899" cy="923330"/>
          </a:xfrm>
          <a:prstGeom prst="rect">
            <a:avLst/>
          </a:prstGeom>
        </p:spPr>
        <p:txBody>
          <a:bodyPr wrap="square">
            <a:spAutoFit/>
          </a:bodyPr>
          <a:lstStyle/>
          <a:p>
            <a:pPr>
              <a:lnSpc>
                <a:spcPct val="150000"/>
              </a:lnSpc>
            </a:pPr>
            <a:r>
              <a:rPr lang="en-US" altLang="zh-CN"/>
              <a:t>	</a:t>
            </a:r>
            <a:r>
              <a:rPr lang="zh-CN" altLang="zh-CN"/>
              <a:t>接下来我们打开“多彩流水灯</a:t>
            </a:r>
            <a:r>
              <a:rPr lang="en-US" altLang="zh-CN"/>
              <a:t>_axf_elfInfo_c.txt</a:t>
            </a:r>
            <a:r>
              <a:rPr lang="zh-CN" altLang="zh-CN"/>
              <a:t>”文件，查看</a:t>
            </a:r>
            <a:r>
              <a:rPr lang="en-US" altLang="zh-CN"/>
              <a:t>*.axf</a:t>
            </a:r>
            <a:r>
              <a:rPr lang="zh-CN" altLang="zh-CN"/>
              <a:t>文件中，</a:t>
            </a:r>
            <a:r>
              <a:rPr lang="en-US" altLang="zh-CN"/>
              <a:t>ER_IROM1</a:t>
            </a:r>
            <a:r>
              <a:rPr lang="zh-CN" altLang="zh-CN"/>
              <a:t>节区中对应</a:t>
            </a:r>
            <a:r>
              <a:rPr lang="en-US" altLang="zh-CN"/>
              <a:t>LED_GPIO_Config</a:t>
            </a:r>
            <a:r>
              <a:rPr lang="zh-CN" altLang="zh-CN"/>
              <a:t>的内容</a:t>
            </a:r>
            <a:r>
              <a:rPr lang="zh-CN" altLang="en-US"/>
              <a:t>：</a:t>
            </a:r>
            <a:endParaRPr lang="zh-CN" altLang="zh-CN"/>
          </a:p>
        </p:txBody>
      </p:sp>
      <p:sp>
        <p:nvSpPr>
          <p:cNvPr id="6" name="矩形 5"/>
          <p:cNvSpPr/>
          <p:nvPr/>
        </p:nvSpPr>
        <p:spPr>
          <a:xfrm>
            <a:off x="539634" y="1044575"/>
            <a:ext cx="2509020" cy="369332"/>
          </a:xfrm>
          <a:prstGeom prst="rect">
            <a:avLst/>
          </a:prstGeom>
        </p:spPr>
        <p:txBody>
          <a:bodyPr wrap="none">
            <a:spAutoFit/>
          </a:bodyPr>
          <a:lstStyle/>
          <a:p>
            <a:r>
              <a:rPr lang="zh-CN" altLang="en-US" b="1"/>
              <a:t>节区主体及反汇编代码</a:t>
            </a:r>
            <a:endParaRPr lang="zh-CN" altLang="zh-CN" b="1"/>
          </a:p>
        </p:txBody>
      </p:sp>
      <p:pic>
        <p:nvPicPr>
          <p:cNvPr id="3" name="图片 2"/>
          <p:cNvPicPr>
            <a:picLocks noChangeAspect="1"/>
          </p:cNvPicPr>
          <p:nvPr/>
        </p:nvPicPr>
        <p:blipFill>
          <a:blip r:embed="rId3"/>
          <a:stretch>
            <a:fillRect/>
          </a:stretch>
        </p:blipFill>
        <p:spPr>
          <a:xfrm>
            <a:off x="827584" y="2623007"/>
            <a:ext cx="7424536" cy="4083128"/>
          </a:xfrm>
          <a:prstGeom prst="rect">
            <a:avLst/>
          </a:prstGeom>
        </p:spPr>
      </p:pic>
    </p:spTree>
    <p:extLst>
      <p:ext uri="{BB962C8B-B14F-4D97-AF65-F5344CB8AC3E}">
        <p14:creationId xmlns:p14="http://schemas.microsoft.com/office/powerpoint/2010/main" val="736988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2" name="矩形 1"/>
          <p:cNvSpPr/>
          <p:nvPr/>
        </p:nvSpPr>
        <p:spPr>
          <a:xfrm>
            <a:off x="539634" y="1556792"/>
            <a:ext cx="8136822" cy="5078313"/>
          </a:xfrm>
          <a:prstGeom prst="rect">
            <a:avLst/>
          </a:prstGeom>
        </p:spPr>
        <p:txBody>
          <a:bodyPr wrap="square">
            <a:spAutoFit/>
          </a:bodyPr>
          <a:lstStyle/>
          <a:p>
            <a:pPr>
              <a:lnSpc>
                <a:spcPct val="150000"/>
              </a:lnSpc>
            </a:pPr>
            <a:r>
              <a:rPr lang="en-US" altLang="zh-CN"/>
              <a:t>	</a:t>
            </a:r>
            <a:r>
              <a:rPr lang="zh-CN" altLang="en-US"/>
              <a:t>可看到，除了基地址以及跳转地址不同之外，</a:t>
            </a:r>
            <a:r>
              <a:rPr lang="en-US" altLang="zh-CN"/>
              <a:t>LED_GPIO_Config</a:t>
            </a:r>
            <a:r>
              <a:rPr lang="zh-CN" altLang="en-US"/>
              <a:t>中的内容跟*</a:t>
            </a:r>
            <a:r>
              <a:rPr lang="en-US" altLang="zh-CN"/>
              <a:t>.o</a:t>
            </a:r>
            <a:r>
              <a:rPr lang="zh-CN" altLang="en-US"/>
              <a:t>文件中的一样。另外，由于*</a:t>
            </a:r>
            <a:r>
              <a:rPr lang="en-US" altLang="zh-CN"/>
              <a:t>.o</a:t>
            </a:r>
            <a:r>
              <a:rPr lang="zh-CN" altLang="en-US"/>
              <a:t>是独立的文件，而*</a:t>
            </a:r>
            <a:r>
              <a:rPr lang="en-US" altLang="zh-CN"/>
              <a:t>.axf</a:t>
            </a:r>
            <a:r>
              <a:rPr lang="zh-CN" altLang="en-US"/>
              <a:t>是整个工程汇总的文件，所以在*</a:t>
            </a:r>
            <a:r>
              <a:rPr lang="en-US" altLang="zh-CN"/>
              <a:t>.axf</a:t>
            </a:r>
            <a:r>
              <a:rPr lang="zh-CN" altLang="en-US"/>
              <a:t>中包含了所有调用到*</a:t>
            </a:r>
            <a:r>
              <a:rPr lang="en-US" altLang="zh-CN"/>
              <a:t>.o</a:t>
            </a:r>
            <a:r>
              <a:rPr lang="zh-CN" altLang="en-US"/>
              <a:t>文件节区的内容。例如，在“</a:t>
            </a:r>
            <a:r>
              <a:rPr lang="en-US" altLang="zh-CN"/>
              <a:t>bsp_led_o_elfInfo_c.txt”(bsp_led.o</a:t>
            </a:r>
            <a:r>
              <a:rPr lang="zh-CN" altLang="en-US"/>
              <a:t>文件的反汇编信息</a:t>
            </a:r>
            <a:r>
              <a:rPr lang="en-US" altLang="zh-CN"/>
              <a:t>)</a:t>
            </a:r>
            <a:r>
              <a:rPr lang="zh-CN" altLang="en-US"/>
              <a:t>中不包含</a:t>
            </a:r>
            <a:r>
              <a:rPr lang="en-US" altLang="zh-CN"/>
              <a:t>RCC_APB2PeriphClockCmd</a:t>
            </a:r>
            <a:r>
              <a:rPr lang="zh-CN" altLang="en-US"/>
              <a:t>及</a:t>
            </a:r>
            <a:r>
              <a:rPr lang="en-US" altLang="zh-CN"/>
              <a:t>GPIO_Init</a:t>
            </a:r>
            <a:r>
              <a:rPr lang="zh-CN" altLang="en-US"/>
              <a:t>的内容，而在“流水灯</a:t>
            </a:r>
            <a:r>
              <a:rPr lang="en-US" altLang="zh-CN"/>
              <a:t>_axf_elfInfo_c.txt” (</a:t>
            </a:r>
            <a:r>
              <a:rPr lang="zh-CN" altLang="en-US"/>
              <a:t>流水灯</a:t>
            </a:r>
            <a:r>
              <a:rPr lang="en-US" altLang="zh-CN"/>
              <a:t>.axf</a:t>
            </a:r>
            <a:r>
              <a:rPr lang="zh-CN" altLang="en-US"/>
              <a:t>文件的反汇编信息</a:t>
            </a:r>
            <a:r>
              <a:rPr lang="en-US" altLang="zh-CN"/>
              <a:t>)</a:t>
            </a:r>
            <a:r>
              <a:rPr lang="zh-CN" altLang="en-US"/>
              <a:t>中则可找到它们的具体信息，且它们也有具体的地址空间。</a:t>
            </a:r>
          </a:p>
          <a:p>
            <a:pPr>
              <a:lnSpc>
                <a:spcPct val="150000"/>
              </a:lnSpc>
            </a:pPr>
            <a:r>
              <a:rPr lang="en-US" altLang="zh-CN"/>
              <a:t>	</a:t>
            </a:r>
            <a:r>
              <a:rPr lang="zh-CN" altLang="en-US"/>
              <a:t>在*</a:t>
            </a:r>
            <a:r>
              <a:rPr lang="en-US" altLang="zh-CN"/>
              <a:t>.axf</a:t>
            </a:r>
            <a:r>
              <a:rPr lang="zh-CN" altLang="en-US"/>
              <a:t>文件中，跳转到</a:t>
            </a:r>
            <a:r>
              <a:rPr lang="en-US" altLang="zh-CN"/>
              <a:t>RCC_APB2PeriphClockCmd</a:t>
            </a:r>
            <a:r>
              <a:rPr lang="zh-CN" altLang="en-US"/>
              <a:t>及</a:t>
            </a:r>
            <a:r>
              <a:rPr lang="en-US" altLang="zh-CN"/>
              <a:t>GPIO_Init</a:t>
            </a:r>
            <a:r>
              <a:rPr lang="zh-CN" altLang="en-US"/>
              <a:t>标号的这两个指令后都有注释，分别是“</a:t>
            </a:r>
            <a:r>
              <a:rPr lang="en-US" altLang="zh-CN"/>
              <a:t>; 0x8000980”</a:t>
            </a:r>
            <a:r>
              <a:rPr lang="zh-CN" altLang="en-US"/>
              <a:t>及“</a:t>
            </a:r>
            <a:r>
              <a:rPr lang="en-US" altLang="zh-CN"/>
              <a:t>; 0x8000408”</a:t>
            </a:r>
            <a:r>
              <a:rPr lang="zh-CN" altLang="en-US"/>
              <a:t>，它们是这两个标号所在的具体地址，而且这两个跳转语句的跟*</a:t>
            </a:r>
            <a:r>
              <a:rPr lang="en-US" altLang="zh-CN"/>
              <a:t>.o</a:t>
            </a:r>
            <a:r>
              <a:rPr lang="zh-CN" altLang="en-US"/>
              <a:t>中的也有区别，内容分别为“</a:t>
            </a:r>
            <a:r>
              <a:rPr lang="en-US" altLang="zh-CN"/>
              <a:t>f7fffefd”</a:t>
            </a:r>
            <a:r>
              <a:rPr lang="zh-CN" altLang="en-US"/>
              <a:t>及“</a:t>
            </a:r>
            <a:r>
              <a:rPr lang="en-US" altLang="zh-CN"/>
              <a:t>f7fffc34”(*.o</a:t>
            </a:r>
            <a:r>
              <a:rPr lang="zh-CN" altLang="en-US"/>
              <a:t>中的均为</a:t>
            </a:r>
            <a:r>
              <a:rPr lang="en-US" altLang="zh-CN"/>
              <a:t>f7fffffe)</a:t>
            </a:r>
            <a:r>
              <a:rPr lang="zh-CN" altLang="en-US"/>
              <a:t>。这就是链接器链接的含义，它把不同*</a:t>
            </a:r>
            <a:r>
              <a:rPr lang="en-US" altLang="zh-CN"/>
              <a:t>.o</a:t>
            </a:r>
            <a:r>
              <a:rPr lang="zh-CN" altLang="en-US"/>
              <a:t>中的内容链接起来了。</a:t>
            </a:r>
          </a:p>
        </p:txBody>
      </p:sp>
      <p:sp>
        <p:nvSpPr>
          <p:cNvPr id="6" name="矩形 5"/>
          <p:cNvSpPr/>
          <p:nvPr/>
        </p:nvSpPr>
        <p:spPr>
          <a:xfrm>
            <a:off x="539634" y="1044575"/>
            <a:ext cx="2509020" cy="369332"/>
          </a:xfrm>
          <a:prstGeom prst="rect">
            <a:avLst/>
          </a:prstGeom>
        </p:spPr>
        <p:txBody>
          <a:bodyPr wrap="none">
            <a:spAutoFit/>
          </a:bodyPr>
          <a:lstStyle/>
          <a:p>
            <a:r>
              <a:rPr lang="zh-CN" altLang="en-US" b="1"/>
              <a:t>节区主体及反汇编代码</a:t>
            </a:r>
            <a:endParaRPr lang="zh-CN" altLang="zh-CN" b="1"/>
          </a:p>
        </p:txBody>
      </p:sp>
    </p:spTree>
    <p:extLst>
      <p:ext uri="{BB962C8B-B14F-4D97-AF65-F5344CB8AC3E}">
        <p14:creationId xmlns:p14="http://schemas.microsoft.com/office/powerpoint/2010/main" val="3350363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2" name="矩形 1"/>
          <p:cNvSpPr/>
          <p:nvPr/>
        </p:nvSpPr>
        <p:spPr>
          <a:xfrm>
            <a:off x="539634" y="1556792"/>
            <a:ext cx="8080899" cy="3000821"/>
          </a:xfrm>
          <a:prstGeom prst="rect">
            <a:avLst/>
          </a:prstGeom>
        </p:spPr>
        <p:txBody>
          <a:bodyPr wrap="square">
            <a:spAutoFit/>
          </a:bodyPr>
          <a:lstStyle/>
          <a:p>
            <a:pPr>
              <a:lnSpc>
                <a:spcPct val="150000"/>
              </a:lnSpc>
            </a:pPr>
            <a:r>
              <a:rPr lang="en-US" altLang="zh-CN"/>
              <a:t>	</a:t>
            </a:r>
            <a:r>
              <a:rPr lang="zh-CN" altLang="zh-CN"/>
              <a:t>学习至此，还有一个疑问，前面提到程序有存储态及运行态，它们之间应有一个转化过程，把存储在</a:t>
            </a:r>
            <a:r>
              <a:rPr lang="en-US" altLang="zh-CN"/>
              <a:t>FLASH</a:t>
            </a:r>
            <a:r>
              <a:rPr lang="zh-CN" altLang="zh-CN"/>
              <a:t>中的</a:t>
            </a:r>
            <a:r>
              <a:rPr lang="en-US" altLang="zh-CN"/>
              <a:t>RW-data</a:t>
            </a:r>
            <a:r>
              <a:rPr lang="zh-CN" altLang="zh-CN"/>
              <a:t>数据拷贝至</a:t>
            </a:r>
            <a:r>
              <a:rPr lang="en-US" altLang="zh-CN"/>
              <a:t>SRAM</a:t>
            </a:r>
            <a:r>
              <a:rPr lang="zh-CN" altLang="zh-CN"/>
              <a:t>。然而我们的工程中并没有编写这样的代码，在汇编文件中也查不到该过程，芯片是如何知道</a:t>
            </a:r>
            <a:r>
              <a:rPr lang="en-US" altLang="zh-CN"/>
              <a:t>FLASH</a:t>
            </a:r>
            <a:r>
              <a:rPr lang="zh-CN" altLang="zh-CN"/>
              <a:t>的哪些数据应拷贝到</a:t>
            </a:r>
            <a:r>
              <a:rPr lang="en-US" altLang="zh-CN"/>
              <a:t>SRAM</a:t>
            </a:r>
            <a:r>
              <a:rPr lang="zh-CN" altLang="zh-CN"/>
              <a:t>的哪些区域呢？</a:t>
            </a:r>
          </a:p>
          <a:p>
            <a:pPr>
              <a:lnSpc>
                <a:spcPct val="150000"/>
              </a:lnSpc>
            </a:pPr>
            <a:r>
              <a:rPr lang="en-US" altLang="zh-CN"/>
              <a:t>	</a:t>
            </a:r>
            <a:r>
              <a:rPr lang="zh-CN" altLang="zh-CN"/>
              <a:t>通过查看“多彩流水灯</a:t>
            </a:r>
            <a:r>
              <a:rPr lang="en-US" altLang="zh-CN"/>
              <a:t>_axf_elfInfo_c.txt</a:t>
            </a:r>
            <a:r>
              <a:rPr lang="zh-CN" altLang="zh-CN"/>
              <a:t>”的反汇编信息，了解到程序中具有一段名为“</a:t>
            </a:r>
            <a:r>
              <a:rPr lang="en-US" altLang="zh-CN"/>
              <a:t>__scatterload</a:t>
            </a:r>
            <a:r>
              <a:rPr lang="zh-CN" altLang="zh-CN"/>
              <a:t>”的分散加载代码，它是由</a:t>
            </a:r>
            <a:r>
              <a:rPr lang="en-US" altLang="zh-CN"/>
              <a:t>armlink</a:t>
            </a:r>
            <a:r>
              <a:rPr lang="zh-CN" altLang="zh-CN"/>
              <a:t>链接器自动生成的。</a:t>
            </a:r>
          </a:p>
        </p:txBody>
      </p:sp>
      <p:sp>
        <p:nvSpPr>
          <p:cNvPr id="6" name="矩形 5"/>
          <p:cNvSpPr/>
          <p:nvPr/>
        </p:nvSpPr>
        <p:spPr>
          <a:xfrm>
            <a:off x="539634" y="1044575"/>
            <a:ext cx="1579278" cy="369332"/>
          </a:xfrm>
          <a:prstGeom prst="rect">
            <a:avLst/>
          </a:prstGeom>
        </p:spPr>
        <p:txBody>
          <a:bodyPr wrap="none">
            <a:spAutoFit/>
          </a:bodyPr>
          <a:lstStyle/>
          <a:p>
            <a:r>
              <a:rPr lang="zh-CN" altLang="en-US" b="1"/>
              <a:t>分散加载代码</a:t>
            </a:r>
            <a:endParaRPr lang="zh-CN" altLang="zh-CN" b="1"/>
          </a:p>
        </p:txBody>
      </p:sp>
    </p:spTree>
    <p:extLst>
      <p:ext uri="{BB962C8B-B14F-4D97-AF65-F5344CB8AC3E}">
        <p14:creationId xmlns:p14="http://schemas.microsoft.com/office/powerpoint/2010/main" val="1746630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1044575"/>
            <a:ext cx="1579278" cy="369332"/>
          </a:xfrm>
          <a:prstGeom prst="rect">
            <a:avLst/>
          </a:prstGeom>
        </p:spPr>
        <p:txBody>
          <a:bodyPr wrap="none">
            <a:spAutoFit/>
          </a:bodyPr>
          <a:lstStyle/>
          <a:p>
            <a:r>
              <a:rPr lang="zh-CN" altLang="en-US" b="1"/>
              <a:t>分散加载代码</a:t>
            </a:r>
            <a:endParaRPr lang="zh-CN" altLang="zh-CN" b="1"/>
          </a:p>
        </p:txBody>
      </p:sp>
      <p:sp>
        <p:nvSpPr>
          <p:cNvPr id="3" name="矩形 2"/>
          <p:cNvSpPr/>
          <p:nvPr/>
        </p:nvSpPr>
        <p:spPr>
          <a:xfrm>
            <a:off x="582594" y="5229200"/>
            <a:ext cx="8093862" cy="1477328"/>
          </a:xfrm>
          <a:prstGeom prst="rect">
            <a:avLst/>
          </a:prstGeom>
        </p:spPr>
        <p:txBody>
          <a:bodyPr wrap="square">
            <a:spAutoFit/>
          </a:bodyPr>
          <a:lstStyle/>
          <a:p>
            <a:r>
              <a:rPr lang="en-US" altLang="zh-CN"/>
              <a:t>	</a:t>
            </a:r>
            <a:r>
              <a:rPr lang="zh-CN" altLang="zh-CN"/>
              <a:t>这段分散加载代码包含了拷贝过程</a:t>
            </a:r>
            <a:r>
              <a:rPr lang="en-US" altLang="zh-CN"/>
              <a:t>(LDM</a:t>
            </a:r>
            <a:r>
              <a:rPr lang="zh-CN" altLang="zh-CN"/>
              <a:t>复制指令</a:t>
            </a:r>
            <a:r>
              <a:rPr lang="en-US" altLang="zh-CN"/>
              <a:t>)</a:t>
            </a:r>
            <a:r>
              <a:rPr lang="zh-CN" altLang="zh-CN"/>
              <a:t>，而</a:t>
            </a:r>
            <a:r>
              <a:rPr lang="en-US" altLang="zh-CN"/>
              <a:t>LDM</a:t>
            </a:r>
            <a:r>
              <a:rPr lang="zh-CN" altLang="zh-CN"/>
              <a:t>指令的操作数中包含了加载的源地址，这些地址中包含了内部</a:t>
            </a:r>
            <a:r>
              <a:rPr lang="en-US" altLang="zh-CN"/>
              <a:t>FLASH</a:t>
            </a:r>
            <a:r>
              <a:rPr lang="zh-CN" altLang="zh-CN"/>
              <a:t>存储的</a:t>
            </a:r>
            <a:r>
              <a:rPr lang="en-US" altLang="zh-CN"/>
              <a:t>RW-data</a:t>
            </a:r>
            <a:r>
              <a:rPr lang="zh-CN" altLang="zh-CN"/>
              <a:t>数据。而 “</a:t>
            </a:r>
            <a:r>
              <a:rPr lang="en-US" altLang="zh-CN"/>
              <a:t>__scatterload </a:t>
            </a:r>
            <a:r>
              <a:rPr lang="zh-CN" altLang="zh-CN"/>
              <a:t>”的代码会被“</a:t>
            </a:r>
            <a:r>
              <a:rPr lang="en-US" altLang="zh-CN"/>
              <a:t>__main</a:t>
            </a:r>
            <a:r>
              <a:rPr lang="zh-CN" altLang="zh-CN"/>
              <a:t>”函数调用</a:t>
            </a:r>
            <a:r>
              <a:rPr lang="zh-CN" altLang="en-US"/>
              <a:t>，</a:t>
            </a:r>
            <a:r>
              <a:rPr lang="en-US" altLang="zh-CN"/>
              <a:t>__main</a:t>
            </a:r>
            <a:r>
              <a:rPr lang="zh-CN" altLang="zh-CN"/>
              <a:t>在启动文件中的“</a:t>
            </a:r>
            <a:r>
              <a:rPr lang="en-US" altLang="zh-CN"/>
              <a:t>Reset_Handler</a:t>
            </a:r>
            <a:r>
              <a:rPr lang="zh-CN" altLang="zh-CN"/>
              <a:t>”会被调用，因而，在主体程序执行前，已经完成了分散加载过程。</a:t>
            </a:r>
            <a:endParaRPr lang="zh-CN" altLang="en-US"/>
          </a:p>
        </p:txBody>
      </p:sp>
      <p:pic>
        <p:nvPicPr>
          <p:cNvPr id="2" name="图片 1"/>
          <p:cNvPicPr>
            <a:picLocks noChangeAspect="1"/>
          </p:cNvPicPr>
          <p:nvPr/>
        </p:nvPicPr>
        <p:blipFill>
          <a:blip r:embed="rId3"/>
          <a:stretch>
            <a:fillRect/>
          </a:stretch>
        </p:blipFill>
        <p:spPr>
          <a:xfrm>
            <a:off x="1011377" y="1557044"/>
            <a:ext cx="7236296" cy="3574730"/>
          </a:xfrm>
          <a:prstGeom prst="rect">
            <a:avLst/>
          </a:prstGeom>
        </p:spPr>
      </p:pic>
    </p:spTree>
    <p:extLst>
      <p:ext uri="{BB962C8B-B14F-4D97-AF65-F5344CB8AC3E}">
        <p14:creationId xmlns:p14="http://schemas.microsoft.com/office/powerpoint/2010/main" val="1116548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1044575"/>
            <a:ext cx="1579278" cy="369332"/>
          </a:xfrm>
          <a:prstGeom prst="rect">
            <a:avLst/>
          </a:prstGeom>
        </p:spPr>
        <p:txBody>
          <a:bodyPr wrap="none">
            <a:spAutoFit/>
          </a:bodyPr>
          <a:lstStyle/>
          <a:p>
            <a:r>
              <a:rPr lang="zh-CN" altLang="en-US" b="1"/>
              <a:t>分散加载代码</a:t>
            </a:r>
            <a:endParaRPr lang="zh-CN" altLang="zh-CN" b="1"/>
          </a:p>
        </p:txBody>
      </p:sp>
      <p:pic>
        <p:nvPicPr>
          <p:cNvPr id="2" name="图片 1"/>
          <p:cNvPicPr>
            <a:picLocks noChangeAspect="1"/>
          </p:cNvPicPr>
          <p:nvPr/>
        </p:nvPicPr>
        <p:blipFill>
          <a:blip r:embed="rId3"/>
          <a:stretch>
            <a:fillRect/>
          </a:stretch>
        </p:blipFill>
        <p:spPr>
          <a:xfrm>
            <a:off x="755576" y="1772816"/>
            <a:ext cx="7668344" cy="2376648"/>
          </a:xfrm>
          <a:prstGeom prst="rect">
            <a:avLst/>
          </a:prstGeom>
        </p:spPr>
      </p:pic>
    </p:spTree>
    <p:extLst>
      <p:ext uri="{BB962C8B-B14F-4D97-AF65-F5344CB8AC3E}">
        <p14:creationId xmlns:p14="http://schemas.microsoft.com/office/powerpoint/2010/main" val="13545207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latin typeface="微软雅黑" pitchFamily="34" charset="-122"/>
                <a:ea typeface="微软雅黑" pitchFamily="34" charset="-122"/>
              </a:rPr>
              <a:t>零死角玩转</a:t>
            </a:r>
            <a:r>
              <a:rPr lang="en-US" altLang="zh-CN" sz="3200" b="1" dirty="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3" name="矩形 2"/>
          <p:cNvSpPr/>
          <p:nvPr/>
        </p:nvSpPr>
        <p:spPr>
          <a:xfrm>
            <a:off x="467544" y="1124744"/>
            <a:ext cx="2326278" cy="400110"/>
          </a:xfrm>
          <a:prstGeom prst="rect">
            <a:avLst/>
          </a:prstGeom>
        </p:spPr>
        <p:txBody>
          <a:bodyPr wrap="none">
            <a:spAutoFit/>
          </a:bodyPr>
          <a:lstStyle/>
          <a:p>
            <a:r>
              <a:rPr lang="en-US" altLang="zh-CN" sz="2000" b="1"/>
              <a:t>4. o</a:t>
            </a:r>
            <a:r>
              <a:rPr lang="zh-CN" altLang="en-US" sz="2000" b="1"/>
              <a:t>、</a:t>
            </a:r>
            <a:r>
              <a:rPr lang="en-US" altLang="zh-CN" sz="2000" b="1"/>
              <a:t>axf</a:t>
            </a:r>
            <a:r>
              <a:rPr lang="zh-CN" altLang="en-US" sz="2000" b="1"/>
              <a:t>及</a:t>
            </a:r>
            <a:r>
              <a:rPr lang="en-US" altLang="zh-CN" sz="2000" b="1"/>
              <a:t>elf</a:t>
            </a:r>
            <a:r>
              <a:rPr lang="zh-CN" altLang="en-US" sz="2000" b="1"/>
              <a:t>文件</a:t>
            </a:r>
          </a:p>
        </p:txBody>
      </p:sp>
      <p:sp>
        <p:nvSpPr>
          <p:cNvPr id="2" name="矩形 1"/>
          <p:cNvSpPr/>
          <p:nvPr/>
        </p:nvSpPr>
        <p:spPr>
          <a:xfrm>
            <a:off x="611560" y="1557551"/>
            <a:ext cx="7992888" cy="869533"/>
          </a:xfrm>
          <a:prstGeom prst="rect">
            <a:avLst/>
          </a:prstGeom>
        </p:spPr>
        <p:txBody>
          <a:bodyPr wrap="square">
            <a:spAutoFit/>
          </a:bodyPr>
          <a:lstStyle/>
          <a:p>
            <a:pPr>
              <a:lnSpc>
                <a:spcPct val="150000"/>
              </a:lnSpc>
            </a:pPr>
            <a:r>
              <a:rPr lang="en-US" altLang="zh-CN"/>
              <a:t>	*.o</a:t>
            </a:r>
            <a:r>
              <a:rPr lang="zh-CN" altLang="zh-CN"/>
              <a:t>、</a:t>
            </a:r>
            <a:r>
              <a:rPr lang="en-US" altLang="zh-CN"/>
              <a:t>*.elf</a:t>
            </a:r>
            <a:r>
              <a:rPr lang="zh-CN" altLang="zh-CN"/>
              <a:t>、</a:t>
            </a:r>
            <a:r>
              <a:rPr lang="en-US" altLang="zh-CN"/>
              <a:t>*.axf</a:t>
            </a:r>
            <a:r>
              <a:rPr lang="zh-CN" altLang="zh-CN"/>
              <a:t>、</a:t>
            </a:r>
            <a:r>
              <a:rPr lang="en-US" altLang="zh-CN"/>
              <a:t>*.bin</a:t>
            </a:r>
            <a:r>
              <a:rPr lang="zh-CN" altLang="zh-CN"/>
              <a:t>及</a:t>
            </a:r>
            <a:r>
              <a:rPr lang="en-US" altLang="zh-CN"/>
              <a:t>*.hex</a:t>
            </a:r>
            <a:r>
              <a:rPr lang="zh-CN" altLang="zh-CN"/>
              <a:t>文件都存储了编译器根据源代码生成的机器码，根据应用场合的不同，它们又有所区别。</a:t>
            </a:r>
          </a:p>
        </p:txBody>
      </p:sp>
      <p:sp>
        <p:nvSpPr>
          <p:cNvPr id="5" name="矩形 4"/>
          <p:cNvSpPr/>
          <p:nvPr/>
        </p:nvSpPr>
        <p:spPr>
          <a:xfrm>
            <a:off x="683568" y="2477418"/>
            <a:ext cx="1550424" cy="369332"/>
          </a:xfrm>
          <a:prstGeom prst="rect">
            <a:avLst/>
          </a:prstGeom>
        </p:spPr>
        <p:txBody>
          <a:bodyPr wrap="none">
            <a:spAutoFit/>
          </a:bodyPr>
          <a:lstStyle/>
          <a:p>
            <a:r>
              <a:rPr lang="en-US" altLang="zh-CN" b="1"/>
              <a:t>ELF</a:t>
            </a:r>
            <a:r>
              <a:rPr lang="zh-CN" altLang="zh-CN" b="1"/>
              <a:t>文件说明</a:t>
            </a:r>
          </a:p>
        </p:txBody>
      </p:sp>
      <p:sp>
        <p:nvSpPr>
          <p:cNvPr id="6" name="矩形 5"/>
          <p:cNvSpPr/>
          <p:nvPr/>
        </p:nvSpPr>
        <p:spPr>
          <a:xfrm>
            <a:off x="611560" y="2924944"/>
            <a:ext cx="7848872" cy="3362524"/>
          </a:xfrm>
          <a:prstGeom prst="rect">
            <a:avLst/>
          </a:prstGeom>
        </p:spPr>
        <p:txBody>
          <a:bodyPr wrap="square">
            <a:spAutoFit/>
          </a:bodyPr>
          <a:lstStyle/>
          <a:p>
            <a:pPr>
              <a:lnSpc>
                <a:spcPct val="150000"/>
              </a:lnSpc>
            </a:pPr>
            <a:r>
              <a:rPr lang="en-US" altLang="zh-CN"/>
              <a:t>	*.o</a:t>
            </a:r>
            <a:r>
              <a:rPr lang="zh-CN" altLang="zh-CN"/>
              <a:t>、</a:t>
            </a:r>
            <a:r>
              <a:rPr lang="en-US" altLang="zh-CN"/>
              <a:t>*.elf</a:t>
            </a:r>
            <a:r>
              <a:rPr lang="zh-CN" altLang="zh-CN"/>
              <a:t>、</a:t>
            </a:r>
            <a:r>
              <a:rPr lang="en-US" altLang="zh-CN"/>
              <a:t>*.axf</a:t>
            </a:r>
            <a:r>
              <a:rPr lang="zh-CN" altLang="zh-CN"/>
              <a:t>以及前面提到的</a:t>
            </a:r>
            <a:r>
              <a:rPr lang="en-US" altLang="zh-CN"/>
              <a:t>lib</a:t>
            </a:r>
            <a:r>
              <a:rPr lang="zh-CN" altLang="zh-CN"/>
              <a:t>文件都是属于目标文件，它们都是使用</a:t>
            </a:r>
            <a:r>
              <a:rPr lang="en-US" altLang="zh-CN"/>
              <a:t>ELF</a:t>
            </a:r>
            <a:r>
              <a:rPr lang="zh-CN" altLang="zh-CN"/>
              <a:t>格式来存储的，关于</a:t>
            </a:r>
            <a:r>
              <a:rPr lang="en-US" altLang="zh-CN"/>
              <a:t>ELF</a:t>
            </a:r>
            <a:r>
              <a:rPr lang="zh-CN" altLang="zh-CN"/>
              <a:t>格式的详细内容请参考配套资料里的《</a:t>
            </a:r>
            <a:r>
              <a:rPr lang="en-US" altLang="zh-CN"/>
              <a:t>ELF</a:t>
            </a:r>
            <a:r>
              <a:rPr lang="zh-CN" altLang="zh-CN"/>
              <a:t>文件格式》文档了解，它讲解的是</a:t>
            </a:r>
            <a:r>
              <a:rPr lang="en-US" altLang="zh-CN"/>
              <a:t>Linux</a:t>
            </a:r>
            <a:r>
              <a:rPr lang="zh-CN" altLang="zh-CN"/>
              <a:t>下的</a:t>
            </a:r>
            <a:r>
              <a:rPr lang="en-US" altLang="zh-CN"/>
              <a:t>ELF</a:t>
            </a:r>
            <a:r>
              <a:rPr lang="zh-CN" altLang="zh-CN"/>
              <a:t>格式，与</a:t>
            </a:r>
            <a:r>
              <a:rPr lang="en-US" altLang="zh-CN"/>
              <a:t>MDK</a:t>
            </a:r>
            <a:r>
              <a:rPr lang="zh-CN" altLang="zh-CN"/>
              <a:t>使用的格式有小区别，但大致相同。在本教程中，仅讲解</a:t>
            </a:r>
            <a:r>
              <a:rPr lang="en-US" altLang="zh-CN"/>
              <a:t>ELF</a:t>
            </a:r>
            <a:r>
              <a:rPr lang="zh-CN" altLang="zh-CN"/>
              <a:t>文件的核心概念。</a:t>
            </a:r>
          </a:p>
          <a:p>
            <a:pPr>
              <a:lnSpc>
                <a:spcPct val="150000"/>
              </a:lnSpc>
            </a:pPr>
            <a:r>
              <a:rPr lang="en-US" altLang="zh-CN"/>
              <a:t>	ELF</a:t>
            </a:r>
            <a:r>
              <a:rPr lang="zh-CN" altLang="zh-CN"/>
              <a:t>是</a:t>
            </a:r>
            <a:r>
              <a:rPr lang="en-US" altLang="zh-CN"/>
              <a:t>Executable and Linking Format</a:t>
            </a:r>
            <a:r>
              <a:rPr lang="zh-CN" altLang="zh-CN"/>
              <a:t>的缩写，译为可执行链接格式，该格式用于记录目标文件的内容。在</a:t>
            </a:r>
            <a:r>
              <a:rPr lang="en-US" altLang="zh-CN"/>
              <a:t>Linux</a:t>
            </a:r>
            <a:r>
              <a:rPr lang="zh-CN" altLang="zh-CN"/>
              <a:t>及</a:t>
            </a:r>
            <a:r>
              <a:rPr lang="en-US" altLang="zh-CN"/>
              <a:t>Windows</a:t>
            </a:r>
            <a:r>
              <a:rPr lang="zh-CN" altLang="zh-CN"/>
              <a:t>系统下都有使用该格式的文件</a:t>
            </a:r>
            <a:r>
              <a:rPr lang="en-US" altLang="zh-CN"/>
              <a:t>(</a:t>
            </a:r>
            <a:r>
              <a:rPr lang="zh-CN" altLang="zh-CN"/>
              <a:t>或类似格式</a:t>
            </a:r>
            <a:r>
              <a:rPr lang="en-US" altLang="zh-CN"/>
              <a:t>)</a:t>
            </a:r>
            <a:r>
              <a:rPr lang="zh-CN" altLang="zh-CN"/>
              <a:t>用于记录应用程序的内容，告诉操作系统如何链接、加载及执行该应用程序。</a:t>
            </a:r>
          </a:p>
        </p:txBody>
      </p:sp>
    </p:spTree>
    <p:extLst>
      <p:ext uri="{BB962C8B-B14F-4D97-AF65-F5344CB8AC3E}">
        <p14:creationId xmlns:p14="http://schemas.microsoft.com/office/powerpoint/2010/main" val="660243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1550424" cy="369332"/>
          </a:xfrm>
          <a:prstGeom prst="rect">
            <a:avLst/>
          </a:prstGeom>
        </p:spPr>
        <p:txBody>
          <a:bodyPr wrap="none">
            <a:spAutoFit/>
          </a:bodyPr>
          <a:lstStyle/>
          <a:p>
            <a:r>
              <a:rPr lang="en-US" altLang="zh-CN" b="1"/>
              <a:t>ELF</a:t>
            </a:r>
            <a:r>
              <a:rPr lang="zh-CN" altLang="zh-CN" b="1"/>
              <a:t>文件说明</a:t>
            </a:r>
          </a:p>
        </p:txBody>
      </p:sp>
      <p:sp>
        <p:nvSpPr>
          <p:cNvPr id="4" name="矩形 3"/>
          <p:cNvSpPr/>
          <p:nvPr/>
        </p:nvSpPr>
        <p:spPr>
          <a:xfrm>
            <a:off x="323528" y="1469097"/>
            <a:ext cx="8280920" cy="2585323"/>
          </a:xfrm>
          <a:prstGeom prst="rect">
            <a:avLst/>
          </a:prstGeom>
        </p:spPr>
        <p:txBody>
          <a:bodyPr wrap="square">
            <a:spAutoFit/>
          </a:bodyPr>
          <a:lstStyle/>
          <a:p>
            <a:pPr>
              <a:lnSpc>
                <a:spcPct val="150000"/>
              </a:lnSpc>
            </a:pPr>
            <a:r>
              <a:rPr lang="zh-CN" altLang="zh-CN"/>
              <a:t>目标文件主要有如下三种类型：</a:t>
            </a:r>
          </a:p>
          <a:p>
            <a:pPr marL="285750" lvl="0" indent="-285750">
              <a:lnSpc>
                <a:spcPct val="150000"/>
              </a:lnSpc>
              <a:buFont typeface="Arial" panose="020B0604020202020204" pitchFamily="34" charset="0"/>
              <a:buChar char="•"/>
            </a:pPr>
            <a:r>
              <a:rPr lang="zh-CN" altLang="zh-CN" b="1">
                <a:solidFill>
                  <a:srgbClr val="FF0000"/>
                </a:solidFill>
              </a:rPr>
              <a:t>可重定位的文件</a:t>
            </a:r>
            <a:r>
              <a:rPr lang="en-US" altLang="zh-CN" b="1">
                <a:solidFill>
                  <a:srgbClr val="FF0000"/>
                </a:solidFill>
              </a:rPr>
              <a:t>(Relocatable File)</a:t>
            </a:r>
            <a:r>
              <a:rPr lang="zh-CN" altLang="zh-CN"/>
              <a:t>，包含基础代码和数据，但它的代码及数据都没有指定绝对地址，因此它适合于与其他目标文件链接来创建可执行文件或者共享目标文件。</a:t>
            </a:r>
            <a:r>
              <a:rPr lang="en-US" altLang="zh-CN"/>
              <a:t> </a:t>
            </a:r>
            <a:r>
              <a:rPr lang="zh-CN" altLang="zh-CN"/>
              <a:t>这种文件一般由编译器根据源代码生成。</a:t>
            </a:r>
          </a:p>
          <a:p>
            <a:pPr>
              <a:lnSpc>
                <a:spcPct val="150000"/>
              </a:lnSpc>
            </a:pPr>
            <a:r>
              <a:rPr lang="en-US" altLang="zh-CN"/>
              <a:t>	</a:t>
            </a:r>
            <a:r>
              <a:rPr lang="zh-CN" altLang="zh-CN"/>
              <a:t>例如</a:t>
            </a:r>
            <a:r>
              <a:rPr lang="en-US" altLang="zh-CN"/>
              <a:t>MDK</a:t>
            </a:r>
            <a:r>
              <a:rPr lang="zh-CN" altLang="zh-CN"/>
              <a:t>的</a:t>
            </a:r>
            <a:r>
              <a:rPr lang="en-US" altLang="zh-CN"/>
              <a:t>armcc</a:t>
            </a:r>
            <a:r>
              <a:rPr lang="zh-CN" altLang="zh-CN"/>
              <a:t>和</a:t>
            </a:r>
            <a:r>
              <a:rPr lang="en-US" altLang="zh-CN"/>
              <a:t>armasm</a:t>
            </a:r>
            <a:r>
              <a:rPr lang="zh-CN" altLang="zh-CN"/>
              <a:t>生成的</a:t>
            </a:r>
            <a:r>
              <a:rPr lang="en-US" altLang="zh-CN"/>
              <a:t>*.o</a:t>
            </a:r>
            <a:r>
              <a:rPr lang="zh-CN" altLang="zh-CN"/>
              <a:t>文件就是这一类，另外还有</a:t>
            </a:r>
            <a:r>
              <a:rPr lang="en-US" altLang="zh-CN"/>
              <a:t>Linux</a:t>
            </a:r>
            <a:r>
              <a:rPr lang="zh-CN" altLang="zh-CN"/>
              <a:t>的</a:t>
            </a:r>
            <a:r>
              <a:rPr lang="en-US" altLang="zh-CN"/>
              <a:t>*.o </a:t>
            </a:r>
            <a:r>
              <a:rPr lang="zh-CN" altLang="zh-CN"/>
              <a:t>文件，</a:t>
            </a:r>
            <a:r>
              <a:rPr lang="en-US" altLang="zh-CN"/>
              <a:t>Windows</a:t>
            </a:r>
            <a:r>
              <a:rPr lang="zh-CN" altLang="zh-CN"/>
              <a:t>的</a:t>
            </a:r>
            <a:r>
              <a:rPr lang="en-US" altLang="zh-CN"/>
              <a:t> *.obj</a:t>
            </a:r>
            <a:r>
              <a:rPr lang="zh-CN" altLang="zh-CN"/>
              <a:t>文件。</a:t>
            </a:r>
          </a:p>
        </p:txBody>
      </p:sp>
    </p:spTree>
    <p:extLst>
      <p:ext uri="{BB962C8B-B14F-4D97-AF65-F5344CB8AC3E}">
        <p14:creationId xmlns:p14="http://schemas.microsoft.com/office/powerpoint/2010/main" val="3358377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1550424" cy="369332"/>
          </a:xfrm>
          <a:prstGeom prst="rect">
            <a:avLst/>
          </a:prstGeom>
        </p:spPr>
        <p:txBody>
          <a:bodyPr wrap="none">
            <a:spAutoFit/>
          </a:bodyPr>
          <a:lstStyle/>
          <a:p>
            <a:r>
              <a:rPr lang="en-US" altLang="zh-CN" b="1"/>
              <a:t>ELF</a:t>
            </a:r>
            <a:r>
              <a:rPr lang="zh-CN" altLang="zh-CN" b="1"/>
              <a:t>文件说明</a:t>
            </a:r>
          </a:p>
        </p:txBody>
      </p:sp>
      <p:sp>
        <p:nvSpPr>
          <p:cNvPr id="4" name="矩形 3"/>
          <p:cNvSpPr/>
          <p:nvPr/>
        </p:nvSpPr>
        <p:spPr>
          <a:xfrm>
            <a:off x="323528" y="1469097"/>
            <a:ext cx="8280920" cy="4247317"/>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b="1">
                <a:solidFill>
                  <a:srgbClr val="FF0000"/>
                </a:solidFill>
              </a:rPr>
              <a:t>可执行文件</a:t>
            </a:r>
            <a:r>
              <a:rPr lang="en-US" altLang="zh-CN" b="1">
                <a:solidFill>
                  <a:srgbClr val="FF0000"/>
                </a:solidFill>
              </a:rPr>
              <a:t>(Executable File) </a:t>
            </a:r>
            <a:r>
              <a:rPr lang="zh-CN" altLang="zh-CN"/>
              <a:t>，它包含适合于执行的程序，它内部组织的代码数据都有固定的地址</a:t>
            </a:r>
            <a:r>
              <a:rPr lang="en-US" altLang="zh-CN"/>
              <a:t>(</a:t>
            </a:r>
            <a:r>
              <a:rPr lang="zh-CN" altLang="zh-CN"/>
              <a:t>或相对于基地址的偏移</a:t>
            </a:r>
            <a:r>
              <a:rPr lang="en-US" altLang="zh-CN"/>
              <a:t>)</a:t>
            </a:r>
            <a:r>
              <a:rPr lang="zh-CN" altLang="zh-CN"/>
              <a:t>，系统可根据这些地址信息把程序加载到内存执行。这种文件一般由链接器根据可重定位文件链接而成，它主要是组织各个可重定位文件，给它们的代码及数据一一打上地址标号，固定其在程序内部的位置，链接后，程序内部各种代码及数据段不可再重定位</a:t>
            </a:r>
            <a:r>
              <a:rPr lang="en-US" altLang="zh-CN"/>
              <a:t>(</a:t>
            </a:r>
            <a:r>
              <a:rPr lang="zh-CN" altLang="zh-CN"/>
              <a:t>即不能再参与链接器的链接</a:t>
            </a:r>
            <a:r>
              <a:rPr lang="en-US" altLang="zh-CN"/>
              <a:t>)</a:t>
            </a:r>
            <a:r>
              <a:rPr lang="zh-CN" altLang="zh-CN"/>
              <a:t>。</a:t>
            </a:r>
          </a:p>
          <a:p>
            <a:pPr>
              <a:lnSpc>
                <a:spcPct val="150000"/>
              </a:lnSpc>
            </a:pPr>
            <a:r>
              <a:rPr lang="en-US" altLang="zh-CN"/>
              <a:t>	</a:t>
            </a:r>
            <a:r>
              <a:rPr lang="zh-CN" altLang="zh-CN"/>
              <a:t>例如</a:t>
            </a:r>
            <a:r>
              <a:rPr lang="en-US" altLang="zh-CN"/>
              <a:t>MDK</a:t>
            </a:r>
            <a:r>
              <a:rPr lang="zh-CN" altLang="zh-CN"/>
              <a:t>的</a:t>
            </a:r>
            <a:r>
              <a:rPr lang="en-US" altLang="zh-CN"/>
              <a:t>armlink</a:t>
            </a:r>
            <a:r>
              <a:rPr lang="zh-CN" altLang="zh-CN"/>
              <a:t>生成的</a:t>
            </a:r>
            <a:r>
              <a:rPr lang="en-US" altLang="zh-CN"/>
              <a:t>*.elf</a:t>
            </a:r>
            <a:r>
              <a:rPr lang="zh-CN" altLang="zh-CN"/>
              <a:t>及</a:t>
            </a:r>
            <a:r>
              <a:rPr lang="en-US" altLang="zh-CN"/>
              <a:t>*.axf</a:t>
            </a:r>
            <a:r>
              <a:rPr lang="zh-CN" altLang="zh-CN"/>
              <a:t>文件，</a:t>
            </a:r>
            <a:r>
              <a:rPr lang="en-US" altLang="zh-CN"/>
              <a:t>(</a:t>
            </a:r>
            <a:r>
              <a:rPr lang="zh-CN" altLang="zh-CN"/>
              <a:t>使用</a:t>
            </a:r>
            <a:r>
              <a:rPr lang="en-US" altLang="zh-CN"/>
              <a:t>gcc</a:t>
            </a:r>
            <a:r>
              <a:rPr lang="zh-CN" altLang="zh-CN"/>
              <a:t>编译工具可生成</a:t>
            </a:r>
            <a:r>
              <a:rPr lang="en-US" altLang="zh-CN"/>
              <a:t>*.elf</a:t>
            </a:r>
            <a:r>
              <a:rPr lang="zh-CN" altLang="zh-CN"/>
              <a:t>文件，用</a:t>
            </a:r>
            <a:r>
              <a:rPr lang="en-US" altLang="zh-CN"/>
              <a:t>armlink</a:t>
            </a:r>
            <a:r>
              <a:rPr lang="zh-CN" altLang="zh-CN"/>
              <a:t>生成的是</a:t>
            </a:r>
            <a:r>
              <a:rPr lang="en-US" altLang="zh-CN"/>
              <a:t>*.axf</a:t>
            </a:r>
            <a:r>
              <a:rPr lang="zh-CN" altLang="zh-CN"/>
              <a:t>文件，</a:t>
            </a:r>
            <a:r>
              <a:rPr lang="en-US" altLang="zh-CN"/>
              <a:t>*.axf</a:t>
            </a:r>
            <a:r>
              <a:rPr lang="zh-CN" altLang="zh-CN"/>
              <a:t>文件在</a:t>
            </a:r>
            <a:r>
              <a:rPr lang="en-US" altLang="zh-CN"/>
              <a:t>*.elf</a:t>
            </a:r>
            <a:r>
              <a:rPr lang="zh-CN" altLang="zh-CN"/>
              <a:t>之外，增加了调试使用的信息，其余区别不大，后面我们仅讲解</a:t>
            </a:r>
            <a:r>
              <a:rPr lang="en-US" altLang="zh-CN"/>
              <a:t>*.axf</a:t>
            </a:r>
            <a:r>
              <a:rPr lang="zh-CN" altLang="zh-CN"/>
              <a:t>文件</a:t>
            </a:r>
            <a:r>
              <a:rPr lang="en-US" altLang="zh-CN"/>
              <a:t>)</a:t>
            </a:r>
            <a:r>
              <a:rPr lang="zh-CN" altLang="zh-CN"/>
              <a:t>，另外还有</a:t>
            </a:r>
            <a:r>
              <a:rPr lang="en-US" altLang="zh-CN"/>
              <a:t>Linux</a:t>
            </a:r>
            <a:r>
              <a:rPr lang="zh-CN" altLang="zh-CN"/>
              <a:t>的</a:t>
            </a:r>
            <a:r>
              <a:rPr lang="en-US" altLang="zh-CN"/>
              <a:t>/bin/bash</a:t>
            </a:r>
            <a:r>
              <a:rPr lang="zh-CN" altLang="zh-CN"/>
              <a:t>文件，</a:t>
            </a:r>
            <a:r>
              <a:rPr lang="en-US" altLang="zh-CN"/>
              <a:t>Windows</a:t>
            </a:r>
            <a:r>
              <a:rPr lang="zh-CN" altLang="zh-CN"/>
              <a:t>的</a:t>
            </a:r>
            <a:r>
              <a:rPr lang="en-US" altLang="zh-CN"/>
              <a:t>*.exe</a:t>
            </a:r>
            <a:r>
              <a:rPr lang="zh-CN" altLang="zh-CN"/>
              <a:t>文件。 </a:t>
            </a:r>
          </a:p>
        </p:txBody>
      </p:sp>
    </p:spTree>
    <p:extLst>
      <p:ext uri="{BB962C8B-B14F-4D97-AF65-F5344CB8AC3E}">
        <p14:creationId xmlns:p14="http://schemas.microsoft.com/office/powerpoint/2010/main" val="603543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1550424" cy="369332"/>
          </a:xfrm>
          <a:prstGeom prst="rect">
            <a:avLst/>
          </a:prstGeom>
        </p:spPr>
        <p:txBody>
          <a:bodyPr wrap="none">
            <a:spAutoFit/>
          </a:bodyPr>
          <a:lstStyle/>
          <a:p>
            <a:r>
              <a:rPr lang="en-US" altLang="zh-CN" b="1"/>
              <a:t>ELF</a:t>
            </a:r>
            <a:r>
              <a:rPr lang="zh-CN" altLang="zh-CN" b="1"/>
              <a:t>文件说明</a:t>
            </a:r>
          </a:p>
        </p:txBody>
      </p:sp>
      <p:sp>
        <p:nvSpPr>
          <p:cNvPr id="4" name="矩形 3"/>
          <p:cNvSpPr/>
          <p:nvPr/>
        </p:nvSpPr>
        <p:spPr>
          <a:xfrm>
            <a:off x="323528" y="1469097"/>
            <a:ext cx="8280920" cy="1754326"/>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b="1">
                <a:solidFill>
                  <a:srgbClr val="FF0000"/>
                </a:solidFill>
              </a:rPr>
              <a:t>共享目标文件</a:t>
            </a:r>
            <a:r>
              <a:rPr lang="en-US" altLang="zh-CN" b="1">
                <a:solidFill>
                  <a:srgbClr val="FF0000"/>
                </a:solidFill>
              </a:rPr>
              <a:t>(Shared Object File)</a:t>
            </a:r>
            <a:r>
              <a:rPr lang="zh-CN" altLang="zh-CN"/>
              <a:t>，</a:t>
            </a:r>
            <a:r>
              <a:rPr lang="en-US" altLang="zh-CN"/>
              <a:t> </a:t>
            </a:r>
            <a:r>
              <a:rPr lang="zh-CN" altLang="zh-CN"/>
              <a:t>它的定义比较难理解，我们直接举例，</a:t>
            </a:r>
            <a:r>
              <a:rPr lang="en-US" altLang="zh-CN"/>
              <a:t>MDK</a:t>
            </a:r>
            <a:r>
              <a:rPr lang="zh-CN" altLang="zh-CN"/>
              <a:t>生成的</a:t>
            </a:r>
            <a:r>
              <a:rPr lang="en-US" altLang="zh-CN"/>
              <a:t>*.lib</a:t>
            </a:r>
            <a:r>
              <a:rPr lang="zh-CN" altLang="zh-CN"/>
              <a:t>文件就属于共享目标文件，它可以继续参与链接，加入到可执行文件之中。另外，</a:t>
            </a:r>
            <a:r>
              <a:rPr lang="en-US" altLang="zh-CN"/>
              <a:t>Linux</a:t>
            </a:r>
            <a:r>
              <a:rPr lang="zh-CN" altLang="zh-CN"/>
              <a:t>的</a:t>
            </a:r>
            <a:r>
              <a:rPr lang="en-US" altLang="zh-CN"/>
              <a:t>.so</a:t>
            </a:r>
            <a:r>
              <a:rPr lang="zh-CN" altLang="zh-CN"/>
              <a:t>，如</a:t>
            </a:r>
            <a:r>
              <a:rPr lang="en-US" altLang="zh-CN"/>
              <a:t>/lib/ glibc-2.5.so</a:t>
            </a:r>
            <a:r>
              <a:rPr lang="zh-CN" altLang="zh-CN"/>
              <a:t>，</a:t>
            </a:r>
            <a:r>
              <a:rPr lang="en-US" altLang="zh-CN"/>
              <a:t>Windows</a:t>
            </a:r>
            <a:r>
              <a:rPr lang="zh-CN" altLang="zh-CN"/>
              <a:t>的</a:t>
            </a:r>
            <a:r>
              <a:rPr lang="en-US" altLang="zh-CN"/>
              <a:t>DLL</a:t>
            </a:r>
            <a:r>
              <a:rPr lang="zh-CN" altLang="zh-CN"/>
              <a:t>都属于这一类。</a:t>
            </a:r>
          </a:p>
        </p:txBody>
      </p:sp>
    </p:spTree>
    <p:extLst>
      <p:ext uri="{BB962C8B-B14F-4D97-AF65-F5344CB8AC3E}">
        <p14:creationId xmlns:p14="http://schemas.microsoft.com/office/powerpoint/2010/main" val="3542504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2518638" cy="369332"/>
          </a:xfrm>
          <a:prstGeom prst="rect">
            <a:avLst/>
          </a:prstGeom>
        </p:spPr>
        <p:txBody>
          <a:bodyPr wrap="none">
            <a:spAutoFit/>
          </a:bodyPr>
          <a:lstStyle/>
          <a:p>
            <a:r>
              <a:rPr lang="en-US" altLang="zh-CN" b="1"/>
              <a:t>o</a:t>
            </a:r>
            <a:r>
              <a:rPr lang="zh-CN" altLang="en-US" b="1"/>
              <a:t>文件与</a:t>
            </a:r>
            <a:r>
              <a:rPr lang="en-US" altLang="zh-CN" b="1"/>
              <a:t>axf</a:t>
            </a:r>
            <a:r>
              <a:rPr lang="zh-CN" altLang="en-US" b="1"/>
              <a:t>文件的关系</a:t>
            </a:r>
            <a:endParaRPr lang="zh-CN" altLang="zh-CN" b="1"/>
          </a:p>
        </p:txBody>
      </p:sp>
      <p:pic>
        <p:nvPicPr>
          <p:cNvPr id="6" name="图片 5"/>
          <p:cNvPicPr/>
          <p:nvPr/>
        </p:nvPicPr>
        <p:blipFill>
          <a:blip r:embed="rId3" cstate="print">
            <a:extLst>
              <a:ext uri="{28A0092B-C50C-407E-A947-70E740481C1C}">
                <a14:useLocalDpi xmlns:a14="http://schemas.microsoft.com/office/drawing/2010/main" val="0"/>
              </a:ext>
            </a:extLst>
          </a:blip>
          <a:stretch>
            <a:fillRect/>
          </a:stretch>
        </p:blipFill>
        <p:spPr bwMode="auto">
          <a:xfrm>
            <a:off x="1763688" y="2492896"/>
            <a:ext cx="5904656" cy="3969612"/>
          </a:xfrm>
          <a:prstGeom prst="rect">
            <a:avLst/>
          </a:prstGeom>
          <a:noFill/>
          <a:ln>
            <a:solidFill>
              <a:schemeClr val="tx1"/>
            </a:solidFill>
          </a:ln>
        </p:spPr>
      </p:pic>
      <p:sp>
        <p:nvSpPr>
          <p:cNvPr id="2" name="矩形 1"/>
          <p:cNvSpPr/>
          <p:nvPr/>
        </p:nvSpPr>
        <p:spPr>
          <a:xfrm>
            <a:off x="395536" y="1484784"/>
            <a:ext cx="8424936" cy="1338828"/>
          </a:xfrm>
          <a:prstGeom prst="rect">
            <a:avLst/>
          </a:prstGeom>
        </p:spPr>
        <p:txBody>
          <a:bodyPr wrap="square">
            <a:spAutoFit/>
          </a:bodyPr>
          <a:lstStyle/>
          <a:p>
            <a:pPr>
              <a:lnSpc>
                <a:spcPct val="150000"/>
              </a:lnSpc>
            </a:pPr>
            <a:r>
              <a:rPr lang="en-US" altLang="zh-CN"/>
              <a:t>	</a:t>
            </a:r>
            <a:r>
              <a:rPr lang="zh-CN" altLang="zh-CN"/>
              <a:t>根据上面的分类，我们了解到，</a:t>
            </a:r>
            <a:r>
              <a:rPr lang="en-US" altLang="zh-CN"/>
              <a:t>*.axf</a:t>
            </a:r>
            <a:r>
              <a:rPr lang="zh-CN" altLang="zh-CN"/>
              <a:t>文件是由多个</a:t>
            </a:r>
            <a:r>
              <a:rPr lang="en-US" altLang="zh-CN"/>
              <a:t>*.o</a:t>
            </a:r>
            <a:r>
              <a:rPr lang="zh-CN" altLang="zh-CN"/>
              <a:t>文件链接而成的，而</a:t>
            </a:r>
            <a:r>
              <a:rPr lang="en-US" altLang="zh-CN"/>
              <a:t>*.o</a:t>
            </a:r>
            <a:r>
              <a:rPr lang="zh-CN" altLang="zh-CN"/>
              <a:t>文件由相应的源文件编译而成，一个源文件对应一个</a:t>
            </a:r>
            <a:r>
              <a:rPr lang="en-US" altLang="zh-CN"/>
              <a:t>*.o</a:t>
            </a:r>
            <a:r>
              <a:rPr lang="zh-CN" altLang="zh-CN"/>
              <a:t>文件。它们的关系</a:t>
            </a:r>
            <a:r>
              <a:rPr lang="zh-CN" altLang="en-US"/>
              <a:t>如下：</a:t>
            </a:r>
          </a:p>
        </p:txBody>
      </p:sp>
    </p:spTree>
    <p:extLst>
      <p:ext uri="{BB962C8B-B14F-4D97-AF65-F5344CB8AC3E}">
        <p14:creationId xmlns:p14="http://schemas.microsoft.com/office/powerpoint/2010/main" val="1323146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2518638" cy="369332"/>
          </a:xfrm>
          <a:prstGeom prst="rect">
            <a:avLst/>
          </a:prstGeom>
        </p:spPr>
        <p:txBody>
          <a:bodyPr wrap="none">
            <a:spAutoFit/>
          </a:bodyPr>
          <a:lstStyle/>
          <a:p>
            <a:r>
              <a:rPr lang="en-US" altLang="zh-CN" b="1"/>
              <a:t>o</a:t>
            </a:r>
            <a:r>
              <a:rPr lang="zh-CN" altLang="en-US" b="1"/>
              <a:t>文件与</a:t>
            </a:r>
            <a:r>
              <a:rPr lang="en-US" altLang="zh-CN" b="1"/>
              <a:t>axf</a:t>
            </a:r>
            <a:r>
              <a:rPr lang="zh-CN" altLang="en-US" b="1"/>
              <a:t>文件的关系</a:t>
            </a:r>
            <a:endParaRPr lang="zh-CN" altLang="zh-CN" b="1"/>
          </a:p>
        </p:txBody>
      </p:sp>
      <p:sp>
        <p:nvSpPr>
          <p:cNvPr id="2" name="矩形 1"/>
          <p:cNvSpPr/>
          <p:nvPr/>
        </p:nvSpPr>
        <p:spPr>
          <a:xfrm>
            <a:off x="395536" y="1484784"/>
            <a:ext cx="8424936" cy="2116028"/>
          </a:xfrm>
          <a:prstGeom prst="rect">
            <a:avLst/>
          </a:prstGeom>
        </p:spPr>
        <p:txBody>
          <a:bodyPr wrap="square">
            <a:spAutoFit/>
          </a:bodyPr>
          <a:lstStyle/>
          <a:p>
            <a:pPr>
              <a:lnSpc>
                <a:spcPct val="150000"/>
              </a:lnSpc>
            </a:pPr>
            <a:r>
              <a:rPr lang="en-US" altLang="zh-CN"/>
              <a:t>	</a:t>
            </a:r>
            <a:r>
              <a:rPr lang="zh-CN" altLang="zh-CN"/>
              <a:t>图中的中间代表的是</a:t>
            </a:r>
            <a:r>
              <a:rPr lang="en-US" altLang="zh-CN"/>
              <a:t>armlink</a:t>
            </a:r>
            <a:r>
              <a:rPr lang="zh-CN" altLang="zh-CN"/>
              <a:t>链接器，在它的右侧是输入链接器的</a:t>
            </a:r>
            <a:r>
              <a:rPr lang="en-US" altLang="zh-CN"/>
              <a:t>*.o</a:t>
            </a:r>
            <a:r>
              <a:rPr lang="zh-CN" altLang="zh-CN"/>
              <a:t>文件，左侧是它输出的</a:t>
            </a:r>
            <a:r>
              <a:rPr lang="en-US" altLang="zh-CN"/>
              <a:t>*axf</a:t>
            </a:r>
            <a:r>
              <a:rPr lang="zh-CN" altLang="zh-CN"/>
              <a:t>文件。</a:t>
            </a:r>
          </a:p>
          <a:p>
            <a:pPr>
              <a:lnSpc>
                <a:spcPct val="150000"/>
              </a:lnSpc>
            </a:pPr>
            <a:r>
              <a:rPr lang="en-US" altLang="zh-CN"/>
              <a:t>	</a:t>
            </a:r>
            <a:r>
              <a:rPr lang="zh-CN" altLang="zh-CN"/>
              <a:t>可以看到，由于都使用</a:t>
            </a:r>
            <a:r>
              <a:rPr lang="en-US" altLang="zh-CN"/>
              <a:t>ELF</a:t>
            </a:r>
            <a:r>
              <a:rPr lang="zh-CN" altLang="zh-CN"/>
              <a:t>文件格式，</a:t>
            </a:r>
            <a:r>
              <a:rPr lang="en-US" altLang="zh-CN"/>
              <a:t>*.o</a:t>
            </a:r>
            <a:r>
              <a:rPr lang="zh-CN" altLang="zh-CN"/>
              <a:t>与</a:t>
            </a:r>
            <a:r>
              <a:rPr lang="en-US" altLang="zh-CN"/>
              <a:t>*.axf</a:t>
            </a:r>
            <a:r>
              <a:rPr lang="zh-CN" altLang="zh-CN"/>
              <a:t>文件的结构是类似的，它们包含</a:t>
            </a:r>
            <a:r>
              <a:rPr lang="en-US" altLang="zh-CN"/>
              <a:t>ELF</a:t>
            </a:r>
            <a:r>
              <a:rPr lang="zh-CN" altLang="zh-CN"/>
              <a:t>文件头、程序头、节区</a:t>
            </a:r>
            <a:r>
              <a:rPr lang="en-US" altLang="zh-CN"/>
              <a:t>(section)</a:t>
            </a:r>
            <a:r>
              <a:rPr lang="zh-CN" altLang="zh-CN"/>
              <a:t>以及节区头部表。各个部分的功能说明如下：</a:t>
            </a:r>
          </a:p>
        </p:txBody>
      </p:sp>
      <p:sp>
        <p:nvSpPr>
          <p:cNvPr id="3" name="矩形 2"/>
          <p:cNvSpPr/>
          <p:nvPr/>
        </p:nvSpPr>
        <p:spPr>
          <a:xfrm>
            <a:off x="467544" y="3717032"/>
            <a:ext cx="8352928" cy="2116028"/>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ELF</a:t>
            </a:r>
            <a:r>
              <a:rPr lang="zh-CN" altLang="zh-CN"/>
              <a:t>文件头用来描述整个文件的组织，例如数据的大小端格式，程序头、节区头在文件中的位置等。</a:t>
            </a:r>
          </a:p>
          <a:p>
            <a:pPr marL="285750" lvl="0" indent="-285750">
              <a:lnSpc>
                <a:spcPct val="150000"/>
              </a:lnSpc>
              <a:buFont typeface="Arial" panose="020B0604020202020204" pitchFamily="34" charset="0"/>
              <a:buChar char="•"/>
            </a:pPr>
            <a:r>
              <a:rPr lang="zh-CN" altLang="zh-CN"/>
              <a:t>程序头告诉系统如何加载程序，例如程序主体存储在本文件的哪个位置，程序的大小，程序要加载到内存什么地址等等。</a:t>
            </a:r>
            <a:r>
              <a:rPr lang="en-US" altLang="zh-CN"/>
              <a:t>MDK</a:t>
            </a:r>
            <a:r>
              <a:rPr lang="zh-CN" altLang="zh-CN"/>
              <a:t>的可重定位文件</a:t>
            </a:r>
            <a:r>
              <a:rPr lang="en-US" altLang="zh-CN"/>
              <a:t>*.o</a:t>
            </a:r>
            <a:r>
              <a:rPr lang="zh-CN" altLang="zh-CN"/>
              <a:t>不包含这部分内容，因为它还不是可执行文件，而</a:t>
            </a:r>
            <a:r>
              <a:rPr lang="en-US" altLang="zh-CN"/>
              <a:t>armlink</a:t>
            </a:r>
            <a:r>
              <a:rPr lang="zh-CN" altLang="zh-CN"/>
              <a:t>输出的</a:t>
            </a:r>
            <a:r>
              <a:rPr lang="en-US" altLang="zh-CN"/>
              <a:t>*.axf</a:t>
            </a:r>
            <a:r>
              <a:rPr lang="zh-CN" altLang="zh-CN"/>
              <a:t>文件就包含该内容了。</a:t>
            </a:r>
          </a:p>
        </p:txBody>
      </p:sp>
    </p:spTree>
    <p:extLst>
      <p:ext uri="{BB962C8B-B14F-4D97-AF65-F5344CB8AC3E}">
        <p14:creationId xmlns:p14="http://schemas.microsoft.com/office/powerpoint/2010/main" val="261777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2518638" cy="369332"/>
          </a:xfrm>
          <a:prstGeom prst="rect">
            <a:avLst/>
          </a:prstGeom>
        </p:spPr>
        <p:txBody>
          <a:bodyPr wrap="none">
            <a:spAutoFit/>
          </a:bodyPr>
          <a:lstStyle/>
          <a:p>
            <a:r>
              <a:rPr lang="en-US" altLang="zh-CN" b="1"/>
              <a:t>o</a:t>
            </a:r>
            <a:r>
              <a:rPr lang="zh-CN" altLang="en-US" b="1"/>
              <a:t>文件与</a:t>
            </a:r>
            <a:r>
              <a:rPr lang="en-US" altLang="zh-CN" b="1"/>
              <a:t>axf</a:t>
            </a:r>
            <a:r>
              <a:rPr lang="zh-CN" altLang="en-US" b="1"/>
              <a:t>文件的关系</a:t>
            </a:r>
            <a:endParaRPr lang="zh-CN" altLang="zh-CN" b="1"/>
          </a:p>
        </p:txBody>
      </p:sp>
      <p:sp>
        <p:nvSpPr>
          <p:cNvPr id="3" name="矩形 2"/>
          <p:cNvSpPr/>
          <p:nvPr/>
        </p:nvSpPr>
        <p:spPr>
          <a:xfrm>
            <a:off x="395536" y="1454485"/>
            <a:ext cx="8352928" cy="1754326"/>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a:t>节区是</a:t>
            </a:r>
            <a:r>
              <a:rPr lang="en-US" altLang="zh-CN"/>
              <a:t>*.o</a:t>
            </a:r>
            <a:r>
              <a:rPr lang="zh-CN" altLang="zh-CN"/>
              <a:t>文件的独立数据区域，它包含提供给链接视图使用的大量信息，如指令</a:t>
            </a:r>
            <a:r>
              <a:rPr lang="en-US" altLang="zh-CN"/>
              <a:t>(Code)</a:t>
            </a:r>
            <a:r>
              <a:rPr lang="zh-CN" altLang="zh-CN"/>
              <a:t>、数据</a:t>
            </a:r>
            <a:r>
              <a:rPr lang="en-US" altLang="zh-CN"/>
              <a:t>(RO</a:t>
            </a:r>
            <a:r>
              <a:rPr lang="zh-CN" altLang="zh-CN"/>
              <a:t>、</a:t>
            </a:r>
            <a:r>
              <a:rPr lang="en-US" altLang="zh-CN"/>
              <a:t>RW</a:t>
            </a:r>
            <a:r>
              <a:rPr lang="zh-CN" altLang="zh-CN"/>
              <a:t>、</a:t>
            </a:r>
            <a:r>
              <a:rPr lang="en-US" altLang="zh-CN"/>
              <a:t>ZI-data)</a:t>
            </a:r>
            <a:r>
              <a:rPr lang="zh-CN" altLang="zh-CN"/>
              <a:t>、符号表</a:t>
            </a:r>
            <a:r>
              <a:rPr lang="en-US" altLang="zh-CN"/>
              <a:t>(</a:t>
            </a:r>
            <a:r>
              <a:rPr lang="zh-CN" altLang="zh-CN"/>
              <a:t>函数、变量名等</a:t>
            </a:r>
            <a:r>
              <a:rPr lang="en-US" altLang="zh-CN"/>
              <a:t>)</a:t>
            </a:r>
            <a:r>
              <a:rPr lang="zh-CN" altLang="zh-CN"/>
              <a:t>、重定位信息等，例如每个由</a:t>
            </a:r>
            <a:r>
              <a:rPr lang="en-US" altLang="zh-CN"/>
              <a:t>C</a:t>
            </a:r>
            <a:r>
              <a:rPr lang="zh-CN" altLang="zh-CN"/>
              <a:t>语言定义的函数在</a:t>
            </a:r>
            <a:r>
              <a:rPr lang="en-US" altLang="zh-CN"/>
              <a:t>*.o</a:t>
            </a:r>
            <a:r>
              <a:rPr lang="zh-CN" altLang="zh-CN"/>
              <a:t>文件中都会有一个独立的节区；</a:t>
            </a:r>
          </a:p>
          <a:p>
            <a:pPr marL="285750" lvl="0" indent="-285750">
              <a:lnSpc>
                <a:spcPct val="150000"/>
              </a:lnSpc>
              <a:buFont typeface="Arial" panose="020B0604020202020204" pitchFamily="34" charset="0"/>
              <a:buChar char="•"/>
            </a:pPr>
            <a:r>
              <a:rPr lang="zh-CN" altLang="zh-CN"/>
              <a:t>存储在最后的节区头则包含了本文件节区的信息，如节区名称、大小等等。</a:t>
            </a:r>
          </a:p>
        </p:txBody>
      </p:sp>
      <p:sp>
        <p:nvSpPr>
          <p:cNvPr id="7" name="矩形 6"/>
          <p:cNvSpPr/>
          <p:nvPr/>
        </p:nvSpPr>
        <p:spPr>
          <a:xfrm>
            <a:off x="388392" y="3645024"/>
            <a:ext cx="8352928" cy="869533"/>
          </a:xfrm>
          <a:prstGeom prst="rect">
            <a:avLst/>
          </a:prstGeom>
        </p:spPr>
        <p:txBody>
          <a:bodyPr wrap="square">
            <a:spAutoFit/>
          </a:bodyPr>
          <a:lstStyle/>
          <a:p>
            <a:pPr lvl="0">
              <a:lnSpc>
                <a:spcPct val="150000"/>
              </a:lnSpc>
            </a:pPr>
            <a:r>
              <a:rPr lang="en-US" altLang="zh-CN"/>
              <a:t>	</a:t>
            </a:r>
            <a:r>
              <a:rPr lang="zh-CN" altLang="zh-CN"/>
              <a:t>总的来说，链接器把各个</a:t>
            </a:r>
            <a:r>
              <a:rPr lang="en-US" altLang="zh-CN"/>
              <a:t>*.o</a:t>
            </a:r>
            <a:r>
              <a:rPr lang="zh-CN" altLang="zh-CN"/>
              <a:t>文件的节区归类、排列，根据目标器件的情况编排地址生成输出，汇总到</a:t>
            </a:r>
            <a:r>
              <a:rPr lang="en-US" altLang="zh-CN"/>
              <a:t>*.axf</a:t>
            </a:r>
            <a:r>
              <a:rPr lang="zh-CN" altLang="zh-CN"/>
              <a:t>文件。</a:t>
            </a:r>
          </a:p>
        </p:txBody>
      </p:sp>
    </p:spTree>
    <p:extLst>
      <p:ext uri="{BB962C8B-B14F-4D97-AF65-F5344CB8AC3E}">
        <p14:creationId xmlns:p14="http://schemas.microsoft.com/office/powerpoint/2010/main" val="3657822512"/>
      </p:ext>
    </p:extLst>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3943</TotalTime>
  <Pages>0</Pages>
  <Words>928</Words>
  <Characters>0</Characters>
  <Application>Microsoft Office PowerPoint</Application>
  <DocSecurity>0</DocSecurity>
  <PresentationFormat>全屏显示(4:3)</PresentationFormat>
  <Lines>0</Lines>
  <Paragraphs>150</Paragraphs>
  <Slides>29</Slides>
  <Notes>0</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admin</cp:lastModifiedBy>
  <cp:revision>494</cp:revision>
  <dcterms:created xsi:type="dcterms:W3CDTF">2014-09-22T09:17:55Z</dcterms:created>
  <dcterms:modified xsi:type="dcterms:W3CDTF">2017-09-20T04:04:31Z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