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464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283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85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MDK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的编译过程及文件类型全解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符号映像表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462277"/>
            <a:ext cx="8208912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map</a:t>
            </a:r>
            <a:r>
              <a:rPr lang="zh-CN" altLang="zh-CN"/>
              <a:t>文件的第三部分是符号映像表</a:t>
            </a:r>
            <a:r>
              <a:rPr lang="en-US" altLang="zh-CN"/>
              <a:t>(Image Symbol Table)</a:t>
            </a:r>
            <a:r>
              <a:rPr lang="zh-CN" altLang="en-US"/>
              <a:t>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992473"/>
            <a:ext cx="6516216" cy="48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2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符号映像表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462277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这个表列出了被引用的各个符号在存储器中的具体地址、占据的空间大小等信息。如我们可以查到</a:t>
            </a:r>
            <a:r>
              <a:rPr lang="en-US" altLang="zh-CN"/>
              <a:t>LED_GPIO_Config</a:t>
            </a:r>
            <a:r>
              <a:rPr lang="zh-CN" altLang="zh-CN"/>
              <a:t>符号存储在</a:t>
            </a:r>
            <a:r>
              <a:rPr lang="en-US" altLang="zh-CN"/>
              <a:t>0x080002c4</a:t>
            </a:r>
            <a:r>
              <a:rPr lang="zh-CN" altLang="zh-CN"/>
              <a:t>地址，它属于</a:t>
            </a:r>
            <a:r>
              <a:rPr lang="en-US" altLang="zh-CN"/>
              <a:t>Thumb Code</a:t>
            </a:r>
            <a:r>
              <a:rPr lang="zh-CN" altLang="zh-CN"/>
              <a:t>类型，大小为</a:t>
            </a:r>
            <a:r>
              <a:rPr lang="en-US" altLang="zh-CN"/>
              <a:t>90</a:t>
            </a:r>
            <a:r>
              <a:rPr lang="zh-CN" altLang="zh-CN"/>
              <a:t>字节，它所在的节区为</a:t>
            </a:r>
            <a:r>
              <a:rPr lang="en-US" altLang="zh-CN"/>
              <a:t>bsp_led.o</a:t>
            </a:r>
            <a:r>
              <a:rPr lang="zh-CN" altLang="zh-CN"/>
              <a:t>文件的</a:t>
            </a:r>
            <a:r>
              <a:rPr lang="en-US" altLang="zh-CN"/>
              <a:t>i.LED_GPIO_Config</a:t>
            </a:r>
            <a:r>
              <a:rPr lang="zh-CN" altLang="zh-CN"/>
              <a:t>节区</a:t>
            </a:r>
            <a:r>
              <a:rPr lang="zh-CN" altLang="en-US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290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存储器映像索引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462277"/>
            <a:ext cx="8208912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map</a:t>
            </a:r>
            <a:r>
              <a:rPr lang="zh-CN" altLang="zh-CN"/>
              <a:t>文件的第四部分是存储器映像索引</a:t>
            </a:r>
            <a:r>
              <a:rPr lang="en-US" altLang="zh-CN"/>
              <a:t>(Memory Map of the image)</a:t>
            </a:r>
            <a:r>
              <a:rPr lang="zh-CN" altLang="en-US"/>
              <a:t>：</a:t>
            </a:r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88" y="1933199"/>
            <a:ext cx="6624736" cy="19854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489" y="3717032"/>
            <a:ext cx="6624736" cy="271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3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存储器映像索引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462277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该</a:t>
            </a:r>
            <a:r>
              <a:rPr lang="zh-CN" altLang="zh-CN"/>
              <a:t>工程的存储器映像索引分为</a:t>
            </a:r>
            <a:r>
              <a:rPr lang="en-US" altLang="zh-CN"/>
              <a:t>ER_IROM1</a:t>
            </a:r>
            <a:r>
              <a:rPr lang="zh-CN" altLang="zh-CN"/>
              <a:t>及</a:t>
            </a:r>
            <a:r>
              <a:rPr lang="en-US" altLang="zh-CN"/>
              <a:t>RW_IRAM1</a:t>
            </a:r>
            <a:r>
              <a:rPr lang="zh-CN" altLang="zh-CN"/>
              <a:t>部分，它们分别对应</a:t>
            </a:r>
            <a:r>
              <a:rPr lang="en-US" altLang="zh-CN"/>
              <a:t>STM32</a:t>
            </a:r>
            <a:r>
              <a:rPr lang="zh-CN" altLang="zh-CN"/>
              <a:t>内部</a:t>
            </a:r>
            <a:r>
              <a:rPr lang="en-US" altLang="zh-CN"/>
              <a:t>FLASH</a:t>
            </a:r>
            <a:r>
              <a:rPr lang="zh-CN" altLang="zh-CN"/>
              <a:t>及</a:t>
            </a:r>
            <a:r>
              <a:rPr lang="en-US" altLang="zh-CN"/>
              <a:t>SRAM</a:t>
            </a:r>
            <a:r>
              <a:rPr lang="zh-CN" altLang="zh-CN"/>
              <a:t>的空间。相对于符号映像表，这个索引表描述的单位是节区，而且它描述的主要信息中包含了节区的类型及属性，由此可以区分</a:t>
            </a:r>
            <a:r>
              <a:rPr lang="en-US" altLang="zh-CN"/>
              <a:t>Code</a:t>
            </a:r>
            <a:r>
              <a:rPr lang="zh-CN" altLang="zh-CN"/>
              <a:t>、</a:t>
            </a:r>
            <a:r>
              <a:rPr lang="en-US" altLang="zh-CN"/>
              <a:t>RO-data</a:t>
            </a:r>
            <a:r>
              <a:rPr lang="zh-CN" altLang="zh-CN"/>
              <a:t>、</a:t>
            </a:r>
            <a:r>
              <a:rPr lang="en-US" altLang="zh-CN"/>
              <a:t>RW-data</a:t>
            </a:r>
            <a:r>
              <a:rPr lang="zh-CN" altLang="zh-CN"/>
              <a:t>及</a:t>
            </a:r>
            <a:r>
              <a:rPr lang="en-US" altLang="zh-CN"/>
              <a:t>ZI-data</a:t>
            </a:r>
            <a:r>
              <a:rPr lang="zh-CN" altLang="zh-CN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例如，从上面的表中我们可以看到</a:t>
            </a:r>
            <a:r>
              <a:rPr lang="en-US" altLang="zh-CN"/>
              <a:t>i.LED_GPIO_Config</a:t>
            </a:r>
            <a:r>
              <a:rPr lang="zh-CN" altLang="zh-CN"/>
              <a:t>节区存储在内部</a:t>
            </a:r>
            <a:r>
              <a:rPr lang="en-US" altLang="zh-CN"/>
              <a:t>FLASH</a:t>
            </a:r>
            <a:r>
              <a:rPr lang="zh-CN" altLang="zh-CN"/>
              <a:t>的</a:t>
            </a:r>
            <a:r>
              <a:rPr lang="en-US" altLang="zh-CN"/>
              <a:t>0x080002c4</a:t>
            </a:r>
            <a:r>
              <a:rPr lang="zh-CN" altLang="zh-CN"/>
              <a:t>地址，大小为</a:t>
            </a:r>
            <a:r>
              <a:rPr lang="en-US" altLang="zh-CN"/>
              <a:t>0x00000060</a:t>
            </a:r>
            <a:r>
              <a:rPr lang="zh-CN" altLang="zh-CN"/>
              <a:t>，类型为</a:t>
            </a:r>
            <a:r>
              <a:rPr lang="en-US" altLang="zh-CN"/>
              <a:t>Code</a:t>
            </a:r>
            <a:r>
              <a:rPr lang="zh-CN" altLang="zh-CN"/>
              <a:t>，属性为</a:t>
            </a:r>
            <a:r>
              <a:rPr lang="en-US" altLang="zh-CN"/>
              <a:t>RO</a:t>
            </a:r>
            <a:r>
              <a:rPr lang="zh-CN" altLang="zh-CN"/>
              <a:t>。而程序的</a:t>
            </a:r>
            <a:r>
              <a:rPr lang="en-US" altLang="zh-CN"/>
              <a:t>STACK</a:t>
            </a:r>
            <a:r>
              <a:rPr lang="zh-CN" altLang="zh-CN"/>
              <a:t>节区</a:t>
            </a:r>
            <a:r>
              <a:rPr lang="en-US" altLang="zh-CN"/>
              <a:t>(</a:t>
            </a:r>
            <a:r>
              <a:rPr lang="zh-CN" altLang="zh-CN"/>
              <a:t>栈空间</a:t>
            </a:r>
            <a:r>
              <a:rPr lang="en-US" altLang="zh-CN"/>
              <a:t>)</a:t>
            </a:r>
            <a:r>
              <a:rPr lang="zh-CN" altLang="zh-CN"/>
              <a:t>存储在</a:t>
            </a:r>
            <a:r>
              <a:rPr lang="en-US" altLang="zh-CN"/>
              <a:t>SRAM</a:t>
            </a:r>
            <a:r>
              <a:rPr lang="zh-CN" altLang="zh-CN"/>
              <a:t>的</a:t>
            </a:r>
            <a:r>
              <a:rPr lang="en-US" altLang="zh-CN"/>
              <a:t>0x20000000</a:t>
            </a:r>
            <a:r>
              <a:rPr lang="zh-CN" altLang="zh-CN"/>
              <a:t>地址，大小为</a:t>
            </a:r>
            <a:r>
              <a:rPr lang="en-US" altLang="zh-CN"/>
              <a:t>0x00000400</a:t>
            </a:r>
            <a:r>
              <a:rPr lang="zh-CN" altLang="zh-CN"/>
              <a:t>，类型为</a:t>
            </a:r>
            <a:r>
              <a:rPr lang="en-US" altLang="zh-CN"/>
              <a:t>Zero</a:t>
            </a:r>
            <a:r>
              <a:rPr lang="zh-CN" altLang="zh-CN"/>
              <a:t>，属性为</a:t>
            </a:r>
            <a:r>
              <a:rPr lang="en-US" altLang="zh-CN"/>
              <a:t>RW</a:t>
            </a:r>
            <a:r>
              <a:rPr lang="zh-CN" altLang="zh-CN"/>
              <a:t>（即</a:t>
            </a:r>
            <a:r>
              <a:rPr lang="en-US" altLang="zh-CN"/>
              <a:t>RW-data</a:t>
            </a:r>
            <a:r>
              <a:rPr lang="zh-CN" altLang="zh-CN"/>
              <a:t>） 。</a:t>
            </a:r>
          </a:p>
        </p:txBody>
      </p:sp>
    </p:spTree>
    <p:extLst>
      <p:ext uri="{BB962C8B-B14F-4D97-AF65-F5344CB8AC3E}">
        <p14:creationId xmlns:p14="http://schemas.microsoft.com/office/powerpoint/2010/main" val="1885705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18036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/>
              <a:t>映像组件大小 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462277"/>
            <a:ext cx="8208912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map</a:t>
            </a:r>
            <a:r>
              <a:rPr lang="zh-CN" altLang="zh-CN"/>
              <a:t>文件的最后一部分是包含映像组件大小的信息</a:t>
            </a:r>
            <a:r>
              <a:rPr lang="en-US" altLang="zh-CN"/>
              <a:t>(Image component sizes)</a:t>
            </a:r>
            <a:r>
              <a:rPr lang="zh-CN" altLang="zh-CN"/>
              <a:t>，这也是最常查询的内容</a:t>
            </a:r>
            <a:r>
              <a:rPr lang="zh-CN" altLang="en-US"/>
              <a:t>：</a:t>
            </a:r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924" y="2331810"/>
            <a:ext cx="6228184" cy="441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2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18036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/>
              <a:t>映像组件大小 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462277"/>
            <a:ext cx="82089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这部分包含了各个使用到的</a:t>
            </a:r>
            <a:r>
              <a:rPr lang="en-US" altLang="zh-CN"/>
              <a:t>*.o</a:t>
            </a:r>
            <a:r>
              <a:rPr lang="zh-CN" altLang="zh-CN"/>
              <a:t>文件的空间汇总信息、整个工程的空间汇总信息以及占用不同类型存储器的空间汇总信息，它们分类描述了具体占据的</a:t>
            </a:r>
            <a:r>
              <a:rPr lang="en-US" altLang="zh-CN"/>
              <a:t>Code</a:t>
            </a:r>
            <a:r>
              <a:rPr lang="zh-CN" altLang="zh-CN"/>
              <a:t>、</a:t>
            </a:r>
            <a:r>
              <a:rPr lang="en-US" altLang="zh-CN"/>
              <a:t>RO-data</a:t>
            </a:r>
            <a:r>
              <a:rPr lang="zh-CN" altLang="zh-CN"/>
              <a:t>、</a:t>
            </a:r>
            <a:r>
              <a:rPr lang="en-US" altLang="zh-CN"/>
              <a:t>RW-data</a:t>
            </a:r>
            <a:r>
              <a:rPr lang="zh-CN" altLang="zh-CN"/>
              <a:t>及</a:t>
            </a:r>
            <a:r>
              <a:rPr lang="en-US" altLang="zh-CN"/>
              <a:t>ZI-data</a:t>
            </a:r>
            <a:r>
              <a:rPr lang="zh-CN" altLang="zh-CN"/>
              <a:t>的大小，并根据这些大小统计出占据的</a:t>
            </a:r>
            <a:r>
              <a:rPr lang="en-US" altLang="zh-CN"/>
              <a:t>ROM</a:t>
            </a:r>
            <a:r>
              <a:rPr lang="zh-CN" altLang="zh-CN"/>
              <a:t>总空间。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此处</a:t>
            </a:r>
            <a:r>
              <a:rPr lang="zh-CN" altLang="zh-CN"/>
              <a:t>最后两部分信息，如</a:t>
            </a:r>
            <a:r>
              <a:rPr lang="en-US" altLang="zh-CN"/>
              <a:t>Grand Totals</a:t>
            </a:r>
            <a:r>
              <a:rPr lang="zh-CN" altLang="zh-CN"/>
              <a:t>一项，它表示整个代码占据的所有空间信息，其中</a:t>
            </a:r>
            <a:r>
              <a:rPr lang="en-US" altLang="zh-CN"/>
              <a:t>Code</a:t>
            </a:r>
            <a:r>
              <a:rPr lang="zh-CN" altLang="zh-CN"/>
              <a:t>类型的数据大小为</a:t>
            </a:r>
            <a:r>
              <a:rPr lang="en-US" altLang="zh-CN"/>
              <a:t>1172</a:t>
            </a:r>
            <a:r>
              <a:rPr lang="zh-CN" altLang="zh-CN"/>
              <a:t>字节，这部分包含了</a:t>
            </a:r>
            <a:r>
              <a:rPr lang="en-US" altLang="zh-CN"/>
              <a:t>72</a:t>
            </a:r>
            <a:r>
              <a:rPr lang="zh-CN" altLang="zh-CN"/>
              <a:t>字节的指令数据</a:t>
            </a:r>
            <a:r>
              <a:rPr lang="en-US" altLang="zh-CN"/>
              <a:t>(inc .data)</a:t>
            </a:r>
            <a:r>
              <a:rPr lang="zh-CN" altLang="zh-CN"/>
              <a:t>已算在内，另外</a:t>
            </a:r>
            <a:r>
              <a:rPr lang="en-US" altLang="zh-CN"/>
              <a:t>RO-data</a:t>
            </a:r>
            <a:r>
              <a:rPr lang="zh-CN" altLang="zh-CN"/>
              <a:t>占</a:t>
            </a:r>
            <a:r>
              <a:rPr lang="en-US" altLang="zh-CN"/>
              <a:t>320</a:t>
            </a:r>
            <a:r>
              <a:rPr lang="zh-CN" altLang="zh-CN"/>
              <a:t>字节，</a:t>
            </a:r>
            <a:r>
              <a:rPr lang="en-US" altLang="zh-CN"/>
              <a:t>RW-data</a:t>
            </a:r>
            <a:r>
              <a:rPr lang="zh-CN" altLang="zh-CN"/>
              <a:t>占</a:t>
            </a:r>
            <a:r>
              <a:rPr lang="en-US" altLang="zh-CN"/>
              <a:t>0</a:t>
            </a:r>
            <a:r>
              <a:rPr lang="zh-CN" altLang="zh-CN"/>
              <a:t>字节，</a:t>
            </a:r>
            <a:r>
              <a:rPr lang="en-US" altLang="zh-CN"/>
              <a:t>ZI-data</a:t>
            </a:r>
            <a:r>
              <a:rPr lang="zh-CN" altLang="zh-CN"/>
              <a:t>占</a:t>
            </a:r>
            <a:r>
              <a:rPr lang="en-US" altLang="zh-CN"/>
              <a:t>1024</a:t>
            </a:r>
            <a:r>
              <a:rPr lang="zh-CN" altLang="zh-CN"/>
              <a:t>字节。在它的下面两行有一项</a:t>
            </a:r>
            <a:r>
              <a:rPr lang="en-US" altLang="zh-CN"/>
              <a:t>ROM Totals</a:t>
            </a:r>
            <a:r>
              <a:rPr lang="zh-CN" altLang="zh-CN"/>
              <a:t>信息，它列出了各个段所占据的</a:t>
            </a:r>
            <a:r>
              <a:rPr lang="en-US" altLang="zh-CN"/>
              <a:t>ROM</a:t>
            </a:r>
            <a:r>
              <a:rPr lang="zh-CN" altLang="zh-CN"/>
              <a:t>空间，除了</a:t>
            </a:r>
            <a:r>
              <a:rPr lang="en-US" altLang="zh-CN"/>
              <a:t>ZI-data</a:t>
            </a:r>
            <a:r>
              <a:rPr lang="zh-CN" altLang="zh-CN"/>
              <a:t>不占</a:t>
            </a:r>
            <a:r>
              <a:rPr lang="en-US" altLang="zh-CN"/>
              <a:t>ROM</a:t>
            </a:r>
            <a:r>
              <a:rPr lang="zh-CN" altLang="zh-CN"/>
              <a:t>空间外，其余项都与</a:t>
            </a:r>
            <a:r>
              <a:rPr lang="en-US" altLang="zh-CN"/>
              <a:t>Grand Totals</a:t>
            </a:r>
            <a:r>
              <a:rPr lang="zh-CN" altLang="zh-CN"/>
              <a:t>中相等</a:t>
            </a:r>
            <a:r>
              <a:rPr lang="en-US" altLang="zh-CN"/>
              <a:t>(RW-data</a:t>
            </a:r>
            <a:r>
              <a:rPr lang="zh-CN" altLang="zh-CN"/>
              <a:t>也占据</a:t>
            </a:r>
            <a:r>
              <a:rPr lang="en-US" altLang="zh-CN"/>
              <a:t>ROM</a:t>
            </a:r>
            <a:r>
              <a:rPr lang="zh-CN" altLang="zh-CN"/>
              <a:t>空间，只是本工程中没有</a:t>
            </a:r>
            <a:r>
              <a:rPr lang="en-US" altLang="zh-CN"/>
              <a:t>RW-data</a:t>
            </a:r>
            <a:r>
              <a:rPr lang="zh-CN" altLang="zh-CN"/>
              <a:t>类型的数据而已</a:t>
            </a:r>
            <a:r>
              <a:rPr lang="en-US" altLang="zh-CN"/>
              <a:t>) 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62661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18036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/>
              <a:t>映像组件大小 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462277"/>
            <a:ext cx="820891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最后一部分列出了只读数据</a:t>
            </a:r>
            <a:r>
              <a:rPr lang="en-US" altLang="zh-CN"/>
              <a:t>(RO)</a:t>
            </a:r>
            <a:r>
              <a:rPr lang="zh-CN" altLang="zh-CN"/>
              <a:t>、可读写数据</a:t>
            </a:r>
            <a:r>
              <a:rPr lang="en-US" altLang="zh-CN"/>
              <a:t>(RW)</a:t>
            </a:r>
            <a:r>
              <a:rPr lang="zh-CN" altLang="zh-CN"/>
              <a:t>及占据的</a:t>
            </a:r>
            <a:r>
              <a:rPr lang="en-US" altLang="zh-CN"/>
              <a:t>ROM</a:t>
            </a:r>
            <a:r>
              <a:rPr lang="zh-CN" altLang="zh-CN"/>
              <a:t>大小。其中只读数据大小为</a:t>
            </a:r>
            <a:r>
              <a:rPr lang="en-US" altLang="zh-CN"/>
              <a:t>1492</a:t>
            </a:r>
            <a:r>
              <a:rPr lang="zh-CN" altLang="zh-CN"/>
              <a:t>字节，它包含</a:t>
            </a:r>
            <a:r>
              <a:rPr lang="en-US" altLang="zh-CN"/>
              <a:t>Code</a:t>
            </a:r>
            <a:r>
              <a:rPr lang="zh-CN" altLang="zh-CN"/>
              <a:t>段及</a:t>
            </a:r>
            <a:r>
              <a:rPr lang="en-US" altLang="zh-CN"/>
              <a:t>RO-data</a:t>
            </a:r>
            <a:r>
              <a:rPr lang="zh-CN" altLang="zh-CN"/>
              <a:t>段</a:t>
            </a:r>
            <a:r>
              <a:rPr lang="en-US" altLang="zh-CN"/>
              <a:t>; </a:t>
            </a:r>
            <a:r>
              <a:rPr lang="zh-CN" altLang="zh-CN"/>
              <a:t>可读写数据大小为</a:t>
            </a:r>
            <a:r>
              <a:rPr lang="en-US" altLang="zh-CN"/>
              <a:t>1024</a:t>
            </a:r>
            <a:r>
              <a:rPr lang="zh-CN" altLang="zh-CN"/>
              <a:t>字节，它包含</a:t>
            </a:r>
            <a:r>
              <a:rPr lang="en-US" altLang="zh-CN"/>
              <a:t>RW-data</a:t>
            </a:r>
            <a:r>
              <a:rPr lang="zh-CN" altLang="zh-CN"/>
              <a:t>及</a:t>
            </a:r>
            <a:r>
              <a:rPr lang="en-US" altLang="zh-CN"/>
              <a:t>ZI-data</a:t>
            </a:r>
            <a:r>
              <a:rPr lang="zh-CN" altLang="zh-CN"/>
              <a:t>段；占据的</a:t>
            </a:r>
            <a:r>
              <a:rPr lang="en-US" altLang="zh-CN"/>
              <a:t>ROM</a:t>
            </a:r>
            <a:r>
              <a:rPr lang="zh-CN" altLang="zh-CN"/>
              <a:t>大小为</a:t>
            </a:r>
            <a:r>
              <a:rPr lang="en-US" altLang="zh-CN"/>
              <a:t>1492</a:t>
            </a:r>
            <a:r>
              <a:rPr lang="zh-CN" altLang="zh-CN"/>
              <a:t>字节，它除了</a:t>
            </a:r>
            <a:r>
              <a:rPr lang="en-US" altLang="zh-CN"/>
              <a:t>Code</a:t>
            </a:r>
            <a:r>
              <a:rPr lang="zh-CN" altLang="zh-CN"/>
              <a:t>段和</a:t>
            </a:r>
            <a:r>
              <a:rPr lang="en-US" altLang="zh-CN"/>
              <a:t>RO-data</a:t>
            </a:r>
            <a:r>
              <a:rPr lang="zh-CN" altLang="zh-CN"/>
              <a:t>段，还包含了运行时需要从</a:t>
            </a:r>
            <a:r>
              <a:rPr lang="en-US" altLang="zh-CN"/>
              <a:t>ROM</a:t>
            </a:r>
            <a:r>
              <a:rPr lang="zh-CN" altLang="zh-CN"/>
              <a:t>加载到</a:t>
            </a:r>
            <a:r>
              <a:rPr lang="en-US" altLang="zh-CN"/>
              <a:t>RAM</a:t>
            </a:r>
            <a:r>
              <a:rPr lang="zh-CN" altLang="zh-CN"/>
              <a:t>的</a:t>
            </a:r>
            <a:r>
              <a:rPr lang="en-US" altLang="zh-CN"/>
              <a:t>RW-data</a:t>
            </a:r>
            <a:r>
              <a:rPr lang="zh-CN" altLang="zh-CN"/>
              <a:t>数据（本工程中</a:t>
            </a:r>
            <a:r>
              <a:rPr lang="en-US" altLang="zh-CN"/>
              <a:t>RW-data</a:t>
            </a:r>
            <a:r>
              <a:rPr lang="zh-CN" altLang="zh-CN"/>
              <a:t>数据为</a:t>
            </a:r>
            <a:r>
              <a:rPr lang="en-US" altLang="zh-CN"/>
              <a:t>0</a:t>
            </a:r>
            <a:r>
              <a:rPr lang="zh-CN" altLang="zh-CN"/>
              <a:t>字节） 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综合整个</a:t>
            </a:r>
            <a:r>
              <a:rPr lang="en-US" altLang="zh-CN"/>
              <a:t>map</a:t>
            </a:r>
            <a:r>
              <a:rPr lang="zh-CN" altLang="zh-CN"/>
              <a:t>文件的信息，可以分析出，当程序下载到</a:t>
            </a:r>
            <a:r>
              <a:rPr lang="en-US" altLang="zh-CN"/>
              <a:t>STM32</a:t>
            </a:r>
            <a:r>
              <a:rPr lang="zh-CN" altLang="zh-CN"/>
              <a:t>的内部</a:t>
            </a:r>
            <a:r>
              <a:rPr lang="en-US" altLang="zh-CN"/>
              <a:t>FLASH</a:t>
            </a:r>
            <a:r>
              <a:rPr lang="zh-CN" altLang="zh-CN"/>
              <a:t>时，需要使用的内部</a:t>
            </a:r>
            <a:r>
              <a:rPr lang="en-US" altLang="zh-CN"/>
              <a:t>FLASH</a:t>
            </a:r>
            <a:r>
              <a:rPr lang="zh-CN" altLang="zh-CN"/>
              <a:t>是从</a:t>
            </a:r>
            <a:r>
              <a:rPr lang="en-US" altLang="zh-CN"/>
              <a:t>0x0800 0000</a:t>
            </a:r>
            <a:r>
              <a:rPr lang="zh-CN" altLang="zh-CN"/>
              <a:t>地址开始的大小为</a:t>
            </a:r>
            <a:r>
              <a:rPr lang="en-US" altLang="zh-CN"/>
              <a:t>1492</a:t>
            </a:r>
            <a:r>
              <a:rPr lang="zh-CN" altLang="zh-CN"/>
              <a:t>字节的空间；当程序运行时，需要使用的内部</a:t>
            </a:r>
            <a:r>
              <a:rPr lang="en-US" altLang="zh-CN"/>
              <a:t>SRAM</a:t>
            </a:r>
            <a:r>
              <a:rPr lang="zh-CN" altLang="zh-CN"/>
              <a:t>是从</a:t>
            </a:r>
            <a:r>
              <a:rPr lang="en-US" altLang="zh-CN"/>
              <a:t>0x20000000</a:t>
            </a:r>
            <a:r>
              <a:rPr lang="zh-CN" altLang="zh-CN"/>
              <a:t>地址开始的大小为</a:t>
            </a:r>
            <a:r>
              <a:rPr lang="en-US" altLang="zh-CN"/>
              <a:t>1024</a:t>
            </a:r>
            <a:r>
              <a:rPr lang="zh-CN" altLang="zh-CN"/>
              <a:t>字节的空间。</a:t>
            </a:r>
          </a:p>
        </p:txBody>
      </p:sp>
    </p:spTree>
    <p:extLst>
      <p:ext uri="{BB962C8B-B14F-4D97-AF65-F5344CB8AC3E}">
        <p14:creationId xmlns:p14="http://schemas.microsoft.com/office/powerpoint/2010/main" val="2108243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18036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/>
              <a:t>映像组件大小 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462277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粗略一看，发现这个小程序竟然需要</a:t>
            </a:r>
            <a:r>
              <a:rPr lang="en-US" altLang="zh-CN"/>
              <a:t>1024</a:t>
            </a:r>
            <a:r>
              <a:rPr lang="zh-CN" altLang="zh-CN"/>
              <a:t>字节的</a:t>
            </a:r>
            <a:r>
              <a:rPr lang="en-US" altLang="zh-CN"/>
              <a:t>SRAM</a:t>
            </a:r>
            <a:r>
              <a:rPr lang="zh-CN" altLang="zh-CN"/>
              <a:t>，实在说不过去，但仔细分析</a:t>
            </a:r>
            <a:r>
              <a:rPr lang="en-US" altLang="zh-CN"/>
              <a:t>map</a:t>
            </a:r>
            <a:r>
              <a:rPr lang="zh-CN" altLang="zh-CN"/>
              <a:t>文件后，可了解到这</a:t>
            </a:r>
            <a:r>
              <a:rPr lang="en-US" altLang="zh-CN"/>
              <a:t>1024</a:t>
            </a:r>
            <a:r>
              <a:rPr lang="zh-CN" altLang="zh-CN"/>
              <a:t>字节都是</a:t>
            </a:r>
            <a:r>
              <a:rPr lang="en-US" altLang="zh-CN"/>
              <a:t>STACK</a:t>
            </a:r>
            <a:r>
              <a:rPr lang="zh-CN" altLang="zh-CN"/>
              <a:t>节区的空间</a:t>
            </a:r>
            <a:r>
              <a:rPr lang="en-US" altLang="zh-CN"/>
              <a:t>(</a:t>
            </a:r>
            <a:r>
              <a:rPr lang="zh-CN" altLang="zh-CN"/>
              <a:t>即栈空间</a:t>
            </a:r>
            <a:r>
              <a:rPr lang="en-US" altLang="zh-CN"/>
              <a:t>)</a:t>
            </a:r>
            <a:r>
              <a:rPr lang="zh-CN" altLang="zh-CN"/>
              <a:t>，栈空间大小是在启动文件中定义的，这</a:t>
            </a:r>
            <a:r>
              <a:rPr lang="en-US" altLang="zh-CN"/>
              <a:t>1024</a:t>
            </a:r>
            <a:r>
              <a:rPr lang="zh-CN" altLang="zh-CN"/>
              <a:t>字节是默认值</a:t>
            </a:r>
            <a:r>
              <a:rPr lang="en-US" altLang="zh-CN"/>
              <a:t>(0x00000400)</a:t>
            </a:r>
            <a:r>
              <a:rPr lang="zh-CN" altLang="zh-CN"/>
              <a:t>。它是提供给</a:t>
            </a:r>
            <a:r>
              <a:rPr lang="en-US" altLang="zh-CN"/>
              <a:t>C</a:t>
            </a:r>
            <a:r>
              <a:rPr lang="zh-CN" altLang="zh-CN"/>
              <a:t>语言程序局部变量申请使用的空间，若我们确认自己的应用程序不需要这么大的栈，完全可以修改启动文件，把它改小一点，查看前面讲解的</a:t>
            </a:r>
            <a:r>
              <a:rPr lang="en-US" altLang="zh-CN"/>
              <a:t>htm</a:t>
            </a:r>
            <a:r>
              <a:rPr lang="zh-CN" altLang="zh-CN"/>
              <a:t>静态调用图文件可了解静态的栈调用情况，可以用它作为参考。</a:t>
            </a:r>
          </a:p>
        </p:txBody>
      </p:sp>
    </p:spTree>
    <p:extLst>
      <p:ext uri="{BB962C8B-B14F-4D97-AF65-F5344CB8AC3E}">
        <p14:creationId xmlns:p14="http://schemas.microsoft.com/office/powerpoint/2010/main" val="2202805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6627" y="278092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293096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5291" y="285293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编译工具链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364502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8650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3789040"/>
            <a:ext cx="3599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MDK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工程的文件类型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19231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884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程序的组成、存储与运行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691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对角圆角矩形 23"/>
          <p:cNvSpPr/>
          <p:nvPr/>
        </p:nvSpPr>
        <p:spPr bwMode="auto">
          <a:xfrm>
            <a:off x="2033729" y="451539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C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FC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228270" y="624691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112393" y="4662739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实验：自动分配变量到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2026627" y="5461097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175752" y="522920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059832" y="5445224"/>
            <a:ext cx="42098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实验：优先使用内部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并</a:t>
            </a:r>
            <a:endParaRPr lang="en-US" altLang="zh-CN" sz="2400" b="1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         分配堆到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634" y="971436"/>
            <a:ext cx="3526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/>
              <a:t>Listing</a:t>
            </a:r>
            <a:r>
              <a:rPr lang="zh-CN" altLang="en-US" sz="2800" b="1"/>
              <a:t>目录下的文件</a:t>
            </a:r>
            <a:endParaRPr lang="zh-CN" altLang="zh-CN" sz="2800" b="1"/>
          </a:p>
        </p:txBody>
      </p:sp>
      <p:sp>
        <p:nvSpPr>
          <p:cNvPr id="4" name="矩形 3"/>
          <p:cNvSpPr/>
          <p:nvPr/>
        </p:nvSpPr>
        <p:spPr>
          <a:xfrm>
            <a:off x="352388" y="1685414"/>
            <a:ext cx="84249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</a:t>
            </a:r>
            <a:r>
              <a:rPr lang="en-US" altLang="zh-CN"/>
              <a:t>Listing</a:t>
            </a:r>
            <a:r>
              <a:rPr lang="zh-CN" altLang="zh-CN"/>
              <a:t>目录下包含了</a:t>
            </a:r>
            <a:r>
              <a:rPr lang="en-US" altLang="zh-CN"/>
              <a:t>*.map</a:t>
            </a:r>
            <a:r>
              <a:rPr lang="zh-CN" altLang="zh-CN"/>
              <a:t>及</a:t>
            </a:r>
            <a:r>
              <a:rPr lang="en-US" altLang="zh-CN"/>
              <a:t>*.lst</a:t>
            </a:r>
            <a:r>
              <a:rPr lang="zh-CN" altLang="zh-CN"/>
              <a:t>文件，它们都是文本格式的，可使用</a:t>
            </a:r>
            <a:r>
              <a:rPr lang="en-US" altLang="zh-CN"/>
              <a:t>Windows</a:t>
            </a:r>
            <a:r>
              <a:rPr lang="zh-CN" altLang="zh-CN"/>
              <a:t>的记事本软件打开。其中</a:t>
            </a:r>
            <a:r>
              <a:rPr lang="en-US" altLang="zh-CN"/>
              <a:t>lst</a:t>
            </a:r>
            <a:r>
              <a:rPr lang="zh-CN" altLang="zh-CN"/>
              <a:t>文件仅包含了一些汇编符号的链接信息，我们重点分析</a:t>
            </a:r>
            <a:r>
              <a:rPr lang="en-US" altLang="zh-CN"/>
              <a:t>map</a:t>
            </a:r>
            <a:r>
              <a:rPr lang="zh-CN" altLang="zh-CN"/>
              <a:t>文件。</a:t>
            </a:r>
          </a:p>
        </p:txBody>
      </p:sp>
      <p:sp>
        <p:nvSpPr>
          <p:cNvPr id="2" name="矩形 1"/>
          <p:cNvSpPr/>
          <p:nvPr/>
        </p:nvSpPr>
        <p:spPr>
          <a:xfrm>
            <a:off x="505670" y="3707447"/>
            <a:ext cx="827165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map</a:t>
            </a:r>
            <a:r>
              <a:rPr lang="zh-CN" altLang="zh-CN"/>
              <a:t>文件是由链接器生成的，它主要包含交叉链接信息，查看该文件可以了解工程中各种符号之间的引用以及整个工程的</a:t>
            </a:r>
            <a:r>
              <a:rPr lang="en-US" altLang="zh-CN"/>
              <a:t>Code</a:t>
            </a:r>
            <a:r>
              <a:rPr lang="zh-CN" altLang="zh-CN"/>
              <a:t>、</a:t>
            </a:r>
            <a:r>
              <a:rPr lang="en-US" altLang="zh-CN"/>
              <a:t>RO-data</a:t>
            </a:r>
            <a:r>
              <a:rPr lang="zh-CN" altLang="zh-CN"/>
              <a:t>、</a:t>
            </a:r>
            <a:r>
              <a:rPr lang="en-US" altLang="zh-CN"/>
              <a:t>RW-data</a:t>
            </a:r>
            <a:r>
              <a:rPr lang="zh-CN" altLang="zh-CN"/>
              <a:t>以及</a:t>
            </a:r>
            <a:r>
              <a:rPr lang="en-US" altLang="zh-CN"/>
              <a:t>ZI-data</a:t>
            </a:r>
            <a:r>
              <a:rPr lang="zh-CN" altLang="zh-CN"/>
              <a:t>的详细及汇总信息。它的内容中主要包含了“节区的跨文件引用”、“删除无用节区”、“符号映像表”、“存储器映像索引”以及“映像组件大小”</a:t>
            </a:r>
            <a:r>
              <a:rPr lang="zh-CN" altLang="en-US"/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499574" y="3275692"/>
            <a:ext cx="19575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1.map</a:t>
            </a:r>
            <a:r>
              <a:rPr lang="zh-CN" altLang="en-US" sz="2000" b="1"/>
              <a:t>文件说明</a:t>
            </a:r>
          </a:p>
        </p:txBody>
      </p:sp>
    </p:spTree>
    <p:extLst>
      <p:ext uri="{BB962C8B-B14F-4D97-AF65-F5344CB8AC3E}">
        <p14:creationId xmlns:p14="http://schemas.microsoft.com/office/powerpoint/2010/main" val="316521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388" y="1484784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打开</a:t>
            </a:r>
            <a:r>
              <a:rPr lang="zh-CN" altLang="zh-CN" dirty="0" smtClean="0"/>
              <a:t>“流水</a:t>
            </a:r>
            <a:r>
              <a:rPr lang="zh-CN" altLang="zh-CN" dirty="0"/>
              <a:t>灯</a:t>
            </a:r>
            <a:r>
              <a:rPr lang="en-US" altLang="zh-CN" dirty="0"/>
              <a:t>.map</a:t>
            </a:r>
            <a:r>
              <a:rPr lang="zh-CN" altLang="zh-CN" dirty="0"/>
              <a:t>”文件，可看到它的第一部分——节区的跨文件引用</a:t>
            </a:r>
            <a:r>
              <a:rPr lang="en-US" altLang="zh-CN" dirty="0"/>
              <a:t>(Section Cross References)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节区的跨文件引用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933408"/>
            <a:ext cx="8776503" cy="31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0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388" y="1484784"/>
            <a:ext cx="8424936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在这部分中，详细列出了各个</a:t>
            </a:r>
            <a:r>
              <a:rPr lang="en-US" altLang="zh-CN" dirty="0"/>
              <a:t>*.o</a:t>
            </a:r>
            <a:r>
              <a:rPr lang="zh-CN" altLang="zh-CN" dirty="0"/>
              <a:t>文件之间的符号引用。由于</a:t>
            </a:r>
            <a:r>
              <a:rPr lang="en-US" altLang="zh-CN" dirty="0"/>
              <a:t>*.o</a:t>
            </a:r>
            <a:r>
              <a:rPr lang="zh-CN" altLang="zh-CN" dirty="0"/>
              <a:t>文件是由</a:t>
            </a:r>
            <a:r>
              <a:rPr lang="en-US" altLang="zh-CN" dirty="0" err="1"/>
              <a:t>asm</a:t>
            </a:r>
            <a:r>
              <a:rPr lang="zh-CN" altLang="zh-CN" dirty="0"/>
              <a:t>或</a:t>
            </a:r>
            <a:r>
              <a:rPr lang="en-US" altLang="zh-CN" dirty="0"/>
              <a:t>c/</a:t>
            </a:r>
            <a:r>
              <a:rPr lang="en-US" altLang="zh-CN" dirty="0" err="1"/>
              <a:t>c++</a:t>
            </a:r>
            <a:r>
              <a:rPr lang="zh-CN" altLang="zh-CN" dirty="0"/>
              <a:t>源文件编译后生成的，各个文件及文件内的节区间互相独立，链接器根据它们之间的互相引用链接起来，链接的详细信息在这个“</a:t>
            </a:r>
            <a:r>
              <a:rPr lang="en-US" altLang="zh-CN" dirty="0"/>
              <a:t>Section Cross References</a:t>
            </a:r>
            <a:r>
              <a:rPr lang="zh-CN" altLang="zh-CN" dirty="0"/>
              <a:t>”一一列出。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例如，开头部分说明的是</a:t>
            </a:r>
            <a:r>
              <a:rPr lang="en-US" altLang="zh-CN" dirty="0" smtClean="0"/>
              <a:t>startup_stm32f10x.o</a:t>
            </a:r>
            <a:r>
              <a:rPr lang="zh-CN" altLang="zh-CN" dirty="0"/>
              <a:t>文件中的“</a:t>
            </a:r>
            <a:r>
              <a:rPr lang="en-US" altLang="zh-CN" dirty="0"/>
              <a:t>RESET</a:t>
            </a:r>
            <a:r>
              <a:rPr lang="zh-CN" altLang="zh-CN" dirty="0"/>
              <a:t>”节区分为它使用的“</a:t>
            </a:r>
            <a:r>
              <a:rPr lang="en-US" altLang="zh-CN" dirty="0"/>
              <a:t>__</a:t>
            </a:r>
            <a:r>
              <a:rPr lang="en-US" altLang="zh-CN" dirty="0" err="1"/>
              <a:t>initial_sp</a:t>
            </a:r>
            <a:r>
              <a:rPr lang="zh-CN" altLang="zh-CN" dirty="0"/>
              <a:t>” 符号引用了同文件“</a:t>
            </a:r>
            <a:r>
              <a:rPr lang="en-US" altLang="zh-CN" dirty="0"/>
              <a:t>STACK</a:t>
            </a:r>
            <a:r>
              <a:rPr lang="zh-CN" altLang="zh-CN" dirty="0"/>
              <a:t>”节区。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也许我们对启动文件不熟悉，不清楚这究竟是什么，那我们继续浏览，可看到</a:t>
            </a:r>
            <a:r>
              <a:rPr lang="en-US" altLang="zh-CN" dirty="0" err="1"/>
              <a:t>main.o</a:t>
            </a:r>
            <a:r>
              <a:rPr lang="zh-CN" altLang="zh-CN" dirty="0"/>
              <a:t>文件的引用说明，如说明</a:t>
            </a:r>
            <a:r>
              <a:rPr lang="en-US" altLang="zh-CN" dirty="0" err="1"/>
              <a:t>main.o</a:t>
            </a:r>
            <a:r>
              <a:rPr lang="zh-CN" altLang="zh-CN" dirty="0"/>
              <a:t>文件的</a:t>
            </a:r>
            <a:r>
              <a:rPr lang="en-US" altLang="zh-CN" dirty="0" err="1"/>
              <a:t>i.main</a:t>
            </a:r>
            <a:r>
              <a:rPr lang="zh-CN" altLang="zh-CN" dirty="0"/>
              <a:t>节区为它使用的</a:t>
            </a:r>
            <a:r>
              <a:rPr lang="en-US" altLang="zh-CN" dirty="0" err="1"/>
              <a:t>LED_GPIO_Config</a:t>
            </a:r>
            <a:r>
              <a:rPr lang="zh-CN" altLang="zh-CN" dirty="0"/>
              <a:t>符号引用了</a:t>
            </a:r>
            <a:r>
              <a:rPr lang="en-US" altLang="zh-CN" dirty="0" err="1"/>
              <a:t>bsp_led.o</a:t>
            </a:r>
            <a:r>
              <a:rPr lang="zh-CN" altLang="zh-CN" dirty="0"/>
              <a:t>文件的</a:t>
            </a:r>
            <a:r>
              <a:rPr lang="en-US" altLang="zh-CN" dirty="0" err="1"/>
              <a:t>i.LED_GPIO_Config</a:t>
            </a:r>
            <a:r>
              <a:rPr lang="zh-CN" altLang="zh-CN" dirty="0"/>
              <a:t>节区。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同样地，下面还有</a:t>
            </a:r>
            <a:r>
              <a:rPr lang="en-US" altLang="zh-CN" dirty="0" err="1"/>
              <a:t>bsp_led.o</a:t>
            </a:r>
            <a:r>
              <a:rPr lang="zh-CN" altLang="zh-CN" dirty="0"/>
              <a:t>文件的引用说明，如说明了</a:t>
            </a:r>
            <a:r>
              <a:rPr lang="en-US" altLang="zh-CN" dirty="0" err="1"/>
              <a:t>bsp_led.o</a:t>
            </a:r>
            <a:r>
              <a:rPr lang="zh-CN" altLang="zh-CN" dirty="0"/>
              <a:t>文件的</a:t>
            </a:r>
            <a:r>
              <a:rPr lang="en-US" altLang="zh-CN" dirty="0" err="1"/>
              <a:t>i.LED_GPIO_Config</a:t>
            </a:r>
            <a:r>
              <a:rPr lang="zh-CN" altLang="zh-CN" dirty="0"/>
              <a:t>节区为它使用的</a:t>
            </a:r>
            <a:r>
              <a:rPr lang="en-US" altLang="zh-CN" dirty="0" err="1"/>
              <a:t>GPIO_Init</a:t>
            </a:r>
            <a:r>
              <a:rPr lang="zh-CN" altLang="zh-CN" dirty="0"/>
              <a:t>符号引用了</a:t>
            </a:r>
            <a:r>
              <a:rPr lang="en-US" altLang="zh-CN" smtClean="0"/>
              <a:t>stm32f10x_gpio.o</a:t>
            </a:r>
            <a:r>
              <a:rPr lang="zh-CN" altLang="zh-CN" dirty="0"/>
              <a:t>文件的</a:t>
            </a:r>
            <a:r>
              <a:rPr lang="en-US" altLang="zh-CN" dirty="0" err="1"/>
              <a:t>i.GPIO_Init</a:t>
            </a:r>
            <a:r>
              <a:rPr lang="zh-CN" altLang="zh-CN" dirty="0"/>
              <a:t>节区。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节区的跨文件引用</a:t>
            </a:r>
          </a:p>
        </p:txBody>
      </p:sp>
    </p:spTree>
    <p:extLst>
      <p:ext uri="{BB962C8B-B14F-4D97-AF65-F5344CB8AC3E}">
        <p14:creationId xmlns:p14="http://schemas.microsoft.com/office/powerpoint/2010/main" val="231942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388" y="1484784"/>
            <a:ext cx="842493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可以了解到，这些跨文件引用的符号其实就是源文件中的函数名、变量名。有时在构建工程的时候，编译器会输出 “</a:t>
            </a:r>
            <a:r>
              <a:rPr lang="en-US" altLang="zh-CN"/>
              <a:t>Undefined  symbol  xxx (referred  from  xxx.o)</a:t>
            </a:r>
            <a:r>
              <a:rPr lang="zh-CN" altLang="zh-CN"/>
              <a:t>” 这样的提示，该提示的原因就是在链接过程中，某个文件无法在外部找到它引用的标号，因而产生链接错误。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例如：</a:t>
            </a:r>
            <a:r>
              <a:rPr lang="zh-CN" altLang="zh-CN"/>
              <a:t>把</a:t>
            </a:r>
            <a:r>
              <a:rPr lang="en-US" altLang="zh-CN"/>
              <a:t>bsp_led.c</a:t>
            </a:r>
            <a:r>
              <a:rPr lang="zh-CN" altLang="zh-CN"/>
              <a:t>文件中定义的函数</a:t>
            </a:r>
            <a:r>
              <a:rPr lang="en-US" altLang="zh-CN"/>
              <a:t>LED_GPIO_Config</a:t>
            </a:r>
            <a:r>
              <a:rPr lang="zh-CN" altLang="zh-CN"/>
              <a:t>改名为</a:t>
            </a:r>
            <a:r>
              <a:rPr lang="en-US" altLang="zh-CN"/>
              <a:t>LED_GPIO_ConfigABCD</a:t>
            </a:r>
            <a:r>
              <a:rPr lang="zh-CN" altLang="zh-CN"/>
              <a:t>，而不修改</a:t>
            </a:r>
            <a:r>
              <a:rPr lang="en-US" altLang="zh-CN"/>
              <a:t>main.c</a:t>
            </a:r>
            <a:r>
              <a:rPr lang="zh-CN" altLang="zh-CN"/>
              <a:t>文件中的调用，就会出现</a:t>
            </a:r>
            <a:r>
              <a:rPr lang="en-US" altLang="zh-CN"/>
              <a:t>main</a:t>
            </a:r>
            <a:r>
              <a:rPr lang="zh-CN" altLang="zh-CN"/>
              <a:t>文件无法找到</a:t>
            </a:r>
            <a:r>
              <a:rPr lang="en-US" altLang="zh-CN"/>
              <a:t>LED_GPIO_Config</a:t>
            </a:r>
            <a:r>
              <a:rPr lang="zh-CN" altLang="zh-CN"/>
              <a:t>符号的提示。</a:t>
            </a:r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节区的跨文件引用</a:t>
            </a:r>
          </a:p>
        </p:txBody>
      </p:sp>
    </p:spTree>
    <p:extLst>
      <p:ext uri="{BB962C8B-B14F-4D97-AF65-F5344CB8AC3E}">
        <p14:creationId xmlns:p14="http://schemas.microsoft.com/office/powerpoint/2010/main" val="219700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节区的跨文件引用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988141" cy="4320480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04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删除无用节区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462277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map</a:t>
            </a:r>
            <a:r>
              <a:rPr lang="zh-CN" altLang="zh-CN"/>
              <a:t>文件的第二部分是删除无用节区的说明</a:t>
            </a:r>
            <a:r>
              <a:rPr lang="en-US" altLang="zh-CN"/>
              <a:t>(Removing Unused input sections from the image.)</a:t>
            </a:r>
            <a:r>
              <a:rPr lang="zh-CN" altLang="en-US"/>
              <a:t>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904" y="2276872"/>
            <a:ext cx="6588224" cy="438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0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670" y="1050974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删除无用节区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541398"/>
            <a:ext cx="820891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这部分列出了在链接过程它发现工程中未被引用的节区，这些未被引用的节区将会被删除</a:t>
            </a:r>
            <a:r>
              <a:rPr lang="en-US" altLang="zh-CN"/>
              <a:t>(</a:t>
            </a:r>
            <a:r>
              <a:rPr lang="zh-CN" altLang="zh-CN"/>
              <a:t>指不加入到</a:t>
            </a:r>
            <a:r>
              <a:rPr lang="en-US" altLang="zh-CN"/>
              <a:t>*.axf</a:t>
            </a:r>
            <a:r>
              <a:rPr lang="zh-CN" altLang="zh-CN"/>
              <a:t>文件，不是指在</a:t>
            </a:r>
            <a:r>
              <a:rPr lang="en-US" altLang="zh-CN"/>
              <a:t>*.o</a:t>
            </a:r>
            <a:r>
              <a:rPr lang="zh-CN" altLang="zh-CN"/>
              <a:t>文件删除</a:t>
            </a:r>
            <a:r>
              <a:rPr lang="en-US" altLang="zh-CN"/>
              <a:t>)</a:t>
            </a:r>
            <a:r>
              <a:rPr lang="zh-CN" altLang="zh-CN"/>
              <a:t>，这样可以防止这些无用数据占用程序空间。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例如，上面的信息中说明</a:t>
            </a:r>
            <a:r>
              <a:rPr lang="en-US" altLang="zh-CN"/>
              <a:t>startup_stm32f10x.o</a:t>
            </a:r>
            <a:r>
              <a:rPr lang="zh-CN" altLang="zh-CN"/>
              <a:t>中的</a:t>
            </a:r>
            <a:r>
              <a:rPr lang="en-US" altLang="zh-CN"/>
              <a:t>HEAP(</a:t>
            </a:r>
            <a:r>
              <a:rPr lang="zh-CN" altLang="zh-CN"/>
              <a:t>在启动文件中定义的用于动态分配的“堆”区</a:t>
            </a:r>
            <a:r>
              <a:rPr lang="en-US" altLang="zh-CN"/>
              <a:t>)</a:t>
            </a:r>
            <a:r>
              <a:rPr lang="zh-CN" altLang="zh-CN"/>
              <a:t>以及</a:t>
            </a:r>
            <a:r>
              <a:rPr lang="en-US" altLang="zh-CN"/>
              <a:t> stm32f10x_adc.o</a:t>
            </a:r>
            <a:r>
              <a:rPr lang="zh-CN" altLang="zh-CN"/>
              <a:t>的各个节区都被删除了，因为在我们这个工程中没有使用动态内存分配，也没有引用任何</a:t>
            </a:r>
            <a:r>
              <a:rPr lang="en-US" altLang="zh-CN"/>
              <a:t>stm32f10x_adc.c</a:t>
            </a:r>
            <a:r>
              <a:rPr lang="zh-CN" altLang="zh-CN"/>
              <a:t>中的内容。由此也可以知道，虽然我们把</a:t>
            </a:r>
            <a:r>
              <a:rPr lang="en-US" altLang="zh-CN"/>
              <a:t>STM32</a:t>
            </a:r>
            <a:r>
              <a:rPr lang="zh-CN" altLang="zh-CN"/>
              <a:t>标准库的各个外设对应的</a:t>
            </a:r>
            <a:r>
              <a:rPr lang="en-US" altLang="zh-CN"/>
              <a:t>c</a:t>
            </a:r>
            <a:r>
              <a:rPr lang="zh-CN" altLang="zh-CN"/>
              <a:t>库文件都添加到了工程，但不必担心这会使工程变得臃肿，因为未被引用的节区内容不会被加入到最终的机器码文件中</a:t>
            </a:r>
          </a:p>
        </p:txBody>
      </p:sp>
    </p:spTree>
    <p:extLst>
      <p:ext uri="{BB962C8B-B14F-4D97-AF65-F5344CB8AC3E}">
        <p14:creationId xmlns:p14="http://schemas.microsoft.com/office/powerpoint/2010/main" val="338050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3938</TotalTime>
  <Pages>0</Pages>
  <Words>304</Words>
  <Characters>0</Characters>
  <Application>Microsoft Office PowerPoint</Application>
  <DocSecurity>0</DocSecurity>
  <PresentationFormat>全屏显示(4:3)</PresentationFormat>
  <Lines>0</Lines>
  <Paragraphs>79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495</cp:revision>
  <dcterms:created xsi:type="dcterms:W3CDTF">2014-09-22T09:17:55Z</dcterms:created>
  <dcterms:modified xsi:type="dcterms:W3CDTF">2017-09-20T04:18:16Z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