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20"/>
  </p:notesMasterIdLst>
  <p:handoutMasterIdLst>
    <p:handoutMasterId r:id="rId21"/>
  </p:handoutMasterIdLst>
  <p:sldIdLst>
    <p:sldId id="259" r:id="rId4"/>
    <p:sldId id="265" r:id="rId5"/>
    <p:sldId id="272" r:id="rId6"/>
    <p:sldId id="267" r:id="rId7"/>
    <p:sldId id="273" r:id="rId8"/>
    <p:sldId id="274" r:id="rId9"/>
    <p:sldId id="275" r:id="rId10"/>
    <p:sldId id="278" r:id="rId11"/>
    <p:sldId id="276" r:id="rId12"/>
    <p:sldId id="277" r:id="rId13"/>
    <p:sldId id="279" r:id="rId14"/>
    <p:sldId id="280" r:id="rId15"/>
    <p:sldId id="281" r:id="rId16"/>
    <p:sldId id="282" r:id="rId17"/>
    <p:sldId id="283" r:id="rId18"/>
    <p:sldId id="26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47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06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F6306-F41A-4595-8640-4D06907B28C2}"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0D3A0002-4104-411A-B7AE-E377D934FCE3}">
      <dgm:prSet phldrT="[文本]"/>
      <dgm:spPr/>
      <dgm:t>
        <a:bodyPr/>
        <a:lstStyle/>
        <a:p>
          <a:pPr algn="l"/>
          <a:r>
            <a:rPr lang="zh-CN" altLang="en-US" dirty="0" smtClean="0"/>
            <a:t>电机的分类和介绍</a:t>
          </a:r>
          <a:endParaRPr lang="zh-CN" altLang="en-US" dirty="0"/>
        </a:p>
      </dgm:t>
    </dgm:pt>
    <dgm:pt modelId="{ECB0B6E2-96CF-48BC-86D7-2DC7FBD9153F}" type="parTrans" cxnId="{153E894D-F5FC-45AD-B9C6-90648FA45EA8}">
      <dgm:prSet/>
      <dgm:spPr/>
      <dgm:t>
        <a:bodyPr/>
        <a:lstStyle/>
        <a:p>
          <a:pPr algn="l"/>
          <a:endParaRPr lang="zh-CN" altLang="en-US"/>
        </a:p>
      </dgm:t>
    </dgm:pt>
    <dgm:pt modelId="{0056741C-72D7-402C-BD26-CE2D748767F9}" type="sibTrans" cxnId="{153E894D-F5FC-45AD-B9C6-90648FA45EA8}">
      <dgm:prSet/>
      <dgm:spPr/>
      <dgm:t>
        <a:bodyPr/>
        <a:lstStyle/>
        <a:p>
          <a:pPr algn="l"/>
          <a:endParaRPr lang="zh-CN" altLang="en-US"/>
        </a:p>
      </dgm:t>
    </dgm:pt>
    <dgm:pt modelId="{27CEF205-B81A-40DE-A5A8-FF2682529BCC}" type="pres">
      <dgm:prSet presAssocID="{3BBF6306-F41A-4595-8640-4D06907B28C2}" presName="Name0" presStyleCnt="0">
        <dgm:presLayoutVars>
          <dgm:chMax val="7"/>
          <dgm:chPref val="7"/>
          <dgm:dir/>
        </dgm:presLayoutVars>
      </dgm:prSet>
      <dgm:spPr/>
      <dgm:t>
        <a:bodyPr/>
        <a:lstStyle/>
        <a:p>
          <a:endParaRPr lang="zh-CN" altLang="en-US"/>
        </a:p>
      </dgm:t>
    </dgm:pt>
    <dgm:pt modelId="{FBE9C480-9EC2-4E9A-A924-F87B9052E655}" type="pres">
      <dgm:prSet presAssocID="{3BBF6306-F41A-4595-8640-4D06907B28C2}" presName="Name1" presStyleCnt="0"/>
      <dgm:spPr/>
    </dgm:pt>
    <dgm:pt modelId="{5B2DB6CE-B07D-4D20-A536-5F9D9292D10E}" type="pres">
      <dgm:prSet presAssocID="{3BBF6306-F41A-4595-8640-4D06907B28C2}" presName="cycle" presStyleCnt="0"/>
      <dgm:spPr/>
    </dgm:pt>
    <dgm:pt modelId="{D5022DB8-F583-4458-9631-2B59BD598389}" type="pres">
      <dgm:prSet presAssocID="{3BBF6306-F41A-4595-8640-4D06907B28C2}" presName="srcNode" presStyleLbl="node1" presStyleIdx="0" presStyleCnt="1"/>
      <dgm:spPr/>
    </dgm:pt>
    <dgm:pt modelId="{6BEA38B3-08DE-4857-90F4-62BA6DF48890}" type="pres">
      <dgm:prSet presAssocID="{3BBF6306-F41A-4595-8640-4D06907B28C2}" presName="conn" presStyleLbl="parChTrans1D2" presStyleIdx="0" presStyleCnt="1"/>
      <dgm:spPr/>
      <dgm:t>
        <a:bodyPr/>
        <a:lstStyle/>
        <a:p>
          <a:endParaRPr lang="zh-CN" altLang="en-US"/>
        </a:p>
      </dgm:t>
    </dgm:pt>
    <dgm:pt modelId="{0CC1108D-5066-4F90-91A2-06366218892E}" type="pres">
      <dgm:prSet presAssocID="{3BBF6306-F41A-4595-8640-4D06907B28C2}" presName="extraNode" presStyleLbl="node1" presStyleIdx="0" presStyleCnt="1"/>
      <dgm:spPr/>
    </dgm:pt>
    <dgm:pt modelId="{3F87B5B7-D5FC-43F8-B3AA-805A2B031400}" type="pres">
      <dgm:prSet presAssocID="{3BBF6306-F41A-4595-8640-4D06907B28C2}" presName="dstNode" presStyleLbl="node1" presStyleIdx="0" presStyleCnt="1"/>
      <dgm:spPr/>
    </dgm:pt>
    <dgm:pt modelId="{2F58EECC-EE10-4E3F-8D00-C82310233B56}" type="pres">
      <dgm:prSet presAssocID="{0D3A0002-4104-411A-B7AE-E377D934FCE3}" presName="text_1" presStyleLbl="node1" presStyleIdx="0" presStyleCnt="1">
        <dgm:presLayoutVars>
          <dgm:bulletEnabled val="1"/>
        </dgm:presLayoutVars>
      </dgm:prSet>
      <dgm:spPr/>
      <dgm:t>
        <a:bodyPr/>
        <a:lstStyle/>
        <a:p>
          <a:endParaRPr lang="zh-CN" altLang="en-US"/>
        </a:p>
      </dgm:t>
    </dgm:pt>
    <dgm:pt modelId="{FFAD81C4-8BA5-420B-A4F0-572D5AA21C52}" type="pres">
      <dgm:prSet presAssocID="{0D3A0002-4104-411A-B7AE-E377D934FCE3}" presName="accent_1" presStyleCnt="0"/>
      <dgm:spPr/>
    </dgm:pt>
    <dgm:pt modelId="{7725F8AB-D54F-4623-9964-B97EBFFE1BAF}" type="pres">
      <dgm:prSet presAssocID="{0D3A0002-4104-411A-B7AE-E377D934FCE3}" presName="accentRepeatNode" presStyleLbl="solidFgAcc1" presStyleIdx="0" presStyleCnt="1"/>
      <dgm:spPr/>
    </dgm:pt>
  </dgm:ptLst>
  <dgm:cxnLst>
    <dgm:cxn modelId="{0E8A2C20-88F5-4A55-92EA-86C63917DB24}" type="presOf" srcId="{3BBF6306-F41A-4595-8640-4D06907B28C2}" destId="{27CEF205-B81A-40DE-A5A8-FF2682529BCC}" srcOrd="0" destOrd="0" presId="urn:microsoft.com/office/officeart/2008/layout/VerticalCurvedList"/>
    <dgm:cxn modelId="{63708B2F-936E-4036-821F-EF26AE8D490C}" type="presOf" srcId="{0D3A0002-4104-411A-B7AE-E377D934FCE3}" destId="{2F58EECC-EE10-4E3F-8D00-C82310233B56}" srcOrd="0" destOrd="0" presId="urn:microsoft.com/office/officeart/2008/layout/VerticalCurvedList"/>
    <dgm:cxn modelId="{7E0E387D-247B-4BC6-90F5-75FEABD682F8}" type="presOf" srcId="{0056741C-72D7-402C-BD26-CE2D748767F9}" destId="{6BEA38B3-08DE-4857-90F4-62BA6DF48890}" srcOrd="0" destOrd="0" presId="urn:microsoft.com/office/officeart/2008/layout/VerticalCurvedList"/>
    <dgm:cxn modelId="{153E894D-F5FC-45AD-B9C6-90648FA45EA8}" srcId="{3BBF6306-F41A-4595-8640-4D06907B28C2}" destId="{0D3A0002-4104-411A-B7AE-E377D934FCE3}" srcOrd="0" destOrd="0" parTransId="{ECB0B6E2-96CF-48BC-86D7-2DC7FBD9153F}" sibTransId="{0056741C-72D7-402C-BD26-CE2D748767F9}"/>
    <dgm:cxn modelId="{40A09D3E-53CA-4575-B72F-45775880C127}" type="presParOf" srcId="{27CEF205-B81A-40DE-A5A8-FF2682529BCC}" destId="{FBE9C480-9EC2-4E9A-A924-F87B9052E655}" srcOrd="0" destOrd="0" presId="urn:microsoft.com/office/officeart/2008/layout/VerticalCurvedList"/>
    <dgm:cxn modelId="{966CB0EE-1B60-482B-B511-0F9089CA3C36}" type="presParOf" srcId="{FBE9C480-9EC2-4E9A-A924-F87B9052E655}" destId="{5B2DB6CE-B07D-4D20-A536-5F9D9292D10E}" srcOrd="0" destOrd="0" presId="urn:microsoft.com/office/officeart/2008/layout/VerticalCurvedList"/>
    <dgm:cxn modelId="{84241D28-9959-4B86-8428-52CB8891D67C}" type="presParOf" srcId="{5B2DB6CE-B07D-4D20-A536-5F9D9292D10E}" destId="{D5022DB8-F583-4458-9631-2B59BD598389}" srcOrd="0" destOrd="0" presId="urn:microsoft.com/office/officeart/2008/layout/VerticalCurvedList"/>
    <dgm:cxn modelId="{13A2DB6D-4194-41E7-A1FB-622F4D80A31B}" type="presParOf" srcId="{5B2DB6CE-B07D-4D20-A536-5F9D9292D10E}" destId="{6BEA38B3-08DE-4857-90F4-62BA6DF48890}" srcOrd="1" destOrd="0" presId="urn:microsoft.com/office/officeart/2008/layout/VerticalCurvedList"/>
    <dgm:cxn modelId="{BC22FC75-9079-4B8C-A540-E94A479A7322}" type="presParOf" srcId="{5B2DB6CE-B07D-4D20-A536-5F9D9292D10E}" destId="{0CC1108D-5066-4F90-91A2-06366218892E}" srcOrd="2" destOrd="0" presId="urn:microsoft.com/office/officeart/2008/layout/VerticalCurvedList"/>
    <dgm:cxn modelId="{D02B5E4D-29D7-4229-80FB-7FC287BACDD9}" type="presParOf" srcId="{5B2DB6CE-B07D-4D20-A536-5F9D9292D10E}" destId="{3F87B5B7-D5FC-43F8-B3AA-805A2B031400}" srcOrd="3" destOrd="0" presId="urn:microsoft.com/office/officeart/2008/layout/VerticalCurvedList"/>
    <dgm:cxn modelId="{124CE6BA-00FB-4FC9-B1AB-A5D074776D20}" type="presParOf" srcId="{FBE9C480-9EC2-4E9A-A924-F87B9052E655}" destId="{2F58EECC-EE10-4E3F-8D00-C82310233B56}" srcOrd="1" destOrd="0" presId="urn:microsoft.com/office/officeart/2008/layout/VerticalCurvedList"/>
    <dgm:cxn modelId="{DF38D83D-84B6-4C7F-AD19-597FDA6A4C4B}" type="presParOf" srcId="{FBE9C480-9EC2-4E9A-A924-F87B9052E655}" destId="{FFAD81C4-8BA5-420B-A4F0-572D5AA21C52}" srcOrd="2" destOrd="0" presId="urn:microsoft.com/office/officeart/2008/layout/VerticalCurvedList"/>
    <dgm:cxn modelId="{36F6639E-5057-49FD-AC30-BEA29F3A44F5}" type="presParOf" srcId="{FFAD81C4-8BA5-420B-A4F0-572D5AA21C52}" destId="{7725F8AB-D54F-4623-9964-B97EBFFE1B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A38B3-08DE-4857-90F4-62BA6DF48890}">
      <dsp:nvSpPr>
        <dsp:cNvPr id="0" name=""/>
        <dsp:cNvSpPr/>
      </dsp:nvSpPr>
      <dsp:spPr>
        <a:xfrm>
          <a:off x="-1539575" y="-260656"/>
          <a:ext cx="2005365" cy="2005365"/>
        </a:xfrm>
        <a:prstGeom prst="blockArc">
          <a:avLst>
            <a:gd name="adj1" fmla="val 18900000"/>
            <a:gd name="adj2" fmla="val 2700000"/>
            <a:gd name="adj3" fmla="val 107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58EECC-EE10-4E3F-8D00-C82310233B56}">
      <dsp:nvSpPr>
        <dsp:cNvPr id="0" name=""/>
        <dsp:cNvSpPr/>
      </dsp:nvSpPr>
      <dsp:spPr>
        <a:xfrm>
          <a:off x="452264" y="380214"/>
          <a:ext cx="4636131" cy="7236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8983"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电机的分类和介绍</a:t>
          </a:r>
          <a:endParaRPr lang="zh-CN" altLang="en-US" sz="2700" kern="1200" dirty="0"/>
        </a:p>
      </dsp:txBody>
      <dsp:txXfrm>
        <a:off x="452264" y="380214"/>
        <a:ext cx="4636131" cy="723622"/>
      </dsp:txXfrm>
    </dsp:sp>
    <dsp:sp modelId="{7725F8AB-D54F-4623-9964-B97EBFFE1BAF}">
      <dsp:nvSpPr>
        <dsp:cNvPr id="0" name=""/>
        <dsp:cNvSpPr/>
      </dsp:nvSpPr>
      <dsp:spPr>
        <a:xfrm>
          <a:off x="0" y="289761"/>
          <a:ext cx="904528" cy="90452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苹方 常规"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ea typeface="苹方 常规" pitchFamily="34" charset="-122"/>
              </a:rPr>
              <a:pPr/>
              <a:t>2020/8/26</a:t>
            </a:fld>
            <a:endParaRPr lang="zh-CN" altLang="en-US" dirty="0">
              <a:ea typeface="苹方 常规"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苹方 常规"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ea typeface="苹方 常规" pitchFamily="34" charset="-122"/>
              </a:rPr>
              <a:pPr/>
              <a:t>‹#›</a:t>
            </a:fld>
            <a:endParaRPr lang="zh-CN" altLang="en-US" dirty="0">
              <a:ea typeface="苹方 常规" pitchFamily="34" charset="-122"/>
            </a:endParaRPr>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苹方 常规"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苹方 常规" pitchFamily="34" charset="-122"/>
              </a:defRPr>
            </a:lvl1pPr>
          </a:lstStyle>
          <a:p>
            <a:fld id="{E00117C1-E066-4E5E-955A-4C1A7D630DE0}" type="datetimeFigureOut">
              <a:rPr lang="zh-CN" altLang="en-US" smtClean="0"/>
              <a:pPr/>
              <a:t>2020/8/26</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苹方 常规"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苹方 常规" pitchFamily="34" charset="-122"/>
              </a:defRPr>
            </a:lvl1pPr>
          </a:lstStyle>
          <a:p>
            <a:fld id="{4C45946E-CFD3-46D9-87A1-2CA7EE0F856F}" type="slidenum">
              <a:rPr lang="zh-CN" altLang="en-US" smtClean="0"/>
              <a:pPr/>
              <a:t>‹#›</a:t>
            </a:fld>
            <a:endParaRPr lang="zh-CN" altLang="en-US" dirty="0"/>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苹方 常规" pitchFamily="34" charset="-122"/>
        <a:cs typeface="+mn-cs"/>
      </a:defRPr>
    </a:lvl1pPr>
    <a:lvl2pPr marL="457200" algn="l" defTabSz="914400" rtl="0" eaLnBrk="1" latinLnBrk="0" hangingPunct="1">
      <a:defRPr sz="1200" kern="1200">
        <a:solidFill>
          <a:schemeClr val="tx1"/>
        </a:solidFill>
        <a:latin typeface="+mn-lt"/>
        <a:ea typeface="苹方 常规" pitchFamily="34" charset="-122"/>
        <a:cs typeface="+mn-cs"/>
      </a:defRPr>
    </a:lvl2pPr>
    <a:lvl3pPr marL="914400" algn="l" defTabSz="914400" rtl="0" eaLnBrk="1" latinLnBrk="0" hangingPunct="1">
      <a:defRPr sz="1200" kern="1200">
        <a:solidFill>
          <a:schemeClr val="tx1"/>
        </a:solidFill>
        <a:latin typeface="+mn-lt"/>
        <a:ea typeface="苹方 常规" pitchFamily="34" charset="-122"/>
        <a:cs typeface="+mn-cs"/>
      </a:defRPr>
    </a:lvl3pPr>
    <a:lvl4pPr marL="1371600" algn="l" defTabSz="914400" rtl="0" eaLnBrk="1" latinLnBrk="0" hangingPunct="1">
      <a:defRPr sz="1200" kern="1200">
        <a:solidFill>
          <a:schemeClr val="tx1"/>
        </a:solidFill>
        <a:latin typeface="+mn-lt"/>
        <a:ea typeface="苹方 常规" pitchFamily="34" charset="-122"/>
        <a:cs typeface="+mn-cs"/>
      </a:defRPr>
    </a:lvl4pPr>
    <a:lvl5pPr marL="1828800" algn="l" defTabSz="914400" rtl="0" eaLnBrk="1" latinLnBrk="0" hangingPunct="1">
      <a:defRPr sz="1200" kern="1200">
        <a:solidFill>
          <a:schemeClr val="tx1"/>
        </a:solidFill>
        <a:latin typeface="+mn-lt"/>
        <a:ea typeface="苹方 常规"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423547" y="5926051"/>
            <a:ext cx="723275" cy="307777"/>
          </a:xfrm>
          <a:prstGeom prst="rect">
            <a:avLst/>
          </a:prstGeom>
          <a:noFill/>
        </p:spPr>
        <p:txBody>
          <a:bodyPr wrap="none" rtlCol="0">
            <a:spAutoFit/>
          </a:bodyPr>
          <a:lstStyle/>
          <a:p>
            <a:r>
              <a:rPr lang="zh-CN" altLang="en-US" sz="1400" dirty="0" smtClean="0">
                <a:latin typeface="苹方 常规" pitchFamily="34" charset="-122"/>
                <a:ea typeface="苹方 常规" pitchFamily="34" charset="-122"/>
              </a:rPr>
              <a:t>公众号</a:t>
            </a:r>
            <a:endParaRPr lang="zh-CN" altLang="en-US" sz="1400" dirty="0">
              <a:latin typeface="苹方 常规" pitchFamily="34" charset="-122"/>
              <a:ea typeface="苹方 常规" pitchFamily="34" charset="-122"/>
            </a:endParaRPr>
          </a:p>
        </p:txBody>
      </p:sp>
      <p:sp>
        <p:nvSpPr>
          <p:cNvPr id="5" name="TextBox 4"/>
          <p:cNvSpPr txBox="1"/>
          <p:nvPr userDrawn="1"/>
        </p:nvSpPr>
        <p:spPr>
          <a:xfrm>
            <a:off x="1605997" y="5926051"/>
            <a:ext cx="902811"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淘宝店铺</a:t>
            </a:r>
          </a:p>
        </p:txBody>
      </p:sp>
      <p:pic>
        <p:nvPicPr>
          <p:cNvPr id="1026" name="Picture 2"/>
          <p:cNvPicPr>
            <a:picLocks noChangeAspect="1" noChangeArrowheads="1"/>
          </p:cNvPicPr>
          <p:nvPr userDrawn="1"/>
        </p:nvPicPr>
        <p:blipFill>
          <a:blip r:embed="rId3" cstate="print"/>
          <a:srcRect/>
          <a:stretch>
            <a:fillRect/>
          </a:stretch>
        </p:blipFill>
        <p:spPr bwMode="auto">
          <a:xfrm>
            <a:off x="1571604" y="4908114"/>
            <a:ext cx="1000800" cy="995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4134465"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为什么学习电机应用开发</a:t>
            </a: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3057247"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电机的分类和介绍</a:t>
            </a:r>
            <a:endParaRPr lang="zh-CN" altLang="en-US" sz="2800" dirty="0">
              <a:latin typeface="思源黑体 CN" panose="020B0500000000000000" pitchFamily="34" charset="-122"/>
              <a:ea typeface="思源黑体 CN" panose="020B0500000000000000" pitchFamily="34" charset="-122"/>
            </a:endParaRP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7992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151517" y="601433"/>
            <a:ext cx="3948517" cy="400110"/>
          </a:xfrm>
          <a:prstGeom prst="rect">
            <a:avLst/>
          </a:prstGeom>
          <a:noFill/>
        </p:spPr>
        <p:txBody>
          <a:bodyPr wrap="none" rtlCol="0" anchor="ctr">
            <a:spAutoFit/>
          </a:bodyPr>
          <a:lstStyle/>
          <a:p>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野火</a:t>
            </a:r>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电机应用开发实战指南</a:t>
            </a:r>
            <a:r>
              <a:rPr lang="en-US" altLang="zh-CN" sz="2000" dirty="0" smtClean="0">
                <a:latin typeface="思源黑体 CN" panose="020B0500000000000000" pitchFamily="34" charset="-122"/>
                <a:ea typeface="思源黑体 CN" panose="020B0500000000000000" pitchFamily="34" charset="-122"/>
              </a:rPr>
              <a:t>》</a:t>
            </a:r>
            <a:endParaRPr lang="zh-CN" altLang="en-US" sz="2000" dirty="0">
              <a:latin typeface="思源黑体 CN" panose="020B0500000000000000" pitchFamily="34" charset="-122"/>
              <a:ea typeface="思源黑体 CN" panose="020B0500000000000000" pitchFamily="34" charset="-122"/>
            </a:endParaRPr>
          </a:p>
        </p:txBody>
      </p:sp>
      <p:sp>
        <p:nvSpPr>
          <p:cNvPr id="2"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封面</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9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5" name="TextBox 14"/>
          <p:cNvSpPr txBox="1"/>
          <p:nvPr userDrawn="1"/>
        </p:nvSpPr>
        <p:spPr>
          <a:xfrm>
            <a:off x="180000" y="460003"/>
            <a:ext cx="4134465"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为什么学习电机应用开发</a:t>
            </a:r>
            <a:endParaRPr lang="zh-CN" altLang="en-US" sz="2800" dirty="0">
              <a:latin typeface="思源黑体 CN" panose="020B0500000000000000" pitchFamily="34" charset="-122"/>
              <a:ea typeface="思源黑体 CN" panose="020B0500000000000000" pitchFamily="34" charset="-122"/>
            </a:endParaRP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正文</a:t>
            </a:r>
            <a:endParaRPr lang="zh-CN" altLang="en-US" dirty="0"/>
          </a:p>
        </p:txBody>
      </p:sp>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5" name="TextBox 14"/>
          <p:cNvSpPr txBox="1"/>
          <p:nvPr userDrawn="1"/>
        </p:nvSpPr>
        <p:spPr>
          <a:xfrm>
            <a:off x="180000" y="460003"/>
            <a:ext cx="2698175"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电机的分类介绍</a:t>
            </a:r>
            <a:endParaRPr lang="zh-CN" altLang="en-US" sz="2800" dirty="0">
              <a:latin typeface="思源黑体 CN" panose="020B0500000000000000" pitchFamily="34" charset="-122"/>
              <a:ea typeface="思源黑体 CN" panose="020B0500000000000000" pitchFamily="34" charset="-122"/>
            </a:endParaRP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正文</a:t>
            </a:r>
            <a:endParaRPr lang="zh-CN" altLang="en-US" dirty="0"/>
          </a:p>
        </p:txBody>
      </p:sp>
    </p:spTree>
    <p:extLst>
      <p:ext uri="{BB962C8B-B14F-4D97-AF65-F5344CB8AC3E}">
        <p14:creationId xmlns:p14="http://schemas.microsoft.com/office/powerpoint/2010/main" val="1750357102"/>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1844824"/>
            <a:ext cx="7992888" cy="1727396"/>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第 </a:t>
            </a:r>
            <a:r>
              <a:rPr lang="en-US" altLang="zh-CN" sz="3200" dirty="0" smtClean="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1 </a:t>
            </a:r>
            <a:r>
              <a:rPr lang="zh-CN" altLang="en-US" sz="3200" dirty="0" smtClean="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讲</a:t>
            </a:r>
            <a:endParaRPr lang="en-US" altLang="zh-CN" sz="32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endParaRPr>
          </a:p>
          <a:p>
            <a:pPr lvl="0" algn="ctr">
              <a:lnSpc>
                <a:spcPct val="150000"/>
              </a:lnSpc>
            </a:pPr>
            <a:r>
              <a:rPr lang="zh-CN" altLang="en-US" sz="44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电机的</a:t>
            </a:r>
            <a:r>
              <a:rPr lang="zh-CN" altLang="en-US" sz="4400" dirty="0" smtClean="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分类和介绍</a:t>
            </a:r>
            <a:endParaRPr lang="zh-CN" altLang="en-US" sz="44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伺服电机</a:t>
            </a:r>
            <a:endParaRPr lang="zh-CN" altLang="en-US" dirty="0"/>
          </a:p>
        </p:txBody>
      </p:sp>
      <p:sp>
        <p:nvSpPr>
          <p:cNvPr id="3" name="内容占位符 2"/>
          <p:cNvSpPr>
            <a:spLocks noGrp="1"/>
          </p:cNvSpPr>
          <p:nvPr>
            <p:ph sz="quarter" idx="10"/>
          </p:nvPr>
        </p:nvSpPr>
        <p:spPr>
          <a:xfrm>
            <a:off x="1086218" y="1988369"/>
            <a:ext cx="6971565" cy="3168823"/>
          </a:xfrm>
        </p:spPr>
        <p:txBody>
          <a:bodyPr/>
          <a:lstStyle/>
          <a:p>
            <a:r>
              <a:rPr lang="zh-CN" altLang="en-US" dirty="0" smtClean="0"/>
              <a:t>伺服电机可以</a:t>
            </a:r>
            <a:r>
              <a:rPr lang="zh-CN" altLang="en-US" dirty="0"/>
              <a:t>理解为绝对服从控制信号指挥电机，所以伺服电机是指在伺服系统中被控制的电机。其主要特点是，当信号电压为零时无自转现象，转速随着转矩的增加而匀速下降。</a:t>
            </a:r>
          </a:p>
        </p:txBody>
      </p:sp>
    </p:spTree>
    <p:extLst>
      <p:ext uri="{BB962C8B-B14F-4D97-AF65-F5344CB8AC3E}">
        <p14:creationId xmlns:p14="http://schemas.microsoft.com/office/powerpoint/2010/main" val="2881385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伺服电机</a:t>
            </a:r>
            <a:endParaRPr lang="zh-CN" altLang="en-US" dirty="0"/>
          </a:p>
        </p:txBody>
      </p:sp>
      <p:pic>
        <p:nvPicPr>
          <p:cNvPr id="5" name="内容占位符 4"/>
          <p:cNvPicPr>
            <a:picLocks noGrp="1" noChangeAspect="1"/>
          </p:cNvPicPr>
          <p:nvPr>
            <p:ph sz="quarter" idx="10"/>
          </p:nvPr>
        </p:nvPicPr>
        <p:blipFill>
          <a:blip r:embed="rId2"/>
          <a:stretch>
            <a:fillRect/>
          </a:stretch>
        </p:blipFill>
        <p:spPr>
          <a:xfrm>
            <a:off x="1533525" y="2159794"/>
            <a:ext cx="6076950" cy="3619500"/>
          </a:xfrm>
          <a:prstGeom prst="rect">
            <a:avLst/>
          </a:prstGeom>
        </p:spPr>
      </p:pic>
    </p:spTree>
    <p:extLst>
      <p:ext uri="{BB962C8B-B14F-4D97-AF65-F5344CB8AC3E}">
        <p14:creationId xmlns:p14="http://schemas.microsoft.com/office/powerpoint/2010/main" val="3025178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伺服电机</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4178624397"/>
              </p:ext>
            </p:extLst>
          </p:nvPr>
        </p:nvGraphicFramePr>
        <p:xfrm>
          <a:off x="1085850" y="2204864"/>
          <a:ext cx="6972300" cy="3564686"/>
        </p:xfrm>
        <a:graphic>
          <a:graphicData uri="http://schemas.openxmlformats.org/drawingml/2006/table">
            <a:tbl>
              <a:tblPr firstRow="1" bandRow="1">
                <a:tableStyleId>{5C22544A-7EE6-4342-B048-85BDC9FD1C3A}</a:tableStyleId>
              </a:tblPr>
              <a:tblGrid>
                <a:gridCol w="1541934">
                  <a:extLst>
                    <a:ext uri="{9D8B030D-6E8A-4147-A177-3AD203B41FA5}">
                      <a16:colId xmlns:a16="http://schemas.microsoft.com/office/drawing/2014/main" val="3067201982"/>
                    </a:ext>
                  </a:extLst>
                </a:gridCol>
                <a:gridCol w="5430366">
                  <a:extLst>
                    <a:ext uri="{9D8B030D-6E8A-4147-A177-3AD203B41FA5}">
                      <a16:colId xmlns:a16="http://schemas.microsoft.com/office/drawing/2014/main" val="2322764951"/>
                    </a:ext>
                  </a:extLst>
                </a:gridCol>
              </a:tblGrid>
              <a:tr h="370840">
                <a:tc gridSpan="2">
                  <a:txBody>
                    <a:bodyPr/>
                    <a:lstStyle/>
                    <a:p>
                      <a:pPr algn="ctr"/>
                      <a:r>
                        <a:rPr lang="zh-CN" altLang="en-US" sz="1800" b="0" i="0" kern="1200" dirty="0" smtClean="0">
                          <a:solidFill>
                            <a:schemeClr val="lt1"/>
                          </a:solidFill>
                          <a:effectLst/>
                          <a:latin typeface="+mn-lt"/>
                          <a:ea typeface="+mn-ea"/>
                          <a:cs typeface="+mn-cs"/>
                        </a:rPr>
                        <a:t>直流伺服电机特性</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018676410"/>
                  </a:ext>
                </a:extLst>
              </a:tr>
              <a:tr h="997014">
                <a:tc>
                  <a:txBody>
                    <a:bodyPr/>
                    <a:lstStyle/>
                    <a:p>
                      <a:r>
                        <a:rPr lang="zh-CN" altLang="en-US" sz="1800" b="0" i="0" kern="1200" dirty="0" smtClean="0">
                          <a:solidFill>
                            <a:schemeClr val="dk1"/>
                          </a:solidFill>
                          <a:effectLst/>
                          <a:latin typeface="+mn-lt"/>
                          <a:ea typeface="+mn-ea"/>
                          <a:cs typeface="+mn-cs"/>
                        </a:rPr>
                        <a:t>机械特性</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在输入的电枢电压保持不变时，电机的转速随电磁转矩变化而变化的规律</a:t>
                      </a:r>
                      <a:endParaRPr lang="zh-CN" altLang="en-US" dirty="0"/>
                    </a:p>
                  </a:txBody>
                  <a:tcPr/>
                </a:tc>
                <a:extLst>
                  <a:ext uri="{0D108BD9-81ED-4DB2-BD59-A6C34878D82A}">
                    <a16:rowId xmlns:a16="http://schemas.microsoft.com/office/drawing/2014/main" val="3391790574"/>
                  </a:ext>
                </a:extLst>
              </a:tr>
              <a:tr h="1008112">
                <a:tc>
                  <a:txBody>
                    <a:bodyPr/>
                    <a:lstStyle/>
                    <a:p>
                      <a:r>
                        <a:rPr lang="zh-CN" altLang="en-US" sz="1800" b="0" i="0" kern="1200" dirty="0" smtClean="0">
                          <a:solidFill>
                            <a:schemeClr val="dk1"/>
                          </a:solidFill>
                          <a:effectLst/>
                          <a:latin typeface="+mn-lt"/>
                          <a:ea typeface="+mn-ea"/>
                          <a:cs typeface="+mn-cs"/>
                        </a:rPr>
                        <a:t>调节特性</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直流电机在一定的电磁转矩（或负载转矩）下电机的稳态转速随电枢的控制电压变化而变化</a:t>
                      </a:r>
                      <a:endParaRPr lang="zh-CN" altLang="en-US" dirty="0"/>
                    </a:p>
                  </a:txBody>
                  <a:tcPr/>
                </a:tc>
                <a:extLst>
                  <a:ext uri="{0D108BD9-81ED-4DB2-BD59-A6C34878D82A}">
                    <a16:rowId xmlns:a16="http://schemas.microsoft.com/office/drawing/2014/main" val="3762551062"/>
                  </a:ext>
                </a:extLst>
              </a:tr>
              <a:tr h="370840">
                <a:tc>
                  <a:txBody>
                    <a:bodyPr/>
                    <a:lstStyle/>
                    <a:p>
                      <a:r>
                        <a:rPr lang="zh-CN" altLang="en-US" sz="1800" b="0" i="0" kern="1200" dirty="0" smtClean="0">
                          <a:solidFill>
                            <a:schemeClr val="dk1"/>
                          </a:solidFill>
                          <a:effectLst/>
                          <a:latin typeface="+mn-lt"/>
                          <a:ea typeface="+mn-ea"/>
                          <a:cs typeface="+mn-cs"/>
                        </a:rPr>
                        <a:t>动态特性</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从原来的稳定状态到新的稳定状态，存在一个过渡过程，这就是直流电机的动态特性</a:t>
                      </a:r>
                    </a:p>
                    <a:p>
                      <a:r>
                        <a:rPr lang="zh-CN" altLang="en-US" sz="1800" b="0" i="0" kern="1200" dirty="0" smtClean="0">
                          <a:solidFill>
                            <a:schemeClr val="dk1"/>
                          </a:solidFill>
                          <a:effectLst/>
                          <a:latin typeface="+mn-lt"/>
                          <a:ea typeface="+mn-ea"/>
                          <a:cs typeface="+mn-cs"/>
                        </a:rPr>
                        <a:t/>
                      </a:r>
                      <a:br>
                        <a:rPr lang="zh-CN" altLang="en-US" sz="1800" b="0" i="0" kern="1200" dirty="0" smtClean="0">
                          <a:solidFill>
                            <a:schemeClr val="dk1"/>
                          </a:solidFill>
                          <a:effectLst/>
                          <a:latin typeface="+mn-lt"/>
                          <a:ea typeface="+mn-ea"/>
                          <a:cs typeface="+mn-cs"/>
                        </a:rPr>
                      </a:br>
                      <a:endParaRPr lang="zh-CN" altLang="en-US" dirty="0"/>
                    </a:p>
                  </a:txBody>
                  <a:tcPr/>
                </a:tc>
                <a:extLst>
                  <a:ext uri="{0D108BD9-81ED-4DB2-BD59-A6C34878D82A}">
                    <a16:rowId xmlns:a16="http://schemas.microsoft.com/office/drawing/2014/main" val="2617840430"/>
                  </a:ext>
                </a:extLst>
              </a:tr>
            </a:tbl>
          </a:graphicData>
        </a:graphic>
      </p:graphicFrame>
    </p:spTree>
    <p:extLst>
      <p:ext uri="{BB962C8B-B14F-4D97-AF65-F5344CB8AC3E}">
        <p14:creationId xmlns:p14="http://schemas.microsoft.com/office/powerpoint/2010/main" val="1014828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舵机</a:t>
            </a:r>
            <a:endParaRPr lang="zh-CN" altLang="en-US" dirty="0"/>
          </a:p>
        </p:txBody>
      </p:sp>
      <p:sp>
        <p:nvSpPr>
          <p:cNvPr id="3" name="内容占位符 2"/>
          <p:cNvSpPr>
            <a:spLocks noGrp="1"/>
          </p:cNvSpPr>
          <p:nvPr>
            <p:ph sz="quarter" idx="10"/>
          </p:nvPr>
        </p:nvSpPr>
        <p:spPr/>
        <p:txBody>
          <a:bodyPr/>
          <a:lstStyle/>
          <a:p>
            <a:r>
              <a:rPr lang="zh-CN" altLang="en-US" dirty="0"/>
              <a:t>舵机是一种常见的伺服电机，由小型直流电机、控制电路板、电位计和齿轮组构成，舵机的用途广泛； </a:t>
            </a:r>
            <a:endParaRPr lang="en-US" altLang="zh-CN" dirty="0" smtClean="0"/>
          </a:p>
          <a:p>
            <a:r>
              <a:rPr lang="zh-CN" altLang="en-US" dirty="0" smtClean="0"/>
              <a:t>舵</a:t>
            </a:r>
            <a:r>
              <a:rPr lang="zh-CN" altLang="en-US" dirty="0"/>
              <a:t>机可按照信号类型划分、按照齿轮划分、按照用途划分</a:t>
            </a:r>
            <a:r>
              <a:rPr lang="zh-CN" altLang="en-US" dirty="0" smtClean="0"/>
              <a:t>；</a:t>
            </a:r>
            <a:endParaRPr lang="en-US" altLang="zh-CN" dirty="0" smtClean="0"/>
          </a:p>
          <a:p>
            <a:r>
              <a:rPr lang="zh-CN" altLang="en-US" dirty="0" smtClean="0"/>
              <a:t>舵</a:t>
            </a:r>
            <a:r>
              <a:rPr lang="zh-CN" altLang="en-US" dirty="0"/>
              <a:t>机分</a:t>
            </a:r>
            <a:r>
              <a:rPr lang="en-US" altLang="zh-CN" dirty="0"/>
              <a:t>90°</a:t>
            </a:r>
            <a:r>
              <a:rPr lang="zh-CN" altLang="en-US" dirty="0"/>
              <a:t>、</a:t>
            </a:r>
            <a:r>
              <a:rPr lang="en-US" altLang="zh-CN" dirty="0"/>
              <a:t>180°</a:t>
            </a:r>
            <a:r>
              <a:rPr lang="zh-CN" altLang="en-US" dirty="0"/>
              <a:t>、</a:t>
            </a:r>
            <a:r>
              <a:rPr lang="en-US" altLang="zh-CN" dirty="0"/>
              <a:t>270°</a:t>
            </a:r>
            <a:r>
              <a:rPr lang="zh-CN" altLang="en-US" dirty="0"/>
              <a:t>和</a:t>
            </a:r>
            <a:r>
              <a:rPr lang="en-US" altLang="zh-CN" dirty="0"/>
              <a:t>360°</a:t>
            </a:r>
            <a:r>
              <a:rPr lang="zh-CN" altLang="en-US" dirty="0"/>
              <a:t>舵机，其中</a:t>
            </a:r>
            <a:r>
              <a:rPr lang="en-US" altLang="zh-CN" dirty="0"/>
              <a:t>180°</a:t>
            </a:r>
            <a:r>
              <a:rPr lang="zh-CN" altLang="en-US" dirty="0"/>
              <a:t>的舵机最为常见。</a:t>
            </a:r>
          </a:p>
        </p:txBody>
      </p:sp>
    </p:spTree>
    <p:extLst>
      <p:ext uri="{BB962C8B-B14F-4D97-AF65-F5344CB8AC3E}">
        <p14:creationId xmlns:p14="http://schemas.microsoft.com/office/powerpoint/2010/main" val="6048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舵机</a:t>
            </a:r>
            <a:endParaRPr lang="zh-CN" altLang="en-US" dirty="0"/>
          </a:p>
        </p:txBody>
      </p:sp>
      <p:graphicFrame>
        <p:nvGraphicFramePr>
          <p:cNvPr id="6" name="内容占位符 5"/>
          <p:cNvGraphicFramePr>
            <a:graphicFrameLocks noGrp="1"/>
          </p:cNvGraphicFramePr>
          <p:nvPr>
            <p:ph sz="quarter" idx="10"/>
            <p:extLst>
              <p:ext uri="{D42A27DB-BD31-4B8C-83A1-F6EECF244321}">
                <p14:modId xmlns:p14="http://schemas.microsoft.com/office/powerpoint/2010/main" val="3675122530"/>
              </p:ext>
            </p:extLst>
          </p:nvPr>
        </p:nvGraphicFramePr>
        <p:xfrm>
          <a:off x="1085850" y="2180514"/>
          <a:ext cx="6972300" cy="2544630"/>
        </p:xfrm>
        <a:graphic>
          <a:graphicData uri="http://schemas.openxmlformats.org/drawingml/2006/table">
            <a:tbl>
              <a:tblPr firstRow="1" bandRow="1">
                <a:tableStyleId>{5C22544A-7EE6-4342-B048-85BDC9FD1C3A}</a:tableStyleId>
              </a:tblPr>
              <a:tblGrid>
                <a:gridCol w="6972300">
                  <a:extLst>
                    <a:ext uri="{9D8B030D-6E8A-4147-A177-3AD203B41FA5}">
                      <a16:colId xmlns:a16="http://schemas.microsoft.com/office/drawing/2014/main" val="2345114928"/>
                    </a:ext>
                  </a:extLst>
                </a:gridCol>
              </a:tblGrid>
              <a:tr h="632235">
                <a:tc>
                  <a:txBody>
                    <a:bodyPr/>
                    <a:lstStyle/>
                    <a:p>
                      <a:pPr algn="ctr"/>
                      <a:r>
                        <a:rPr lang="zh-CN" altLang="en-US" sz="1800" b="0" i="0" kern="1200" dirty="0" smtClean="0">
                          <a:solidFill>
                            <a:schemeClr val="lt1"/>
                          </a:solidFill>
                          <a:effectLst/>
                          <a:latin typeface="+mn-lt"/>
                          <a:ea typeface="+mn-ea"/>
                          <a:cs typeface="+mn-cs"/>
                        </a:rPr>
                        <a:t>模拟舵机</a:t>
                      </a:r>
                      <a:endParaRPr lang="zh-CN" altLang="en-US" dirty="0"/>
                    </a:p>
                  </a:txBody>
                  <a:tcPr/>
                </a:tc>
                <a:extLst>
                  <a:ext uri="{0D108BD9-81ED-4DB2-BD59-A6C34878D82A}">
                    <a16:rowId xmlns:a16="http://schemas.microsoft.com/office/drawing/2014/main" val="958296092"/>
                  </a:ext>
                </a:extLst>
              </a:tr>
              <a:tr h="632235">
                <a:tc>
                  <a:txBody>
                    <a:bodyPr/>
                    <a:lstStyle/>
                    <a:p>
                      <a:r>
                        <a:rPr lang="zh-CN" altLang="en-US" sz="1800" b="0" i="0" kern="1200" dirty="0" smtClean="0">
                          <a:solidFill>
                            <a:schemeClr val="dk1"/>
                          </a:solidFill>
                          <a:effectLst/>
                          <a:latin typeface="+mn-lt"/>
                          <a:ea typeface="+mn-ea"/>
                          <a:cs typeface="+mn-cs"/>
                        </a:rPr>
                        <a:t>无</a:t>
                      </a:r>
                      <a:r>
                        <a:rPr lang="en-US" altLang="zh-CN" sz="1800" b="0" i="0" kern="1200" dirty="0" smtClean="0">
                          <a:solidFill>
                            <a:schemeClr val="dk1"/>
                          </a:solidFill>
                          <a:effectLst/>
                          <a:latin typeface="+mn-lt"/>
                          <a:ea typeface="+mn-ea"/>
                          <a:cs typeface="+mn-cs"/>
                        </a:rPr>
                        <a:t>MCU</a:t>
                      </a:r>
                      <a:r>
                        <a:rPr lang="zh-CN" altLang="en-US" sz="1800" b="0" i="0" kern="1200" dirty="0" smtClean="0">
                          <a:solidFill>
                            <a:schemeClr val="dk1"/>
                          </a:solidFill>
                          <a:effectLst/>
                          <a:latin typeface="+mn-lt"/>
                          <a:ea typeface="+mn-ea"/>
                          <a:cs typeface="+mn-cs"/>
                        </a:rPr>
                        <a:t>微控制器，电路为模拟电路，同样的舵机之间会有性能差异。需要不断发脉冲维持电机角度。</a:t>
                      </a:r>
                      <a:endParaRPr lang="zh-CN" altLang="en-US" dirty="0"/>
                    </a:p>
                  </a:txBody>
                  <a:tcPr/>
                </a:tc>
                <a:extLst>
                  <a:ext uri="{0D108BD9-81ED-4DB2-BD59-A6C34878D82A}">
                    <a16:rowId xmlns:a16="http://schemas.microsoft.com/office/drawing/2014/main" val="2867572960"/>
                  </a:ext>
                </a:extLst>
              </a:tr>
              <a:tr h="632235">
                <a:tc>
                  <a:txBody>
                    <a:bodyPr/>
                    <a:lstStyle/>
                    <a:p>
                      <a:pPr marL="0" algn="ctr" defTabSz="914400" rtl="0" eaLnBrk="1" latinLnBrk="0" hangingPunct="1"/>
                      <a:r>
                        <a:rPr lang="zh-CN" altLang="en-US" sz="1800" b="0" i="0" kern="1200" dirty="0" smtClean="0">
                          <a:solidFill>
                            <a:schemeClr val="lt1"/>
                          </a:solidFill>
                          <a:effectLst/>
                          <a:latin typeface="+mn-lt"/>
                          <a:ea typeface="+mn-ea"/>
                          <a:cs typeface="+mn-cs"/>
                        </a:rPr>
                        <a:t>数字舵机</a:t>
                      </a:r>
                      <a:endParaRPr lang="zh-CN" altLang="en-US" sz="1800" b="0" i="0" kern="1200" dirty="0">
                        <a:solidFill>
                          <a:schemeClr val="lt1"/>
                        </a:solidFill>
                        <a:effectLst/>
                        <a:latin typeface="+mn-lt"/>
                        <a:ea typeface="+mn-ea"/>
                        <a:cs typeface="+mn-cs"/>
                      </a:endParaRPr>
                    </a:p>
                  </a:txBody>
                  <a:tcPr>
                    <a:solidFill>
                      <a:schemeClr val="accent1"/>
                    </a:solidFill>
                  </a:tcPr>
                </a:tc>
                <a:extLst>
                  <a:ext uri="{0D108BD9-81ED-4DB2-BD59-A6C34878D82A}">
                    <a16:rowId xmlns:a16="http://schemas.microsoft.com/office/drawing/2014/main" val="3596634185"/>
                  </a:ext>
                </a:extLst>
              </a:tr>
              <a:tr h="623575">
                <a:tc>
                  <a:txBody>
                    <a:bodyPr/>
                    <a:lstStyle/>
                    <a:p>
                      <a:r>
                        <a:rPr lang="zh-CN" altLang="en-US" sz="1800" b="0" i="0" kern="1200" dirty="0" smtClean="0">
                          <a:solidFill>
                            <a:schemeClr val="dk1"/>
                          </a:solidFill>
                          <a:effectLst/>
                          <a:latin typeface="+mn-lt"/>
                          <a:ea typeface="+mn-ea"/>
                          <a:cs typeface="+mn-cs"/>
                        </a:rPr>
                        <a:t>有</a:t>
                      </a:r>
                      <a:r>
                        <a:rPr lang="en-US" altLang="zh-CN" sz="1800" b="0" i="0" kern="1200" dirty="0" smtClean="0">
                          <a:solidFill>
                            <a:schemeClr val="dk1"/>
                          </a:solidFill>
                          <a:effectLst/>
                          <a:latin typeface="+mn-lt"/>
                          <a:ea typeface="+mn-ea"/>
                          <a:cs typeface="+mn-cs"/>
                        </a:rPr>
                        <a:t>MCU</a:t>
                      </a:r>
                      <a:r>
                        <a:rPr lang="zh-CN" altLang="en-US" sz="1800" b="0" i="0" kern="1200" dirty="0" smtClean="0">
                          <a:solidFill>
                            <a:schemeClr val="dk1"/>
                          </a:solidFill>
                          <a:effectLst/>
                          <a:latin typeface="+mn-lt"/>
                          <a:ea typeface="+mn-ea"/>
                          <a:cs typeface="+mn-cs"/>
                        </a:rPr>
                        <a:t>控制器，一般内部采用算法优化，反应快，性能比模拟舵机好。</a:t>
                      </a:r>
                      <a:endParaRPr lang="zh-CN" altLang="en-US" dirty="0"/>
                    </a:p>
                  </a:txBody>
                  <a:tcPr/>
                </a:tc>
                <a:extLst>
                  <a:ext uri="{0D108BD9-81ED-4DB2-BD59-A6C34878D82A}">
                    <a16:rowId xmlns:a16="http://schemas.microsoft.com/office/drawing/2014/main" val="1050914027"/>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056643132"/>
              </p:ext>
            </p:extLst>
          </p:nvPr>
        </p:nvGraphicFramePr>
        <p:xfrm>
          <a:off x="1085850" y="5030135"/>
          <a:ext cx="6972300" cy="847137"/>
        </p:xfrm>
        <a:graphic>
          <a:graphicData uri="http://schemas.openxmlformats.org/drawingml/2006/table">
            <a:tbl>
              <a:tblPr firstRow="1" bandRow="1">
                <a:tableStyleId>{5C22544A-7EE6-4342-B048-85BDC9FD1C3A}</a:tableStyleId>
              </a:tblPr>
              <a:tblGrid>
                <a:gridCol w="3486150">
                  <a:extLst>
                    <a:ext uri="{9D8B030D-6E8A-4147-A177-3AD203B41FA5}">
                      <a16:colId xmlns:a16="http://schemas.microsoft.com/office/drawing/2014/main" val="2345114928"/>
                    </a:ext>
                  </a:extLst>
                </a:gridCol>
                <a:gridCol w="3486150">
                  <a:extLst>
                    <a:ext uri="{9D8B030D-6E8A-4147-A177-3AD203B41FA5}">
                      <a16:colId xmlns:a16="http://schemas.microsoft.com/office/drawing/2014/main" val="2210937544"/>
                    </a:ext>
                  </a:extLst>
                </a:gridCol>
              </a:tblGrid>
              <a:tr h="420957">
                <a:tc>
                  <a:txBody>
                    <a:bodyPr/>
                    <a:lstStyle/>
                    <a:p>
                      <a:pPr marL="0" algn="ctr" defTabSz="914400" rtl="0" eaLnBrk="1" latinLnBrk="0" hangingPunct="1"/>
                      <a:r>
                        <a:rPr lang="zh-CN" altLang="en-US" sz="1800" b="1" i="0" kern="1200" dirty="0" smtClean="0">
                          <a:solidFill>
                            <a:schemeClr val="dk1"/>
                          </a:solidFill>
                          <a:effectLst/>
                          <a:latin typeface="+mn-lt"/>
                          <a:ea typeface="+mn-ea"/>
                          <a:cs typeface="+mn-cs"/>
                        </a:rPr>
                        <a:t>金属齿轮舵机</a:t>
                      </a:r>
                      <a:endParaRPr lang="zh-CN" altLang="en-US" sz="1800" b="1" i="0" kern="1200" dirty="0">
                        <a:solidFill>
                          <a:schemeClr val="dk1"/>
                        </a:solidFill>
                        <a:effectLst/>
                        <a:latin typeface="+mn-lt"/>
                        <a:ea typeface="+mn-ea"/>
                        <a:cs typeface="+mn-cs"/>
                      </a:endParaRPr>
                    </a:p>
                  </a:txBody>
                  <a:tcPr/>
                </a:tc>
                <a:tc>
                  <a:txBody>
                    <a:bodyPr/>
                    <a:lstStyle/>
                    <a:p>
                      <a:pPr marL="0" algn="ctr" defTabSz="914400" rtl="0" eaLnBrk="1" latinLnBrk="0" hangingPunct="1"/>
                      <a:r>
                        <a:rPr lang="zh-CN" altLang="en-US" sz="1800" b="0" kern="1200" dirty="0" smtClean="0">
                          <a:solidFill>
                            <a:schemeClr val="dk1"/>
                          </a:solidFill>
                          <a:latin typeface="+mn-lt"/>
                          <a:ea typeface="+mn-ea"/>
                          <a:cs typeface="+mn-cs"/>
                        </a:rPr>
                        <a:t>适用于大扭力和高速场合</a:t>
                      </a:r>
                      <a:endParaRPr lang="zh-CN" altLang="en-US" sz="1800" b="0" kern="1200" dirty="0">
                        <a:solidFill>
                          <a:schemeClr val="dk1"/>
                        </a:solidFill>
                        <a:latin typeface="+mn-lt"/>
                        <a:ea typeface="+mn-ea"/>
                        <a:cs typeface="+mn-cs"/>
                      </a:endParaRPr>
                    </a:p>
                  </a:txBody>
                  <a:tcPr>
                    <a:solidFill>
                      <a:schemeClr val="bg2"/>
                    </a:solidFill>
                  </a:tcPr>
                </a:tc>
                <a:extLst>
                  <a:ext uri="{0D108BD9-81ED-4DB2-BD59-A6C34878D82A}">
                    <a16:rowId xmlns:a16="http://schemas.microsoft.com/office/drawing/2014/main" val="958296092"/>
                  </a:ext>
                </a:extLst>
              </a:tr>
              <a:tr h="426180">
                <a:tc>
                  <a:txBody>
                    <a:bodyPr/>
                    <a:lstStyle/>
                    <a:p>
                      <a:pPr algn="ctr"/>
                      <a:r>
                        <a:rPr lang="zh-CN" altLang="en-US" sz="1800" b="1" i="0" kern="1200" dirty="0" smtClean="0">
                          <a:solidFill>
                            <a:schemeClr val="dk1"/>
                          </a:solidFill>
                          <a:effectLst/>
                          <a:latin typeface="+mn-lt"/>
                          <a:ea typeface="+mn-ea"/>
                          <a:cs typeface="+mn-cs"/>
                        </a:rPr>
                        <a:t>塑料齿轮舵机</a:t>
                      </a:r>
                      <a:endParaRPr lang="zh-CN" altLang="en-US" b="1" dirty="0"/>
                    </a:p>
                  </a:txBody>
                  <a:tcPr>
                    <a:solidFill>
                      <a:schemeClr val="accent1"/>
                    </a:solidFill>
                  </a:tcPr>
                </a:tc>
                <a:tc>
                  <a:txBody>
                    <a:bodyPr/>
                    <a:lstStyle/>
                    <a:p>
                      <a:pPr algn="ctr"/>
                      <a:r>
                        <a:rPr lang="zh-CN" altLang="en-US" dirty="0" smtClean="0"/>
                        <a:t>成本低适用于中低扭矩场合</a:t>
                      </a:r>
                      <a:endParaRPr lang="zh-CN" altLang="en-US" dirty="0"/>
                    </a:p>
                  </a:txBody>
                  <a:tcPr>
                    <a:solidFill>
                      <a:schemeClr val="bg2"/>
                    </a:solidFill>
                  </a:tcPr>
                </a:tc>
                <a:extLst>
                  <a:ext uri="{0D108BD9-81ED-4DB2-BD59-A6C34878D82A}">
                    <a16:rowId xmlns:a16="http://schemas.microsoft.com/office/drawing/2014/main" val="2867572960"/>
                  </a:ext>
                </a:extLst>
              </a:tr>
            </a:tbl>
          </a:graphicData>
        </a:graphic>
      </p:graphicFrame>
    </p:spTree>
    <p:extLst>
      <p:ext uri="{BB962C8B-B14F-4D97-AF65-F5344CB8AC3E}">
        <p14:creationId xmlns:p14="http://schemas.microsoft.com/office/powerpoint/2010/main" val="1417080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舵机</a:t>
            </a:r>
            <a:endParaRPr lang="zh-CN" altLang="en-US" dirty="0"/>
          </a:p>
        </p:txBody>
      </p:sp>
      <p:pic>
        <p:nvPicPr>
          <p:cNvPr id="4" name="内容占位符 3"/>
          <p:cNvPicPr>
            <a:picLocks noGrp="1" noChangeAspect="1"/>
          </p:cNvPicPr>
          <p:nvPr>
            <p:ph sz="quarter" idx="10"/>
          </p:nvPr>
        </p:nvPicPr>
        <p:blipFill>
          <a:blip r:embed="rId2"/>
          <a:stretch>
            <a:fillRect/>
          </a:stretch>
        </p:blipFill>
        <p:spPr>
          <a:xfrm>
            <a:off x="2433637" y="2078831"/>
            <a:ext cx="4276725" cy="3781425"/>
          </a:xfrm>
          <a:prstGeom prst="rect">
            <a:avLst/>
          </a:prstGeom>
        </p:spPr>
      </p:pic>
    </p:spTree>
    <p:extLst>
      <p:ext uri="{BB962C8B-B14F-4D97-AF65-F5344CB8AC3E}">
        <p14:creationId xmlns:p14="http://schemas.microsoft.com/office/powerpoint/2010/main" val="1853923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a typeface="苹方 常规" pitchFamily="34" charset="-122"/>
              </a:rPr>
              <a:t>谢谢</a:t>
            </a:r>
            <a:endParaRPr lang="zh-CN" altLang="en-US" sz="2800" dirty="0">
              <a:ea typeface="苹方 常规" pitchFamily="34" charset="-122"/>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3547" y="5926051"/>
            <a:ext cx="723275" cy="307777"/>
          </a:xfrm>
          <a:prstGeom prst="rect">
            <a:avLst/>
          </a:prstGeom>
          <a:noFill/>
        </p:spPr>
        <p:txBody>
          <a:bodyPr wrap="none" rtlCol="0">
            <a:spAutoFit/>
          </a:bodyPr>
          <a:lstStyle/>
          <a:p>
            <a:r>
              <a:rPr lang="zh-CN" altLang="en-US" sz="1400" dirty="0" smtClean="0">
                <a:latin typeface="苹方 常规" pitchFamily="34" charset="-122"/>
                <a:ea typeface="苹方 常规" pitchFamily="34" charset="-122"/>
              </a:rPr>
              <a:t>公众号</a:t>
            </a:r>
            <a:endParaRPr lang="zh-CN" altLang="en-US" sz="1400" dirty="0">
              <a:latin typeface="苹方 常规" pitchFamily="34" charset="-122"/>
              <a:ea typeface="苹方 常规" pitchFamily="34" charset="-122"/>
            </a:endParaRPr>
          </a:p>
        </p:txBody>
      </p:sp>
      <p:sp>
        <p:nvSpPr>
          <p:cNvPr id="12" name="TextBox 11"/>
          <p:cNvSpPr txBox="1"/>
          <p:nvPr/>
        </p:nvSpPr>
        <p:spPr>
          <a:xfrm>
            <a:off x="1605997" y="5926051"/>
            <a:ext cx="902811"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淘宝店铺</a:t>
            </a:r>
          </a:p>
        </p:txBody>
      </p:sp>
    </p:spTree>
    <p:extLst>
      <p:ext uri="{BB962C8B-B14F-4D97-AF65-F5344CB8AC3E}">
        <p14:creationId xmlns:p14="http://schemas.microsoft.com/office/powerpoint/2010/main" val="2080361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920176509"/>
              </p:ext>
            </p:extLst>
          </p:nvPr>
        </p:nvGraphicFramePr>
        <p:xfrm>
          <a:off x="2027802" y="2686974"/>
          <a:ext cx="5088396" cy="1484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1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分类方法</a:t>
            </a:r>
            <a:endParaRPr lang="zh-CN" altLang="en-US" dirty="0"/>
          </a:p>
        </p:txBody>
      </p:sp>
      <p:sp>
        <p:nvSpPr>
          <p:cNvPr id="3" name="内容占位符 2"/>
          <p:cNvSpPr>
            <a:spLocks noGrp="1"/>
          </p:cNvSpPr>
          <p:nvPr>
            <p:ph sz="quarter" idx="10"/>
          </p:nvPr>
        </p:nvSpPr>
        <p:spPr>
          <a:xfrm>
            <a:off x="1086218" y="1988369"/>
            <a:ext cx="6971565" cy="4176935"/>
          </a:xfrm>
        </p:spPr>
        <p:txBody>
          <a:bodyPr/>
          <a:lstStyle/>
          <a:p>
            <a:r>
              <a:rPr lang="zh-CN" altLang="zh-CN" dirty="0"/>
              <a:t>按照工作电源种类</a:t>
            </a:r>
            <a:r>
              <a:rPr lang="zh-CN" altLang="zh-CN" dirty="0" smtClean="0"/>
              <a:t>划分</a:t>
            </a:r>
            <a:endParaRPr lang="en-US" altLang="zh-CN" dirty="0" smtClean="0"/>
          </a:p>
          <a:p>
            <a:pPr lvl="2"/>
            <a:r>
              <a:rPr lang="zh-CN" altLang="en-US" dirty="0" smtClean="0"/>
              <a:t>直流、交流</a:t>
            </a:r>
            <a:endParaRPr lang="en-US" altLang="zh-CN" dirty="0" smtClean="0"/>
          </a:p>
          <a:p>
            <a:r>
              <a:rPr lang="zh-CN" altLang="zh-CN" dirty="0" smtClean="0"/>
              <a:t>按照</a:t>
            </a:r>
            <a:r>
              <a:rPr lang="zh-CN" altLang="zh-CN" dirty="0"/>
              <a:t>结构和工作原理</a:t>
            </a:r>
            <a:r>
              <a:rPr lang="zh-CN" altLang="zh-CN" dirty="0" smtClean="0"/>
              <a:t>划分</a:t>
            </a:r>
            <a:endParaRPr lang="en-US" altLang="zh-CN" dirty="0" smtClean="0"/>
          </a:p>
          <a:p>
            <a:pPr lvl="2"/>
            <a:r>
              <a:rPr lang="zh-CN" altLang="en-US" dirty="0"/>
              <a:t>永磁同步电动机、感应电动机</a:t>
            </a:r>
            <a:endParaRPr lang="en-US" altLang="zh-CN" dirty="0" smtClean="0"/>
          </a:p>
          <a:p>
            <a:r>
              <a:rPr lang="zh-CN" altLang="zh-CN" dirty="0"/>
              <a:t>按照启动与运行方式</a:t>
            </a:r>
            <a:r>
              <a:rPr lang="zh-CN" altLang="zh-CN" dirty="0" smtClean="0"/>
              <a:t>划分</a:t>
            </a:r>
            <a:endParaRPr lang="en-US" altLang="zh-CN" dirty="0" smtClean="0"/>
          </a:p>
          <a:p>
            <a:pPr lvl="2"/>
            <a:r>
              <a:rPr lang="en-US" altLang="zh-CN" dirty="0" smtClean="0"/>
              <a:t>…</a:t>
            </a:r>
          </a:p>
          <a:p>
            <a:r>
              <a:rPr lang="zh-CN" altLang="zh-CN" dirty="0"/>
              <a:t>按照运转速度</a:t>
            </a:r>
            <a:r>
              <a:rPr lang="zh-CN" altLang="zh-CN" dirty="0" smtClean="0"/>
              <a:t>划分</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231480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smtClean="0"/>
              <a:t>常见的几种电机</a:t>
            </a:r>
            <a:r>
              <a:rPr lang="en-US" altLang="zh-CN" dirty="0" smtClean="0"/>
              <a:t>:</a:t>
            </a:r>
            <a:endParaRPr lang="zh-CN" altLang="en-US" dirty="0"/>
          </a:p>
        </p:txBody>
      </p:sp>
      <p:sp>
        <p:nvSpPr>
          <p:cNvPr id="3" name="内容占位符 2"/>
          <p:cNvSpPr>
            <a:spLocks noGrp="1"/>
          </p:cNvSpPr>
          <p:nvPr>
            <p:ph sz="quarter" idx="10"/>
          </p:nvPr>
        </p:nvSpPr>
        <p:spPr>
          <a:xfrm>
            <a:off x="1086219" y="1988369"/>
            <a:ext cx="4205862" cy="3960911"/>
          </a:xfrm>
        </p:spPr>
        <p:txBody>
          <a:bodyPr/>
          <a:lstStyle/>
          <a:p>
            <a:r>
              <a:rPr lang="zh-CN" altLang="en-US" dirty="0" smtClean="0"/>
              <a:t>直流电机</a:t>
            </a:r>
            <a:endParaRPr lang="en-US" altLang="zh-CN" dirty="0" smtClean="0"/>
          </a:p>
          <a:p>
            <a:pPr lvl="2"/>
            <a:r>
              <a:rPr lang="zh-CN" altLang="en-US" dirty="0" smtClean="0"/>
              <a:t>直流有刷减速电机</a:t>
            </a:r>
            <a:endParaRPr lang="en-US" altLang="zh-CN" dirty="0" smtClean="0"/>
          </a:p>
          <a:p>
            <a:pPr lvl="2"/>
            <a:r>
              <a:rPr lang="zh-CN" altLang="en-US" dirty="0" smtClean="0"/>
              <a:t>直流无刷电机</a:t>
            </a:r>
            <a:endParaRPr lang="en-US" altLang="zh-CN" dirty="0" smtClean="0"/>
          </a:p>
          <a:p>
            <a:r>
              <a:rPr lang="zh-CN" altLang="en-US" dirty="0" smtClean="0"/>
              <a:t>步进电机</a:t>
            </a:r>
            <a:endParaRPr lang="en-US" altLang="zh-CN" dirty="0" smtClean="0"/>
          </a:p>
          <a:p>
            <a:r>
              <a:rPr lang="zh-CN" altLang="en-US" dirty="0" smtClean="0"/>
              <a:t>伺服电机</a:t>
            </a:r>
            <a:endParaRPr lang="en-US" altLang="zh-CN" dirty="0" smtClean="0"/>
          </a:p>
          <a:p>
            <a:r>
              <a:rPr lang="zh-CN" altLang="en-US" dirty="0" smtClean="0"/>
              <a:t>舵机</a:t>
            </a:r>
            <a:endParaRPr lang="zh-CN" altLang="en-US" dirty="0"/>
          </a:p>
        </p:txBody>
      </p:sp>
    </p:spTree>
    <p:extLst>
      <p:ext uri="{BB962C8B-B14F-4D97-AF65-F5344CB8AC3E}">
        <p14:creationId xmlns:p14="http://schemas.microsoft.com/office/powerpoint/2010/main" val="3010090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直流电机</a:t>
            </a:r>
            <a:endParaRPr lang="zh-CN" altLang="en-US" dirty="0"/>
          </a:p>
        </p:txBody>
      </p:sp>
      <p:sp>
        <p:nvSpPr>
          <p:cNvPr id="3" name="内容占位符 2"/>
          <p:cNvSpPr>
            <a:spLocks noGrp="1"/>
          </p:cNvSpPr>
          <p:nvPr>
            <p:ph sz="quarter" idx="10"/>
          </p:nvPr>
        </p:nvSpPr>
        <p:spPr>
          <a:xfrm>
            <a:off x="1086218" y="1988369"/>
            <a:ext cx="6971565" cy="4320951"/>
          </a:xfrm>
        </p:spPr>
        <p:txBody>
          <a:bodyPr/>
          <a:lstStyle/>
          <a:p>
            <a:r>
              <a:rPr lang="zh-CN" altLang="zh-CN" sz="2800" dirty="0" smtClean="0"/>
              <a:t>在这里</a:t>
            </a:r>
            <a:r>
              <a:rPr lang="zh-CN" altLang="en-US" sz="2800" dirty="0" smtClean="0"/>
              <a:t>将</a:t>
            </a:r>
            <a:r>
              <a:rPr lang="zh-CN" altLang="zh-CN" sz="2800" dirty="0" smtClean="0"/>
              <a:t>直流</a:t>
            </a:r>
            <a:r>
              <a:rPr lang="zh-CN" altLang="zh-CN" sz="2800" dirty="0"/>
              <a:t>有刷电机和直流无刷</a:t>
            </a:r>
            <a:r>
              <a:rPr lang="zh-CN" altLang="zh-CN" sz="2800" dirty="0" smtClean="0"/>
              <a:t>电机</a:t>
            </a:r>
            <a:r>
              <a:rPr lang="zh-CN" altLang="zh-CN" sz="2800" dirty="0"/>
              <a:t>概括成</a:t>
            </a:r>
            <a:r>
              <a:rPr lang="zh-CN" altLang="zh-CN" sz="2800" dirty="0" smtClean="0"/>
              <a:t>直流电机</a:t>
            </a:r>
            <a:r>
              <a:rPr lang="zh-CN" altLang="en-US" sz="2800" dirty="0" smtClean="0"/>
              <a:t>。如果</a:t>
            </a:r>
            <a:r>
              <a:rPr lang="zh-CN" altLang="zh-CN" sz="2800" dirty="0" smtClean="0"/>
              <a:t>从</a:t>
            </a:r>
            <a:r>
              <a:rPr lang="zh-CN" altLang="zh-CN" sz="2800" dirty="0"/>
              <a:t>字面上</a:t>
            </a:r>
            <a:r>
              <a:rPr lang="zh-CN" altLang="zh-CN" sz="2800" dirty="0" smtClean="0"/>
              <a:t>看</a:t>
            </a:r>
            <a:r>
              <a:rPr lang="zh-CN" altLang="en-US" sz="2800" dirty="0" smtClean="0"/>
              <a:t>，</a:t>
            </a:r>
            <a:r>
              <a:rPr lang="zh-CN" altLang="zh-CN" sz="2800" dirty="0" smtClean="0"/>
              <a:t>区别</a:t>
            </a:r>
            <a:r>
              <a:rPr lang="zh-CN" altLang="zh-CN" sz="2800" dirty="0"/>
              <a:t>就是有刷和无</a:t>
            </a:r>
            <a:r>
              <a:rPr lang="zh-CN" altLang="zh-CN" sz="2800" dirty="0" smtClean="0"/>
              <a:t>刷</a:t>
            </a:r>
            <a:r>
              <a:rPr lang="zh-CN" altLang="en-US" sz="2800" dirty="0" smtClean="0"/>
              <a:t>。</a:t>
            </a:r>
            <a:endParaRPr lang="zh-CN" altLang="en-US" sz="2400" dirty="0"/>
          </a:p>
        </p:txBody>
      </p:sp>
      <p:pic>
        <p:nvPicPr>
          <p:cNvPr id="4" name="图片 3"/>
          <p:cNvPicPr/>
          <p:nvPr/>
        </p:nvPicPr>
        <p:blipFill>
          <a:blip r:embed="rId2"/>
          <a:stretch>
            <a:fillRect/>
          </a:stretch>
        </p:blipFill>
        <p:spPr>
          <a:xfrm>
            <a:off x="251520" y="3307432"/>
            <a:ext cx="8529971" cy="2995657"/>
          </a:xfrm>
          <a:prstGeom prst="rect">
            <a:avLst/>
          </a:prstGeom>
        </p:spPr>
      </p:pic>
    </p:spTree>
    <p:extLst>
      <p:ext uri="{BB962C8B-B14F-4D97-AF65-F5344CB8AC3E}">
        <p14:creationId xmlns:p14="http://schemas.microsoft.com/office/powerpoint/2010/main" val="283967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79712" y="1988617"/>
            <a:ext cx="5184576" cy="504279"/>
          </a:xfrm>
        </p:spPr>
        <p:txBody>
          <a:bodyPr/>
          <a:lstStyle/>
          <a:p>
            <a:r>
              <a:rPr lang="zh-CN" altLang="en-US" dirty="0" smtClean="0"/>
              <a:t>带减速齿轮组的直流电机</a:t>
            </a:r>
            <a:endParaRPr lang="zh-CN" altLang="en-US" dirty="0"/>
          </a:p>
        </p:txBody>
      </p:sp>
      <p:pic>
        <p:nvPicPr>
          <p:cNvPr id="4" name="内容占位符 3"/>
          <p:cNvPicPr>
            <a:picLocks noGrp="1" noChangeAspect="1"/>
          </p:cNvPicPr>
          <p:nvPr>
            <p:ph sz="quarter" idx="10"/>
          </p:nvPr>
        </p:nvPicPr>
        <p:blipFill>
          <a:blip r:embed="rId2"/>
          <a:stretch>
            <a:fillRect/>
          </a:stretch>
        </p:blipFill>
        <p:spPr>
          <a:xfrm>
            <a:off x="1667238" y="2780928"/>
            <a:ext cx="5809524" cy="2200000"/>
          </a:xfrm>
          <a:prstGeom prst="rect">
            <a:avLst/>
          </a:prstGeom>
        </p:spPr>
      </p:pic>
      <p:sp>
        <p:nvSpPr>
          <p:cNvPr id="5" name="文本占位符 1"/>
          <p:cNvSpPr txBox="1">
            <a:spLocks/>
          </p:cNvSpPr>
          <p:nvPr/>
        </p:nvSpPr>
        <p:spPr>
          <a:xfrm>
            <a:off x="0" y="1196529"/>
            <a:ext cx="7380312" cy="50427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直流电机</a:t>
            </a:r>
            <a:endParaRPr lang="zh-CN" altLang="en-US" dirty="0"/>
          </a:p>
        </p:txBody>
      </p:sp>
    </p:spTree>
    <p:extLst>
      <p:ext uri="{BB962C8B-B14F-4D97-AF65-F5344CB8AC3E}">
        <p14:creationId xmlns:p14="http://schemas.microsoft.com/office/powerpoint/2010/main" val="4182567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zh-CN" dirty="0"/>
              <a:t>步进电机</a:t>
            </a:r>
            <a:endParaRPr lang="zh-CN" altLang="en-US" dirty="0"/>
          </a:p>
        </p:txBody>
      </p:sp>
      <p:sp>
        <p:nvSpPr>
          <p:cNvPr id="3" name="内容占位符 2"/>
          <p:cNvSpPr>
            <a:spLocks noGrp="1"/>
          </p:cNvSpPr>
          <p:nvPr>
            <p:ph sz="quarter" idx="10"/>
          </p:nvPr>
        </p:nvSpPr>
        <p:spPr>
          <a:xfrm>
            <a:off x="1086218" y="1988369"/>
            <a:ext cx="6971565" cy="2592759"/>
          </a:xfrm>
        </p:spPr>
        <p:txBody>
          <a:bodyPr/>
          <a:lstStyle/>
          <a:p>
            <a:r>
              <a:rPr lang="zh-CN" altLang="en-US" dirty="0"/>
              <a:t>步进电机是一种可以将脉冲信号转换为角位移或线位移的开环控制电机，在空载低频的情况下，一个脉冲就是一步，可以精准的控制旋转</a:t>
            </a:r>
            <a:r>
              <a:rPr lang="zh-CN" altLang="en-US" dirty="0" smtClean="0"/>
              <a:t>角度。</a:t>
            </a:r>
            <a:endParaRPr lang="zh-CN" altLang="en-US" dirty="0"/>
          </a:p>
        </p:txBody>
      </p:sp>
      <p:grpSp>
        <p:nvGrpSpPr>
          <p:cNvPr id="17" name="组合 16"/>
          <p:cNvGrpSpPr/>
          <p:nvPr/>
        </p:nvGrpSpPr>
        <p:grpSpPr>
          <a:xfrm>
            <a:off x="2195736" y="4725144"/>
            <a:ext cx="4752528" cy="1449452"/>
            <a:chOff x="1259632" y="4869160"/>
            <a:chExt cx="4752528" cy="1449452"/>
          </a:xfrm>
        </p:grpSpPr>
        <p:cxnSp>
          <p:nvCxnSpPr>
            <p:cNvPr id="5" name="肘形连接符 4"/>
            <p:cNvCxnSpPr/>
            <p:nvPr/>
          </p:nvCxnSpPr>
          <p:spPr>
            <a:xfrm flipV="1">
              <a:off x="1259632" y="4869160"/>
              <a:ext cx="1008112" cy="7920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a:off x="1763688" y="4869160"/>
              <a:ext cx="1008112" cy="7920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右箭头 12"/>
            <p:cNvSpPr/>
            <p:nvPr/>
          </p:nvSpPr>
          <p:spPr>
            <a:xfrm>
              <a:off x="3347864" y="5157192"/>
              <a:ext cx="8640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88024" y="4942038"/>
              <a:ext cx="1224136" cy="646331"/>
            </a:xfrm>
            <a:prstGeom prst="rect">
              <a:avLst/>
            </a:prstGeom>
            <a:noFill/>
          </p:spPr>
          <p:txBody>
            <a:bodyPr wrap="square" rtlCol="0">
              <a:spAutoFit/>
            </a:bodyPr>
            <a:lstStyle/>
            <a:p>
              <a:r>
                <a:rPr lang="en-US" altLang="zh-CN" sz="3600" dirty="0" smtClean="0"/>
                <a:t>1.8°</a:t>
              </a:r>
              <a:endParaRPr lang="zh-CN" altLang="en-US" sz="3600" dirty="0"/>
            </a:p>
          </p:txBody>
        </p:sp>
        <p:sp>
          <p:nvSpPr>
            <p:cNvPr id="15" name="文本框 14"/>
            <p:cNvSpPr txBox="1"/>
            <p:nvPr/>
          </p:nvSpPr>
          <p:spPr>
            <a:xfrm>
              <a:off x="1691680" y="5949280"/>
              <a:ext cx="864096" cy="369332"/>
            </a:xfrm>
            <a:prstGeom prst="rect">
              <a:avLst/>
            </a:prstGeom>
            <a:noFill/>
          </p:spPr>
          <p:txBody>
            <a:bodyPr wrap="square" rtlCol="0">
              <a:spAutoFit/>
            </a:bodyPr>
            <a:lstStyle/>
            <a:p>
              <a:r>
                <a:rPr lang="zh-CN" altLang="en-US" dirty="0" smtClean="0"/>
                <a:t>波形</a:t>
              </a:r>
              <a:endParaRPr lang="zh-CN" altLang="en-US" dirty="0"/>
            </a:p>
          </p:txBody>
        </p:sp>
        <p:sp>
          <p:nvSpPr>
            <p:cNvPr id="16" name="文本框 15"/>
            <p:cNvSpPr txBox="1"/>
            <p:nvPr/>
          </p:nvSpPr>
          <p:spPr>
            <a:xfrm>
              <a:off x="4601384" y="5949279"/>
              <a:ext cx="1122744" cy="369332"/>
            </a:xfrm>
            <a:prstGeom prst="rect">
              <a:avLst/>
            </a:prstGeom>
            <a:noFill/>
          </p:spPr>
          <p:txBody>
            <a:bodyPr wrap="square" rtlCol="0">
              <a:spAutoFit/>
            </a:bodyPr>
            <a:lstStyle/>
            <a:p>
              <a:r>
                <a:rPr lang="zh-CN" altLang="en-US" dirty="0" smtClean="0"/>
                <a:t>电机角度</a:t>
              </a:r>
              <a:endParaRPr lang="zh-CN" altLang="en-US" dirty="0"/>
            </a:p>
          </p:txBody>
        </p:sp>
      </p:grpSp>
    </p:spTree>
    <p:extLst>
      <p:ext uri="{BB962C8B-B14F-4D97-AF65-F5344CB8AC3E}">
        <p14:creationId xmlns:p14="http://schemas.microsoft.com/office/powerpoint/2010/main" val="665552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zh-CN" dirty="0"/>
              <a:t>步进电机</a:t>
            </a:r>
            <a:endParaRPr lang="zh-CN" altLang="en-US" dirty="0"/>
          </a:p>
          <a:p>
            <a:endParaRPr lang="zh-CN" altLang="en-US" dirty="0"/>
          </a:p>
        </p:txBody>
      </p:sp>
      <p:graphicFrame>
        <p:nvGraphicFramePr>
          <p:cNvPr id="5" name="内容占位符 4"/>
          <p:cNvGraphicFramePr>
            <a:graphicFrameLocks noGrp="1"/>
          </p:cNvGraphicFramePr>
          <p:nvPr>
            <p:ph sz="quarter" idx="10"/>
            <p:extLst>
              <p:ext uri="{D42A27DB-BD31-4B8C-83A1-F6EECF244321}">
                <p14:modId xmlns:p14="http://schemas.microsoft.com/office/powerpoint/2010/main" val="1426320321"/>
              </p:ext>
            </p:extLst>
          </p:nvPr>
        </p:nvGraphicFramePr>
        <p:xfrm>
          <a:off x="1085850" y="2277171"/>
          <a:ext cx="6972300" cy="3384077"/>
        </p:xfrm>
        <a:graphic>
          <a:graphicData uri="http://schemas.openxmlformats.org/drawingml/2006/table">
            <a:tbl>
              <a:tblPr firstRow="1" bandRow="1">
                <a:tableStyleId>{5C22544A-7EE6-4342-B048-85BDC9FD1C3A}</a:tableStyleId>
              </a:tblPr>
              <a:tblGrid>
                <a:gridCol w="1901974">
                  <a:extLst>
                    <a:ext uri="{9D8B030D-6E8A-4147-A177-3AD203B41FA5}">
                      <a16:colId xmlns:a16="http://schemas.microsoft.com/office/drawing/2014/main" val="2059690156"/>
                    </a:ext>
                  </a:extLst>
                </a:gridCol>
                <a:gridCol w="5070326">
                  <a:extLst>
                    <a:ext uri="{9D8B030D-6E8A-4147-A177-3AD203B41FA5}">
                      <a16:colId xmlns:a16="http://schemas.microsoft.com/office/drawing/2014/main" val="2519155591"/>
                    </a:ext>
                  </a:extLst>
                </a:gridCol>
              </a:tblGrid>
              <a:tr h="570809">
                <a:tc>
                  <a:txBody>
                    <a:bodyPr/>
                    <a:lstStyle/>
                    <a:p>
                      <a:r>
                        <a:rPr lang="zh-CN" altLang="en-US" b="1" dirty="0">
                          <a:effectLst/>
                        </a:rPr>
                        <a:t>构造方式</a:t>
                      </a:r>
                    </a:p>
                  </a:txBody>
                  <a:tcPr marL="152400" marR="152400" marT="76200" marB="76200" anchor="ctr"/>
                </a:tc>
                <a:tc>
                  <a:txBody>
                    <a:bodyPr/>
                    <a:lstStyle/>
                    <a:p>
                      <a:r>
                        <a:rPr lang="zh-CN" altLang="en-US" b="1" dirty="0">
                          <a:effectLst/>
                        </a:rPr>
                        <a:t>特性说明</a:t>
                      </a:r>
                    </a:p>
                  </a:txBody>
                  <a:tcPr marL="152400" marR="152400" marT="76200" marB="76200" anchor="ctr"/>
                </a:tc>
                <a:extLst>
                  <a:ext uri="{0D108BD9-81ED-4DB2-BD59-A6C34878D82A}">
                    <a16:rowId xmlns:a16="http://schemas.microsoft.com/office/drawing/2014/main" val="1384015293"/>
                  </a:ext>
                </a:extLst>
              </a:tr>
              <a:tr h="937756">
                <a:tc>
                  <a:txBody>
                    <a:bodyPr/>
                    <a:lstStyle/>
                    <a:p>
                      <a:pPr fontAlgn="ctr"/>
                      <a:r>
                        <a:rPr lang="zh-CN" altLang="en-US">
                          <a:effectLst/>
                        </a:rPr>
                        <a:t>反应式</a:t>
                      </a:r>
                    </a:p>
                  </a:txBody>
                  <a:tcPr marL="152400" marR="152400" marT="76200" marB="76200" anchor="ctr"/>
                </a:tc>
                <a:tc>
                  <a:txBody>
                    <a:bodyPr/>
                    <a:lstStyle/>
                    <a:p>
                      <a:pPr fontAlgn="ctr"/>
                      <a:r>
                        <a:rPr lang="zh-CN" altLang="en-US" dirty="0">
                          <a:effectLst/>
                        </a:rPr>
                        <a:t>结构简单、成本低、步距角小，可达</a:t>
                      </a:r>
                      <a:r>
                        <a:rPr lang="en-US" altLang="zh-CN" dirty="0">
                          <a:effectLst/>
                        </a:rPr>
                        <a:t>1.2°</a:t>
                      </a:r>
                      <a:r>
                        <a:rPr lang="zh-CN" altLang="en-US" dirty="0">
                          <a:effectLst/>
                        </a:rPr>
                        <a:t>、但动态性能差、效率低、发热大，可靠性难保证。</a:t>
                      </a:r>
                    </a:p>
                  </a:txBody>
                  <a:tcPr marL="152400" marR="152400" marT="76200" marB="76200" anchor="ctr"/>
                </a:tc>
                <a:extLst>
                  <a:ext uri="{0D108BD9-81ED-4DB2-BD59-A6C34878D82A}">
                    <a16:rowId xmlns:a16="http://schemas.microsoft.com/office/drawing/2014/main" val="1384878102"/>
                  </a:ext>
                </a:extLst>
              </a:tr>
              <a:tr h="937756">
                <a:tc>
                  <a:txBody>
                    <a:bodyPr/>
                    <a:lstStyle/>
                    <a:p>
                      <a:pPr fontAlgn="ctr"/>
                      <a:r>
                        <a:rPr lang="zh-CN" altLang="en-US">
                          <a:effectLst/>
                        </a:rPr>
                        <a:t>永磁式</a:t>
                      </a:r>
                    </a:p>
                  </a:txBody>
                  <a:tcPr marL="152400" marR="152400" marT="76200" marB="76200" anchor="ctr"/>
                </a:tc>
                <a:tc>
                  <a:txBody>
                    <a:bodyPr/>
                    <a:lstStyle/>
                    <a:p>
                      <a:pPr fontAlgn="ctr"/>
                      <a:r>
                        <a:rPr lang="zh-CN" altLang="en-US">
                          <a:effectLst/>
                        </a:rPr>
                        <a:t>其特点是动态性能好、输出力矩大，但这种电机精度差，步矩角大（一般为</a:t>
                      </a:r>
                      <a:r>
                        <a:rPr lang="en-US" altLang="zh-CN">
                          <a:effectLst/>
                        </a:rPr>
                        <a:t>7.5°</a:t>
                      </a:r>
                      <a:r>
                        <a:rPr lang="zh-CN" altLang="en-US">
                          <a:effectLst/>
                        </a:rPr>
                        <a:t>或</a:t>
                      </a:r>
                      <a:r>
                        <a:rPr lang="en-US" altLang="zh-CN">
                          <a:effectLst/>
                        </a:rPr>
                        <a:t>15°</a:t>
                      </a:r>
                      <a:r>
                        <a:rPr lang="zh-CN" altLang="en-US">
                          <a:effectLst/>
                        </a:rPr>
                        <a:t>）。</a:t>
                      </a:r>
                    </a:p>
                  </a:txBody>
                  <a:tcPr marL="152400" marR="152400" marT="76200" marB="76200" anchor="ctr"/>
                </a:tc>
                <a:extLst>
                  <a:ext uri="{0D108BD9-81ED-4DB2-BD59-A6C34878D82A}">
                    <a16:rowId xmlns:a16="http://schemas.microsoft.com/office/drawing/2014/main" val="3308190992"/>
                  </a:ext>
                </a:extLst>
              </a:tr>
              <a:tr h="937756">
                <a:tc>
                  <a:txBody>
                    <a:bodyPr/>
                    <a:lstStyle/>
                    <a:p>
                      <a:pPr fontAlgn="ctr"/>
                      <a:r>
                        <a:rPr lang="zh-CN" altLang="en-US">
                          <a:effectLst/>
                        </a:rPr>
                        <a:t>混合式</a:t>
                      </a:r>
                    </a:p>
                  </a:txBody>
                  <a:tcPr marL="152400" marR="152400" marT="76200" marB="76200" anchor="ctr"/>
                </a:tc>
                <a:tc>
                  <a:txBody>
                    <a:bodyPr/>
                    <a:lstStyle/>
                    <a:p>
                      <a:pPr fontAlgn="ctr"/>
                      <a:r>
                        <a:rPr lang="zh-CN" altLang="en-US" dirty="0">
                          <a:effectLst/>
                        </a:rPr>
                        <a:t>其特点是输出力矩大、动态性能好，步距角小，但结构复杂、成本相对较高。</a:t>
                      </a:r>
                    </a:p>
                  </a:txBody>
                  <a:tcPr marL="152400" marR="152400" marT="76200" marB="76200" anchor="ctr"/>
                </a:tc>
                <a:extLst>
                  <a:ext uri="{0D108BD9-81ED-4DB2-BD59-A6C34878D82A}">
                    <a16:rowId xmlns:a16="http://schemas.microsoft.com/office/drawing/2014/main" val="3455976587"/>
                  </a:ext>
                </a:extLst>
              </a:tr>
            </a:tbl>
          </a:graphicData>
        </a:graphic>
      </p:graphicFrame>
    </p:spTree>
    <p:extLst>
      <p:ext uri="{BB962C8B-B14F-4D97-AF65-F5344CB8AC3E}">
        <p14:creationId xmlns:p14="http://schemas.microsoft.com/office/powerpoint/2010/main" val="2588761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步进电机</a:t>
            </a:r>
            <a:endParaRPr lang="zh-CN" altLang="en-US" dirty="0"/>
          </a:p>
        </p:txBody>
      </p:sp>
      <p:pic>
        <p:nvPicPr>
          <p:cNvPr id="4" name="图片 3"/>
          <p:cNvPicPr>
            <a:picLocks noChangeAspect="1"/>
          </p:cNvPicPr>
          <p:nvPr/>
        </p:nvPicPr>
        <p:blipFill>
          <a:blip r:embed="rId2"/>
          <a:stretch>
            <a:fillRect/>
          </a:stretch>
        </p:blipFill>
        <p:spPr>
          <a:xfrm>
            <a:off x="1640595" y="1916832"/>
            <a:ext cx="5862811" cy="4183423"/>
          </a:xfrm>
          <a:prstGeom prst="rect">
            <a:avLst/>
          </a:prstGeom>
        </p:spPr>
      </p:pic>
    </p:spTree>
    <p:extLst>
      <p:ext uri="{BB962C8B-B14F-4D97-AF65-F5344CB8AC3E}">
        <p14:creationId xmlns:p14="http://schemas.microsoft.com/office/powerpoint/2010/main" val="1033239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4889</TotalTime>
  <Words>514</Words>
  <Application>Microsoft Office PowerPoint</Application>
  <PresentationFormat>全屏显示(4:3)</PresentationFormat>
  <Paragraphs>67</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16</vt:i4>
      </vt:variant>
    </vt:vector>
  </HeadingPairs>
  <TitlesOfParts>
    <vt:vector size="24" baseType="lpstr">
      <vt:lpstr>苹方 常规</vt:lpstr>
      <vt:lpstr>思源黑体 CN</vt:lpstr>
      <vt:lpstr>思源黑体 Light</vt:lpstr>
      <vt:lpstr>Arial</vt:lpstr>
      <vt:lpstr>Calibri</vt:lpstr>
      <vt:lpstr>封面</vt:lpstr>
      <vt:lpstr>正文</vt:lpstr>
      <vt:lpstr>1_正文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126</cp:revision>
  <dcterms:modified xsi:type="dcterms:W3CDTF">2020-08-26T08:45:37Z</dcterms:modified>
</cp:coreProperties>
</file>