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12"/>
  </p:notesMasterIdLst>
  <p:handoutMasterIdLst>
    <p:handoutMasterId r:id="rId13"/>
  </p:handoutMasterIdLst>
  <p:sldIdLst>
    <p:sldId id="259" r:id="rId4"/>
    <p:sldId id="265" r:id="rId5"/>
    <p:sldId id="270" r:id="rId6"/>
    <p:sldId id="266" r:id="rId7"/>
    <p:sldId id="267" r:id="rId8"/>
    <p:sldId id="268" r:id="rId9"/>
    <p:sldId id="269" r:id="rId10"/>
    <p:sldId id="26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7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306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BF6306-F41A-4595-8640-4D06907B28C2}"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zh-CN" altLang="en-US"/>
        </a:p>
      </dgm:t>
    </dgm:pt>
    <dgm:pt modelId="{8081962B-7667-446C-A69A-2DEBA2ED9C58}">
      <dgm:prSet phldrT="[文本]"/>
      <dgm:spPr/>
      <dgm:t>
        <a:bodyPr/>
        <a:lstStyle/>
        <a:p>
          <a:pPr algn="l"/>
          <a:r>
            <a:rPr lang="zh-CN" altLang="en-US" dirty="0" smtClean="0"/>
            <a:t>电机驱动器分类和介绍</a:t>
          </a:r>
          <a:endParaRPr lang="zh-CN" altLang="en-US" dirty="0"/>
        </a:p>
      </dgm:t>
    </dgm:pt>
    <dgm:pt modelId="{6147C47D-A764-4273-AD20-E156DC066587}" type="parTrans" cxnId="{CB03CA19-279F-42E4-8814-01C8E4450C6E}">
      <dgm:prSet/>
      <dgm:spPr/>
      <dgm:t>
        <a:bodyPr/>
        <a:lstStyle/>
        <a:p>
          <a:pPr algn="l"/>
          <a:endParaRPr lang="zh-CN" altLang="en-US"/>
        </a:p>
      </dgm:t>
    </dgm:pt>
    <dgm:pt modelId="{448B58E5-4037-44A9-85EC-E601FC29E1C0}" type="sibTrans" cxnId="{CB03CA19-279F-42E4-8814-01C8E4450C6E}">
      <dgm:prSet/>
      <dgm:spPr/>
      <dgm:t>
        <a:bodyPr/>
        <a:lstStyle/>
        <a:p>
          <a:pPr algn="l"/>
          <a:endParaRPr lang="zh-CN" altLang="en-US"/>
        </a:p>
      </dgm:t>
    </dgm:pt>
    <dgm:pt modelId="{27CEF205-B81A-40DE-A5A8-FF2682529BCC}" type="pres">
      <dgm:prSet presAssocID="{3BBF6306-F41A-4595-8640-4D06907B28C2}" presName="Name0" presStyleCnt="0">
        <dgm:presLayoutVars>
          <dgm:chMax val="7"/>
          <dgm:chPref val="7"/>
          <dgm:dir/>
        </dgm:presLayoutVars>
      </dgm:prSet>
      <dgm:spPr/>
      <dgm:t>
        <a:bodyPr/>
        <a:lstStyle/>
        <a:p>
          <a:endParaRPr lang="zh-CN" altLang="en-US"/>
        </a:p>
      </dgm:t>
    </dgm:pt>
    <dgm:pt modelId="{FBE9C480-9EC2-4E9A-A924-F87B9052E655}" type="pres">
      <dgm:prSet presAssocID="{3BBF6306-F41A-4595-8640-4D06907B28C2}" presName="Name1" presStyleCnt="0"/>
      <dgm:spPr/>
    </dgm:pt>
    <dgm:pt modelId="{5B2DB6CE-B07D-4D20-A536-5F9D9292D10E}" type="pres">
      <dgm:prSet presAssocID="{3BBF6306-F41A-4595-8640-4D06907B28C2}" presName="cycle" presStyleCnt="0"/>
      <dgm:spPr/>
    </dgm:pt>
    <dgm:pt modelId="{D5022DB8-F583-4458-9631-2B59BD598389}" type="pres">
      <dgm:prSet presAssocID="{3BBF6306-F41A-4595-8640-4D06907B28C2}" presName="srcNode" presStyleLbl="node1" presStyleIdx="0" presStyleCnt="1"/>
      <dgm:spPr/>
    </dgm:pt>
    <dgm:pt modelId="{6BEA38B3-08DE-4857-90F4-62BA6DF48890}" type="pres">
      <dgm:prSet presAssocID="{3BBF6306-F41A-4595-8640-4D06907B28C2}" presName="conn" presStyleLbl="parChTrans1D2" presStyleIdx="0" presStyleCnt="1"/>
      <dgm:spPr/>
      <dgm:t>
        <a:bodyPr/>
        <a:lstStyle/>
        <a:p>
          <a:endParaRPr lang="zh-CN" altLang="en-US"/>
        </a:p>
      </dgm:t>
    </dgm:pt>
    <dgm:pt modelId="{0CC1108D-5066-4F90-91A2-06366218892E}" type="pres">
      <dgm:prSet presAssocID="{3BBF6306-F41A-4595-8640-4D06907B28C2}" presName="extraNode" presStyleLbl="node1" presStyleIdx="0" presStyleCnt="1"/>
      <dgm:spPr/>
    </dgm:pt>
    <dgm:pt modelId="{3F87B5B7-D5FC-43F8-B3AA-805A2B031400}" type="pres">
      <dgm:prSet presAssocID="{3BBF6306-F41A-4595-8640-4D06907B28C2}" presName="dstNode" presStyleLbl="node1" presStyleIdx="0" presStyleCnt="1"/>
      <dgm:spPr/>
    </dgm:pt>
    <dgm:pt modelId="{09553DBC-B3EE-4C07-85B5-9D914EACFFEE}" type="pres">
      <dgm:prSet presAssocID="{8081962B-7667-446C-A69A-2DEBA2ED9C58}" presName="text_1" presStyleLbl="node1" presStyleIdx="0" presStyleCnt="1">
        <dgm:presLayoutVars>
          <dgm:bulletEnabled val="1"/>
        </dgm:presLayoutVars>
      </dgm:prSet>
      <dgm:spPr/>
      <dgm:t>
        <a:bodyPr/>
        <a:lstStyle/>
        <a:p>
          <a:endParaRPr lang="zh-CN" altLang="en-US"/>
        </a:p>
      </dgm:t>
    </dgm:pt>
    <dgm:pt modelId="{00E96358-898B-494A-9AD1-FE5DCD18BDF4}" type="pres">
      <dgm:prSet presAssocID="{8081962B-7667-446C-A69A-2DEBA2ED9C58}" presName="accent_1" presStyleCnt="0"/>
      <dgm:spPr/>
    </dgm:pt>
    <dgm:pt modelId="{0C348BEA-3158-4094-9910-16024EB41408}" type="pres">
      <dgm:prSet presAssocID="{8081962B-7667-446C-A69A-2DEBA2ED9C58}" presName="accentRepeatNode" presStyleLbl="solidFgAcc1" presStyleIdx="0" presStyleCnt="1"/>
      <dgm:spPr/>
    </dgm:pt>
  </dgm:ptLst>
  <dgm:cxnLst>
    <dgm:cxn modelId="{0E8A2C20-88F5-4A55-92EA-86C63917DB24}" type="presOf" srcId="{3BBF6306-F41A-4595-8640-4D06907B28C2}" destId="{27CEF205-B81A-40DE-A5A8-FF2682529BCC}" srcOrd="0" destOrd="0" presId="urn:microsoft.com/office/officeart/2008/layout/VerticalCurvedList"/>
    <dgm:cxn modelId="{CA87A2BA-8958-43A6-BA6D-F9E3D51F3EA8}" type="presOf" srcId="{448B58E5-4037-44A9-85EC-E601FC29E1C0}" destId="{6BEA38B3-08DE-4857-90F4-62BA6DF48890}" srcOrd="0" destOrd="0" presId="urn:microsoft.com/office/officeart/2008/layout/VerticalCurvedList"/>
    <dgm:cxn modelId="{CB03CA19-279F-42E4-8814-01C8E4450C6E}" srcId="{3BBF6306-F41A-4595-8640-4D06907B28C2}" destId="{8081962B-7667-446C-A69A-2DEBA2ED9C58}" srcOrd="0" destOrd="0" parTransId="{6147C47D-A764-4273-AD20-E156DC066587}" sibTransId="{448B58E5-4037-44A9-85EC-E601FC29E1C0}"/>
    <dgm:cxn modelId="{5E16477A-D31A-4187-B335-38CE9E2B374B}" type="presOf" srcId="{8081962B-7667-446C-A69A-2DEBA2ED9C58}" destId="{09553DBC-B3EE-4C07-85B5-9D914EACFFEE}" srcOrd="0" destOrd="0" presId="urn:microsoft.com/office/officeart/2008/layout/VerticalCurvedList"/>
    <dgm:cxn modelId="{40A09D3E-53CA-4575-B72F-45775880C127}" type="presParOf" srcId="{27CEF205-B81A-40DE-A5A8-FF2682529BCC}" destId="{FBE9C480-9EC2-4E9A-A924-F87B9052E655}" srcOrd="0" destOrd="0" presId="urn:microsoft.com/office/officeart/2008/layout/VerticalCurvedList"/>
    <dgm:cxn modelId="{966CB0EE-1B60-482B-B511-0F9089CA3C36}" type="presParOf" srcId="{FBE9C480-9EC2-4E9A-A924-F87B9052E655}" destId="{5B2DB6CE-B07D-4D20-A536-5F9D9292D10E}" srcOrd="0" destOrd="0" presId="urn:microsoft.com/office/officeart/2008/layout/VerticalCurvedList"/>
    <dgm:cxn modelId="{84241D28-9959-4B86-8428-52CB8891D67C}" type="presParOf" srcId="{5B2DB6CE-B07D-4D20-A536-5F9D9292D10E}" destId="{D5022DB8-F583-4458-9631-2B59BD598389}" srcOrd="0" destOrd="0" presId="urn:microsoft.com/office/officeart/2008/layout/VerticalCurvedList"/>
    <dgm:cxn modelId="{13A2DB6D-4194-41E7-A1FB-622F4D80A31B}" type="presParOf" srcId="{5B2DB6CE-B07D-4D20-A536-5F9D9292D10E}" destId="{6BEA38B3-08DE-4857-90F4-62BA6DF48890}" srcOrd="1" destOrd="0" presId="urn:microsoft.com/office/officeart/2008/layout/VerticalCurvedList"/>
    <dgm:cxn modelId="{BC22FC75-9079-4B8C-A540-E94A479A7322}" type="presParOf" srcId="{5B2DB6CE-B07D-4D20-A536-5F9D9292D10E}" destId="{0CC1108D-5066-4F90-91A2-06366218892E}" srcOrd="2" destOrd="0" presId="urn:microsoft.com/office/officeart/2008/layout/VerticalCurvedList"/>
    <dgm:cxn modelId="{D02B5E4D-29D7-4229-80FB-7FC287BACDD9}" type="presParOf" srcId="{5B2DB6CE-B07D-4D20-A536-5F9D9292D10E}" destId="{3F87B5B7-D5FC-43F8-B3AA-805A2B031400}" srcOrd="3" destOrd="0" presId="urn:microsoft.com/office/officeart/2008/layout/VerticalCurvedList"/>
    <dgm:cxn modelId="{8B513860-F542-4BC7-9FAE-969CFED9435D}" type="presParOf" srcId="{FBE9C480-9EC2-4E9A-A924-F87B9052E655}" destId="{09553DBC-B3EE-4C07-85B5-9D914EACFFEE}" srcOrd="1" destOrd="0" presId="urn:microsoft.com/office/officeart/2008/layout/VerticalCurvedList"/>
    <dgm:cxn modelId="{D1352593-80D1-4ABD-A83E-6BA06DB2EF48}" type="presParOf" srcId="{FBE9C480-9EC2-4E9A-A924-F87B9052E655}" destId="{00E96358-898B-494A-9AD1-FE5DCD18BDF4}" srcOrd="2" destOrd="0" presId="urn:microsoft.com/office/officeart/2008/layout/VerticalCurvedList"/>
    <dgm:cxn modelId="{F138220F-6693-4371-8935-9BBA1AE6D3D2}" type="presParOf" srcId="{00E96358-898B-494A-9AD1-FE5DCD18BDF4}" destId="{0C348BEA-3158-4094-9910-16024EB4140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A38B3-08DE-4857-90F4-62BA6DF48890}">
      <dsp:nvSpPr>
        <dsp:cNvPr id="0" name=""/>
        <dsp:cNvSpPr/>
      </dsp:nvSpPr>
      <dsp:spPr>
        <a:xfrm>
          <a:off x="-2203013" y="-370412"/>
          <a:ext cx="2862988" cy="2862988"/>
        </a:xfrm>
        <a:prstGeom prst="blockArc">
          <a:avLst>
            <a:gd name="adj1" fmla="val 18900000"/>
            <a:gd name="adj2" fmla="val 2700000"/>
            <a:gd name="adj3" fmla="val 754"/>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9553DBC-B3EE-4C07-85B5-9D914EACFFEE}">
      <dsp:nvSpPr>
        <dsp:cNvPr id="0" name=""/>
        <dsp:cNvSpPr/>
      </dsp:nvSpPr>
      <dsp:spPr>
        <a:xfrm>
          <a:off x="641298" y="548042"/>
          <a:ext cx="4783219" cy="102607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42234" tIns="76200" rIns="76200" bIns="76200" numCol="1" spcCol="1270" anchor="ctr" anchorCtr="0">
          <a:noAutofit/>
        </a:bodyPr>
        <a:lstStyle/>
        <a:p>
          <a:pPr lvl="0" algn="l" defTabSz="1333500">
            <a:lnSpc>
              <a:spcPct val="90000"/>
            </a:lnSpc>
            <a:spcBef>
              <a:spcPct val="0"/>
            </a:spcBef>
            <a:spcAft>
              <a:spcPct val="35000"/>
            </a:spcAft>
          </a:pPr>
          <a:r>
            <a:rPr lang="zh-CN" altLang="en-US" sz="3000" kern="1200" dirty="0" smtClean="0"/>
            <a:t>电机驱动器分类和介绍</a:t>
          </a:r>
          <a:endParaRPr lang="zh-CN" altLang="en-US" sz="3000" kern="1200" dirty="0"/>
        </a:p>
      </dsp:txBody>
      <dsp:txXfrm>
        <a:off x="641298" y="548042"/>
        <a:ext cx="4783219" cy="1026078"/>
      </dsp:txXfrm>
    </dsp:sp>
    <dsp:sp modelId="{0C348BEA-3158-4094-9910-16024EB41408}">
      <dsp:nvSpPr>
        <dsp:cNvPr id="0" name=""/>
        <dsp:cNvSpPr/>
      </dsp:nvSpPr>
      <dsp:spPr>
        <a:xfrm>
          <a:off x="0" y="419783"/>
          <a:ext cx="1282597" cy="128259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苹方 常规"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ea typeface="苹方 常规" pitchFamily="34" charset="-122"/>
              </a:rPr>
              <a:pPr/>
              <a:t>2020/11/25</a:t>
            </a:fld>
            <a:endParaRPr lang="zh-CN" altLang="en-US" dirty="0">
              <a:ea typeface="苹方 常规"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苹方 常规"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ea typeface="苹方 常规" pitchFamily="34" charset="-122"/>
              </a:rPr>
              <a:pPr/>
              <a:t>‹#›</a:t>
            </a:fld>
            <a:endParaRPr lang="zh-CN" altLang="en-US" dirty="0">
              <a:ea typeface="苹方 常规" pitchFamily="34" charset="-122"/>
            </a:endParaRPr>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苹方 常规"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苹方 常规" pitchFamily="34" charset="-122"/>
              </a:defRPr>
            </a:lvl1pPr>
          </a:lstStyle>
          <a:p>
            <a:fld id="{E00117C1-E066-4E5E-955A-4C1A7D630DE0}" type="datetimeFigureOut">
              <a:rPr lang="zh-CN" altLang="en-US" smtClean="0"/>
              <a:pPr/>
              <a:t>2020/11/25</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苹方 常规"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苹方 常规" pitchFamily="34" charset="-122"/>
              </a:defRPr>
            </a:lvl1pPr>
          </a:lstStyle>
          <a:p>
            <a:fld id="{4C45946E-CFD3-46D9-87A1-2CA7EE0F856F}" type="slidenum">
              <a:rPr lang="zh-CN" altLang="en-US" smtClean="0"/>
              <a:pPr/>
              <a:t>‹#›</a:t>
            </a:fld>
            <a:endParaRPr lang="zh-CN" altLang="en-US" dirty="0"/>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苹方 常规" pitchFamily="34" charset="-122"/>
        <a:cs typeface="+mn-cs"/>
      </a:defRPr>
    </a:lvl1pPr>
    <a:lvl2pPr marL="457200" algn="l" defTabSz="914400" rtl="0" eaLnBrk="1" latinLnBrk="0" hangingPunct="1">
      <a:defRPr sz="1200" kern="1200">
        <a:solidFill>
          <a:schemeClr val="tx1"/>
        </a:solidFill>
        <a:latin typeface="+mn-lt"/>
        <a:ea typeface="苹方 常规" pitchFamily="34" charset="-122"/>
        <a:cs typeface="+mn-cs"/>
      </a:defRPr>
    </a:lvl2pPr>
    <a:lvl3pPr marL="914400" algn="l" defTabSz="914400" rtl="0" eaLnBrk="1" latinLnBrk="0" hangingPunct="1">
      <a:defRPr sz="1200" kern="1200">
        <a:solidFill>
          <a:schemeClr val="tx1"/>
        </a:solidFill>
        <a:latin typeface="+mn-lt"/>
        <a:ea typeface="苹方 常规" pitchFamily="34" charset="-122"/>
        <a:cs typeface="+mn-cs"/>
      </a:defRPr>
    </a:lvl3pPr>
    <a:lvl4pPr marL="1371600" algn="l" defTabSz="914400" rtl="0" eaLnBrk="1" latinLnBrk="0" hangingPunct="1">
      <a:defRPr sz="1200" kern="1200">
        <a:solidFill>
          <a:schemeClr val="tx1"/>
        </a:solidFill>
        <a:latin typeface="+mn-lt"/>
        <a:ea typeface="苹方 常规" pitchFamily="34" charset="-122"/>
        <a:cs typeface="+mn-cs"/>
      </a:defRPr>
    </a:lvl4pPr>
    <a:lvl5pPr marL="1828800" algn="l" defTabSz="914400" rtl="0" eaLnBrk="1" latinLnBrk="0" hangingPunct="1">
      <a:defRPr sz="1200" kern="1200">
        <a:solidFill>
          <a:schemeClr val="tx1"/>
        </a:solidFill>
        <a:latin typeface="+mn-lt"/>
        <a:ea typeface="苹方 常规"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userDrawn="1"/>
        </p:nvSpPr>
        <p:spPr>
          <a:xfrm>
            <a:off x="423547" y="5926051"/>
            <a:ext cx="723275" cy="307777"/>
          </a:xfrm>
          <a:prstGeom prst="rect">
            <a:avLst/>
          </a:prstGeom>
          <a:noFill/>
        </p:spPr>
        <p:txBody>
          <a:bodyPr wrap="none" rtlCol="0">
            <a:spAutoFit/>
          </a:bodyPr>
          <a:lstStyle/>
          <a:p>
            <a:r>
              <a:rPr lang="zh-CN" altLang="en-US" sz="1400" dirty="0" smtClean="0">
                <a:latin typeface="苹方 常规" pitchFamily="34" charset="-122"/>
                <a:ea typeface="苹方 常规" pitchFamily="34" charset="-122"/>
              </a:rPr>
              <a:t>公众号</a:t>
            </a:r>
            <a:endParaRPr lang="zh-CN" altLang="en-US" sz="1400" dirty="0">
              <a:latin typeface="苹方 常规" pitchFamily="34" charset="-122"/>
              <a:ea typeface="苹方 常规" pitchFamily="34" charset="-122"/>
            </a:endParaRPr>
          </a:p>
        </p:txBody>
      </p:sp>
      <p:sp>
        <p:nvSpPr>
          <p:cNvPr id="5" name="TextBox 4"/>
          <p:cNvSpPr txBox="1"/>
          <p:nvPr userDrawn="1"/>
        </p:nvSpPr>
        <p:spPr>
          <a:xfrm>
            <a:off x="1605997" y="5926051"/>
            <a:ext cx="902811" cy="307777"/>
          </a:xfrm>
          <a:prstGeom prst="rect">
            <a:avLst/>
          </a:prstGeom>
          <a:noFill/>
        </p:spPr>
        <p:txBody>
          <a:bodyPr wrap="none" rtlCol="0">
            <a:spAutoFit/>
          </a:bodyPr>
          <a:lstStyle/>
          <a:p>
            <a:r>
              <a:rPr lang="zh-CN" altLang="en-US" sz="1400" dirty="0">
                <a:latin typeface="苹方 常规" pitchFamily="34" charset="-122"/>
                <a:ea typeface="苹方 常规" pitchFamily="34" charset="-122"/>
              </a:rPr>
              <a:t>淘宝店铺</a:t>
            </a:r>
          </a:p>
        </p:txBody>
      </p:sp>
      <p:pic>
        <p:nvPicPr>
          <p:cNvPr id="1026" name="Picture 2"/>
          <p:cNvPicPr>
            <a:picLocks noChangeAspect="1" noChangeArrowheads="1"/>
          </p:cNvPicPr>
          <p:nvPr userDrawn="1"/>
        </p:nvPicPr>
        <p:blipFill>
          <a:blip r:embed="rId3" cstate="print"/>
          <a:srcRect/>
          <a:stretch>
            <a:fillRect/>
          </a:stretch>
        </p:blipFill>
        <p:spPr bwMode="auto">
          <a:xfrm>
            <a:off x="1571604" y="4908114"/>
            <a:ext cx="1000800" cy="995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9" name="TextBox 8"/>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2" name="TextBox 11"/>
          <p:cNvSpPr txBox="1"/>
          <p:nvPr userDrawn="1"/>
        </p:nvSpPr>
        <p:spPr>
          <a:xfrm>
            <a:off x="180000" y="460003"/>
            <a:ext cx="4134465" cy="523220"/>
          </a:xfrm>
          <a:prstGeom prst="rect">
            <a:avLst/>
          </a:prstGeom>
          <a:noFill/>
        </p:spPr>
        <p:txBody>
          <a:bodyPr wrap="none" rtlCol="0">
            <a:spAutoFit/>
          </a:bodyPr>
          <a:lstStyle/>
          <a:p>
            <a:r>
              <a:rPr lang="zh-CN" altLang="en-US" sz="2800" dirty="0" smtClean="0">
                <a:latin typeface="+mj-ea"/>
                <a:ea typeface="+mj-ea"/>
              </a:rPr>
              <a:t>为什么学习电机应用开发</a:t>
            </a:r>
          </a:p>
        </p:txBody>
      </p:sp>
      <p:sp>
        <p:nvSpPr>
          <p:cNvPr id="14" name="TextBox 13"/>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6" name="文本占位符 15"/>
          <p:cNvSpPr>
            <a:spLocks noGrp="1"/>
          </p:cNvSpPr>
          <p:nvPr>
            <p:ph type="body" sz="quarter" idx="11"/>
          </p:nvPr>
        </p:nvSpPr>
        <p:spPr>
          <a:xfrm>
            <a:off x="0" y="1196529"/>
            <a:ext cx="7380312" cy="504279"/>
          </a:xfrm>
          <a:prstGeom prst="rect">
            <a:avLst/>
          </a:prstGeom>
        </p:spPr>
        <p:txBody>
          <a:bodyPr/>
          <a:lstStyle/>
          <a:p>
            <a:pPr lvl="0"/>
            <a:endParaRPr lang="zh-CN" altLang="en-US" dirty="0"/>
          </a:p>
        </p:txBody>
      </p:sp>
      <p:sp>
        <p:nvSpPr>
          <p:cNvPr id="7" name="内容占位符 6"/>
          <p:cNvSpPr>
            <a:spLocks noGrp="1"/>
          </p:cNvSpPr>
          <p:nvPr>
            <p:ph sz="quarter" idx="10"/>
          </p:nvPr>
        </p:nvSpPr>
        <p:spPr>
          <a:xfrm>
            <a:off x="1086218" y="1988369"/>
            <a:ext cx="6971565" cy="3960911"/>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5268693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9" name="TextBox 8"/>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2" name="TextBox 11"/>
          <p:cNvSpPr txBox="1"/>
          <p:nvPr userDrawn="1"/>
        </p:nvSpPr>
        <p:spPr>
          <a:xfrm>
            <a:off x="180000" y="460003"/>
            <a:ext cx="1980029" cy="523220"/>
          </a:xfrm>
          <a:prstGeom prst="rect">
            <a:avLst/>
          </a:prstGeom>
          <a:noFill/>
        </p:spPr>
        <p:txBody>
          <a:bodyPr wrap="none" rtlCol="0">
            <a:spAutoFit/>
          </a:bodyPr>
          <a:lstStyle/>
          <a:p>
            <a:r>
              <a:rPr lang="zh-CN" altLang="en-US" sz="2800" dirty="0" smtClean="0">
                <a:latin typeface="+mj-ea"/>
                <a:ea typeface="+mj-ea"/>
              </a:rPr>
              <a:t>电机驱动器</a:t>
            </a:r>
            <a:endParaRPr lang="zh-CN" altLang="en-US" sz="2800" dirty="0">
              <a:latin typeface="+mj-ea"/>
              <a:ea typeface="+mj-ea"/>
            </a:endParaRPr>
          </a:p>
        </p:txBody>
      </p:sp>
      <p:sp>
        <p:nvSpPr>
          <p:cNvPr id="14" name="TextBox 13"/>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6" name="文本占位符 15"/>
          <p:cNvSpPr>
            <a:spLocks noGrp="1"/>
          </p:cNvSpPr>
          <p:nvPr>
            <p:ph type="body" sz="quarter" idx="11"/>
          </p:nvPr>
        </p:nvSpPr>
        <p:spPr>
          <a:xfrm>
            <a:off x="0" y="1196529"/>
            <a:ext cx="7380312" cy="504279"/>
          </a:xfrm>
          <a:prstGeom prst="rect">
            <a:avLst/>
          </a:prstGeom>
        </p:spPr>
        <p:txBody>
          <a:bodyPr/>
          <a:lstStyle/>
          <a:p>
            <a:pPr lvl="0"/>
            <a:endParaRPr lang="zh-CN" altLang="en-US" dirty="0"/>
          </a:p>
        </p:txBody>
      </p:sp>
      <p:sp>
        <p:nvSpPr>
          <p:cNvPr id="7" name="内容占位符 6"/>
          <p:cNvSpPr>
            <a:spLocks noGrp="1"/>
          </p:cNvSpPr>
          <p:nvPr>
            <p:ph sz="quarter" idx="10"/>
          </p:nvPr>
        </p:nvSpPr>
        <p:spPr>
          <a:xfrm>
            <a:off x="1086218" y="1988369"/>
            <a:ext cx="6971565" cy="3960911"/>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577992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52000" y="601200"/>
            <a:ext cx="1049441" cy="32760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sp>
        <p:nvSpPr>
          <p:cNvPr id="8" name="TextBox 7"/>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sp>
        <p:nvSpPr>
          <p:cNvPr id="10" name="TextBox 9"/>
          <p:cNvSpPr txBox="1"/>
          <p:nvPr userDrawn="1"/>
        </p:nvSpPr>
        <p:spPr>
          <a:xfrm>
            <a:off x="151517" y="601433"/>
            <a:ext cx="3948517" cy="400110"/>
          </a:xfrm>
          <a:prstGeom prst="rect">
            <a:avLst/>
          </a:prstGeom>
          <a:noFill/>
        </p:spPr>
        <p:txBody>
          <a:bodyPr wrap="none" rtlCol="0" anchor="ctr">
            <a:spAutoFit/>
          </a:bodyPr>
          <a:lstStyle/>
          <a:p>
            <a:r>
              <a:rPr lang="en-US" altLang="zh-CN" sz="2000" dirty="0" smtClean="0">
                <a:latin typeface="思源黑体 CN" panose="020B0500000000000000" pitchFamily="34" charset="-122"/>
                <a:ea typeface="思源黑体 CN" panose="020B0500000000000000" pitchFamily="34" charset="-122"/>
              </a:rPr>
              <a:t>[</a:t>
            </a:r>
            <a:r>
              <a:rPr lang="zh-CN" altLang="en-US" sz="2000" dirty="0" smtClean="0">
                <a:latin typeface="思源黑体 CN" panose="020B0500000000000000" pitchFamily="34" charset="-122"/>
                <a:ea typeface="思源黑体 CN" panose="020B0500000000000000" pitchFamily="34" charset="-122"/>
              </a:rPr>
              <a:t>野火</a:t>
            </a:r>
            <a:r>
              <a:rPr lang="en-US" altLang="zh-CN" sz="2000" dirty="0" smtClean="0">
                <a:latin typeface="思源黑体 CN" panose="020B0500000000000000" pitchFamily="34" charset="-122"/>
                <a:ea typeface="思源黑体 CN" panose="020B0500000000000000" pitchFamily="34" charset="-122"/>
              </a:rPr>
              <a:t>]《</a:t>
            </a:r>
            <a:r>
              <a:rPr lang="zh-CN" altLang="en-US" sz="2000" dirty="0" smtClean="0">
                <a:latin typeface="思源黑体 CN" panose="020B0500000000000000" pitchFamily="34" charset="-122"/>
                <a:ea typeface="思源黑体 CN" panose="020B0500000000000000" pitchFamily="34" charset="-122"/>
              </a:rPr>
              <a:t>电机应用开发实战指南</a:t>
            </a:r>
            <a:r>
              <a:rPr lang="en-US" altLang="zh-CN" sz="2000" dirty="0" smtClean="0">
                <a:latin typeface="思源黑体 CN" panose="020B0500000000000000" pitchFamily="34" charset="-122"/>
                <a:ea typeface="思源黑体 CN" panose="020B0500000000000000" pitchFamily="34" charset="-122"/>
              </a:rPr>
              <a:t>》</a:t>
            </a:r>
            <a:endParaRPr lang="zh-CN" altLang="en-US" sz="2000" dirty="0">
              <a:latin typeface="思源黑体 CN" panose="020B0500000000000000" pitchFamily="34" charset="-122"/>
              <a:ea typeface="思源黑体 CN" panose="020B0500000000000000" pitchFamily="34" charset="-122"/>
            </a:endParaRPr>
          </a:p>
        </p:txBody>
      </p:sp>
      <p:sp>
        <p:nvSpPr>
          <p:cNvPr id="2"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smtClean="0"/>
              <a:t>封面</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9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2" name="TextBox 11"/>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3" name="TextBox 12"/>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5" name="TextBox 14"/>
          <p:cNvSpPr txBox="1"/>
          <p:nvPr userDrawn="1"/>
        </p:nvSpPr>
        <p:spPr>
          <a:xfrm>
            <a:off x="180000" y="460003"/>
            <a:ext cx="4134465" cy="523220"/>
          </a:xfrm>
          <a:prstGeom prst="rect">
            <a:avLst/>
          </a:prstGeom>
          <a:noFill/>
        </p:spPr>
        <p:txBody>
          <a:bodyPr wrap="none" rtlCol="0">
            <a:spAutoFit/>
          </a:bodyPr>
          <a:lstStyle/>
          <a:p>
            <a:r>
              <a:rPr lang="zh-CN" altLang="en-US" sz="2800" dirty="0" smtClean="0">
                <a:latin typeface="思源黑体 CN" panose="020B0500000000000000" pitchFamily="34" charset="-122"/>
                <a:ea typeface="思源黑体 CN" panose="020B0500000000000000" pitchFamily="34" charset="-122"/>
              </a:rPr>
              <a:t>为什么学习电机应用开发</a:t>
            </a:r>
            <a:endParaRPr lang="zh-CN" altLang="en-US" sz="2800" dirty="0">
              <a:latin typeface="思源黑体 CN" panose="020B0500000000000000" pitchFamily="34" charset="-122"/>
              <a:ea typeface="思源黑体 CN" panose="020B0500000000000000" pitchFamily="34" charset="-122"/>
            </a:endParaRPr>
          </a:p>
        </p:txBody>
      </p:sp>
      <p:sp>
        <p:nvSpPr>
          <p:cNvPr id="16"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smtClean="0"/>
              <a:t>正文</a:t>
            </a:r>
            <a:endParaRPr lang="zh-CN" altLang="en-US" dirty="0"/>
          </a:p>
        </p:txBody>
      </p:sp>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思源黑体 Light" panose="020B0300000000000000" pitchFamily="34" charset="-122"/>
          <a:ea typeface="思源黑体 Light" panose="020B0300000000000000"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11" name="TextBox 10"/>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苹方 常规" pitchFamily="34" charset="-122"/>
                <a:ea typeface="苹方 常规" pitchFamily="34" charset="-122"/>
              </a:rPr>
              <a:t>| </a:t>
            </a:r>
            <a:r>
              <a:rPr lang="zh-CN" altLang="en-US" sz="1400" dirty="0" smtClean="0">
                <a:solidFill>
                  <a:schemeClr val="bg1"/>
                </a:solidFill>
                <a:latin typeface="苹方 常规" pitchFamily="34" charset="-122"/>
                <a:ea typeface="苹方 常规" pitchFamily="34" charset="-122"/>
              </a:rPr>
              <a:t>嵌入式教育专家</a:t>
            </a:r>
            <a:r>
              <a:rPr lang="en-US" altLang="zh-CN" sz="1400" dirty="0" smtClean="0">
                <a:solidFill>
                  <a:schemeClr val="bg1"/>
                </a:solidFill>
                <a:latin typeface="苹方 常规" pitchFamily="34" charset="-122"/>
                <a:ea typeface="苹方 常规" pitchFamily="34" charset="-122"/>
              </a:rPr>
              <a:t>·</a:t>
            </a:r>
            <a:r>
              <a:rPr lang="zh-CN" altLang="en-US" sz="1400" dirty="0" smtClean="0">
                <a:solidFill>
                  <a:schemeClr val="bg1"/>
                </a:solidFill>
                <a:latin typeface="苹方 常规" pitchFamily="34" charset="-122"/>
                <a:ea typeface="苹方 常规" pitchFamily="34" charset="-122"/>
              </a:rPr>
              <a:t>为初学而生</a:t>
            </a:r>
            <a:endParaRPr lang="zh-CN" altLang="en-US" sz="1400" dirty="0">
              <a:solidFill>
                <a:schemeClr val="bg1"/>
              </a:solidFill>
              <a:latin typeface="苹方 常规" pitchFamily="34" charset="-122"/>
              <a:ea typeface="苹方 常规" pitchFamily="34" charset="-122"/>
            </a:endParaRPr>
          </a:p>
        </p:txBody>
      </p:sp>
      <p:sp>
        <p:nvSpPr>
          <p:cNvPr id="12" name="TextBox 11"/>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技术论坛：</a:t>
            </a:r>
            <a:r>
              <a:rPr lang="en-US" altLang="zh-CN" sz="1400" dirty="0" smtClean="0">
                <a:solidFill>
                  <a:schemeClr val="bg1"/>
                </a:solidFill>
                <a:latin typeface="苹方 常规" pitchFamily="34" charset="-122"/>
                <a:ea typeface="苹方 常规" pitchFamily="34" charset="-122"/>
              </a:rPr>
              <a:t>www.firebbs.cn</a:t>
            </a:r>
            <a:endParaRPr lang="zh-CN" altLang="en-US" sz="1400" dirty="0">
              <a:solidFill>
                <a:schemeClr val="bg1"/>
              </a:solidFill>
              <a:latin typeface="苹方 常规" pitchFamily="34" charset="-122"/>
              <a:ea typeface="苹方 常规"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
        <p:nvSpPr>
          <p:cNvPr id="13" name="TextBox 12"/>
          <p:cNvSpPr txBox="1"/>
          <p:nvPr userDrawn="1"/>
        </p:nvSpPr>
        <p:spPr>
          <a:xfrm>
            <a:off x="7830403" y="529516"/>
            <a:ext cx="938292" cy="523220"/>
          </a:xfrm>
          <a:prstGeom prst="rect">
            <a:avLst/>
          </a:prstGeom>
          <a:noFill/>
        </p:spPr>
        <p:txBody>
          <a:bodyPr wrap="square" rtlCol="0">
            <a:spAutoFit/>
          </a:bodyPr>
          <a:lstStyle/>
          <a:p>
            <a:r>
              <a:rPr lang="zh-CN" altLang="en-US" sz="1400" dirty="0" smtClean="0">
                <a:solidFill>
                  <a:schemeClr val="bg1"/>
                </a:solidFill>
                <a:latin typeface="苹方 常规" pitchFamily="34" charset="-122"/>
                <a:ea typeface="苹方 常规" pitchFamily="34" charset="-122"/>
              </a:rPr>
              <a:t>电机应用</a:t>
            </a:r>
            <a:endParaRPr lang="en-US" altLang="zh-CN" sz="1400" dirty="0" smtClean="0">
              <a:solidFill>
                <a:schemeClr val="bg1"/>
              </a:solidFill>
              <a:latin typeface="苹方 常规" pitchFamily="34" charset="-122"/>
              <a:ea typeface="苹方 常规" pitchFamily="34" charset="-122"/>
            </a:endParaRPr>
          </a:p>
          <a:p>
            <a:r>
              <a:rPr lang="zh-CN" altLang="en-US" sz="1400" dirty="0" smtClean="0">
                <a:solidFill>
                  <a:schemeClr val="bg1"/>
                </a:solidFill>
                <a:latin typeface="苹方 常规" pitchFamily="34" charset="-122"/>
                <a:ea typeface="苹方 常规" pitchFamily="34" charset="-122"/>
              </a:rPr>
              <a:t>视频教程</a:t>
            </a:r>
            <a:endParaRPr lang="zh-CN" altLang="en-US" sz="1400" dirty="0">
              <a:solidFill>
                <a:schemeClr val="bg1"/>
              </a:solidFill>
              <a:latin typeface="苹方 常规" pitchFamily="34" charset="-122"/>
              <a:ea typeface="苹方 常规" pitchFamily="34" charset="-122"/>
            </a:endParaRPr>
          </a:p>
        </p:txBody>
      </p:sp>
      <p:sp>
        <p:nvSpPr>
          <p:cNvPr id="15" name="TextBox 14"/>
          <p:cNvSpPr txBox="1"/>
          <p:nvPr userDrawn="1"/>
        </p:nvSpPr>
        <p:spPr>
          <a:xfrm>
            <a:off x="180000" y="460003"/>
            <a:ext cx="2339102" cy="523220"/>
          </a:xfrm>
          <a:prstGeom prst="rect">
            <a:avLst/>
          </a:prstGeom>
          <a:noFill/>
        </p:spPr>
        <p:txBody>
          <a:bodyPr wrap="none" rtlCol="0">
            <a:spAutoFit/>
          </a:bodyPr>
          <a:lstStyle/>
          <a:p>
            <a:r>
              <a:rPr lang="zh-CN" altLang="en-US" sz="2800" dirty="0" smtClean="0">
                <a:latin typeface="+mj-ea"/>
                <a:ea typeface="+mj-ea"/>
              </a:rPr>
              <a:t>驱动器的分类</a:t>
            </a:r>
            <a:endParaRPr lang="zh-CN" altLang="en-US" sz="2800" dirty="0">
              <a:latin typeface="+mj-ea"/>
              <a:ea typeface="+mj-ea"/>
            </a:endParaRPr>
          </a:p>
        </p:txBody>
      </p:sp>
      <p:sp>
        <p:nvSpPr>
          <p:cNvPr id="16" name="标题占位符 1"/>
          <p:cNvSpPr>
            <a:spLocks noGrp="1"/>
          </p:cNvSpPr>
          <p:nvPr>
            <p:ph type="title"/>
          </p:nvPr>
        </p:nvSpPr>
        <p:spPr>
          <a:xfrm>
            <a:off x="571078" y="2060848"/>
            <a:ext cx="8229600" cy="2402360"/>
          </a:xfrm>
          <a:prstGeom prst="rect">
            <a:avLst/>
          </a:prstGeom>
        </p:spPr>
        <p:txBody>
          <a:bodyPr vert="horz" lIns="91440" tIns="45720" rIns="91440" bIns="45720" rtlCol="0" anchor="ctr">
            <a:normAutofit/>
          </a:bodyPr>
          <a:lstStyle/>
          <a:p>
            <a:r>
              <a:rPr lang="zh-CN" altLang="en-US" dirty="0" smtClean="0"/>
              <a:t>正文</a:t>
            </a:r>
            <a:endParaRPr lang="zh-CN" altLang="en-US" dirty="0"/>
          </a:p>
        </p:txBody>
      </p:sp>
    </p:spTree>
    <p:extLst>
      <p:ext uri="{BB962C8B-B14F-4D97-AF65-F5344CB8AC3E}">
        <p14:creationId xmlns:p14="http://schemas.microsoft.com/office/powerpoint/2010/main" val="1750357102"/>
      </p:ext>
    </p:extLst>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n-ea"/>
          <a:ea typeface="+mn-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575556" y="2276872"/>
            <a:ext cx="7992888" cy="1192442"/>
          </a:xfrm>
          <a:prstGeom prst="rect">
            <a:avLst/>
          </a:prstGeom>
          <a:noFill/>
        </p:spPr>
        <p:txBody>
          <a:bodyPr wrap="square" rtlCol="0">
            <a:spAutoFit/>
          </a:bodyPr>
          <a:lstStyle/>
          <a:p>
            <a:pPr lvl="0" algn="ctr">
              <a:lnSpc>
                <a:spcPct val="150000"/>
              </a:lnSpc>
            </a:pPr>
            <a:r>
              <a:rPr lang="zh-CN" altLang="en-US" sz="5400" dirty="0">
                <a:effectLst>
                  <a:outerShdw blurRad="50800" dist="38100" dir="2700000" algn="tl" rotWithShape="0">
                    <a:prstClr val="black">
                      <a:alpha val="40000"/>
                    </a:prstClr>
                  </a:outerShdw>
                </a:effectLst>
                <a:latin typeface="苹方 常规" pitchFamily="34" charset="-122"/>
                <a:ea typeface="苹方 常规" pitchFamily="34" charset="-122"/>
              </a:rPr>
              <a:t>电机驱动器介绍</a:t>
            </a:r>
            <a:endParaRPr lang="zh-CN" altLang="en-US" sz="5400" dirty="0">
              <a:effectLst>
                <a:outerShdw blurRad="50800" dist="38100" dir="2700000" algn="tl" rotWithShape="0">
                  <a:prstClr val="black">
                    <a:alpha val="40000"/>
                  </a:prstClr>
                </a:outerShdw>
              </a:effectLst>
              <a:latin typeface="苹方 常规" pitchFamily="34" charset="-122"/>
              <a:ea typeface="苹方 常规" pitchFamily="34" charset="-122"/>
            </a:endParaRP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4079752583"/>
              </p:ext>
            </p:extLst>
          </p:nvPr>
        </p:nvGraphicFramePr>
        <p:xfrm>
          <a:off x="1859741" y="2367918"/>
          <a:ext cx="5424518" cy="212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814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预备知识</a:t>
            </a:r>
            <a:endParaRPr lang="zh-CN" altLang="en-US" dirty="0"/>
          </a:p>
        </p:txBody>
      </p:sp>
      <p:pic>
        <p:nvPicPr>
          <p:cNvPr id="4" name="内容占位符 3"/>
          <p:cNvPicPr>
            <a:picLocks noGrp="1" noChangeAspect="1"/>
          </p:cNvPicPr>
          <p:nvPr>
            <p:ph sz="quarter" idx="10"/>
          </p:nvPr>
        </p:nvPicPr>
        <p:blipFill>
          <a:blip r:embed="rId2"/>
          <a:stretch>
            <a:fillRect/>
          </a:stretch>
        </p:blipFill>
        <p:spPr>
          <a:xfrm>
            <a:off x="899592" y="2348880"/>
            <a:ext cx="3365284" cy="3365284"/>
          </a:xfrm>
          <a:prstGeom prst="rect">
            <a:avLst/>
          </a:prstGeom>
        </p:spPr>
      </p:pic>
      <p:sp>
        <p:nvSpPr>
          <p:cNvPr id="5" name="文本框 4"/>
          <p:cNvSpPr txBox="1"/>
          <p:nvPr/>
        </p:nvSpPr>
        <p:spPr>
          <a:xfrm>
            <a:off x="4644008" y="2348880"/>
            <a:ext cx="4032448" cy="2677656"/>
          </a:xfrm>
          <a:prstGeom prst="rect">
            <a:avLst/>
          </a:prstGeom>
          <a:noFill/>
        </p:spPr>
        <p:txBody>
          <a:bodyPr wrap="square" rtlCol="0">
            <a:spAutoFit/>
          </a:bodyPr>
          <a:lstStyle/>
          <a:p>
            <a:r>
              <a:rPr lang="zh-CN" altLang="en-US" sz="2800" dirty="0" smtClean="0"/>
              <a:t>当</a:t>
            </a:r>
            <a:r>
              <a:rPr lang="en-US" altLang="zh-CN" sz="2800" dirty="0" smtClean="0"/>
              <a:t>Q1</a:t>
            </a:r>
            <a:r>
              <a:rPr lang="zh-CN" altLang="en-US" sz="2800" dirty="0" smtClean="0"/>
              <a:t>和</a:t>
            </a:r>
            <a:r>
              <a:rPr lang="en-US" altLang="zh-CN" sz="2800" dirty="0" smtClean="0"/>
              <a:t>Q4</a:t>
            </a:r>
            <a:r>
              <a:rPr lang="zh-CN" altLang="en-US" sz="2800" dirty="0" smtClean="0"/>
              <a:t>给高电平，</a:t>
            </a:r>
            <a:r>
              <a:rPr lang="en-US" altLang="zh-CN" sz="2800" dirty="0" smtClean="0"/>
              <a:t>Q2</a:t>
            </a:r>
            <a:r>
              <a:rPr lang="zh-CN" altLang="en-US" sz="2800" dirty="0" smtClean="0"/>
              <a:t>、</a:t>
            </a:r>
            <a:r>
              <a:rPr lang="en-US" altLang="zh-CN" sz="2800" dirty="0" smtClean="0"/>
              <a:t>Q3</a:t>
            </a:r>
            <a:r>
              <a:rPr lang="zh-CN" altLang="en-US" sz="2800" dirty="0" smtClean="0"/>
              <a:t>给低电平时，左上和右下一对三极管导通，</a:t>
            </a:r>
            <a:r>
              <a:rPr lang="en-US" altLang="zh-CN" sz="2800" dirty="0" smtClean="0"/>
              <a:t>Q2</a:t>
            </a:r>
            <a:r>
              <a:rPr lang="zh-CN" altLang="en-US" sz="2800" dirty="0" smtClean="0"/>
              <a:t>、</a:t>
            </a:r>
            <a:r>
              <a:rPr lang="en-US" altLang="zh-CN" sz="2800" dirty="0" smtClean="0"/>
              <a:t>Q3</a:t>
            </a:r>
            <a:r>
              <a:rPr lang="zh-CN" altLang="en-US" sz="2800" dirty="0" smtClean="0"/>
              <a:t>截止，电流从左上至右下流过，驱动电机旋转。</a:t>
            </a:r>
            <a:endParaRPr lang="zh-CN" altLang="en-US" sz="2800" dirty="0"/>
          </a:p>
        </p:txBody>
      </p:sp>
    </p:spTree>
    <p:extLst>
      <p:ext uri="{BB962C8B-B14F-4D97-AF65-F5344CB8AC3E}">
        <p14:creationId xmlns:p14="http://schemas.microsoft.com/office/powerpoint/2010/main" val="344436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有刷电机驱动器</a:t>
            </a:r>
          </a:p>
        </p:txBody>
      </p:sp>
      <p:pic>
        <p:nvPicPr>
          <p:cNvPr id="4" name="内容占位符 3"/>
          <p:cNvPicPr>
            <a:picLocks noGrp="1" noChangeAspect="1"/>
          </p:cNvPicPr>
          <p:nvPr>
            <p:ph sz="quarter" idx="10"/>
          </p:nvPr>
        </p:nvPicPr>
        <p:blipFill>
          <a:blip r:embed="rId2"/>
          <a:stretch>
            <a:fillRect/>
          </a:stretch>
        </p:blipFill>
        <p:spPr>
          <a:xfrm>
            <a:off x="395536" y="2604120"/>
            <a:ext cx="2371725" cy="1905000"/>
          </a:xfrm>
          <a:prstGeom prst="rect">
            <a:avLst/>
          </a:prstGeom>
        </p:spPr>
      </p:pic>
      <p:sp>
        <p:nvSpPr>
          <p:cNvPr id="6" name="文本框 5"/>
          <p:cNvSpPr txBox="1"/>
          <p:nvPr/>
        </p:nvSpPr>
        <p:spPr>
          <a:xfrm>
            <a:off x="1023392" y="4653136"/>
            <a:ext cx="1116011" cy="523220"/>
          </a:xfrm>
          <a:prstGeom prst="rect">
            <a:avLst/>
          </a:prstGeom>
          <a:noFill/>
        </p:spPr>
        <p:txBody>
          <a:bodyPr wrap="none" rtlCol="0">
            <a:spAutoFit/>
          </a:bodyPr>
          <a:lstStyle/>
          <a:p>
            <a:r>
              <a:rPr lang="en-US" altLang="zh-CN" sz="2800" dirty="0" smtClean="0"/>
              <a:t>L298</a:t>
            </a:r>
            <a:r>
              <a:rPr lang="en-US" altLang="zh-CN" sz="2800" dirty="0"/>
              <a:t>N</a:t>
            </a:r>
            <a:endParaRPr lang="zh-CN" altLang="en-US" sz="2800" dirty="0"/>
          </a:p>
        </p:txBody>
      </p:sp>
      <p:sp>
        <p:nvSpPr>
          <p:cNvPr id="9" name="矩形 8"/>
          <p:cNvSpPr/>
          <p:nvPr/>
        </p:nvSpPr>
        <p:spPr>
          <a:xfrm>
            <a:off x="3923928" y="3011468"/>
            <a:ext cx="4752529" cy="1569660"/>
          </a:xfrm>
          <a:prstGeom prst="rect">
            <a:avLst/>
          </a:prstGeom>
        </p:spPr>
        <p:txBody>
          <a:bodyPr wrap="square">
            <a:spAutoFit/>
          </a:bodyPr>
          <a:lstStyle/>
          <a:p>
            <a:r>
              <a:rPr lang="en-US" altLang="zh-CN" sz="2400" dirty="0" smtClean="0"/>
              <a:t>L298N</a:t>
            </a:r>
            <a:r>
              <a:rPr lang="zh-CN" altLang="en-US" sz="2400" dirty="0" smtClean="0"/>
              <a:t>内部本质上也是</a:t>
            </a:r>
            <a:r>
              <a:rPr lang="en-US" altLang="zh-CN" sz="2400" dirty="0" smtClean="0"/>
              <a:t>H</a:t>
            </a:r>
            <a:r>
              <a:rPr lang="zh-CN" altLang="en-US" sz="2400" dirty="0" smtClean="0"/>
              <a:t>桥驱动电路，其由核心</a:t>
            </a:r>
            <a:r>
              <a:rPr lang="zh-CN" altLang="en-US" sz="2400" dirty="0"/>
              <a:t>电路</a:t>
            </a:r>
            <a:r>
              <a:rPr lang="en-US" altLang="zh-CN" sz="2400" dirty="0"/>
              <a:t>H</a:t>
            </a:r>
            <a:r>
              <a:rPr lang="zh-CN" altLang="en-US" sz="2400" dirty="0"/>
              <a:t>桥加上一些必要的外围电路， 共同组成直流有刷电机的驱动器。</a:t>
            </a:r>
          </a:p>
        </p:txBody>
      </p:sp>
    </p:spTree>
    <p:extLst>
      <p:ext uri="{BB962C8B-B14F-4D97-AF65-F5344CB8AC3E}">
        <p14:creationId xmlns:p14="http://schemas.microsoft.com/office/powerpoint/2010/main" val="127832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无刷电机驱动器</a:t>
            </a:r>
          </a:p>
        </p:txBody>
      </p:sp>
      <p:sp>
        <p:nvSpPr>
          <p:cNvPr id="5" name="矩形 4"/>
          <p:cNvSpPr/>
          <p:nvPr/>
        </p:nvSpPr>
        <p:spPr>
          <a:xfrm>
            <a:off x="4644008" y="2815381"/>
            <a:ext cx="4176464" cy="2308324"/>
          </a:xfrm>
          <a:prstGeom prst="rect">
            <a:avLst/>
          </a:prstGeom>
        </p:spPr>
        <p:txBody>
          <a:bodyPr wrap="square">
            <a:spAutoFit/>
          </a:bodyPr>
          <a:lstStyle/>
          <a:p>
            <a:r>
              <a:rPr lang="zh-CN" altLang="en-US" sz="2400" dirty="0"/>
              <a:t>无刷电机也是使用</a:t>
            </a:r>
            <a:r>
              <a:rPr lang="en-US" altLang="zh-CN" sz="2400" dirty="0"/>
              <a:t>H</a:t>
            </a:r>
            <a:r>
              <a:rPr lang="zh-CN" altLang="en-US" sz="2400" dirty="0"/>
              <a:t>桥电路进行驱动的，只不过是电机的每一相都用一个半桥电路驱动，一个三相无刷电机总共需要三个半桥，而不像直流有刷电机驱动那种使用全桥电路。</a:t>
            </a:r>
          </a:p>
        </p:txBody>
      </p:sp>
      <p:pic>
        <p:nvPicPr>
          <p:cNvPr id="6" name="内容占位符 5"/>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rot="5400000">
            <a:off x="813403" y="2190684"/>
            <a:ext cx="3019581" cy="3423268"/>
          </a:xfrm>
        </p:spPr>
      </p:pic>
    </p:spTree>
    <p:extLst>
      <p:ext uri="{BB962C8B-B14F-4D97-AF65-F5344CB8AC3E}">
        <p14:creationId xmlns:p14="http://schemas.microsoft.com/office/powerpoint/2010/main" val="1053646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步进电机驱动器</a:t>
            </a:r>
          </a:p>
        </p:txBody>
      </p:sp>
      <p:pic>
        <p:nvPicPr>
          <p:cNvPr id="4" name="内容占位符 3"/>
          <p:cNvPicPr>
            <a:picLocks noGrp="1" noChangeAspect="1"/>
          </p:cNvPicPr>
          <p:nvPr>
            <p:ph sz="quarter" idx="10"/>
          </p:nvPr>
        </p:nvPicPr>
        <p:blipFill>
          <a:blip r:embed="rId2"/>
          <a:stretch>
            <a:fillRect/>
          </a:stretch>
        </p:blipFill>
        <p:spPr>
          <a:xfrm>
            <a:off x="755576" y="2060848"/>
            <a:ext cx="3326714" cy="3960812"/>
          </a:xfrm>
          <a:prstGeom prst="rect">
            <a:avLst/>
          </a:prstGeom>
        </p:spPr>
      </p:pic>
      <p:sp>
        <p:nvSpPr>
          <p:cNvPr id="5" name="矩形 4"/>
          <p:cNvSpPr/>
          <p:nvPr/>
        </p:nvSpPr>
        <p:spPr>
          <a:xfrm>
            <a:off x="4211960" y="3002176"/>
            <a:ext cx="4572000" cy="1938992"/>
          </a:xfrm>
          <a:prstGeom prst="rect">
            <a:avLst/>
          </a:prstGeom>
        </p:spPr>
        <p:txBody>
          <a:bodyPr>
            <a:spAutoFit/>
          </a:bodyPr>
          <a:lstStyle/>
          <a:p>
            <a:r>
              <a:rPr lang="en-US" altLang="zh-CN" sz="2400" dirty="0" smtClean="0"/>
              <a:t>MCU</a:t>
            </a:r>
            <a:r>
              <a:rPr lang="zh-CN" altLang="en-US" sz="2400" dirty="0" smtClean="0"/>
              <a:t>控制器</a:t>
            </a:r>
            <a:r>
              <a:rPr lang="zh-CN" altLang="en-US" sz="2400" dirty="0"/>
              <a:t>将步进脉冲和方向信号发送到步进电机驱动器， 驱动器将控制器发来的步进脉冲信号转换为激励步进电动机旋转所需的功率信号</a:t>
            </a:r>
            <a:r>
              <a:rPr lang="zh-CN" altLang="en-US" sz="2400" dirty="0" smtClean="0"/>
              <a:t>。</a:t>
            </a:r>
            <a:endParaRPr lang="zh-CN" altLang="en-US" sz="2400" dirty="0"/>
          </a:p>
        </p:txBody>
      </p:sp>
    </p:spTree>
    <p:extLst>
      <p:ext uri="{BB962C8B-B14F-4D97-AF65-F5344CB8AC3E}">
        <p14:creationId xmlns:p14="http://schemas.microsoft.com/office/powerpoint/2010/main" val="1427093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伺服电机驱动器</a:t>
            </a:r>
          </a:p>
        </p:txBody>
      </p:sp>
      <p:pic>
        <p:nvPicPr>
          <p:cNvPr id="4" name="内容占位符 3"/>
          <p:cNvPicPr>
            <a:picLocks noGrp="1" noChangeAspect="1"/>
          </p:cNvPicPr>
          <p:nvPr>
            <p:ph sz="quarter" idx="10"/>
          </p:nvPr>
        </p:nvPicPr>
        <p:blipFill>
          <a:blip r:embed="rId2"/>
          <a:stretch>
            <a:fillRect/>
          </a:stretch>
        </p:blipFill>
        <p:spPr>
          <a:xfrm>
            <a:off x="264912" y="2780928"/>
            <a:ext cx="4307088" cy="2565350"/>
          </a:xfrm>
          <a:prstGeom prst="rect">
            <a:avLst/>
          </a:prstGeom>
        </p:spPr>
      </p:pic>
      <p:sp>
        <p:nvSpPr>
          <p:cNvPr id="5" name="矩形 4"/>
          <p:cNvSpPr/>
          <p:nvPr/>
        </p:nvSpPr>
        <p:spPr>
          <a:xfrm>
            <a:off x="4788024" y="1844824"/>
            <a:ext cx="3960440" cy="4154984"/>
          </a:xfrm>
          <a:prstGeom prst="rect">
            <a:avLst/>
          </a:prstGeom>
        </p:spPr>
        <p:txBody>
          <a:bodyPr wrap="square">
            <a:spAutoFit/>
          </a:bodyPr>
          <a:lstStyle/>
          <a:p>
            <a:r>
              <a:rPr lang="zh-CN" altLang="en-US" sz="2400" dirty="0"/>
              <a:t>伺服电机</a:t>
            </a:r>
            <a:r>
              <a:rPr lang="zh-CN" altLang="en-US" sz="2400" dirty="0" smtClean="0"/>
              <a:t>驱动器是</a:t>
            </a:r>
            <a:r>
              <a:rPr lang="zh-CN" altLang="en-US" sz="2400" dirty="0"/>
              <a:t>一种用来驱动和控制伺服电机的控制器，属于伺服系统的一部分。伺服电机驱动器接收和放大来自控制系统的命令信号， 并将电流传输给伺服电机，以产生与命令信号成比例的运动。这些命令信号通常对伺服电机的位置、速度和力矩等参数进行控制，实现高精度的传动系统定位。 </a:t>
            </a:r>
          </a:p>
        </p:txBody>
      </p:sp>
    </p:spTree>
    <p:extLst>
      <p:ext uri="{BB962C8B-B14F-4D97-AF65-F5344CB8AC3E}">
        <p14:creationId xmlns:p14="http://schemas.microsoft.com/office/powerpoint/2010/main" val="183567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苹方 常规" pitchFamily="34" charset="-122"/>
                <a:ea typeface="苹方 常规" pitchFamily="34" charset="-122"/>
              </a:rPr>
              <a:t>谢谢</a:t>
            </a:r>
            <a:endParaRPr lang="zh-CN" altLang="en-US" sz="2800" dirty="0">
              <a:latin typeface="苹方 常规" pitchFamily="34" charset="-122"/>
              <a:ea typeface="苹方 常规" pitchFamily="34" charset="-122"/>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3547" y="5926051"/>
            <a:ext cx="723275" cy="307777"/>
          </a:xfrm>
          <a:prstGeom prst="rect">
            <a:avLst/>
          </a:prstGeom>
          <a:noFill/>
        </p:spPr>
        <p:txBody>
          <a:bodyPr wrap="none" rtlCol="0">
            <a:spAutoFit/>
          </a:bodyPr>
          <a:lstStyle/>
          <a:p>
            <a:r>
              <a:rPr lang="zh-CN" altLang="en-US" sz="1400" dirty="0" smtClean="0">
                <a:latin typeface="苹方 常规" pitchFamily="34" charset="-122"/>
                <a:ea typeface="苹方 常规" pitchFamily="34" charset="-122"/>
              </a:rPr>
              <a:t>公众号</a:t>
            </a:r>
            <a:endParaRPr lang="zh-CN" altLang="en-US" sz="1400" dirty="0">
              <a:latin typeface="苹方 常规" pitchFamily="34" charset="-122"/>
              <a:ea typeface="苹方 常规" pitchFamily="34" charset="-122"/>
            </a:endParaRPr>
          </a:p>
        </p:txBody>
      </p:sp>
      <p:sp>
        <p:nvSpPr>
          <p:cNvPr id="12" name="TextBox 11"/>
          <p:cNvSpPr txBox="1"/>
          <p:nvPr/>
        </p:nvSpPr>
        <p:spPr>
          <a:xfrm>
            <a:off x="1605997" y="5926051"/>
            <a:ext cx="902811" cy="307777"/>
          </a:xfrm>
          <a:prstGeom prst="rect">
            <a:avLst/>
          </a:prstGeom>
          <a:noFill/>
        </p:spPr>
        <p:txBody>
          <a:bodyPr wrap="none" rtlCol="0">
            <a:spAutoFit/>
          </a:bodyPr>
          <a:lstStyle/>
          <a:p>
            <a:r>
              <a:rPr lang="zh-CN" altLang="en-US" sz="1400" dirty="0">
                <a:latin typeface="苹方 常规" pitchFamily="34" charset="-122"/>
                <a:ea typeface="苹方 常规" pitchFamily="34" charset="-122"/>
              </a:rPr>
              <a:t>淘宝店铺</a:t>
            </a:r>
          </a:p>
        </p:txBody>
      </p:sp>
    </p:spTree>
    <p:extLst>
      <p:ext uri="{BB962C8B-B14F-4D97-AF65-F5344CB8AC3E}">
        <p14:creationId xmlns:p14="http://schemas.microsoft.com/office/powerpoint/2010/main" val="2080361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思源">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思源">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思源">
      <a:majorFont>
        <a:latin typeface="思源黑体 CN"/>
        <a:ea typeface="思源黑体 CN"/>
        <a:cs typeface=""/>
      </a:majorFont>
      <a:minorFont>
        <a:latin typeface="思源黑体 Light"/>
        <a:ea typeface="思源黑体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5011</TotalTime>
  <Words>264</Words>
  <Application>Microsoft Office PowerPoint</Application>
  <PresentationFormat>全屏显示(4:3)</PresentationFormat>
  <Paragraphs>16</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8</vt:i4>
      </vt:variant>
    </vt:vector>
  </HeadingPairs>
  <TitlesOfParts>
    <vt:vector size="16" baseType="lpstr">
      <vt:lpstr>苹方 常规</vt:lpstr>
      <vt:lpstr>思源黑体 CN</vt:lpstr>
      <vt:lpstr>思源黑体 Light</vt:lpstr>
      <vt:lpstr>Arial</vt:lpstr>
      <vt:lpstr>Calibri</vt:lpstr>
      <vt:lpstr>封面</vt:lpstr>
      <vt:lpstr>正文</vt:lpstr>
      <vt:lpstr>1_正文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133</cp:revision>
  <dcterms:modified xsi:type="dcterms:W3CDTF">2020-11-25T08:21:04Z</dcterms:modified>
</cp:coreProperties>
</file>