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259" r:id="rId3"/>
    <p:sldId id="265" r:id="rId4"/>
    <p:sldId id="279" r:id="rId5"/>
    <p:sldId id="281" r:id="rId6"/>
    <p:sldId id="282" r:id="rId7"/>
    <p:sldId id="272" r:id="rId8"/>
    <p:sldId id="280" r:id="rId9"/>
    <p:sldId id="273" r:id="rId10"/>
    <p:sldId id="274" r:id="rId11"/>
    <p:sldId id="283" r:id="rId12"/>
    <p:sldId id="275" r:id="rId13"/>
    <p:sldId id="278" r:id="rId14"/>
    <p:sldId id="268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 smtClean="0"/>
            <a:t>内容介绍</a:t>
          </a:r>
          <a:endParaRPr lang="zh-CN" altLang="en-US" dirty="0"/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 smtClean="0"/>
            <a:t>代码分析</a:t>
          </a:r>
          <a:endParaRPr lang="zh-CN" altLang="en-US" dirty="0"/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内容介绍</a:t>
          </a:r>
          <a:endParaRPr lang="zh-CN" altLang="en-US" sz="2800" kern="1200" dirty="0"/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代码分析</a:t>
          </a:r>
          <a:endParaRPr lang="zh-CN" altLang="en-US" sz="2800" kern="1200" dirty="0"/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2020/9/10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公众号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直流有刷电机介绍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标题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直流有刷电机介绍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野火</a:t>
            </a:r>
            <a:r>
              <a:rPr lang="en-US" altLang="zh-CN" dirty="0"/>
              <a:t>L298N</a:t>
            </a:r>
            <a:r>
              <a:rPr lang="zh-CN" altLang="zh-CN" dirty="0" smtClean="0"/>
              <a:t>电机驱动</a:t>
            </a:r>
            <a:r>
              <a:rPr lang="zh-CN" altLang="en-US" dirty="0"/>
              <a:t>模块</a:t>
            </a: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76" y="1700808"/>
            <a:ext cx="3015248" cy="4639592"/>
          </a:xfrm>
        </p:spPr>
      </p:pic>
    </p:spTree>
    <p:extLst>
      <p:ext uri="{BB962C8B-B14F-4D97-AF65-F5344CB8AC3E}">
        <p14:creationId xmlns:p14="http://schemas.microsoft.com/office/powerpoint/2010/main" val="3648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野火</a:t>
            </a:r>
            <a:r>
              <a:rPr lang="en-US" altLang="zh-CN" dirty="0" smtClean="0"/>
              <a:t>MOS</a:t>
            </a:r>
            <a:r>
              <a:rPr lang="zh-CN" altLang="en-US" dirty="0" smtClean="0"/>
              <a:t>管搭建驱动板</a:t>
            </a:r>
            <a:r>
              <a:rPr lang="en-US" altLang="zh-CN" dirty="0" smtClean="0"/>
              <a:t>H</a:t>
            </a:r>
            <a:r>
              <a:rPr lang="zh-CN" altLang="en-US" dirty="0" smtClean="0"/>
              <a:t>桥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0" y="2131493"/>
            <a:ext cx="8999680" cy="302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野火电机驱动板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2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31540" y="3140968"/>
            <a:ext cx="8280920" cy="2808312"/>
          </a:xfrm>
        </p:spPr>
        <p:txBody>
          <a:bodyPr/>
          <a:lstStyle/>
          <a:p>
            <a:r>
              <a:rPr lang="zh-CN" altLang="en-US" dirty="0" smtClean="0"/>
              <a:t>实验一、</a:t>
            </a:r>
            <a:r>
              <a:rPr lang="en-US" altLang="zh-CN" dirty="0" smtClean="0"/>
              <a:t>《</a:t>
            </a:r>
            <a:r>
              <a:rPr lang="zh-CN" altLang="zh-CN" dirty="0"/>
              <a:t>直流有刷减速</a:t>
            </a:r>
            <a:r>
              <a:rPr lang="zh-CN" altLang="zh-CN" dirty="0" smtClean="0"/>
              <a:t>电机</a:t>
            </a:r>
            <a:r>
              <a:rPr lang="zh-CN" altLang="en-US" dirty="0"/>
              <a:t>按键</a:t>
            </a:r>
            <a:r>
              <a:rPr lang="zh-CN" altLang="zh-CN" dirty="0" smtClean="0"/>
              <a:t>控制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实验二、</a:t>
            </a:r>
            <a:r>
              <a:rPr lang="en-US" altLang="zh-CN" dirty="0"/>
              <a:t>《</a:t>
            </a:r>
            <a:r>
              <a:rPr lang="zh-CN" altLang="zh-CN" dirty="0"/>
              <a:t>直流有刷减速电机</a:t>
            </a:r>
            <a:r>
              <a:rPr lang="zh-CN" altLang="en-US" dirty="0"/>
              <a:t>串口</a:t>
            </a:r>
            <a:r>
              <a:rPr lang="zh-CN" altLang="zh-CN" dirty="0"/>
              <a:t>控制</a:t>
            </a:r>
            <a:r>
              <a:rPr lang="en-US" altLang="zh-CN" dirty="0"/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6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谢谢</a:t>
            </a:r>
            <a:endParaRPr lang="zh-CN" altLang="en-US" sz="28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70644252"/>
              </p:ext>
            </p:extLst>
          </p:nvPr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直流有刷电机介绍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79512" y="1988369"/>
            <a:ext cx="8784976" cy="3960911"/>
          </a:xfrm>
        </p:spPr>
        <p:txBody>
          <a:bodyPr/>
          <a:lstStyle/>
          <a:p>
            <a:r>
              <a:rPr lang="zh-CN" altLang="en-US" sz="2400" dirty="0"/>
              <a:t>直流有刷电机（</a:t>
            </a:r>
            <a:r>
              <a:rPr lang="en-US" altLang="zh-CN" sz="2400" dirty="0"/>
              <a:t>Brushed DC motor</a:t>
            </a:r>
            <a:r>
              <a:rPr lang="zh-CN" altLang="en-US" sz="2400" dirty="0"/>
              <a:t>）具有结构简单、易于控制、成本低等特点， 在一些功能简单的应用场合，或者说在能够满足必要的性能、低成本和足够的可靠性的前提下， 直流有刷电机往往是一个很好的选择。例如便宜的电子玩具、各种风扇和汽车的电动座椅等。 </a:t>
            </a:r>
            <a:endParaRPr lang="en-US" altLang="zh-CN" sz="2400" dirty="0"/>
          </a:p>
          <a:p>
            <a:r>
              <a:rPr lang="zh-CN" altLang="en-US" sz="2400" dirty="0" smtClean="0"/>
              <a:t>基本</a:t>
            </a:r>
            <a:r>
              <a:rPr lang="zh-CN" altLang="en-US" sz="2400" dirty="0"/>
              <a:t>的直流有刷电机在电源和电机之间只需要两根电缆，这样就可以节省配线和连接器所需的空间， 并降低电缆和连接器的成本。此外，还可以使用</a:t>
            </a:r>
            <a:r>
              <a:rPr lang="en-US" altLang="zh-CN" sz="2400" dirty="0"/>
              <a:t>MOSFET/IGBT</a:t>
            </a:r>
            <a:r>
              <a:rPr lang="zh-CN" altLang="en-US" sz="2400" dirty="0"/>
              <a:t>开关对直流有刷电机进行控制， 给电机提供足够好的性能的同时，整个电机控制系统也会比较便宜。</a:t>
            </a:r>
          </a:p>
        </p:txBody>
      </p:sp>
    </p:spTree>
    <p:extLst>
      <p:ext uri="{BB962C8B-B14F-4D97-AF65-F5344CB8AC3E}">
        <p14:creationId xmlns:p14="http://schemas.microsoft.com/office/powerpoint/2010/main" val="42816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有刷电机实物图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43608" y="2420886"/>
            <a:ext cx="2971800" cy="2581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31292" y="2497107"/>
            <a:ext cx="3238446" cy="2428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80690" y="594928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野火有刷例程中配套的直流有刷减速电机</a:t>
            </a:r>
            <a:endParaRPr lang="zh-CN" altLang="en-US" b="1" dirty="0"/>
          </a:p>
        </p:txBody>
      </p:sp>
      <p:sp>
        <p:nvSpPr>
          <p:cNvPr id="7" name="右箭头 6"/>
          <p:cNvSpPr/>
          <p:nvPr/>
        </p:nvSpPr>
        <p:spPr>
          <a:xfrm rot="16200000">
            <a:off x="6434491" y="5457837"/>
            <a:ext cx="432048" cy="364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直流有刷减速</a:t>
            </a:r>
            <a:r>
              <a:rPr lang="zh-CN" altLang="en-US" dirty="0" smtClean="0"/>
              <a:t>电机重要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1700337"/>
            <a:ext cx="9144000" cy="3960911"/>
          </a:xfrm>
        </p:spPr>
        <p:txBody>
          <a:bodyPr/>
          <a:lstStyle/>
          <a:p>
            <a:r>
              <a:rPr lang="zh-CN" altLang="en-US" sz="1700" dirty="0"/>
              <a:t>空载转速：正常工作电压下电机不带任何负载的转速（单位为</a:t>
            </a:r>
            <a:r>
              <a:rPr lang="en-US" altLang="zh-CN" sz="1700" dirty="0"/>
              <a:t>r/min</a:t>
            </a:r>
            <a:r>
              <a:rPr lang="zh-CN" altLang="en-US" sz="1700" dirty="0"/>
              <a:t>（转</a:t>
            </a:r>
            <a:r>
              <a:rPr lang="en-US" altLang="zh-CN" sz="1700" dirty="0"/>
              <a:t>/</a:t>
            </a:r>
            <a:r>
              <a:rPr lang="zh-CN" altLang="en-US" sz="1700" dirty="0"/>
              <a:t>分））。 空载转速由于没有反向力矩，所以输出功率和堵转情况不一样，该参数只是提供一个电机在规定电压下最大转速的参考</a:t>
            </a:r>
            <a:r>
              <a:rPr lang="zh-CN" altLang="en-US" sz="1700" dirty="0" smtClean="0"/>
              <a:t>。</a:t>
            </a:r>
            <a:endParaRPr lang="zh-CN" altLang="en-US" sz="1700" dirty="0"/>
          </a:p>
          <a:p>
            <a:r>
              <a:rPr lang="zh-CN" altLang="en-US" sz="1700" dirty="0"/>
              <a:t>空载电流：正常工作电压下电机不带任何负载的工作电流（单位</a:t>
            </a:r>
            <a:r>
              <a:rPr lang="en-US" altLang="zh-CN" sz="1700" dirty="0"/>
              <a:t>mA</a:t>
            </a:r>
            <a:r>
              <a:rPr lang="zh-CN" altLang="en-US" sz="1700" dirty="0"/>
              <a:t>（毫安））。越好的电机，在空载时，该值越小</a:t>
            </a:r>
            <a:r>
              <a:rPr lang="zh-CN" altLang="en-US" sz="1700" dirty="0" smtClean="0"/>
              <a:t>。</a:t>
            </a:r>
            <a:endParaRPr lang="zh-CN" altLang="en-US" sz="1700" dirty="0"/>
          </a:p>
          <a:p>
            <a:r>
              <a:rPr lang="zh-CN" altLang="en-US" sz="1700" dirty="0"/>
              <a:t>负载转速：正常工作电压下电机带负载的转速</a:t>
            </a:r>
            <a:r>
              <a:rPr lang="zh-CN" altLang="en-US" sz="1700" dirty="0" smtClean="0"/>
              <a:t>。</a:t>
            </a:r>
            <a:endParaRPr lang="zh-CN" altLang="en-US" sz="1700" dirty="0"/>
          </a:p>
          <a:p>
            <a:r>
              <a:rPr lang="zh-CN" altLang="en-US" sz="1700" dirty="0"/>
              <a:t>负载力矩：正常工作电压下电机带负载的力矩 （</a:t>
            </a:r>
            <a:r>
              <a:rPr lang="en-US" altLang="zh-CN" sz="1700" dirty="0" err="1"/>
              <a:t>N·m</a:t>
            </a:r>
            <a:r>
              <a:rPr lang="zh-CN" altLang="en-US" sz="1700" dirty="0"/>
              <a:t>（牛米））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r>
              <a:rPr lang="zh-CN" altLang="en-US" sz="1700" dirty="0" smtClean="0"/>
              <a:t>负载</a:t>
            </a:r>
            <a:r>
              <a:rPr lang="zh-CN" altLang="en-US" sz="1700" dirty="0"/>
              <a:t>电流：负载电流是指电机拖动负载时实际检测到的定子电流数值</a:t>
            </a:r>
            <a:r>
              <a:rPr lang="zh-CN" altLang="en-US" sz="1700" dirty="0" smtClean="0"/>
              <a:t>。</a:t>
            </a:r>
            <a:endParaRPr lang="zh-CN" altLang="en-US" sz="1700" dirty="0"/>
          </a:p>
          <a:p>
            <a:r>
              <a:rPr lang="zh-CN" altLang="en-US" sz="1700" dirty="0"/>
              <a:t>堵转力矩：在电机受反向外力使其停止转动时的力矩。如果电机堵转现象经常出现， 则会损坏电机，或烧坏驱动芯片。所以大家选电机时，这是除转速外要考虑的参数。 堵转时间一长，电机温度上升的很快，这个值也会下降的很厉害</a:t>
            </a:r>
            <a:r>
              <a:rPr lang="zh-CN" altLang="en-US" sz="1700" dirty="0" smtClean="0"/>
              <a:t>。</a:t>
            </a:r>
            <a:endParaRPr lang="zh-CN" altLang="en-US" sz="1700" dirty="0"/>
          </a:p>
          <a:p>
            <a:r>
              <a:rPr lang="zh-CN" altLang="en-US" sz="1700" dirty="0"/>
              <a:t>堵转电流：在电机受反向外力使其停止转动时的电流，此时电流非常大，时间稍微就可能会烧毁电机， 在实际使用时应尽量避免</a:t>
            </a:r>
            <a:r>
              <a:rPr lang="zh-CN" altLang="en-US" sz="1700" dirty="0" smtClean="0"/>
              <a:t>。</a:t>
            </a:r>
            <a:endParaRPr lang="zh-CN" altLang="en-US" sz="1700" dirty="0"/>
          </a:p>
          <a:p>
            <a:r>
              <a:rPr lang="zh-CN" altLang="en-US" sz="1700" dirty="0"/>
              <a:t>减速比：是指没有减速齿轮时转速与有减速齿轮时转速之比</a:t>
            </a:r>
            <a:r>
              <a:rPr lang="zh-CN" altLang="en-US" sz="1700" dirty="0" smtClean="0"/>
              <a:t>。</a:t>
            </a:r>
            <a:endParaRPr lang="zh-CN" altLang="en-US" sz="1700" dirty="0"/>
          </a:p>
          <a:p>
            <a:r>
              <a:rPr lang="zh-CN" altLang="en-US" sz="1700" dirty="0"/>
              <a:t>功率：般指的是它的额定功率（单位</a:t>
            </a:r>
            <a:r>
              <a:rPr lang="en-US" altLang="zh-CN" sz="1700" dirty="0"/>
              <a:t>W</a:t>
            </a:r>
            <a:r>
              <a:rPr lang="zh-CN" altLang="en-US" sz="1700" dirty="0"/>
              <a:t>（瓦）），即在额定电压下能够长期正常运转的最大功率， 也是指电动机在制造厂所规定的额定情况下运行时</a:t>
            </a:r>
            <a:r>
              <a:rPr lang="en-US" altLang="zh-CN" sz="1700" dirty="0"/>
              <a:t>, </a:t>
            </a:r>
            <a:r>
              <a:rPr lang="zh-CN" altLang="en-US" sz="1700" dirty="0"/>
              <a:t>其输出端的机械功率。</a:t>
            </a:r>
          </a:p>
        </p:txBody>
      </p:sp>
    </p:spTree>
    <p:extLst>
      <p:ext uri="{BB962C8B-B14F-4D97-AF65-F5344CB8AC3E}">
        <p14:creationId xmlns:p14="http://schemas.microsoft.com/office/powerpoint/2010/main" val="22365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直流有刷电机</a:t>
            </a:r>
            <a:r>
              <a:rPr lang="zh-CN" altLang="en-US" dirty="0"/>
              <a:t>工作原理</a:t>
            </a:r>
          </a:p>
        </p:txBody>
      </p:sp>
      <p:pic>
        <p:nvPicPr>
          <p:cNvPr id="2050" name="Picture 2" descr="motor_working_princ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33" y="1816166"/>
            <a:ext cx="52705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4731151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：电刷</a:t>
            </a:r>
            <a:endParaRPr lang="en-US" altLang="zh-CN" b="1" dirty="0" smtClean="0"/>
          </a:p>
          <a:p>
            <a:r>
              <a:rPr lang="en-US" altLang="zh-CN" b="1" dirty="0" smtClean="0"/>
              <a:t>C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：换向器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454223" y="599552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直流有刷电机内部结构教学模型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047678"/>
            <a:ext cx="2736304" cy="36009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44160" y="5718525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通</a:t>
            </a:r>
            <a:r>
              <a:rPr lang="zh-CN" altLang="en-US" dirty="0" smtClean="0"/>
              <a:t>电导线在</a:t>
            </a:r>
            <a:r>
              <a:rPr lang="zh-CN" altLang="en-US" dirty="0" smtClean="0"/>
              <a:t>磁场中受到力的作用</a:t>
            </a:r>
            <a:endParaRPr lang="en-US" altLang="zh-CN" dirty="0" smtClean="0"/>
          </a:p>
          <a:p>
            <a:r>
              <a:rPr lang="zh-CN" altLang="en-US" dirty="0" smtClean="0"/>
              <a:t>力的方向判断依据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左手定则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0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实际内部结构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67" y="1855812"/>
            <a:ext cx="6981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驱动电路和方法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63" y="1751895"/>
            <a:ext cx="4274918" cy="32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6322" y="5877272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驱动电机运转时，</a:t>
            </a:r>
            <a:r>
              <a:rPr lang="en-US" altLang="zh-CN" dirty="0" smtClean="0"/>
              <a:t>Q1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Q4</a:t>
            </a:r>
            <a:r>
              <a:rPr lang="zh-CN" altLang="en-US" dirty="0"/>
              <a:t>成</a:t>
            </a:r>
            <a:r>
              <a:rPr lang="zh-CN" altLang="en-US" dirty="0" smtClean="0"/>
              <a:t>对导通或</a:t>
            </a:r>
            <a:r>
              <a:rPr lang="en-US" altLang="zh-CN" dirty="0" smtClean="0"/>
              <a:t>Q3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Q2</a:t>
            </a:r>
            <a:r>
              <a:rPr lang="zh-CN" altLang="en-US" dirty="0" smtClean="0"/>
              <a:t>成对导通。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6508" y="527856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三极管搭建的</a:t>
            </a:r>
            <a:r>
              <a:rPr lang="en-US" altLang="zh-CN" dirty="0"/>
              <a:t>H</a:t>
            </a:r>
            <a:r>
              <a:rPr lang="zh-CN" altLang="zh-CN" dirty="0"/>
              <a:t>桥</a:t>
            </a:r>
            <a:r>
              <a:rPr lang="zh-CN" altLang="zh-CN" dirty="0" smtClean="0"/>
              <a:t>电</a:t>
            </a:r>
            <a:r>
              <a:rPr lang="zh-CN" altLang="en-US" dirty="0" smtClean="0"/>
              <a:t>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44121"/>
            <a:ext cx="2457450" cy="9239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2758512" y="2426063"/>
            <a:ext cx="445336" cy="282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7092280" y="3933056"/>
            <a:ext cx="14401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092280" y="3933056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869606" y="4446565"/>
            <a:ext cx="2226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32440" y="3933056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532440" y="4437112"/>
            <a:ext cx="412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 rot="10800000">
            <a:off x="6395164" y="4059070"/>
            <a:ext cx="432048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电机驱动芯片</a:t>
            </a:r>
            <a:r>
              <a:rPr lang="en-US" altLang="zh-CN" dirty="0"/>
              <a:t>L298N</a:t>
            </a:r>
            <a:endParaRPr lang="zh-CN" altLang="en-US" dirty="0"/>
          </a:p>
        </p:txBody>
      </p:sp>
      <p:pic>
        <p:nvPicPr>
          <p:cNvPr id="4098" name="Picture 2" descr="L298N_structure_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514176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7554" y="5517232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电机驱动芯片</a:t>
            </a:r>
            <a:r>
              <a:rPr lang="en-US" altLang="zh-CN" dirty="0" smtClean="0"/>
              <a:t>L298N</a:t>
            </a:r>
            <a:r>
              <a:rPr lang="zh-CN" altLang="en-US" dirty="0" smtClean="0"/>
              <a:t>内部结构图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28197"/>
              </p:ext>
            </p:extLst>
          </p:nvPr>
        </p:nvGraphicFramePr>
        <p:xfrm>
          <a:off x="5642899" y="2016956"/>
          <a:ext cx="4392487" cy="318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89">
                  <a:extLst>
                    <a:ext uri="{9D8B030D-6E8A-4147-A177-3AD203B41FA5}">
                      <a16:colId xmlns:a16="http://schemas.microsoft.com/office/drawing/2014/main" val="4007032445"/>
                    </a:ext>
                  </a:extLst>
                </a:gridCol>
                <a:gridCol w="704732">
                  <a:extLst>
                    <a:ext uri="{9D8B030D-6E8A-4147-A177-3AD203B41FA5}">
                      <a16:colId xmlns:a16="http://schemas.microsoft.com/office/drawing/2014/main" val="1669040872"/>
                    </a:ext>
                  </a:extLst>
                </a:gridCol>
                <a:gridCol w="871633">
                  <a:extLst>
                    <a:ext uri="{9D8B030D-6E8A-4147-A177-3AD203B41FA5}">
                      <a16:colId xmlns:a16="http://schemas.microsoft.com/office/drawing/2014/main" val="4276329112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3635115523"/>
                    </a:ext>
                  </a:extLst>
                </a:gridCol>
              </a:tblGrid>
              <a:tr h="530688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IN1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IN2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ENA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电机状态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3821178563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×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×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</a:rPr>
                        <a:t>电机停止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4284383047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</a:rPr>
                        <a:t>电机正转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326546608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</a:rPr>
                        <a:t>电机反转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2165574870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>
                          <a:effectLst/>
                        </a:rPr>
                        <a:t>电机停止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3824286876"/>
                  </a:ext>
                </a:extLst>
              </a:tr>
              <a:tr h="530688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</a:rPr>
                        <a:t>电机停止</a:t>
                      </a:r>
                    </a:p>
                  </a:txBody>
                  <a:tcPr marL="152400" marR="152400" marT="76200" marB="76200" anchor="ctr"/>
                </a:tc>
                <a:extLst>
                  <a:ext uri="{0D108BD9-81ED-4DB2-BD59-A6C34878D82A}">
                    <a16:rowId xmlns:a16="http://schemas.microsoft.com/office/drawing/2014/main" val="367773617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21074" y="5517232"/>
            <a:ext cx="203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Lato" panose="020F0502020204030203" pitchFamily="34" charset="0"/>
              </a:rPr>
              <a:t>L298N</a:t>
            </a:r>
            <a:r>
              <a:rPr lang="zh-CN" altLang="en-US" dirty="0">
                <a:solidFill>
                  <a:srgbClr val="404040"/>
                </a:solidFill>
                <a:latin typeface="Lato" panose="020F0502020204030203" pitchFamily="34" charset="0"/>
              </a:rPr>
              <a:t>逻辑功能表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4975</TotalTime>
  <Words>656</Words>
  <Application>Microsoft Office PowerPoint</Application>
  <PresentationFormat>全屏显示(4:3)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苹方 常规</vt:lpstr>
      <vt:lpstr>思源黑体 CN</vt:lpstr>
      <vt:lpstr>思源黑体 Light</vt:lpstr>
      <vt:lpstr>微软雅黑 Light</vt:lpstr>
      <vt:lpstr>Arial</vt:lpstr>
      <vt:lpstr>Calibri</vt:lpstr>
      <vt:lpstr>Lato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123</cp:revision>
  <dcterms:modified xsi:type="dcterms:W3CDTF">2020-09-10T08:26:07Z</dcterms:modified>
</cp:coreProperties>
</file>