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5" r:id="rId4"/>
    <p:sldId id="271" r:id="rId5"/>
    <p:sldId id="272" r:id="rId6"/>
    <p:sldId id="266" r:id="rId7"/>
    <p:sldId id="268" r:id="rId8"/>
    <p:sldId id="273" r:id="rId9"/>
    <p:sldId id="274" r:id="rId10"/>
    <p:sldId id="267" r:id="rId11"/>
    <p:sldId id="269" r:id="rId12"/>
    <p:sldId id="270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1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2020/8/31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2020/8/31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  <a:ea typeface="+mn-ea"/>
              </a:rPr>
              <a:t>公众号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舵机控制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舵机控制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舵机几个参数介绍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700808"/>
            <a:ext cx="6438110" cy="4608511"/>
          </a:xfrm>
        </p:spPr>
        <p:txBody>
          <a:bodyPr/>
          <a:lstStyle/>
          <a:p>
            <a:r>
              <a:rPr lang="zh-CN" altLang="en-US" sz="2100" dirty="0"/>
              <a:t>尺寸：</a:t>
            </a:r>
            <a:r>
              <a:rPr lang="en-US" altLang="zh-CN" sz="2100" dirty="0" smtClean="0"/>
              <a:t>40.8*20*38mm</a:t>
            </a:r>
            <a:endParaRPr lang="en-US" altLang="zh-CN" sz="2100" dirty="0"/>
          </a:p>
          <a:p>
            <a:r>
              <a:rPr lang="zh-CN" altLang="en-US" sz="2100" dirty="0"/>
              <a:t>重量：</a:t>
            </a:r>
            <a:r>
              <a:rPr lang="en-US" altLang="zh-CN" sz="2100" dirty="0" smtClean="0"/>
              <a:t>55g</a:t>
            </a:r>
            <a:endParaRPr lang="en-US" altLang="zh-CN" sz="2100" dirty="0"/>
          </a:p>
          <a:p>
            <a:r>
              <a:rPr lang="zh-CN" altLang="en-US" sz="2100" dirty="0"/>
              <a:t>速度：</a:t>
            </a:r>
            <a:r>
              <a:rPr lang="en-US" altLang="zh-CN" sz="2100" dirty="0"/>
              <a:t>4.8V@0.20sec/60°——6.0V@0.19sec/60</a:t>
            </a:r>
            <a:r>
              <a:rPr lang="en-US" altLang="zh-CN" sz="2100" dirty="0" smtClean="0"/>
              <a:t>°</a:t>
            </a:r>
            <a:endParaRPr lang="en-US" altLang="zh-CN" sz="2100" dirty="0"/>
          </a:p>
          <a:p>
            <a:r>
              <a:rPr lang="zh-CN" altLang="en-US" sz="2100" dirty="0"/>
              <a:t>扭力：</a:t>
            </a:r>
            <a:r>
              <a:rPr lang="en-US" altLang="zh-CN" sz="2100" dirty="0"/>
              <a:t>4.8V@13kg-cm——</a:t>
            </a:r>
            <a:r>
              <a:rPr lang="en-US" altLang="zh-CN" sz="2100" dirty="0" smtClean="0"/>
              <a:t>6.0V@15kg-cm</a:t>
            </a:r>
            <a:endParaRPr lang="en-US" altLang="zh-CN" sz="2100" dirty="0"/>
          </a:p>
          <a:p>
            <a:r>
              <a:rPr lang="zh-CN" altLang="en-US" sz="2100" dirty="0"/>
              <a:t>电压：</a:t>
            </a:r>
            <a:r>
              <a:rPr lang="en-US" altLang="zh-CN" sz="2100" dirty="0" smtClean="0"/>
              <a:t>4.8V-7.2V</a:t>
            </a:r>
            <a:endParaRPr lang="en-US" altLang="zh-CN" sz="2100" dirty="0"/>
          </a:p>
          <a:p>
            <a:r>
              <a:rPr lang="zh-CN" altLang="en-US" sz="2100" dirty="0"/>
              <a:t>空载工作电流：</a:t>
            </a:r>
            <a:r>
              <a:rPr lang="en-US" altLang="zh-CN" sz="2100" dirty="0" smtClean="0"/>
              <a:t>120mA</a:t>
            </a:r>
            <a:endParaRPr lang="en-US" altLang="zh-CN" sz="2100" dirty="0"/>
          </a:p>
          <a:p>
            <a:r>
              <a:rPr lang="zh-CN" altLang="en-US" sz="2100" dirty="0"/>
              <a:t>堵转工作电流：</a:t>
            </a:r>
            <a:r>
              <a:rPr lang="en-US" altLang="zh-CN" sz="2100" dirty="0" smtClean="0"/>
              <a:t>1450mA</a:t>
            </a:r>
            <a:endParaRPr lang="en-US" altLang="zh-CN" sz="2100" dirty="0"/>
          </a:p>
          <a:p>
            <a:r>
              <a:rPr lang="zh-CN" altLang="en-US" sz="2100" dirty="0"/>
              <a:t>响应脉宽时间≤</a:t>
            </a:r>
            <a:r>
              <a:rPr lang="en-US" altLang="zh-CN" sz="2100" dirty="0" smtClean="0"/>
              <a:t>5usec</a:t>
            </a:r>
            <a:endParaRPr lang="en-US" altLang="zh-CN" sz="2100" dirty="0"/>
          </a:p>
          <a:p>
            <a:r>
              <a:rPr lang="zh-CN" altLang="en-US" sz="2100" dirty="0"/>
              <a:t>角度偏差：回中误差</a:t>
            </a:r>
            <a:r>
              <a:rPr lang="en-US" altLang="zh-CN" sz="2100" dirty="0"/>
              <a:t>0</a:t>
            </a:r>
            <a:r>
              <a:rPr lang="zh-CN" altLang="en-US" sz="2100" dirty="0"/>
              <a:t>度，左右各</a:t>
            </a:r>
            <a:r>
              <a:rPr lang="en-US" altLang="zh-CN" sz="2100" dirty="0"/>
              <a:t>45°</a:t>
            </a:r>
            <a:r>
              <a:rPr lang="zh-CN" altLang="en-US" sz="2100" dirty="0"/>
              <a:t>误差≤</a:t>
            </a:r>
            <a:r>
              <a:rPr lang="en-US" altLang="zh-CN" sz="2100" dirty="0"/>
              <a:t>3°</a:t>
            </a:r>
            <a:r>
              <a:rPr lang="zh-CN" altLang="en-US" sz="2100" dirty="0" smtClean="0"/>
              <a:t>。</a:t>
            </a:r>
            <a:endParaRPr lang="zh-CN" altLang="en-US" sz="2100" dirty="0"/>
          </a:p>
          <a:p>
            <a:r>
              <a:rPr lang="zh-CN" altLang="en-US" sz="2100" dirty="0"/>
              <a:t>齿轮：</a:t>
            </a:r>
            <a:r>
              <a:rPr lang="en-US" altLang="zh-CN" sz="2100" dirty="0"/>
              <a:t>5</a:t>
            </a:r>
            <a:r>
              <a:rPr lang="zh-CN" altLang="en-US" sz="2100" dirty="0"/>
              <a:t>级金属齿轮</a:t>
            </a:r>
            <a:r>
              <a:rPr lang="zh-CN" altLang="en-US" sz="2100" dirty="0" smtClean="0"/>
              <a:t>组</a:t>
            </a:r>
            <a:endParaRPr lang="zh-CN" altLang="en-US" sz="2100" dirty="0"/>
          </a:p>
          <a:p>
            <a:r>
              <a:rPr lang="zh-CN" altLang="en-US" sz="2100" dirty="0"/>
              <a:t>连接线长度：</a:t>
            </a:r>
            <a:r>
              <a:rPr lang="en-US" altLang="zh-CN" sz="2100" dirty="0" smtClean="0"/>
              <a:t>300mm</a:t>
            </a:r>
            <a:endParaRPr lang="en-US" altLang="zh-CN" sz="2100" dirty="0"/>
          </a:p>
          <a:p>
            <a:r>
              <a:rPr lang="zh-CN" altLang="en-US" sz="2100" dirty="0"/>
              <a:t>接口规格：</a:t>
            </a:r>
            <a:r>
              <a:rPr lang="en-US" altLang="zh-CN" sz="2100" dirty="0"/>
              <a:t>JR/FP</a:t>
            </a:r>
            <a:r>
              <a:rPr lang="zh-CN" altLang="en-US" sz="2100" dirty="0"/>
              <a:t>通用。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78" y="2564904"/>
            <a:ext cx="2624322" cy="22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软件分析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288286" y="3068961"/>
            <a:ext cx="6567428" cy="720079"/>
          </a:xfrm>
        </p:spPr>
        <p:txBody>
          <a:bodyPr/>
          <a:lstStyle/>
          <a:p>
            <a:r>
              <a:rPr lang="zh-CN" altLang="en-US" sz="4000" dirty="0"/>
              <a:t>实验、</a:t>
            </a:r>
            <a:r>
              <a:rPr lang="en-US" altLang="zh-CN" sz="4000" dirty="0" smtClean="0"/>
              <a:t>《</a:t>
            </a:r>
            <a:r>
              <a:rPr lang="zh-CN" altLang="en-US" sz="4000" dirty="0"/>
              <a:t>舵机基本控制</a:t>
            </a:r>
            <a:r>
              <a:rPr lang="en-US" altLang="zh-CN" sz="4000" dirty="0" smtClean="0"/>
              <a:t>》</a:t>
            </a:r>
            <a:endParaRPr lang="en-US" altLang="zh-CN" sz="4000" dirty="0"/>
          </a:p>
          <a:p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+mn-ea"/>
              </a:rPr>
              <a:t>谢谢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85547869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844824"/>
            <a:ext cx="9036496" cy="3960911"/>
          </a:xfrm>
        </p:spPr>
        <p:txBody>
          <a:bodyPr/>
          <a:lstStyle/>
          <a:p>
            <a:r>
              <a:rPr lang="zh-CN" altLang="en-US" sz="2400" dirty="0" smtClean="0"/>
              <a:t>舵机的分类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1600" dirty="0"/>
              <a:t>按照舵机的控制电路可以分为：模拟舵机和数字舵机。模拟舵机和数字舵机的机械结构可以说是完全相同的， 模拟舵机的控制电路为纯模拟电路，需要一直发送目标信号，才能转到指定的位置，响应速度较慢，无反应区较大； 数字舵机内部控制电路则加上了微控制器，只需要发送一次目标信号，即可到达指定位置，速度比模拟舵机更快，无反应区也更小。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按照使用对象的不同，可以分为：航模舵机、车模舵机、船模舵机和机器人舵机。航模舵机一般要求速度快、精度高， 而车模和船模用的舵机一般要求具有大扭矩和防水性好。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按照内部机械材质，又可分成：塑料齿舵机和金属齿舵机。塑料齿舵机内部的传动齿轮是塑料的，重量轻价格便宜， 但是扭矩一般较小无法做大；金属齿舵机的扭矩更大，舵机更结实耐用，但是相比塑料齿更重也更贵。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按照外部接口和舵机的控制方式，又可分为：</a:t>
            </a:r>
            <a:r>
              <a:rPr lang="en-US" altLang="zh-CN" sz="1600" dirty="0"/>
              <a:t>PWM</a:t>
            </a:r>
            <a:r>
              <a:rPr lang="zh-CN" altLang="en-US" sz="1600" dirty="0"/>
              <a:t>舵机和串行总线舵机。</a:t>
            </a:r>
          </a:p>
        </p:txBody>
      </p:sp>
    </p:spTree>
    <p:extLst>
      <p:ext uri="{BB962C8B-B14F-4D97-AF65-F5344CB8AC3E}">
        <p14:creationId xmlns:p14="http://schemas.microsoft.com/office/powerpoint/2010/main" val="39595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舵机实物图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1" y="1728540"/>
            <a:ext cx="3730495" cy="2099716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82" y="4029500"/>
            <a:ext cx="2463180" cy="2255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788" y="1719114"/>
            <a:ext cx="2118568" cy="21185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2" y="4012113"/>
            <a:ext cx="3644994" cy="22901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21576" y="2234344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普通舵机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11960" y="4369680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水下舵机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52071" y="2095844"/>
            <a:ext cx="216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大扭矩舵机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52071" y="4231180"/>
            <a:ext cx="216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机器人舵机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简要介绍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舵机</a:t>
            </a:r>
            <a:r>
              <a:rPr lang="zh-CN" altLang="en-US" dirty="0" smtClean="0"/>
              <a:t>结构：</a:t>
            </a:r>
            <a:endParaRPr lang="en-US" altLang="zh-CN" dirty="0" smtClean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678013"/>
            <a:ext cx="5715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舵机工作原理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4077072"/>
            <a:ext cx="8810625" cy="2286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6687" y="1859340"/>
            <a:ext cx="8810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模拟舵机和数字舵机内部电路不同，所以原理上稍有差别，这里以模拟舵机进行讲解。模拟舵机内部的控制驱动电路板从外界接收控制信号， 经过处理后变为一个直流偏置电压，在控制板内部有一个基准电压，这个基准电压由电位器产生并反馈到控制板。将外部获得的直流偏置电压与电位器的电压进行比较获得电压差， 并输出到电机驱动芯片驱动电机，电压差的正负决定电机的正反转，大小决定旋转的角度，电压差为</a:t>
            </a:r>
            <a:r>
              <a:rPr lang="en-US" altLang="zh-CN" sz="2000" dirty="0"/>
              <a:t>0</a:t>
            </a:r>
            <a:r>
              <a:rPr lang="zh-CN" altLang="en-US" sz="2000" dirty="0"/>
              <a:t>时，电机停止转动。大致原理框图如下图所示。</a:t>
            </a:r>
          </a:p>
        </p:txBody>
      </p:sp>
    </p:spTree>
    <p:extLst>
      <p:ext uri="{BB962C8B-B14F-4D97-AF65-F5344CB8AC3E}">
        <p14:creationId xmlns:p14="http://schemas.microsoft.com/office/powerpoint/2010/main" val="29909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舵机控制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635896" y="1700808"/>
            <a:ext cx="5256584" cy="3960911"/>
          </a:xfrm>
        </p:spPr>
        <p:txBody>
          <a:bodyPr/>
          <a:lstStyle/>
          <a:p>
            <a:r>
              <a:rPr lang="zh-CN" altLang="en-US" sz="2400" dirty="0"/>
              <a:t>舵机的控制通常采用</a:t>
            </a:r>
            <a:r>
              <a:rPr lang="en-US" altLang="zh-CN" sz="2400" dirty="0"/>
              <a:t>PWM</a:t>
            </a:r>
            <a:r>
              <a:rPr lang="zh-CN" altLang="en-US" sz="2400" dirty="0"/>
              <a:t>信号，例如需要一个周期为</a:t>
            </a:r>
            <a:r>
              <a:rPr lang="en-US" altLang="zh-CN" sz="2400" dirty="0"/>
              <a:t>20ms</a:t>
            </a:r>
            <a:r>
              <a:rPr lang="zh-CN" altLang="en-US" sz="2400" dirty="0"/>
              <a:t>的脉冲宽度调制（</a:t>
            </a:r>
            <a:r>
              <a:rPr lang="en-US" altLang="zh-CN" sz="2400" dirty="0"/>
              <a:t>PWM</a:t>
            </a:r>
            <a:r>
              <a:rPr lang="zh-CN" altLang="en-US" sz="2400" dirty="0"/>
              <a:t>）， 脉冲宽度部分一般为</a:t>
            </a:r>
            <a:r>
              <a:rPr lang="en-US" altLang="zh-CN" sz="2400" dirty="0"/>
              <a:t>0.5ms-2.5ms</a:t>
            </a:r>
            <a:r>
              <a:rPr lang="zh-CN" altLang="en-US" sz="2400" dirty="0"/>
              <a:t>范围内的角度控制脉冲部分，总间隔为</a:t>
            </a:r>
            <a:r>
              <a:rPr lang="en-US" altLang="zh-CN" sz="2400" dirty="0"/>
              <a:t>2ms</a:t>
            </a:r>
            <a:r>
              <a:rPr lang="zh-CN" altLang="en-US" sz="2400" dirty="0"/>
              <a:t>。 当脉冲宽度为</a:t>
            </a:r>
            <a:r>
              <a:rPr lang="en-US" altLang="zh-CN" sz="2400" dirty="0"/>
              <a:t>1.5ms</a:t>
            </a:r>
            <a:r>
              <a:rPr lang="zh-CN" altLang="en-US" sz="2400" dirty="0"/>
              <a:t>时，舵机旋转至中间角度，大于</a:t>
            </a:r>
            <a:r>
              <a:rPr lang="en-US" altLang="zh-CN" sz="2400" dirty="0"/>
              <a:t>1.5ms</a:t>
            </a:r>
            <a:r>
              <a:rPr lang="zh-CN" altLang="en-US" sz="2400" dirty="0"/>
              <a:t>时 舵机旋转角度增大，小于</a:t>
            </a:r>
            <a:r>
              <a:rPr lang="en-US" altLang="zh-CN" sz="2400" dirty="0"/>
              <a:t>1.5ms</a:t>
            </a:r>
            <a:r>
              <a:rPr lang="zh-CN" altLang="en-US" sz="2400" dirty="0"/>
              <a:t>时舵机旋转角度减小。舵机分</a:t>
            </a:r>
            <a:r>
              <a:rPr lang="en-US" altLang="zh-CN" sz="2400" dirty="0"/>
              <a:t>90°</a:t>
            </a:r>
            <a:r>
              <a:rPr lang="zh-CN" altLang="en-US" sz="2400" dirty="0"/>
              <a:t>、</a:t>
            </a:r>
            <a:r>
              <a:rPr lang="en-US" altLang="zh-CN" sz="2400" dirty="0"/>
              <a:t>180°</a:t>
            </a:r>
            <a:r>
              <a:rPr lang="zh-CN" altLang="en-US" sz="2400" dirty="0"/>
              <a:t>、</a:t>
            </a:r>
            <a:r>
              <a:rPr lang="en-US" altLang="zh-CN" sz="2400" dirty="0"/>
              <a:t>270°</a:t>
            </a:r>
            <a:r>
              <a:rPr lang="zh-CN" altLang="en-US" sz="2400" dirty="0"/>
              <a:t>和</a:t>
            </a:r>
            <a:r>
              <a:rPr lang="en-US" altLang="zh-CN" sz="2400" dirty="0"/>
              <a:t>360°</a:t>
            </a:r>
            <a:r>
              <a:rPr lang="zh-CN" altLang="en-US" sz="2400" dirty="0"/>
              <a:t>舵机， 以</a:t>
            </a:r>
            <a:r>
              <a:rPr lang="en-US" altLang="zh-CN" sz="2400" dirty="0"/>
              <a:t>180°</a:t>
            </a:r>
            <a:r>
              <a:rPr lang="zh-CN" altLang="en-US" sz="2400" dirty="0"/>
              <a:t>的舵机为例来看看脉冲宽度与角度的关系，</a:t>
            </a:r>
            <a:r>
              <a:rPr lang="zh-CN" altLang="en-US" sz="2400" dirty="0" smtClean="0"/>
              <a:t>见图</a:t>
            </a:r>
            <a:r>
              <a:rPr lang="zh-CN" altLang="en-US" sz="2400" dirty="0"/>
              <a:t>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2953891" cy="2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示例图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44824"/>
            <a:ext cx="3459832" cy="4336803"/>
          </a:xfrm>
        </p:spPr>
      </p:pic>
    </p:spTree>
    <p:extLst>
      <p:ext uri="{BB962C8B-B14F-4D97-AF65-F5344CB8AC3E}">
        <p14:creationId xmlns:p14="http://schemas.microsoft.com/office/powerpoint/2010/main" val="20199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zh-CN" altLang="en-US" dirty="0" smtClean="0"/>
              <a:t>舵机接口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03" y="2211725"/>
            <a:ext cx="5020394" cy="3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618</Words>
  <Application>Microsoft Office PowerPoint</Application>
  <PresentationFormat>全屏显示(4:3)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117</cp:revision>
  <dcterms:modified xsi:type="dcterms:W3CDTF">2020-08-31T09:22:40Z</dcterms:modified>
</cp:coreProperties>
</file>