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3"/>
  </p:notesMasterIdLst>
  <p:handoutMasterIdLst>
    <p:handoutMasterId r:id="rId24"/>
  </p:handoutMasterIdLst>
  <p:sldIdLst>
    <p:sldId id="259" r:id="rId3"/>
    <p:sldId id="265" r:id="rId4"/>
    <p:sldId id="266" r:id="rId5"/>
    <p:sldId id="275" r:id="rId6"/>
    <p:sldId id="268" r:id="rId7"/>
    <p:sldId id="284" r:id="rId8"/>
    <p:sldId id="267" r:id="rId9"/>
    <p:sldId id="276" r:id="rId10"/>
    <p:sldId id="277" r:id="rId11"/>
    <p:sldId id="278" r:id="rId12"/>
    <p:sldId id="279" r:id="rId13"/>
    <p:sldId id="285" r:id="rId14"/>
    <p:sldId id="286" r:id="rId15"/>
    <p:sldId id="287" r:id="rId16"/>
    <p:sldId id="288" r:id="rId17"/>
    <p:sldId id="280" r:id="rId18"/>
    <p:sldId id="281" r:id="rId19"/>
    <p:sldId id="282" r:id="rId20"/>
    <p:sldId id="283" r:id="rId21"/>
    <p:sldId id="26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06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 smtClean="0"/>
            <a:t>内容介绍</a:t>
          </a:r>
          <a:endParaRPr lang="zh-CN" altLang="en-US" dirty="0"/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 smtClean="0"/>
            <a:t>代码分析</a:t>
          </a:r>
          <a:endParaRPr lang="zh-CN" altLang="en-US" dirty="0"/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内容介绍</a:t>
          </a:r>
          <a:endParaRPr lang="zh-CN" altLang="en-US" sz="2800" kern="1200" dirty="0"/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代码分析</a:t>
          </a:r>
          <a:endParaRPr lang="zh-CN" altLang="en-US" sz="2800" kern="1200" dirty="0"/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>
                <a:ea typeface="苹方 常规" pitchFamily="34" charset="-122"/>
              </a:rPr>
              <a:pPr/>
              <a:t>2020/9/1</a:t>
            </a:fld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>
                <a:ea typeface="苹方 常规" pitchFamily="34" charset="-122"/>
              </a:rPr>
              <a:pPr/>
              <a:t>‹#›</a:t>
            </a:fld>
            <a:endParaRPr lang="zh-CN" altLang="en-US" dirty="0"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E00117C1-E066-4E5E-955A-4C1A7D630DE0}" type="datetimeFigureOut">
              <a:rPr lang="zh-CN" altLang="en-US" smtClean="0"/>
              <a:pPr/>
              <a:t>2020/9/1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  <a:endParaRPr lang="zh-CN" altLang="en-US" sz="1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  <a:ea typeface="+mn-ea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3278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PID</a:t>
            </a:r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算法的通俗解说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39356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latin typeface="+mj-ea"/>
                <a:ea typeface="+mj-ea"/>
              </a:rPr>
              <a:t>[</a:t>
            </a:r>
            <a:r>
              <a:rPr lang="zh-CN" altLang="en-US" sz="2000" dirty="0" smtClean="0">
                <a:latin typeface="+mj-ea"/>
                <a:ea typeface="+mj-ea"/>
              </a:rPr>
              <a:t>野火</a:t>
            </a:r>
            <a:r>
              <a:rPr lang="en-US" altLang="zh-CN" sz="2000" dirty="0" smtClean="0">
                <a:latin typeface="+mj-ea"/>
                <a:ea typeface="+mj-ea"/>
              </a:rPr>
              <a:t>]《</a:t>
            </a:r>
            <a:r>
              <a:rPr lang="zh-CN" altLang="en-US" sz="2000" dirty="0" smtClean="0">
                <a:latin typeface="+mj-ea"/>
                <a:ea typeface="+mj-ea"/>
              </a:rPr>
              <a:t>电机应用开发实战指南</a:t>
            </a:r>
            <a:r>
              <a:rPr lang="en-US" altLang="zh-CN" sz="2000" dirty="0" smtClean="0">
                <a:latin typeface="+mj-ea"/>
                <a:ea typeface="+mj-ea"/>
              </a:rPr>
              <a:t>》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封面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为什么学习电机应用开发</a:t>
            </a:r>
            <a:endParaRPr lang="zh-CN" altLang="en-US" sz="28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正文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75556" y="2276872"/>
            <a:ext cx="7992888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PID</a:t>
            </a:r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算法的通俗解说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0" y="1052736"/>
            <a:ext cx="7380312" cy="504279"/>
          </a:xfrm>
        </p:spPr>
        <p:txBody>
          <a:bodyPr/>
          <a:lstStyle/>
          <a:p>
            <a:r>
              <a:rPr lang="zh-CN" altLang="en-US" dirty="0"/>
              <a:t>位置式</a:t>
            </a:r>
            <a:r>
              <a:rPr lang="en-US" altLang="zh-CN" dirty="0"/>
              <a:t>PID</a:t>
            </a:r>
            <a:r>
              <a:rPr lang="zh-CN" altLang="en-US" dirty="0"/>
              <a:t>优缺点：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1700808"/>
            <a:ext cx="9144000" cy="1296144"/>
          </a:xfrm>
        </p:spPr>
        <p:txBody>
          <a:bodyPr/>
          <a:lstStyle/>
          <a:p>
            <a:r>
              <a:rPr lang="zh-CN" altLang="en-US" sz="1800" dirty="0"/>
              <a:t>优点</a:t>
            </a:r>
            <a:r>
              <a:rPr lang="zh-CN" altLang="en-US" sz="1800" dirty="0" smtClean="0"/>
              <a:t>：位置</a:t>
            </a:r>
            <a:r>
              <a:rPr lang="zh-CN" altLang="en-US" sz="1800" dirty="0"/>
              <a:t>式</a:t>
            </a:r>
            <a:r>
              <a:rPr lang="en-US" altLang="zh-CN" sz="1800" dirty="0"/>
              <a:t>PID</a:t>
            </a:r>
            <a:r>
              <a:rPr lang="zh-CN" altLang="en-US" sz="1800" dirty="0"/>
              <a:t>是一种非递推式算法，可直接控制执行机构（如平衡小车），</a:t>
            </a:r>
            <a:r>
              <a:rPr lang="en-US" altLang="zh-CN" sz="1800" dirty="0"/>
              <a:t>u(k)</a:t>
            </a:r>
            <a:r>
              <a:rPr lang="zh-CN" altLang="en-US" sz="1800" dirty="0"/>
              <a:t>的值和执行机构的实际位置（如小车当前角度）是一一对应的， 因此在执行机构不带积分部件的对象中可以很好应用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r>
              <a:rPr lang="zh-CN" altLang="en-US" sz="1800" dirty="0"/>
              <a:t>缺点</a:t>
            </a:r>
            <a:r>
              <a:rPr lang="zh-CN" altLang="en-US" sz="1800" dirty="0" smtClean="0"/>
              <a:t>：每次</a:t>
            </a:r>
            <a:r>
              <a:rPr lang="zh-CN" altLang="en-US" sz="1800" dirty="0"/>
              <a:t>输出均与过去的状态有关，计算时要对</a:t>
            </a:r>
            <a:r>
              <a:rPr lang="en-US" altLang="zh-CN" sz="1800" dirty="0"/>
              <a:t>e(k)</a:t>
            </a:r>
            <a:r>
              <a:rPr lang="zh-CN" altLang="en-US" sz="1800" dirty="0"/>
              <a:t>进行累加，运算工作量大。</a:t>
            </a:r>
          </a:p>
        </p:txBody>
      </p:sp>
      <p:sp>
        <p:nvSpPr>
          <p:cNvPr id="4" name="文本占位符 1"/>
          <p:cNvSpPr txBox="1">
            <a:spLocks/>
          </p:cNvSpPr>
          <p:nvPr/>
        </p:nvSpPr>
        <p:spPr>
          <a:xfrm>
            <a:off x="0" y="3068960"/>
            <a:ext cx="7380312" cy="50427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增量式</a:t>
            </a:r>
            <a:r>
              <a:rPr lang="en-US" altLang="zh-CN" dirty="0"/>
              <a:t>PID</a:t>
            </a:r>
            <a:r>
              <a:rPr lang="zh-CN" altLang="en-US" dirty="0"/>
              <a:t>优缺点：</a:t>
            </a:r>
          </a:p>
          <a:p>
            <a:pPr marL="0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3717032"/>
            <a:ext cx="9144000" cy="25207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优点：</a:t>
            </a:r>
            <a:endParaRPr lang="en-US" altLang="zh-CN" sz="1800" dirty="0"/>
          </a:p>
          <a:p>
            <a:r>
              <a:rPr lang="zh-CN" altLang="en-US" sz="1800" dirty="0"/>
              <a:t>误动作时影响小，必要时可用逻辑判断的方法去掉出错数据。</a:t>
            </a:r>
          </a:p>
          <a:p>
            <a:r>
              <a:rPr lang="zh-CN" altLang="en-US" sz="1800" dirty="0"/>
              <a:t>手动</a:t>
            </a:r>
            <a:r>
              <a:rPr lang="en-US" altLang="zh-CN" sz="1800" dirty="0"/>
              <a:t>/</a:t>
            </a:r>
            <a:r>
              <a:rPr lang="zh-CN" altLang="en-US" sz="1800" dirty="0"/>
              <a:t>自动切换时冲击小，便于实现无扰动切换。</a:t>
            </a:r>
          </a:p>
          <a:p>
            <a:r>
              <a:rPr lang="zh-CN" altLang="en-US" sz="1800" dirty="0"/>
              <a:t>算式中不需要累加。控制增量</a:t>
            </a:r>
            <a:r>
              <a:rPr lang="en-US" altLang="zh-CN" sz="1800" dirty="0" err="1"/>
              <a:t>Δu</a:t>
            </a:r>
            <a:r>
              <a:rPr lang="en-US" altLang="zh-CN" sz="1800" dirty="0"/>
              <a:t>(k)</a:t>
            </a:r>
            <a:r>
              <a:rPr lang="zh-CN" altLang="en-US" sz="1800" dirty="0"/>
              <a:t>的确定仅与最近</a:t>
            </a:r>
            <a:r>
              <a:rPr lang="en-US" altLang="zh-CN" sz="1800" dirty="0"/>
              <a:t>3</a:t>
            </a:r>
            <a:r>
              <a:rPr lang="zh-CN" altLang="en-US" sz="1800" dirty="0"/>
              <a:t>次的采样值有关。在速度闭环控制中有很好的实时性。</a:t>
            </a:r>
          </a:p>
          <a:p>
            <a:r>
              <a:rPr lang="zh-CN" altLang="en-US" sz="1800" dirty="0"/>
              <a:t>缺点：</a:t>
            </a:r>
          </a:p>
          <a:p>
            <a:r>
              <a:rPr lang="zh-CN" altLang="en-US" sz="1800" dirty="0"/>
              <a:t>积分截断效应大，有稳态误差；</a:t>
            </a:r>
          </a:p>
          <a:p>
            <a:r>
              <a:rPr lang="zh-CN" altLang="en-US" sz="1800" dirty="0"/>
              <a:t>溢出的影响大。有的被控对象用增量式则不太好；</a:t>
            </a:r>
          </a:p>
        </p:txBody>
      </p:sp>
    </p:spTree>
    <p:extLst>
      <p:ext uri="{BB962C8B-B14F-4D97-AF65-F5344CB8AC3E}">
        <p14:creationId xmlns:p14="http://schemas.microsoft.com/office/powerpoint/2010/main" val="15723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位置式离散</a:t>
            </a:r>
            <a:r>
              <a:rPr lang="en-US" altLang="zh-CN" dirty="0" smtClean="0"/>
              <a:t>PID</a:t>
            </a:r>
            <a:r>
              <a:rPr lang="zh-CN" altLang="en-US" dirty="0" smtClean="0"/>
              <a:t>公式详解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2" y="1811024"/>
            <a:ext cx="8716276" cy="1834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3862" y="3755240"/>
            <a:ext cx="87162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比例项（</a:t>
            </a:r>
            <a:r>
              <a:rPr lang="en-US" altLang="zh-CN" dirty="0"/>
              <a:t>P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成比例的反应控制系统中输入与输出的偏差信号，只要偏差一旦产生，就立即产生控制的作用来减小产生的误差。</a:t>
            </a:r>
            <a:endParaRPr lang="en-US" altLang="zh-CN" dirty="0" smtClean="0"/>
          </a:p>
          <a:p>
            <a:r>
              <a:rPr lang="zh-CN" altLang="en-US" dirty="0" smtClean="0"/>
              <a:t>积分项（</a:t>
            </a:r>
            <a:r>
              <a:rPr lang="en-US" altLang="zh-CN" dirty="0"/>
              <a:t>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zh-CN" altLang="en-US" dirty="0"/>
              <a:t>比例控制环节产生了静态误差，在积分环节中，主要用于就是消除静态误差提高系统的无差度。</a:t>
            </a:r>
            <a:endParaRPr lang="en-US" altLang="zh-CN" dirty="0" smtClean="0"/>
          </a:p>
          <a:p>
            <a:r>
              <a:rPr lang="zh-CN" altLang="en-US" dirty="0"/>
              <a:t>微分项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微分环节</a:t>
            </a:r>
            <a:r>
              <a:rPr lang="zh-CN" altLang="en-US" dirty="0"/>
              <a:t>的作用是反应系统偏差的一个变化趋势，可以在误差来临之前提前引入一个有效的修正</a:t>
            </a:r>
            <a:r>
              <a:rPr lang="zh-CN" altLang="en-US" dirty="0" smtClean="0"/>
              <a:t>信号。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8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通过举例说明</a:t>
            </a:r>
            <a:r>
              <a:rPr lang="en-US" altLang="zh-CN" dirty="0" err="1" smtClean="0"/>
              <a:t>Kp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Kd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552" y="1988840"/>
            <a:ext cx="8208912" cy="4608512"/>
          </a:xfrm>
        </p:spPr>
        <p:txBody>
          <a:bodyPr/>
          <a:lstStyle/>
          <a:p>
            <a:r>
              <a:rPr lang="zh-CN" altLang="en-US" sz="2400" dirty="0"/>
              <a:t>假设一个水箱注水的</a:t>
            </a:r>
            <a:r>
              <a:rPr lang="zh-CN" altLang="en-US" sz="2400" dirty="0" smtClean="0"/>
              <a:t>实例，要维持水箱水位在</a:t>
            </a:r>
            <a:r>
              <a:rPr lang="en-US" altLang="zh-CN" sz="2400" dirty="0"/>
              <a:t>1</a:t>
            </a:r>
            <a:r>
              <a:rPr lang="zh-CN" altLang="en-US" sz="2400" dirty="0"/>
              <a:t>米的</a:t>
            </a:r>
            <a:r>
              <a:rPr lang="zh-CN" altLang="en-US" sz="2400" dirty="0" smtClean="0"/>
              <a:t>高度 。</a:t>
            </a:r>
            <a:endParaRPr lang="en-US" altLang="zh-CN" sz="2400" dirty="0" smtClean="0"/>
          </a:p>
          <a:p>
            <a:r>
              <a:rPr lang="zh-CN" altLang="en-US" sz="2400" dirty="0"/>
              <a:t>假设初试时刻，</a:t>
            </a:r>
            <a:r>
              <a:rPr lang="zh-CN" altLang="en-US" sz="2400" dirty="0" smtClean="0"/>
              <a:t>水箱里</a:t>
            </a:r>
            <a:r>
              <a:rPr lang="zh-CN" altLang="en-US" sz="2400" dirty="0"/>
              <a:t>的水位是</a:t>
            </a:r>
            <a:r>
              <a:rPr lang="en-US" altLang="zh-CN" sz="2400" dirty="0"/>
              <a:t>0.2</a:t>
            </a:r>
            <a:r>
              <a:rPr lang="zh-CN" altLang="en-US" sz="2400" dirty="0" smtClean="0"/>
              <a:t>米。那么偏差就是</a:t>
            </a:r>
            <a:r>
              <a:rPr lang="en-US" altLang="zh-CN" sz="2400" dirty="0" smtClean="0"/>
              <a:t>0.8</a:t>
            </a:r>
            <a:r>
              <a:rPr lang="zh-CN" altLang="en-US" sz="2400" dirty="0" smtClean="0"/>
              <a:t>米。现在我们往</a:t>
            </a:r>
            <a:r>
              <a:rPr lang="zh-CN" altLang="en-US" sz="2400" dirty="0"/>
              <a:t>里加水，</a:t>
            </a:r>
            <a:r>
              <a:rPr lang="zh-CN" altLang="en-US" sz="2400" dirty="0" smtClean="0"/>
              <a:t>假设加水力度为</a:t>
            </a:r>
            <a:r>
              <a:rPr lang="en-US" altLang="zh-CN" sz="2400" dirty="0" err="1" smtClean="0"/>
              <a:t>Kp</a:t>
            </a:r>
            <a:r>
              <a:rPr lang="zh-CN" altLang="en-US" sz="2400" dirty="0" smtClean="0"/>
              <a:t>，取</a:t>
            </a:r>
            <a:r>
              <a:rPr lang="en-US" altLang="zh-CN" sz="2400" dirty="0" err="1" smtClean="0"/>
              <a:t>Kp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0.5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那么在第一次加水时，加水量</a:t>
            </a:r>
            <a:r>
              <a:rPr lang="en-US" altLang="zh-CN" sz="2400" dirty="0" smtClean="0"/>
              <a:t>u=0.5*0.8=0.4</a:t>
            </a:r>
            <a:r>
              <a:rPr lang="zh-CN" altLang="en-US" sz="2400" dirty="0"/>
              <a:t>米。接着</a:t>
            </a:r>
            <a:r>
              <a:rPr lang="zh-CN" altLang="en-US" sz="2400" dirty="0" smtClean="0"/>
              <a:t>，第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次加水，</a:t>
            </a:r>
            <a:r>
              <a:rPr lang="zh-CN" altLang="en-US" sz="2400" dirty="0"/>
              <a:t>当前水位是</a:t>
            </a:r>
            <a:r>
              <a:rPr lang="en-US" altLang="zh-CN" sz="2400" dirty="0"/>
              <a:t>0.6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所以偏差是</a:t>
            </a:r>
            <a:r>
              <a:rPr lang="en-US" altLang="zh-CN" sz="2400" dirty="0"/>
              <a:t>0.4</a:t>
            </a:r>
            <a:r>
              <a:rPr lang="zh-CN" altLang="en-US" sz="2400" dirty="0" smtClean="0"/>
              <a:t>。加水量</a:t>
            </a:r>
            <a:r>
              <a:rPr lang="en-US" altLang="zh-CN" sz="2400" dirty="0" smtClean="0"/>
              <a:t>u=0.5*0.4=0.2</a:t>
            </a:r>
            <a:r>
              <a:rPr lang="zh-CN" altLang="en-US" sz="2400" dirty="0" smtClean="0"/>
              <a:t>米，</a:t>
            </a:r>
            <a:r>
              <a:rPr lang="zh-CN" altLang="en-US" sz="2400" dirty="0"/>
              <a:t>会使水位再次上升</a:t>
            </a:r>
            <a:r>
              <a:rPr lang="en-US" altLang="zh-CN" sz="2400" dirty="0" smtClean="0"/>
              <a:t>0.2</a:t>
            </a:r>
            <a:r>
              <a:rPr lang="zh-CN" altLang="en-US" sz="2400" dirty="0" smtClean="0"/>
              <a:t>米，</a:t>
            </a:r>
            <a:r>
              <a:rPr lang="zh-CN" altLang="en-US" sz="2400" dirty="0"/>
              <a:t>达到</a:t>
            </a:r>
            <a:r>
              <a:rPr lang="en-US" altLang="zh-CN" sz="2400" dirty="0" smtClean="0"/>
              <a:t>0.8</a:t>
            </a:r>
            <a:r>
              <a:rPr lang="zh-CN" altLang="en-US" sz="2400" dirty="0"/>
              <a:t>。如此这么循环下去</a:t>
            </a:r>
            <a:r>
              <a:rPr lang="zh-CN" altLang="en-US" sz="2400" dirty="0" smtClean="0"/>
              <a:t>，可以预见，最终</a:t>
            </a:r>
            <a:r>
              <a:rPr lang="zh-CN" altLang="en-US" sz="2400" dirty="0"/>
              <a:t>水位会达到我们需要的</a:t>
            </a:r>
            <a:r>
              <a:rPr lang="en-US" altLang="zh-CN" sz="2400" dirty="0"/>
              <a:t>1</a:t>
            </a:r>
            <a:r>
              <a:rPr lang="zh-CN" altLang="en-US" sz="2400" dirty="0"/>
              <a:t>米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就是比例控制算法的运行</a:t>
            </a:r>
            <a:r>
              <a:rPr lang="zh-CN" altLang="en-US" sz="2400" dirty="0" smtClean="0"/>
              <a:t>方法及</a:t>
            </a:r>
            <a:r>
              <a:rPr lang="en-US" altLang="zh-CN" sz="2400" dirty="0" err="1" smtClean="0"/>
              <a:t>Kp</a:t>
            </a:r>
            <a:r>
              <a:rPr lang="zh-CN" altLang="en-US" sz="2400" dirty="0" smtClean="0"/>
              <a:t>的作用。试想</a:t>
            </a:r>
            <a:r>
              <a:rPr lang="en-US" altLang="zh-CN" sz="2400" dirty="0" err="1" smtClean="0"/>
              <a:t>Kp</a:t>
            </a:r>
            <a:r>
              <a:rPr lang="zh-CN" altLang="en-US" sz="2400" dirty="0" smtClean="0"/>
              <a:t>越大，加的水是不是就越多，达到目标越快。</a:t>
            </a:r>
            <a:endParaRPr lang="zh-CN" altLang="en-US" sz="2400" dirty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247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通过举例说明</a:t>
            </a:r>
            <a:r>
              <a:rPr lang="en-US" altLang="zh-CN" dirty="0" err="1" smtClean="0"/>
              <a:t>Kp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Kd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5536" y="1988840"/>
            <a:ext cx="8352928" cy="4608512"/>
          </a:xfrm>
        </p:spPr>
        <p:txBody>
          <a:bodyPr/>
          <a:lstStyle/>
          <a:p>
            <a:r>
              <a:rPr lang="zh-CN" altLang="en-US" sz="2400" dirty="0" smtClean="0"/>
              <a:t>我们再增加一些条件，这时水箱的水是要给别人使用的。</a:t>
            </a:r>
            <a:endParaRPr lang="en-US" altLang="zh-CN" sz="2400" dirty="0" smtClean="0"/>
          </a:p>
          <a:p>
            <a:r>
              <a:rPr lang="zh-CN" altLang="en-US" sz="2400" dirty="0" smtClean="0"/>
              <a:t>简单一点，每次我们加水前，别人都会使用掉</a:t>
            </a:r>
            <a:r>
              <a:rPr lang="en-US" altLang="zh-CN" sz="2400" dirty="0" smtClean="0"/>
              <a:t>0.1</a:t>
            </a:r>
            <a:r>
              <a:rPr lang="zh-CN" altLang="en-US" sz="2400" dirty="0" smtClean="0"/>
              <a:t>米的水位。</a:t>
            </a:r>
            <a:endParaRPr lang="en-US" altLang="zh-CN" sz="2400" dirty="0" smtClean="0"/>
          </a:p>
          <a:p>
            <a:r>
              <a:rPr lang="zh-CN" altLang="en-US" sz="2400" dirty="0" smtClean="0"/>
              <a:t>这里，我们仍然假设</a:t>
            </a:r>
            <a:r>
              <a:rPr lang="en-US" altLang="zh-CN" sz="2400" dirty="0" err="1" smtClean="0"/>
              <a:t>Kp</a:t>
            </a:r>
            <a:r>
              <a:rPr lang="zh-CN" altLang="en-US" sz="2400" dirty="0"/>
              <a:t>取</a:t>
            </a:r>
            <a:r>
              <a:rPr lang="en-US" altLang="zh-CN" sz="2400" dirty="0"/>
              <a:t>0.5</a:t>
            </a:r>
            <a:r>
              <a:rPr lang="zh-CN" altLang="en-US" sz="2400" dirty="0"/>
              <a:t>，那么会存在着某种情况，假设经过几次加水，</a:t>
            </a:r>
            <a:r>
              <a:rPr lang="zh-CN" altLang="en-US" sz="2400" dirty="0" smtClean="0"/>
              <a:t>水箱中</a:t>
            </a:r>
            <a:r>
              <a:rPr lang="zh-CN" altLang="en-US" sz="2400" dirty="0"/>
              <a:t>的水位到</a:t>
            </a:r>
            <a:r>
              <a:rPr lang="en-US" altLang="zh-CN" sz="2400" dirty="0" smtClean="0"/>
              <a:t>0.8</a:t>
            </a:r>
            <a:r>
              <a:rPr lang="zh-CN" altLang="en-US" sz="2400" dirty="0" smtClean="0"/>
              <a:t>米时</a:t>
            </a:r>
            <a:r>
              <a:rPr lang="zh-CN" altLang="en-US" sz="2400" dirty="0"/>
              <a:t>，水位将不会再变换</a:t>
            </a:r>
            <a:r>
              <a:rPr lang="zh-CN" altLang="en-US" sz="2400" dirty="0" smtClean="0"/>
              <a:t>！因为</a:t>
            </a:r>
            <a:r>
              <a:rPr lang="zh-CN" altLang="en-US" sz="2400" dirty="0"/>
              <a:t>，水位为</a:t>
            </a:r>
            <a:r>
              <a:rPr lang="en-US" altLang="zh-CN" sz="2400" dirty="0" smtClean="0"/>
              <a:t>0.8</a:t>
            </a:r>
            <a:r>
              <a:rPr lang="zh-CN" altLang="en-US" sz="2400" dirty="0" smtClean="0"/>
              <a:t>米，则偏差为</a:t>
            </a:r>
            <a:r>
              <a:rPr lang="en-US" altLang="zh-CN" sz="2400" dirty="0" smtClean="0"/>
              <a:t>0.2</a:t>
            </a:r>
            <a:r>
              <a:rPr lang="zh-CN" altLang="en-US" sz="2400" dirty="0" smtClean="0"/>
              <a:t>米，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所以每次往</a:t>
            </a:r>
            <a:r>
              <a:rPr lang="zh-CN" altLang="en-US" sz="2400" dirty="0" smtClean="0"/>
              <a:t>水箱中</a:t>
            </a:r>
            <a:r>
              <a:rPr lang="zh-CN" altLang="en-US" sz="2400" dirty="0"/>
              <a:t>加水的量为</a:t>
            </a:r>
            <a:r>
              <a:rPr lang="en-US" altLang="zh-CN" sz="2400" dirty="0" smtClean="0"/>
              <a:t>u=0.5*0.2=0.1</a:t>
            </a:r>
            <a:r>
              <a:rPr lang="zh-CN" altLang="en-US" sz="2400" dirty="0" smtClean="0"/>
              <a:t>米，同时</a:t>
            </a:r>
            <a:r>
              <a:rPr lang="zh-CN" altLang="en-US" sz="2400" dirty="0"/>
              <a:t>，每次加</a:t>
            </a:r>
            <a:r>
              <a:rPr lang="zh-CN" altLang="en-US" sz="2400" dirty="0" smtClean="0"/>
              <a:t>水箱里</a:t>
            </a:r>
            <a:r>
              <a:rPr lang="zh-CN" altLang="en-US" sz="2400" dirty="0"/>
              <a:t>又</a:t>
            </a:r>
            <a:r>
              <a:rPr lang="zh-CN" altLang="en-US" sz="2400" dirty="0" smtClean="0"/>
              <a:t>会被用去</a:t>
            </a:r>
            <a:r>
              <a:rPr lang="en-US" altLang="zh-CN" sz="2400" dirty="0" smtClean="0"/>
              <a:t>0.1</a:t>
            </a:r>
            <a:r>
              <a:rPr lang="zh-CN" altLang="en-US" sz="2400" dirty="0"/>
              <a:t>米的水</a:t>
            </a:r>
            <a:r>
              <a:rPr lang="zh-CN" altLang="en-US" sz="2400" dirty="0" smtClean="0"/>
              <a:t>！加入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水和用去的水达到了平衡，水位将不再变化！</a:t>
            </a:r>
            <a:endParaRPr lang="en-US" altLang="zh-CN" sz="2400" dirty="0" smtClean="0"/>
          </a:p>
          <a:p>
            <a:r>
              <a:rPr lang="zh-CN" altLang="en-US" sz="2400" dirty="0"/>
              <a:t>也就是说，我的目标是</a:t>
            </a:r>
            <a:r>
              <a:rPr lang="en-US" altLang="zh-CN" sz="2400" dirty="0"/>
              <a:t>1</a:t>
            </a:r>
            <a:r>
              <a:rPr lang="zh-CN" altLang="en-US" sz="2400" dirty="0"/>
              <a:t>米，但是最后系统达到</a:t>
            </a:r>
            <a:r>
              <a:rPr lang="en-US" altLang="zh-CN" sz="2400" dirty="0"/>
              <a:t>0.8</a:t>
            </a:r>
            <a:r>
              <a:rPr lang="zh-CN" altLang="en-US" sz="2400" dirty="0"/>
              <a:t>米的水位就不在变化了，且系统已经达到稳定。由此产生的误差就是稳态误差了。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585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通过举例说明</a:t>
            </a:r>
            <a:r>
              <a:rPr lang="en-US" altLang="zh-CN" dirty="0" err="1" smtClean="0"/>
              <a:t>Kp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Kd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5536" y="1988840"/>
            <a:ext cx="8352928" cy="4608512"/>
          </a:xfrm>
        </p:spPr>
        <p:txBody>
          <a:bodyPr/>
          <a:lstStyle/>
          <a:p>
            <a:r>
              <a:rPr lang="zh-CN" altLang="en-US" sz="2400" dirty="0" smtClean="0"/>
              <a:t>为了避免上述系统达到稳态，却仍然不能达到目标值的情况。我们引入了积分环节来消除稳态误差。</a:t>
            </a:r>
            <a:endParaRPr lang="en-US" altLang="zh-CN" sz="2400" dirty="0" smtClean="0"/>
          </a:p>
          <a:p>
            <a:r>
              <a:rPr lang="zh-CN" altLang="en-US" sz="2400" dirty="0" smtClean="0"/>
              <a:t>引入积分环节，就相当于在我们再加了一个小水龙头，给水箱注水，</a:t>
            </a:r>
            <a:r>
              <a:rPr lang="en-US" altLang="zh-CN" sz="2400" dirty="0" smtClean="0"/>
              <a:t>Ki</a:t>
            </a:r>
            <a:r>
              <a:rPr lang="zh-CN" altLang="en-US" sz="2400" dirty="0" smtClean="0"/>
              <a:t>项作用在整个环节累计的误差上，只要有误差，那么控制的力度就会不断的增大。</a:t>
            </a:r>
            <a:endParaRPr lang="en-US" altLang="zh-CN" sz="2400" dirty="0" smtClean="0"/>
          </a:p>
          <a:p>
            <a:r>
              <a:rPr lang="zh-CN" altLang="en-US" sz="2400" dirty="0" smtClean="0"/>
              <a:t>应用在实例中，与上述纯比例环节的情况不同，引入的积分环节后，即使比例环节达到了稳态，但是由于积分环节的存在，如果误差仍然存在时，那么小水龙头还会继续拧大，增加往水箱中的注水量，直到误差消除，此时积分项不再增大，输出维持不变，意思就是在消除了误差的情况下，小水龙头的注水量，和用水量也达到了平衡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561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通过举例说明</a:t>
            </a:r>
            <a:r>
              <a:rPr lang="en-US" altLang="zh-CN" dirty="0" err="1" smtClean="0"/>
              <a:t>Kp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Kd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5536" y="1988840"/>
            <a:ext cx="8352928" cy="4608512"/>
          </a:xfrm>
        </p:spPr>
        <p:txBody>
          <a:bodyPr/>
          <a:lstStyle/>
          <a:p>
            <a:r>
              <a:rPr lang="zh-CN" altLang="en-US" sz="2400" dirty="0" smtClean="0"/>
              <a:t>微分环节相对好理解，延续上面的系统，我们给水箱注水的时候，突然来了个好心大爷，给我们水箱加了一桶水，假设现在还没有超过预定的水位。那么在大爷加水前，系统的偏差是不是比大爷加</a:t>
            </a:r>
            <a:r>
              <a:rPr lang="zh-CN" altLang="en-US" sz="2400" dirty="0"/>
              <a:t>水</a:t>
            </a:r>
            <a:r>
              <a:rPr lang="zh-CN" altLang="en-US" sz="2400" dirty="0" smtClean="0"/>
              <a:t>后的偏差要大。比如大爷加水前，偏差水位为</a:t>
            </a:r>
            <a:r>
              <a:rPr lang="en-US" altLang="zh-CN" sz="2400" dirty="0" smtClean="0"/>
              <a:t>0.5</a:t>
            </a:r>
            <a:r>
              <a:rPr lang="zh-CN" altLang="en-US" sz="2400" dirty="0" smtClean="0"/>
              <a:t>米，加水之后偏差为</a:t>
            </a:r>
            <a:r>
              <a:rPr lang="en-US" altLang="zh-CN" sz="2400" dirty="0" smtClean="0"/>
              <a:t>0.1</a:t>
            </a:r>
            <a:r>
              <a:rPr lang="zh-CN" altLang="en-US" sz="2400" dirty="0" smtClean="0"/>
              <a:t>米了。</a:t>
            </a:r>
            <a:endParaRPr lang="en-US" altLang="zh-CN" sz="2400" dirty="0" smtClean="0"/>
          </a:p>
          <a:p>
            <a:r>
              <a:rPr lang="zh-CN" altLang="en-US" sz="2400" dirty="0" smtClean="0"/>
              <a:t>假设我们增加水位的速度是</a:t>
            </a:r>
            <a:r>
              <a:rPr lang="en-US" altLang="zh-CN" sz="2400" dirty="0" smtClean="0"/>
              <a:t>0.3</a:t>
            </a:r>
            <a:r>
              <a:rPr lang="zh-CN" altLang="en-US" sz="2400" dirty="0" smtClean="0"/>
              <a:t>米每次，那么是不是按照这样的速度，下次加水就很容易漫出来。</a:t>
            </a:r>
            <a:endParaRPr lang="en-US" altLang="zh-CN" sz="2400" dirty="0" smtClean="0"/>
          </a:p>
          <a:p>
            <a:r>
              <a:rPr lang="zh-CN" altLang="en-US" sz="2400" dirty="0" smtClean="0"/>
              <a:t>但是我们引入了微分环节的话，微分环节就会</a:t>
            </a:r>
            <a:r>
              <a:rPr lang="zh-CN" altLang="en-US" sz="2400" dirty="0"/>
              <a:t>赶紧</a:t>
            </a:r>
            <a:r>
              <a:rPr lang="zh-CN" altLang="en-US" sz="2400" dirty="0" smtClean="0"/>
              <a:t>帮我们把水龙头给拧小，甚至会帮我们把水舀出去。因为当前的偏差减去前一次的偏差为负值，所以这个微分的作用抑制了系统的过度调整。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128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比例项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7504" y="2060848"/>
            <a:ext cx="4469533" cy="33745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83" y="2132856"/>
            <a:ext cx="4289005" cy="332397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6216" y="5805264"/>
            <a:ext cx="79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一般情况下增大</a:t>
            </a:r>
            <a:r>
              <a:rPr lang="zh-CN" altLang="en-US" dirty="0"/>
              <a:t>比例系数可以加快系统的响应、增大比例系数有助于减小静差</a:t>
            </a:r>
          </a:p>
        </p:txBody>
      </p:sp>
    </p:spTree>
    <p:extLst>
      <p:ext uri="{BB962C8B-B14F-4D97-AF65-F5344CB8AC3E}">
        <p14:creationId xmlns:p14="http://schemas.microsoft.com/office/powerpoint/2010/main" val="5534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积分项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752" y="5622095"/>
            <a:ext cx="9036496" cy="759233"/>
          </a:xfrm>
        </p:spPr>
        <p:txBody>
          <a:bodyPr/>
          <a:lstStyle/>
          <a:p>
            <a:r>
              <a:rPr lang="zh-CN" altLang="en-US" sz="1800" dirty="0" smtClean="0"/>
              <a:t>一般</a:t>
            </a:r>
            <a:r>
              <a:rPr lang="zh-CN" altLang="en-US" sz="1800" dirty="0"/>
              <a:t>情况下增大积分时间有利于减小超调，是系统稳定性增加，但是会增长消除静差的时间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3" y="1916832"/>
            <a:ext cx="4524375" cy="3524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132856"/>
            <a:ext cx="11144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微分项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305050" y="1772816"/>
            <a:ext cx="4533900" cy="3552825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575" y="2708920"/>
            <a:ext cx="1354047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269584"/>
              </p:ext>
            </p:extLst>
          </p:nvPr>
        </p:nvGraphicFramePr>
        <p:xfrm>
          <a:off x="4932040" y="3068961"/>
          <a:ext cx="146193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公式" r:id="rId4" imgW="926698" imgH="406224" progId="Equation.3">
                  <p:embed/>
                </p:oleObj>
              </mc:Choice>
              <mc:Fallback>
                <p:oleObj name="公式" r:id="rId4" imgW="926698" imgH="4062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068961"/>
                        <a:ext cx="1461930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>
          <a:xfrm>
            <a:off x="1736812" y="5622096"/>
            <a:ext cx="5670376" cy="6396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一般情况下微分项具有超前调节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作用，抑制震荡。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698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43109" y="2798930"/>
            <a:ext cx="8057782" cy="1260140"/>
          </a:xfrm>
        </p:spPr>
        <p:txBody>
          <a:bodyPr/>
          <a:lstStyle/>
          <a:p>
            <a:r>
              <a:rPr lang="zh-CN" altLang="en-US" dirty="0" smtClean="0"/>
              <a:t>实验一、</a:t>
            </a:r>
            <a:r>
              <a:rPr lang="en-US" altLang="zh-CN" dirty="0"/>
              <a:t>《PID——</a:t>
            </a:r>
            <a:r>
              <a:rPr lang="zh-CN" altLang="en-US" dirty="0"/>
              <a:t>位置式按键修改目标值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实验二、</a:t>
            </a:r>
            <a:r>
              <a:rPr lang="en-US" altLang="zh-CN" dirty="0" smtClean="0"/>
              <a:t>《</a:t>
            </a:r>
            <a:r>
              <a:rPr lang="en-US" altLang="zh-CN" dirty="0"/>
              <a:t>PID——</a:t>
            </a:r>
            <a:r>
              <a:rPr lang="zh-CN" altLang="en-US" dirty="0"/>
              <a:t>增量式按键修改</a:t>
            </a:r>
            <a:r>
              <a:rPr lang="zh-CN" altLang="en-US" dirty="0" smtClean="0"/>
              <a:t>目标值</a:t>
            </a:r>
            <a:r>
              <a:rPr lang="en-US" altLang="zh-CN" dirty="0" smtClean="0"/>
              <a:t>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86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85547869"/>
              </p:ext>
            </p:extLst>
          </p:nvPr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8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+mn-ea"/>
              </a:rPr>
              <a:t>谢谢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公众号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803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 smtClean="0"/>
              <a:t>PID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PID</a:t>
            </a:r>
            <a:r>
              <a:rPr lang="zh-CN" altLang="en-US" sz="2800" dirty="0"/>
              <a:t>算法是控制领域非常常见的算法，小到控制温度，大到控制飞机的飞行姿态和速度等等，都会涉及到</a:t>
            </a:r>
            <a:r>
              <a:rPr lang="en-US" altLang="zh-CN" sz="2800" dirty="0"/>
              <a:t>PID</a:t>
            </a:r>
            <a:r>
              <a:rPr lang="zh-CN" altLang="en-US" sz="2800" dirty="0"/>
              <a:t>控制， 在控制领域可以算是万能的算法，如果你能够掌握</a:t>
            </a:r>
            <a:r>
              <a:rPr lang="en-US" altLang="zh-CN" sz="2800" dirty="0"/>
              <a:t>PID</a:t>
            </a:r>
            <a:r>
              <a:rPr lang="zh-CN" altLang="en-US" sz="2800" dirty="0"/>
              <a:t>算法的控制与实现，那么已经足以应对控制领域的一般问题了。 并且在众多控制算法中</a:t>
            </a:r>
            <a:r>
              <a:rPr lang="en-US" altLang="zh-CN" sz="2800" dirty="0"/>
              <a:t>PID</a:t>
            </a:r>
            <a:r>
              <a:rPr lang="zh-CN" altLang="en-US" sz="2800" dirty="0"/>
              <a:t>是最能体现反馈思想的</a:t>
            </a:r>
            <a:r>
              <a:rPr lang="zh-CN" altLang="en-US" sz="2800" dirty="0" smtClean="0"/>
              <a:t>算法，是自动控制</a:t>
            </a:r>
            <a:r>
              <a:rPr lang="zh-CN" altLang="en-US" sz="2800" dirty="0"/>
              <a:t>领域</a:t>
            </a:r>
            <a:r>
              <a:rPr lang="zh-CN" altLang="en-US" sz="2800" dirty="0" smtClean="0"/>
              <a:t>经典</a:t>
            </a:r>
            <a:r>
              <a:rPr lang="zh-CN" altLang="en-US" sz="2800" dirty="0"/>
              <a:t>之</a:t>
            </a:r>
            <a:r>
              <a:rPr lang="zh-CN" altLang="en-US" sz="2800" dirty="0" smtClean="0"/>
              <a:t>作。</a:t>
            </a:r>
            <a:endParaRPr lang="en-US" altLang="zh-CN" sz="2400" dirty="0" smtClean="0"/>
          </a:p>
        </p:txBody>
      </p:sp>
      <p:sp>
        <p:nvSpPr>
          <p:cNvPr id="6" name="AutoShape 6" descr="舵机结构解析图"/>
          <p:cNvSpPr>
            <a:spLocks noChangeAspect="1" noChangeArrowheads="1"/>
          </p:cNvSpPr>
          <p:nvPr/>
        </p:nvSpPr>
        <p:spPr bwMode="auto">
          <a:xfrm>
            <a:off x="155574" y="-144463"/>
            <a:ext cx="6072609" cy="607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为什么要引入</a:t>
            </a:r>
            <a:r>
              <a:rPr lang="en-US" altLang="zh-CN" dirty="0" smtClean="0"/>
              <a:t>PID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实例说明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5536" y="1844353"/>
            <a:ext cx="8352928" cy="4248943"/>
          </a:xfrm>
        </p:spPr>
        <p:txBody>
          <a:bodyPr/>
          <a:lstStyle/>
          <a:p>
            <a:r>
              <a:rPr lang="zh-CN" altLang="en-US" sz="2400" dirty="0">
                <a:latin typeface="+mn-ea"/>
              </a:rPr>
              <a:t>以</a:t>
            </a:r>
            <a:r>
              <a:rPr lang="zh-CN" altLang="en-US" sz="2400" dirty="0" smtClean="0">
                <a:latin typeface="+mn-ea"/>
              </a:rPr>
              <a:t>小车为例，当</a:t>
            </a:r>
            <a:r>
              <a:rPr lang="zh-CN" altLang="en-US" sz="2400" dirty="0">
                <a:latin typeface="+mn-ea"/>
              </a:rPr>
              <a:t>你刚把充满</a:t>
            </a:r>
            <a:r>
              <a:rPr lang="zh-CN" altLang="en-US" sz="2400" dirty="0" smtClean="0">
                <a:latin typeface="+mn-ea"/>
              </a:rPr>
              <a:t>的电池</a:t>
            </a:r>
            <a:r>
              <a:rPr lang="zh-CN" altLang="en-US" sz="2400" dirty="0">
                <a:latin typeface="+mn-ea"/>
              </a:rPr>
              <a:t>装在小车上时</a:t>
            </a:r>
            <a:r>
              <a:rPr lang="zh-CN" altLang="en-US" sz="2400" dirty="0" smtClean="0">
                <a:latin typeface="+mn-ea"/>
              </a:rPr>
              <a:t>，此时</a:t>
            </a:r>
            <a:r>
              <a:rPr lang="zh-CN" altLang="en-US" sz="2400" dirty="0">
                <a:latin typeface="+mn-ea"/>
              </a:rPr>
              <a:t>小车跑的很快动力很足，但是跑着跑着就慢了下来，因为电池电压的影响小车速度变慢了</a:t>
            </a:r>
            <a:r>
              <a:rPr lang="zh-CN" altLang="en-US" sz="2400" dirty="0" smtClean="0">
                <a:latin typeface="+mn-ea"/>
              </a:rPr>
              <a:t>，那么</a:t>
            </a:r>
            <a:r>
              <a:rPr lang="zh-CN" altLang="en-US" sz="2400" dirty="0">
                <a:latin typeface="+mn-ea"/>
              </a:rPr>
              <a:t>怎么才能够使小车按照恒定速度行驶呢</a:t>
            </a:r>
            <a:r>
              <a:rPr lang="zh-CN" altLang="en-US" sz="2400" dirty="0" smtClean="0">
                <a:latin typeface="+mn-ea"/>
              </a:rPr>
              <a:t>？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此时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PID</a:t>
            </a:r>
            <a:r>
              <a:rPr lang="zh-CN" altLang="en-US" sz="2400" dirty="0">
                <a:latin typeface="+mn-ea"/>
              </a:rPr>
              <a:t>算法就是一个非常好的选择，</a:t>
            </a:r>
            <a:r>
              <a:rPr lang="zh-CN" altLang="en-US" sz="2400" dirty="0" smtClean="0">
                <a:latin typeface="+mn-ea"/>
              </a:rPr>
              <a:t>对于自动控制的</a:t>
            </a:r>
            <a:r>
              <a:rPr lang="zh-CN" altLang="en-US" sz="2400" dirty="0">
                <a:latin typeface="+mn-ea"/>
              </a:rPr>
              <a:t>问题，一定要</a:t>
            </a:r>
            <a:r>
              <a:rPr lang="zh-CN" altLang="en-US" sz="2400" dirty="0" smtClean="0">
                <a:latin typeface="+mn-ea"/>
              </a:rPr>
              <a:t>通过算法解决，</a:t>
            </a:r>
            <a:r>
              <a:rPr lang="zh-CN" altLang="en-US" sz="2400" dirty="0" smtClean="0">
                <a:latin typeface="+mn-ea"/>
              </a:rPr>
              <a:t>因为运动状态的控制与输入的控制值，具体的对应关系</a:t>
            </a:r>
            <a:r>
              <a:rPr lang="zh-CN" altLang="en-US" sz="2400" dirty="0">
                <a:latin typeface="+mn-ea"/>
              </a:rPr>
              <a:t>，谁也不知道。 </a:t>
            </a:r>
            <a:r>
              <a:rPr lang="zh-CN" altLang="en-US" sz="2400" dirty="0" smtClean="0">
                <a:latin typeface="+mn-ea"/>
              </a:rPr>
              <a:t>但是在具体的场景中，使用</a:t>
            </a:r>
            <a:r>
              <a:rPr lang="zh-CN" altLang="en-US" sz="2400" dirty="0" smtClean="0">
                <a:latin typeface="+mn-ea"/>
              </a:rPr>
              <a:t>了</a:t>
            </a:r>
            <a:r>
              <a:rPr lang="en-US" altLang="zh-CN" sz="2400" dirty="0" smtClean="0">
                <a:latin typeface="+mn-ea"/>
              </a:rPr>
              <a:t>PID</a:t>
            </a:r>
            <a:r>
              <a:rPr lang="zh-CN" altLang="en-US" sz="2400" dirty="0">
                <a:latin typeface="+mn-ea"/>
              </a:rPr>
              <a:t>算法，通过编码器的速度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反馈</a:t>
            </a:r>
            <a:r>
              <a:rPr lang="zh-CN" altLang="en-US" sz="2400" dirty="0">
                <a:latin typeface="+mn-ea"/>
              </a:rPr>
              <a:t>，可以实时的知道小车的速度是否慢了，然后利用目标速度与实际速度的误差带入算法， 即可获得当前占空比，达到控制速度的效果。</a:t>
            </a: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68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PID</a:t>
            </a:r>
            <a:r>
              <a:rPr lang="zh-CN" altLang="en-US" dirty="0" smtClean="0"/>
              <a:t>算法连续公式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86218" y="3454817"/>
            <a:ext cx="7518230" cy="2494463"/>
          </a:xfrm>
        </p:spPr>
        <p:txBody>
          <a:bodyPr/>
          <a:lstStyle/>
          <a:p>
            <a:r>
              <a:rPr lang="en-US" altLang="zh-CN" sz="2800" dirty="0" err="1"/>
              <a:t>Kp</a:t>
            </a:r>
            <a:r>
              <a:rPr lang="en-US" altLang="zh-CN" sz="2800" dirty="0"/>
              <a:t>——</a:t>
            </a:r>
            <a:r>
              <a:rPr lang="zh-CN" altLang="en-US" sz="2800" dirty="0"/>
              <a:t>比例增益，</a:t>
            </a:r>
            <a:r>
              <a:rPr lang="en-US" altLang="zh-CN" sz="2800" dirty="0" err="1"/>
              <a:t>Kp</a:t>
            </a:r>
            <a:r>
              <a:rPr lang="zh-CN" altLang="en-US" sz="2800" dirty="0"/>
              <a:t>与比例度成倒数关系</a:t>
            </a:r>
          </a:p>
          <a:p>
            <a:r>
              <a:rPr lang="en-US" altLang="zh-CN" sz="2800" dirty="0"/>
              <a:t>Tt——</a:t>
            </a:r>
            <a:r>
              <a:rPr lang="zh-CN" altLang="en-US" sz="2800" dirty="0"/>
              <a:t>积分时间常数</a:t>
            </a:r>
          </a:p>
          <a:p>
            <a:r>
              <a:rPr lang="en-US" altLang="zh-CN" sz="2800" dirty="0"/>
              <a:t>TD——</a:t>
            </a:r>
            <a:r>
              <a:rPr lang="zh-CN" altLang="en-US" sz="2800" dirty="0"/>
              <a:t>微分时间常数</a:t>
            </a:r>
          </a:p>
          <a:p>
            <a:r>
              <a:rPr lang="en-US" altLang="zh-CN" sz="2800" dirty="0"/>
              <a:t>u</a:t>
            </a:r>
            <a:r>
              <a:rPr lang="zh-CN" altLang="en-US" sz="2800" dirty="0"/>
              <a:t>（</a:t>
            </a:r>
            <a:r>
              <a:rPr lang="en-US" altLang="zh-CN" sz="2800" dirty="0"/>
              <a:t>t</a:t>
            </a:r>
            <a:r>
              <a:rPr lang="zh-CN" altLang="en-US" sz="2800" dirty="0"/>
              <a:t>）</a:t>
            </a:r>
            <a:r>
              <a:rPr lang="en-US" altLang="zh-CN" sz="2800" dirty="0"/>
              <a:t>——PID</a:t>
            </a:r>
            <a:r>
              <a:rPr lang="zh-CN" altLang="en-US" sz="2800" dirty="0"/>
              <a:t>控制器的输出信号</a:t>
            </a:r>
          </a:p>
          <a:p>
            <a:r>
              <a:rPr lang="en-US" altLang="zh-CN" sz="2800" dirty="0"/>
              <a:t>e</a:t>
            </a:r>
            <a:r>
              <a:rPr lang="zh-CN" altLang="en-US" sz="2800" dirty="0"/>
              <a:t>（</a:t>
            </a:r>
            <a:r>
              <a:rPr lang="en-US" altLang="zh-CN" sz="2800" dirty="0"/>
              <a:t>t</a:t>
            </a:r>
            <a:r>
              <a:rPr lang="zh-CN" altLang="en-US" sz="2800" dirty="0"/>
              <a:t>）</a:t>
            </a:r>
            <a:r>
              <a:rPr lang="en-US" altLang="zh-CN" sz="2800" dirty="0"/>
              <a:t>——</a:t>
            </a:r>
            <a:r>
              <a:rPr lang="zh-CN" altLang="en-US" sz="2800" dirty="0"/>
              <a:t>给定值</a:t>
            </a:r>
            <a:r>
              <a:rPr lang="en-US" altLang="zh-CN" sz="2800" dirty="0"/>
              <a:t>r</a:t>
            </a:r>
            <a:r>
              <a:rPr lang="zh-CN" altLang="en-US" sz="2800" dirty="0"/>
              <a:t>（</a:t>
            </a:r>
            <a:r>
              <a:rPr lang="en-US" altLang="zh-CN" sz="2800" dirty="0"/>
              <a:t>t</a:t>
            </a:r>
            <a:r>
              <a:rPr lang="zh-CN" altLang="en-US" sz="2800" dirty="0"/>
              <a:t>）与测量值误差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14" y="2014657"/>
            <a:ext cx="8457572" cy="112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PID</a:t>
            </a:r>
            <a:r>
              <a:rPr lang="zh-CN" altLang="en-US" dirty="0"/>
              <a:t>算法的一般形式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85850" y="1844824"/>
            <a:ext cx="6972300" cy="27424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638035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通过以上框图不难看出，</a:t>
            </a:r>
            <a:r>
              <a:rPr lang="en-US" altLang="zh-CN" dirty="0"/>
              <a:t>PID</a:t>
            </a:r>
            <a:r>
              <a:rPr lang="zh-CN" altLang="en-US" dirty="0"/>
              <a:t>控制其实就是对偏差的控制过程；如果偏差为</a:t>
            </a:r>
            <a:r>
              <a:rPr lang="en-US" altLang="zh-CN" dirty="0"/>
              <a:t>0,</a:t>
            </a:r>
            <a:r>
              <a:rPr lang="zh-CN" altLang="en-US" dirty="0"/>
              <a:t>则比例环节不起作用，只有存在偏差时，比例环节才起作用； 积分环节主要是用来消除静差，所谓静差，就是系统稳定后输出值和设定值之间的差值，积分环节实际上就是偏差累计的过程， 把累计的误差加到原有系统上以抵消系统造成的静差；而微分信号则反应了偏差信号的变化规律，也可以说是变化趋势，根据偏差信号的变化趋势来进行超前调节， 从而增加了系统的预知性；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3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离散的</a:t>
            </a:r>
            <a:r>
              <a:rPr lang="en-US" altLang="zh-CN" dirty="0" smtClean="0"/>
              <a:t>PID</a:t>
            </a:r>
            <a:r>
              <a:rPr lang="zh-CN" altLang="en-US" dirty="0" smtClean="0"/>
              <a:t>公式与位置式</a:t>
            </a:r>
            <a:r>
              <a:rPr lang="en-US" altLang="zh-CN" dirty="0" smtClean="0"/>
              <a:t>PID</a:t>
            </a:r>
            <a:r>
              <a:rPr lang="zh-CN" altLang="en-US" dirty="0" smtClean="0"/>
              <a:t>公式</a:t>
            </a:r>
            <a:endParaRPr lang="zh-CN" altLang="en-US" dirty="0"/>
          </a:p>
        </p:txBody>
      </p:sp>
      <p:sp>
        <p:nvSpPr>
          <p:cNvPr id="3" name="AutoShape 2" descr="../_images/pid_zhenglid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72" y="1772816"/>
            <a:ext cx="4267200" cy="571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9602" y="2441638"/>
            <a:ext cx="7164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假设采集数据的间隔时间为</a:t>
            </a:r>
            <a:r>
              <a:rPr lang="en-US" altLang="zh-CN" dirty="0">
                <a:latin typeface="+mn-ea"/>
              </a:rPr>
              <a:t>T,</a:t>
            </a:r>
            <a:r>
              <a:rPr lang="zh-CN" altLang="en-US" dirty="0">
                <a:latin typeface="+mn-ea"/>
              </a:rPr>
              <a:t>则在第 </a:t>
            </a:r>
            <a:r>
              <a:rPr lang="en-US" altLang="zh-CN" dirty="0">
                <a:latin typeface="+mn-ea"/>
              </a:rPr>
              <a:t>k T </a:t>
            </a:r>
            <a:r>
              <a:rPr lang="zh-CN" altLang="en-US" dirty="0">
                <a:latin typeface="+mn-ea"/>
              </a:rPr>
              <a:t>时刻有：偏差</a:t>
            </a:r>
            <a:r>
              <a:rPr lang="zh-CN" altLang="en-US" dirty="0" smtClean="0">
                <a:latin typeface="+mn-ea"/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err(k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误差等于第</a:t>
            </a:r>
            <a:r>
              <a:rPr lang="en-US" altLang="zh-CN" dirty="0">
                <a:latin typeface="+mn-ea"/>
              </a:rPr>
              <a:t>k</a:t>
            </a:r>
            <a:r>
              <a:rPr lang="zh-CN" altLang="en-US" dirty="0">
                <a:latin typeface="+mn-ea"/>
              </a:rPr>
              <a:t>个周期时刻的误差等于输入（目标）值减输出（实际）值，则有：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err(k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)=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rin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(k)-rout(k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积分环节为所有时刻的误差和，则有：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err(k)+err(k+1)+err(k+2)+…</a:t>
            </a:r>
          </a:p>
          <a:p>
            <a:r>
              <a:rPr lang="zh-CN" altLang="en-US" dirty="0" smtClean="0">
                <a:latin typeface="+mn-ea"/>
              </a:rPr>
              <a:t>微分环节为第</a:t>
            </a:r>
            <a:r>
              <a:rPr lang="en-US" altLang="zh-CN" dirty="0" smtClean="0">
                <a:latin typeface="+mn-ea"/>
              </a:rPr>
              <a:t>k</a:t>
            </a:r>
            <a:r>
              <a:rPr lang="zh-CN" altLang="en-US" dirty="0" smtClean="0">
                <a:latin typeface="+mn-ea"/>
              </a:rPr>
              <a:t>时刻误差的变化率，则有：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[err(k)-err(k-1)]/T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4077072"/>
            <a:ext cx="5219700" cy="6191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06515" y="1886557"/>
            <a:ext cx="227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连续公式整理后形如：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55576" y="4201968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离散公式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12549" y="514351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离散公式整理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982481"/>
            <a:ext cx="5700184" cy="69139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843529" y="5805264"/>
            <a:ext cx="699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整理后的这种</a:t>
            </a:r>
            <a:r>
              <a:rPr lang="zh-CN" altLang="en-US" dirty="0"/>
              <a:t>表达形式为 </a:t>
            </a:r>
            <a:r>
              <a:rPr lang="zh-CN" altLang="en-US" dirty="0">
                <a:solidFill>
                  <a:srgbClr val="FF0000"/>
                </a:solidFill>
              </a:rPr>
              <a:t>位置</a:t>
            </a:r>
            <a:r>
              <a:rPr lang="zh-CN" altLang="en-US" dirty="0" smtClean="0">
                <a:solidFill>
                  <a:srgbClr val="FF0000"/>
                </a:solidFill>
              </a:rPr>
              <a:t>式</a:t>
            </a:r>
            <a:r>
              <a:rPr lang="en-US" altLang="zh-CN" dirty="0" smtClean="0">
                <a:solidFill>
                  <a:srgbClr val="FF0000"/>
                </a:solidFill>
              </a:rPr>
              <a:t>PID</a:t>
            </a:r>
            <a:r>
              <a:rPr lang="zh-CN" altLang="en-US" dirty="0" smtClean="0">
                <a:solidFill>
                  <a:srgbClr val="FF0000"/>
                </a:solidFill>
              </a:rPr>
              <a:t>算法公式</a:t>
            </a:r>
            <a:r>
              <a:rPr lang="zh-CN" altLang="en-US" dirty="0" smtClean="0"/>
              <a:t> </a:t>
            </a:r>
            <a:r>
              <a:rPr lang="zh-CN" altLang="en-US" dirty="0"/>
              <a:t>，也叫作全量式</a:t>
            </a:r>
            <a:r>
              <a:rPr lang="en-US" altLang="zh-CN" dirty="0"/>
              <a:t>PID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3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增量式</a:t>
            </a:r>
            <a:r>
              <a:rPr lang="en-US" altLang="zh-CN" dirty="0" smtClean="0"/>
              <a:t>PID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852936"/>
            <a:ext cx="5905500" cy="428625"/>
          </a:xfrm>
          <a:prstGeom prst="rect">
            <a:avLst/>
          </a:prstGeom>
        </p:spPr>
      </p:pic>
      <p:sp>
        <p:nvSpPr>
          <p:cNvPr id="6" name="AutoShape 4" descr="../_images/PID_lisan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4077072"/>
            <a:ext cx="6457950" cy="438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6017" y="1868631"/>
            <a:ext cx="603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根据前面的</a:t>
            </a:r>
            <a:r>
              <a:rPr lang="zh-CN" altLang="en-US" dirty="0" smtClean="0">
                <a:solidFill>
                  <a:srgbClr val="FF0000"/>
                </a:solidFill>
              </a:rPr>
              <a:t>位置式</a:t>
            </a:r>
            <a:r>
              <a:rPr lang="zh-CN" altLang="en-US" dirty="0" smtClean="0"/>
              <a:t>公式：</a:t>
            </a:r>
            <a:endParaRPr lang="en-US" altLang="zh-CN" dirty="0" smtClean="0"/>
          </a:p>
          <a:p>
            <a:r>
              <a:rPr lang="zh-CN" altLang="en-US" dirty="0"/>
              <a:t>接下来只需两步即可推导出 </a:t>
            </a:r>
            <a:r>
              <a:rPr lang="zh-CN" altLang="en-US" b="1" dirty="0"/>
              <a:t>增量式</a:t>
            </a:r>
            <a:r>
              <a:rPr lang="en-US" altLang="zh-CN" b="1" dirty="0"/>
              <a:t>PID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第一步，将 </a:t>
            </a:r>
            <a:r>
              <a:rPr lang="en-US" altLang="zh-CN" dirty="0">
                <a:solidFill>
                  <a:srgbClr val="FF0000"/>
                </a:solidFill>
              </a:rPr>
              <a:t>k-1</a:t>
            </a:r>
            <a:r>
              <a:rPr lang="en-US" altLang="zh-CN" dirty="0"/>
              <a:t> </a:t>
            </a:r>
            <a:r>
              <a:rPr lang="zh-CN" altLang="en-US" dirty="0"/>
              <a:t>带入到 </a:t>
            </a:r>
            <a:r>
              <a:rPr lang="en-US" altLang="zh-CN" dirty="0"/>
              <a:t>k </a:t>
            </a:r>
            <a:r>
              <a:rPr lang="zh-CN" altLang="en-US" dirty="0"/>
              <a:t>得：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56017" y="3491716"/>
            <a:ext cx="336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pl-PL" dirty="0"/>
              <a:t>第二步，由</a:t>
            </a:r>
            <a:r>
              <a:rPr lang="zh-CN" altLang="pl-PL" dirty="0">
                <a:solidFill>
                  <a:srgbClr val="FF0000"/>
                </a:solidFill>
              </a:rPr>
              <a:t>△</a:t>
            </a:r>
            <a:r>
              <a:rPr lang="pl-PL" altLang="zh-CN" dirty="0">
                <a:solidFill>
                  <a:srgbClr val="FF0000"/>
                </a:solidFill>
              </a:rPr>
              <a:t>u=u(k)-u(k-1)</a:t>
            </a:r>
            <a:r>
              <a:rPr lang="zh-CN" altLang="pl-PL" dirty="0"/>
              <a:t>得：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7584" y="4515222"/>
            <a:ext cx="7261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到此 </a:t>
            </a:r>
            <a:r>
              <a:rPr lang="zh-CN" altLang="en-US" b="1" dirty="0">
                <a:solidFill>
                  <a:srgbClr val="FF0000"/>
                </a:solidFill>
              </a:rPr>
              <a:t>增量式</a:t>
            </a:r>
            <a:r>
              <a:rPr lang="en-US" altLang="zh-CN" b="1" dirty="0">
                <a:solidFill>
                  <a:srgbClr val="FF0000"/>
                </a:solidFill>
              </a:rPr>
              <a:t>PID</a:t>
            </a:r>
            <a:r>
              <a:rPr lang="zh-CN" altLang="en-US" dirty="0"/>
              <a:t> 表达方式就推导完了，从公式可以看出 </a:t>
            </a:r>
            <a:r>
              <a:rPr lang="zh-CN" altLang="en-US" b="1" dirty="0">
                <a:solidFill>
                  <a:srgbClr val="FF0000"/>
                </a:solidFill>
              </a:rPr>
              <a:t>增量式</a:t>
            </a:r>
            <a:r>
              <a:rPr lang="en-US" altLang="zh-CN" b="1" dirty="0">
                <a:solidFill>
                  <a:srgbClr val="FF0000"/>
                </a:solidFill>
              </a:rPr>
              <a:t>PID</a:t>
            </a:r>
            <a:r>
              <a:rPr lang="zh-CN" altLang="en-US" dirty="0"/>
              <a:t> 的输出与</a:t>
            </a:r>
            <a:r>
              <a:rPr lang="zh-CN" altLang="en-US" dirty="0">
                <a:solidFill>
                  <a:srgbClr val="FF0000"/>
                </a:solidFill>
              </a:rPr>
              <a:t>近三次</a:t>
            </a:r>
            <a:r>
              <a:rPr lang="zh-CN" altLang="en-US" dirty="0"/>
              <a:t>的偏差有很大关系； 需要注意的是我们推导的是对于上一次来说的调节量，也就是说</a:t>
            </a:r>
            <a:r>
              <a:rPr lang="zh-CN" altLang="en-US" dirty="0">
                <a:solidFill>
                  <a:srgbClr val="FF0000"/>
                </a:solidFill>
              </a:rPr>
              <a:t>当前的</a:t>
            </a:r>
            <a:r>
              <a:rPr lang="zh-CN" altLang="en-US" dirty="0" smtClean="0">
                <a:solidFill>
                  <a:srgbClr val="FF0000"/>
                </a:solidFill>
              </a:rPr>
              <a:t>输出，等于</a:t>
            </a:r>
            <a:r>
              <a:rPr lang="zh-CN" altLang="en-US" dirty="0">
                <a:solidFill>
                  <a:srgbClr val="FF0000"/>
                </a:solidFill>
              </a:rPr>
              <a:t>上一</a:t>
            </a:r>
            <a:r>
              <a:rPr lang="zh-CN" altLang="en-US" dirty="0" smtClean="0">
                <a:solidFill>
                  <a:srgbClr val="FF0000"/>
                </a:solidFill>
              </a:rPr>
              <a:t>次与本次增加</a:t>
            </a:r>
            <a:r>
              <a:rPr lang="zh-CN" altLang="en-US" dirty="0">
                <a:solidFill>
                  <a:srgbClr val="FF0000"/>
                </a:solidFill>
              </a:rPr>
              <a:t>的调节</a:t>
            </a:r>
            <a:r>
              <a:rPr lang="zh-CN" altLang="en-US" dirty="0" smtClean="0">
                <a:solidFill>
                  <a:srgbClr val="FF0000"/>
                </a:solidFill>
              </a:rPr>
              <a:t>量之和</a:t>
            </a:r>
            <a:r>
              <a:rPr lang="zh-CN" altLang="en-US" dirty="0" smtClean="0"/>
              <a:t>， </a:t>
            </a:r>
            <a:r>
              <a:rPr lang="zh-CN" altLang="en-US" dirty="0"/>
              <a:t>公式如下：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685" y="5788444"/>
            <a:ext cx="20669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位置式</a:t>
            </a:r>
            <a:r>
              <a:rPr lang="en-US" altLang="zh-CN" dirty="0" smtClean="0"/>
              <a:t>PID</a:t>
            </a:r>
            <a:r>
              <a:rPr lang="zh-CN" altLang="en-US" dirty="0" smtClean="0"/>
              <a:t>与增量</a:t>
            </a:r>
            <a:r>
              <a:rPr lang="zh-CN" altLang="en-US" dirty="0"/>
              <a:t>式</a:t>
            </a:r>
            <a:r>
              <a:rPr lang="en-US" altLang="zh-CN" dirty="0" smtClean="0"/>
              <a:t>PID</a:t>
            </a:r>
            <a:r>
              <a:rPr lang="zh-CN" altLang="en-US" dirty="0" smtClean="0"/>
              <a:t>对比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9756" y="1916361"/>
            <a:ext cx="8964488" cy="4320951"/>
          </a:xfrm>
        </p:spPr>
        <p:txBody>
          <a:bodyPr/>
          <a:lstStyle/>
          <a:p>
            <a:r>
              <a:rPr lang="zh-CN" altLang="en-US" sz="2200" dirty="0">
                <a:solidFill>
                  <a:srgbClr val="FF0000"/>
                </a:solidFill>
              </a:rPr>
              <a:t>增量式</a:t>
            </a:r>
            <a:r>
              <a:rPr lang="zh-CN" altLang="en-US" sz="2200" dirty="0" smtClean="0">
                <a:solidFill>
                  <a:srgbClr val="FF0000"/>
                </a:solidFill>
              </a:rPr>
              <a:t>算法</a:t>
            </a:r>
            <a:r>
              <a:rPr lang="zh-CN" altLang="en-US" sz="2200" dirty="0" smtClean="0"/>
              <a:t>不</a:t>
            </a:r>
            <a:r>
              <a:rPr lang="zh-CN" altLang="en-US" sz="2200" dirty="0"/>
              <a:t>需要对积分项累加，控制量增量只与近几次的误差有关，计算误差对控制量计算的影响较小。 </a:t>
            </a:r>
            <a:r>
              <a:rPr lang="zh-CN" altLang="en-US" sz="2200" dirty="0" smtClean="0"/>
              <a:t>而</a:t>
            </a:r>
            <a:r>
              <a:rPr lang="zh-CN" altLang="en-US" sz="2200" dirty="0" smtClean="0">
                <a:solidFill>
                  <a:srgbClr val="FF0000"/>
                </a:solidFill>
              </a:rPr>
              <a:t>位置</a:t>
            </a:r>
            <a:r>
              <a:rPr lang="zh-CN" altLang="en-US" sz="2200" dirty="0">
                <a:solidFill>
                  <a:srgbClr val="FF0000"/>
                </a:solidFill>
              </a:rPr>
              <a:t>式</a:t>
            </a:r>
            <a:r>
              <a:rPr lang="zh-CN" altLang="en-US" sz="2200" dirty="0" smtClean="0">
                <a:solidFill>
                  <a:srgbClr val="FF0000"/>
                </a:solidFill>
              </a:rPr>
              <a:t>算法</a:t>
            </a:r>
            <a:r>
              <a:rPr lang="zh-CN" altLang="en-US" sz="2200" dirty="0" smtClean="0"/>
              <a:t>要</a:t>
            </a:r>
            <a:r>
              <a:rPr lang="zh-CN" altLang="en-US" sz="2200" dirty="0"/>
              <a:t>对近几次的偏差的进行积分累加，容易产生较大的累加误差</a:t>
            </a:r>
            <a:r>
              <a:rPr lang="zh-CN" altLang="en-US" sz="2200" dirty="0" smtClean="0"/>
              <a:t>；</a:t>
            </a:r>
            <a:endParaRPr lang="zh-CN" altLang="en-US" sz="2200" dirty="0"/>
          </a:p>
          <a:p>
            <a:r>
              <a:rPr lang="zh-CN" altLang="en-US" sz="2200" dirty="0">
                <a:solidFill>
                  <a:srgbClr val="FF0000"/>
                </a:solidFill>
              </a:rPr>
              <a:t>增量式</a:t>
            </a:r>
            <a:r>
              <a:rPr lang="zh-CN" altLang="en-US" sz="2200" dirty="0" smtClean="0">
                <a:solidFill>
                  <a:srgbClr val="FF0000"/>
                </a:solidFill>
              </a:rPr>
              <a:t>算法</a:t>
            </a:r>
            <a:r>
              <a:rPr lang="zh-CN" altLang="en-US" sz="2200" dirty="0" smtClean="0"/>
              <a:t>得出</a:t>
            </a:r>
            <a:r>
              <a:rPr lang="zh-CN" altLang="en-US" sz="2200" dirty="0"/>
              <a:t>的是控制量的增量，例如在阀门控制中，只输出阀门开度的变化部分，误动作影响小，必要时还可通过逻辑判断限制或禁止本次输出</a:t>
            </a:r>
            <a:r>
              <a:rPr lang="zh-CN" altLang="en-US" sz="2200" dirty="0" smtClean="0"/>
              <a:t>，不会</a:t>
            </a:r>
            <a:r>
              <a:rPr lang="zh-CN" altLang="en-US" sz="2200" dirty="0"/>
              <a:t>严重影响系统的工作； 而位置式的输出直接对应对象的输出，因此对系统影响较大</a:t>
            </a:r>
            <a:r>
              <a:rPr lang="zh-CN" altLang="en-US" sz="2200" dirty="0" smtClean="0"/>
              <a:t>；</a:t>
            </a:r>
            <a:endParaRPr lang="zh-CN" altLang="en-US" sz="2200" dirty="0"/>
          </a:p>
          <a:p>
            <a:r>
              <a:rPr lang="zh-CN" altLang="en-US" sz="2200" dirty="0">
                <a:solidFill>
                  <a:srgbClr val="FF0000"/>
                </a:solidFill>
              </a:rPr>
              <a:t>增量式</a:t>
            </a:r>
            <a:r>
              <a:rPr lang="zh-CN" altLang="en-US" sz="2200" dirty="0" smtClean="0">
                <a:solidFill>
                  <a:srgbClr val="FF0000"/>
                </a:solidFill>
              </a:rPr>
              <a:t>算法</a:t>
            </a:r>
            <a:r>
              <a:rPr lang="zh-CN" altLang="en-US" sz="2200" dirty="0" smtClean="0"/>
              <a:t>控制</a:t>
            </a:r>
            <a:r>
              <a:rPr lang="zh-CN" altLang="en-US" sz="2200" dirty="0"/>
              <a:t>输出的是控制量增量，并无积分作用，因此该方法适用于执行机构带积分部件的对象，如步进电机等， </a:t>
            </a:r>
            <a:r>
              <a:rPr lang="zh-CN" altLang="en-US" sz="2200" dirty="0" smtClean="0"/>
              <a:t>而</a:t>
            </a:r>
            <a:r>
              <a:rPr lang="zh-CN" altLang="en-US" sz="2200" dirty="0" smtClean="0">
                <a:solidFill>
                  <a:srgbClr val="FF0000"/>
                </a:solidFill>
              </a:rPr>
              <a:t>位置</a:t>
            </a:r>
            <a:r>
              <a:rPr lang="zh-CN" altLang="en-US" sz="2200" dirty="0">
                <a:solidFill>
                  <a:srgbClr val="FF0000"/>
                </a:solidFill>
              </a:rPr>
              <a:t>式算法 </a:t>
            </a:r>
            <a:r>
              <a:rPr lang="zh-CN" altLang="en-US" sz="2200" dirty="0"/>
              <a:t>适用于执行机构不带积分部件的对象，如电液伺服阀</a:t>
            </a:r>
            <a:r>
              <a:rPr lang="zh-CN" altLang="en-US" sz="2200" dirty="0" smtClean="0"/>
              <a:t>；</a:t>
            </a:r>
            <a:endParaRPr lang="zh-CN" altLang="en-US" sz="2200" dirty="0"/>
          </a:p>
          <a:p>
            <a:r>
              <a:rPr lang="zh-CN" altLang="en-US" sz="2200" dirty="0"/>
              <a:t>在进行</a:t>
            </a:r>
            <a:r>
              <a:rPr lang="en-US" altLang="zh-CN" sz="2200" dirty="0"/>
              <a:t>PID</a:t>
            </a:r>
            <a:r>
              <a:rPr lang="zh-CN" altLang="en-US" sz="2200" dirty="0"/>
              <a:t>控制时，</a:t>
            </a:r>
            <a:r>
              <a:rPr lang="zh-CN" altLang="en-US" sz="2200" dirty="0">
                <a:solidFill>
                  <a:srgbClr val="FF0000"/>
                </a:solidFill>
              </a:rPr>
              <a:t>位置式</a:t>
            </a:r>
            <a:r>
              <a:rPr lang="en-US" altLang="zh-CN" sz="2200" dirty="0">
                <a:solidFill>
                  <a:srgbClr val="FF0000"/>
                </a:solidFill>
              </a:rPr>
              <a:t>PID </a:t>
            </a:r>
            <a:r>
              <a:rPr lang="zh-CN" altLang="en-US" sz="2200" dirty="0"/>
              <a:t>需要有积分限幅和输出</a:t>
            </a:r>
            <a:r>
              <a:rPr lang="zh-CN" altLang="en-US" sz="2200" dirty="0" smtClean="0"/>
              <a:t>限幅，而</a:t>
            </a:r>
            <a:r>
              <a:rPr lang="zh-CN" altLang="en-US" sz="2200" dirty="0" smtClean="0">
                <a:solidFill>
                  <a:srgbClr val="FF0000"/>
                </a:solidFill>
              </a:rPr>
              <a:t>增量</a:t>
            </a:r>
            <a:r>
              <a:rPr lang="zh-CN" altLang="en-US" sz="2200" dirty="0">
                <a:solidFill>
                  <a:srgbClr val="FF0000"/>
                </a:solidFill>
              </a:rPr>
              <a:t>式</a:t>
            </a:r>
            <a:r>
              <a:rPr lang="en-US" altLang="zh-CN" sz="2200" dirty="0">
                <a:solidFill>
                  <a:srgbClr val="FF0000"/>
                </a:solidFill>
              </a:rPr>
              <a:t>PID </a:t>
            </a:r>
            <a:r>
              <a:rPr lang="zh-CN" altLang="en-US" sz="2200" dirty="0"/>
              <a:t>只需输出限幅。</a:t>
            </a:r>
          </a:p>
        </p:txBody>
      </p:sp>
    </p:spTree>
    <p:extLst>
      <p:ext uri="{BB962C8B-B14F-4D97-AF65-F5344CB8AC3E}">
        <p14:creationId xmlns:p14="http://schemas.microsoft.com/office/powerpoint/2010/main" val="409114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5392</TotalTime>
  <Words>1827</Words>
  <Application>Microsoft Office PowerPoint</Application>
  <PresentationFormat>全屏显示(4:3)</PresentationFormat>
  <Paragraphs>85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苹方 常规</vt:lpstr>
      <vt:lpstr>思源黑体 CN</vt:lpstr>
      <vt:lpstr>思源黑体 Light</vt:lpstr>
      <vt:lpstr>Arial</vt:lpstr>
      <vt:lpstr>Calibri</vt:lpstr>
      <vt:lpstr>封面</vt:lpstr>
      <vt:lpstr>正文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208</cp:revision>
  <dcterms:modified xsi:type="dcterms:W3CDTF">2020-09-01T05:41:27Z</dcterms:modified>
</cp:coreProperties>
</file>