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17"/>
  </p:notesMasterIdLst>
  <p:handoutMasterIdLst>
    <p:handoutMasterId r:id="rId18"/>
  </p:handoutMasterIdLst>
  <p:sldIdLst>
    <p:sldId id="259" r:id="rId3"/>
    <p:sldId id="265" r:id="rId4"/>
    <p:sldId id="284" r:id="rId5"/>
    <p:sldId id="266" r:id="rId6"/>
    <p:sldId id="285" r:id="rId7"/>
    <p:sldId id="286" r:id="rId8"/>
    <p:sldId id="275" r:id="rId9"/>
    <p:sldId id="287" r:id="rId10"/>
    <p:sldId id="292" r:id="rId11"/>
    <p:sldId id="293" r:id="rId12"/>
    <p:sldId id="289" r:id="rId13"/>
    <p:sldId id="288" r:id="rId14"/>
    <p:sldId id="291" r:id="rId15"/>
    <p:sldId id="264"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81BD"/>
    <a:srgbClr val="FBFBFB"/>
    <a:srgbClr val="FAFAFA"/>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476" y="6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306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BF6306-F41A-4595-8640-4D06907B28C2}" type="doc">
      <dgm:prSet loTypeId="urn:microsoft.com/office/officeart/2008/layout/VerticalCurvedList" loCatId="list" qsTypeId="urn:microsoft.com/office/officeart/2005/8/quickstyle/3d1" qsCatId="3D" csTypeId="urn:microsoft.com/office/officeart/2005/8/colors/accent1_2" csCatId="accent1" phldr="1"/>
      <dgm:spPr/>
      <dgm:t>
        <a:bodyPr/>
        <a:lstStyle/>
        <a:p>
          <a:endParaRPr lang="zh-CN" altLang="en-US"/>
        </a:p>
      </dgm:t>
    </dgm:pt>
    <dgm:pt modelId="{0D3A0002-4104-411A-B7AE-E377D934FCE3}">
      <dgm:prSet phldrT="[文本]"/>
      <dgm:spPr/>
      <dgm:t>
        <a:bodyPr/>
        <a:lstStyle/>
        <a:p>
          <a:pPr algn="l"/>
          <a:r>
            <a:rPr lang="zh-CN" altLang="en-US" dirty="0" smtClean="0"/>
            <a:t>内容介绍</a:t>
          </a:r>
          <a:endParaRPr lang="zh-CN" altLang="en-US" dirty="0"/>
        </a:p>
      </dgm:t>
    </dgm:pt>
    <dgm:pt modelId="{ECB0B6E2-96CF-48BC-86D7-2DC7FBD9153F}" type="parTrans" cxnId="{153E894D-F5FC-45AD-B9C6-90648FA45EA8}">
      <dgm:prSet/>
      <dgm:spPr/>
      <dgm:t>
        <a:bodyPr/>
        <a:lstStyle/>
        <a:p>
          <a:pPr algn="l"/>
          <a:endParaRPr lang="zh-CN" altLang="en-US"/>
        </a:p>
      </dgm:t>
    </dgm:pt>
    <dgm:pt modelId="{0056741C-72D7-402C-BD26-CE2D748767F9}" type="sibTrans" cxnId="{153E894D-F5FC-45AD-B9C6-90648FA45EA8}">
      <dgm:prSet/>
      <dgm:spPr/>
      <dgm:t>
        <a:bodyPr/>
        <a:lstStyle/>
        <a:p>
          <a:pPr algn="l"/>
          <a:endParaRPr lang="zh-CN" altLang="en-US"/>
        </a:p>
      </dgm:t>
    </dgm:pt>
    <dgm:pt modelId="{8081962B-7667-446C-A69A-2DEBA2ED9C58}">
      <dgm:prSet phldrT="[文本]"/>
      <dgm:spPr/>
      <dgm:t>
        <a:bodyPr/>
        <a:lstStyle/>
        <a:p>
          <a:pPr algn="l"/>
          <a:r>
            <a:rPr lang="zh-CN" altLang="en-US" dirty="0" smtClean="0"/>
            <a:t>代码分析</a:t>
          </a:r>
          <a:endParaRPr lang="zh-CN" altLang="en-US" dirty="0"/>
        </a:p>
      </dgm:t>
    </dgm:pt>
    <dgm:pt modelId="{6147C47D-A764-4273-AD20-E156DC066587}" type="parTrans" cxnId="{CB03CA19-279F-42E4-8814-01C8E4450C6E}">
      <dgm:prSet/>
      <dgm:spPr/>
      <dgm:t>
        <a:bodyPr/>
        <a:lstStyle/>
        <a:p>
          <a:pPr algn="l"/>
          <a:endParaRPr lang="zh-CN" altLang="en-US"/>
        </a:p>
      </dgm:t>
    </dgm:pt>
    <dgm:pt modelId="{448B58E5-4037-44A9-85EC-E601FC29E1C0}" type="sibTrans" cxnId="{CB03CA19-279F-42E4-8814-01C8E4450C6E}">
      <dgm:prSet/>
      <dgm:spPr/>
      <dgm:t>
        <a:bodyPr/>
        <a:lstStyle/>
        <a:p>
          <a:pPr algn="l"/>
          <a:endParaRPr lang="zh-CN" altLang="en-US"/>
        </a:p>
      </dgm:t>
    </dgm:pt>
    <dgm:pt modelId="{27CEF205-B81A-40DE-A5A8-FF2682529BCC}" type="pres">
      <dgm:prSet presAssocID="{3BBF6306-F41A-4595-8640-4D06907B28C2}" presName="Name0" presStyleCnt="0">
        <dgm:presLayoutVars>
          <dgm:chMax val="7"/>
          <dgm:chPref val="7"/>
          <dgm:dir/>
        </dgm:presLayoutVars>
      </dgm:prSet>
      <dgm:spPr/>
      <dgm:t>
        <a:bodyPr/>
        <a:lstStyle/>
        <a:p>
          <a:endParaRPr lang="zh-CN" altLang="en-US"/>
        </a:p>
      </dgm:t>
    </dgm:pt>
    <dgm:pt modelId="{FBE9C480-9EC2-4E9A-A924-F87B9052E655}" type="pres">
      <dgm:prSet presAssocID="{3BBF6306-F41A-4595-8640-4D06907B28C2}" presName="Name1" presStyleCnt="0"/>
      <dgm:spPr/>
    </dgm:pt>
    <dgm:pt modelId="{5B2DB6CE-B07D-4D20-A536-5F9D9292D10E}" type="pres">
      <dgm:prSet presAssocID="{3BBF6306-F41A-4595-8640-4D06907B28C2}" presName="cycle" presStyleCnt="0"/>
      <dgm:spPr/>
    </dgm:pt>
    <dgm:pt modelId="{D5022DB8-F583-4458-9631-2B59BD598389}" type="pres">
      <dgm:prSet presAssocID="{3BBF6306-F41A-4595-8640-4D06907B28C2}" presName="srcNode" presStyleLbl="node1" presStyleIdx="0" presStyleCnt="2"/>
      <dgm:spPr/>
    </dgm:pt>
    <dgm:pt modelId="{6BEA38B3-08DE-4857-90F4-62BA6DF48890}" type="pres">
      <dgm:prSet presAssocID="{3BBF6306-F41A-4595-8640-4D06907B28C2}" presName="conn" presStyleLbl="parChTrans1D2" presStyleIdx="0" presStyleCnt="1"/>
      <dgm:spPr/>
      <dgm:t>
        <a:bodyPr/>
        <a:lstStyle/>
        <a:p>
          <a:endParaRPr lang="zh-CN" altLang="en-US"/>
        </a:p>
      </dgm:t>
    </dgm:pt>
    <dgm:pt modelId="{0CC1108D-5066-4F90-91A2-06366218892E}" type="pres">
      <dgm:prSet presAssocID="{3BBF6306-F41A-4595-8640-4D06907B28C2}" presName="extraNode" presStyleLbl="node1" presStyleIdx="0" presStyleCnt="2"/>
      <dgm:spPr/>
    </dgm:pt>
    <dgm:pt modelId="{3F87B5B7-D5FC-43F8-B3AA-805A2B031400}" type="pres">
      <dgm:prSet presAssocID="{3BBF6306-F41A-4595-8640-4D06907B28C2}" presName="dstNode" presStyleLbl="node1" presStyleIdx="0" presStyleCnt="2"/>
      <dgm:spPr/>
    </dgm:pt>
    <dgm:pt modelId="{2F58EECC-EE10-4E3F-8D00-C82310233B56}" type="pres">
      <dgm:prSet presAssocID="{0D3A0002-4104-411A-B7AE-E377D934FCE3}" presName="text_1" presStyleLbl="node1" presStyleIdx="0" presStyleCnt="2">
        <dgm:presLayoutVars>
          <dgm:bulletEnabled val="1"/>
        </dgm:presLayoutVars>
      </dgm:prSet>
      <dgm:spPr/>
      <dgm:t>
        <a:bodyPr/>
        <a:lstStyle/>
        <a:p>
          <a:endParaRPr lang="zh-CN" altLang="en-US"/>
        </a:p>
      </dgm:t>
    </dgm:pt>
    <dgm:pt modelId="{FFAD81C4-8BA5-420B-A4F0-572D5AA21C52}" type="pres">
      <dgm:prSet presAssocID="{0D3A0002-4104-411A-B7AE-E377D934FCE3}" presName="accent_1" presStyleCnt="0"/>
      <dgm:spPr/>
    </dgm:pt>
    <dgm:pt modelId="{7725F8AB-D54F-4623-9964-B97EBFFE1BAF}" type="pres">
      <dgm:prSet presAssocID="{0D3A0002-4104-411A-B7AE-E377D934FCE3}" presName="accentRepeatNode" presStyleLbl="solidFgAcc1" presStyleIdx="0" presStyleCnt="2"/>
      <dgm:spPr/>
    </dgm:pt>
    <dgm:pt modelId="{98399794-2367-44EC-A19B-D1EC9EE3641A}" type="pres">
      <dgm:prSet presAssocID="{8081962B-7667-446C-A69A-2DEBA2ED9C58}" presName="text_2" presStyleLbl="node1" presStyleIdx="1" presStyleCnt="2">
        <dgm:presLayoutVars>
          <dgm:bulletEnabled val="1"/>
        </dgm:presLayoutVars>
      </dgm:prSet>
      <dgm:spPr/>
      <dgm:t>
        <a:bodyPr/>
        <a:lstStyle/>
        <a:p>
          <a:endParaRPr lang="zh-CN" altLang="en-US"/>
        </a:p>
      </dgm:t>
    </dgm:pt>
    <dgm:pt modelId="{32C0FDC2-01A5-43E6-B5E8-B5BA3E214BDD}" type="pres">
      <dgm:prSet presAssocID="{8081962B-7667-446C-A69A-2DEBA2ED9C58}" presName="accent_2" presStyleCnt="0"/>
      <dgm:spPr/>
    </dgm:pt>
    <dgm:pt modelId="{0C348BEA-3158-4094-9910-16024EB41408}" type="pres">
      <dgm:prSet presAssocID="{8081962B-7667-446C-A69A-2DEBA2ED9C58}" presName="accentRepeatNode" presStyleLbl="solidFgAcc1" presStyleIdx="1" presStyleCnt="2"/>
      <dgm:spPr/>
    </dgm:pt>
  </dgm:ptLst>
  <dgm:cxnLst>
    <dgm:cxn modelId="{7E0E387D-247B-4BC6-90F5-75FEABD682F8}" type="presOf" srcId="{0056741C-72D7-402C-BD26-CE2D748767F9}" destId="{6BEA38B3-08DE-4857-90F4-62BA6DF48890}" srcOrd="0" destOrd="0" presId="urn:microsoft.com/office/officeart/2008/layout/VerticalCurvedList"/>
    <dgm:cxn modelId="{153E894D-F5FC-45AD-B9C6-90648FA45EA8}" srcId="{3BBF6306-F41A-4595-8640-4D06907B28C2}" destId="{0D3A0002-4104-411A-B7AE-E377D934FCE3}" srcOrd="0" destOrd="0" parTransId="{ECB0B6E2-96CF-48BC-86D7-2DC7FBD9153F}" sibTransId="{0056741C-72D7-402C-BD26-CE2D748767F9}"/>
    <dgm:cxn modelId="{63708B2F-936E-4036-821F-EF26AE8D490C}" type="presOf" srcId="{0D3A0002-4104-411A-B7AE-E377D934FCE3}" destId="{2F58EECC-EE10-4E3F-8D00-C82310233B56}" srcOrd="0" destOrd="0" presId="urn:microsoft.com/office/officeart/2008/layout/VerticalCurvedList"/>
    <dgm:cxn modelId="{CB03CA19-279F-42E4-8814-01C8E4450C6E}" srcId="{3BBF6306-F41A-4595-8640-4D06907B28C2}" destId="{8081962B-7667-446C-A69A-2DEBA2ED9C58}" srcOrd="1" destOrd="0" parTransId="{6147C47D-A764-4273-AD20-E156DC066587}" sibTransId="{448B58E5-4037-44A9-85EC-E601FC29E1C0}"/>
    <dgm:cxn modelId="{D8FB24E5-D29E-40BE-A196-DBD2AC0F16E9}" type="presOf" srcId="{8081962B-7667-446C-A69A-2DEBA2ED9C58}" destId="{98399794-2367-44EC-A19B-D1EC9EE3641A}" srcOrd="0" destOrd="0" presId="urn:microsoft.com/office/officeart/2008/layout/VerticalCurvedList"/>
    <dgm:cxn modelId="{0E8A2C20-88F5-4A55-92EA-86C63917DB24}" type="presOf" srcId="{3BBF6306-F41A-4595-8640-4D06907B28C2}" destId="{27CEF205-B81A-40DE-A5A8-FF2682529BCC}" srcOrd="0" destOrd="0" presId="urn:microsoft.com/office/officeart/2008/layout/VerticalCurvedList"/>
    <dgm:cxn modelId="{40A09D3E-53CA-4575-B72F-45775880C127}" type="presParOf" srcId="{27CEF205-B81A-40DE-A5A8-FF2682529BCC}" destId="{FBE9C480-9EC2-4E9A-A924-F87B9052E655}" srcOrd="0" destOrd="0" presId="urn:microsoft.com/office/officeart/2008/layout/VerticalCurvedList"/>
    <dgm:cxn modelId="{966CB0EE-1B60-482B-B511-0F9089CA3C36}" type="presParOf" srcId="{FBE9C480-9EC2-4E9A-A924-F87B9052E655}" destId="{5B2DB6CE-B07D-4D20-A536-5F9D9292D10E}" srcOrd="0" destOrd="0" presId="urn:microsoft.com/office/officeart/2008/layout/VerticalCurvedList"/>
    <dgm:cxn modelId="{84241D28-9959-4B86-8428-52CB8891D67C}" type="presParOf" srcId="{5B2DB6CE-B07D-4D20-A536-5F9D9292D10E}" destId="{D5022DB8-F583-4458-9631-2B59BD598389}" srcOrd="0" destOrd="0" presId="urn:microsoft.com/office/officeart/2008/layout/VerticalCurvedList"/>
    <dgm:cxn modelId="{13A2DB6D-4194-41E7-A1FB-622F4D80A31B}" type="presParOf" srcId="{5B2DB6CE-B07D-4D20-A536-5F9D9292D10E}" destId="{6BEA38B3-08DE-4857-90F4-62BA6DF48890}" srcOrd="1" destOrd="0" presId="urn:microsoft.com/office/officeart/2008/layout/VerticalCurvedList"/>
    <dgm:cxn modelId="{BC22FC75-9079-4B8C-A540-E94A479A7322}" type="presParOf" srcId="{5B2DB6CE-B07D-4D20-A536-5F9D9292D10E}" destId="{0CC1108D-5066-4F90-91A2-06366218892E}" srcOrd="2" destOrd="0" presId="urn:microsoft.com/office/officeart/2008/layout/VerticalCurvedList"/>
    <dgm:cxn modelId="{D02B5E4D-29D7-4229-80FB-7FC287BACDD9}" type="presParOf" srcId="{5B2DB6CE-B07D-4D20-A536-5F9D9292D10E}" destId="{3F87B5B7-D5FC-43F8-B3AA-805A2B031400}" srcOrd="3" destOrd="0" presId="urn:microsoft.com/office/officeart/2008/layout/VerticalCurvedList"/>
    <dgm:cxn modelId="{124CE6BA-00FB-4FC9-B1AB-A5D074776D20}" type="presParOf" srcId="{FBE9C480-9EC2-4E9A-A924-F87B9052E655}" destId="{2F58EECC-EE10-4E3F-8D00-C82310233B56}" srcOrd="1" destOrd="0" presId="urn:microsoft.com/office/officeart/2008/layout/VerticalCurvedList"/>
    <dgm:cxn modelId="{DF38D83D-84B6-4C7F-AD19-597FDA6A4C4B}" type="presParOf" srcId="{FBE9C480-9EC2-4E9A-A924-F87B9052E655}" destId="{FFAD81C4-8BA5-420B-A4F0-572D5AA21C52}" srcOrd="2" destOrd="0" presId="urn:microsoft.com/office/officeart/2008/layout/VerticalCurvedList"/>
    <dgm:cxn modelId="{36F6639E-5057-49FD-AC30-BEA29F3A44F5}" type="presParOf" srcId="{FFAD81C4-8BA5-420B-A4F0-572D5AA21C52}" destId="{7725F8AB-D54F-4623-9964-B97EBFFE1BAF}" srcOrd="0" destOrd="0" presId="urn:microsoft.com/office/officeart/2008/layout/VerticalCurvedList"/>
    <dgm:cxn modelId="{045CFA8B-A7AF-4BDA-B437-CDCF0E100427}" type="presParOf" srcId="{FBE9C480-9EC2-4E9A-A924-F87B9052E655}" destId="{98399794-2367-44EC-A19B-D1EC9EE3641A}" srcOrd="3" destOrd="0" presId="urn:microsoft.com/office/officeart/2008/layout/VerticalCurvedList"/>
    <dgm:cxn modelId="{DB29DA18-F1F7-454D-8B31-1E6B66150D22}" type="presParOf" srcId="{FBE9C480-9EC2-4E9A-A924-F87B9052E655}" destId="{32C0FDC2-01A5-43E6-B5E8-B5BA3E214BDD}" srcOrd="4" destOrd="0" presId="urn:microsoft.com/office/officeart/2008/layout/VerticalCurvedList"/>
    <dgm:cxn modelId="{A268D0DB-BE40-4917-985A-7536F6081AFD}" type="presParOf" srcId="{32C0FDC2-01A5-43E6-B5E8-B5BA3E214BDD}" destId="{0C348BEA-3158-4094-9910-16024EB41408}"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EA38B3-08DE-4857-90F4-62BA6DF48890}">
      <dsp:nvSpPr>
        <dsp:cNvPr id="0" name=""/>
        <dsp:cNvSpPr/>
      </dsp:nvSpPr>
      <dsp:spPr>
        <a:xfrm>
          <a:off x="-3009393" y="-466372"/>
          <a:ext cx="3612816" cy="3612816"/>
        </a:xfrm>
        <a:prstGeom prst="blockArc">
          <a:avLst>
            <a:gd name="adj1" fmla="val 18900000"/>
            <a:gd name="adj2" fmla="val 2700000"/>
            <a:gd name="adj3" fmla="val 598"/>
          </a:avLst>
        </a:prstGeom>
        <a:noFill/>
        <a:ln w="25400" cap="flat"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2F58EECC-EE10-4E3F-8D00-C82310233B56}">
      <dsp:nvSpPr>
        <dsp:cNvPr id="0" name=""/>
        <dsp:cNvSpPr/>
      </dsp:nvSpPr>
      <dsp:spPr>
        <a:xfrm>
          <a:off x="492664" y="382875"/>
          <a:ext cx="4629430" cy="765642"/>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7729" tIns="71120" rIns="71120" bIns="71120" numCol="1" spcCol="1270" anchor="ctr" anchorCtr="0">
          <a:noAutofit/>
        </a:bodyPr>
        <a:lstStyle/>
        <a:p>
          <a:pPr lvl="0" algn="l" defTabSz="1244600">
            <a:lnSpc>
              <a:spcPct val="90000"/>
            </a:lnSpc>
            <a:spcBef>
              <a:spcPct val="0"/>
            </a:spcBef>
            <a:spcAft>
              <a:spcPct val="35000"/>
            </a:spcAft>
          </a:pPr>
          <a:r>
            <a:rPr lang="zh-CN" altLang="en-US" sz="2800" kern="1200" dirty="0" smtClean="0"/>
            <a:t>内容介绍</a:t>
          </a:r>
          <a:endParaRPr lang="zh-CN" altLang="en-US" sz="2800" kern="1200" dirty="0"/>
        </a:p>
      </dsp:txBody>
      <dsp:txXfrm>
        <a:off x="492664" y="382875"/>
        <a:ext cx="4629430" cy="765642"/>
      </dsp:txXfrm>
    </dsp:sp>
    <dsp:sp modelId="{7725F8AB-D54F-4623-9964-B97EBFFE1BAF}">
      <dsp:nvSpPr>
        <dsp:cNvPr id="0" name=""/>
        <dsp:cNvSpPr/>
      </dsp:nvSpPr>
      <dsp:spPr>
        <a:xfrm>
          <a:off x="14137" y="287169"/>
          <a:ext cx="957053" cy="957053"/>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98399794-2367-44EC-A19B-D1EC9EE3641A}">
      <dsp:nvSpPr>
        <dsp:cNvPr id="0" name=""/>
        <dsp:cNvSpPr/>
      </dsp:nvSpPr>
      <dsp:spPr>
        <a:xfrm>
          <a:off x="492664" y="1531553"/>
          <a:ext cx="4629430" cy="765642"/>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7729" tIns="71120" rIns="71120" bIns="71120" numCol="1" spcCol="1270" anchor="ctr" anchorCtr="0">
          <a:noAutofit/>
        </a:bodyPr>
        <a:lstStyle/>
        <a:p>
          <a:pPr lvl="0" algn="l" defTabSz="1244600">
            <a:lnSpc>
              <a:spcPct val="90000"/>
            </a:lnSpc>
            <a:spcBef>
              <a:spcPct val="0"/>
            </a:spcBef>
            <a:spcAft>
              <a:spcPct val="35000"/>
            </a:spcAft>
          </a:pPr>
          <a:r>
            <a:rPr lang="zh-CN" altLang="en-US" sz="2800" kern="1200" dirty="0" smtClean="0"/>
            <a:t>代码分析</a:t>
          </a:r>
          <a:endParaRPr lang="zh-CN" altLang="en-US" sz="2800" kern="1200" dirty="0"/>
        </a:p>
      </dsp:txBody>
      <dsp:txXfrm>
        <a:off x="492664" y="1531553"/>
        <a:ext cx="4629430" cy="765642"/>
      </dsp:txXfrm>
    </dsp:sp>
    <dsp:sp modelId="{0C348BEA-3158-4094-9910-16024EB41408}">
      <dsp:nvSpPr>
        <dsp:cNvPr id="0" name=""/>
        <dsp:cNvSpPr/>
      </dsp:nvSpPr>
      <dsp:spPr>
        <a:xfrm>
          <a:off x="14137" y="1435848"/>
          <a:ext cx="957053" cy="957053"/>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dirty="0">
              <a:ea typeface="苹方 常规" pitchFamily="34"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4248CC2-015C-4B09-8666-AB3170310C30}" type="datetimeFigureOut">
              <a:rPr lang="zh-CN" altLang="en-US" smtClean="0">
                <a:ea typeface="苹方 常规" pitchFamily="34" charset="-122"/>
              </a:rPr>
              <a:pPr/>
              <a:t>2020/9/3</a:t>
            </a:fld>
            <a:endParaRPr lang="zh-CN" altLang="en-US" dirty="0">
              <a:ea typeface="苹方 常规" pitchFamily="34"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dirty="0">
              <a:ea typeface="苹方 常规" pitchFamily="34" charset="-122"/>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A4944C-FBC4-4862-A788-F573B2B71D84}" type="slidenum">
              <a:rPr lang="zh-CN" altLang="en-US" smtClean="0">
                <a:ea typeface="苹方 常规" pitchFamily="34" charset="-122"/>
              </a:rPr>
              <a:pPr/>
              <a:t>‹#›</a:t>
            </a:fld>
            <a:endParaRPr lang="zh-CN" altLang="en-US" dirty="0">
              <a:ea typeface="苹方 常规" pitchFamily="34" charset="-122"/>
            </a:endParaRPr>
          </a:p>
        </p:txBody>
      </p:sp>
    </p:spTree>
    <p:extLst>
      <p:ext uri="{BB962C8B-B14F-4D97-AF65-F5344CB8AC3E}">
        <p14:creationId xmlns:p14="http://schemas.microsoft.com/office/powerpoint/2010/main" val="32100485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苹方 常规"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苹方 常规" pitchFamily="34" charset="-122"/>
              </a:defRPr>
            </a:lvl1pPr>
          </a:lstStyle>
          <a:p>
            <a:fld id="{E00117C1-E066-4E5E-955A-4C1A7D630DE0}" type="datetimeFigureOut">
              <a:rPr lang="zh-CN" altLang="en-US" smtClean="0"/>
              <a:pPr/>
              <a:t>2020/9/3</a:t>
            </a:fld>
            <a:endParaRPr lang="zh-CN" altLang="en-US" dirty="0"/>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苹方 常规"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苹方 常规" pitchFamily="34" charset="-122"/>
              </a:defRPr>
            </a:lvl1pPr>
          </a:lstStyle>
          <a:p>
            <a:fld id="{4C45946E-CFD3-46D9-87A1-2CA7EE0F856F}" type="slidenum">
              <a:rPr lang="zh-CN" altLang="en-US" smtClean="0"/>
              <a:pPr/>
              <a:t>‹#›</a:t>
            </a:fld>
            <a:endParaRPr lang="zh-CN" altLang="en-US" dirty="0"/>
          </a:p>
        </p:txBody>
      </p:sp>
    </p:spTree>
    <p:extLst>
      <p:ext uri="{BB962C8B-B14F-4D97-AF65-F5344CB8AC3E}">
        <p14:creationId xmlns:p14="http://schemas.microsoft.com/office/powerpoint/2010/main" val="3611974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苹方 常规" pitchFamily="34" charset="-122"/>
        <a:cs typeface="+mn-cs"/>
      </a:defRPr>
    </a:lvl1pPr>
    <a:lvl2pPr marL="457200" algn="l" defTabSz="914400" rtl="0" eaLnBrk="1" latinLnBrk="0" hangingPunct="1">
      <a:defRPr sz="1200" kern="1200">
        <a:solidFill>
          <a:schemeClr val="tx1"/>
        </a:solidFill>
        <a:latin typeface="+mn-lt"/>
        <a:ea typeface="苹方 常规" pitchFamily="34" charset="-122"/>
        <a:cs typeface="+mn-cs"/>
      </a:defRPr>
    </a:lvl2pPr>
    <a:lvl3pPr marL="914400" algn="l" defTabSz="914400" rtl="0" eaLnBrk="1" latinLnBrk="0" hangingPunct="1">
      <a:defRPr sz="1200" kern="1200">
        <a:solidFill>
          <a:schemeClr val="tx1"/>
        </a:solidFill>
        <a:latin typeface="+mn-lt"/>
        <a:ea typeface="苹方 常规" pitchFamily="34" charset="-122"/>
        <a:cs typeface="+mn-cs"/>
      </a:defRPr>
    </a:lvl3pPr>
    <a:lvl4pPr marL="1371600" algn="l" defTabSz="914400" rtl="0" eaLnBrk="1" latinLnBrk="0" hangingPunct="1">
      <a:defRPr sz="1200" kern="1200">
        <a:solidFill>
          <a:schemeClr val="tx1"/>
        </a:solidFill>
        <a:latin typeface="+mn-lt"/>
        <a:ea typeface="苹方 常规" pitchFamily="34" charset="-122"/>
        <a:cs typeface="+mn-cs"/>
      </a:defRPr>
    </a:lvl4pPr>
    <a:lvl5pPr marL="1828800" algn="l" defTabSz="914400" rtl="0" eaLnBrk="1" latinLnBrk="0" hangingPunct="1">
      <a:defRPr sz="1200" kern="1200">
        <a:solidFill>
          <a:schemeClr val="tx1"/>
        </a:solidFill>
        <a:latin typeface="+mn-lt"/>
        <a:ea typeface="苹方 常规"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45946E-CFD3-46D9-87A1-2CA7EE0F856F}" type="slidenum">
              <a:rPr lang="zh-CN" altLang="en-US" smtClean="0"/>
              <a:pPr/>
              <a:t>7</a:t>
            </a:fld>
            <a:endParaRPr lang="zh-CN" altLang="en-US" dirty="0"/>
          </a:p>
        </p:txBody>
      </p:sp>
    </p:spTree>
    <p:extLst>
      <p:ext uri="{BB962C8B-B14F-4D97-AF65-F5344CB8AC3E}">
        <p14:creationId xmlns:p14="http://schemas.microsoft.com/office/powerpoint/2010/main" val="33154084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7.png"/><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69107" y="4908114"/>
            <a:ext cx="1032156" cy="1032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userDrawn="1"/>
        </p:nvSpPr>
        <p:spPr>
          <a:xfrm>
            <a:off x="423547" y="5926051"/>
            <a:ext cx="723275" cy="307777"/>
          </a:xfrm>
          <a:prstGeom prst="rect">
            <a:avLst/>
          </a:prstGeom>
          <a:noFill/>
        </p:spPr>
        <p:txBody>
          <a:bodyPr wrap="none" rtlCol="0">
            <a:spAutoFit/>
          </a:bodyPr>
          <a:lstStyle/>
          <a:p>
            <a:r>
              <a:rPr lang="zh-CN" altLang="en-US" sz="1400" dirty="0" smtClean="0">
                <a:latin typeface="思源黑体 Light" panose="020B0300000000000000" pitchFamily="34" charset="-122"/>
                <a:ea typeface="思源黑体 Light" panose="020B0300000000000000" pitchFamily="34" charset="-122"/>
              </a:rPr>
              <a:t>公众号</a:t>
            </a:r>
            <a:endParaRPr lang="zh-CN" altLang="en-US" sz="1400" dirty="0">
              <a:latin typeface="思源黑体 Light" panose="020B0300000000000000" pitchFamily="34" charset="-122"/>
              <a:ea typeface="思源黑体 Light" panose="020B0300000000000000" pitchFamily="34" charset="-122"/>
            </a:endParaRPr>
          </a:p>
        </p:txBody>
      </p:sp>
      <p:sp>
        <p:nvSpPr>
          <p:cNvPr id="5" name="TextBox 4"/>
          <p:cNvSpPr txBox="1"/>
          <p:nvPr userDrawn="1"/>
        </p:nvSpPr>
        <p:spPr>
          <a:xfrm>
            <a:off x="1605997" y="5926051"/>
            <a:ext cx="902811" cy="307777"/>
          </a:xfrm>
          <a:prstGeom prst="rect">
            <a:avLst/>
          </a:prstGeom>
          <a:noFill/>
        </p:spPr>
        <p:txBody>
          <a:bodyPr wrap="none" rtlCol="0">
            <a:spAutoFit/>
          </a:bodyPr>
          <a:lstStyle/>
          <a:p>
            <a:r>
              <a:rPr lang="zh-CN" altLang="en-US" sz="1400" dirty="0">
                <a:latin typeface="思源黑体 Light" panose="020B0300000000000000" pitchFamily="34" charset="-122"/>
                <a:ea typeface="思源黑体 Light" panose="020B0300000000000000" pitchFamily="34" charset="-122"/>
              </a:rPr>
              <a:t>淘宝店铺</a:t>
            </a:r>
          </a:p>
        </p:txBody>
      </p:sp>
      <p:pic>
        <p:nvPicPr>
          <p:cNvPr id="1026" name="Picture 2"/>
          <p:cNvPicPr>
            <a:picLocks noChangeAspect="1" noChangeArrowheads="1"/>
          </p:cNvPicPr>
          <p:nvPr userDrawn="1"/>
        </p:nvPicPr>
        <p:blipFill>
          <a:blip r:embed="rId3" cstate="print"/>
          <a:srcRect/>
          <a:stretch>
            <a:fillRect/>
          </a:stretch>
        </p:blipFill>
        <p:spPr bwMode="auto">
          <a:xfrm>
            <a:off x="1571604" y="4908114"/>
            <a:ext cx="1000800" cy="9952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26" y="6381328"/>
            <a:ext cx="9160007" cy="487770"/>
          </a:xfrm>
          <a:prstGeom prst="rect">
            <a:avLst/>
          </a:prstGeom>
        </p:spPr>
      </p:pic>
      <p:sp>
        <p:nvSpPr>
          <p:cNvPr id="9" name="TextBox 8"/>
          <p:cNvSpPr txBox="1"/>
          <p:nvPr userDrawn="1"/>
        </p:nvSpPr>
        <p:spPr>
          <a:xfrm>
            <a:off x="779388" y="6458317"/>
            <a:ext cx="2712492" cy="307777"/>
          </a:xfrm>
          <a:prstGeom prst="rect">
            <a:avLst/>
          </a:prstGeom>
          <a:noFill/>
        </p:spPr>
        <p:txBody>
          <a:bodyPr wrap="square" rtlCol="0">
            <a:spAutoFit/>
          </a:bodyPr>
          <a:lstStyle/>
          <a:p>
            <a:r>
              <a:rPr lang="en-US" altLang="zh-CN" sz="1400" dirty="0" smtClean="0">
                <a:solidFill>
                  <a:schemeClr val="bg1"/>
                </a:solidFill>
                <a:latin typeface="苹方 常规" pitchFamily="34" charset="-122"/>
                <a:ea typeface="苹方 常规" pitchFamily="34" charset="-122"/>
              </a:rPr>
              <a:t>| </a:t>
            </a:r>
            <a:r>
              <a:rPr lang="zh-CN" altLang="en-US" sz="1400" dirty="0" smtClean="0">
                <a:solidFill>
                  <a:schemeClr val="bg1"/>
                </a:solidFill>
                <a:latin typeface="苹方 常规" pitchFamily="34" charset="-122"/>
                <a:ea typeface="苹方 常规" pitchFamily="34" charset="-122"/>
              </a:rPr>
              <a:t>嵌入式教育专家</a:t>
            </a:r>
            <a:r>
              <a:rPr lang="en-US" altLang="zh-CN" sz="1400" dirty="0" smtClean="0">
                <a:solidFill>
                  <a:schemeClr val="bg1"/>
                </a:solidFill>
                <a:latin typeface="苹方 常规" pitchFamily="34" charset="-122"/>
                <a:ea typeface="苹方 常规" pitchFamily="34" charset="-122"/>
              </a:rPr>
              <a:t>·</a:t>
            </a:r>
            <a:r>
              <a:rPr lang="zh-CN" altLang="en-US" sz="1400" dirty="0" smtClean="0">
                <a:solidFill>
                  <a:schemeClr val="bg1"/>
                </a:solidFill>
                <a:latin typeface="苹方 常规" pitchFamily="34" charset="-122"/>
                <a:ea typeface="苹方 常规" pitchFamily="34" charset="-122"/>
              </a:rPr>
              <a:t>为初学而生</a:t>
            </a:r>
            <a:endParaRPr lang="zh-CN" altLang="en-US" sz="1400" dirty="0">
              <a:solidFill>
                <a:schemeClr val="bg1"/>
              </a:solidFill>
              <a:latin typeface="苹方 常规" pitchFamily="34" charset="-122"/>
              <a:ea typeface="苹方 常规" pitchFamily="34" charset="-122"/>
            </a:endParaRPr>
          </a:p>
        </p:txBody>
      </p:sp>
      <p:sp>
        <p:nvSpPr>
          <p:cNvPr id="10" name="TextBox 9"/>
          <p:cNvSpPr txBox="1"/>
          <p:nvPr userDrawn="1"/>
        </p:nvSpPr>
        <p:spPr>
          <a:xfrm>
            <a:off x="6516216" y="6453600"/>
            <a:ext cx="2382832" cy="307777"/>
          </a:xfrm>
          <a:prstGeom prst="rect">
            <a:avLst/>
          </a:prstGeom>
          <a:noFill/>
        </p:spPr>
        <p:txBody>
          <a:bodyPr wrap="square" rtlCol="0">
            <a:spAutoFit/>
          </a:bodyPr>
          <a:lstStyle/>
          <a:p>
            <a:r>
              <a:rPr lang="zh-CN" altLang="en-US" sz="1400" dirty="0" smtClean="0">
                <a:solidFill>
                  <a:schemeClr val="bg1"/>
                </a:solidFill>
                <a:latin typeface="苹方 常规" pitchFamily="34" charset="-122"/>
                <a:ea typeface="苹方 常规" pitchFamily="34" charset="-122"/>
              </a:rPr>
              <a:t>技术论坛：</a:t>
            </a:r>
            <a:r>
              <a:rPr lang="en-US" altLang="zh-CN" sz="1400" dirty="0" smtClean="0">
                <a:solidFill>
                  <a:schemeClr val="bg1"/>
                </a:solidFill>
                <a:latin typeface="苹方 常规" pitchFamily="34" charset="-122"/>
                <a:ea typeface="苹方 常规" pitchFamily="34" charset="-122"/>
              </a:rPr>
              <a:t>www.firebbs.cn</a:t>
            </a:r>
            <a:endParaRPr lang="zh-CN" altLang="en-US" sz="1400" dirty="0">
              <a:solidFill>
                <a:schemeClr val="bg1"/>
              </a:solidFill>
              <a:latin typeface="苹方 常规" pitchFamily="34" charset="-122"/>
              <a:ea typeface="苹方 常规" pitchFamily="34" charset="-122"/>
            </a:endParaRPr>
          </a:p>
        </p:txBody>
      </p:sp>
      <p:pic>
        <p:nvPicPr>
          <p:cNvPr id="17" name="图片 16"/>
          <p:cNvPicPr>
            <a:picLocks noChangeAspect="1"/>
          </p:cNvPicPr>
          <p:nvPr userDrawn="1"/>
        </p:nvPicPr>
        <p:blipFill>
          <a:blip r:embed="rId3" cstate="print">
            <a:biLevel thresh="25000"/>
            <a:extLst>
              <a:ext uri="{28A0092B-C50C-407E-A947-70E740481C1C}">
                <a14:useLocalDpi xmlns:a14="http://schemas.microsoft.com/office/drawing/2010/main" val="0"/>
              </a:ext>
            </a:extLst>
          </a:blip>
          <a:stretch>
            <a:fillRect/>
          </a:stretch>
        </p:blipFill>
        <p:spPr>
          <a:xfrm>
            <a:off x="283046" y="6517576"/>
            <a:ext cx="576064" cy="179828"/>
          </a:xfrm>
          <a:prstGeom prst="rect">
            <a:avLst/>
          </a:prstGeom>
        </p:spPr>
      </p:pic>
      <p:pic>
        <p:nvPicPr>
          <p:cNvPr id="18" name="图片 1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985299"/>
            <a:ext cx="9160193" cy="67437"/>
          </a:xfrm>
          <a:prstGeom prst="rect">
            <a:avLst/>
          </a:prstGeom>
        </p:spPr>
      </p:pic>
      <p:pic>
        <p:nvPicPr>
          <p:cNvPr id="19" name="图片 18"/>
          <p:cNvPicPr>
            <a:picLocks/>
          </p:cNvPicPr>
          <p:nvPr userDrawn="1"/>
        </p:nvPicPr>
        <p:blipFill>
          <a:blip r:embed="rId5">
            <a:extLst>
              <a:ext uri="{28A0092B-C50C-407E-A947-70E740481C1C}">
                <a14:useLocalDpi xmlns:a14="http://schemas.microsoft.com/office/drawing/2010/main" val="0"/>
              </a:ext>
            </a:extLst>
          </a:blip>
          <a:stretch>
            <a:fillRect/>
          </a:stretch>
        </p:blipFill>
        <p:spPr>
          <a:xfrm>
            <a:off x="7765006" y="524479"/>
            <a:ext cx="1069086" cy="528257"/>
          </a:xfrm>
          <a:prstGeom prst="rect">
            <a:avLst/>
          </a:prstGeom>
        </p:spPr>
      </p:pic>
      <p:sp>
        <p:nvSpPr>
          <p:cNvPr id="12" name="TextBox 11"/>
          <p:cNvSpPr txBox="1"/>
          <p:nvPr userDrawn="1"/>
        </p:nvSpPr>
        <p:spPr>
          <a:xfrm>
            <a:off x="180000" y="460003"/>
            <a:ext cx="3278462" cy="523220"/>
          </a:xfrm>
          <a:prstGeom prst="rect">
            <a:avLst/>
          </a:prstGeom>
          <a:noFill/>
        </p:spPr>
        <p:txBody>
          <a:bodyPr wrap="none" rtlCol="0">
            <a:spAutoFit/>
          </a:bodyPr>
          <a:lstStyle/>
          <a:p>
            <a:r>
              <a:rPr lang="en-US" altLang="zh-CN" sz="2800" dirty="0" smtClean="0">
                <a:latin typeface="思源黑体 CN" panose="020B0500000000000000" pitchFamily="34" charset="-122"/>
                <a:ea typeface="思源黑体 CN" panose="020B0500000000000000" pitchFamily="34" charset="-122"/>
              </a:rPr>
              <a:t>PID</a:t>
            </a:r>
            <a:r>
              <a:rPr lang="zh-CN" altLang="en-US" sz="2800" dirty="0" smtClean="0">
                <a:latin typeface="思源黑体 CN" panose="020B0500000000000000" pitchFamily="34" charset="-122"/>
                <a:ea typeface="思源黑体 CN" panose="020B0500000000000000" pitchFamily="34" charset="-122"/>
              </a:rPr>
              <a:t>控制器参数整定</a:t>
            </a:r>
          </a:p>
        </p:txBody>
      </p:sp>
      <p:sp>
        <p:nvSpPr>
          <p:cNvPr id="14" name="TextBox 13"/>
          <p:cNvSpPr txBox="1"/>
          <p:nvPr userDrawn="1"/>
        </p:nvSpPr>
        <p:spPr>
          <a:xfrm>
            <a:off x="7830403" y="529516"/>
            <a:ext cx="938292" cy="523220"/>
          </a:xfrm>
          <a:prstGeom prst="rect">
            <a:avLst/>
          </a:prstGeom>
          <a:noFill/>
        </p:spPr>
        <p:txBody>
          <a:bodyPr wrap="square" rtlCol="0">
            <a:spAutoFit/>
          </a:bodyPr>
          <a:lstStyle/>
          <a:p>
            <a:r>
              <a:rPr lang="zh-CN" altLang="en-US" sz="1400" dirty="0" smtClean="0">
                <a:solidFill>
                  <a:schemeClr val="bg1"/>
                </a:solidFill>
                <a:latin typeface="苹方 常规" pitchFamily="34" charset="-122"/>
                <a:ea typeface="苹方 常规" pitchFamily="34" charset="-122"/>
              </a:rPr>
              <a:t>电机应用</a:t>
            </a:r>
            <a:endParaRPr lang="en-US" altLang="zh-CN" sz="1400" dirty="0" smtClean="0">
              <a:solidFill>
                <a:schemeClr val="bg1"/>
              </a:solidFill>
              <a:latin typeface="苹方 常规" pitchFamily="34" charset="-122"/>
              <a:ea typeface="苹方 常规" pitchFamily="34" charset="-122"/>
            </a:endParaRPr>
          </a:p>
          <a:p>
            <a:r>
              <a:rPr lang="zh-CN" altLang="en-US" sz="1400" dirty="0" smtClean="0">
                <a:solidFill>
                  <a:schemeClr val="bg1"/>
                </a:solidFill>
                <a:latin typeface="苹方 常规" pitchFamily="34" charset="-122"/>
                <a:ea typeface="苹方 常规" pitchFamily="34" charset="-122"/>
              </a:rPr>
              <a:t>视频教程</a:t>
            </a:r>
            <a:endParaRPr lang="zh-CN" altLang="en-US" sz="1400" dirty="0">
              <a:solidFill>
                <a:schemeClr val="bg1"/>
              </a:solidFill>
              <a:latin typeface="苹方 常规" pitchFamily="34" charset="-122"/>
              <a:ea typeface="苹方 常规" pitchFamily="34" charset="-122"/>
            </a:endParaRPr>
          </a:p>
        </p:txBody>
      </p:sp>
      <p:sp>
        <p:nvSpPr>
          <p:cNvPr id="16" name="文本占位符 15"/>
          <p:cNvSpPr>
            <a:spLocks noGrp="1"/>
          </p:cNvSpPr>
          <p:nvPr>
            <p:ph type="body" sz="quarter" idx="11"/>
          </p:nvPr>
        </p:nvSpPr>
        <p:spPr>
          <a:xfrm>
            <a:off x="0" y="1196529"/>
            <a:ext cx="7380312" cy="504279"/>
          </a:xfrm>
          <a:prstGeom prst="rect">
            <a:avLst/>
          </a:prstGeom>
        </p:spPr>
        <p:txBody>
          <a:bodyPr/>
          <a:lstStyle/>
          <a:p>
            <a:pPr lvl="0"/>
            <a:endParaRPr lang="zh-CN" altLang="en-US" dirty="0"/>
          </a:p>
        </p:txBody>
      </p:sp>
      <p:sp>
        <p:nvSpPr>
          <p:cNvPr id="7" name="内容占位符 6"/>
          <p:cNvSpPr>
            <a:spLocks noGrp="1"/>
          </p:cNvSpPr>
          <p:nvPr>
            <p:ph sz="quarter" idx="10"/>
          </p:nvPr>
        </p:nvSpPr>
        <p:spPr>
          <a:xfrm>
            <a:off x="1086218" y="1988369"/>
            <a:ext cx="6971565" cy="3960911"/>
          </a:xfrm>
          <a:prstGeom prst="rect">
            <a:avLst/>
          </a:prstGeo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252686933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526" y="6381328"/>
            <a:ext cx="9160007" cy="487770"/>
          </a:xfrm>
          <a:prstGeom prst="rect">
            <a:avLst/>
          </a:prstGeom>
        </p:spPr>
      </p:pic>
      <p:pic>
        <p:nvPicPr>
          <p:cNvPr id="7" name="图片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452000" y="601200"/>
            <a:ext cx="1049441" cy="327600"/>
          </a:xfrm>
          <a:prstGeom prst="rect">
            <a:avLst/>
          </a:prstGeom>
        </p:spPr>
      </p:pic>
      <p:sp>
        <p:nvSpPr>
          <p:cNvPr id="11" name="TextBox 10"/>
          <p:cNvSpPr txBox="1"/>
          <p:nvPr userDrawn="1"/>
        </p:nvSpPr>
        <p:spPr>
          <a:xfrm>
            <a:off x="779388" y="6458317"/>
            <a:ext cx="2712492" cy="307777"/>
          </a:xfrm>
          <a:prstGeom prst="rect">
            <a:avLst/>
          </a:prstGeom>
          <a:noFill/>
        </p:spPr>
        <p:txBody>
          <a:bodyPr wrap="square" rtlCol="0">
            <a:spAutoFit/>
          </a:bodyPr>
          <a:lstStyle/>
          <a:p>
            <a:r>
              <a:rPr lang="en-US" altLang="zh-CN" sz="1400" dirty="0" smtClean="0">
                <a:solidFill>
                  <a:schemeClr val="bg1"/>
                </a:solidFill>
                <a:latin typeface="苹方 常规" pitchFamily="34" charset="-122"/>
                <a:ea typeface="苹方 常规" pitchFamily="34" charset="-122"/>
              </a:rPr>
              <a:t>| </a:t>
            </a:r>
            <a:r>
              <a:rPr lang="zh-CN" altLang="en-US" sz="1400" dirty="0" smtClean="0">
                <a:solidFill>
                  <a:schemeClr val="bg1"/>
                </a:solidFill>
                <a:latin typeface="苹方 常规" pitchFamily="34" charset="-122"/>
                <a:ea typeface="苹方 常规" pitchFamily="34" charset="-122"/>
              </a:rPr>
              <a:t>嵌入式教育专家</a:t>
            </a:r>
            <a:r>
              <a:rPr lang="en-US" altLang="zh-CN" sz="1400" dirty="0" smtClean="0">
                <a:solidFill>
                  <a:schemeClr val="bg1"/>
                </a:solidFill>
                <a:latin typeface="苹方 常规" pitchFamily="34" charset="-122"/>
                <a:ea typeface="苹方 常规" pitchFamily="34" charset="-122"/>
              </a:rPr>
              <a:t>·</a:t>
            </a:r>
            <a:r>
              <a:rPr lang="zh-CN" altLang="en-US" sz="1400" dirty="0" smtClean="0">
                <a:solidFill>
                  <a:schemeClr val="bg1"/>
                </a:solidFill>
                <a:latin typeface="苹方 常规" pitchFamily="34" charset="-122"/>
                <a:ea typeface="苹方 常规" pitchFamily="34" charset="-122"/>
              </a:rPr>
              <a:t>为初学而生</a:t>
            </a:r>
            <a:endParaRPr lang="zh-CN" altLang="en-US" sz="1400" dirty="0">
              <a:solidFill>
                <a:schemeClr val="bg1"/>
              </a:solidFill>
              <a:latin typeface="苹方 常规" pitchFamily="34" charset="-122"/>
              <a:ea typeface="苹方 常规" pitchFamily="34" charset="-122"/>
            </a:endParaRPr>
          </a:p>
        </p:txBody>
      </p:sp>
      <p:pic>
        <p:nvPicPr>
          <p:cNvPr id="14" name="图片 13"/>
          <p:cNvPicPr>
            <a:picLocks noChangeAspect="1"/>
          </p:cNvPicPr>
          <p:nvPr userDrawn="1"/>
        </p:nvPicPr>
        <p:blipFill>
          <a:blip r:embed="rId5" cstate="print">
            <a:biLevel thresh="25000"/>
            <a:extLst>
              <a:ext uri="{28A0092B-C50C-407E-A947-70E740481C1C}">
                <a14:useLocalDpi xmlns:a14="http://schemas.microsoft.com/office/drawing/2010/main" val="0"/>
              </a:ext>
            </a:extLst>
          </a:blip>
          <a:stretch>
            <a:fillRect/>
          </a:stretch>
        </p:blipFill>
        <p:spPr>
          <a:xfrm>
            <a:off x="283046" y="6517576"/>
            <a:ext cx="576064" cy="179828"/>
          </a:xfrm>
          <a:prstGeom prst="rect">
            <a:avLst/>
          </a:prstGeom>
        </p:spPr>
      </p:pic>
      <p:sp>
        <p:nvSpPr>
          <p:cNvPr id="8" name="TextBox 7"/>
          <p:cNvSpPr txBox="1"/>
          <p:nvPr userDrawn="1"/>
        </p:nvSpPr>
        <p:spPr>
          <a:xfrm>
            <a:off x="6516216" y="6453600"/>
            <a:ext cx="2382832" cy="307777"/>
          </a:xfrm>
          <a:prstGeom prst="rect">
            <a:avLst/>
          </a:prstGeom>
          <a:noFill/>
        </p:spPr>
        <p:txBody>
          <a:bodyPr wrap="square" rtlCol="0">
            <a:spAutoFit/>
          </a:bodyPr>
          <a:lstStyle/>
          <a:p>
            <a:r>
              <a:rPr lang="zh-CN" altLang="en-US" sz="1400" dirty="0" smtClean="0">
                <a:solidFill>
                  <a:schemeClr val="bg1"/>
                </a:solidFill>
                <a:latin typeface="苹方 常规" pitchFamily="34" charset="-122"/>
                <a:ea typeface="苹方 常规" pitchFamily="34" charset="-122"/>
              </a:rPr>
              <a:t>技术论坛：</a:t>
            </a:r>
            <a:r>
              <a:rPr lang="en-US" altLang="zh-CN" sz="1400" dirty="0" smtClean="0">
                <a:solidFill>
                  <a:schemeClr val="bg1"/>
                </a:solidFill>
                <a:latin typeface="苹方 常规" pitchFamily="34" charset="-122"/>
                <a:ea typeface="苹方 常规" pitchFamily="34" charset="-122"/>
              </a:rPr>
              <a:t>www.firebbs.cn</a:t>
            </a:r>
            <a:endParaRPr lang="zh-CN" altLang="en-US" sz="1400" dirty="0">
              <a:solidFill>
                <a:schemeClr val="bg1"/>
              </a:solidFill>
              <a:latin typeface="苹方 常规" pitchFamily="34" charset="-122"/>
              <a:ea typeface="苹方 常规" pitchFamily="34" charset="-122"/>
            </a:endParaRPr>
          </a:p>
        </p:txBody>
      </p:sp>
      <p:sp>
        <p:nvSpPr>
          <p:cNvPr id="10" name="TextBox 9"/>
          <p:cNvSpPr txBox="1"/>
          <p:nvPr userDrawn="1"/>
        </p:nvSpPr>
        <p:spPr>
          <a:xfrm>
            <a:off x="151517" y="601433"/>
            <a:ext cx="3948517" cy="400110"/>
          </a:xfrm>
          <a:prstGeom prst="rect">
            <a:avLst/>
          </a:prstGeom>
          <a:noFill/>
        </p:spPr>
        <p:txBody>
          <a:bodyPr wrap="none" rtlCol="0" anchor="ctr">
            <a:spAutoFit/>
          </a:bodyPr>
          <a:lstStyle/>
          <a:p>
            <a:r>
              <a:rPr lang="en-US" altLang="zh-CN" sz="2000" dirty="0" smtClean="0">
                <a:latin typeface="思源黑体 CN" panose="020B0500000000000000" pitchFamily="34" charset="-122"/>
                <a:ea typeface="思源黑体 CN" panose="020B0500000000000000" pitchFamily="34" charset="-122"/>
              </a:rPr>
              <a:t>[</a:t>
            </a:r>
            <a:r>
              <a:rPr lang="zh-CN" altLang="en-US" sz="2000" dirty="0" smtClean="0">
                <a:latin typeface="思源黑体 CN" panose="020B0500000000000000" pitchFamily="34" charset="-122"/>
                <a:ea typeface="思源黑体 CN" panose="020B0500000000000000" pitchFamily="34" charset="-122"/>
              </a:rPr>
              <a:t>野火</a:t>
            </a:r>
            <a:r>
              <a:rPr lang="en-US" altLang="zh-CN" sz="2000" dirty="0" smtClean="0">
                <a:latin typeface="思源黑体 CN" panose="020B0500000000000000" pitchFamily="34" charset="-122"/>
                <a:ea typeface="思源黑体 CN" panose="020B0500000000000000" pitchFamily="34" charset="-122"/>
              </a:rPr>
              <a:t>]《</a:t>
            </a:r>
            <a:r>
              <a:rPr lang="zh-CN" altLang="en-US" sz="2000" dirty="0" smtClean="0">
                <a:latin typeface="思源黑体 CN" panose="020B0500000000000000" pitchFamily="34" charset="-122"/>
                <a:ea typeface="思源黑体 CN" panose="020B0500000000000000" pitchFamily="34" charset="-122"/>
              </a:rPr>
              <a:t>电机应用开发实战指南</a:t>
            </a:r>
            <a:r>
              <a:rPr lang="en-US" altLang="zh-CN" sz="2000" dirty="0" smtClean="0">
                <a:latin typeface="思源黑体 CN" panose="020B0500000000000000" pitchFamily="34" charset="-122"/>
                <a:ea typeface="思源黑体 CN" panose="020B0500000000000000" pitchFamily="34" charset="-122"/>
              </a:rPr>
              <a:t>》</a:t>
            </a:r>
            <a:endParaRPr lang="zh-CN" altLang="en-US" sz="2000" dirty="0">
              <a:latin typeface="思源黑体 CN" panose="020B0500000000000000" pitchFamily="34" charset="-122"/>
              <a:ea typeface="思源黑体 CN" panose="020B0500000000000000" pitchFamily="34" charset="-122"/>
            </a:endParaRPr>
          </a:p>
        </p:txBody>
      </p:sp>
      <p:sp>
        <p:nvSpPr>
          <p:cNvPr id="2" name="标题占位符 1"/>
          <p:cNvSpPr>
            <a:spLocks noGrp="1"/>
          </p:cNvSpPr>
          <p:nvPr>
            <p:ph type="title"/>
          </p:nvPr>
        </p:nvSpPr>
        <p:spPr>
          <a:xfrm>
            <a:off x="571078" y="2060848"/>
            <a:ext cx="8229600" cy="2402360"/>
          </a:xfrm>
          <a:prstGeom prst="rect">
            <a:avLst/>
          </a:prstGeom>
        </p:spPr>
        <p:txBody>
          <a:bodyPr vert="horz" lIns="91440" tIns="45720" rIns="91440" bIns="45720" rtlCol="0" anchor="ctr">
            <a:normAutofit/>
          </a:bodyPr>
          <a:lstStyle/>
          <a:p>
            <a:r>
              <a:rPr lang="zh-CN" altLang="en-US" dirty="0" smtClean="0"/>
              <a:t>封面</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Lst>
  <p:timing>
    <p:tnLst>
      <p:par>
        <p:cTn id="1" dur="indefinite" restart="never" nodeType="tmRoot"/>
      </p:par>
    </p:tnLst>
  </p:timing>
  <p:txStyles>
    <p:titleStyle>
      <a:lvl1pPr algn="ctr" defTabSz="914400" rtl="0" eaLnBrk="1" latinLnBrk="0" hangingPunct="1">
        <a:spcBef>
          <a:spcPct val="0"/>
        </a:spcBef>
        <a:buNone/>
        <a:defRPr sz="9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BFBFB"/>
        </a:solidFill>
        <a:effectLst/>
      </p:bgPr>
    </p:bg>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526" y="6381328"/>
            <a:ext cx="9160007" cy="487770"/>
          </a:xfrm>
          <a:prstGeom prst="rect">
            <a:avLst/>
          </a:prstGeom>
        </p:spPr>
      </p:pic>
      <p:sp>
        <p:nvSpPr>
          <p:cNvPr id="11" name="TextBox 10"/>
          <p:cNvSpPr txBox="1"/>
          <p:nvPr userDrawn="1"/>
        </p:nvSpPr>
        <p:spPr>
          <a:xfrm>
            <a:off x="779388" y="6458317"/>
            <a:ext cx="2712492" cy="307777"/>
          </a:xfrm>
          <a:prstGeom prst="rect">
            <a:avLst/>
          </a:prstGeom>
          <a:noFill/>
        </p:spPr>
        <p:txBody>
          <a:bodyPr wrap="square" rtlCol="0">
            <a:spAutoFit/>
          </a:bodyPr>
          <a:lstStyle/>
          <a:p>
            <a:r>
              <a:rPr lang="en-US" altLang="zh-CN" sz="1400" dirty="0" smtClean="0">
                <a:solidFill>
                  <a:schemeClr val="bg1"/>
                </a:solidFill>
                <a:latin typeface="苹方 常规" pitchFamily="34" charset="-122"/>
                <a:ea typeface="苹方 常规" pitchFamily="34" charset="-122"/>
              </a:rPr>
              <a:t>| </a:t>
            </a:r>
            <a:r>
              <a:rPr lang="zh-CN" altLang="en-US" sz="1400" dirty="0" smtClean="0">
                <a:solidFill>
                  <a:schemeClr val="bg1"/>
                </a:solidFill>
                <a:latin typeface="苹方 常规" pitchFamily="34" charset="-122"/>
                <a:ea typeface="苹方 常规" pitchFamily="34" charset="-122"/>
              </a:rPr>
              <a:t>嵌入式教育专家</a:t>
            </a:r>
            <a:r>
              <a:rPr lang="en-US" altLang="zh-CN" sz="1400" dirty="0" smtClean="0">
                <a:solidFill>
                  <a:schemeClr val="bg1"/>
                </a:solidFill>
                <a:latin typeface="苹方 常规" pitchFamily="34" charset="-122"/>
                <a:ea typeface="苹方 常规" pitchFamily="34" charset="-122"/>
              </a:rPr>
              <a:t>·</a:t>
            </a:r>
            <a:r>
              <a:rPr lang="zh-CN" altLang="en-US" sz="1400" dirty="0" smtClean="0">
                <a:solidFill>
                  <a:schemeClr val="bg1"/>
                </a:solidFill>
                <a:latin typeface="苹方 常规" pitchFamily="34" charset="-122"/>
                <a:ea typeface="苹方 常规" pitchFamily="34" charset="-122"/>
              </a:rPr>
              <a:t>为初学而生</a:t>
            </a:r>
            <a:endParaRPr lang="zh-CN" altLang="en-US" sz="1400" dirty="0">
              <a:solidFill>
                <a:schemeClr val="bg1"/>
              </a:solidFill>
              <a:latin typeface="苹方 常规" pitchFamily="34" charset="-122"/>
              <a:ea typeface="苹方 常规" pitchFamily="34" charset="-122"/>
            </a:endParaRPr>
          </a:p>
        </p:txBody>
      </p:sp>
      <p:sp>
        <p:nvSpPr>
          <p:cNvPr id="12" name="TextBox 11"/>
          <p:cNvSpPr txBox="1"/>
          <p:nvPr userDrawn="1"/>
        </p:nvSpPr>
        <p:spPr>
          <a:xfrm>
            <a:off x="6516216" y="6453600"/>
            <a:ext cx="2382832" cy="307777"/>
          </a:xfrm>
          <a:prstGeom prst="rect">
            <a:avLst/>
          </a:prstGeom>
          <a:noFill/>
        </p:spPr>
        <p:txBody>
          <a:bodyPr wrap="square" rtlCol="0">
            <a:spAutoFit/>
          </a:bodyPr>
          <a:lstStyle/>
          <a:p>
            <a:r>
              <a:rPr lang="zh-CN" altLang="en-US" sz="1400" dirty="0" smtClean="0">
                <a:solidFill>
                  <a:schemeClr val="bg1"/>
                </a:solidFill>
                <a:latin typeface="苹方 常规" pitchFamily="34" charset="-122"/>
                <a:ea typeface="苹方 常规" pitchFamily="34" charset="-122"/>
              </a:rPr>
              <a:t>技术论坛：</a:t>
            </a:r>
            <a:r>
              <a:rPr lang="en-US" altLang="zh-CN" sz="1400" dirty="0" smtClean="0">
                <a:solidFill>
                  <a:schemeClr val="bg1"/>
                </a:solidFill>
                <a:latin typeface="苹方 常规" pitchFamily="34" charset="-122"/>
                <a:ea typeface="苹方 常规" pitchFamily="34" charset="-122"/>
              </a:rPr>
              <a:t>www.firebbs.cn</a:t>
            </a:r>
            <a:endParaRPr lang="zh-CN" altLang="en-US" sz="1400" dirty="0">
              <a:solidFill>
                <a:schemeClr val="bg1"/>
              </a:solidFill>
              <a:latin typeface="苹方 常规" pitchFamily="34" charset="-122"/>
              <a:ea typeface="苹方 常规" pitchFamily="34" charset="-122"/>
            </a:endParaRPr>
          </a:p>
        </p:txBody>
      </p:sp>
      <p:pic>
        <p:nvPicPr>
          <p:cNvPr id="14" name="图片 13"/>
          <p:cNvPicPr>
            <a:picLocks noChangeAspect="1"/>
          </p:cNvPicPr>
          <p:nvPr userDrawn="1"/>
        </p:nvPicPr>
        <p:blipFill>
          <a:blip r:embed="rId4" cstate="print">
            <a:biLevel thresh="25000"/>
            <a:extLst>
              <a:ext uri="{28A0092B-C50C-407E-A947-70E740481C1C}">
                <a14:useLocalDpi xmlns:a14="http://schemas.microsoft.com/office/drawing/2010/main" val="0"/>
              </a:ext>
            </a:extLst>
          </a:blip>
          <a:stretch>
            <a:fillRect/>
          </a:stretch>
        </p:blipFill>
        <p:spPr>
          <a:xfrm>
            <a:off x="283046" y="6517576"/>
            <a:ext cx="576064" cy="179828"/>
          </a:xfrm>
          <a:prstGeom prst="rect">
            <a:avLst/>
          </a:prstGeom>
        </p:spPr>
      </p:pic>
      <p:pic>
        <p:nvPicPr>
          <p:cNvPr id="8" name="图片 7"/>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985299"/>
            <a:ext cx="9160193" cy="67437"/>
          </a:xfrm>
          <a:prstGeom prst="rect">
            <a:avLst/>
          </a:prstGeom>
        </p:spPr>
      </p:pic>
      <p:pic>
        <p:nvPicPr>
          <p:cNvPr id="10" name="图片 9"/>
          <p:cNvPicPr>
            <a:picLocks/>
          </p:cNvPicPr>
          <p:nvPr userDrawn="1"/>
        </p:nvPicPr>
        <p:blipFill>
          <a:blip r:embed="rId6">
            <a:extLst>
              <a:ext uri="{28A0092B-C50C-407E-A947-70E740481C1C}">
                <a14:useLocalDpi xmlns:a14="http://schemas.microsoft.com/office/drawing/2010/main" val="0"/>
              </a:ext>
            </a:extLst>
          </a:blip>
          <a:stretch>
            <a:fillRect/>
          </a:stretch>
        </p:blipFill>
        <p:spPr>
          <a:xfrm>
            <a:off x="7765006" y="524479"/>
            <a:ext cx="1069086" cy="528257"/>
          </a:xfrm>
          <a:prstGeom prst="rect">
            <a:avLst/>
          </a:prstGeom>
        </p:spPr>
      </p:pic>
      <p:sp>
        <p:nvSpPr>
          <p:cNvPr id="13" name="TextBox 12"/>
          <p:cNvSpPr txBox="1"/>
          <p:nvPr userDrawn="1"/>
        </p:nvSpPr>
        <p:spPr>
          <a:xfrm>
            <a:off x="7830403" y="529516"/>
            <a:ext cx="938292" cy="523220"/>
          </a:xfrm>
          <a:prstGeom prst="rect">
            <a:avLst/>
          </a:prstGeom>
          <a:noFill/>
        </p:spPr>
        <p:txBody>
          <a:bodyPr wrap="square" rtlCol="0">
            <a:spAutoFit/>
          </a:bodyPr>
          <a:lstStyle/>
          <a:p>
            <a:r>
              <a:rPr lang="zh-CN" altLang="en-US" sz="1400" dirty="0" smtClean="0">
                <a:solidFill>
                  <a:schemeClr val="bg1"/>
                </a:solidFill>
                <a:latin typeface="苹方 常规" pitchFamily="34" charset="-122"/>
                <a:ea typeface="苹方 常规" pitchFamily="34" charset="-122"/>
              </a:rPr>
              <a:t>电机应用</a:t>
            </a:r>
            <a:endParaRPr lang="en-US" altLang="zh-CN" sz="1400" dirty="0" smtClean="0">
              <a:solidFill>
                <a:schemeClr val="bg1"/>
              </a:solidFill>
              <a:latin typeface="苹方 常规" pitchFamily="34" charset="-122"/>
              <a:ea typeface="苹方 常规" pitchFamily="34" charset="-122"/>
            </a:endParaRPr>
          </a:p>
          <a:p>
            <a:r>
              <a:rPr lang="zh-CN" altLang="en-US" sz="1400" dirty="0" smtClean="0">
                <a:solidFill>
                  <a:schemeClr val="bg1"/>
                </a:solidFill>
                <a:latin typeface="苹方 常规" pitchFamily="34" charset="-122"/>
                <a:ea typeface="苹方 常规" pitchFamily="34" charset="-122"/>
              </a:rPr>
              <a:t>视频教程</a:t>
            </a:r>
            <a:endParaRPr lang="zh-CN" altLang="en-US" sz="1400" dirty="0">
              <a:solidFill>
                <a:schemeClr val="bg1"/>
              </a:solidFill>
              <a:latin typeface="苹方 常规" pitchFamily="34" charset="-122"/>
              <a:ea typeface="苹方 常规" pitchFamily="34" charset="-122"/>
            </a:endParaRPr>
          </a:p>
        </p:txBody>
      </p:sp>
      <p:sp>
        <p:nvSpPr>
          <p:cNvPr id="15" name="TextBox 14"/>
          <p:cNvSpPr txBox="1"/>
          <p:nvPr userDrawn="1"/>
        </p:nvSpPr>
        <p:spPr>
          <a:xfrm>
            <a:off x="180000" y="460003"/>
            <a:ext cx="4134465" cy="523220"/>
          </a:xfrm>
          <a:prstGeom prst="rect">
            <a:avLst/>
          </a:prstGeom>
          <a:noFill/>
        </p:spPr>
        <p:txBody>
          <a:bodyPr wrap="none" rtlCol="0">
            <a:spAutoFit/>
          </a:bodyPr>
          <a:lstStyle/>
          <a:p>
            <a:r>
              <a:rPr lang="zh-CN" altLang="en-US" sz="2800" dirty="0" smtClean="0">
                <a:latin typeface="思源黑体 CN" panose="020B0500000000000000" pitchFamily="34" charset="-122"/>
                <a:ea typeface="思源黑体 CN" panose="020B0500000000000000" pitchFamily="34" charset="-122"/>
              </a:rPr>
              <a:t>为什么学习电机应用开发</a:t>
            </a:r>
            <a:endParaRPr lang="zh-CN" altLang="en-US" sz="2800" dirty="0">
              <a:latin typeface="思源黑体 CN" panose="020B0500000000000000" pitchFamily="34" charset="-122"/>
              <a:ea typeface="思源黑体 CN" panose="020B0500000000000000" pitchFamily="34" charset="-122"/>
            </a:endParaRPr>
          </a:p>
        </p:txBody>
      </p:sp>
      <p:sp>
        <p:nvSpPr>
          <p:cNvPr id="16" name="标题占位符 1"/>
          <p:cNvSpPr>
            <a:spLocks noGrp="1"/>
          </p:cNvSpPr>
          <p:nvPr>
            <p:ph type="title"/>
          </p:nvPr>
        </p:nvSpPr>
        <p:spPr>
          <a:xfrm>
            <a:off x="571078" y="2060848"/>
            <a:ext cx="8229600" cy="2402360"/>
          </a:xfrm>
          <a:prstGeom prst="rect">
            <a:avLst/>
          </a:prstGeom>
        </p:spPr>
        <p:txBody>
          <a:bodyPr vert="horz" lIns="91440" tIns="45720" rIns="91440" bIns="45720" rtlCol="0" anchor="ctr">
            <a:normAutofit/>
          </a:bodyPr>
          <a:lstStyle/>
          <a:p>
            <a:r>
              <a:rPr lang="zh-CN" altLang="en-US" dirty="0" smtClean="0"/>
              <a:t>正文</a:t>
            </a:r>
            <a:endParaRPr lang="zh-CN" altLang="en-US" dirty="0"/>
          </a:p>
        </p:txBody>
      </p:sp>
    </p:spTree>
    <p:extLst>
      <p:ext uri="{BB962C8B-B14F-4D97-AF65-F5344CB8AC3E}">
        <p14:creationId xmlns:p14="http://schemas.microsoft.com/office/powerpoint/2010/main" val="1124743614"/>
      </p:ext>
    </p:extLst>
  </p:cSld>
  <p:clrMap bg1="lt1" tx1="dk1" bg2="lt2" tx2="dk2" accent1="accent1" accent2="accent2" accent3="accent3" accent4="accent4" accent5="accent5" accent6="accent6" hlink="hlink" folHlink="folHlink"/>
  <p:sldLayoutIdLst>
    <p:sldLayoutId id="2147483651" r:id="rId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575556" y="2276872"/>
            <a:ext cx="7992888" cy="1192442"/>
          </a:xfrm>
          <a:prstGeom prst="rect">
            <a:avLst/>
          </a:prstGeom>
          <a:noFill/>
        </p:spPr>
        <p:txBody>
          <a:bodyPr wrap="square" rtlCol="0">
            <a:spAutoFit/>
          </a:bodyPr>
          <a:lstStyle/>
          <a:p>
            <a:pPr lvl="0" algn="ctr">
              <a:lnSpc>
                <a:spcPct val="150000"/>
              </a:lnSpc>
            </a:pPr>
            <a:r>
              <a:rPr lang="en-US" altLang="zh-CN" sz="5400" dirty="0">
                <a:effectLst>
                  <a:outerShdw blurRad="50800" dist="38100" dir="2700000" algn="tl" rotWithShape="0">
                    <a:prstClr val="black">
                      <a:alpha val="40000"/>
                    </a:prstClr>
                  </a:outerShdw>
                </a:effectLst>
                <a:latin typeface="思源黑体 CN" panose="020B0500000000000000" pitchFamily="34" charset="-122"/>
                <a:ea typeface="思源黑体 CN" panose="020B0500000000000000" pitchFamily="34" charset="-122"/>
              </a:rPr>
              <a:t>PID</a:t>
            </a:r>
            <a:r>
              <a:rPr lang="zh-CN" altLang="en-US" sz="5400" dirty="0">
                <a:effectLst>
                  <a:outerShdw blurRad="50800" dist="38100" dir="2700000" algn="tl" rotWithShape="0">
                    <a:prstClr val="black">
                      <a:alpha val="40000"/>
                    </a:prstClr>
                  </a:outerShdw>
                </a:effectLst>
                <a:latin typeface="思源黑体 CN" panose="020B0500000000000000" pitchFamily="34" charset="-122"/>
                <a:ea typeface="思源黑体 CN" panose="020B0500000000000000" pitchFamily="34" charset="-122"/>
              </a:rPr>
              <a:t>控制器参数整定</a:t>
            </a:r>
          </a:p>
        </p:txBody>
      </p:sp>
    </p:spTree>
    <p:extLst>
      <p:ext uri="{BB962C8B-B14F-4D97-AF65-F5344CB8AC3E}">
        <p14:creationId xmlns:p14="http://schemas.microsoft.com/office/powerpoint/2010/main" val="15574510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dirty="0"/>
              <a:t>一般调节法</a:t>
            </a:r>
          </a:p>
          <a:p>
            <a:endParaRPr lang="zh-CN" altLang="en-US" dirty="0"/>
          </a:p>
        </p:txBody>
      </p:sp>
      <p:pic>
        <p:nvPicPr>
          <p:cNvPr id="4" name="内容占位符 3"/>
          <p:cNvPicPr>
            <a:picLocks noGrp="1" noChangeAspect="1"/>
          </p:cNvPicPr>
          <p:nvPr>
            <p:ph sz="quarter" idx="10"/>
          </p:nvPr>
        </p:nvPicPr>
        <p:blipFill>
          <a:blip r:embed="rId2"/>
          <a:stretch>
            <a:fillRect/>
          </a:stretch>
        </p:blipFill>
        <p:spPr>
          <a:xfrm>
            <a:off x="3707904" y="5301208"/>
            <a:ext cx="5410200" cy="1524000"/>
          </a:xfrm>
          <a:prstGeom prst="rect">
            <a:avLst/>
          </a:prstGeom>
        </p:spPr>
      </p:pic>
      <p:sp>
        <p:nvSpPr>
          <p:cNvPr id="5" name="矩形 4"/>
          <p:cNvSpPr/>
          <p:nvPr/>
        </p:nvSpPr>
        <p:spPr>
          <a:xfrm>
            <a:off x="0" y="1823913"/>
            <a:ext cx="9144000" cy="3693319"/>
          </a:xfrm>
          <a:prstGeom prst="rect">
            <a:avLst/>
          </a:prstGeom>
        </p:spPr>
        <p:txBody>
          <a:bodyPr wrap="square">
            <a:spAutoFit/>
          </a:bodyPr>
          <a:lstStyle/>
          <a:p>
            <a:r>
              <a:rPr lang="zh-CN" altLang="en-US" dirty="0" smtClean="0"/>
              <a:t>一般调参步骤</a:t>
            </a:r>
            <a:r>
              <a:rPr lang="zh-CN" altLang="en-US" dirty="0"/>
              <a:t>为：</a:t>
            </a:r>
          </a:p>
          <a:p>
            <a:r>
              <a:rPr lang="zh-CN" altLang="en-US" dirty="0">
                <a:solidFill>
                  <a:srgbClr val="FF0000"/>
                </a:solidFill>
              </a:rPr>
              <a:t>确定比例增益</a:t>
            </a:r>
            <a:r>
              <a:rPr lang="en-US" altLang="zh-CN" dirty="0">
                <a:solidFill>
                  <a:srgbClr val="FF0000"/>
                </a:solidFill>
              </a:rPr>
              <a:t>P </a:t>
            </a:r>
            <a:r>
              <a:rPr lang="zh-CN" altLang="en-US" dirty="0"/>
              <a:t>：确定比例增益</a:t>
            </a:r>
            <a:r>
              <a:rPr lang="en-US" altLang="zh-CN" dirty="0"/>
              <a:t>P </a:t>
            </a:r>
            <a:r>
              <a:rPr lang="zh-CN" altLang="en-US" dirty="0"/>
              <a:t>时，首先去掉</a:t>
            </a:r>
            <a:r>
              <a:rPr lang="en-US" altLang="zh-CN" dirty="0"/>
              <a:t>PID</a:t>
            </a:r>
            <a:r>
              <a:rPr lang="zh-CN" altLang="en-US" dirty="0"/>
              <a:t>的积分项和微分项，一般是令</a:t>
            </a:r>
            <a:r>
              <a:rPr lang="en-US" altLang="zh-CN" dirty="0" err="1"/>
              <a:t>Ti</a:t>
            </a:r>
            <a:r>
              <a:rPr lang="en-US" altLang="zh-CN" dirty="0"/>
              <a:t>=0</a:t>
            </a:r>
            <a:r>
              <a:rPr lang="zh-CN" altLang="en-US" dirty="0"/>
              <a:t>、</a:t>
            </a:r>
            <a:r>
              <a:rPr lang="en-US" altLang="zh-CN" dirty="0"/>
              <a:t>Td=0</a:t>
            </a:r>
            <a:r>
              <a:rPr lang="zh-CN" altLang="en-US" dirty="0"/>
              <a:t>（具体见</a:t>
            </a:r>
            <a:r>
              <a:rPr lang="en-US" altLang="zh-CN" dirty="0"/>
              <a:t>PID</a:t>
            </a:r>
            <a:r>
              <a:rPr lang="zh-CN" altLang="en-US" dirty="0"/>
              <a:t>的参数设定说明），使</a:t>
            </a:r>
            <a:r>
              <a:rPr lang="en-US" altLang="zh-CN" dirty="0"/>
              <a:t>PID</a:t>
            </a:r>
            <a:r>
              <a:rPr lang="zh-CN" altLang="en-US" dirty="0"/>
              <a:t>为纯比例调节。 输入设定为系统允许的最大值的</a:t>
            </a:r>
            <a:r>
              <a:rPr lang="en-US" altLang="zh-CN" dirty="0"/>
              <a:t>60%~70%</a:t>
            </a:r>
            <a:r>
              <a:rPr lang="zh-CN" altLang="en-US" dirty="0"/>
              <a:t>，由</a:t>
            </a:r>
            <a:r>
              <a:rPr lang="en-US" altLang="zh-CN" dirty="0"/>
              <a:t>0</a:t>
            </a:r>
            <a:r>
              <a:rPr lang="zh-CN" altLang="en-US" dirty="0"/>
              <a:t>逐渐加大比例增益</a:t>
            </a:r>
            <a:r>
              <a:rPr lang="en-US" altLang="zh-CN" dirty="0"/>
              <a:t>P</a:t>
            </a:r>
            <a:r>
              <a:rPr lang="zh-CN" altLang="en-US" dirty="0"/>
              <a:t>，直至系统出现振荡；再反过来，从此时的比例增益</a:t>
            </a:r>
            <a:r>
              <a:rPr lang="en-US" altLang="zh-CN" dirty="0"/>
              <a:t>P</a:t>
            </a:r>
            <a:r>
              <a:rPr lang="zh-CN" altLang="en-US" dirty="0"/>
              <a:t>逐渐减小，直至系统振荡消失， 记录此时的比例增益</a:t>
            </a:r>
            <a:r>
              <a:rPr lang="en-US" altLang="zh-CN" dirty="0"/>
              <a:t>P</a:t>
            </a:r>
            <a:r>
              <a:rPr lang="zh-CN" altLang="en-US" dirty="0"/>
              <a:t>，设定</a:t>
            </a:r>
            <a:r>
              <a:rPr lang="en-US" altLang="zh-CN" dirty="0"/>
              <a:t>PID</a:t>
            </a:r>
            <a:r>
              <a:rPr lang="zh-CN" altLang="en-US" dirty="0"/>
              <a:t>的比例增益</a:t>
            </a:r>
            <a:r>
              <a:rPr lang="en-US" altLang="zh-CN" dirty="0"/>
              <a:t>P</a:t>
            </a:r>
            <a:r>
              <a:rPr lang="zh-CN" altLang="en-US" dirty="0"/>
              <a:t>为当前值的</a:t>
            </a:r>
            <a:r>
              <a:rPr lang="en-US" altLang="zh-CN" dirty="0"/>
              <a:t>60%~70%</a:t>
            </a:r>
            <a:r>
              <a:rPr lang="zh-CN" altLang="en-US" dirty="0"/>
              <a:t>。比例增益</a:t>
            </a:r>
            <a:r>
              <a:rPr lang="en-US" altLang="zh-CN" dirty="0"/>
              <a:t>P</a:t>
            </a:r>
            <a:r>
              <a:rPr lang="zh-CN" altLang="en-US" dirty="0"/>
              <a:t>调试完成。</a:t>
            </a:r>
          </a:p>
          <a:p>
            <a:r>
              <a:rPr lang="zh-CN" altLang="en-US" dirty="0">
                <a:solidFill>
                  <a:srgbClr val="FF0000"/>
                </a:solidFill>
              </a:rPr>
              <a:t>确定积分时间常数</a:t>
            </a:r>
            <a:r>
              <a:rPr lang="en-US" altLang="zh-CN" dirty="0" err="1">
                <a:solidFill>
                  <a:srgbClr val="FF0000"/>
                </a:solidFill>
              </a:rPr>
              <a:t>Ti</a:t>
            </a:r>
            <a:r>
              <a:rPr lang="zh-CN" altLang="en-US" dirty="0"/>
              <a:t>：比例增益</a:t>
            </a:r>
            <a:r>
              <a:rPr lang="en-US" altLang="zh-CN" dirty="0"/>
              <a:t>P</a:t>
            </a:r>
            <a:r>
              <a:rPr lang="zh-CN" altLang="en-US" dirty="0"/>
              <a:t>确定后，设定一个较大的积分时间常数</a:t>
            </a:r>
            <a:r>
              <a:rPr lang="en-US" altLang="zh-CN" dirty="0" err="1"/>
              <a:t>Ti</a:t>
            </a:r>
            <a:r>
              <a:rPr lang="zh-CN" altLang="en-US" dirty="0"/>
              <a:t>的初值，然后逐渐减小</a:t>
            </a:r>
            <a:r>
              <a:rPr lang="en-US" altLang="zh-CN" dirty="0" err="1"/>
              <a:t>Ti</a:t>
            </a:r>
            <a:r>
              <a:rPr lang="zh-CN" altLang="en-US" dirty="0"/>
              <a:t>，直至系统出现振荡，之后在反过来，逐渐加大</a:t>
            </a:r>
            <a:r>
              <a:rPr lang="en-US" altLang="zh-CN" dirty="0" err="1"/>
              <a:t>Ti</a:t>
            </a:r>
            <a:r>
              <a:rPr lang="zh-CN" altLang="en-US" dirty="0"/>
              <a:t>， 直至系统振荡消失。记录此时的</a:t>
            </a:r>
            <a:r>
              <a:rPr lang="en-US" altLang="zh-CN" dirty="0" err="1"/>
              <a:t>Ti</a:t>
            </a:r>
            <a:r>
              <a:rPr lang="zh-CN" altLang="en-US" dirty="0"/>
              <a:t>，设定</a:t>
            </a:r>
            <a:r>
              <a:rPr lang="en-US" altLang="zh-CN" dirty="0"/>
              <a:t>PID</a:t>
            </a:r>
            <a:r>
              <a:rPr lang="zh-CN" altLang="en-US" dirty="0"/>
              <a:t>的积分时间常数</a:t>
            </a:r>
            <a:r>
              <a:rPr lang="en-US" altLang="zh-CN" dirty="0" err="1"/>
              <a:t>Ti</a:t>
            </a:r>
            <a:r>
              <a:rPr lang="zh-CN" altLang="en-US" dirty="0"/>
              <a:t>为当前值的</a:t>
            </a:r>
            <a:r>
              <a:rPr lang="en-US" altLang="zh-CN" dirty="0"/>
              <a:t>150%~180%</a:t>
            </a:r>
            <a:r>
              <a:rPr lang="zh-CN" altLang="en-US" dirty="0"/>
              <a:t>。积分时间常数</a:t>
            </a:r>
            <a:r>
              <a:rPr lang="en-US" altLang="zh-CN" dirty="0" err="1"/>
              <a:t>Ti</a:t>
            </a:r>
            <a:r>
              <a:rPr lang="zh-CN" altLang="en-US" dirty="0"/>
              <a:t>调试完成。</a:t>
            </a:r>
          </a:p>
          <a:p>
            <a:r>
              <a:rPr lang="zh-CN" altLang="en-US" dirty="0">
                <a:solidFill>
                  <a:srgbClr val="FF0000"/>
                </a:solidFill>
              </a:rPr>
              <a:t>确定微分时间常数</a:t>
            </a:r>
            <a:r>
              <a:rPr lang="en-US" altLang="zh-CN" dirty="0">
                <a:solidFill>
                  <a:srgbClr val="FF0000"/>
                </a:solidFill>
              </a:rPr>
              <a:t>Td </a:t>
            </a:r>
            <a:r>
              <a:rPr lang="zh-CN" altLang="en-US" dirty="0"/>
              <a:t>：积分时间常数</a:t>
            </a:r>
            <a:r>
              <a:rPr lang="en-US" altLang="zh-CN" dirty="0"/>
              <a:t>Td</a:t>
            </a:r>
            <a:r>
              <a:rPr lang="zh-CN" altLang="en-US" dirty="0"/>
              <a:t>一般不用设定，为</a:t>
            </a:r>
            <a:r>
              <a:rPr lang="en-US" altLang="zh-CN" dirty="0"/>
              <a:t>0</a:t>
            </a:r>
            <a:r>
              <a:rPr lang="zh-CN" altLang="en-US" dirty="0"/>
              <a:t>即可。若要设定，与确定 </a:t>
            </a:r>
            <a:r>
              <a:rPr lang="en-US" altLang="zh-CN" dirty="0"/>
              <a:t>P</a:t>
            </a:r>
            <a:r>
              <a:rPr lang="zh-CN" altLang="en-US" dirty="0"/>
              <a:t>和</a:t>
            </a:r>
            <a:r>
              <a:rPr lang="en-US" altLang="zh-CN" dirty="0" err="1"/>
              <a:t>Ti</a:t>
            </a:r>
            <a:r>
              <a:rPr lang="zh-CN" altLang="en-US" dirty="0"/>
              <a:t>的方法相同，取不振荡时的</a:t>
            </a:r>
            <a:r>
              <a:rPr lang="en-US" altLang="zh-CN" dirty="0"/>
              <a:t>30%</a:t>
            </a:r>
            <a:r>
              <a:rPr lang="zh-CN" altLang="en-US" dirty="0"/>
              <a:t>。</a:t>
            </a:r>
          </a:p>
          <a:p>
            <a:r>
              <a:rPr lang="zh-CN" altLang="en-US" dirty="0"/>
              <a:t>系统空载、带载联调，再对</a:t>
            </a:r>
            <a:r>
              <a:rPr lang="en-US" altLang="zh-CN" dirty="0"/>
              <a:t>PID</a:t>
            </a:r>
            <a:r>
              <a:rPr lang="zh-CN" altLang="en-US" dirty="0"/>
              <a:t>参数进行微调，直至满足要求：理想时间两个波，前高后低</a:t>
            </a:r>
            <a:r>
              <a:rPr lang="en-US" altLang="zh-CN" dirty="0"/>
              <a:t>4</a:t>
            </a:r>
            <a:r>
              <a:rPr lang="zh-CN" altLang="en-US" dirty="0"/>
              <a:t>比</a:t>
            </a:r>
            <a:r>
              <a:rPr lang="en-US" altLang="zh-CN" dirty="0"/>
              <a:t>1</a:t>
            </a:r>
            <a:r>
              <a:rPr lang="zh-CN" altLang="en-US" dirty="0"/>
              <a:t>。</a:t>
            </a:r>
          </a:p>
        </p:txBody>
      </p:sp>
    </p:spTree>
    <p:extLst>
      <p:ext uri="{BB962C8B-B14F-4D97-AF65-F5344CB8AC3E}">
        <p14:creationId xmlns:p14="http://schemas.microsoft.com/office/powerpoint/2010/main" val="1397849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dirty="0"/>
              <a:t>采样周期选择</a:t>
            </a:r>
          </a:p>
        </p:txBody>
      </p:sp>
      <p:sp>
        <p:nvSpPr>
          <p:cNvPr id="3" name="内容占位符 2"/>
          <p:cNvSpPr>
            <a:spLocks noGrp="1"/>
          </p:cNvSpPr>
          <p:nvPr>
            <p:ph sz="quarter" idx="10"/>
          </p:nvPr>
        </p:nvSpPr>
        <p:spPr>
          <a:xfrm>
            <a:off x="0" y="1700808"/>
            <a:ext cx="9144000" cy="4643168"/>
          </a:xfrm>
        </p:spPr>
        <p:txBody>
          <a:bodyPr/>
          <a:lstStyle/>
          <a:p>
            <a:r>
              <a:rPr lang="zh-CN" altLang="en-US" sz="2000" dirty="0"/>
              <a:t>采样周期该怎么选择？采样周期越短控制的效果越接近于连续，对于大多数算法缩短采样周期可使控制回路性能改善，但采样周期缩短时， 频繁的采样必然会占用较多的计算工作时间，同时也会增加计算的负担，而对有些变化缓慢的受控对象无需很高的采样频率即可满意地进行跟踪， 过多的采样反而没有多少实际意义。</a:t>
            </a:r>
          </a:p>
          <a:p>
            <a:r>
              <a:rPr lang="zh-CN" altLang="en-US" sz="2000" dirty="0"/>
              <a:t>以一个轮子的转动为例，根据耐奎斯特采样定理可知：假设</a:t>
            </a:r>
            <a:r>
              <a:rPr lang="zh-CN" altLang="en-US" sz="2000" dirty="0" smtClean="0"/>
              <a:t>这个轮子以</a:t>
            </a:r>
            <a:r>
              <a:rPr lang="zh-CN" altLang="en-US" sz="2000" dirty="0"/>
              <a:t>每秒</a:t>
            </a:r>
            <a:r>
              <a:rPr lang="en-US" altLang="zh-CN" sz="2000" dirty="0"/>
              <a:t>45</a:t>
            </a:r>
            <a:r>
              <a:rPr lang="zh-CN" altLang="en-US" sz="2000" dirty="0"/>
              <a:t>度来转动，那么每个轴返回原位需要</a:t>
            </a:r>
            <a:r>
              <a:rPr lang="en-US" altLang="zh-CN" sz="2000" dirty="0"/>
              <a:t>8</a:t>
            </a:r>
            <a:r>
              <a:rPr lang="zh-CN" altLang="en-US" sz="2000" dirty="0"/>
              <a:t>秒（采样周期）， 那如果我们在</a:t>
            </a:r>
            <a:r>
              <a:rPr lang="en-US" altLang="zh-CN" sz="2000" dirty="0"/>
              <a:t>8</a:t>
            </a:r>
            <a:r>
              <a:rPr lang="zh-CN" altLang="en-US" sz="2000" dirty="0"/>
              <a:t>、</a:t>
            </a:r>
            <a:r>
              <a:rPr lang="en-US" altLang="zh-CN" sz="2000" dirty="0"/>
              <a:t>16</a:t>
            </a:r>
            <a:r>
              <a:rPr lang="zh-CN" altLang="en-US" sz="2000" dirty="0"/>
              <a:t>、</a:t>
            </a:r>
            <a:r>
              <a:rPr lang="en-US" altLang="zh-CN" sz="2000" dirty="0"/>
              <a:t>24</a:t>
            </a:r>
            <a:r>
              <a:rPr lang="zh-CN" altLang="en-US" sz="2000" dirty="0"/>
              <a:t>秒时用相机拍照是不是拍到的照片都是静止不动的？这是因为在采样的周期内，</a:t>
            </a:r>
            <a:r>
              <a:rPr lang="zh-CN" altLang="en-US" sz="2000" dirty="0" smtClean="0"/>
              <a:t>车轮不论</a:t>
            </a:r>
            <a:r>
              <a:rPr lang="zh-CN" altLang="en-US" sz="2000" dirty="0"/>
              <a:t>旋转方向如何都会回到原位；如果现在减少拍照时间，每</a:t>
            </a:r>
            <a:r>
              <a:rPr lang="en-US" altLang="zh-CN" sz="2000" dirty="0"/>
              <a:t>4</a:t>
            </a:r>
            <a:r>
              <a:rPr lang="zh-CN" altLang="en-US" sz="2000" dirty="0"/>
              <a:t>秒钟拍一张照片则会在照片中发现轮子正在旋转，但是不能区分旋转方向。 如果</a:t>
            </a:r>
            <a:r>
              <a:rPr lang="en-US" altLang="zh-CN" sz="2000" dirty="0"/>
              <a:t>3</a:t>
            </a:r>
            <a:r>
              <a:rPr lang="zh-CN" altLang="en-US" sz="2000" dirty="0"/>
              <a:t>秒钟拍一张照片那么无论是顺时针还是逆时针都可以从照片中观察到轮子的相位变化。这就是</a:t>
            </a:r>
            <a:r>
              <a:rPr lang="en-US" altLang="zh-CN" sz="2000" dirty="0" err="1"/>
              <a:t>Nyquist</a:t>
            </a:r>
            <a:r>
              <a:rPr lang="en-US" altLang="zh-CN" sz="2000" dirty="0"/>
              <a:t>-Shannon</a:t>
            </a:r>
            <a:r>
              <a:rPr lang="zh-CN" altLang="en-US" sz="2000" dirty="0"/>
              <a:t>采样定理， 我们希望同时看到轮子的旋转和相位变化，采样周期要小于整数周期的</a:t>
            </a:r>
            <a:r>
              <a:rPr lang="en-US" altLang="zh-CN" sz="2000" dirty="0"/>
              <a:t>1/2</a:t>
            </a:r>
            <a:r>
              <a:rPr lang="zh-CN" altLang="en-US" sz="2000" dirty="0"/>
              <a:t>，采样的频率应该大于原始频率的</a:t>
            </a:r>
            <a:r>
              <a:rPr lang="en-US" altLang="zh-CN" sz="2000" dirty="0"/>
              <a:t>2</a:t>
            </a:r>
            <a:r>
              <a:rPr lang="zh-CN" altLang="en-US" sz="2000" dirty="0"/>
              <a:t>倍。</a:t>
            </a:r>
          </a:p>
          <a:p>
            <a:endParaRPr lang="zh-CN" altLang="en-US" sz="2000" dirty="0"/>
          </a:p>
        </p:txBody>
      </p:sp>
    </p:spTree>
    <p:extLst>
      <p:ext uri="{BB962C8B-B14F-4D97-AF65-F5344CB8AC3E}">
        <p14:creationId xmlns:p14="http://schemas.microsoft.com/office/powerpoint/2010/main" val="263420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en-US" altLang="zh-CN" dirty="0" smtClean="0"/>
              <a:t>PID</a:t>
            </a:r>
            <a:r>
              <a:rPr lang="zh-CN" altLang="en-US" dirty="0" smtClean="0"/>
              <a:t>参数整定利器</a:t>
            </a:r>
            <a:endParaRPr lang="zh-CN" altLang="en-US" dirty="0"/>
          </a:p>
        </p:txBody>
      </p:sp>
      <p:sp>
        <p:nvSpPr>
          <p:cNvPr id="3" name="内容占位符 2"/>
          <p:cNvSpPr>
            <a:spLocks noGrp="1"/>
          </p:cNvSpPr>
          <p:nvPr>
            <p:ph sz="quarter" idx="10"/>
          </p:nvPr>
        </p:nvSpPr>
        <p:spPr>
          <a:xfrm>
            <a:off x="2289049" y="2852701"/>
            <a:ext cx="4565902" cy="1152599"/>
          </a:xfrm>
        </p:spPr>
        <p:txBody>
          <a:bodyPr/>
          <a:lstStyle/>
          <a:p>
            <a:r>
              <a:rPr lang="zh-CN" altLang="en-US" dirty="0" smtClean="0"/>
              <a:t>野火多功能调试助手</a:t>
            </a:r>
            <a:endParaRPr lang="en-US" altLang="zh-CN" dirty="0"/>
          </a:p>
          <a:p>
            <a:pPr lvl="1"/>
            <a:r>
              <a:rPr lang="en-US" altLang="zh-CN" dirty="0" smtClean="0"/>
              <a:t>PID</a:t>
            </a:r>
            <a:r>
              <a:rPr lang="zh-CN" altLang="en-US" dirty="0" smtClean="0"/>
              <a:t>调试助手</a:t>
            </a:r>
            <a:endParaRPr lang="zh-CN" altLang="en-US" dirty="0"/>
          </a:p>
        </p:txBody>
      </p:sp>
    </p:spTree>
    <p:extLst>
      <p:ext uri="{BB962C8B-B14F-4D97-AF65-F5344CB8AC3E}">
        <p14:creationId xmlns:p14="http://schemas.microsoft.com/office/powerpoint/2010/main" val="23554142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dirty="0" smtClean="0"/>
              <a:t>代码详解</a:t>
            </a:r>
            <a:endParaRPr lang="zh-CN" altLang="en-US" dirty="0"/>
          </a:p>
        </p:txBody>
      </p:sp>
      <p:sp>
        <p:nvSpPr>
          <p:cNvPr id="3" name="内容占位符 2"/>
          <p:cNvSpPr>
            <a:spLocks noGrp="1"/>
          </p:cNvSpPr>
          <p:nvPr>
            <p:ph sz="quarter" idx="10"/>
          </p:nvPr>
        </p:nvSpPr>
        <p:spPr>
          <a:xfrm>
            <a:off x="647564" y="2780928"/>
            <a:ext cx="7848872" cy="2952328"/>
          </a:xfrm>
        </p:spPr>
        <p:txBody>
          <a:bodyPr/>
          <a:lstStyle/>
          <a:p>
            <a:r>
              <a:rPr lang="zh-CN" altLang="en-US" dirty="0" smtClean="0"/>
              <a:t>实验</a:t>
            </a:r>
            <a:r>
              <a:rPr lang="en-US" altLang="zh-CN" dirty="0" smtClean="0"/>
              <a:t>-《PID——</a:t>
            </a:r>
            <a:r>
              <a:rPr lang="zh-CN" altLang="en-US" dirty="0" smtClean="0"/>
              <a:t>位置式按键修改目标值</a:t>
            </a:r>
            <a:r>
              <a:rPr lang="en-US" altLang="zh-CN" dirty="0"/>
              <a:t>》</a:t>
            </a:r>
            <a:endParaRPr lang="en-US" altLang="zh-CN" dirty="0" smtClean="0"/>
          </a:p>
          <a:p>
            <a:pPr lvl="1"/>
            <a:r>
              <a:rPr lang="zh-CN" altLang="en-US" dirty="0" smtClean="0"/>
              <a:t>在</a:t>
            </a:r>
            <a:r>
              <a:rPr lang="en-US" altLang="zh-CN" dirty="0" smtClean="0"/>
              <a:t>STM32</a:t>
            </a:r>
            <a:r>
              <a:rPr lang="zh-CN" altLang="en-US" dirty="0"/>
              <a:t>下位机解析上位机</a:t>
            </a:r>
            <a:r>
              <a:rPr lang="zh-CN" altLang="en-US" dirty="0" smtClean="0"/>
              <a:t>协议</a:t>
            </a:r>
            <a:endParaRPr lang="en-US" altLang="zh-CN" dirty="0" smtClean="0"/>
          </a:p>
          <a:p>
            <a:pPr lvl="1"/>
            <a:r>
              <a:rPr lang="zh-CN" altLang="en-US" dirty="0" smtClean="0"/>
              <a:t>将</a:t>
            </a:r>
            <a:r>
              <a:rPr lang="en-US" altLang="zh-CN" dirty="0"/>
              <a:t>STM32</a:t>
            </a:r>
            <a:r>
              <a:rPr lang="zh-CN" altLang="en-US" dirty="0"/>
              <a:t>数据同步到上位</a:t>
            </a:r>
            <a:r>
              <a:rPr lang="zh-CN" altLang="en-US" dirty="0" smtClean="0"/>
              <a:t>机</a:t>
            </a:r>
            <a:endParaRPr lang="zh-CN" altLang="en-US" dirty="0"/>
          </a:p>
        </p:txBody>
      </p:sp>
    </p:spTree>
    <p:extLst>
      <p:ext uri="{BB962C8B-B14F-4D97-AF65-F5344CB8AC3E}">
        <p14:creationId xmlns:p14="http://schemas.microsoft.com/office/powerpoint/2010/main" val="28023851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对角圆角矩形 6"/>
          <p:cNvSpPr/>
          <p:nvPr/>
        </p:nvSpPr>
        <p:spPr>
          <a:xfrm>
            <a:off x="3239852" y="2529736"/>
            <a:ext cx="2664296" cy="720080"/>
          </a:xfrm>
          <a:prstGeom prst="round2Diag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微软雅黑 Light" panose="020B0502040204020203" pitchFamily="34" charset="-122"/>
                <a:ea typeface="微软雅黑 Light" panose="020B0502040204020203" pitchFamily="34" charset="-122"/>
              </a:rPr>
              <a:t>谢谢</a:t>
            </a:r>
            <a:endParaRPr lang="zh-CN" altLang="en-US" sz="2800" dirty="0">
              <a:latin typeface="微软雅黑 Light" panose="020B0502040204020203" pitchFamily="34" charset="-122"/>
              <a:ea typeface="微软雅黑 Light" panose="020B0502040204020203" pitchFamily="34" charset="-122"/>
            </a:endParaRPr>
          </a:p>
        </p:txBody>
      </p:sp>
      <p:pic>
        <p:nvPicPr>
          <p:cNvPr id="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9107" y="4908114"/>
            <a:ext cx="1032156" cy="1032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423547" y="5926051"/>
            <a:ext cx="723275" cy="307777"/>
          </a:xfrm>
          <a:prstGeom prst="rect">
            <a:avLst/>
          </a:prstGeom>
          <a:noFill/>
        </p:spPr>
        <p:txBody>
          <a:bodyPr wrap="none" rtlCol="0">
            <a:spAutoFit/>
          </a:bodyPr>
          <a:lstStyle/>
          <a:p>
            <a:r>
              <a:rPr lang="zh-CN" altLang="en-US" sz="1400" dirty="0" smtClean="0">
                <a:latin typeface="思源黑体 Light" panose="020B0300000000000000" pitchFamily="34" charset="-122"/>
                <a:ea typeface="思源黑体 Light" panose="020B0300000000000000" pitchFamily="34" charset="-122"/>
              </a:rPr>
              <a:t>公众号</a:t>
            </a:r>
            <a:endParaRPr lang="zh-CN" altLang="en-US" sz="1400" dirty="0">
              <a:latin typeface="思源黑体 Light" panose="020B0300000000000000" pitchFamily="34" charset="-122"/>
              <a:ea typeface="思源黑体 Light" panose="020B0300000000000000" pitchFamily="34" charset="-122"/>
            </a:endParaRPr>
          </a:p>
        </p:txBody>
      </p:sp>
      <p:sp>
        <p:nvSpPr>
          <p:cNvPr id="12" name="TextBox 11"/>
          <p:cNvSpPr txBox="1"/>
          <p:nvPr/>
        </p:nvSpPr>
        <p:spPr>
          <a:xfrm>
            <a:off x="1605997" y="5926051"/>
            <a:ext cx="902811" cy="307777"/>
          </a:xfrm>
          <a:prstGeom prst="rect">
            <a:avLst/>
          </a:prstGeom>
          <a:noFill/>
        </p:spPr>
        <p:txBody>
          <a:bodyPr wrap="none" rtlCol="0">
            <a:spAutoFit/>
          </a:bodyPr>
          <a:lstStyle/>
          <a:p>
            <a:r>
              <a:rPr lang="zh-CN" altLang="en-US" sz="1400" dirty="0">
                <a:latin typeface="思源黑体 Light" panose="020B0300000000000000" pitchFamily="34" charset="-122"/>
                <a:ea typeface="思源黑体 Light" panose="020B0300000000000000" pitchFamily="34" charset="-122"/>
              </a:rPr>
              <a:t>淘宝店铺</a:t>
            </a:r>
          </a:p>
        </p:txBody>
      </p:sp>
    </p:spTree>
    <p:extLst>
      <p:ext uri="{BB962C8B-B14F-4D97-AF65-F5344CB8AC3E}">
        <p14:creationId xmlns:p14="http://schemas.microsoft.com/office/powerpoint/2010/main" val="20803619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图示 5"/>
          <p:cNvGraphicFramePr/>
          <p:nvPr>
            <p:extLst>
              <p:ext uri="{D42A27DB-BD31-4B8C-83A1-F6EECF244321}">
                <p14:modId xmlns:p14="http://schemas.microsoft.com/office/powerpoint/2010/main" val="485547869"/>
              </p:ext>
            </p:extLst>
          </p:nvPr>
        </p:nvGraphicFramePr>
        <p:xfrm>
          <a:off x="2003884" y="2088964"/>
          <a:ext cx="5136232" cy="26800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48143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en-US" altLang="zh-CN" dirty="0" smtClean="0"/>
              <a:t>PID</a:t>
            </a:r>
            <a:r>
              <a:rPr lang="zh-CN" altLang="en-US" dirty="0" smtClean="0"/>
              <a:t>参数调整效果</a:t>
            </a:r>
            <a:endParaRPr lang="zh-CN" altLang="en-US" dirty="0"/>
          </a:p>
        </p:txBody>
      </p:sp>
      <p:pic>
        <p:nvPicPr>
          <p:cNvPr id="5" name="内容占位符 4"/>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1619672" y="1808820"/>
            <a:ext cx="5904656" cy="4428492"/>
          </a:xfrm>
        </p:spPr>
      </p:pic>
    </p:spTree>
    <p:extLst>
      <p:ext uri="{BB962C8B-B14F-4D97-AF65-F5344CB8AC3E}">
        <p14:creationId xmlns:p14="http://schemas.microsoft.com/office/powerpoint/2010/main" val="41815763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1"/>
          </p:nvPr>
        </p:nvSpPr>
        <p:spPr/>
        <p:txBody>
          <a:bodyPr/>
          <a:lstStyle/>
          <a:p>
            <a:r>
              <a:rPr lang="zh-CN" altLang="en-US" dirty="0" smtClean="0"/>
              <a:t>整定</a:t>
            </a:r>
            <a:r>
              <a:rPr lang="en-US" altLang="zh-CN" dirty="0" smtClean="0"/>
              <a:t>PID</a:t>
            </a:r>
            <a:r>
              <a:rPr lang="zh-CN" altLang="en-US" dirty="0" smtClean="0"/>
              <a:t>的重要性</a:t>
            </a:r>
            <a:endParaRPr lang="zh-CN" altLang="en-US" dirty="0"/>
          </a:p>
        </p:txBody>
      </p:sp>
      <p:sp>
        <p:nvSpPr>
          <p:cNvPr id="6" name="AutoShape 6" descr="舵机结构解析图"/>
          <p:cNvSpPr>
            <a:spLocks noChangeAspect="1" noChangeArrowheads="1"/>
          </p:cNvSpPr>
          <p:nvPr/>
        </p:nvSpPr>
        <p:spPr bwMode="auto">
          <a:xfrm>
            <a:off x="155574" y="-144463"/>
            <a:ext cx="6072609" cy="607262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7" name="图片 6"/>
          <p:cNvPicPr>
            <a:picLocks noChangeAspect="1"/>
          </p:cNvPicPr>
          <p:nvPr/>
        </p:nvPicPr>
        <p:blipFill>
          <a:blip r:embed="rId2"/>
          <a:stretch>
            <a:fillRect/>
          </a:stretch>
        </p:blipFill>
        <p:spPr>
          <a:xfrm>
            <a:off x="1547664" y="1742177"/>
            <a:ext cx="6840760" cy="5117283"/>
          </a:xfrm>
          <a:prstGeom prst="rect">
            <a:avLst/>
          </a:prstGeom>
        </p:spPr>
      </p:pic>
    </p:spTree>
    <p:extLst>
      <p:ext uri="{BB962C8B-B14F-4D97-AF65-F5344CB8AC3E}">
        <p14:creationId xmlns:p14="http://schemas.microsoft.com/office/powerpoint/2010/main" val="12774913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en-US" altLang="zh-CN" dirty="0" smtClean="0"/>
              <a:t>PID</a:t>
            </a:r>
            <a:r>
              <a:rPr lang="zh-CN" altLang="en-US" dirty="0" smtClean="0"/>
              <a:t>参数的整定方法</a:t>
            </a:r>
            <a:endParaRPr lang="zh-CN" altLang="en-US" dirty="0"/>
          </a:p>
        </p:txBody>
      </p:sp>
      <p:sp>
        <p:nvSpPr>
          <p:cNvPr id="3" name="内容占位符 2"/>
          <p:cNvSpPr>
            <a:spLocks noGrp="1"/>
          </p:cNvSpPr>
          <p:nvPr>
            <p:ph sz="quarter" idx="10"/>
          </p:nvPr>
        </p:nvSpPr>
        <p:spPr>
          <a:xfrm>
            <a:off x="3268507" y="2762868"/>
            <a:ext cx="3031685" cy="1332265"/>
          </a:xfrm>
        </p:spPr>
        <p:txBody>
          <a:bodyPr/>
          <a:lstStyle/>
          <a:p>
            <a:r>
              <a:rPr lang="zh-CN" altLang="en-US" dirty="0" smtClean="0"/>
              <a:t>试凑法</a:t>
            </a:r>
            <a:endParaRPr lang="en-US" altLang="zh-CN" dirty="0" smtClean="0"/>
          </a:p>
          <a:p>
            <a:r>
              <a:rPr lang="zh-CN" altLang="en-US" dirty="0" smtClean="0"/>
              <a:t>临界比例法</a:t>
            </a:r>
            <a:endParaRPr lang="en-US" altLang="zh-CN" dirty="0" smtClean="0"/>
          </a:p>
          <a:p>
            <a:r>
              <a:rPr lang="zh-CN" altLang="en-US" dirty="0"/>
              <a:t>一般调节法</a:t>
            </a:r>
            <a:endParaRPr lang="en-US" altLang="zh-CN" dirty="0" smtClean="0"/>
          </a:p>
        </p:txBody>
      </p:sp>
    </p:spTree>
    <p:extLst>
      <p:ext uri="{BB962C8B-B14F-4D97-AF65-F5344CB8AC3E}">
        <p14:creationId xmlns:p14="http://schemas.microsoft.com/office/powerpoint/2010/main" val="32004769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en-US" altLang="zh-CN" dirty="0" smtClean="0"/>
              <a:t>PID</a:t>
            </a:r>
            <a:r>
              <a:rPr lang="zh-CN" altLang="en-US" dirty="0" smtClean="0"/>
              <a:t>参数特点回顾</a:t>
            </a:r>
            <a:endParaRPr lang="zh-CN" altLang="en-US" dirty="0"/>
          </a:p>
        </p:txBody>
      </p:sp>
      <p:sp>
        <p:nvSpPr>
          <p:cNvPr id="3" name="内容占位符 2"/>
          <p:cNvSpPr>
            <a:spLocks noGrp="1"/>
          </p:cNvSpPr>
          <p:nvPr>
            <p:ph sz="quarter" idx="10"/>
          </p:nvPr>
        </p:nvSpPr>
        <p:spPr>
          <a:xfrm>
            <a:off x="1086218" y="1988369"/>
            <a:ext cx="6971565" cy="4320951"/>
          </a:xfrm>
        </p:spPr>
        <p:txBody>
          <a:bodyPr/>
          <a:lstStyle/>
          <a:p>
            <a:r>
              <a:rPr lang="zh-CN" altLang="en-US" sz="2400" dirty="0"/>
              <a:t>比例调节作用特点：调节作用快，系统一</a:t>
            </a:r>
            <a:r>
              <a:rPr lang="zh-CN" altLang="en-US" sz="2400" dirty="0">
                <a:solidFill>
                  <a:srgbClr val="FF0000"/>
                </a:solidFill>
              </a:rPr>
              <a:t>出现偏差</a:t>
            </a:r>
            <a:r>
              <a:rPr lang="zh-CN" altLang="en-US" sz="2400" dirty="0"/>
              <a:t>，调节器</a:t>
            </a:r>
            <a:r>
              <a:rPr lang="zh-CN" altLang="en-US" sz="2400" dirty="0">
                <a:solidFill>
                  <a:srgbClr val="FF0000"/>
                </a:solidFill>
              </a:rPr>
              <a:t>立即将偏差放大</a:t>
            </a:r>
            <a:r>
              <a:rPr lang="zh-CN" altLang="en-US" sz="2400" dirty="0"/>
              <a:t>输出；</a:t>
            </a:r>
          </a:p>
          <a:p>
            <a:r>
              <a:rPr lang="zh-CN" altLang="en-US" sz="2400" dirty="0"/>
              <a:t>积分调节作用特点：积分调节作用的输出变化与输入偏差的积分成正比，积分调节作用的输出不仅取决于偏差的大小，还取决于偏差存在的时间，只要有偏差存在</a:t>
            </a:r>
            <a:r>
              <a:rPr lang="en-US" altLang="zh-CN" sz="2400" dirty="0"/>
              <a:t>, </a:t>
            </a:r>
            <a:r>
              <a:rPr lang="zh-CN" altLang="en-US" sz="2400" dirty="0"/>
              <a:t>尽管偏差可能很小，但它存在的时间越长，输出信号就越大，</a:t>
            </a:r>
            <a:r>
              <a:rPr lang="zh-CN" altLang="en-US" sz="2400" dirty="0">
                <a:solidFill>
                  <a:srgbClr val="FF0000"/>
                </a:solidFill>
              </a:rPr>
              <a:t>只有消除偏差，输出才停止变化；</a:t>
            </a:r>
          </a:p>
          <a:p>
            <a:r>
              <a:rPr lang="zh-CN" altLang="en-US" sz="2400" dirty="0"/>
              <a:t>微分调节作用特点：微分调节的输出是与被调量的变化率成正比，</a:t>
            </a:r>
            <a:r>
              <a:rPr lang="zh-CN" altLang="en-US" sz="2400" dirty="0">
                <a:solidFill>
                  <a:srgbClr val="FF0000"/>
                </a:solidFill>
              </a:rPr>
              <a:t>微分调节越大</a:t>
            </a:r>
            <a:r>
              <a:rPr lang="zh-CN" altLang="en-US" sz="2400" dirty="0"/>
              <a:t>，越能</a:t>
            </a:r>
            <a:r>
              <a:rPr lang="zh-CN" altLang="en-US" sz="2400" dirty="0">
                <a:solidFill>
                  <a:srgbClr val="FF0000"/>
                </a:solidFill>
              </a:rPr>
              <a:t>提前响应</a:t>
            </a:r>
            <a:r>
              <a:rPr lang="zh-CN" altLang="en-US" sz="2400" dirty="0"/>
              <a:t>，但是也会将不必要的偏差放大；</a:t>
            </a:r>
          </a:p>
          <a:p>
            <a:endParaRPr lang="zh-CN" altLang="en-US" sz="2400" dirty="0"/>
          </a:p>
        </p:txBody>
      </p:sp>
    </p:spTree>
    <p:extLst>
      <p:ext uri="{BB962C8B-B14F-4D97-AF65-F5344CB8AC3E}">
        <p14:creationId xmlns:p14="http://schemas.microsoft.com/office/powerpoint/2010/main" val="1881766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dirty="0" smtClean="0"/>
              <a:t>试凑法</a:t>
            </a:r>
            <a:endParaRPr lang="zh-CN" altLang="en-US" dirty="0"/>
          </a:p>
        </p:txBody>
      </p:sp>
      <p:sp>
        <p:nvSpPr>
          <p:cNvPr id="3" name="内容占位符 2"/>
          <p:cNvSpPr>
            <a:spLocks noGrp="1"/>
          </p:cNvSpPr>
          <p:nvPr>
            <p:ph sz="quarter" idx="10"/>
          </p:nvPr>
        </p:nvSpPr>
        <p:spPr>
          <a:xfrm>
            <a:off x="395536" y="1700808"/>
            <a:ext cx="8352928" cy="5013647"/>
          </a:xfrm>
        </p:spPr>
        <p:txBody>
          <a:bodyPr/>
          <a:lstStyle/>
          <a:p>
            <a:r>
              <a:rPr lang="zh-CN" altLang="en-US" sz="2000" dirty="0" smtClean="0"/>
              <a:t>要</a:t>
            </a:r>
            <a:r>
              <a:rPr lang="zh-CN" altLang="en-US" sz="2000" dirty="0"/>
              <a:t>根据所设计的系统的具体情况</a:t>
            </a:r>
            <a:r>
              <a:rPr lang="zh-CN" altLang="en-US" sz="2000" dirty="0" smtClean="0"/>
              <a:t>，选择合适的采样周期，多次</a:t>
            </a:r>
            <a:r>
              <a:rPr lang="zh-CN" altLang="en-US" sz="2000" dirty="0"/>
              <a:t>试凑，选择性能较好的一个作为最后的采样周期。早整定参数时必须要认真的观察系统的相应情况，根据系统的响应情况来调整参数</a:t>
            </a:r>
            <a:r>
              <a:rPr lang="zh-CN" altLang="en-US" sz="2000" dirty="0" smtClean="0"/>
              <a:t>。</a:t>
            </a:r>
            <a:endParaRPr lang="en-US" altLang="zh-CN" sz="2000" dirty="0" smtClean="0"/>
          </a:p>
          <a:p>
            <a:r>
              <a:rPr lang="zh-CN" altLang="en-US" sz="2000" dirty="0" smtClean="0"/>
              <a:t>具体方法：</a:t>
            </a:r>
            <a:endParaRPr lang="en-US" altLang="zh-CN" sz="2000" dirty="0" smtClean="0"/>
          </a:p>
          <a:p>
            <a:pPr lvl="1"/>
            <a:r>
              <a:rPr lang="zh-CN" altLang="en-US" sz="1600" dirty="0"/>
              <a:t>先是比例（</a:t>
            </a:r>
            <a:r>
              <a:rPr lang="en-US" altLang="zh-CN" sz="1600" dirty="0"/>
              <a:t>P</a:t>
            </a:r>
            <a:r>
              <a:rPr lang="zh-CN" altLang="en-US" sz="1600" dirty="0"/>
              <a:t>），再积分（</a:t>
            </a:r>
            <a:r>
              <a:rPr lang="en-US" altLang="zh-CN" sz="1600" dirty="0"/>
              <a:t>I</a:t>
            </a:r>
            <a:r>
              <a:rPr lang="zh-CN" altLang="en-US" sz="1600" dirty="0"/>
              <a:t>），最后是微分（</a:t>
            </a:r>
            <a:r>
              <a:rPr lang="en-US" altLang="zh-CN" sz="1600" dirty="0"/>
              <a:t>D</a:t>
            </a:r>
            <a:r>
              <a:rPr lang="zh-CN" altLang="en-US" sz="1600" dirty="0" smtClean="0"/>
              <a:t>）</a:t>
            </a:r>
            <a:endParaRPr lang="zh-CN" altLang="en-US" sz="1600" dirty="0"/>
          </a:p>
          <a:p>
            <a:pPr lvl="1"/>
            <a:r>
              <a:rPr lang="zh-CN" altLang="en-US" sz="1600" dirty="0"/>
              <a:t>调试时，将</a:t>
            </a:r>
            <a:r>
              <a:rPr lang="en-US" altLang="zh-CN" sz="1600" dirty="0"/>
              <a:t>PID</a:t>
            </a:r>
            <a:r>
              <a:rPr lang="zh-CN" altLang="en-US" sz="1600" dirty="0"/>
              <a:t>参数置于影响最小的位置，即</a:t>
            </a:r>
            <a:r>
              <a:rPr lang="en-US" altLang="zh-CN" sz="1600" dirty="0"/>
              <a:t>P</a:t>
            </a:r>
            <a:r>
              <a:rPr lang="zh-CN" altLang="en-US" sz="1600" dirty="0"/>
              <a:t>最大，</a:t>
            </a:r>
            <a:r>
              <a:rPr lang="en-US" altLang="zh-CN" sz="1600" dirty="0"/>
              <a:t>I</a:t>
            </a:r>
            <a:r>
              <a:rPr lang="zh-CN" altLang="en-US" sz="1600" dirty="0"/>
              <a:t>最大，</a:t>
            </a:r>
            <a:r>
              <a:rPr lang="en-US" altLang="zh-CN" sz="1600" dirty="0"/>
              <a:t>D</a:t>
            </a:r>
            <a:r>
              <a:rPr lang="zh-CN" altLang="en-US" sz="1600" dirty="0"/>
              <a:t>最小</a:t>
            </a:r>
            <a:r>
              <a:rPr lang="zh-CN" altLang="en-US" sz="1600" dirty="0" smtClean="0"/>
              <a:t>；</a:t>
            </a:r>
            <a:endParaRPr lang="zh-CN" altLang="en-US" sz="1600" dirty="0"/>
          </a:p>
          <a:p>
            <a:pPr lvl="1"/>
            <a:r>
              <a:rPr lang="zh-CN" altLang="en-US" sz="1600" dirty="0"/>
              <a:t>按纯比例系统整定比例度，使其得到比较理想的调节过程曲线，然后再把比例度放大</a:t>
            </a:r>
            <a:r>
              <a:rPr lang="en-US" altLang="zh-CN" sz="1600" dirty="0"/>
              <a:t>1.2</a:t>
            </a:r>
            <a:r>
              <a:rPr lang="zh-CN" altLang="en-US" sz="1600" dirty="0"/>
              <a:t>倍左右，将积分时间从大到小改变，使其得到较好的调节过程曲线</a:t>
            </a:r>
            <a:r>
              <a:rPr lang="zh-CN" altLang="en-US" sz="1600" dirty="0" smtClean="0"/>
              <a:t>；</a:t>
            </a:r>
            <a:endParaRPr lang="zh-CN" altLang="en-US" sz="1600" dirty="0"/>
          </a:p>
          <a:p>
            <a:pPr lvl="1"/>
            <a:r>
              <a:rPr lang="zh-CN" altLang="en-US" sz="1600" dirty="0"/>
              <a:t>最后在这个积分时间下重新改变比例度，再看调节过程曲线有无改善</a:t>
            </a:r>
            <a:r>
              <a:rPr lang="zh-CN" altLang="en-US" sz="1600" dirty="0" smtClean="0"/>
              <a:t>；</a:t>
            </a:r>
            <a:endParaRPr lang="zh-CN" altLang="en-US" sz="1600" dirty="0"/>
          </a:p>
          <a:p>
            <a:pPr lvl="1"/>
            <a:r>
              <a:rPr lang="zh-CN" altLang="en-US" sz="1600" dirty="0"/>
              <a:t>如有改善，可将原整定的比例度减少，改变积分时间，这样多次的反复，就可得到合适的比例度和积分时间</a:t>
            </a:r>
            <a:r>
              <a:rPr lang="zh-CN" altLang="en-US" sz="1600" dirty="0" smtClean="0"/>
              <a:t>；</a:t>
            </a:r>
            <a:endParaRPr lang="zh-CN" altLang="en-US" sz="1600" dirty="0"/>
          </a:p>
          <a:p>
            <a:pPr lvl="1"/>
            <a:r>
              <a:rPr lang="zh-CN" altLang="en-US" sz="1600" dirty="0"/>
              <a:t>如果在外界的干扰下系统稳定性不好，可把比例度和积分时间适当增加一些，使系统足够稳定</a:t>
            </a:r>
            <a:r>
              <a:rPr lang="zh-CN" altLang="en-US" sz="1600" dirty="0" smtClean="0"/>
              <a:t>；</a:t>
            </a:r>
            <a:endParaRPr lang="zh-CN" altLang="en-US" sz="1600" dirty="0"/>
          </a:p>
          <a:p>
            <a:pPr lvl="1"/>
            <a:r>
              <a:rPr lang="zh-CN" altLang="en-US" sz="1600" dirty="0"/>
              <a:t>将整定好的比例度和积分时间适当减小，加入微分作用，以得到超调量最小、调节作用时间最短的调节过程。</a:t>
            </a:r>
          </a:p>
        </p:txBody>
      </p:sp>
    </p:spTree>
    <p:extLst>
      <p:ext uri="{BB962C8B-B14F-4D97-AF65-F5344CB8AC3E}">
        <p14:creationId xmlns:p14="http://schemas.microsoft.com/office/powerpoint/2010/main" val="39968364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dirty="0"/>
              <a:t>临界比例</a:t>
            </a:r>
            <a:r>
              <a:rPr lang="zh-CN" altLang="en-US" dirty="0" smtClean="0"/>
              <a:t>法</a:t>
            </a:r>
            <a:endParaRPr lang="en-US" altLang="zh-CN" dirty="0"/>
          </a:p>
        </p:txBody>
      </p:sp>
      <p:sp>
        <p:nvSpPr>
          <p:cNvPr id="3" name="内容占位符 2"/>
          <p:cNvSpPr>
            <a:spLocks noGrp="1"/>
          </p:cNvSpPr>
          <p:nvPr>
            <p:ph sz="quarter" idx="10"/>
          </p:nvPr>
        </p:nvSpPr>
        <p:spPr>
          <a:xfrm>
            <a:off x="0" y="1700808"/>
            <a:ext cx="9144000" cy="4643168"/>
          </a:xfrm>
        </p:spPr>
        <p:txBody>
          <a:bodyPr/>
          <a:lstStyle/>
          <a:p>
            <a:r>
              <a:rPr lang="zh-CN" altLang="en-US" sz="2000" dirty="0" smtClean="0"/>
              <a:t>将</a:t>
            </a:r>
            <a:r>
              <a:rPr lang="zh-CN" altLang="en-US" sz="2000" dirty="0"/>
              <a:t>调节器置于纯比例的作用下，从大到小逐渐改变调节器的比例度，并且得到等幅度的震荡过程就叫做临界</a:t>
            </a:r>
            <a:r>
              <a:rPr lang="zh-CN" altLang="en-US" sz="2000" dirty="0" smtClean="0"/>
              <a:t>比例度</a:t>
            </a:r>
            <a:r>
              <a:rPr lang="zh-CN" altLang="en-US" sz="2000" dirty="0" smtClean="0"/>
              <a:t>。通过这些参数进行整定</a:t>
            </a:r>
            <a:r>
              <a:rPr lang="en-US" altLang="zh-CN" sz="2000" dirty="0" smtClean="0"/>
              <a:t>PID</a:t>
            </a:r>
            <a:r>
              <a:rPr lang="zh-CN" altLang="en-US" sz="2000" dirty="0"/>
              <a:t>系数</a:t>
            </a:r>
            <a:r>
              <a:rPr lang="zh-CN" altLang="en-US" sz="2000" dirty="0" smtClean="0"/>
              <a:t>。</a:t>
            </a:r>
            <a:endParaRPr lang="en-US" altLang="zh-CN" sz="2000" dirty="0" smtClean="0"/>
          </a:p>
          <a:p>
            <a:r>
              <a:rPr lang="zh-CN" altLang="en-US" sz="2400" dirty="0" smtClean="0"/>
              <a:t>方法：</a:t>
            </a:r>
            <a:endParaRPr lang="en-US" altLang="zh-CN" sz="2400" dirty="0" smtClean="0"/>
          </a:p>
          <a:p>
            <a:r>
              <a:rPr lang="zh-CN" altLang="en-US" sz="1800" dirty="0"/>
              <a:t>将调节器的积分置于最大，微分置于</a:t>
            </a:r>
            <a:r>
              <a:rPr lang="en-US" altLang="zh-CN" sz="1800" dirty="0"/>
              <a:t>0</a:t>
            </a:r>
            <a:r>
              <a:rPr lang="zh-CN" altLang="en-US" sz="1800" dirty="0"/>
              <a:t>，比例度系数适当即可平衡一段时间，把系统投放到自动运行中。</a:t>
            </a:r>
          </a:p>
          <a:p>
            <a:r>
              <a:rPr lang="zh-CN" altLang="en-US" sz="1800" dirty="0"/>
              <a:t>然后将比例逐渐增大，增大到产生等幅现象，并记录下等幅时的临界比例</a:t>
            </a:r>
            <a:r>
              <a:rPr lang="zh-CN" altLang="en-US" sz="1800" dirty="0" smtClean="0"/>
              <a:t>系数</a:t>
            </a:r>
            <a:r>
              <a:rPr lang="en-US" altLang="zh-CN" sz="1800" dirty="0" smtClean="0"/>
              <a:t>(</a:t>
            </a:r>
            <a:r>
              <a:rPr lang="zh-CN" altLang="en-US" sz="1800" dirty="0" smtClean="0"/>
              <a:t>就是</a:t>
            </a:r>
            <a:r>
              <a:rPr lang="en-US" altLang="zh-CN" sz="1800" dirty="0" err="1" smtClean="0"/>
              <a:t>δk</a:t>
            </a:r>
            <a:r>
              <a:rPr lang="en-US" altLang="zh-CN" sz="1800" dirty="0"/>
              <a:t>)</a:t>
            </a:r>
            <a:r>
              <a:rPr lang="zh-CN" altLang="en-US" sz="1800" dirty="0" smtClean="0"/>
              <a:t>和</a:t>
            </a:r>
            <a:r>
              <a:rPr lang="zh-CN" altLang="en-US" sz="1800" dirty="0"/>
              <a:t>两个波峰的时间间隔。</a:t>
            </a:r>
          </a:p>
          <a:p>
            <a:r>
              <a:rPr lang="zh-CN" altLang="en-US" sz="1800" dirty="0"/>
              <a:t>根据记下的比例系数和周期，采用</a:t>
            </a:r>
            <a:r>
              <a:rPr lang="zh-CN" altLang="en-US" sz="1800" dirty="0" smtClean="0"/>
              <a:t>经验公式</a:t>
            </a:r>
            <a:r>
              <a:rPr lang="zh-CN" altLang="en-US" sz="1800" dirty="0"/>
              <a:t>，计算调节器的参数。</a:t>
            </a:r>
          </a:p>
          <a:p>
            <a:endParaRPr lang="zh-CN" altLang="en-US" sz="2400" dirty="0"/>
          </a:p>
        </p:txBody>
      </p:sp>
      <p:pic>
        <p:nvPicPr>
          <p:cNvPr id="4" name="图片 3"/>
          <p:cNvPicPr>
            <a:picLocks noChangeAspect="1"/>
          </p:cNvPicPr>
          <p:nvPr/>
        </p:nvPicPr>
        <p:blipFill>
          <a:blip r:embed="rId2"/>
          <a:stretch>
            <a:fillRect/>
          </a:stretch>
        </p:blipFill>
        <p:spPr>
          <a:xfrm>
            <a:off x="4920044" y="4401762"/>
            <a:ext cx="4235756" cy="2322578"/>
          </a:xfrm>
          <a:prstGeom prst="rect">
            <a:avLst/>
          </a:prstGeom>
        </p:spPr>
      </p:pic>
      <p:pic>
        <p:nvPicPr>
          <p:cNvPr id="5" name="图片 4"/>
          <p:cNvPicPr>
            <a:picLocks noChangeAspect="1"/>
          </p:cNvPicPr>
          <p:nvPr/>
        </p:nvPicPr>
        <p:blipFill>
          <a:blip r:embed="rId3"/>
          <a:stretch>
            <a:fillRect/>
          </a:stretch>
        </p:blipFill>
        <p:spPr>
          <a:xfrm>
            <a:off x="0" y="4401762"/>
            <a:ext cx="4884643" cy="1942214"/>
          </a:xfrm>
          <a:prstGeom prst="rect">
            <a:avLst/>
          </a:prstGeom>
        </p:spPr>
      </p:pic>
    </p:spTree>
    <p:extLst>
      <p:ext uri="{BB962C8B-B14F-4D97-AF65-F5344CB8AC3E}">
        <p14:creationId xmlns:p14="http://schemas.microsoft.com/office/powerpoint/2010/main" val="3708517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dirty="0"/>
              <a:t>一般调节法</a:t>
            </a:r>
          </a:p>
        </p:txBody>
      </p:sp>
      <p:sp>
        <p:nvSpPr>
          <p:cNvPr id="3" name="内容占位符 2"/>
          <p:cNvSpPr>
            <a:spLocks noGrp="1"/>
          </p:cNvSpPr>
          <p:nvPr>
            <p:ph sz="quarter" idx="10"/>
          </p:nvPr>
        </p:nvSpPr>
        <p:spPr>
          <a:xfrm>
            <a:off x="0" y="2492897"/>
            <a:ext cx="8964488" cy="4680519"/>
          </a:xfrm>
        </p:spPr>
        <p:txBody>
          <a:bodyPr/>
          <a:lstStyle/>
          <a:p>
            <a:r>
              <a:rPr lang="zh-CN" altLang="en-US" sz="2800" dirty="0">
                <a:latin typeface="+mn-ea"/>
              </a:rPr>
              <a:t>这种方法针对一般的</a:t>
            </a:r>
            <a:r>
              <a:rPr lang="en-US" altLang="zh-CN" sz="2800" dirty="0">
                <a:latin typeface="+mn-ea"/>
              </a:rPr>
              <a:t>PID</a:t>
            </a:r>
            <a:r>
              <a:rPr lang="zh-CN" altLang="en-US" sz="2800" dirty="0">
                <a:latin typeface="+mn-ea"/>
              </a:rPr>
              <a:t>控制系统所以称之为一般调节法；其中</a:t>
            </a:r>
            <a:r>
              <a:rPr lang="en-US" altLang="zh-CN" sz="2800" dirty="0" err="1">
                <a:latin typeface="+mn-ea"/>
              </a:rPr>
              <a:t>Kp</a:t>
            </a:r>
            <a:r>
              <a:rPr lang="zh-CN" altLang="en-US" sz="2800" dirty="0">
                <a:latin typeface="+mn-ea"/>
              </a:rPr>
              <a:t>是加快系统响应速度，提高系统的调节精度；</a:t>
            </a:r>
            <a:r>
              <a:rPr lang="en-US" altLang="zh-CN" sz="2800" dirty="0">
                <a:latin typeface="+mn-ea"/>
              </a:rPr>
              <a:t>Ki</a:t>
            </a:r>
            <a:r>
              <a:rPr lang="zh-CN" altLang="en-US" sz="2800" dirty="0">
                <a:latin typeface="+mn-ea"/>
              </a:rPr>
              <a:t>用于消除稳态误差；</a:t>
            </a:r>
            <a:r>
              <a:rPr lang="en-US" altLang="zh-CN" sz="2800" dirty="0" err="1">
                <a:latin typeface="+mn-ea"/>
              </a:rPr>
              <a:t>Kd</a:t>
            </a:r>
            <a:r>
              <a:rPr lang="zh-CN" altLang="en-US" sz="2800" dirty="0">
                <a:latin typeface="+mn-ea"/>
              </a:rPr>
              <a:t>改善系统的稳态性能</a:t>
            </a:r>
            <a:r>
              <a:rPr lang="zh-CN" altLang="en-US" sz="2800" dirty="0" smtClean="0">
                <a:latin typeface="+mn-ea"/>
              </a:rPr>
              <a:t>。</a:t>
            </a:r>
            <a:endParaRPr lang="zh-CN" altLang="en-US" sz="2800" dirty="0">
              <a:latin typeface="+mn-ea"/>
            </a:endParaRPr>
          </a:p>
          <a:p>
            <a:pPr lvl="1"/>
            <a:r>
              <a:rPr lang="zh-CN" altLang="en-US" sz="2000" dirty="0">
                <a:latin typeface="+mn-ea"/>
              </a:rPr>
              <a:t>在输出不振荡时，增大比例增益</a:t>
            </a:r>
            <a:r>
              <a:rPr lang="en-US" altLang="zh-CN" sz="2000" dirty="0">
                <a:latin typeface="+mn-ea"/>
              </a:rPr>
              <a:t>P</a:t>
            </a:r>
            <a:r>
              <a:rPr lang="zh-CN" altLang="en-US" sz="2000" dirty="0" smtClean="0">
                <a:latin typeface="+mn-ea"/>
              </a:rPr>
              <a:t>。</a:t>
            </a:r>
            <a:endParaRPr lang="zh-CN" altLang="en-US" sz="2000" dirty="0">
              <a:latin typeface="+mn-ea"/>
            </a:endParaRPr>
          </a:p>
          <a:p>
            <a:pPr lvl="1"/>
            <a:r>
              <a:rPr lang="zh-CN" altLang="en-US" sz="2000" dirty="0">
                <a:latin typeface="+mn-ea"/>
              </a:rPr>
              <a:t>在输出不振荡时，减小积分时间常数</a:t>
            </a:r>
            <a:r>
              <a:rPr lang="en-US" altLang="zh-CN" sz="2000" dirty="0" err="1">
                <a:latin typeface="+mn-ea"/>
              </a:rPr>
              <a:t>Ti</a:t>
            </a:r>
            <a:r>
              <a:rPr lang="zh-CN" altLang="en-US" sz="2000" dirty="0" smtClean="0">
                <a:latin typeface="+mn-ea"/>
              </a:rPr>
              <a:t>。</a:t>
            </a:r>
            <a:endParaRPr lang="zh-CN" altLang="en-US" sz="2000" dirty="0">
              <a:latin typeface="+mn-ea"/>
            </a:endParaRPr>
          </a:p>
          <a:p>
            <a:pPr lvl="1"/>
            <a:r>
              <a:rPr lang="zh-CN" altLang="en-US" sz="2000" dirty="0">
                <a:latin typeface="+mn-ea"/>
              </a:rPr>
              <a:t>在输出不振荡时，增大微分时间常数</a:t>
            </a:r>
            <a:r>
              <a:rPr lang="en-US" altLang="zh-CN" sz="2000" dirty="0">
                <a:latin typeface="+mn-ea"/>
              </a:rPr>
              <a:t>Td</a:t>
            </a:r>
            <a:r>
              <a:rPr lang="zh-CN" altLang="en-US" sz="2000" dirty="0" smtClean="0">
                <a:latin typeface="+mn-ea"/>
              </a:rPr>
              <a:t>。（</a:t>
            </a:r>
            <a:r>
              <a:rPr lang="zh-CN" altLang="en-US" sz="2000" dirty="0">
                <a:latin typeface="+mn-ea"/>
              </a:rPr>
              <a:t>它们三个任何谁过大都会造成系统的震荡。</a:t>
            </a:r>
            <a:r>
              <a:rPr lang="zh-CN" altLang="en-US" sz="2000" dirty="0" smtClean="0">
                <a:latin typeface="+mn-ea"/>
              </a:rPr>
              <a:t>）</a:t>
            </a:r>
            <a:endParaRPr lang="zh-CN" altLang="en-US" sz="3600" dirty="0">
              <a:latin typeface="+mn-ea"/>
            </a:endParaRPr>
          </a:p>
        </p:txBody>
      </p:sp>
    </p:spTree>
    <p:extLst>
      <p:ext uri="{BB962C8B-B14F-4D97-AF65-F5344CB8AC3E}">
        <p14:creationId xmlns:p14="http://schemas.microsoft.com/office/powerpoint/2010/main" val="3055638617"/>
      </p:ext>
    </p:extLst>
  </p:cSld>
  <p:clrMapOvr>
    <a:masterClrMapping/>
  </p:clrMapOvr>
  <p:timing>
    <p:tnLst>
      <p:par>
        <p:cTn id="1" dur="indefinite" restart="never" nodeType="tmRoot"/>
      </p:par>
    </p:tnLst>
  </p:timing>
</p:sld>
</file>

<file path=ppt/theme/theme1.xml><?xml version="1.0" encoding="utf-8"?>
<a:theme xmlns:a="http://schemas.openxmlformats.org/drawingml/2006/main" name="封面">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思源">
      <a:majorFont>
        <a:latin typeface="思源黑体 CN"/>
        <a:ea typeface="思源黑体 CN"/>
        <a:cs typeface=""/>
      </a:majorFont>
      <a:minorFont>
        <a:latin typeface="思源黑体 Light"/>
        <a:ea typeface="思源黑体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正文">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思源">
      <a:majorFont>
        <a:latin typeface="思源黑体 CN"/>
        <a:ea typeface="思源黑体 CN"/>
        <a:cs typeface=""/>
      </a:majorFont>
      <a:minorFont>
        <a:latin typeface="思源黑体 Light"/>
        <a:ea typeface="思源黑体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5705</TotalTime>
  <Words>1167</Words>
  <Application>Microsoft Office PowerPoint</Application>
  <PresentationFormat>全屏显示(4:3)</PresentationFormat>
  <Paragraphs>54</Paragraphs>
  <Slides>14</Slides>
  <Notes>1</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14</vt:i4>
      </vt:variant>
    </vt:vector>
  </HeadingPairs>
  <TitlesOfParts>
    <vt:vector size="22" baseType="lpstr">
      <vt:lpstr>苹方 常规</vt:lpstr>
      <vt:lpstr>思源黑体 CN</vt:lpstr>
      <vt:lpstr>思源黑体 Light</vt:lpstr>
      <vt:lpstr>微软雅黑 Light</vt:lpstr>
      <vt:lpstr>Arial</vt:lpstr>
      <vt:lpstr>Calibri</vt:lpstr>
      <vt:lpstr>封面</vt:lpstr>
      <vt:lpstr>正文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cp:lastModifiedBy>
  <cp:revision>156</cp:revision>
  <dcterms:modified xsi:type="dcterms:W3CDTF">2020-09-03T02:43:19Z</dcterms:modified>
</cp:coreProperties>
</file>