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3"/>
  </p:notesMasterIdLst>
  <p:handoutMasterIdLst>
    <p:handoutMasterId r:id="rId24"/>
  </p:handoutMasterIdLst>
  <p:sldIdLst>
    <p:sldId id="259" r:id="rId3"/>
    <p:sldId id="265" r:id="rId4"/>
    <p:sldId id="278" r:id="rId5"/>
    <p:sldId id="312" r:id="rId6"/>
    <p:sldId id="314" r:id="rId7"/>
    <p:sldId id="315" r:id="rId8"/>
    <p:sldId id="317" r:id="rId9"/>
    <p:sldId id="282" r:id="rId10"/>
    <p:sldId id="311" r:id="rId11"/>
    <p:sldId id="283" r:id="rId12"/>
    <p:sldId id="318" r:id="rId13"/>
    <p:sldId id="320" r:id="rId14"/>
    <p:sldId id="310" r:id="rId15"/>
    <p:sldId id="305" r:id="rId16"/>
    <p:sldId id="306" r:id="rId17"/>
    <p:sldId id="307" r:id="rId18"/>
    <p:sldId id="309" r:id="rId19"/>
    <p:sldId id="308" r:id="rId20"/>
    <p:sldId id="269" r:id="rId21"/>
    <p:sldId id="26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BFBFB"/>
    <a:srgbClr val="FAFAF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1" autoAdjust="0"/>
    <p:restoredTop sz="94660"/>
  </p:normalViewPr>
  <p:slideViewPr>
    <p:cSldViewPr>
      <p:cViewPr varScale="1">
        <p:scale>
          <a:sx n="109" d="100"/>
          <a:sy n="109" d="100"/>
        </p:scale>
        <p:origin x="163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306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BF6306-F41A-4595-8640-4D06907B28C2}"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zh-CN" altLang="en-US"/>
        </a:p>
      </dgm:t>
    </dgm:pt>
    <dgm:pt modelId="{0D3A0002-4104-411A-B7AE-E377D934FCE3}">
      <dgm:prSet phldrT="[文本]"/>
      <dgm:spPr/>
      <dgm:t>
        <a:bodyPr/>
        <a:lstStyle/>
        <a:p>
          <a:pPr algn="l"/>
          <a:r>
            <a:rPr lang="zh-CN" altLang="en-US" dirty="0"/>
            <a:t>内容介绍</a:t>
          </a:r>
        </a:p>
      </dgm:t>
    </dgm:pt>
    <dgm:pt modelId="{ECB0B6E2-96CF-48BC-86D7-2DC7FBD9153F}" type="parTrans" cxnId="{153E894D-F5FC-45AD-B9C6-90648FA45EA8}">
      <dgm:prSet/>
      <dgm:spPr/>
      <dgm:t>
        <a:bodyPr/>
        <a:lstStyle/>
        <a:p>
          <a:pPr algn="l"/>
          <a:endParaRPr lang="zh-CN" altLang="en-US"/>
        </a:p>
      </dgm:t>
    </dgm:pt>
    <dgm:pt modelId="{0056741C-72D7-402C-BD26-CE2D748767F9}" type="sibTrans" cxnId="{153E894D-F5FC-45AD-B9C6-90648FA45EA8}">
      <dgm:prSet/>
      <dgm:spPr/>
      <dgm:t>
        <a:bodyPr/>
        <a:lstStyle/>
        <a:p>
          <a:pPr algn="l"/>
          <a:endParaRPr lang="zh-CN" altLang="en-US"/>
        </a:p>
      </dgm:t>
    </dgm:pt>
    <dgm:pt modelId="{27CEF205-B81A-40DE-A5A8-FF2682529BCC}" type="pres">
      <dgm:prSet presAssocID="{3BBF6306-F41A-4595-8640-4D06907B28C2}" presName="Name0" presStyleCnt="0">
        <dgm:presLayoutVars>
          <dgm:chMax val="7"/>
          <dgm:chPref val="7"/>
          <dgm:dir/>
        </dgm:presLayoutVars>
      </dgm:prSet>
      <dgm:spPr/>
      <dgm:t>
        <a:bodyPr/>
        <a:lstStyle/>
        <a:p>
          <a:endParaRPr lang="zh-CN" altLang="en-US"/>
        </a:p>
      </dgm:t>
    </dgm:pt>
    <dgm:pt modelId="{FBE9C480-9EC2-4E9A-A924-F87B9052E655}" type="pres">
      <dgm:prSet presAssocID="{3BBF6306-F41A-4595-8640-4D06907B28C2}" presName="Name1" presStyleCnt="0"/>
      <dgm:spPr/>
    </dgm:pt>
    <dgm:pt modelId="{5B2DB6CE-B07D-4D20-A536-5F9D9292D10E}" type="pres">
      <dgm:prSet presAssocID="{3BBF6306-F41A-4595-8640-4D06907B28C2}" presName="cycle" presStyleCnt="0"/>
      <dgm:spPr/>
    </dgm:pt>
    <dgm:pt modelId="{D5022DB8-F583-4458-9631-2B59BD598389}" type="pres">
      <dgm:prSet presAssocID="{3BBF6306-F41A-4595-8640-4D06907B28C2}" presName="srcNode" presStyleLbl="node1" presStyleIdx="0" presStyleCnt="1"/>
      <dgm:spPr/>
    </dgm:pt>
    <dgm:pt modelId="{6BEA38B3-08DE-4857-90F4-62BA6DF48890}" type="pres">
      <dgm:prSet presAssocID="{3BBF6306-F41A-4595-8640-4D06907B28C2}" presName="conn" presStyleLbl="parChTrans1D2" presStyleIdx="0" presStyleCnt="1"/>
      <dgm:spPr/>
      <dgm:t>
        <a:bodyPr/>
        <a:lstStyle/>
        <a:p>
          <a:endParaRPr lang="zh-CN" altLang="en-US"/>
        </a:p>
      </dgm:t>
    </dgm:pt>
    <dgm:pt modelId="{0CC1108D-5066-4F90-91A2-06366218892E}" type="pres">
      <dgm:prSet presAssocID="{3BBF6306-F41A-4595-8640-4D06907B28C2}" presName="extraNode" presStyleLbl="node1" presStyleIdx="0" presStyleCnt="1"/>
      <dgm:spPr/>
    </dgm:pt>
    <dgm:pt modelId="{3F87B5B7-D5FC-43F8-B3AA-805A2B031400}" type="pres">
      <dgm:prSet presAssocID="{3BBF6306-F41A-4595-8640-4D06907B28C2}" presName="dstNode" presStyleLbl="node1" presStyleIdx="0" presStyleCnt="1"/>
      <dgm:spPr/>
    </dgm:pt>
    <dgm:pt modelId="{2F58EECC-EE10-4E3F-8D00-C82310233B56}" type="pres">
      <dgm:prSet presAssocID="{0D3A0002-4104-411A-B7AE-E377D934FCE3}" presName="text_1" presStyleLbl="node1" presStyleIdx="0" presStyleCnt="1" custScaleY="59826">
        <dgm:presLayoutVars>
          <dgm:bulletEnabled val="1"/>
        </dgm:presLayoutVars>
      </dgm:prSet>
      <dgm:spPr/>
      <dgm:t>
        <a:bodyPr/>
        <a:lstStyle/>
        <a:p>
          <a:endParaRPr lang="zh-CN" altLang="en-US"/>
        </a:p>
      </dgm:t>
    </dgm:pt>
    <dgm:pt modelId="{FFAD81C4-8BA5-420B-A4F0-572D5AA21C52}" type="pres">
      <dgm:prSet presAssocID="{0D3A0002-4104-411A-B7AE-E377D934FCE3}" presName="accent_1" presStyleCnt="0"/>
      <dgm:spPr/>
    </dgm:pt>
    <dgm:pt modelId="{7725F8AB-D54F-4623-9964-B97EBFFE1BAF}" type="pres">
      <dgm:prSet presAssocID="{0D3A0002-4104-411A-B7AE-E377D934FCE3}" presName="accentRepeatNode" presStyleLbl="solidFgAcc1" presStyleIdx="0" presStyleCnt="1" custScaleX="59770" custScaleY="59770"/>
      <dgm:spPr/>
    </dgm:pt>
  </dgm:ptLst>
  <dgm:cxnLst>
    <dgm:cxn modelId="{0E8A2C20-88F5-4A55-92EA-86C63917DB24}" type="presOf" srcId="{3BBF6306-F41A-4595-8640-4D06907B28C2}" destId="{27CEF205-B81A-40DE-A5A8-FF2682529BCC}" srcOrd="0" destOrd="0" presId="urn:microsoft.com/office/officeart/2008/layout/VerticalCurvedList"/>
    <dgm:cxn modelId="{63708B2F-936E-4036-821F-EF26AE8D490C}" type="presOf" srcId="{0D3A0002-4104-411A-B7AE-E377D934FCE3}" destId="{2F58EECC-EE10-4E3F-8D00-C82310233B56}" srcOrd="0" destOrd="0" presId="urn:microsoft.com/office/officeart/2008/layout/VerticalCurvedList"/>
    <dgm:cxn modelId="{7E0E387D-247B-4BC6-90F5-75FEABD682F8}" type="presOf" srcId="{0056741C-72D7-402C-BD26-CE2D748767F9}" destId="{6BEA38B3-08DE-4857-90F4-62BA6DF48890}" srcOrd="0" destOrd="0" presId="urn:microsoft.com/office/officeart/2008/layout/VerticalCurvedList"/>
    <dgm:cxn modelId="{153E894D-F5FC-45AD-B9C6-90648FA45EA8}" srcId="{3BBF6306-F41A-4595-8640-4D06907B28C2}" destId="{0D3A0002-4104-411A-B7AE-E377D934FCE3}" srcOrd="0" destOrd="0" parTransId="{ECB0B6E2-96CF-48BC-86D7-2DC7FBD9153F}" sibTransId="{0056741C-72D7-402C-BD26-CE2D748767F9}"/>
    <dgm:cxn modelId="{40A09D3E-53CA-4575-B72F-45775880C127}" type="presParOf" srcId="{27CEF205-B81A-40DE-A5A8-FF2682529BCC}" destId="{FBE9C480-9EC2-4E9A-A924-F87B9052E655}" srcOrd="0" destOrd="0" presId="urn:microsoft.com/office/officeart/2008/layout/VerticalCurvedList"/>
    <dgm:cxn modelId="{966CB0EE-1B60-482B-B511-0F9089CA3C36}" type="presParOf" srcId="{FBE9C480-9EC2-4E9A-A924-F87B9052E655}" destId="{5B2DB6CE-B07D-4D20-A536-5F9D9292D10E}" srcOrd="0" destOrd="0" presId="urn:microsoft.com/office/officeart/2008/layout/VerticalCurvedList"/>
    <dgm:cxn modelId="{84241D28-9959-4B86-8428-52CB8891D67C}" type="presParOf" srcId="{5B2DB6CE-B07D-4D20-A536-5F9D9292D10E}" destId="{D5022DB8-F583-4458-9631-2B59BD598389}" srcOrd="0" destOrd="0" presId="urn:microsoft.com/office/officeart/2008/layout/VerticalCurvedList"/>
    <dgm:cxn modelId="{13A2DB6D-4194-41E7-A1FB-622F4D80A31B}" type="presParOf" srcId="{5B2DB6CE-B07D-4D20-A536-5F9D9292D10E}" destId="{6BEA38B3-08DE-4857-90F4-62BA6DF48890}" srcOrd="1" destOrd="0" presId="urn:microsoft.com/office/officeart/2008/layout/VerticalCurvedList"/>
    <dgm:cxn modelId="{BC22FC75-9079-4B8C-A540-E94A479A7322}" type="presParOf" srcId="{5B2DB6CE-B07D-4D20-A536-5F9D9292D10E}" destId="{0CC1108D-5066-4F90-91A2-06366218892E}" srcOrd="2" destOrd="0" presId="urn:microsoft.com/office/officeart/2008/layout/VerticalCurvedList"/>
    <dgm:cxn modelId="{D02B5E4D-29D7-4229-80FB-7FC287BACDD9}" type="presParOf" srcId="{5B2DB6CE-B07D-4D20-A536-5F9D9292D10E}" destId="{3F87B5B7-D5FC-43F8-B3AA-805A2B031400}" srcOrd="3" destOrd="0" presId="urn:microsoft.com/office/officeart/2008/layout/VerticalCurvedList"/>
    <dgm:cxn modelId="{124CE6BA-00FB-4FC9-B1AB-A5D074776D20}" type="presParOf" srcId="{FBE9C480-9EC2-4E9A-A924-F87B9052E655}" destId="{2F58EECC-EE10-4E3F-8D00-C82310233B56}" srcOrd="1" destOrd="0" presId="urn:microsoft.com/office/officeart/2008/layout/VerticalCurvedList"/>
    <dgm:cxn modelId="{DF38D83D-84B6-4C7F-AD19-597FDA6A4C4B}" type="presParOf" srcId="{FBE9C480-9EC2-4E9A-A924-F87B9052E655}" destId="{FFAD81C4-8BA5-420B-A4F0-572D5AA21C52}" srcOrd="2" destOrd="0" presId="urn:microsoft.com/office/officeart/2008/layout/VerticalCurvedList"/>
    <dgm:cxn modelId="{36F6639E-5057-49FD-AC30-BEA29F3A44F5}" type="presParOf" srcId="{FFAD81C4-8BA5-420B-A4F0-572D5AA21C52}" destId="{7725F8AB-D54F-4623-9964-B97EBFFE1BA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A38B3-08DE-4857-90F4-62BA6DF48890}">
      <dsp:nvSpPr>
        <dsp:cNvPr id="0" name=""/>
        <dsp:cNvSpPr/>
      </dsp:nvSpPr>
      <dsp:spPr>
        <a:xfrm>
          <a:off x="-2924400" y="-466372"/>
          <a:ext cx="3612816" cy="3612816"/>
        </a:xfrm>
        <a:prstGeom prst="blockArc">
          <a:avLst>
            <a:gd name="adj1" fmla="val 18900000"/>
            <a:gd name="adj2" fmla="val 2700000"/>
            <a:gd name="adj3" fmla="val 598"/>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F58EECC-EE10-4E3F-8D00-C82310233B56}">
      <dsp:nvSpPr>
        <dsp:cNvPr id="0" name=""/>
        <dsp:cNvSpPr/>
      </dsp:nvSpPr>
      <dsp:spPr>
        <a:xfrm>
          <a:off x="663559" y="956636"/>
          <a:ext cx="4335158" cy="76679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3654"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a:t>内容介绍</a:t>
          </a:r>
        </a:p>
      </dsp:txBody>
      <dsp:txXfrm>
        <a:off x="663559" y="956636"/>
        <a:ext cx="4335158" cy="766799"/>
      </dsp:txXfrm>
    </dsp:sp>
    <dsp:sp modelId="{7725F8AB-D54F-4623-9964-B97EBFFE1BAF}">
      <dsp:nvSpPr>
        <dsp:cNvPr id="0" name=""/>
        <dsp:cNvSpPr/>
      </dsp:nvSpPr>
      <dsp:spPr>
        <a:xfrm>
          <a:off x="184758" y="861234"/>
          <a:ext cx="957602" cy="95760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苹方 常规"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48CC2-015C-4B09-8666-AB3170310C30}" type="datetimeFigureOut">
              <a:rPr lang="zh-CN" altLang="en-US" smtClean="0">
                <a:ea typeface="苹方 常规" pitchFamily="34" charset="-122"/>
              </a:rPr>
              <a:pPr/>
              <a:t>2020/9/21</a:t>
            </a:fld>
            <a:endParaRPr lang="zh-CN" altLang="en-US" dirty="0">
              <a:ea typeface="苹方 常规"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苹方 常规"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A4944C-FBC4-4862-A788-F573B2B71D84}" type="slidenum">
              <a:rPr lang="zh-CN" altLang="en-US" smtClean="0">
                <a:ea typeface="苹方 常规" pitchFamily="34" charset="-122"/>
              </a:rPr>
              <a:pPr/>
              <a:t>‹#›</a:t>
            </a:fld>
            <a:endParaRPr lang="zh-CN" altLang="en-US" dirty="0">
              <a:ea typeface="苹方 常规" pitchFamily="34" charset="-122"/>
            </a:endParaRPr>
          </a:p>
        </p:txBody>
      </p:sp>
    </p:spTree>
    <p:extLst>
      <p:ext uri="{BB962C8B-B14F-4D97-AF65-F5344CB8AC3E}">
        <p14:creationId xmlns:p14="http://schemas.microsoft.com/office/powerpoint/2010/main" val="321004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苹方 常规"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苹方 常规" pitchFamily="34" charset="-122"/>
              </a:defRPr>
            </a:lvl1pPr>
          </a:lstStyle>
          <a:p>
            <a:fld id="{E00117C1-E066-4E5E-955A-4C1A7D630DE0}" type="datetimeFigureOut">
              <a:rPr lang="zh-CN" altLang="en-US" smtClean="0"/>
              <a:pPr/>
              <a:t>2020/9/21</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苹方 常规"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苹方 常规" pitchFamily="34" charset="-122"/>
              </a:defRPr>
            </a:lvl1pPr>
          </a:lstStyle>
          <a:p>
            <a:fld id="{4C45946E-CFD3-46D9-87A1-2CA7EE0F856F}" type="slidenum">
              <a:rPr lang="zh-CN" altLang="en-US" smtClean="0"/>
              <a:pPr/>
              <a:t>‹#›</a:t>
            </a:fld>
            <a:endParaRPr lang="zh-CN" altLang="en-US" dirty="0"/>
          </a:p>
        </p:txBody>
      </p:sp>
    </p:spTree>
    <p:extLst>
      <p:ext uri="{BB962C8B-B14F-4D97-AF65-F5344CB8AC3E}">
        <p14:creationId xmlns:p14="http://schemas.microsoft.com/office/powerpoint/2010/main" val="361197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苹方 常规" pitchFamily="34" charset="-122"/>
        <a:cs typeface="+mn-cs"/>
      </a:defRPr>
    </a:lvl1pPr>
    <a:lvl2pPr marL="457200" algn="l" defTabSz="914400" rtl="0" eaLnBrk="1" latinLnBrk="0" hangingPunct="1">
      <a:defRPr sz="1200" kern="1200">
        <a:solidFill>
          <a:schemeClr val="tx1"/>
        </a:solidFill>
        <a:latin typeface="+mn-lt"/>
        <a:ea typeface="苹方 常规" pitchFamily="34" charset="-122"/>
        <a:cs typeface="+mn-cs"/>
      </a:defRPr>
    </a:lvl2pPr>
    <a:lvl3pPr marL="914400" algn="l" defTabSz="914400" rtl="0" eaLnBrk="1" latinLnBrk="0" hangingPunct="1">
      <a:defRPr sz="1200" kern="1200">
        <a:solidFill>
          <a:schemeClr val="tx1"/>
        </a:solidFill>
        <a:latin typeface="+mn-lt"/>
        <a:ea typeface="苹方 常规" pitchFamily="34" charset="-122"/>
        <a:cs typeface="+mn-cs"/>
      </a:defRPr>
    </a:lvl3pPr>
    <a:lvl4pPr marL="1371600" algn="l" defTabSz="914400" rtl="0" eaLnBrk="1" latinLnBrk="0" hangingPunct="1">
      <a:defRPr sz="1200" kern="1200">
        <a:solidFill>
          <a:schemeClr val="tx1"/>
        </a:solidFill>
        <a:latin typeface="+mn-lt"/>
        <a:ea typeface="苹方 常规" pitchFamily="34" charset="-122"/>
        <a:cs typeface="+mn-cs"/>
      </a:defRPr>
    </a:lvl4pPr>
    <a:lvl5pPr marL="1828800" algn="l" defTabSz="914400" rtl="0" eaLnBrk="1" latinLnBrk="0" hangingPunct="1">
      <a:defRPr sz="1200" kern="1200">
        <a:solidFill>
          <a:schemeClr val="tx1"/>
        </a:solidFill>
        <a:latin typeface="+mn-lt"/>
        <a:ea typeface="苹方 常规"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userDrawn="1"/>
        </p:nvSpPr>
        <p:spPr>
          <a:xfrm>
            <a:off x="423547" y="5926051"/>
            <a:ext cx="723275" cy="307777"/>
          </a:xfrm>
          <a:prstGeom prst="rect">
            <a:avLst/>
          </a:prstGeom>
          <a:noFill/>
        </p:spPr>
        <p:txBody>
          <a:bodyPr wrap="none" rtlCol="0">
            <a:spAutoFit/>
          </a:bodyPr>
          <a:lstStyle/>
          <a:p>
            <a:r>
              <a:rPr lang="zh-CN" altLang="en-US" sz="1400" dirty="0">
                <a:latin typeface="苹方 常规" pitchFamily="34" charset="-122"/>
                <a:ea typeface="苹方 常规" pitchFamily="34" charset="-122"/>
              </a:rPr>
              <a:t>公众号</a:t>
            </a:r>
          </a:p>
        </p:txBody>
      </p:sp>
      <p:sp>
        <p:nvSpPr>
          <p:cNvPr id="5" name="TextBox 4"/>
          <p:cNvSpPr txBox="1"/>
          <p:nvPr userDrawn="1"/>
        </p:nvSpPr>
        <p:spPr>
          <a:xfrm>
            <a:off x="1605997" y="5926051"/>
            <a:ext cx="902811" cy="307777"/>
          </a:xfrm>
          <a:prstGeom prst="rect">
            <a:avLst/>
          </a:prstGeom>
          <a:noFill/>
        </p:spPr>
        <p:txBody>
          <a:bodyPr wrap="none" rtlCol="0">
            <a:spAutoFit/>
          </a:bodyPr>
          <a:lstStyle/>
          <a:p>
            <a:r>
              <a:rPr lang="zh-CN" altLang="en-US" sz="1400" dirty="0">
                <a:latin typeface="苹方 常规" pitchFamily="34" charset="-122"/>
                <a:ea typeface="苹方 常规" pitchFamily="34" charset="-122"/>
              </a:rPr>
              <a:t>淘宝店铺</a:t>
            </a:r>
          </a:p>
        </p:txBody>
      </p:sp>
      <p:pic>
        <p:nvPicPr>
          <p:cNvPr id="1026" name="Picture 2"/>
          <p:cNvPicPr>
            <a:picLocks noChangeAspect="1" noChangeArrowheads="1"/>
          </p:cNvPicPr>
          <p:nvPr userDrawn="1"/>
        </p:nvPicPr>
        <p:blipFill>
          <a:blip r:embed="rId3" cstate="print"/>
          <a:srcRect/>
          <a:stretch>
            <a:fillRect/>
          </a:stretch>
        </p:blipFill>
        <p:spPr bwMode="auto">
          <a:xfrm>
            <a:off x="1571604" y="4908114"/>
            <a:ext cx="1000800" cy="995260"/>
          </a:xfrm>
          <a:prstGeom prst="rect">
            <a:avLst/>
          </a:prstGeom>
          <a:noFill/>
          <a:ln w="9525">
            <a:noFill/>
            <a:miter lim="800000"/>
            <a:headEnd/>
            <a:tailEn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9" name="TextBox 8"/>
          <p:cNvSpPr txBox="1"/>
          <p:nvPr userDrawn="1"/>
        </p:nvSpPr>
        <p:spPr>
          <a:xfrm>
            <a:off x="779388" y="6458317"/>
            <a:ext cx="2712492" cy="307777"/>
          </a:xfrm>
          <a:prstGeom prst="rect">
            <a:avLst/>
          </a:prstGeom>
          <a:noFill/>
        </p:spPr>
        <p:txBody>
          <a:bodyPr wrap="square" rtlCol="0">
            <a:spAutoFit/>
          </a:bodyPr>
          <a:lstStyle/>
          <a:p>
            <a:r>
              <a:rPr lang="en-US" altLang="zh-CN" sz="1400" dirty="0">
                <a:solidFill>
                  <a:schemeClr val="bg1"/>
                </a:solidFill>
                <a:latin typeface="苹方 常规" pitchFamily="34" charset="-122"/>
                <a:ea typeface="苹方 常规" pitchFamily="34" charset="-122"/>
              </a:rPr>
              <a:t>| </a:t>
            </a:r>
            <a:r>
              <a:rPr lang="zh-CN" altLang="en-US" sz="1400" dirty="0">
                <a:solidFill>
                  <a:schemeClr val="bg1"/>
                </a:solidFill>
                <a:latin typeface="苹方 常规" pitchFamily="34" charset="-122"/>
                <a:ea typeface="苹方 常规" pitchFamily="34" charset="-122"/>
              </a:rPr>
              <a:t>嵌入式教育专家</a:t>
            </a:r>
            <a:r>
              <a:rPr lang="en-US" altLang="zh-CN" sz="1400" dirty="0">
                <a:solidFill>
                  <a:schemeClr val="bg1"/>
                </a:solidFill>
                <a:latin typeface="苹方 常规" pitchFamily="34" charset="-122"/>
                <a:ea typeface="苹方 常规" pitchFamily="34" charset="-122"/>
              </a:rPr>
              <a:t>·</a:t>
            </a:r>
            <a:r>
              <a:rPr lang="zh-CN" altLang="en-US" sz="1400" dirty="0">
                <a:solidFill>
                  <a:schemeClr val="bg1"/>
                </a:solidFill>
                <a:latin typeface="苹方 常规" pitchFamily="34" charset="-122"/>
                <a:ea typeface="苹方 常规" pitchFamily="34" charset="-122"/>
              </a:rPr>
              <a:t>为初学而生</a:t>
            </a:r>
          </a:p>
        </p:txBody>
      </p:sp>
      <p:sp>
        <p:nvSpPr>
          <p:cNvPr id="10" name="TextBox 9"/>
          <p:cNvSpPr txBox="1"/>
          <p:nvPr userDrawn="1"/>
        </p:nvSpPr>
        <p:spPr>
          <a:xfrm>
            <a:off x="6516216" y="6453600"/>
            <a:ext cx="2382832" cy="307777"/>
          </a:xfrm>
          <a:prstGeom prst="rect">
            <a:avLst/>
          </a:prstGeom>
          <a:noFill/>
        </p:spPr>
        <p:txBody>
          <a:bodyPr wrap="square" rtlCol="0">
            <a:spAutoFit/>
          </a:bodyPr>
          <a:lstStyle/>
          <a:p>
            <a:r>
              <a:rPr lang="zh-CN" altLang="en-US" sz="1400" dirty="0">
                <a:solidFill>
                  <a:schemeClr val="bg1"/>
                </a:solidFill>
                <a:latin typeface="苹方 常规" pitchFamily="34" charset="-122"/>
                <a:ea typeface="苹方 常规" pitchFamily="34" charset="-122"/>
              </a:rPr>
              <a:t>技术论坛：</a:t>
            </a:r>
            <a:r>
              <a:rPr lang="en-US" altLang="zh-CN" sz="1400" dirty="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pic>
        <p:nvPicPr>
          <p:cNvPr id="17" name="图片 1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9" name="图片 18"/>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
        <p:nvSpPr>
          <p:cNvPr id="12" name="TextBox 11"/>
          <p:cNvSpPr txBox="1"/>
          <p:nvPr userDrawn="1"/>
        </p:nvSpPr>
        <p:spPr>
          <a:xfrm>
            <a:off x="180000" y="460003"/>
            <a:ext cx="1980029" cy="523220"/>
          </a:xfrm>
          <a:prstGeom prst="rect">
            <a:avLst/>
          </a:prstGeom>
          <a:noFill/>
        </p:spPr>
        <p:txBody>
          <a:bodyPr wrap="none" rtlCol="0">
            <a:spAutoFit/>
          </a:bodyPr>
          <a:lstStyle/>
          <a:p>
            <a:r>
              <a:rPr lang="zh-CN" altLang="en-US" sz="2800" dirty="0">
                <a:latin typeface="思源黑体 CN" panose="020B0500000000000000" pitchFamily="34" charset="-122"/>
                <a:ea typeface="思源黑体 CN" panose="020B0500000000000000" pitchFamily="34" charset="-122"/>
              </a:rPr>
              <a:t>编码器详解</a:t>
            </a:r>
          </a:p>
        </p:txBody>
      </p:sp>
      <p:sp>
        <p:nvSpPr>
          <p:cNvPr id="14" name="TextBox 13"/>
          <p:cNvSpPr txBox="1"/>
          <p:nvPr userDrawn="1"/>
        </p:nvSpPr>
        <p:spPr>
          <a:xfrm>
            <a:off x="7830403" y="529516"/>
            <a:ext cx="938292" cy="523220"/>
          </a:xfrm>
          <a:prstGeom prst="rect">
            <a:avLst/>
          </a:prstGeom>
          <a:noFill/>
        </p:spPr>
        <p:txBody>
          <a:bodyPr wrap="square" rtlCol="0">
            <a:spAutoFit/>
          </a:bodyPr>
          <a:lstStyle/>
          <a:p>
            <a:r>
              <a:rPr lang="zh-CN" altLang="en-US" sz="1400" dirty="0">
                <a:solidFill>
                  <a:schemeClr val="bg1"/>
                </a:solidFill>
                <a:latin typeface="苹方 常规" pitchFamily="34" charset="-122"/>
                <a:ea typeface="苹方 常规" pitchFamily="34" charset="-122"/>
              </a:rPr>
              <a:t>电机应用</a:t>
            </a:r>
            <a:endParaRPr lang="en-US" altLang="zh-CN" sz="1400" dirty="0">
              <a:solidFill>
                <a:schemeClr val="bg1"/>
              </a:solidFill>
              <a:latin typeface="苹方 常规" pitchFamily="34" charset="-122"/>
              <a:ea typeface="苹方 常规" pitchFamily="34" charset="-122"/>
            </a:endParaRPr>
          </a:p>
          <a:p>
            <a:r>
              <a:rPr lang="zh-CN" altLang="en-US" sz="1400" dirty="0">
                <a:solidFill>
                  <a:schemeClr val="bg1"/>
                </a:solidFill>
                <a:latin typeface="苹方 常规" pitchFamily="34" charset="-122"/>
                <a:ea typeface="苹方 常规" pitchFamily="34" charset="-122"/>
              </a:rPr>
              <a:t>视频教程</a:t>
            </a:r>
          </a:p>
        </p:txBody>
      </p:sp>
      <p:sp>
        <p:nvSpPr>
          <p:cNvPr id="16" name="文本占位符 15"/>
          <p:cNvSpPr>
            <a:spLocks noGrp="1"/>
          </p:cNvSpPr>
          <p:nvPr>
            <p:ph type="body" sz="quarter" idx="11"/>
          </p:nvPr>
        </p:nvSpPr>
        <p:spPr>
          <a:xfrm>
            <a:off x="0" y="1196529"/>
            <a:ext cx="7380312" cy="504279"/>
          </a:xfrm>
          <a:prstGeom prst="rect">
            <a:avLst/>
          </a:prstGeom>
        </p:spPr>
        <p:txBody>
          <a:bodyPr/>
          <a:lstStyle/>
          <a:p>
            <a:pPr lvl="0"/>
            <a:endParaRPr lang="zh-CN" altLang="en-US" dirty="0"/>
          </a:p>
        </p:txBody>
      </p:sp>
      <p:sp>
        <p:nvSpPr>
          <p:cNvPr id="7" name="内容占位符 6"/>
          <p:cNvSpPr>
            <a:spLocks noGrp="1"/>
          </p:cNvSpPr>
          <p:nvPr>
            <p:ph sz="quarter" idx="10"/>
          </p:nvPr>
        </p:nvSpPr>
        <p:spPr>
          <a:xfrm>
            <a:off x="1086218" y="1988369"/>
            <a:ext cx="6971565" cy="3960911"/>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5268693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52000" y="601200"/>
            <a:ext cx="1049441" cy="327600"/>
          </a:xfrm>
          <a:prstGeom prst="rect">
            <a:avLst/>
          </a:prstGeom>
        </p:spPr>
      </p:pic>
      <p:sp>
        <p:nvSpPr>
          <p:cNvPr id="11" name="TextBox 10"/>
          <p:cNvSpPr txBox="1"/>
          <p:nvPr userDrawn="1"/>
        </p:nvSpPr>
        <p:spPr>
          <a:xfrm>
            <a:off x="779388" y="6458317"/>
            <a:ext cx="2712492" cy="307777"/>
          </a:xfrm>
          <a:prstGeom prst="rect">
            <a:avLst/>
          </a:prstGeom>
          <a:noFill/>
        </p:spPr>
        <p:txBody>
          <a:bodyPr wrap="square" rtlCol="0">
            <a:spAutoFit/>
          </a:bodyPr>
          <a:lstStyle/>
          <a:p>
            <a:r>
              <a:rPr lang="en-US" altLang="zh-CN" sz="1400" dirty="0">
                <a:solidFill>
                  <a:schemeClr val="bg1"/>
                </a:solidFill>
                <a:latin typeface="苹方 常规" pitchFamily="34" charset="-122"/>
                <a:ea typeface="苹方 常规" pitchFamily="34" charset="-122"/>
              </a:rPr>
              <a:t>| </a:t>
            </a:r>
            <a:r>
              <a:rPr lang="zh-CN" altLang="en-US" sz="1400" dirty="0">
                <a:solidFill>
                  <a:schemeClr val="bg1"/>
                </a:solidFill>
                <a:latin typeface="苹方 常规" pitchFamily="34" charset="-122"/>
                <a:ea typeface="苹方 常规" pitchFamily="34" charset="-122"/>
              </a:rPr>
              <a:t>嵌入式教育专家</a:t>
            </a:r>
            <a:r>
              <a:rPr lang="en-US" altLang="zh-CN" sz="1400" dirty="0">
                <a:solidFill>
                  <a:schemeClr val="bg1"/>
                </a:solidFill>
                <a:latin typeface="苹方 常规" pitchFamily="34" charset="-122"/>
                <a:ea typeface="苹方 常规" pitchFamily="34" charset="-122"/>
              </a:rPr>
              <a:t>·</a:t>
            </a:r>
            <a:r>
              <a:rPr lang="zh-CN" altLang="en-US" sz="1400" dirty="0">
                <a:solidFill>
                  <a:schemeClr val="bg1"/>
                </a:solidFill>
                <a:latin typeface="苹方 常规" pitchFamily="34" charset="-122"/>
                <a:ea typeface="苹方 常规" pitchFamily="34" charset="-122"/>
              </a:rPr>
              <a:t>为初学而生</a:t>
            </a:r>
          </a:p>
        </p:txBody>
      </p:sp>
      <p:pic>
        <p:nvPicPr>
          <p:cNvPr id="14" name="图片 13"/>
          <p:cNvPicPr>
            <a:picLocks noChangeAspect="1"/>
          </p:cNvPicPr>
          <p:nvPr userDrawn="1"/>
        </p:nvPicPr>
        <p:blipFill>
          <a:blip r:embed="rId5"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sp>
        <p:nvSpPr>
          <p:cNvPr id="8" name="TextBox 7"/>
          <p:cNvSpPr txBox="1"/>
          <p:nvPr userDrawn="1"/>
        </p:nvSpPr>
        <p:spPr>
          <a:xfrm>
            <a:off x="6516216" y="6453600"/>
            <a:ext cx="2382832" cy="307777"/>
          </a:xfrm>
          <a:prstGeom prst="rect">
            <a:avLst/>
          </a:prstGeom>
          <a:noFill/>
        </p:spPr>
        <p:txBody>
          <a:bodyPr wrap="square" rtlCol="0">
            <a:spAutoFit/>
          </a:bodyPr>
          <a:lstStyle/>
          <a:p>
            <a:r>
              <a:rPr lang="zh-CN" altLang="en-US" sz="1400" dirty="0">
                <a:solidFill>
                  <a:schemeClr val="bg1"/>
                </a:solidFill>
                <a:latin typeface="苹方 常规" pitchFamily="34" charset="-122"/>
                <a:ea typeface="苹方 常规" pitchFamily="34" charset="-122"/>
              </a:rPr>
              <a:t>技术论坛：</a:t>
            </a:r>
            <a:r>
              <a:rPr lang="en-US" altLang="zh-CN" sz="1400" dirty="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sp>
        <p:nvSpPr>
          <p:cNvPr id="10" name="TextBox 9"/>
          <p:cNvSpPr txBox="1"/>
          <p:nvPr userDrawn="1"/>
        </p:nvSpPr>
        <p:spPr>
          <a:xfrm>
            <a:off x="151517" y="601433"/>
            <a:ext cx="3948517" cy="400110"/>
          </a:xfrm>
          <a:prstGeom prst="rect">
            <a:avLst/>
          </a:prstGeom>
          <a:noFill/>
        </p:spPr>
        <p:txBody>
          <a:bodyPr wrap="none" rtlCol="0" anchor="ctr">
            <a:spAutoFit/>
          </a:bodyPr>
          <a:lstStyle/>
          <a:p>
            <a:r>
              <a:rPr lang="en-US" altLang="zh-CN" sz="2000" dirty="0">
                <a:latin typeface="思源黑体 CN" panose="020B0500000000000000" pitchFamily="34" charset="-122"/>
                <a:ea typeface="思源黑体 CN" panose="020B0500000000000000" pitchFamily="34" charset="-122"/>
              </a:rPr>
              <a:t>[</a:t>
            </a:r>
            <a:r>
              <a:rPr lang="zh-CN" altLang="en-US" sz="2000" dirty="0">
                <a:latin typeface="思源黑体 CN" panose="020B0500000000000000" pitchFamily="34" charset="-122"/>
                <a:ea typeface="思源黑体 CN" panose="020B0500000000000000" pitchFamily="34" charset="-122"/>
              </a:rPr>
              <a:t>野火</a:t>
            </a:r>
            <a:r>
              <a:rPr lang="en-US" altLang="zh-CN" sz="2000" dirty="0">
                <a:latin typeface="思源黑体 CN" panose="020B0500000000000000" pitchFamily="34" charset="-122"/>
                <a:ea typeface="思源黑体 CN" panose="020B0500000000000000" pitchFamily="34" charset="-122"/>
              </a:rPr>
              <a:t>]《</a:t>
            </a:r>
            <a:r>
              <a:rPr lang="zh-CN" altLang="en-US" sz="2000" dirty="0">
                <a:latin typeface="思源黑体 CN" panose="020B0500000000000000" pitchFamily="34" charset="-122"/>
                <a:ea typeface="思源黑体 CN" panose="020B0500000000000000" pitchFamily="34" charset="-122"/>
              </a:rPr>
              <a:t>电机应用开发实战指南</a:t>
            </a:r>
            <a:r>
              <a:rPr lang="en-US" altLang="zh-CN" sz="2000" dirty="0">
                <a:latin typeface="思源黑体 CN" panose="020B0500000000000000" pitchFamily="34" charset="-122"/>
                <a:ea typeface="思源黑体 CN" panose="020B0500000000000000" pitchFamily="34" charset="-122"/>
              </a:rPr>
              <a:t>》</a:t>
            </a:r>
            <a:endParaRPr lang="zh-CN" altLang="en-US" sz="2000" dirty="0">
              <a:latin typeface="思源黑体 CN" panose="020B0500000000000000" pitchFamily="34" charset="-122"/>
              <a:ea typeface="思源黑体 CN" panose="020B0500000000000000" pitchFamily="34" charset="-122"/>
            </a:endParaRPr>
          </a:p>
        </p:txBody>
      </p:sp>
      <p:sp>
        <p:nvSpPr>
          <p:cNvPr id="2" name="标题占位符 1"/>
          <p:cNvSpPr>
            <a:spLocks noGrp="1"/>
          </p:cNvSpPr>
          <p:nvPr>
            <p:ph type="title"/>
          </p:nvPr>
        </p:nvSpPr>
        <p:spPr>
          <a:xfrm>
            <a:off x="571078" y="2060848"/>
            <a:ext cx="8229600" cy="2402360"/>
          </a:xfrm>
          <a:prstGeom prst="rect">
            <a:avLst/>
          </a:prstGeom>
        </p:spPr>
        <p:txBody>
          <a:bodyPr vert="horz" lIns="91440" tIns="45720" rIns="91440" bIns="45720" rtlCol="0" anchor="ctr">
            <a:normAutofit/>
          </a:bodyPr>
          <a:lstStyle/>
          <a:p>
            <a:r>
              <a:rPr lang="zh-CN" altLang="en-US" dirty="0"/>
              <a:t>封面</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9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11" name="TextBox 10"/>
          <p:cNvSpPr txBox="1"/>
          <p:nvPr userDrawn="1"/>
        </p:nvSpPr>
        <p:spPr>
          <a:xfrm>
            <a:off x="779388" y="6458317"/>
            <a:ext cx="2712492" cy="307777"/>
          </a:xfrm>
          <a:prstGeom prst="rect">
            <a:avLst/>
          </a:prstGeom>
          <a:noFill/>
        </p:spPr>
        <p:txBody>
          <a:bodyPr wrap="square" rtlCol="0">
            <a:spAutoFit/>
          </a:bodyPr>
          <a:lstStyle/>
          <a:p>
            <a:r>
              <a:rPr lang="en-US" altLang="zh-CN" sz="1400" dirty="0">
                <a:solidFill>
                  <a:schemeClr val="bg1"/>
                </a:solidFill>
                <a:latin typeface="苹方 常规" pitchFamily="34" charset="-122"/>
                <a:ea typeface="苹方 常规" pitchFamily="34" charset="-122"/>
              </a:rPr>
              <a:t>| </a:t>
            </a:r>
            <a:r>
              <a:rPr lang="zh-CN" altLang="en-US" sz="1400" dirty="0">
                <a:solidFill>
                  <a:schemeClr val="bg1"/>
                </a:solidFill>
                <a:latin typeface="苹方 常规" pitchFamily="34" charset="-122"/>
                <a:ea typeface="苹方 常规" pitchFamily="34" charset="-122"/>
              </a:rPr>
              <a:t>嵌入式教育专家</a:t>
            </a:r>
            <a:r>
              <a:rPr lang="en-US" altLang="zh-CN" sz="1400" dirty="0">
                <a:solidFill>
                  <a:schemeClr val="bg1"/>
                </a:solidFill>
                <a:latin typeface="苹方 常规" pitchFamily="34" charset="-122"/>
                <a:ea typeface="苹方 常规" pitchFamily="34" charset="-122"/>
              </a:rPr>
              <a:t>·</a:t>
            </a:r>
            <a:r>
              <a:rPr lang="zh-CN" altLang="en-US" sz="1400" dirty="0">
                <a:solidFill>
                  <a:schemeClr val="bg1"/>
                </a:solidFill>
                <a:latin typeface="苹方 常规" pitchFamily="34" charset="-122"/>
                <a:ea typeface="苹方 常规" pitchFamily="34" charset="-122"/>
              </a:rPr>
              <a:t>为初学而生</a:t>
            </a:r>
          </a:p>
        </p:txBody>
      </p:sp>
      <p:sp>
        <p:nvSpPr>
          <p:cNvPr id="12" name="TextBox 11"/>
          <p:cNvSpPr txBox="1"/>
          <p:nvPr userDrawn="1"/>
        </p:nvSpPr>
        <p:spPr>
          <a:xfrm>
            <a:off x="6516216" y="6453600"/>
            <a:ext cx="2382832" cy="307777"/>
          </a:xfrm>
          <a:prstGeom prst="rect">
            <a:avLst/>
          </a:prstGeom>
          <a:noFill/>
        </p:spPr>
        <p:txBody>
          <a:bodyPr wrap="square" rtlCol="0">
            <a:spAutoFit/>
          </a:bodyPr>
          <a:lstStyle/>
          <a:p>
            <a:r>
              <a:rPr lang="zh-CN" altLang="en-US" sz="1400" dirty="0">
                <a:solidFill>
                  <a:schemeClr val="bg1"/>
                </a:solidFill>
                <a:latin typeface="苹方 常规" pitchFamily="34" charset="-122"/>
                <a:ea typeface="苹方 常规" pitchFamily="34" charset="-122"/>
              </a:rPr>
              <a:t>技术论坛：</a:t>
            </a:r>
            <a:r>
              <a:rPr lang="en-US" altLang="zh-CN" sz="1400" dirty="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pic>
        <p:nvPicPr>
          <p:cNvPr id="14" name="图片 13"/>
          <p:cNvPicPr>
            <a:picLocks noChangeAspect="1"/>
          </p:cNvPicPr>
          <p:nvPr userDrawn="1"/>
        </p:nvPicPr>
        <p:blipFill>
          <a:blip r:embed="rId4"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0" name="图片 9"/>
          <p:cNvPicPr>
            <a:picLocks/>
          </p:cNvPicPr>
          <p:nvPr userDrawn="1"/>
        </p:nvPicPr>
        <p:blipFill>
          <a:blip r:embed="rId6">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
        <p:nvSpPr>
          <p:cNvPr id="13" name="TextBox 12"/>
          <p:cNvSpPr txBox="1"/>
          <p:nvPr userDrawn="1"/>
        </p:nvSpPr>
        <p:spPr>
          <a:xfrm>
            <a:off x="7830403" y="529516"/>
            <a:ext cx="938292" cy="523220"/>
          </a:xfrm>
          <a:prstGeom prst="rect">
            <a:avLst/>
          </a:prstGeom>
          <a:noFill/>
        </p:spPr>
        <p:txBody>
          <a:bodyPr wrap="square" rtlCol="0">
            <a:spAutoFit/>
          </a:bodyPr>
          <a:lstStyle/>
          <a:p>
            <a:r>
              <a:rPr lang="zh-CN" altLang="en-US" sz="1400" dirty="0">
                <a:solidFill>
                  <a:schemeClr val="bg1"/>
                </a:solidFill>
                <a:latin typeface="苹方 常规" pitchFamily="34" charset="-122"/>
                <a:ea typeface="苹方 常规" pitchFamily="34" charset="-122"/>
              </a:rPr>
              <a:t>电机应用</a:t>
            </a:r>
            <a:endParaRPr lang="en-US" altLang="zh-CN" sz="1400" dirty="0">
              <a:solidFill>
                <a:schemeClr val="bg1"/>
              </a:solidFill>
              <a:latin typeface="苹方 常规" pitchFamily="34" charset="-122"/>
              <a:ea typeface="苹方 常规" pitchFamily="34" charset="-122"/>
            </a:endParaRPr>
          </a:p>
          <a:p>
            <a:r>
              <a:rPr lang="zh-CN" altLang="en-US" sz="1400" dirty="0">
                <a:solidFill>
                  <a:schemeClr val="bg1"/>
                </a:solidFill>
                <a:latin typeface="苹方 常规" pitchFamily="34" charset="-122"/>
                <a:ea typeface="苹方 常规" pitchFamily="34" charset="-122"/>
              </a:rPr>
              <a:t>视频教程</a:t>
            </a:r>
          </a:p>
        </p:txBody>
      </p:sp>
      <p:sp>
        <p:nvSpPr>
          <p:cNvPr id="15" name="TextBox 14"/>
          <p:cNvSpPr txBox="1"/>
          <p:nvPr userDrawn="1"/>
        </p:nvSpPr>
        <p:spPr>
          <a:xfrm>
            <a:off x="180000" y="460003"/>
            <a:ext cx="4134465" cy="523220"/>
          </a:xfrm>
          <a:prstGeom prst="rect">
            <a:avLst/>
          </a:prstGeom>
          <a:noFill/>
        </p:spPr>
        <p:txBody>
          <a:bodyPr wrap="none" rtlCol="0">
            <a:spAutoFit/>
          </a:bodyPr>
          <a:lstStyle/>
          <a:p>
            <a:r>
              <a:rPr lang="zh-CN" altLang="en-US" sz="2800" dirty="0">
                <a:latin typeface="思源黑体 CN" panose="020B0500000000000000" pitchFamily="34" charset="-122"/>
                <a:ea typeface="思源黑体 CN" panose="020B0500000000000000" pitchFamily="34" charset="-122"/>
              </a:rPr>
              <a:t>为什么学习电机应用开发</a:t>
            </a:r>
          </a:p>
        </p:txBody>
      </p:sp>
      <p:sp>
        <p:nvSpPr>
          <p:cNvPr id="16" name="标题占位符 1"/>
          <p:cNvSpPr>
            <a:spLocks noGrp="1"/>
          </p:cNvSpPr>
          <p:nvPr>
            <p:ph type="title"/>
          </p:nvPr>
        </p:nvSpPr>
        <p:spPr>
          <a:xfrm>
            <a:off x="571078" y="2060848"/>
            <a:ext cx="8229600" cy="2402360"/>
          </a:xfrm>
          <a:prstGeom prst="rect">
            <a:avLst/>
          </a:prstGeom>
        </p:spPr>
        <p:txBody>
          <a:bodyPr vert="horz" lIns="91440" tIns="45720" rIns="91440" bIns="45720" rtlCol="0" anchor="ctr">
            <a:normAutofit/>
          </a:bodyPr>
          <a:lstStyle/>
          <a:p>
            <a:r>
              <a:rPr lang="zh-CN" altLang="en-US" dirty="0"/>
              <a:t>正文</a:t>
            </a:r>
          </a:p>
        </p:txBody>
      </p:sp>
    </p:spTree>
    <p:extLst>
      <p:ext uri="{BB962C8B-B14F-4D97-AF65-F5344CB8AC3E}">
        <p14:creationId xmlns:p14="http://schemas.microsoft.com/office/powerpoint/2010/main" val="1124743614"/>
      </p:ext>
    </p:extLst>
  </p:cSld>
  <p:clrMap bg1="lt1" tx1="dk1" bg2="lt2" tx2="dk2" accent1="accent1" accent2="accent2" accent3="accent3" accent4="accent4" accent5="accent5" accent6="accent6" hlink="hlink" folHlink="folHlink"/>
  <p:sldLayoutIdLst>
    <p:sldLayoutId id="214748365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556" y="2276872"/>
            <a:ext cx="7992888" cy="1192442"/>
          </a:xfrm>
          <a:prstGeom prst="rect">
            <a:avLst/>
          </a:prstGeom>
          <a:noFill/>
        </p:spPr>
        <p:txBody>
          <a:bodyPr wrap="square" rtlCol="0">
            <a:spAutoFit/>
          </a:bodyPr>
          <a:lstStyle/>
          <a:p>
            <a:pPr lvl="0" algn="ctr">
              <a:lnSpc>
                <a:spcPct val="150000"/>
              </a:lnSpc>
            </a:pPr>
            <a:r>
              <a:rPr lang="zh-CN" altLang="en-US" sz="5400" dirty="0">
                <a:effectLst>
                  <a:outerShdw blurRad="50800" dist="38100" dir="2700000" algn="tl" rotWithShape="0">
                    <a:prstClr val="black">
                      <a:alpha val="40000"/>
                    </a:prstClr>
                  </a:outerShdw>
                </a:effectLst>
                <a:latin typeface="思源黑体 CN" panose="020B0500000000000000" pitchFamily="34" charset="-122"/>
                <a:ea typeface="思源黑体 CN" panose="020B0500000000000000" pitchFamily="34" charset="-122"/>
              </a:rPr>
              <a:t>编码器详解</a:t>
            </a:r>
          </a:p>
        </p:txBody>
      </p:sp>
    </p:spTree>
    <p:extLst>
      <p:ext uri="{BB962C8B-B14F-4D97-AF65-F5344CB8AC3E}">
        <p14:creationId xmlns:p14="http://schemas.microsoft.com/office/powerpoint/2010/main" val="1557451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旋转编码器原理</a:t>
            </a:r>
            <a:r>
              <a:rPr lang="en-US" altLang="zh-CN" sz="2400" dirty="0"/>
              <a:t>-</a:t>
            </a:r>
            <a:r>
              <a:rPr lang="zh-CN" altLang="en-US" sz="2400" dirty="0"/>
              <a:t>增量式</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42" y="3020396"/>
            <a:ext cx="2808312" cy="163274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714" y="3020396"/>
            <a:ext cx="2808313" cy="16327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5687" y="3020396"/>
            <a:ext cx="2808313" cy="1632740"/>
          </a:xfrm>
          <a:prstGeom prst="rect">
            <a:avLst/>
          </a:prstGeom>
        </p:spPr>
      </p:pic>
      <p:sp>
        <p:nvSpPr>
          <p:cNvPr id="9" name="文本框 8"/>
          <p:cNvSpPr txBox="1"/>
          <p:nvPr/>
        </p:nvSpPr>
        <p:spPr>
          <a:xfrm>
            <a:off x="2576785" y="5449504"/>
            <a:ext cx="4148169" cy="523220"/>
          </a:xfrm>
          <a:prstGeom prst="rect">
            <a:avLst/>
          </a:prstGeom>
          <a:noFill/>
        </p:spPr>
        <p:txBody>
          <a:bodyPr wrap="square" rtlCol="0">
            <a:spAutoFit/>
          </a:bodyPr>
          <a:lstStyle/>
          <a:p>
            <a:r>
              <a:rPr lang="zh-CN" altLang="en-US" sz="2800" dirty="0"/>
              <a:t>增量式编码器的三种状态</a:t>
            </a:r>
          </a:p>
        </p:txBody>
      </p:sp>
    </p:spTree>
    <p:extLst>
      <p:ext uri="{BB962C8B-B14F-4D97-AF65-F5344CB8AC3E}">
        <p14:creationId xmlns:p14="http://schemas.microsoft.com/office/powerpoint/2010/main" val="262678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旋转编码器原理</a:t>
            </a:r>
            <a:r>
              <a:rPr lang="en-US" altLang="zh-CN" sz="2400" dirty="0"/>
              <a:t>-</a:t>
            </a:r>
            <a:r>
              <a:rPr lang="zh-CN" altLang="en-US" sz="2400" dirty="0"/>
              <a:t>增量式</a:t>
            </a:r>
          </a:p>
          <a:p>
            <a:endParaRPr lang="zh-CN" altLang="en-US" dirty="0"/>
          </a:p>
        </p:txBody>
      </p:sp>
      <p:pic>
        <p:nvPicPr>
          <p:cNvPr id="10" name="图片 9">
            <a:extLst>
              <a:ext uri="{FF2B5EF4-FFF2-40B4-BE49-F238E27FC236}">
                <a16:creationId xmlns:a16="http://schemas.microsoft.com/office/drawing/2014/main" id="{C47E7729-1E4C-4FB0-A389-74DA42041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348880"/>
            <a:ext cx="8515350" cy="3209925"/>
          </a:xfrm>
          <a:prstGeom prst="rect">
            <a:avLst/>
          </a:prstGeom>
        </p:spPr>
      </p:pic>
    </p:spTree>
    <p:extLst>
      <p:ext uri="{BB962C8B-B14F-4D97-AF65-F5344CB8AC3E}">
        <p14:creationId xmlns:p14="http://schemas.microsoft.com/office/powerpoint/2010/main" val="1407668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旋转编码器原理</a:t>
            </a:r>
            <a:r>
              <a:rPr lang="en-US" altLang="zh-CN" sz="2400" dirty="0"/>
              <a:t>-</a:t>
            </a:r>
            <a:r>
              <a:rPr lang="zh-CN" altLang="en-US" sz="2400" dirty="0"/>
              <a:t>增量式</a:t>
            </a:r>
          </a:p>
          <a:p>
            <a:endParaRPr lang="zh-CN" altLang="en-US" dirty="0"/>
          </a:p>
        </p:txBody>
      </p:sp>
      <p:sp>
        <p:nvSpPr>
          <p:cNvPr id="9" name="文本框 8"/>
          <p:cNvSpPr txBox="1"/>
          <p:nvPr/>
        </p:nvSpPr>
        <p:spPr>
          <a:xfrm>
            <a:off x="2576785" y="5449504"/>
            <a:ext cx="3075335" cy="523220"/>
          </a:xfrm>
          <a:prstGeom prst="rect">
            <a:avLst/>
          </a:prstGeom>
          <a:noFill/>
        </p:spPr>
        <p:txBody>
          <a:bodyPr wrap="square" rtlCol="0">
            <a:spAutoFit/>
          </a:bodyPr>
          <a:lstStyle/>
          <a:p>
            <a:r>
              <a:rPr lang="zh-CN" altLang="en-US" sz="2800" dirty="0"/>
              <a:t>磁性增量式编码器 </a:t>
            </a:r>
          </a:p>
        </p:txBody>
      </p:sp>
      <p:pic>
        <p:nvPicPr>
          <p:cNvPr id="10" name="图片 9">
            <a:extLst>
              <a:ext uri="{FF2B5EF4-FFF2-40B4-BE49-F238E27FC236}">
                <a16:creationId xmlns:a16="http://schemas.microsoft.com/office/drawing/2014/main" id="{977DCD79-D7D2-4CEF-B87C-9BAB077A2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118237"/>
            <a:ext cx="4244913" cy="2934272"/>
          </a:xfrm>
          <a:prstGeom prst="rect">
            <a:avLst/>
          </a:prstGeom>
        </p:spPr>
      </p:pic>
    </p:spTree>
    <p:extLst>
      <p:ext uri="{BB962C8B-B14F-4D97-AF65-F5344CB8AC3E}">
        <p14:creationId xmlns:p14="http://schemas.microsoft.com/office/powerpoint/2010/main" val="2028647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旋转编码器原理</a:t>
            </a:r>
            <a:r>
              <a:rPr lang="en-US" altLang="zh-CN" sz="2400" dirty="0"/>
              <a:t>-</a:t>
            </a:r>
            <a:r>
              <a:rPr lang="zh-CN" altLang="en-US" sz="2400" dirty="0"/>
              <a:t>绝对式</a:t>
            </a:r>
          </a:p>
          <a:p>
            <a:endParaRPr lang="zh-CN" altLang="en-US" dirty="0"/>
          </a:p>
        </p:txBody>
      </p:sp>
      <p:sp>
        <p:nvSpPr>
          <p:cNvPr id="9" name="文本框 8"/>
          <p:cNvSpPr txBox="1"/>
          <p:nvPr/>
        </p:nvSpPr>
        <p:spPr>
          <a:xfrm>
            <a:off x="395536" y="2060848"/>
            <a:ext cx="4320480" cy="3847207"/>
          </a:xfrm>
          <a:prstGeom prst="rect">
            <a:avLst/>
          </a:prstGeom>
          <a:noFill/>
        </p:spPr>
        <p:txBody>
          <a:bodyPr wrap="square" rtlCol="0">
            <a:spAutoFit/>
          </a:bodyPr>
          <a:lstStyle/>
          <a:p>
            <a:r>
              <a:rPr lang="zh-CN" altLang="en-US" sz="2800" dirty="0"/>
              <a:t>        </a:t>
            </a:r>
            <a:r>
              <a:rPr lang="zh-CN" altLang="en-US" sz="2400" dirty="0"/>
              <a:t>绝对式编码器的码盘上有很多圈线槽，被称为码道。它们共同组成一套二进制编码， 一条码道对应二进制数的其中一个位，通常是码盘最外侧的码道表示最低位，最内侧的码道表示最高位。 这些二进制数与转轴的机械位置是固定的，和编码器外部因素无关，所以叫做绝对式编码器。</a:t>
            </a:r>
          </a:p>
        </p:txBody>
      </p:sp>
      <p:pic>
        <p:nvPicPr>
          <p:cNvPr id="4" name="图片 3">
            <a:extLst>
              <a:ext uri="{FF2B5EF4-FFF2-40B4-BE49-F238E27FC236}">
                <a16:creationId xmlns:a16="http://schemas.microsoft.com/office/drawing/2014/main" id="{BD5C7884-98FA-4FC9-BA62-5BCA95C53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638" y="2060848"/>
            <a:ext cx="3892826" cy="3847207"/>
          </a:xfrm>
          <a:prstGeom prst="rect">
            <a:avLst/>
          </a:prstGeom>
        </p:spPr>
      </p:pic>
    </p:spTree>
    <p:extLst>
      <p:ext uri="{BB962C8B-B14F-4D97-AF65-F5344CB8AC3E}">
        <p14:creationId xmlns:p14="http://schemas.microsoft.com/office/powerpoint/2010/main" val="968273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旋转编码器原理</a:t>
            </a:r>
            <a:r>
              <a:rPr lang="en-US" altLang="zh-CN" sz="2400" dirty="0"/>
              <a:t>-</a:t>
            </a:r>
            <a:r>
              <a:rPr lang="zh-CN" altLang="en-US" sz="2400" dirty="0"/>
              <a:t>绝对式</a:t>
            </a:r>
          </a:p>
          <a:p>
            <a:endParaRPr lang="zh-CN" altLang="en-US" dirty="0"/>
          </a:p>
        </p:txBody>
      </p:sp>
      <p:sp>
        <p:nvSpPr>
          <p:cNvPr id="9" name="文本框 8"/>
          <p:cNvSpPr txBox="1"/>
          <p:nvPr/>
        </p:nvSpPr>
        <p:spPr>
          <a:xfrm>
            <a:off x="2638287" y="5533700"/>
            <a:ext cx="3867423" cy="523220"/>
          </a:xfrm>
          <a:prstGeom prst="rect">
            <a:avLst/>
          </a:prstGeom>
          <a:noFill/>
        </p:spPr>
        <p:txBody>
          <a:bodyPr wrap="square" rtlCol="0">
            <a:spAutoFit/>
          </a:bodyPr>
          <a:lstStyle/>
          <a:p>
            <a:r>
              <a:rPr lang="zh-CN" altLang="en-US" sz="2800" dirty="0"/>
              <a:t>绝对式码盘</a:t>
            </a:r>
            <a:r>
              <a:rPr lang="en-US" altLang="zh-CN" sz="2800" dirty="0"/>
              <a:t>-</a:t>
            </a:r>
            <a:r>
              <a:rPr lang="zh-CN" altLang="en-US" sz="2800" dirty="0"/>
              <a:t>自然二进制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846" y="2048647"/>
            <a:ext cx="3106307" cy="3106307"/>
          </a:xfrm>
          <a:prstGeom prst="rect">
            <a:avLst/>
          </a:prstGeom>
        </p:spPr>
      </p:pic>
    </p:spTree>
    <p:extLst>
      <p:ext uri="{BB962C8B-B14F-4D97-AF65-F5344CB8AC3E}">
        <p14:creationId xmlns:p14="http://schemas.microsoft.com/office/powerpoint/2010/main" val="2909208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旋转编码器原理</a:t>
            </a:r>
            <a:r>
              <a:rPr lang="en-US" altLang="zh-CN" sz="2400" dirty="0"/>
              <a:t>-</a:t>
            </a:r>
            <a:r>
              <a:rPr lang="zh-CN" altLang="en-US" sz="2400" dirty="0"/>
              <a:t>绝对式</a:t>
            </a:r>
          </a:p>
          <a:p>
            <a:endParaRPr lang="zh-CN" altLang="en-US" dirty="0"/>
          </a:p>
        </p:txBody>
      </p:sp>
      <p:sp>
        <p:nvSpPr>
          <p:cNvPr id="9" name="文本框 8"/>
          <p:cNvSpPr txBox="1"/>
          <p:nvPr/>
        </p:nvSpPr>
        <p:spPr>
          <a:xfrm>
            <a:off x="2874531" y="5523011"/>
            <a:ext cx="3188871" cy="523220"/>
          </a:xfrm>
          <a:prstGeom prst="rect">
            <a:avLst/>
          </a:prstGeom>
          <a:noFill/>
        </p:spPr>
        <p:txBody>
          <a:bodyPr wrap="square" rtlCol="0">
            <a:spAutoFit/>
          </a:bodyPr>
          <a:lstStyle/>
          <a:p>
            <a:r>
              <a:rPr lang="zh-CN" altLang="en-US" sz="2800" dirty="0"/>
              <a:t>绝对式码盘</a:t>
            </a:r>
            <a:r>
              <a:rPr lang="en-US" altLang="zh-CN" sz="2800" dirty="0"/>
              <a:t>-</a:t>
            </a:r>
            <a:r>
              <a:rPr lang="zh-CN" altLang="en-US" sz="2800" dirty="0"/>
              <a:t>格雷码</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4" y="2055866"/>
            <a:ext cx="3106307" cy="3106307"/>
          </a:xfrm>
          <a:prstGeom prst="rect">
            <a:avLst/>
          </a:prstGeom>
        </p:spPr>
      </p:pic>
    </p:spTree>
    <p:extLst>
      <p:ext uri="{BB962C8B-B14F-4D97-AF65-F5344CB8AC3E}">
        <p14:creationId xmlns:p14="http://schemas.microsoft.com/office/powerpoint/2010/main" val="3853914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旋转编码器原理</a:t>
            </a:r>
            <a:r>
              <a:rPr lang="en-US" altLang="zh-CN" sz="2400" dirty="0"/>
              <a:t>-</a:t>
            </a:r>
            <a:r>
              <a:rPr lang="zh-CN" altLang="en-US" sz="2400" dirty="0"/>
              <a:t>绝对式</a:t>
            </a: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245182301"/>
              </p:ext>
            </p:extLst>
          </p:nvPr>
        </p:nvGraphicFramePr>
        <p:xfrm>
          <a:off x="539552" y="1844824"/>
          <a:ext cx="8280919" cy="3866935"/>
        </p:xfrm>
        <a:graphic>
          <a:graphicData uri="http://schemas.openxmlformats.org/drawingml/2006/table">
            <a:tbl>
              <a:tblPr/>
              <a:tblGrid>
                <a:gridCol w="1168377">
                  <a:extLst>
                    <a:ext uri="{9D8B030D-6E8A-4147-A177-3AD203B41FA5}">
                      <a16:colId xmlns:a16="http://schemas.microsoft.com/office/drawing/2014/main" val="952151138"/>
                    </a:ext>
                  </a:extLst>
                </a:gridCol>
                <a:gridCol w="1675551">
                  <a:extLst>
                    <a:ext uri="{9D8B030D-6E8A-4147-A177-3AD203B41FA5}">
                      <a16:colId xmlns:a16="http://schemas.microsoft.com/office/drawing/2014/main" val="209858208"/>
                    </a:ext>
                  </a:extLst>
                </a:gridCol>
                <a:gridCol w="1231017">
                  <a:extLst>
                    <a:ext uri="{9D8B030D-6E8A-4147-A177-3AD203B41FA5}">
                      <a16:colId xmlns:a16="http://schemas.microsoft.com/office/drawing/2014/main" val="2644613649"/>
                    </a:ext>
                  </a:extLst>
                </a:gridCol>
                <a:gridCol w="1367796">
                  <a:extLst>
                    <a:ext uri="{9D8B030D-6E8A-4147-A177-3AD203B41FA5}">
                      <a16:colId xmlns:a16="http://schemas.microsoft.com/office/drawing/2014/main" val="694957743"/>
                    </a:ext>
                  </a:extLst>
                </a:gridCol>
                <a:gridCol w="1698347">
                  <a:extLst>
                    <a:ext uri="{9D8B030D-6E8A-4147-A177-3AD203B41FA5}">
                      <a16:colId xmlns:a16="http://schemas.microsoft.com/office/drawing/2014/main" val="4248722989"/>
                    </a:ext>
                  </a:extLst>
                </a:gridCol>
                <a:gridCol w="1139831">
                  <a:extLst>
                    <a:ext uri="{9D8B030D-6E8A-4147-A177-3AD203B41FA5}">
                      <a16:colId xmlns:a16="http://schemas.microsoft.com/office/drawing/2014/main" val="4159149513"/>
                    </a:ext>
                  </a:extLst>
                </a:gridCol>
              </a:tblGrid>
              <a:tr h="656695">
                <a:tc>
                  <a:txBody>
                    <a:bodyPr/>
                    <a:lstStyle/>
                    <a:p>
                      <a:r>
                        <a:rPr lang="zh-CN" altLang="en-US" sz="1700" dirty="0">
                          <a:effectLst/>
                        </a:rPr>
                        <a:t>十进制数</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700" dirty="0">
                          <a:effectLst/>
                        </a:rPr>
                        <a:t>自然二进制数</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700" dirty="0">
                          <a:effectLst/>
                        </a:rPr>
                        <a:t>格雷码</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700">
                          <a:effectLst/>
                        </a:rPr>
                        <a:t>十进制数</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700">
                          <a:effectLst/>
                        </a:rPr>
                        <a:t>自然二进制数</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700">
                          <a:effectLst/>
                        </a:rPr>
                        <a:t>格雷码</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876376"/>
                  </a:ext>
                </a:extLst>
              </a:tr>
              <a:tr h="392981">
                <a:tc>
                  <a:txBody>
                    <a:bodyPr/>
                    <a:lstStyle/>
                    <a:p>
                      <a:r>
                        <a:rPr lang="en-US" altLang="zh-CN" sz="1700">
                          <a:effectLst/>
                        </a:rPr>
                        <a:t>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dirty="0">
                          <a:effectLst/>
                        </a:rPr>
                        <a:t>0000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0000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8</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1000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1100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4565858"/>
                  </a:ext>
                </a:extLst>
              </a:tr>
              <a:tr h="392981">
                <a:tc>
                  <a:txBody>
                    <a:bodyPr/>
                    <a:lstStyle/>
                    <a:p>
                      <a:r>
                        <a:rPr lang="en-US" altLang="zh-CN" sz="1700">
                          <a:effectLst/>
                        </a:rPr>
                        <a:t>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dirty="0">
                          <a:effectLst/>
                        </a:rPr>
                        <a:t>0001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dirty="0">
                          <a:effectLst/>
                        </a:rPr>
                        <a:t>0001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9</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1001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1101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0354876"/>
                  </a:ext>
                </a:extLst>
              </a:tr>
              <a:tr h="392981">
                <a:tc>
                  <a:txBody>
                    <a:bodyPr/>
                    <a:lstStyle/>
                    <a:p>
                      <a:r>
                        <a:rPr lang="en-US" altLang="zh-CN" sz="1700">
                          <a:effectLst/>
                        </a:rPr>
                        <a:t>2</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0010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dirty="0">
                          <a:effectLst/>
                        </a:rPr>
                        <a:t>0011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dirty="0">
                          <a:effectLst/>
                        </a:rPr>
                        <a:t>10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1010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1111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8504767"/>
                  </a:ext>
                </a:extLst>
              </a:tr>
              <a:tr h="392981">
                <a:tc>
                  <a:txBody>
                    <a:bodyPr/>
                    <a:lstStyle/>
                    <a:p>
                      <a:r>
                        <a:rPr lang="en-US" altLang="zh-CN" sz="1700">
                          <a:effectLst/>
                        </a:rPr>
                        <a:t>3</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0011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0010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dirty="0">
                          <a:effectLst/>
                        </a:rPr>
                        <a:t>11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dirty="0">
                          <a:effectLst/>
                        </a:rPr>
                        <a:t>1011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1110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0392521"/>
                  </a:ext>
                </a:extLst>
              </a:tr>
              <a:tr h="392981">
                <a:tc>
                  <a:txBody>
                    <a:bodyPr/>
                    <a:lstStyle/>
                    <a:p>
                      <a:r>
                        <a:rPr lang="en-US" altLang="zh-CN" sz="1700">
                          <a:effectLst/>
                        </a:rPr>
                        <a:t>4</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0100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0110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12</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dirty="0">
                          <a:effectLst/>
                        </a:rPr>
                        <a:t>1100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1010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2735658"/>
                  </a:ext>
                </a:extLst>
              </a:tr>
              <a:tr h="392981">
                <a:tc>
                  <a:txBody>
                    <a:bodyPr/>
                    <a:lstStyle/>
                    <a:p>
                      <a:r>
                        <a:rPr lang="en-US" altLang="zh-CN" sz="1700">
                          <a:effectLst/>
                        </a:rPr>
                        <a:t>5</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0101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0111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13</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dirty="0">
                          <a:effectLst/>
                        </a:rPr>
                        <a:t>1101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dirty="0">
                          <a:effectLst/>
                        </a:rPr>
                        <a:t>1011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5599485"/>
                  </a:ext>
                </a:extLst>
              </a:tr>
              <a:tr h="392981">
                <a:tc>
                  <a:txBody>
                    <a:bodyPr/>
                    <a:lstStyle/>
                    <a:p>
                      <a:r>
                        <a:rPr lang="en-US" altLang="zh-CN" sz="1700">
                          <a:effectLst/>
                        </a:rPr>
                        <a:t>6</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0110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0101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14</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1110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dirty="0">
                          <a:effectLst/>
                        </a:rPr>
                        <a:t>1001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3250318"/>
                  </a:ext>
                </a:extLst>
              </a:tr>
              <a:tr h="392981">
                <a:tc>
                  <a:txBody>
                    <a:bodyPr/>
                    <a:lstStyle/>
                    <a:p>
                      <a:r>
                        <a:rPr lang="en-US" altLang="zh-CN" sz="1700">
                          <a:effectLst/>
                        </a:rPr>
                        <a:t>7</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0111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0100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15</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a:effectLst/>
                        </a:rPr>
                        <a:t>1111</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700" dirty="0">
                          <a:effectLst/>
                        </a:rPr>
                        <a:t>1000</a:t>
                      </a:r>
                    </a:p>
                  </a:txBody>
                  <a:tcPr marL="124426" marR="124426" marT="71100" marB="71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00819899"/>
                  </a:ext>
                </a:extLst>
              </a:tr>
            </a:tbl>
          </a:graphicData>
        </a:graphic>
      </p:graphicFrame>
      <p:sp>
        <p:nvSpPr>
          <p:cNvPr id="6" name="文本框 5"/>
          <p:cNvSpPr txBox="1"/>
          <p:nvPr/>
        </p:nvSpPr>
        <p:spPr>
          <a:xfrm>
            <a:off x="3059832" y="5870800"/>
            <a:ext cx="2954655" cy="369332"/>
          </a:xfrm>
          <a:prstGeom prst="rect">
            <a:avLst/>
          </a:prstGeom>
          <a:noFill/>
        </p:spPr>
        <p:txBody>
          <a:bodyPr wrap="none" rtlCol="0">
            <a:spAutoFit/>
          </a:bodyPr>
          <a:lstStyle/>
          <a:p>
            <a:r>
              <a:rPr lang="zh-CN" altLang="en-US" dirty="0"/>
              <a:t>格雷码和自然二进制对照表</a:t>
            </a:r>
          </a:p>
        </p:txBody>
      </p:sp>
    </p:spTree>
    <p:extLst>
      <p:ext uri="{BB962C8B-B14F-4D97-AF65-F5344CB8AC3E}">
        <p14:creationId xmlns:p14="http://schemas.microsoft.com/office/powerpoint/2010/main" val="295513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旋转编码器原理</a:t>
            </a:r>
            <a:r>
              <a:rPr lang="en-US" altLang="zh-CN" sz="2400" dirty="0"/>
              <a:t>-</a:t>
            </a:r>
            <a:r>
              <a:rPr lang="zh-CN" altLang="en-US" sz="2400" dirty="0"/>
              <a:t>绝对式</a:t>
            </a:r>
          </a:p>
          <a:p>
            <a:endParaRPr lang="zh-CN" altLang="en-US" dirty="0"/>
          </a:p>
        </p:txBody>
      </p:sp>
      <p:sp>
        <p:nvSpPr>
          <p:cNvPr id="3" name="文本框 2"/>
          <p:cNvSpPr txBox="1"/>
          <p:nvPr/>
        </p:nvSpPr>
        <p:spPr>
          <a:xfrm>
            <a:off x="1403648" y="2996952"/>
            <a:ext cx="6336704"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单圈式编码器： </a:t>
            </a:r>
            <a:r>
              <a:rPr lang="en-US" altLang="zh-CN" dirty="0"/>
              <a:t>360°</a:t>
            </a:r>
            <a:r>
              <a:rPr lang="zh-CN" altLang="en-US" dirty="0"/>
              <a:t>内编码唯一，超过</a:t>
            </a:r>
            <a:r>
              <a:rPr lang="en-US" altLang="zh-CN" dirty="0"/>
              <a:t>360</a:t>
            </a:r>
            <a:r>
              <a:rPr lang="zh-CN" altLang="en-US" dirty="0"/>
              <a:t>度编码会重复。</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多圈式编码器：可超过</a:t>
            </a:r>
            <a:r>
              <a:rPr lang="en-US" altLang="zh-CN" dirty="0"/>
              <a:t>360°</a:t>
            </a:r>
            <a:r>
              <a:rPr lang="zh-CN" altLang="en-US" dirty="0"/>
              <a:t>，且编码唯一。最大值取决于编码器参数。</a:t>
            </a:r>
          </a:p>
        </p:txBody>
      </p:sp>
    </p:spTree>
    <p:extLst>
      <p:ext uri="{BB962C8B-B14F-4D97-AF65-F5344CB8AC3E}">
        <p14:creationId xmlns:p14="http://schemas.microsoft.com/office/powerpoint/2010/main" val="2143837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混合式绝对编码器</a:t>
            </a:r>
          </a:p>
        </p:txBody>
      </p:sp>
      <p:sp>
        <p:nvSpPr>
          <p:cNvPr id="3" name="矩形 2"/>
          <p:cNvSpPr/>
          <p:nvPr/>
        </p:nvSpPr>
        <p:spPr>
          <a:xfrm>
            <a:off x="1259632" y="3356992"/>
            <a:ext cx="6696744" cy="1015663"/>
          </a:xfrm>
          <a:prstGeom prst="rect">
            <a:avLst/>
          </a:prstGeom>
        </p:spPr>
        <p:txBody>
          <a:bodyPr wrap="square">
            <a:spAutoFit/>
          </a:bodyPr>
          <a:lstStyle/>
          <a:p>
            <a:r>
              <a:rPr lang="zh-CN" altLang="en-US" sz="2000" dirty="0"/>
              <a:t>         混合式绝对式编码器，它输出两组信息：一组信息用于检测磁极位置，带有绝对信息功能；另一组则和增量式编码器的输出信息完全相同。</a:t>
            </a:r>
          </a:p>
        </p:txBody>
      </p:sp>
    </p:spTree>
    <p:extLst>
      <p:ext uri="{BB962C8B-B14F-4D97-AF65-F5344CB8AC3E}">
        <p14:creationId xmlns:p14="http://schemas.microsoft.com/office/powerpoint/2010/main" val="137242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编码器基本参数</a:t>
            </a:r>
          </a:p>
        </p:txBody>
      </p:sp>
      <p:sp>
        <p:nvSpPr>
          <p:cNvPr id="3" name="内容占位符 2"/>
          <p:cNvSpPr>
            <a:spLocks noGrp="1"/>
          </p:cNvSpPr>
          <p:nvPr>
            <p:ph sz="quarter" idx="10"/>
          </p:nvPr>
        </p:nvSpPr>
        <p:spPr>
          <a:xfrm>
            <a:off x="971600" y="2420888"/>
            <a:ext cx="7290556" cy="3312368"/>
          </a:xfrm>
        </p:spPr>
        <p:txBody>
          <a:bodyPr/>
          <a:lstStyle/>
          <a:p>
            <a:endParaRPr lang="en-US" altLang="zh-CN" sz="2000" dirty="0"/>
          </a:p>
          <a:p>
            <a:pPr>
              <a:lnSpc>
                <a:spcPct val="150000"/>
              </a:lnSpc>
              <a:buFont typeface="Wingdings" panose="05000000000000000000" pitchFamily="2" charset="2"/>
              <a:buChar char="Ø"/>
            </a:pPr>
            <a:r>
              <a:rPr lang="zh-CN" altLang="en-US" sz="2000" dirty="0"/>
              <a:t>分辨率：指编码器能够分辨的最小单位。</a:t>
            </a:r>
            <a:endParaRPr lang="en-US" altLang="zh-CN" sz="2000" dirty="0"/>
          </a:p>
          <a:p>
            <a:pPr>
              <a:lnSpc>
                <a:spcPct val="150000"/>
              </a:lnSpc>
              <a:buFont typeface="Wingdings" panose="05000000000000000000" pitchFamily="2" charset="2"/>
              <a:buChar char="Ø"/>
            </a:pPr>
            <a:r>
              <a:rPr lang="zh-CN" altLang="en-US" sz="2000" dirty="0"/>
              <a:t>精度：指编码器每个读数与转轴实际位置间的最大误差，通常用角度、角分或角秒来表示。</a:t>
            </a:r>
            <a:endParaRPr lang="en-US" altLang="zh-CN" sz="2000" dirty="0"/>
          </a:p>
          <a:p>
            <a:pPr>
              <a:lnSpc>
                <a:spcPct val="150000"/>
              </a:lnSpc>
              <a:buFont typeface="Wingdings" panose="05000000000000000000" pitchFamily="2" charset="2"/>
              <a:buChar char="Ø"/>
            </a:pPr>
            <a:r>
              <a:rPr lang="zh-CN" altLang="en-US" sz="2000" dirty="0"/>
              <a:t>最大响应频率：指编码器每秒输出的脉冲数，单位是</a:t>
            </a:r>
            <a:r>
              <a:rPr lang="en-US" altLang="zh-CN" sz="2000" dirty="0"/>
              <a:t>Hz</a:t>
            </a:r>
            <a:r>
              <a:rPr lang="zh-CN" altLang="en-US" sz="2000" dirty="0"/>
              <a:t>。</a:t>
            </a:r>
            <a:endParaRPr lang="en-US" altLang="zh-CN" sz="2000" dirty="0"/>
          </a:p>
          <a:p>
            <a:pPr>
              <a:lnSpc>
                <a:spcPct val="150000"/>
              </a:lnSpc>
              <a:buFont typeface="Wingdings" panose="05000000000000000000" pitchFamily="2" charset="2"/>
              <a:buChar char="Ø"/>
            </a:pPr>
            <a:r>
              <a:rPr lang="zh-CN" altLang="en-US" sz="2000" dirty="0"/>
              <a:t>信号输出形式：直接输出</a:t>
            </a:r>
            <a:r>
              <a:rPr lang="en-US" altLang="zh-CN" sz="2000" dirty="0"/>
              <a:t>/</a:t>
            </a:r>
            <a:r>
              <a:rPr lang="zh-CN" altLang="en-US" sz="2000" dirty="0"/>
              <a:t>协议输入。</a:t>
            </a:r>
            <a:endParaRPr lang="en-US" altLang="zh-CN" sz="2000" dirty="0"/>
          </a:p>
        </p:txBody>
      </p:sp>
    </p:spTree>
    <p:extLst>
      <p:ext uri="{BB962C8B-B14F-4D97-AF65-F5344CB8AC3E}">
        <p14:creationId xmlns:p14="http://schemas.microsoft.com/office/powerpoint/2010/main" val="3641872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3251901590"/>
              </p:ext>
            </p:extLst>
          </p:nvPr>
        </p:nvGraphicFramePr>
        <p:xfrm>
          <a:off x="2003884" y="2088964"/>
          <a:ext cx="5136232" cy="268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814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3239852" y="2529736"/>
            <a:ext cx="2664296" cy="720080"/>
          </a:xfrm>
          <a:prstGeom prst="round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mn-ea"/>
              </a:rPr>
              <a:t>谢谢</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23547" y="5926051"/>
            <a:ext cx="723275" cy="307777"/>
          </a:xfrm>
          <a:prstGeom prst="rect">
            <a:avLst/>
          </a:prstGeom>
          <a:noFill/>
        </p:spPr>
        <p:txBody>
          <a:bodyPr wrap="none" rtlCol="0">
            <a:spAutoFit/>
          </a:bodyPr>
          <a:lstStyle/>
          <a:p>
            <a:r>
              <a:rPr lang="zh-CN" altLang="en-US" sz="1400" dirty="0">
                <a:latin typeface="思源黑体 Light" panose="020B0300000000000000" pitchFamily="34" charset="-122"/>
                <a:ea typeface="思源黑体 Light" panose="020B0300000000000000" pitchFamily="34" charset="-122"/>
              </a:rPr>
              <a:t>公众号</a:t>
            </a:r>
          </a:p>
        </p:txBody>
      </p:sp>
      <p:sp>
        <p:nvSpPr>
          <p:cNvPr id="12" name="TextBox 11"/>
          <p:cNvSpPr txBox="1"/>
          <p:nvPr/>
        </p:nvSpPr>
        <p:spPr>
          <a:xfrm>
            <a:off x="1605997" y="5926051"/>
            <a:ext cx="902811" cy="307777"/>
          </a:xfrm>
          <a:prstGeom prst="rect">
            <a:avLst/>
          </a:prstGeom>
          <a:noFill/>
        </p:spPr>
        <p:txBody>
          <a:bodyPr wrap="none" rtlCol="0">
            <a:spAutoFit/>
          </a:bodyPr>
          <a:lstStyle/>
          <a:p>
            <a:r>
              <a:rPr lang="zh-CN" altLang="en-US" sz="1400" dirty="0">
                <a:latin typeface="思源黑体 Light" panose="020B0300000000000000" pitchFamily="34" charset="-122"/>
                <a:ea typeface="思源黑体 Light" panose="020B0300000000000000" pitchFamily="34" charset="-122"/>
              </a:rPr>
              <a:t>淘宝店铺</a:t>
            </a:r>
          </a:p>
        </p:txBody>
      </p:sp>
    </p:spTree>
    <p:extLst>
      <p:ext uri="{BB962C8B-B14F-4D97-AF65-F5344CB8AC3E}">
        <p14:creationId xmlns:p14="http://schemas.microsoft.com/office/powerpoint/2010/main" val="2080361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编码器介绍</a:t>
            </a:r>
          </a:p>
        </p:txBody>
      </p:sp>
      <p:sp>
        <p:nvSpPr>
          <p:cNvPr id="3" name="内容占位符 2"/>
          <p:cNvSpPr>
            <a:spLocks noGrp="1"/>
          </p:cNvSpPr>
          <p:nvPr>
            <p:ph sz="quarter" idx="10"/>
          </p:nvPr>
        </p:nvSpPr>
        <p:spPr>
          <a:xfrm>
            <a:off x="323528" y="2276872"/>
            <a:ext cx="3600400" cy="3240360"/>
          </a:xfrm>
        </p:spPr>
        <p:txBody>
          <a:bodyPr/>
          <a:lstStyle/>
          <a:p>
            <a:r>
              <a:rPr lang="zh-CN" altLang="en-US" sz="2400" dirty="0"/>
              <a:t>什么是编码器</a:t>
            </a:r>
            <a:endParaRPr lang="en-US" altLang="zh-CN" sz="2400" dirty="0"/>
          </a:p>
          <a:p>
            <a:endParaRPr lang="en-US" altLang="zh-CN" sz="1600" dirty="0"/>
          </a:p>
          <a:p>
            <a:pPr marL="0" indent="0">
              <a:buNone/>
            </a:pPr>
            <a:r>
              <a:rPr lang="zh-CN" altLang="en-US" sz="2000" dirty="0"/>
              <a:t>         编码器是一种用来测量机械旋转或位移的传感器。这种传感器能够测量机械部件在旋转或直线运动时的位移位置或速度等信息， 并将其转换成一系列电信号。</a:t>
            </a:r>
            <a:endParaRPr lang="zh-CN" altLang="en-US" sz="1600" dirty="0"/>
          </a:p>
        </p:txBody>
      </p:sp>
      <p:pic>
        <p:nvPicPr>
          <p:cNvPr id="7" name="图片 6">
            <a:extLst>
              <a:ext uri="{FF2B5EF4-FFF2-40B4-BE49-F238E27FC236}">
                <a16:creationId xmlns:a16="http://schemas.microsoft.com/office/drawing/2014/main" id="{2FED7E06-F4DB-4BB7-9CA9-68FD8AEB7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643" y="1412776"/>
            <a:ext cx="4492696" cy="4492696"/>
          </a:xfrm>
          <a:prstGeom prst="rect">
            <a:avLst/>
          </a:prstGeom>
        </p:spPr>
      </p:pic>
    </p:spTree>
    <p:extLst>
      <p:ext uri="{BB962C8B-B14F-4D97-AF65-F5344CB8AC3E}">
        <p14:creationId xmlns:p14="http://schemas.microsoft.com/office/powerpoint/2010/main" val="4187075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编码器介绍</a:t>
            </a:r>
          </a:p>
        </p:txBody>
      </p:sp>
      <p:sp>
        <p:nvSpPr>
          <p:cNvPr id="3" name="内容占位符 2"/>
          <p:cNvSpPr>
            <a:spLocks noGrp="1"/>
          </p:cNvSpPr>
          <p:nvPr>
            <p:ph sz="quarter" idx="10"/>
          </p:nvPr>
        </p:nvSpPr>
        <p:spPr>
          <a:xfrm>
            <a:off x="323528" y="1844823"/>
            <a:ext cx="4803828" cy="4320479"/>
          </a:xfrm>
        </p:spPr>
        <p:txBody>
          <a:bodyPr/>
          <a:lstStyle/>
          <a:p>
            <a:r>
              <a:rPr lang="zh-CN" altLang="en-US" sz="2400" dirty="0"/>
              <a:t>编码器的分类</a:t>
            </a:r>
            <a:r>
              <a:rPr lang="en-US" altLang="zh-CN" sz="2400" dirty="0"/>
              <a:t>-</a:t>
            </a:r>
            <a:r>
              <a:rPr lang="zh-CN" altLang="en-US" sz="2000" dirty="0"/>
              <a:t>检测原理</a:t>
            </a:r>
          </a:p>
        </p:txBody>
      </p:sp>
      <p:pic>
        <p:nvPicPr>
          <p:cNvPr id="7" name="图片 6">
            <a:extLst>
              <a:ext uri="{FF2B5EF4-FFF2-40B4-BE49-F238E27FC236}">
                <a16:creationId xmlns:a16="http://schemas.microsoft.com/office/drawing/2014/main" id="{A0516E00-BCBE-4B63-BC59-41A8B0010B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5442" y="2841067"/>
            <a:ext cx="2980497" cy="1964071"/>
          </a:xfrm>
          <a:prstGeom prst="rect">
            <a:avLst/>
          </a:prstGeom>
        </p:spPr>
      </p:pic>
      <p:pic>
        <p:nvPicPr>
          <p:cNvPr id="9" name="图片 8">
            <a:extLst>
              <a:ext uri="{FF2B5EF4-FFF2-40B4-BE49-F238E27FC236}">
                <a16:creationId xmlns:a16="http://schemas.microsoft.com/office/drawing/2014/main" id="{E5F4EACE-E07C-4E66-8FB8-2D6BB1920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825" y="2815926"/>
            <a:ext cx="3021647" cy="1964071"/>
          </a:xfrm>
          <a:prstGeom prst="rect">
            <a:avLst/>
          </a:prstGeom>
        </p:spPr>
      </p:pic>
      <p:sp>
        <p:nvSpPr>
          <p:cNvPr id="10" name="文本框 9">
            <a:extLst>
              <a:ext uri="{FF2B5EF4-FFF2-40B4-BE49-F238E27FC236}">
                <a16:creationId xmlns:a16="http://schemas.microsoft.com/office/drawing/2014/main" id="{41C52492-920A-4E98-984D-AC98A476B164}"/>
              </a:ext>
            </a:extLst>
          </p:cNvPr>
          <p:cNvSpPr txBox="1"/>
          <p:nvPr/>
        </p:nvSpPr>
        <p:spPr>
          <a:xfrm>
            <a:off x="3661692" y="5043963"/>
            <a:ext cx="1107996" cy="369332"/>
          </a:xfrm>
          <a:prstGeom prst="rect">
            <a:avLst/>
          </a:prstGeom>
          <a:noFill/>
        </p:spPr>
        <p:txBody>
          <a:bodyPr wrap="none" rtlCol="0">
            <a:spAutoFit/>
          </a:bodyPr>
          <a:lstStyle/>
          <a:p>
            <a:r>
              <a:rPr lang="zh-CN" altLang="en-US" dirty="0"/>
              <a:t>磁编码器</a:t>
            </a:r>
          </a:p>
        </p:txBody>
      </p:sp>
      <p:sp>
        <p:nvSpPr>
          <p:cNvPr id="12" name="文本框 11">
            <a:extLst>
              <a:ext uri="{FF2B5EF4-FFF2-40B4-BE49-F238E27FC236}">
                <a16:creationId xmlns:a16="http://schemas.microsoft.com/office/drawing/2014/main" id="{83ABC04F-E5F8-4B0F-B494-32E05C13D76C}"/>
              </a:ext>
            </a:extLst>
          </p:cNvPr>
          <p:cNvSpPr txBox="1"/>
          <p:nvPr/>
        </p:nvSpPr>
        <p:spPr>
          <a:xfrm>
            <a:off x="6521785" y="5052463"/>
            <a:ext cx="1569660" cy="369332"/>
          </a:xfrm>
          <a:prstGeom prst="rect">
            <a:avLst/>
          </a:prstGeom>
          <a:noFill/>
        </p:spPr>
        <p:txBody>
          <a:bodyPr wrap="none" rtlCol="0">
            <a:spAutoFit/>
          </a:bodyPr>
          <a:lstStyle/>
          <a:p>
            <a:r>
              <a:rPr lang="zh-CN" altLang="en-US" dirty="0"/>
              <a:t>感应式编码器</a:t>
            </a:r>
          </a:p>
        </p:txBody>
      </p:sp>
      <p:pic>
        <p:nvPicPr>
          <p:cNvPr id="14" name="图片 13">
            <a:extLst>
              <a:ext uri="{FF2B5EF4-FFF2-40B4-BE49-F238E27FC236}">
                <a16:creationId xmlns:a16="http://schemas.microsoft.com/office/drawing/2014/main" id="{24491CCC-35D3-4597-8911-4054F5911110}"/>
              </a:ext>
            </a:extLst>
          </p:cNvPr>
          <p:cNvPicPr>
            <a:picLocks noChangeAspect="1"/>
          </p:cNvPicPr>
          <p:nvPr/>
        </p:nvPicPr>
        <p:blipFill rotWithShape="1">
          <a:blip r:embed="rId4">
            <a:extLst>
              <a:ext uri="{28A0092B-C50C-407E-A947-70E740481C1C}">
                <a14:useLocalDpi xmlns:a14="http://schemas.microsoft.com/office/drawing/2010/main" val="0"/>
              </a:ext>
            </a:extLst>
          </a:blip>
          <a:srcRect l="20409" r="10793"/>
          <a:stretch/>
        </p:blipFill>
        <p:spPr>
          <a:xfrm>
            <a:off x="323528" y="2681519"/>
            <a:ext cx="2304256" cy="2232883"/>
          </a:xfrm>
          <a:prstGeom prst="rect">
            <a:avLst/>
          </a:prstGeom>
        </p:spPr>
      </p:pic>
      <p:sp>
        <p:nvSpPr>
          <p:cNvPr id="16" name="文本框 15">
            <a:extLst>
              <a:ext uri="{FF2B5EF4-FFF2-40B4-BE49-F238E27FC236}">
                <a16:creationId xmlns:a16="http://schemas.microsoft.com/office/drawing/2014/main" id="{48BE6041-8452-49F3-BA49-A1A2B921B468}"/>
              </a:ext>
            </a:extLst>
          </p:cNvPr>
          <p:cNvSpPr txBox="1"/>
          <p:nvPr/>
        </p:nvSpPr>
        <p:spPr>
          <a:xfrm>
            <a:off x="806242" y="4985854"/>
            <a:ext cx="1338828" cy="369332"/>
          </a:xfrm>
          <a:prstGeom prst="rect">
            <a:avLst/>
          </a:prstGeom>
          <a:noFill/>
        </p:spPr>
        <p:txBody>
          <a:bodyPr wrap="none" rtlCol="0">
            <a:spAutoFit/>
          </a:bodyPr>
          <a:lstStyle/>
          <a:p>
            <a:r>
              <a:rPr lang="zh-CN" altLang="en-US" dirty="0"/>
              <a:t>光电编码器</a:t>
            </a:r>
          </a:p>
        </p:txBody>
      </p:sp>
    </p:spTree>
    <p:extLst>
      <p:ext uri="{BB962C8B-B14F-4D97-AF65-F5344CB8AC3E}">
        <p14:creationId xmlns:p14="http://schemas.microsoft.com/office/powerpoint/2010/main" val="3398788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编码器介绍</a:t>
            </a:r>
          </a:p>
        </p:txBody>
      </p:sp>
      <p:sp>
        <p:nvSpPr>
          <p:cNvPr id="3" name="内容占位符 2"/>
          <p:cNvSpPr>
            <a:spLocks noGrp="1"/>
          </p:cNvSpPr>
          <p:nvPr>
            <p:ph sz="quarter" idx="10"/>
          </p:nvPr>
        </p:nvSpPr>
        <p:spPr>
          <a:xfrm>
            <a:off x="323528" y="1844823"/>
            <a:ext cx="4803828" cy="504279"/>
          </a:xfrm>
        </p:spPr>
        <p:txBody>
          <a:bodyPr/>
          <a:lstStyle/>
          <a:p>
            <a:r>
              <a:rPr lang="zh-CN" altLang="en-US" sz="2400" dirty="0"/>
              <a:t>编码器的分类</a:t>
            </a:r>
            <a:r>
              <a:rPr lang="en-US" altLang="zh-CN" sz="2400" dirty="0"/>
              <a:t>-</a:t>
            </a:r>
            <a:r>
              <a:rPr lang="zh-CN" altLang="en-US" sz="2000" dirty="0"/>
              <a:t>运动方式</a:t>
            </a:r>
          </a:p>
        </p:txBody>
      </p:sp>
      <p:sp>
        <p:nvSpPr>
          <p:cNvPr id="12" name="文本框 11">
            <a:extLst>
              <a:ext uri="{FF2B5EF4-FFF2-40B4-BE49-F238E27FC236}">
                <a16:creationId xmlns:a16="http://schemas.microsoft.com/office/drawing/2014/main" id="{83ABC04F-E5F8-4B0F-B494-32E05C13D76C}"/>
              </a:ext>
            </a:extLst>
          </p:cNvPr>
          <p:cNvSpPr txBox="1"/>
          <p:nvPr/>
        </p:nvSpPr>
        <p:spPr>
          <a:xfrm>
            <a:off x="5977194" y="4985854"/>
            <a:ext cx="1338828" cy="369332"/>
          </a:xfrm>
          <a:prstGeom prst="rect">
            <a:avLst/>
          </a:prstGeom>
          <a:noFill/>
        </p:spPr>
        <p:txBody>
          <a:bodyPr wrap="none" rtlCol="0">
            <a:spAutoFit/>
          </a:bodyPr>
          <a:lstStyle/>
          <a:p>
            <a:r>
              <a:rPr lang="zh-CN" altLang="en-US" dirty="0"/>
              <a:t>旋转编码器</a:t>
            </a:r>
          </a:p>
        </p:txBody>
      </p:sp>
      <p:sp>
        <p:nvSpPr>
          <p:cNvPr id="16" name="文本框 15">
            <a:extLst>
              <a:ext uri="{FF2B5EF4-FFF2-40B4-BE49-F238E27FC236}">
                <a16:creationId xmlns:a16="http://schemas.microsoft.com/office/drawing/2014/main" id="{48BE6041-8452-49F3-BA49-A1A2B921B468}"/>
              </a:ext>
            </a:extLst>
          </p:cNvPr>
          <p:cNvSpPr txBox="1"/>
          <p:nvPr/>
        </p:nvSpPr>
        <p:spPr>
          <a:xfrm>
            <a:off x="1634561" y="4905870"/>
            <a:ext cx="1338828" cy="369332"/>
          </a:xfrm>
          <a:prstGeom prst="rect">
            <a:avLst/>
          </a:prstGeom>
          <a:noFill/>
        </p:spPr>
        <p:txBody>
          <a:bodyPr wrap="none" rtlCol="0">
            <a:spAutoFit/>
          </a:bodyPr>
          <a:lstStyle/>
          <a:p>
            <a:r>
              <a:rPr lang="zh-CN" altLang="en-US" dirty="0"/>
              <a:t>线性编码器</a:t>
            </a:r>
          </a:p>
        </p:txBody>
      </p:sp>
      <p:pic>
        <p:nvPicPr>
          <p:cNvPr id="5" name="图片 4">
            <a:extLst>
              <a:ext uri="{FF2B5EF4-FFF2-40B4-BE49-F238E27FC236}">
                <a16:creationId xmlns:a16="http://schemas.microsoft.com/office/drawing/2014/main" id="{67A7E7EE-8466-456F-B360-1A3968B75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55" y="2518286"/>
            <a:ext cx="3763041" cy="2467568"/>
          </a:xfrm>
          <a:prstGeom prst="rect">
            <a:avLst/>
          </a:prstGeom>
        </p:spPr>
      </p:pic>
      <p:pic>
        <p:nvPicPr>
          <p:cNvPr id="8" name="图片 7">
            <a:extLst>
              <a:ext uri="{FF2B5EF4-FFF2-40B4-BE49-F238E27FC236}">
                <a16:creationId xmlns:a16="http://schemas.microsoft.com/office/drawing/2014/main" id="{219362F3-D7F9-4442-9588-68A31C38F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280" y="2426508"/>
            <a:ext cx="3982656" cy="2559346"/>
          </a:xfrm>
          <a:prstGeom prst="rect">
            <a:avLst/>
          </a:prstGeom>
        </p:spPr>
      </p:pic>
    </p:spTree>
    <p:extLst>
      <p:ext uri="{BB962C8B-B14F-4D97-AF65-F5344CB8AC3E}">
        <p14:creationId xmlns:p14="http://schemas.microsoft.com/office/powerpoint/2010/main" val="4223808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编码器介绍</a:t>
            </a:r>
          </a:p>
        </p:txBody>
      </p:sp>
      <p:sp>
        <p:nvSpPr>
          <p:cNvPr id="3" name="内容占位符 2"/>
          <p:cNvSpPr>
            <a:spLocks noGrp="1"/>
          </p:cNvSpPr>
          <p:nvPr>
            <p:ph sz="quarter" idx="10"/>
          </p:nvPr>
        </p:nvSpPr>
        <p:spPr>
          <a:xfrm>
            <a:off x="323528" y="1844823"/>
            <a:ext cx="8064896" cy="4104457"/>
          </a:xfrm>
        </p:spPr>
        <p:txBody>
          <a:bodyPr/>
          <a:lstStyle/>
          <a:p>
            <a:r>
              <a:rPr lang="zh-CN" altLang="en-US" sz="2400" dirty="0"/>
              <a:t>编码器的分类</a:t>
            </a:r>
            <a:r>
              <a:rPr lang="en-US" altLang="zh-CN" sz="2400" dirty="0"/>
              <a:t>-</a:t>
            </a:r>
            <a:r>
              <a:rPr lang="zh-CN" altLang="en-US" sz="2000" dirty="0"/>
              <a:t>编码类型</a:t>
            </a:r>
            <a:endParaRPr lang="en-US" altLang="zh-CN" sz="2000" dirty="0"/>
          </a:p>
          <a:p>
            <a:endParaRPr lang="en-US" altLang="zh-CN" sz="2000" dirty="0"/>
          </a:p>
          <a:p>
            <a:endParaRPr lang="en-US" altLang="zh-CN" sz="2000" dirty="0"/>
          </a:p>
          <a:p>
            <a:pPr algn="ctr">
              <a:buFont typeface="Wingdings" panose="05000000000000000000" pitchFamily="2" charset="2"/>
              <a:buChar char="Ø"/>
            </a:pPr>
            <a:r>
              <a:rPr lang="zh-CN" altLang="en-US" sz="2400" dirty="0"/>
              <a:t>增量式</a:t>
            </a:r>
            <a:endParaRPr lang="en-US" altLang="zh-CN" sz="2400" dirty="0"/>
          </a:p>
          <a:p>
            <a:pPr algn="ctr">
              <a:buFont typeface="Wingdings" panose="05000000000000000000" pitchFamily="2" charset="2"/>
              <a:buChar char="Ø"/>
            </a:pPr>
            <a:r>
              <a:rPr lang="zh-CN" altLang="en-US" sz="2400" dirty="0"/>
              <a:t>绝对式</a:t>
            </a:r>
            <a:endParaRPr lang="en-US" altLang="zh-CN" sz="2400" dirty="0"/>
          </a:p>
          <a:p>
            <a:pPr algn="ctr">
              <a:buFont typeface="Wingdings" panose="05000000000000000000" pitchFamily="2" charset="2"/>
              <a:buChar char="Ø"/>
            </a:pPr>
            <a:r>
              <a:rPr lang="zh-CN" altLang="en-US" sz="2400" dirty="0"/>
              <a:t>混合式</a:t>
            </a:r>
            <a:endParaRPr lang="en-US" altLang="zh-CN" sz="2400" dirty="0"/>
          </a:p>
          <a:p>
            <a:endParaRPr lang="zh-CN" altLang="en-US" sz="2000" dirty="0"/>
          </a:p>
        </p:txBody>
      </p:sp>
    </p:spTree>
    <p:extLst>
      <p:ext uri="{BB962C8B-B14F-4D97-AF65-F5344CB8AC3E}">
        <p14:creationId xmlns:p14="http://schemas.microsoft.com/office/powerpoint/2010/main" val="2654952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旋转编码器原理</a:t>
            </a:r>
          </a:p>
        </p:txBody>
      </p:sp>
      <p:pic>
        <p:nvPicPr>
          <p:cNvPr id="4" name="图片 3">
            <a:extLst>
              <a:ext uri="{FF2B5EF4-FFF2-40B4-BE49-F238E27FC236}">
                <a16:creationId xmlns:a16="http://schemas.microsoft.com/office/drawing/2014/main" id="{9F3CAC8A-3260-4850-85E2-9CBABE943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346507"/>
            <a:ext cx="3247418" cy="3301844"/>
          </a:xfrm>
          <a:prstGeom prst="rect">
            <a:avLst/>
          </a:prstGeom>
        </p:spPr>
      </p:pic>
      <p:pic>
        <p:nvPicPr>
          <p:cNvPr id="9" name="图片 8">
            <a:extLst>
              <a:ext uri="{FF2B5EF4-FFF2-40B4-BE49-F238E27FC236}">
                <a16:creationId xmlns:a16="http://schemas.microsoft.com/office/drawing/2014/main" id="{D4D7305A-4728-4FEF-831D-6233860EE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1916832"/>
            <a:ext cx="3247418" cy="4014843"/>
          </a:xfrm>
          <a:prstGeom prst="rect">
            <a:avLst/>
          </a:prstGeom>
        </p:spPr>
      </p:pic>
    </p:spTree>
    <p:extLst>
      <p:ext uri="{BB962C8B-B14F-4D97-AF65-F5344CB8AC3E}">
        <p14:creationId xmlns:p14="http://schemas.microsoft.com/office/powerpoint/2010/main" val="4081366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旋转编码器原理</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204864"/>
            <a:ext cx="7205194" cy="3566329"/>
          </a:xfrm>
          <a:prstGeom prst="rect">
            <a:avLst/>
          </a:prstGeom>
        </p:spPr>
      </p:pic>
    </p:spTree>
    <p:extLst>
      <p:ext uri="{BB962C8B-B14F-4D97-AF65-F5344CB8AC3E}">
        <p14:creationId xmlns:p14="http://schemas.microsoft.com/office/powerpoint/2010/main" val="2717192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旋转编码器原理</a:t>
            </a:r>
            <a:r>
              <a:rPr lang="en-US" altLang="zh-CN" sz="2400" dirty="0"/>
              <a:t>-</a:t>
            </a:r>
            <a:r>
              <a:rPr lang="zh-CN" altLang="en-US" sz="2400" dirty="0"/>
              <a:t>增量式</a:t>
            </a:r>
          </a:p>
          <a:p>
            <a:endParaRPr lang="zh-CN" altLang="en-US" dirty="0"/>
          </a:p>
        </p:txBody>
      </p:sp>
      <p:sp>
        <p:nvSpPr>
          <p:cNvPr id="9" name="文本框 8"/>
          <p:cNvSpPr txBox="1"/>
          <p:nvPr/>
        </p:nvSpPr>
        <p:spPr>
          <a:xfrm>
            <a:off x="388615" y="2589298"/>
            <a:ext cx="3751337" cy="3108543"/>
          </a:xfrm>
          <a:prstGeom prst="rect">
            <a:avLst/>
          </a:prstGeom>
          <a:noFill/>
        </p:spPr>
        <p:txBody>
          <a:bodyPr wrap="square" rtlCol="0">
            <a:spAutoFit/>
          </a:bodyPr>
          <a:lstStyle/>
          <a:p>
            <a:r>
              <a:rPr lang="zh-CN" altLang="en-US" sz="2800" dirty="0"/>
              <a:t>       </a:t>
            </a:r>
            <a:r>
              <a:rPr lang="zh-CN" altLang="en-US" sz="2400" dirty="0"/>
              <a:t>将设备运动时的位移信息变成连续的脉冲信号，脉冲个数表示位移量的大小。增量式编码器只输出设备的位置变化和运动方向，不会输出设备的绝对位置。</a:t>
            </a:r>
            <a:endParaRPr lang="en-US" altLang="zh-CN" sz="2400" dirty="0"/>
          </a:p>
          <a:p>
            <a:endParaRPr lang="en-US" altLang="zh-CN" sz="2400" dirty="0"/>
          </a:p>
        </p:txBody>
      </p:sp>
      <p:pic>
        <p:nvPicPr>
          <p:cNvPr id="4" name="图片 3">
            <a:extLst>
              <a:ext uri="{FF2B5EF4-FFF2-40B4-BE49-F238E27FC236}">
                <a16:creationId xmlns:a16="http://schemas.microsoft.com/office/drawing/2014/main" id="{8418340F-C6B5-457A-874A-9331DA9F3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189761"/>
            <a:ext cx="4183385" cy="3508080"/>
          </a:xfrm>
          <a:prstGeom prst="rect">
            <a:avLst/>
          </a:prstGeom>
        </p:spPr>
      </p:pic>
    </p:spTree>
    <p:extLst>
      <p:ext uri="{BB962C8B-B14F-4D97-AF65-F5344CB8AC3E}">
        <p14:creationId xmlns:p14="http://schemas.microsoft.com/office/powerpoint/2010/main" val="2573843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封面">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思源黑体 CN"/>
        <a:ea typeface="思源黑体 CN"/>
        <a:cs typeface=""/>
      </a:majorFont>
      <a:minorFont>
        <a:latin typeface="思源黑体 Light"/>
        <a:ea typeface="思源黑体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思源黑体 CN"/>
        <a:ea typeface="思源黑体 CN"/>
        <a:cs typeface=""/>
      </a:majorFont>
      <a:minorFont>
        <a:latin typeface="思源黑体 Light"/>
        <a:ea typeface="思源黑体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9102</TotalTime>
  <Words>511</Words>
  <Application>Microsoft Office PowerPoint</Application>
  <PresentationFormat>全屏显示(4:3)</PresentationFormat>
  <Paragraphs>108</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苹方 常规</vt:lpstr>
      <vt:lpstr>思源黑体 CN</vt:lpstr>
      <vt:lpstr>思源黑体 Light</vt:lpstr>
      <vt:lpstr>Arial</vt:lpstr>
      <vt:lpstr>Calibri</vt:lpstr>
      <vt:lpstr>Wingdings</vt:lpstr>
      <vt:lpstr>封面</vt:lpstr>
      <vt:lpstr>正文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187</cp:revision>
  <dcterms:modified xsi:type="dcterms:W3CDTF">2020-09-21T10:02:54Z</dcterms:modified>
</cp:coreProperties>
</file>