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5"/>
  </p:notesMasterIdLst>
  <p:handoutMasterIdLst>
    <p:handoutMasterId r:id="rId36"/>
  </p:handoutMasterIdLst>
  <p:sldIdLst>
    <p:sldId id="259" r:id="rId3"/>
    <p:sldId id="265" r:id="rId4"/>
    <p:sldId id="278" r:id="rId5"/>
    <p:sldId id="279" r:id="rId6"/>
    <p:sldId id="280" r:id="rId7"/>
    <p:sldId id="274" r:id="rId8"/>
    <p:sldId id="275" r:id="rId9"/>
    <p:sldId id="281" r:id="rId10"/>
    <p:sldId id="272" r:id="rId11"/>
    <p:sldId id="266" r:id="rId12"/>
    <p:sldId id="273" r:id="rId13"/>
    <p:sldId id="282" r:id="rId14"/>
    <p:sldId id="283" r:id="rId15"/>
    <p:sldId id="297" r:id="rId16"/>
    <p:sldId id="284" r:id="rId17"/>
    <p:sldId id="298" r:id="rId18"/>
    <p:sldId id="299" r:id="rId19"/>
    <p:sldId id="286" r:id="rId20"/>
    <p:sldId id="288" r:id="rId21"/>
    <p:sldId id="302" r:id="rId22"/>
    <p:sldId id="269" r:id="rId23"/>
    <p:sldId id="300" r:id="rId24"/>
    <p:sldId id="290" r:id="rId25"/>
    <p:sldId id="292" r:id="rId26"/>
    <p:sldId id="291" r:id="rId27"/>
    <p:sldId id="293" r:id="rId28"/>
    <p:sldId id="294" r:id="rId29"/>
    <p:sldId id="295" r:id="rId30"/>
    <p:sldId id="304" r:id="rId31"/>
    <p:sldId id="289" r:id="rId32"/>
    <p:sldId id="270" r:id="rId33"/>
    <p:sldId id="26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1" autoAdjust="0"/>
    <p:restoredTop sz="94660"/>
  </p:normalViewPr>
  <p:slideViewPr>
    <p:cSldViewPr>
      <p:cViewPr varScale="1">
        <p:scale>
          <a:sx n="77" d="100"/>
          <a:sy n="77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/>
            <a:t>内容介绍</a:t>
          </a:r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8081962B-7667-446C-A69A-2DEBA2ED9C58}">
      <dgm:prSet phldrT="[文本]"/>
      <dgm:spPr/>
      <dgm:t>
        <a:bodyPr/>
        <a:lstStyle/>
        <a:p>
          <a:pPr algn="l"/>
          <a:r>
            <a:rPr lang="zh-CN" altLang="en-US" dirty="0"/>
            <a:t>代码分析</a:t>
          </a:r>
        </a:p>
      </dgm:t>
    </dgm:pt>
    <dgm:pt modelId="{6147C47D-A764-4273-AD20-E156DC066587}" type="par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448B58E5-4037-44A9-85EC-E601FC29E1C0}" type="sibTrans" cxnId="{CB03CA19-279F-42E4-8814-01C8E4450C6E}">
      <dgm:prSet/>
      <dgm:spPr/>
      <dgm:t>
        <a:bodyPr/>
        <a:lstStyle/>
        <a:p>
          <a:pPr algn="l"/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98399794-2367-44EC-A19B-D1EC9EE3641A}" type="pres">
      <dgm:prSet presAssocID="{8081962B-7667-446C-A69A-2DEBA2ED9C5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FDC2-01A5-43E6-B5E8-B5BA3E214BDD}" type="pres">
      <dgm:prSet presAssocID="{8081962B-7667-446C-A69A-2DEBA2ED9C58}" presName="accent_2" presStyleCnt="0"/>
      <dgm:spPr/>
    </dgm:pt>
    <dgm:pt modelId="{0C348BEA-3158-4094-9910-16024EB41408}" type="pres">
      <dgm:prSet presAssocID="{8081962B-7667-446C-A69A-2DEBA2ED9C58}" presName="accentRepeatNode" presStyleLbl="solidFgAcc1" presStyleIdx="1" presStyleCnt="2"/>
      <dgm:spPr/>
    </dgm:pt>
  </dgm:ptLst>
  <dgm:cxnLst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CB03CA19-279F-42E4-8814-01C8E4450C6E}" srcId="{3BBF6306-F41A-4595-8640-4D06907B28C2}" destId="{8081962B-7667-446C-A69A-2DEBA2ED9C58}" srcOrd="1" destOrd="0" parTransId="{6147C47D-A764-4273-AD20-E156DC066587}" sibTransId="{448B58E5-4037-44A9-85EC-E601FC29E1C0}"/>
    <dgm:cxn modelId="{D8FB24E5-D29E-40BE-A196-DBD2AC0F16E9}" type="presOf" srcId="{8081962B-7667-446C-A69A-2DEBA2ED9C58}" destId="{98399794-2367-44EC-A19B-D1EC9EE3641A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045CFA8B-A7AF-4BDA-B437-CDCF0E100427}" type="presParOf" srcId="{FBE9C480-9EC2-4E9A-A924-F87B9052E655}" destId="{98399794-2367-44EC-A19B-D1EC9EE3641A}" srcOrd="3" destOrd="0" presId="urn:microsoft.com/office/officeart/2008/layout/VerticalCurvedList"/>
    <dgm:cxn modelId="{DB29DA18-F1F7-454D-8B31-1E6B66150D22}" type="presParOf" srcId="{FBE9C480-9EC2-4E9A-A924-F87B9052E655}" destId="{32C0FDC2-01A5-43E6-B5E8-B5BA3E214BDD}" srcOrd="4" destOrd="0" presId="urn:microsoft.com/office/officeart/2008/layout/VerticalCurvedList"/>
    <dgm:cxn modelId="{A268D0DB-BE40-4917-985A-7536F6081AFD}" type="presParOf" srcId="{32C0FDC2-01A5-43E6-B5E8-B5BA3E214BDD}" destId="{0C348BEA-3158-4094-9910-16024EB41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009393" y="-466372"/>
          <a:ext cx="3612816" cy="3612816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492664" y="382875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内容介绍</a:t>
          </a:r>
        </a:p>
      </dsp:txBody>
      <dsp:txXfrm>
        <a:off x="492664" y="382875"/>
        <a:ext cx="4629430" cy="765642"/>
      </dsp:txXfrm>
    </dsp:sp>
    <dsp:sp modelId="{7725F8AB-D54F-4623-9964-B97EBFFE1BAF}">
      <dsp:nvSpPr>
        <dsp:cNvPr id="0" name=""/>
        <dsp:cNvSpPr/>
      </dsp:nvSpPr>
      <dsp:spPr>
        <a:xfrm>
          <a:off x="14137" y="287169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399794-2367-44EC-A19B-D1EC9EE3641A}">
      <dsp:nvSpPr>
        <dsp:cNvPr id="0" name=""/>
        <dsp:cNvSpPr/>
      </dsp:nvSpPr>
      <dsp:spPr>
        <a:xfrm>
          <a:off x="492664" y="1531553"/>
          <a:ext cx="4629430" cy="765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7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代码分析</a:t>
          </a:r>
        </a:p>
      </dsp:txBody>
      <dsp:txXfrm>
        <a:off x="492664" y="1531553"/>
        <a:ext cx="4629430" cy="765642"/>
      </dsp:txXfrm>
    </dsp:sp>
    <dsp:sp modelId="{0C348BEA-3158-4094-9910-16024EB41408}">
      <dsp:nvSpPr>
        <dsp:cNvPr id="0" name=""/>
        <dsp:cNvSpPr/>
      </dsp:nvSpPr>
      <dsp:spPr>
        <a:xfrm>
          <a:off x="14137" y="1435848"/>
          <a:ext cx="957053" cy="957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2020/9/12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2020/9/12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5946E-CFD3-46D9-87A1-2CA7EE0F856F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9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公众号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苹方 常规" pitchFamily="34" charset="-122"/>
                <a:ea typeface="苹方 常规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封面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正文</a:t>
            </a:r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步进电机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sz="3200" dirty="0"/>
              <a:t>励磁方式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磁阻式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7953EE-837C-46E7-87A6-822E490F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30" y="2648150"/>
            <a:ext cx="6804248" cy="35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sz="3200" dirty="0"/>
              <a:t>励磁方式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混合式：</a:t>
            </a:r>
            <a:endParaRPr lang="en-US" altLang="zh-CN" sz="2800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EA3E94-667D-4437-A4C9-04BEEDE35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39" y="2409835"/>
            <a:ext cx="5004623" cy="35710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65C522-7B7E-4F38-BFC7-480F86702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6" y="2849547"/>
            <a:ext cx="3147238" cy="31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单极性步进电机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3D0BB-3F20-485E-8A6E-3B020FAA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23376"/>
            <a:ext cx="3714286" cy="30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32FE2E-5C14-4462-8BEC-A995CA44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33" y="2571125"/>
            <a:ext cx="3714286" cy="30903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F66090-F0BD-4989-B233-990B3F3A2836}"/>
              </a:ext>
            </a:extLst>
          </p:cNvPr>
          <p:cNvSpPr txBox="1"/>
          <p:nvPr/>
        </p:nvSpPr>
        <p:spPr>
          <a:xfrm>
            <a:off x="1655273" y="57650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共阴极接法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0F6406-15D3-4FAB-A0F0-0C4AD02B2DC4}"/>
              </a:ext>
            </a:extLst>
          </p:cNvPr>
          <p:cNvSpPr txBox="1"/>
          <p:nvPr/>
        </p:nvSpPr>
        <p:spPr>
          <a:xfrm>
            <a:off x="5637462" y="5805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共阳极接法</a:t>
            </a:r>
          </a:p>
        </p:txBody>
      </p:sp>
    </p:spTree>
    <p:extLst>
      <p:ext uri="{BB962C8B-B14F-4D97-AF65-F5344CB8AC3E}">
        <p14:creationId xmlns:p14="http://schemas.microsoft.com/office/powerpoint/2010/main" val="27171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单极性</a:t>
            </a:r>
            <a:r>
              <a:rPr lang="zh-CN" altLang="en-US" sz="2400" dirty="0" smtClean="0"/>
              <a:t>步进电机</a:t>
            </a:r>
            <a:r>
              <a:rPr lang="en-US" altLang="zh-CN" sz="2000" dirty="0"/>
              <a:t>-</a:t>
            </a:r>
            <a:r>
              <a:rPr lang="zh-CN" altLang="en-US" sz="2000" dirty="0"/>
              <a:t>单相整步驱动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6B398-77B8-4CAE-8969-27988662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38208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单极性</a:t>
            </a:r>
            <a:r>
              <a:rPr lang="zh-CN" altLang="en-US" sz="2400" dirty="0" smtClean="0"/>
              <a:t>步进电机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两相</a:t>
            </a:r>
            <a:r>
              <a:rPr lang="zh-CN" altLang="en-US" sz="2000" dirty="0"/>
              <a:t>整步驱动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D2334-D96E-4B1E-B336-81393F0F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55" y="2276872"/>
            <a:ext cx="4007098" cy="4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单极性</a:t>
            </a:r>
            <a:r>
              <a:rPr lang="zh-CN" altLang="en-US" sz="2400" dirty="0" smtClean="0"/>
              <a:t>步进电机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半步驱动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4676F-B0A2-41E8-8276-C645083A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" y="2276872"/>
            <a:ext cx="708309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双极性</a:t>
            </a:r>
            <a:r>
              <a:rPr lang="zh-CN" altLang="en-US" sz="2400" dirty="0" smtClean="0"/>
              <a:t>步进电机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单相</a:t>
            </a:r>
            <a:r>
              <a:rPr lang="zh-CN" altLang="en-US" sz="2000" dirty="0"/>
              <a:t>整步驱动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DA1A5-AED9-43E7-B2AD-9D08FCD9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76872"/>
            <a:ext cx="4094758" cy="40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双极性</a:t>
            </a:r>
            <a:r>
              <a:rPr lang="zh-CN" altLang="en-US" sz="2400" dirty="0" smtClean="0"/>
              <a:t>步进电机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两相整步驱动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11DE90-F02D-4D50-812A-61124E94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76872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双极性</a:t>
            </a:r>
            <a:r>
              <a:rPr lang="zh-CN" altLang="en-US" sz="2400" dirty="0" smtClean="0"/>
              <a:t>步进电机</a:t>
            </a:r>
            <a:r>
              <a:rPr lang="en-US" altLang="zh-CN" sz="2400" dirty="0" smtClean="0"/>
              <a:t>-</a:t>
            </a:r>
            <a:r>
              <a:rPr lang="zh-CN" altLang="en-US" sz="2000" dirty="0"/>
              <a:t>半步驱动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252C33-DBB2-4A24-B398-55672F07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2348880"/>
            <a:ext cx="7308812" cy="38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细分驱动器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AA2466-E307-4AAC-B95F-C7142689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430016" cy="22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85547869"/>
              </p:ext>
            </p:extLst>
          </p:nvPr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</a:t>
            </a:r>
          </a:p>
        </p:txBody>
      </p:sp>
    </p:spTree>
    <p:extLst>
      <p:ext uri="{BB962C8B-B14F-4D97-AF65-F5344CB8AC3E}">
        <p14:creationId xmlns:p14="http://schemas.microsoft.com/office/powerpoint/2010/main" val="7443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步进电机参数指标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71600" y="1916832"/>
            <a:ext cx="7290556" cy="4608511"/>
          </a:xfrm>
        </p:spPr>
        <p:txBody>
          <a:bodyPr/>
          <a:lstStyle/>
          <a:p>
            <a:r>
              <a:rPr lang="zh-CN" altLang="en-US" sz="2800" dirty="0"/>
              <a:t>静态</a:t>
            </a:r>
            <a:r>
              <a:rPr lang="zh-CN" altLang="en-US" sz="2800" dirty="0" smtClean="0"/>
              <a:t>参数</a:t>
            </a:r>
            <a:endParaRPr lang="en-US" altLang="zh-CN" sz="2800" dirty="0" smtClean="0"/>
          </a:p>
          <a:p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相数：步进电机中线圈的组</a:t>
            </a:r>
            <a:r>
              <a:rPr lang="zh-CN" altLang="en-US" sz="2000" dirty="0" smtClean="0"/>
              <a:t>数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拍数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完成</a:t>
            </a:r>
            <a:r>
              <a:rPr lang="zh-CN" altLang="en-US" sz="2000" dirty="0"/>
              <a:t>一个磁场周期性变化所需脉冲数或导电</a:t>
            </a:r>
            <a:r>
              <a:rPr lang="zh-CN" altLang="en-US" sz="2000" dirty="0" smtClean="0"/>
              <a:t>状态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步距角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个脉冲信号所对应的电机转动的</a:t>
            </a:r>
            <a:r>
              <a:rPr lang="zh-CN" altLang="en-US" sz="2000" dirty="0" smtClean="0"/>
              <a:t>角度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定位</a:t>
            </a:r>
            <a:r>
              <a:rPr lang="zh-CN" altLang="en-US" sz="2000" dirty="0" smtClean="0"/>
              <a:t>转矩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电机</a:t>
            </a:r>
            <a:r>
              <a:rPr lang="zh-CN" altLang="en-US" sz="2000" dirty="0"/>
              <a:t>在不通电状态下，电机转子自身的锁定</a:t>
            </a:r>
            <a:r>
              <a:rPr lang="zh-CN" altLang="en-US" sz="2000" dirty="0" smtClean="0"/>
              <a:t>力矩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静转矩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电机</a:t>
            </a:r>
            <a:r>
              <a:rPr lang="zh-CN" altLang="en-US" sz="2000" dirty="0"/>
              <a:t>在额定静态电压作用下，电机不作旋转运动时，电机转轴的锁定力矩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18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步进电机参数指标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077B85-268F-4793-8D26-4B8C73E315E5}"/>
              </a:ext>
            </a:extLst>
          </p:cNvPr>
          <p:cNvSpPr txBox="1">
            <a:spLocks/>
          </p:cNvSpPr>
          <p:nvPr/>
        </p:nvSpPr>
        <p:spPr>
          <a:xfrm>
            <a:off x="1043608" y="1916832"/>
            <a:ext cx="7416824" cy="42758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动态参数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步距角精度：步进电机转动一个步距角度的理论值与实际值的误差。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失步：电机运转</a:t>
            </a:r>
            <a:r>
              <a:rPr lang="zh-CN" altLang="en-US" sz="1800" dirty="0" smtClean="0"/>
              <a:t>时移动的</a:t>
            </a:r>
            <a:r>
              <a:rPr lang="zh-CN" altLang="en-US" sz="1800" dirty="0"/>
              <a:t>步数，</a:t>
            </a:r>
            <a:r>
              <a:rPr lang="zh-CN" altLang="en-US" sz="1800" dirty="0" smtClean="0"/>
              <a:t>不等于接收到的脉冲数。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失调角：转子齿轴线偏移定子齿轴线的</a:t>
            </a:r>
            <a:r>
              <a:rPr lang="zh-CN" altLang="en-US" sz="1800" dirty="0" smtClean="0"/>
              <a:t>角度。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最大空载启动频率：在不加负载的情况下，能够直接起动的最大频率。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最大空载运行频率：电机不带负载的最高转速频率。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运行转矩</a:t>
            </a:r>
            <a:r>
              <a:rPr lang="zh-CN" altLang="en-US" sz="1800" dirty="0" smtClean="0"/>
              <a:t>特征：电机运行时扭矩的动态变化。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电机正反转控制：通过改变通电顺序而改变电机的正反转。</a:t>
            </a:r>
            <a:endParaRPr lang="en-US" altLang="zh-CN" sz="1800" dirty="0"/>
          </a:p>
          <a:p>
            <a:pPr marL="0" indent="0">
              <a:buFont typeface="Arial" pitchFamily="34" charset="0"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514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步进电机特点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8810" y="2780928"/>
            <a:ext cx="5706380" cy="3312368"/>
          </a:xfrm>
        </p:spPr>
        <p:txBody>
          <a:bodyPr/>
          <a:lstStyle/>
          <a:p>
            <a:r>
              <a:rPr lang="zh-CN" altLang="en-US" sz="2800" dirty="0"/>
              <a:t>精度高，误差不会积累</a:t>
            </a:r>
            <a:endParaRPr lang="en-US" altLang="zh-CN" sz="2800" dirty="0"/>
          </a:p>
          <a:p>
            <a:r>
              <a:rPr lang="zh-CN" altLang="en-US" sz="2800" dirty="0"/>
              <a:t>工作温度高</a:t>
            </a:r>
            <a:endParaRPr lang="en-US" altLang="zh-CN" sz="2800" dirty="0"/>
          </a:p>
          <a:p>
            <a:r>
              <a:rPr lang="zh-CN" altLang="en-US" sz="2800" dirty="0"/>
              <a:t>转矩与速度成反比</a:t>
            </a:r>
            <a:endParaRPr lang="en-US" altLang="zh-CN" sz="2800" dirty="0"/>
          </a:p>
          <a:p>
            <a:r>
              <a:rPr lang="zh-CN" altLang="en-US" sz="2800" dirty="0"/>
              <a:t>最大启动频率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7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步进电机驱动器的应用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64C766-8F88-444B-A43F-E7D2B83FD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4" y="2636912"/>
            <a:ext cx="7105031" cy="20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野火步进电机驱动器</a:t>
            </a:r>
            <a:r>
              <a:rPr lang="en-US" altLang="zh-CN" dirty="0">
                <a:solidFill>
                  <a:srgbClr val="404040"/>
                </a:solidFill>
                <a:latin typeface="Lato"/>
              </a:rPr>
              <a:t>—EBF-MSD4805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D104675-127E-4A45-B3B3-E4BC3F93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2659"/>
              </p:ext>
            </p:extLst>
          </p:nvPr>
        </p:nvGraphicFramePr>
        <p:xfrm>
          <a:off x="539552" y="2377751"/>
          <a:ext cx="4824536" cy="3159278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38136396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495911016"/>
                    </a:ext>
                  </a:extLst>
                </a:gridCol>
              </a:tblGrid>
              <a:tr h="350770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说明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51482"/>
                  </a:ext>
                </a:extLst>
              </a:tr>
              <a:tr h="501265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额定电压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直流</a:t>
                      </a:r>
                      <a:r>
                        <a:rPr lang="en-US" altLang="zh-CN" sz="1600" dirty="0">
                          <a:effectLst/>
                        </a:rPr>
                        <a:t>12V~48V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05010"/>
                  </a:ext>
                </a:extLst>
              </a:tr>
              <a:tr h="35077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额定电流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smtClean="0">
                          <a:effectLst/>
                        </a:rPr>
                        <a:t>0.89A-5.43A</a:t>
                      </a:r>
                      <a:endParaRPr lang="en-US" sz="1600" dirty="0">
                        <a:effectLst/>
                      </a:endParaRP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6053"/>
                  </a:ext>
                </a:extLst>
              </a:tr>
              <a:tr h="475757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驱动方式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dirty="0">
                          <a:effectLst/>
                        </a:rPr>
                        <a:t>双极恒流</a:t>
                      </a:r>
                      <a:r>
                        <a:rPr lang="en-US" altLang="zh-CN" sz="1600" dirty="0">
                          <a:effectLst/>
                        </a:rPr>
                        <a:t>PWM</a:t>
                      </a:r>
                      <a:r>
                        <a:rPr lang="zh-CN" altLang="en-US" sz="1600" dirty="0">
                          <a:effectLst/>
                        </a:rPr>
                        <a:t>驱动输出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96918"/>
                  </a:ext>
                </a:extLst>
              </a:tr>
              <a:tr h="517779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工作温度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/>
                        </a:rPr>
                        <a:t>0℃~80</a:t>
                      </a:r>
                      <a:r>
                        <a:rPr lang="en-US" altLang="zh-CN" sz="1600" dirty="0" smtClean="0">
                          <a:effectLst/>
                        </a:rPr>
                        <a:t>℃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45709"/>
                  </a:ext>
                </a:extLst>
              </a:tr>
              <a:tr h="350770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结构尺寸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118*75.5*33mm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60301"/>
                  </a:ext>
                </a:extLst>
              </a:tr>
              <a:tr h="475757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>
                          <a:effectLst/>
                        </a:rPr>
                        <a:t>应用领域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600" dirty="0">
                          <a:effectLst/>
                        </a:rPr>
                        <a:t>数控设备、雕刻机等设备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53834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18D104B-18A6-4C56-B4BB-FBAC51C4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23322"/>
            <a:ext cx="2088232" cy="31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野火步进电机驱动器</a:t>
            </a:r>
            <a:r>
              <a:rPr lang="en-US" altLang="zh-CN" dirty="0">
                <a:solidFill>
                  <a:srgbClr val="404040"/>
                </a:solidFill>
                <a:latin typeface="Lato"/>
              </a:rPr>
              <a:t>—EBF-MSD4805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8D104B-18A6-4C56-B4BB-FBAC51C4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23322"/>
            <a:ext cx="2088232" cy="319328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E28A63-60BC-404C-BC36-0B1630A08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67129"/>
              </p:ext>
            </p:extLst>
          </p:nvPr>
        </p:nvGraphicFramePr>
        <p:xfrm>
          <a:off x="971600" y="2426446"/>
          <a:ext cx="4608513" cy="2987040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1360557416"/>
                    </a:ext>
                  </a:extLst>
                </a:gridCol>
                <a:gridCol w="1503854">
                  <a:extLst>
                    <a:ext uri="{9D8B030D-6E8A-4147-A177-3AD203B41FA5}">
                      <a16:colId xmlns:a16="http://schemas.microsoft.com/office/drawing/2014/main" val="525960714"/>
                    </a:ext>
                  </a:extLst>
                </a:gridCol>
                <a:gridCol w="2312571">
                  <a:extLst>
                    <a:ext uri="{9D8B030D-6E8A-4147-A177-3AD203B41FA5}">
                      <a16:colId xmlns:a16="http://schemas.microsoft.com/office/drawing/2014/main" val="2771352666"/>
                    </a:ext>
                  </a:extLst>
                </a:gridCol>
              </a:tblGrid>
              <a:tr h="393509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序号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引脚名称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引脚定义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45086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ENA-(ENA)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输出使能负端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8967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ENA+(5V)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输出使能正端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85375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DIR-(DIR)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方向控制负端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03149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DIR+(5V)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>
                          <a:effectLst/>
                        </a:rPr>
                        <a:t>方向控制正端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17453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PUL-(PLU)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脉冲控制负端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24632"/>
                  </a:ext>
                </a:extLst>
              </a:tr>
              <a:tr h="329595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PUL+(5V)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</a:rPr>
                        <a:t>脉冲控制正端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3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野火步进电机驱动器</a:t>
            </a:r>
            <a:r>
              <a:rPr lang="en-US" altLang="zh-CN" dirty="0">
                <a:solidFill>
                  <a:srgbClr val="404040"/>
                </a:solidFill>
                <a:latin typeface="Lato"/>
              </a:rPr>
              <a:t>—EBF-MSD4805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3087AE3-7B06-4B10-BEE0-25B35BEEC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8250" y="5784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F28C44-7AD2-4594-B5F0-C517EFC5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6118"/>
            <a:ext cx="3590770" cy="2708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349EBA-AF69-4A4C-8D18-C0A2F00DB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8" y="2587296"/>
            <a:ext cx="3590770" cy="26870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DADA02-0704-4209-8C48-3B6A12FD2BEA}"/>
              </a:ext>
            </a:extLst>
          </p:cNvPr>
          <p:cNvSpPr txBox="1"/>
          <p:nvPr/>
        </p:nvSpPr>
        <p:spPr>
          <a:xfrm>
            <a:off x="1665522" y="55833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共阴极接法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160739-D794-467C-AF6E-9D5CD8CA9D15}"/>
              </a:ext>
            </a:extLst>
          </p:cNvPr>
          <p:cNvSpPr txBox="1"/>
          <p:nvPr/>
        </p:nvSpPr>
        <p:spPr>
          <a:xfrm>
            <a:off x="6124364" y="55833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共阳极接法</a:t>
            </a:r>
          </a:p>
        </p:txBody>
      </p:sp>
    </p:spTree>
    <p:extLst>
      <p:ext uri="{BB962C8B-B14F-4D97-AF65-F5344CB8AC3E}">
        <p14:creationId xmlns:p14="http://schemas.microsoft.com/office/powerpoint/2010/main" val="1480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8172400" cy="720303"/>
          </a:xfrm>
        </p:spPr>
        <p:txBody>
          <a:bodyPr/>
          <a:lstStyle/>
          <a:p>
            <a:r>
              <a:rPr lang="zh-CN" altLang="en-US" dirty="0" smtClean="0"/>
              <a:t>野火步进电机系列产品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3087AE3-7B06-4B10-BEE0-25B35BEEC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8250" y="5784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5776" y="2337752"/>
            <a:ext cx="4518248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电机</a:t>
            </a:r>
            <a:r>
              <a:rPr lang="zh-CN" altLang="en-US" sz="2800" dirty="0"/>
              <a:t>开发</a:t>
            </a:r>
            <a:r>
              <a:rPr lang="zh-CN" altLang="en-US" sz="2800" dirty="0" smtClean="0"/>
              <a:t>板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H743</a:t>
            </a:r>
            <a:r>
              <a:rPr lang="zh-CN" altLang="en-US" sz="2000" dirty="0" smtClean="0"/>
              <a:t>繁星、</a:t>
            </a:r>
            <a:r>
              <a:rPr lang="en-US" altLang="zh-CN" sz="2000" dirty="0" smtClean="0"/>
              <a:t>F407</a:t>
            </a:r>
            <a:r>
              <a:rPr lang="zh-CN" altLang="en-US" sz="2000" dirty="0" smtClean="0"/>
              <a:t>骄阳、</a:t>
            </a:r>
            <a:r>
              <a:rPr lang="en-US" altLang="zh-CN" sz="2000" dirty="0" smtClean="0"/>
              <a:t>F103</a:t>
            </a:r>
            <a:r>
              <a:rPr lang="zh-CN" altLang="en-US" sz="2000" dirty="0" smtClean="0"/>
              <a:t>拂晓</a:t>
            </a:r>
            <a:endParaRPr lang="en-US" altLang="zh-CN" sz="200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步进电机</a:t>
            </a:r>
            <a:r>
              <a:rPr lang="zh-CN" altLang="en-US" sz="2800" dirty="0" smtClean="0"/>
              <a:t>驱动器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EBF-MSD4805  </a:t>
            </a:r>
            <a:endParaRPr lang="en-US" altLang="zh-CN" sz="200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定制</a:t>
            </a:r>
            <a:r>
              <a:rPr lang="zh-CN" altLang="en-US" sz="2800" dirty="0" smtClean="0"/>
              <a:t>步进电机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57</a:t>
            </a:r>
            <a:r>
              <a:rPr lang="zh-CN" altLang="en-US" sz="2000" dirty="0" smtClean="0"/>
              <a:t>步进电机</a:t>
            </a:r>
            <a:endParaRPr lang="en-US" altLang="zh-CN" sz="2000" dirty="0"/>
          </a:p>
          <a:p>
            <a:pPr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配套</a:t>
            </a:r>
            <a:r>
              <a:rPr lang="zh-CN" altLang="en-US" sz="2800" dirty="0" smtClean="0"/>
              <a:t>电源</a:t>
            </a:r>
            <a:endParaRPr lang="en-US" altLang="zh-CN" sz="2800" dirty="0" smtClean="0"/>
          </a:p>
          <a:p>
            <a:pPr>
              <a:lnSpc>
                <a:spcPts val="3500"/>
              </a:lnSpc>
            </a:pPr>
            <a:r>
              <a:rPr lang="en-US" altLang="zh-CN" sz="2000" dirty="0" smtClean="0"/>
              <a:t>24V 10A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1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步进电机</a:t>
            </a:r>
          </a:p>
        </p:txBody>
      </p:sp>
    </p:spTree>
    <p:extLst>
      <p:ext uri="{BB962C8B-B14F-4D97-AF65-F5344CB8AC3E}">
        <p14:creationId xmlns:p14="http://schemas.microsoft.com/office/powerpoint/2010/main" val="14045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00220" y="1844825"/>
            <a:ext cx="4371780" cy="3928276"/>
          </a:xfrm>
        </p:spPr>
        <p:txBody>
          <a:bodyPr/>
          <a:lstStyle/>
          <a:p>
            <a:r>
              <a:rPr lang="zh-CN" altLang="en-US" sz="2400" dirty="0"/>
              <a:t>什么是步进电机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步进电机</a:t>
            </a:r>
            <a:r>
              <a:rPr lang="zh-CN" altLang="en-US" sz="2000" dirty="0"/>
              <a:t>是一种将电脉冲信号转换成相应角位移或线位移的电动机。每输入一个脉冲信号，转子就转动一个角度或前进一步，其输出的角位移或线位移与输入的脉冲数成正比，转速与脉冲频率成正比。因此，步进电动机又称脉冲电动机。</a:t>
            </a:r>
            <a:endParaRPr lang="en-US" altLang="zh-CN" sz="20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BFE03-C865-40FA-B918-5E245EF0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72816"/>
            <a:ext cx="2248982" cy="1999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C30C9F-B0BA-4D64-BF77-1A329C1D2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844824"/>
            <a:ext cx="2139532" cy="20270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D2856C-B3C0-406F-8E93-465632175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74005"/>
            <a:ext cx="2248982" cy="1999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FF34D7-02C7-4C54-BDBD-58E344A01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85" y="3774005"/>
            <a:ext cx="1999095" cy="19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03884" y="2088964"/>
          <a:ext cx="5136232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0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软件分析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83568" y="2564904"/>
            <a:ext cx="7776864" cy="2376264"/>
          </a:xfrm>
        </p:spPr>
        <p:txBody>
          <a:bodyPr/>
          <a:lstStyle/>
          <a:p>
            <a:r>
              <a:rPr lang="zh-CN" altLang="en-US" dirty="0"/>
              <a:t>实验一、</a:t>
            </a:r>
            <a:r>
              <a:rPr lang="en-US" altLang="zh-CN" dirty="0"/>
              <a:t>《</a:t>
            </a:r>
            <a:r>
              <a:rPr lang="zh-CN" altLang="en-US" dirty="0"/>
              <a:t>使用</a:t>
            </a:r>
            <a:r>
              <a:rPr lang="en-US" altLang="zh-CN" dirty="0"/>
              <a:t>GPIO</a:t>
            </a:r>
            <a:r>
              <a:rPr lang="zh-CN" altLang="en-US" dirty="0"/>
              <a:t>延时模拟脉冲控制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实验二、</a:t>
            </a:r>
            <a:r>
              <a:rPr lang="en-US" altLang="zh-CN" dirty="0"/>
              <a:t>《</a:t>
            </a:r>
            <a:r>
              <a:rPr lang="zh-CN" altLang="en-US" dirty="0"/>
              <a:t>使用</a:t>
            </a:r>
            <a:r>
              <a:rPr lang="en-US" altLang="zh-CN" dirty="0"/>
              <a:t>GPIO</a:t>
            </a:r>
            <a:r>
              <a:rPr lang="zh-CN" altLang="en-US" dirty="0"/>
              <a:t>中断模拟脉冲控制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实验三、</a:t>
            </a:r>
            <a:r>
              <a:rPr lang="en-US" altLang="zh-CN" dirty="0"/>
              <a:t>《</a:t>
            </a:r>
            <a:r>
              <a:rPr lang="zh-CN" altLang="en-US" dirty="0"/>
              <a:t>使用</a:t>
            </a:r>
            <a:r>
              <a:rPr lang="en-US" altLang="zh-CN" dirty="0"/>
              <a:t>PWM</a:t>
            </a:r>
            <a:r>
              <a:rPr lang="zh-CN" altLang="en-US" dirty="0"/>
              <a:t>比较输出</a:t>
            </a:r>
            <a:r>
              <a:rPr lang="en-US" altLang="zh-CN" dirty="0"/>
              <a:t>》</a:t>
            </a:r>
            <a:endParaRPr lang="zh-CN" altLang="en-US" sz="4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实验四、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《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使用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PWM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控制匀速旋转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Light"/>
                <a:ea typeface="思源黑体 Light"/>
                <a:cs typeface="+mn-cs"/>
              </a:rPr>
              <a:t>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Light"/>
              <a:ea typeface="思源黑体 Light"/>
              <a:cs typeface="+mn-cs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n-ea"/>
              </a:rPr>
              <a:t>谢谢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步进电机的分类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按相数可分为单相、二相、三相、四相、五相步进电机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2000" dirty="0"/>
              <a:t>按励磁方式分为磁阻式、永磁式和混磁式三种。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28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dirty="0"/>
              <a:t>相数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什么是相数：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指电机内部的线圈组数</a:t>
            </a:r>
            <a:endParaRPr lang="en-US" altLang="zh-CN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dirty="0"/>
              <a:t>相数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五线四相：</a:t>
            </a:r>
            <a:endParaRPr lang="en-US" altLang="zh-CN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6F9733-0F47-48EF-8302-54525A7F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9" y="2890071"/>
            <a:ext cx="3714286" cy="30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E0049D-1C2A-4CA0-82CF-8908F34F4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06" y="2890071"/>
            <a:ext cx="3840753" cy="26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dirty="0"/>
              <a:t>相数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四线二相：</a:t>
            </a:r>
            <a:endParaRPr lang="en-US" altLang="zh-CN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7C705A-6045-4B15-BE34-1B8810CA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02" y="2708920"/>
            <a:ext cx="3274790" cy="3096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DEF707-F950-4B4B-8FAC-EA53FC68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39" y="2285193"/>
            <a:ext cx="3569297" cy="33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1844824"/>
            <a:ext cx="8136904" cy="3960911"/>
          </a:xfrm>
        </p:spPr>
        <p:txBody>
          <a:bodyPr/>
          <a:lstStyle/>
          <a:p>
            <a:r>
              <a:rPr lang="zh-CN" altLang="en-US" sz="2400" dirty="0"/>
              <a:t>步进电机的分类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000" dirty="0"/>
              <a:t>按相数可分为单相、二相、三相、四相、五相步进电机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2000" dirty="0"/>
              <a:t>按励磁方式分为磁阻式、永磁式和混磁式三种。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0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步进电机的分类</a:t>
            </a:r>
            <a:r>
              <a:rPr lang="en-US" altLang="zh-CN" sz="3200" dirty="0"/>
              <a:t>-</a:t>
            </a:r>
            <a:r>
              <a:rPr lang="zh-CN" altLang="en-US" sz="3200" dirty="0"/>
              <a:t>励磁方式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永磁式：</a:t>
            </a:r>
            <a:endParaRPr lang="en-US" altLang="zh-CN" sz="2800" dirty="0"/>
          </a:p>
        </p:txBody>
      </p:sp>
      <p:sp>
        <p:nvSpPr>
          <p:cNvPr id="6" name="AutoShape 6" descr="舵机结构解析图"/>
          <p:cNvSpPr>
            <a:spLocks noChangeAspect="1" noChangeArrowheads="1"/>
          </p:cNvSpPr>
          <p:nvPr/>
        </p:nvSpPr>
        <p:spPr bwMode="auto">
          <a:xfrm>
            <a:off x="155574" y="-144463"/>
            <a:ext cx="6072609" cy="60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73CD76-506B-401E-AFDB-10E459BE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17" y="2651846"/>
            <a:ext cx="6870158" cy="36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</TotalTime>
  <Words>696</Words>
  <Application>Microsoft Office PowerPoint</Application>
  <PresentationFormat>全屏显示(4:3)</PresentationFormat>
  <Paragraphs>164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苹方 常规</vt:lpstr>
      <vt:lpstr>思源黑体 CN</vt:lpstr>
      <vt:lpstr>思源黑体 Light</vt:lpstr>
      <vt:lpstr>Arial</vt:lpstr>
      <vt:lpstr>Calibri</vt:lpstr>
      <vt:lpstr>Lato</vt:lpstr>
      <vt:lpstr>Verdana</vt:lpstr>
      <vt:lpstr>Wingdings</vt:lpstr>
      <vt:lpstr>封面</vt:lpstr>
      <vt:lpstr>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165</cp:revision>
  <dcterms:modified xsi:type="dcterms:W3CDTF">2020-09-12T10:43:45Z</dcterms:modified>
</cp:coreProperties>
</file>