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28"/>
  </p:notesMasterIdLst>
  <p:handoutMasterIdLst>
    <p:handoutMasterId r:id="rId29"/>
  </p:handoutMasterIdLst>
  <p:sldIdLst>
    <p:sldId id="348" r:id="rId3"/>
    <p:sldId id="312" r:id="rId4"/>
    <p:sldId id="326" r:id="rId5"/>
    <p:sldId id="349" r:id="rId6"/>
    <p:sldId id="350" r:id="rId7"/>
    <p:sldId id="337" r:id="rId8"/>
    <p:sldId id="328" r:id="rId9"/>
    <p:sldId id="338" r:id="rId10"/>
    <p:sldId id="351" r:id="rId11"/>
    <p:sldId id="329" r:id="rId12"/>
    <p:sldId id="339" r:id="rId13"/>
    <p:sldId id="352" r:id="rId14"/>
    <p:sldId id="341" r:id="rId15"/>
    <p:sldId id="342" r:id="rId16"/>
    <p:sldId id="332" r:id="rId17"/>
    <p:sldId id="343" r:id="rId18"/>
    <p:sldId id="334" r:id="rId19"/>
    <p:sldId id="335" r:id="rId20"/>
    <p:sldId id="344" r:id="rId21"/>
    <p:sldId id="345" r:id="rId22"/>
    <p:sldId id="336" r:id="rId23"/>
    <p:sldId id="346" r:id="rId24"/>
    <p:sldId id="347" r:id="rId25"/>
    <p:sldId id="270" r:id="rId26"/>
    <p:sldId id="264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BFBFB"/>
    <a:srgbClr val="FAFAF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11" autoAdjust="0"/>
    <p:restoredTop sz="94660"/>
  </p:normalViewPr>
  <p:slideViewPr>
    <p:cSldViewPr>
      <p:cViewPr varScale="1">
        <p:scale>
          <a:sx n="115" d="100"/>
          <a:sy n="115" d="100"/>
        </p:scale>
        <p:origin x="177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BF6306-F41A-4595-8640-4D06907B28C2}" type="doc">
      <dgm:prSet loTypeId="urn:microsoft.com/office/officeart/2008/layout/VerticalCurved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D3A0002-4104-411A-B7AE-E377D934FCE3}">
      <dgm:prSet phldrT="[文本]"/>
      <dgm:spPr/>
      <dgm:t>
        <a:bodyPr/>
        <a:lstStyle/>
        <a:p>
          <a:pPr algn="l"/>
          <a:r>
            <a:rPr lang="zh-CN" altLang="en-US" dirty="0"/>
            <a:t>内容介绍</a:t>
          </a:r>
        </a:p>
      </dgm:t>
    </dgm:pt>
    <dgm:pt modelId="{ECB0B6E2-96CF-48BC-86D7-2DC7FBD9153F}" type="parTrans" cxnId="{153E894D-F5FC-45AD-B9C6-90648FA45EA8}">
      <dgm:prSet/>
      <dgm:spPr/>
      <dgm:t>
        <a:bodyPr/>
        <a:lstStyle/>
        <a:p>
          <a:pPr algn="l"/>
          <a:endParaRPr lang="zh-CN" altLang="en-US"/>
        </a:p>
      </dgm:t>
    </dgm:pt>
    <dgm:pt modelId="{0056741C-72D7-402C-BD26-CE2D748767F9}" type="sibTrans" cxnId="{153E894D-F5FC-45AD-B9C6-90648FA45EA8}">
      <dgm:prSet/>
      <dgm:spPr/>
      <dgm:t>
        <a:bodyPr/>
        <a:lstStyle/>
        <a:p>
          <a:pPr algn="l"/>
          <a:endParaRPr lang="zh-CN" altLang="en-US"/>
        </a:p>
      </dgm:t>
    </dgm:pt>
    <dgm:pt modelId="{8081962B-7667-446C-A69A-2DEBA2ED9C58}">
      <dgm:prSet phldrT="[文本]"/>
      <dgm:spPr/>
      <dgm:t>
        <a:bodyPr/>
        <a:lstStyle/>
        <a:p>
          <a:pPr algn="l"/>
          <a:r>
            <a:rPr lang="zh-CN" altLang="en-US" dirty="0"/>
            <a:t>代码分析</a:t>
          </a:r>
        </a:p>
      </dgm:t>
    </dgm:pt>
    <dgm:pt modelId="{6147C47D-A764-4273-AD20-E156DC066587}" type="parTrans" cxnId="{CB03CA19-279F-42E4-8814-01C8E4450C6E}">
      <dgm:prSet/>
      <dgm:spPr/>
      <dgm:t>
        <a:bodyPr/>
        <a:lstStyle/>
        <a:p>
          <a:pPr algn="l"/>
          <a:endParaRPr lang="zh-CN" altLang="en-US"/>
        </a:p>
      </dgm:t>
    </dgm:pt>
    <dgm:pt modelId="{448B58E5-4037-44A9-85EC-E601FC29E1C0}" type="sibTrans" cxnId="{CB03CA19-279F-42E4-8814-01C8E4450C6E}">
      <dgm:prSet/>
      <dgm:spPr/>
      <dgm:t>
        <a:bodyPr/>
        <a:lstStyle/>
        <a:p>
          <a:pPr algn="l"/>
          <a:endParaRPr lang="zh-CN" altLang="en-US"/>
        </a:p>
      </dgm:t>
    </dgm:pt>
    <dgm:pt modelId="{27CEF205-B81A-40DE-A5A8-FF2682529BCC}" type="pres">
      <dgm:prSet presAssocID="{3BBF6306-F41A-4595-8640-4D06907B28C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FBE9C480-9EC2-4E9A-A924-F87B9052E655}" type="pres">
      <dgm:prSet presAssocID="{3BBF6306-F41A-4595-8640-4D06907B28C2}" presName="Name1" presStyleCnt="0"/>
      <dgm:spPr/>
    </dgm:pt>
    <dgm:pt modelId="{5B2DB6CE-B07D-4D20-A536-5F9D9292D10E}" type="pres">
      <dgm:prSet presAssocID="{3BBF6306-F41A-4595-8640-4D06907B28C2}" presName="cycle" presStyleCnt="0"/>
      <dgm:spPr/>
    </dgm:pt>
    <dgm:pt modelId="{D5022DB8-F583-4458-9631-2B59BD598389}" type="pres">
      <dgm:prSet presAssocID="{3BBF6306-F41A-4595-8640-4D06907B28C2}" presName="srcNode" presStyleLbl="node1" presStyleIdx="0" presStyleCnt="2"/>
      <dgm:spPr/>
    </dgm:pt>
    <dgm:pt modelId="{6BEA38B3-08DE-4857-90F4-62BA6DF48890}" type="pres">
      <dgm:prSet presAssocID="{3BBF6306-F41A-4595-8640-4D06907B28C2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0CC1108D-5066-4F90-91A2-06366218892E}" type="pres">
      <dgm:prSet presAssocID="{3BBF6306-F41A-4595-8640-4D06907B28C2}" presName="extraNode" presStyleLbl="node1" presStyleIdx="0" presStyleCnt="2"/>
      <dgm:spPr/>
    </dgm:pt>
    <dgm:pt modelId="{3F87B5B7-D5FC-43F8-B3AA-805A2B031400}" type="pres">
      <dgm:prSet presAssocID="{3BBF6306-F41A-4595-8640-4D06907B28C2}" presName="dstNode" presStyleLbl="node1" presStyleIdx="0" presStyleCnt="2"/>
      <dgm:spPr/>
    </dgm:pt>
    <dgm:pt modelId="{2F58EECC-EE10-4E3F-8D00-C82310233B56}" type="pres">
      <dgm:prSet presAssocID="{0D3A0002-4104-411A-B7AE-E377D934FCE3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AD81C4-8BA5-420B-A4F0-572D5AA21C52}" type="pres">
      <dgm:prSet presAssocID="{0D3A0002-4104-411A-B7AE-E377D934FCE3}" presName="accent_1" presStyleCnt="0"/>
      <dgm:spPr/>
    </dgm:pt>
    <dgm:pt modelId="{7725F8AB-D54F-4623-9964-B97EBFFE1BAF}" type="pres">
      <dgm:prSet presAssocID="{0D3A0002-4104-411A-B7AE-E377D934FCE3}" presName="accentRepeatNode" presStyleLbl="solidFgAcc1" presStyleIdx="0" presStyleCnt="2"/>
      <dgm:spPr/>
    </dgm:pt>
    <dgm:pt modelId="{98399794-2367-44EC-A19B-D1EC9EE3641A}" type="pres">
      <dgm:prSet presAssocID="{8081962B-7667-446C-A69A-2DEBA2ED9C58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C0FDC2-01A5-43E6-B5E8-B5BA3E214BDD}" type="pres">
      <dgm:prSet presAssocID="{8081962B-7667-446C-A69A-2DEBA2ED9C58}" presName="accent_2" presStyleCnt="0"/>
      <dgm:spPr/>
    </dgm:pt>
    <dgm:pt modelId="{0C348BEA-3158-4094-9910-16024EB41408}" type="pres">
      <dgm:prSet presAssocID="{8081962B-7667-446C-A69A-2DEBA2ED9C58}" presName="accentRepeatNode" presStyleLbl="solidFgAcc1" presStyleIdx="1" presStyleCnt="2"/>
      <dgm:spPr/>
    </dgm:pt>
  </dgm:ptLst>
  <dgm:cxnLst>
    <dgm:cxn modelId="{7E0E387D-247B-4BC6-90F5-75FEABD682F8}" type="presOf" srcId="{0056741C-72D7-402C-BD26-CE2D748767F9}" destId="{6BEA38B3-08DE-4857-90F4-62BA6DF48890}" srcOrd="0" destOrd="0" presId="urn:microsoft.com/office/officeart/2008/layout/VerticalCurvedList"/>
    <dgm:cxn modelId="{153E894D-F5FC-45AD-B9C6-90648FA45EA8}" srcId="{3BBF6306-F41A-4595-8640-4D06907B28C2}" destId="{0D3A0002-4104-411A-B7AE-E377D934FCE3}" srcOrd="0" destOrd="0" parTransId="{ECB0B6E2-96CF-48BC-86D7-2DC7FBD9153F}" sibTransId="{0056741C-72D7-402C-BD26-CE2D748767F9}"/>
    <dgm:cxn modelId="{63708B2F-936E-4036-821F-EF26AE8D490C}" type="presOf" srcId="{0D3A0002-4104-411A-B7AE-E377D934FCE3}" destId="{2F58EECC-EE10-4E3F-8D00-C82310233B56}" srcOrd="0" destOrd="0" presId="urn:microsoft.com/office/officeart/2008/layout/VerticalCurvedList"/>
    <dgm:cxn modelId="{CB03CA19-279F-42E4-8814-01C8E4450C6E}" srcId="{3BBF6306-F41A-4595-8640-4D06907B28C2}" destId="{8081962B-7667-446C-A69A-2DEBA2ED9C58}" srcOrd="1" destOrd="0" parTransId="{6147C47D-A764-4273-AD20-E156DC066587}" sibTransId="{448B58E5-4037-44A9-85EC-E601FC29E1C0}"/>
    <dgm:cxn modelId="{D8FB24E5-D29E-40BE-A196-DBD2AC0F16E9}" type="presOf" srcId="{8081962B-7667-446C-A69A-2DEBA2ED9C58}" destId="{98399794-2367-44EC-A19B-D1EC9EE3641A}" srcOrd="0" destOrd="0" presId="urn:microsoft.com/office/officeart/2008/layout/VerticalCurvedList"/>
    <dgm:cxn modelId="{0E8A2C20-88F5-4A55-92EA-86C63917DB24}" type="presOf" srcId="{3BBF6306-F41A-4595-8640-4D06907B28C2}" destId="{27CEF205-B81A-40DE-A5A8-FF2682529BCC}" srcOrd="0" destOrd="0" presId="urn:microsoft.com/office/officeart/2008/layout/VerticalCurvedList"/>
    <dgm:cxn modelId="{40A09D3E-53CA-4575-B72F-45775880C127}" type="presParOf" srcId="{27CEF205-B81A-40DE-A5A8-FF2682529BCC}" destId="{FBE9C480-9EC2-4E9A-A924-F87B9052E655}" srcOrd="0" destOrd="0" presId="urn:microsoft.com/office/officeart/2008/layout/VerticalCurvedList"/>
    <dgm:cxn modelId="{966CB0EE-1B60-482B-B511-0F9089CA3C36}" type="presParOf" srcId="{FBE9C480-9EC2-4E9A-A924-F87B9052E655}" destId="{5B2DB6CE-B07D-4D20-A536-5F9D9292D10E}" srcOrd="0" destOrd="0" presId="urn:microsoft.com/office/officeart/2008/layout/VerticalCurvedList"/>
    <dgm:cxn modelId="{84241D28-9959-4B86-8428-52CB8891D67C}" type="presParOf" srcId="{5B2DB6CE-B07D-4D20-A536-5F9D9292D10E}" destId="{D5022DB8-F583-4458-9631-2B59BD598389}" srcOrd="0" destOrd="0" presId="urn:microsoft.com/office/officeart/2008/layout/VerticalCurvedList"/>
    <dgm:cxn modelId="{13A2DB6D-4194-41E7-A1FB-622F4D80A31B}" type="presParOf" srcId="{5B2DB6CE-B07D-4D20-A536-5F9D9292D10E}" destId="{6BEA38B3-08DE-4857-90F4-62BA6DF48890}" srcOrd="1" destOrd="0" presId="urn:microsoft.com/office/officeart/2008/layout/VerticalCurvedList"/>
    <dgm:cxn modelId="{BC22FC75-9079-4B8C-A540-E94A479A7322}" type="presParOf" srcId="{5B2DB6CE-B07D-4D20-A536-5F9D9292D10E}" destId="{0CC1108D-5066-4F90-91A2-06366218892E}" srcOrd="2" destOrd="0" presId="urn:microsoft.com/office/officeart/2008/layout/VerticalCurvedList"/>
    <dgm:cxn modelId="{D02B5E4D-29D7-4229-80FB-7FC287BACDD9}" type="presParOf" srcId="{5B2DB6CE-B07D-4D20-A536-5F9D9292D10E}" destId="{3F87B5B7-D5FC-43F8-B3AA-805A2B031400}" srcOrd="3" destOrd="0" presId="urn:microsoft.com/office/officeart/2008/layout/VerticalCurvedList"/>
    <dgm:cxn modelId="{124CE6BA-00FB-4FC9-B1AB-A5D074776D20}" type="presParOf" srcId="{FBE9C480-9EC2-4E9A-A924-F87B9052E655}" destId="{2F58EECC-EE10-4E3F-8D00-C82310233B56}" srcOrd="1" destOrd="0" presId="urn:microsoft.com/office/officeart/2008/layout/VerticalCurvedList"/>
    <dgm:cxn modelId="{DF38D83D-84B6-4C7F-AD19-597FDA6A4C4B}" type="presParOf" srcId="{FBE9C480-9EC2-4E9A-A924-F87B9052E655}" destId="{FFAD81C4-8BA5-420B-A4F0-572D5AA21C52}" srcOrd="2" destOrd="0" presId="urn:microsoft.com/office/officeart/2008/layout/VerticalCurvedList"/>
    <dgm:cxn modelId="{36F6639E-5057-49FD-AC30-BEA29F3A44F5}" type="presParOf" srcId="{FFAD81C4-8BA5-420B-A4F0-572D5AA21C52}" destId="{7725F8AB-D54F-4623-9964-B97EBFFE1BAF}" srcOrd="0" destOrd="0" presId="urn:microsoft.com/office/officeart/2008/layout/VerticalCurvedList"/>
    <dgm:cxn modelId="{045CFA8B-A7AF-4BDA-B437-CDCF0E100427}" type="presParOf" srcId="{FBE9C480-9EC2-4E9A-A924-F87B9052E655}" destId="{98399794-2367-44EC-A19B-D1EC9EE3641A}" srcOrd="3" destOrd="0" presId="urn:microsoft.com/office/officeart/2008/layout/VerticalCurvedList"/>
    <dgm:cxn modelId="{DB29DA18-F1F7-454D-8B31-1E6B66150D22}" type="presParOf" srcId="{FBE9C480-9EC2-4E9A-A924-F87B9052E655}" destId="{32C0FDC2-01A5-43E6-B5E8-B5BA3E214BDD}" srcOrd="4" destOrd="0" presId="urn:microsoft.com/office/officeart/2008/layout/VerticalCurvedList"/>
    <dgm:cxn modelId="{A268D0DB-BE40-4917-985A-7536F6081AFD}" type="presParOf" srcId="{32C0FDC2-01A5-43E6-B5E8-B5BA3E214BDD}" destId="{0C348BEA-3158-4094-9910-16024EB4140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BF6306-F41A-4595-8640-4D06907B28C2}" type="doc">
      <dgm:prSet loTypeId="urn:microsoft.com/office/officeart/2008/layout/VerticalCurved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D3A0002-4104-411A-B7AE-E377D934FCE3}">
      <dgm:prSet phldrT="[文本]"/>
      <dgm:spPr/>
      <dgm:t>
        <a:bodyPr/>
        <a:lstStyle/>
        <a:p>
          <a:pPr algn="l"/>
          <a:r>
            <a:rPr lang="zh-CN" altLang="en-US" dirty="0"/>
            <a:t>内容介绍</a:t>
          </a:r>
        </a:p>
      </dgm:t>
    </dgm:pt>
    <dgm:pt modelId="{ECB0B6E2-96CF-48BC-86D7-2DC7FBD9153F}" type="parTrans" cxnId="{153E894D-F5FC-45AD-B9C6-90648FA45EA8}">
      <dgm:prSet/>
      <dgm:spPr/>
      <dgm:t>
        <a:bodyPr/>
        <a:lstStyle/>
        <a:p>
          <a:pPr algn="l"/>
          <a:endParaRPr lang="zh-CN" altLang="en-US"/>
        </a:p>
      </dgm:t>
    </dgm:pt>
    <dgm:pt modelId="{0056741C-72D7-402C-BD26-CE2D748767F9}" type="sibTrans" cxnId="{153E894D-F5FC-45AD-B9C6-90648FA45EA8}">
      <dgm:prSet/>
      <dgm:spPr/>
      <dgm:t>
        <a:bodyPr/>
        <a:lstStyle/>
        <a:p>
          <a:pPr algn="l"/>
          <a:endParaRPr lang="zh-CN" altLang="en-US"/>
        </a:p>
      </dgm:t>
    </dgm:pt>
    <dgm:pt modelId="{8081962B-7667-446C-A69A-2DEBA2ED9C58}">
      <dgm:prSet phldrT="[文本]"/>
      <dgm:spPr/>
      <dgm:t>
        <a:bodyPr/>
        <a:lstStyle/>
        <a:p>
          <a:pPr algn="l"/>
          <a:r>
            <a:rPr lang="zh-CN" altLang="en-US" dirty="0"/>
            <a:t>代码分析</a:t>
          </a:r>
        </a:p>
      </dgm:t>
    </dgm:pt>
    <dgm:pt modelId="{6147C47D-A764-4273-AD20-E156DC066587}" type="parTrans" cxnId="{CB03CA19-279F-42E4-8814-01C8E4450C6E}">
      <dgm:prSet/>
      <dgm:spPr/>
      <dgm:t>
        <a:bodyPr/>
        <a:lstStyle/>
        <a:p>
          <a:pPr algn="l"/>
          <a:endParaRPr lang="zh-CN" altLang="en-US"/>
        </a:p>
      </dgm:t>
    </dgm:pt>
    <dgm:pt modelId="{448B58E5-4037-44A9-85EC-E601FC29E1C0}" type="sibTrans" cxnId="{CB03CA19-279F-42E4-8814-01C8E4450C6E}">
      <dgm:prSet/>
      <dgm:spPr/>
      <dgm:t>
        <a:bodyPr/>
        <a:lstStyle/>
        <a:p>
          <a:pPr algn="l"/>
          <a:endParaRPr lang="zh-CN" altLang="en-US"/>
        </a:p>
      </dgm:t>
    </dgm:pt>
    <dgm:pt modelId="{27CEF205-B81A-40DE-A5A8-FF2682529BCC}" type="pres">
      <dgm:prSet presAssocID="{3BBF6306-F41A-4595-8640-4D06907B28C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FBE9C480-9EC2-4E9A-A924-F87B9052E655}" type="pres">
      <dgm:prSet presAssocID="{3BBF6306-F41A-4595-8640-4D06907B28C2}" presName="Name1" presStyleCnt="0"/>
      <dgm:spPr/>
    </dgm:pt>
    <dgm:pt modelId="{5B2DB6CE-B07D-4D20-A536-5F9D9292D10E}" type="pres">
      <dgm:prSet presAssocID="{3BBF6306-F41A-4595-8640-4D06907B28C2}" presName="cycle" presStyleCnt="0"/>
      <dgm:spPr/>
    </dgm:pt>
    <dgm:pt modelId="{D5022DB8-F583-4458-9631-2B59BD598389}" type="pres">
      <dgm:prSet presAssocID="{3BBF6306-F41A-4595-8640-4D06907B28C2}" presName="srcNode" presStyleLbl="node1" presStyleIdx="0" presStyleCnt="2"/>
      <dgm:spPr/>
    </dgm:pt>
    <dgm:pt modelId="{6BEA38B3-08DE-4857-90F4-62BA6DF48890}" type="pres">
      <dgm:prSet presAssocID="{3BBF6306-F41A-4595-8640-4D06907B28C2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0CC1108D-5066-4F90-91A2-06366218892E}" type="pres">
      <dgm:prSet presAssocID="{3BBF6306-F41A-4595-8640-4D06907B28C2}" presName="extraNode" presStyleLbl="node1" presStyleIdx="0" presStyleCnt="2"/>
      <dgm:spPr/>
    </dgm:pt>
    <dgm:pt modelId="{3F87B5B7-D5FC-43F8-B3AA-805A2B031400}" type="pres">
      <dgm:prSet presAssocID="{3BBF6306-F41A-4595-8640-4D06907B28C2}" presName="dstNode" presStyleLbl="node1" presStyleIdx="0" presStyleCnt="2"/>
      <dgm:spPr/>
    </dgm:pt>
    <dgm:pt modelId="{2F58EECC-EE10-4E3F-8D00-C82310233B56}" type="pres">
      <dgm:prSet presAssocID="{0D3A0002-4104-411A-B7AE-E377D934FCE3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AD81C4-8BA5-420B-A4F0-572D5AA21C52}" type="pres">
      <dgm:prSet presAssocID="{0D3A0002-4104-411A-B7AE-E377D934FCE3}" presName="accent_1" presStyleCnt="0"/>
      <dgm:spPr/>
    </dgm:pt>
    <dgm:pt modelId="{7725F8AB-D54F-4623-9964-B97EBFFE1BAF}" type="pres">
      <dgm:prSet presAssocID="{0D3A0002-4104-411A-B7AE-E377D934FCE3}" presName="accentRepeatNode" presStyleLbl="solidFgAcc1" presStyleIdx="0" presStyleCnt="2"/>
      <dgm:spPr/>
    </dgm:pt>
    <dgm:pt modelId="{98399794-2367-44EC-A19B-D1EC9EE3641A}" type="pres">
      <dgm:prSet presAssocID="{8081962B-7667-446C-A69A-2DEBA2ED9C58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C0FDC2-01A5-43E6-B5E8-B5BA3E214BDD}" type="pres">
      <dgm:prSet presAssocID="{8081962B-7667-446C-A69A-2DEBA2ED9C58}" presName="accent_2" presStyleCnt="0"/>
      <dgm:spPr/>
    </dgm:pt>
    <dgm:pt modelId="{0C348BEA-3158-4094-9910-16024EB41408}" type="pres">
      <dgm:prSet presAssocID="{8081962B-7667-446C-A69A-2DEBA2ED9C58}" presName="accentRepeatNode" presStyleLbl="solidFgAcc1" presStyleIdx="1" presStyleCnt="2"/>
      <dgm:spPr/>
    </dgm:pt>
  </dgm:ptLst>
  <dgm:cxnLst>
    <dgm:cxn modelId="{7E0E387D-247B-4BC6-90F5-75FEABD682F8}" type="presOf" srcId="{0056741C-72D7-402C-BD26-CE2D748767F9}" destId="{6BEA38B3-08DE-4857-90F4-62BA6DF48890}" srcOrd="0" destOrd="0" presId="urn:microsoft.com/office/officeart/2008/layout/VerticalCurvedList"/>
    <dgm:cxn modelId="{153E894D-F5FC-45AD-B9C6-90648FA45EA8}" srcId="{3BBF6306-F41A-4595-8640-4D06907B28C2}" destId="{0D3A0002-4104-411A-B7AE-E377D934FCE3}" srcOrd="0" destOrd="0" parTransId="{ECB0B6E2-96CF-48BC-86D7-2DC7FBD9153F}" sibTransId="{0056741C-72D7-402C-BD26-CE2D748767F9}"/>
    <dgm:cxn modelId="{63708B2F-936E-4036-821F-EF26AE8D490C}" type="presOf" srcId="{0D3A0002-4104-411A-B7AE-E377D934FCE3}" destId="{2F58EECC-EE10-4E3F-8D00-C82310233B56}" srcOrd="0" destOrd="0" presId="urn:microsoft.com/office/officeart/2008/layout/VerticalCurvedList"/>
    <dgm:cxn modelId="{CB03CA19-279F-42E4-8814-01C8E4450C6E}" srcId="{3BBF6306-F41A-4595-8640-4D06907B28C2}" destId="{8081962B-7667-446C-A69A-2DEBA2ED9C58}" srcOrd="1" destOrd="0" parTransId="{6147C47D-A764-4273-AD20-E156DC066587}" sibTransId="{448B58E5-4037-44A9-85EC-E601FC29E1C0}"/>
    <dgm:cxn modelId="{D8FB24E5-D29E-40BE-A196-DBD2AC0F16E9}" type="presOf" srcId="{8081962B-7667-446C-A69A-2DEBA2ED9C58}" destId="{98399794-2367-44EC-A19B-D1EC9EE3641A}" srcOrd="0" destOrd="0" presId="urn:microsoft.com/office/officeart/2008/layout/VerticalCurvedList"/>
    <dgm:cxn modelId="{0E8A2C20-88F5-4A55-92EA-86C63917DB24}" type="presOf" srcId="{3BBF6306-F41A-4595-8640-4D06907B28C2}" destId="{27CEF205-B81A-40DE-A5A8-FF2682529BCC}" srcOrd="0" destOrd="0" presId="urn:microsoft.com/office/officeart/2008/layout/VerticalCurvedList"/>
    <dgm:cxn modelId="{40A09D3E-53CA-4575-B72F-45775880C127}" type="presParOf" srcId="{27CEF205-B81A-40DE-A5A8-FF2682529BCC}" destId="{FBE9C480-9EC2-4E9A-A924-F87B9052E655}" srcOrd="0" destOrd="0" presId="urn:microsoft.com/office/officeart/2008/layout/VerticalCurvedList"/>
    <dgm:cxn modelId="{966CB0EE-1B60-482B-B511-0F9089CA3C36}" type="presParOf" srcId="{FBE9C480-9EC2-4E9A-A924-F87B9052E655}" destId="{5B2DB6CE-B07D-4D20-A536-5F9D9292D10E}" srcOrd="0" destOrd="0" presId="urn:microsoft.com/office/officeart/2008/layout/VerticalCurvedList"/>
    <dgm:cxn modelId="{84241D28-9959-4B86-8428-52CB8891D67C}" type="presParOf" srcId="{5B2DB6CE-B07D-4D20-A536-5F9D9292D10E}" destId="{D5022DB8-F583-4458-9631-2B59BD598389}" srcOrd="0" destOrd="0" presId="urn:microsoft.com/office/officeart/2008/layout/VerticalCurvedList"/>
    <dgm:cxn modelId="{13A2DB6D-4194-41E7-A1FB-622F4D80A31B}" type="presParOf" srcId="{5B2DB6CE-B07D-4D20-A536-5F9D9292D10E}" destId="{6BEA38B3-08DE-4857-90F4-62BA6DF48890}" srcOrd="1" destOrd="0" presId="urn:microsoft.com/office/officeart/2008/layout/VerticalCurvedList"/>
    <dgm:cxn modelId="{BC22FC75-9079-4B8C-A540-E94A479A7322}" type="presParOf" srcId="{5B2DB6CE-B07D-4D20-A536-5F9D9292D10E}" destId="{0CC1108D-5066-4F90-91A2-06366218892E}" srcOrd="2" destOrd="0" presId="urn:microsoft.com/office/officeart/2008/layout/VerticalCurvedList"/>
    <dgm:cxn modelId="{D02B5E4D-29D7-4229-80FB-7FC287BACDD9}" type="presParOf" srcId="{5B2DB6CE-B07D-4D20-A536-5F9D9292D10E}" destId="{3F87B5B7-D5FC-43F8-B3AA-805A2B031400}" srcOrd="3" destOrd="0" presId="urn:microsoft.com/office/officeart/2008/layout/VerticalCurvedList"/>
    <dgm:cxn modelId="{124CE6BA-00FB-4FC9-B1AB-A5D074776D20}" type="presParOf" srcId="{FBE9C480-9EC2-4E9A-A924-F87B9052E655}" destId="{2F58EECC-EE10-4E3F-8D00-C82310233B56}" srcOrd="1" destOrd="0" presId="urn:microsoft.com/office/officeart/2008/layout/VerticalCurvedList"/>
    <dgm:cxn modelId="{DF38D83D-84B6-4C7F-AD19-597FDA6A4C4B}" type="presParOf" srcId="{FBE9C480-9EC2-4E9A-A924-F87B9052E655}" destId="{FFAD81C4-8BA5-420B-A4F0-572D5AA21C52}" srcOrd="2" destOrd="0" presId="urn:microsoft.com/office/officeart/2008/layout/VerticalCurvedList"/>
    <dgm:cxn modelId="{36F6639E-5057-49FD-AC30-BEA29F3A44F5}" type="presParOf" srcId="{FFAD81C4-8BA5-420B-A4F0-572D5AA21C52}" destId="{7725F8AB-D54F-4623-9964-B97EBFFE1BAF}" srcOrd="0" destOrd="0" presId="urn:microsoft.com/office/officeart/2008/layout/VerticalCurvedList"/>
    <dgm:cxn modelId="{045CFA8B-A7AF-4BDA-B437-CDCF0E100427}" type="presParOf" srcId="{FBE9C480-9EC2-4E9A-A924-F87B9052E655}" destId="{98399794-2367-44EC-A19B-D1EC9EE3641A}" srcOrd="3" destOrd="0" presId="urn:microsoft.com/office/officeart/2008/layout/VerticalCurvedList"/>
    <dgm:cxn modelId="{DB29DA18-F1F7-454D-8B31-1E6B66150D22}" type="presParOf" srcId="{FBE9C480-9EC2-4E9A-A924-F87B9052E655}" destId="{32C0FDC2-01A5-43E6-B5E8-B5BA3E214BDD}" srcOrd="4" destOrd="0" presId="urn:microsoft.com/office/officeart/2008/layout/VerticalCurvedList"/>
    <dgm:cxn modelId="{A268D0DB-BE40-4917-985A-7536F6081AFD}" type="presParOf" srcId="{32C0FDC2-01A5-43E6-B5E8-B5BA3E214BDD}" destId="{0C348BEA-3158-4094-9910-16024EB4140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EA38B3-08DE-4857-90F4-62BA6DF48890}">
      <dsp:nvSpPr>
        <dsp:cNvPr id="0" name=""/>
        <dsp:cNvSpPr/>
      </dsp:nvSpPr>
      <dsp:spPr>
        <a:xfrm>
          <a:off x="-3009393" y="-466372"/>
          <a:ext cx="3612816" cy="3612816"/>
        </a:xfrm>
        <a:prstGeom prst="blockArc">
          <a:avLst>
            <a:gd name="adj1" fmla="val 18900000"/>
            <a:gd name="adj2" fmla="val 2700000"/>
            <a:gd name="adj3" fmla="val 598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58EECC-EE10-4E3F-8D00-C82310233B56}">
      <dsp:nvSpPr>
        <dsp:cNvPr id="0" name=""/>
        <dsp:cNvSpPr/>
      </dsp:nvSpPr>
      <dsp:spPr>
        <a:xfrm>
          <a:off x="492664" y="382875"/>
          <a:ext cx="4629430" cy="7656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7729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/>
            <a:t>内容介绍</a:t>
          </a:r>
        </a:p>
      </dsp:txBody>
      <dsp:txXfrm>
        <a:off x="492664" y="382875"/>
        <a:ext cx="4629430" cy="765642"/>
      </dsp:txXfrm>
    </dsp:sp>
    <dsp:sp modelId="{7725F8AB-D54F-4623-9964-B97EBFFE1BAF}">
      <dsp:nvSpPr>
        <dsp:cNvPr id="0" name=""/>
        <dsp:cNvSpPr/>
      </dsp:nvSpPr>
      <dsp:spPr>
        <a:xfrm>
          <a:off x="14137" y="287169"/>
          <a:ext cx="957053" cy="9570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8399794-2367-44EC-A19B-D1EC9EE3641A}">
      <dsp:nvSpPr>
        <dsp:cNvPr id="0" name=""/>
        <dsp:cNvSpPr/>
      </dsp:nvSpPr>
      <dsp:spPr>
        <a:xfrm>
          <a:off x="492664" y="1531553"/>
          <a:ext cx="4629430" cy="7656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7729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/>
            <a:t>代码分析</a:t>
          </a:r>
        </a:p>
      </dsp:txBody>
      <dsp:txXfrm>
        <a:off x="492664" y="1531553"/>
        <a:ext cx="4629430" cy="765642"/>
      </dsp:txXfrm>
    </dsp:sp>
    <dsp:sp modelId="{0C348BEA-3158-4094-9910-16024EB41408}">
      <dsp:nvSpPr>
        <dsp:cNvPr id="0" name=""/>
        <dsp:cNvSpPr/>
      </dsp:nvSpPr>
      <dsp:spPr>
        <a:xfrm>
          <a:off x="14137" y="1435848"/>
          <a:ext cx="957053" cy="9570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EA38B3-08DE-4857-90F4-62BA6DF48890}">
      <dsp:nvSpPr>
        <dsp:cNvPr id="0" name=""/>
        <dsp:cNvSpPr/>
      </dsp:nvSpPr>
      <dsp:spPr>
        <a:xfrm>
          <a:off x="-3009393" y="-466372"/>
          <a:ext cx="3612816" cy="3612816"/>
        </a:xfrm>
        <a:prstGeom prst="blockArc">
          <a:avLst>
            <a:gd name="adj1" fmla="val 18900000"/>
            <a:gd name="adj2" fmla="val 2700000"/>
            <a:gd name="adj3" fmla="val 598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58EECC-EE10-4E3F-8D00-C82310233B56}">
      <dsp:nvSpPr>
        <dsp:cNvPr id="0" name=""/>
        <dsp:cNvSpPr/>
      </dsp:nvSpPr>
      <dsp:spPr>
        <a:xfrm>
          <a:off x="492664" y="382875"/>
          <a:ext cx="4629430" cy="7656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7729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/>
            <a:t>内容介绍</a:t>
          </a:r>
        </a:p>
      </dsp:txBody>
      <dsp:txXfrm>
        <a:off x="492664" y="382875"/>
        <a:ext cx="4629430" cy="765642"/>
      </dsp:txXfrm>
    </dsp:sp>
    <dsp:sp modelId="{7725F8AB-D54F-4623-9964-B97EBFFE1BAF}">
      <dsp:nvSpPr>
        <dsp:cNvPr id="0" name=""/>
        <dsp:cNvSpPr/>
      </dsp:nvSpPr>
      <dsp:spPr>
        <a:xfrm>
          <a:off x="14137" y="287169"/>
          <a:ext cx="957053" cy="9570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8399794-2367-44EC-A19B-D1EC9EE3641A}">
      <dsp:nvSpPr>
        <dsp:cNvPr id="0" name=""/>
        <dsp:cNvSpPr/>
      </dsp:nvSpPr>
      <dsp:spPr>
        <a:xfrm>
          <a:off x="492664" y="1531553"/>
          <a:ext cx="4629430" cy="7656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7729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/>
            <a:t>代码分析</a:t>
          </a:r>
        </a:p>
      </dsp:txBody>
      <dsp:txXfrm>
        <a:off x="492664" y="1531553"/>
        <a:ext cx="4629430" cy="765642"/>
      </dsp:txXfrm>
    </dsp:sp>
    <dsp:sp modelId="{0C348BEA-3158-4094-9910-16024EB41408}">
      <dsp:nvSpPr>
        <dsp:cNvPr id="0" name=""/>
        <dsp:cNvSpPr/>
      </dsp:nvSpPr>
      <dsp:spPr>
        <a:xfrm>
          <a:off x="14137" y="1435848"/>
          <a:ext cx="957053" cy="9570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ea typeface="苹方 常规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8CC2-015C-4B09-8666-AB3170310C30}" type="datetimeFigureOut">
              <a:rPr lang="zh-CN" altLang="en-US" smtClean="0">
                <a:ea typeface="苹方 常规" pitchFamily="34" charset="-122"/>
              </a:rPr>
              <a:pPr/>
              <a:t>2020/11/7</a:t>
            </a:fld>
            <a:endParaRPr lang="zh-CN" altLang="en-US" dirty="0">
              <a:ea typeface="苹方 常规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ea typeface="苹方 常规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944C-FBC4-4862-A788-F573B2B71D84}" type="slidenum">
              <a:rPr lang="zh-CN" altLang="en-US" smtClean="0">
                <a:ea typeface="苹方 常规" pitchFamily="34" charset="-122"/>
              </a:rPr>
              <a:pPr/>
              <a:t>‹#›</a:t>
            </a:fld>
            <a:endParaRPr lang="zh-CN" altLang="en-US" dirty="0">
              <a:ea typeface="苹方 常规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00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苹方 常规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苹方 常规" pitchFamily="34" charset="-122"/>
              </a:defRPr>
            </a:lvl1pPr>
          </a:lstStyle>
          <a:p>
            <a:fld id="{E00117C1-E066-4E5E-955A-4C1A7D630DE0}" type="datetimeFigureOut">
              <a:rPr lang="zh-CN" altLang="en-US" smtClean="0"/>
              <a:pPr/>
              <a:t>2020/11/7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苹方 常规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苹方 常规" pitchFamily="34" charset="-122"/>
              </a:defRPr>
            </a:lvl1pPr>
          </a:lstStyle>
          <a:p>
            <a:fld id="{4C45946E-CFD3-46D9-87A1-2CA7EE0F856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1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苹方 常规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苹方 常规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苹方 常规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苹方 常规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苹方 常规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苹方 常规" pitchFamily="34" charset="-122"/>
                <a:ea typeface="苹方 常规" pitchFamily="34" charset="-122"/>
              </a:rPr>
              <a:t>公众号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苹方 常规" pitchFamily="34" charset="-122"/>
                <a:ea typeface="苹方 常规" pitchFamily="34" charset="-122"/>
              </a:rPr>
              <a:t>淘宝店铺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04" y="4908114"/>
            <a:ext cx="1000800" cy="995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| </a:t>
            </a:r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嵌入式教育专家</a:t>
            </a:r>
            <a:r>
              <a:rPr lang="en-US" altLang="zh-CN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·</a:t>
            </a:r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为初学而生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技术论坛：</a:t>
            </a:r>
            <a:r>
              <a:rPr lang="en-US" altLang="zh-CN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80000" y="460003"/>
            <a:ext cx="5184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思源黑体 CN" panose="020B0500000000000000" pitchFamily="34" charset="-122"/>
                <a:ea typeface="思源黑体 CN" panose="020B0500000000000000" pitchFamily="34" charset="-122"/>
              </a:rPr>
              <a:t>步进电机梯形加减速实现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7830403" y="529516"/>
            <a:ext cx="938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电机应用</a:t>
            </a:r>
            <a:endParaRPr lang="en-US" altLang="zh-CN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  <a:p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视频教程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0" y="1196529"/>
            <a:ext cx="7380312" cy="504279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086218" y="1988369"/>
            <a:ext cx="6971565" cy="39609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9532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| </a:t>
            </a:r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嵌入式教育专家</a:t>
            </a:r>
            <a:r>
              <a:rPr lang="en-US" altLang="zh-CN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·</a:t>
            </a:r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为初学而生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技术论坛：</a:t>
            </a:r>
            <a:r>
              <a:rPr lang="en-US" altLang="zh-CN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80000" y="460003"/>
            <a:ext cx="5184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思源黑体 CN" panose="020B0500000000000000" pitchFamily="34" charset="-122"/>
                <a:ea typeface="思源黑体 CN" panose="020B0500000000000000" pitchFamily="34" charset="-122"/>
              </a:rPr>
              <a:t>步进电机梯形加减速实现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7830403" y="529516"/>
            <a:ext cx="938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电机应用</a:t>
            </a:r>
            <a:endParaRPr lang="en-US" altLang="zh-CN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  <a:p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视频教程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0" y="1196529"/>
            <a:ext cx="7380312" cy="504279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086218" y="1988369"/>
            <a:ext cx="6971565" cy="39609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97887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| </a:t>
            </a:r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嵌入式教育专家</a:t>
            </a:r>
            <a:r>
              <a:rPr lang="en-US" altLang="zh-CN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·</a:t>
            </a:r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为初学而生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技术论坛：</a:t>
            </a:r>
            <a:r>
              <a:rPr lang="en-US" altLang="zh-CN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80000" y="460003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思源黑体 CN" panose="020B0500000000000000" pitchFamily="34" charset="-122"/>
                <a:ea typeface="思源黑体 CN" panose="020B0500000000000000" pitchFamily="34" charset="-122"/>
              </a:rPr>
              <a:t>步进电机梯形加减速实现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7830403" y="529516"/>
            <a:ext cx="938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电机应用</a:t>
            </a:r>
            <a:endParaRPr lang="en-US" altLang="zh-CN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  <a:p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视频教程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0" y="1196529"/>
            <a:ext cx="7380312" cy="504279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086218" y="1988369"/>
            <a:ext cx="6971565" cy="39609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2686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00" y="601200"/>
            <a:ext cx="1049441" cy="3276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| </a:t>
            </a:r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嵌入式教育专家</a:t>
            </a:r>
            <a:r>
              <a:rPr lang="en-US" altLang="zh-CN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·</a:t>
            </a:r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为初学而生</a:t>
            </a: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技术论坛：</a:t>
            </a:r>
            <a:r>
              <a:rPr lang="en-US" altLang="zh-CN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51517" y="601433"/>
            <a:ext cx="394851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[</a:t>
            </a:r>
            <a:r>
              <a:rPr lang="zh-CN" altLang="en-US" sz="20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野火</a:t>
            </a:r>
            <a:r>
              <a:rPr lang="en-US" altLang="zh-CN" sz="20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]《</a:t>
            </a:r>
            <a:r>
              <a:rPr lang="zh-CN" altLang="en-US" sz="20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电机应用开发实战指南</a:t>
            </a:r>
            <a:r>
              <a:rPr lang="en-US" altLang="zh-CN" sz="20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》</a:t>
            </a:r>
            <a:endParaRPr lang="zh-CN" altLang="en-US" sz="2000" dirty="0"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71078" y="2060848"/>
            <a:ext cx="8229600" cy="2402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封面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9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| </a:t>
            </a:r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嵌入式教育专家</a:t>
            </a:r>
            <a:r>
              <a:rPr lang="en-US" altLang="zh-CN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·</a:t>
            </a:r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为初学而生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技术论坛：</a:t>
            </a:r>
            <a:r>
              <a:rPr lang="en-US" altLang="zh-CN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7830403" y="529516"/>
            <a:ext cx="938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电机应用</a:t>
            </a:r>
            <a:endParaRPr lang="en-US" altLang="zh-CN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  <a:p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视频教程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80000" y="460003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思源黑体 CN" panose="020B0500000000000000" pitchFamily="34" charset="-122"/>
                <a:ea typeface="思源黑体 CN" panose="020B0500000000000000" pitchFamily="34" charset="-122"/>
              </a:rPr>
              <a:t>步进电机梯形加减速实现</a:t>
            </a:r>
          </a:p>
        </p:txBody>
      </p:sp>
      <p:sp>
        <p:nvSpPr>
          <p:cNvPr id="16" name="标题占位符 1"/>
          <p:cNvSpPr>
            <a:spLocks noGrp="1"/>
          </p:cNvSpPr>
          <p:nvPr>
            <p:ph type="title"/>
          </p:nvPr>
        </p:nvSpPr>
        <p:spPr>
          <a:xfrm>
            <a:off x="571078" y="2060848"/>
            <a:ext cx="8229600" cy="2402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正文</a:t>
            </a:r>
          </a:p>
        </p:txBody>
      </p:sp>
    </p:spTree>
    <p:extLst>
      <p:ext uri="{BB962C8B-B14F-4D97-AF65-F5344CB8AC3E}">
        <p14:creationId xmlns:p14="http://schemas.microsoft.com/office/powerpoint/2010/main" val="11247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1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5556" y="2276872"/>
            <a:ext cx="7992888" cy="1192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思源黑体 CN" panose="020B0500000000000000" pitchFamily="34" charset="-122"/>
                <a:ea typeface="思源黑体 CN" panose="020B0500000000000000" pitchFamily="34" charset="-122"/>
                <a:cs typeface="+mn-cs"/>
              </a:rPr>
              <a:t>步进电机梯形加减速实现</a:t>
            </a:r>
          </a:p>
        </p:txBody>
      </p:sp>
    </p:spTree>
    <p:extLst>
      <p:ext uri="{BB962C8B-B14F-4D97-AF65-F5344CB8AC3E}">
        <p14:creationId xmlns:p14="http://schemas.microsoft.com/office/powerpoint/2010/main" val="136128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梯形加减速算法原理详解</a:t>
            </a:r>
            <a:r>
              <a:rPr lang="en-US" altLang="zh-CN" dirty="0" smtClean="0"/>
              <a:t>-</a:t>
            </a:r>
            <a:r>
              <a:rPr lang="zh-CN" altLang="en-US" sz="2800" b="1" dirty="0"/>
              <a:t>模型解析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844824"/>
            <a:ext cx="5328592" cy="445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5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梯形加减速算法原理详解</a:t>
            </a:r>
            <a:r>
              <a:rPr lang="en-US" altLang="zh-CN" dirty="0" smtClean="0"/>
              <a:t>-</a:t>
            </a:r>
            <a:r>
              <a:rPr lang="zh-CN" altLang="en-US" sz="2800" b="1" dirty="0"/>
              <a:t>模型解析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844824"/>
            <a:ext cx="5114925" cy="453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79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脉冲时间间隔的精确计算</a:t>
            </a:r>
          </a:p>
        </p:txBody>
      </p:sp>
      <p:sp>
        <p:nvSpPr>
          <p:cNvPr id="6" name="AutoShape 2" descr="../_images/时间公式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002104" y="2094700"/>
                <a:ext cx="3065840" cy="36293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altLang="zh-CN" sz="2400" dirty="0" smtClean="0"/>
              </a:p>
              <a:p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sSubSup>
                        <m:sSub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sz="2400" b="1" dirty="0" smtClean="0"/>
              </a:p>
              <a:p>
                <a:endParaRPr lang="en-US" altLang="zh-CN" sz="24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zh-CN" alt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1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400" b="1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altLang="zh-CN" sz="2400" b="1" dirty="0" smtClean="0"/>
              </a:p>
              <a:p>
                <a:endParaRPr lang="en-US" altLang="zh-CN" sz="24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sz="2400" b="1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400" b="1" i="1" dirty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sz="2400" b="1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zh-CN" altLang="en-US" sz="2400" b="1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b="1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sz="2400" b="1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400" b="1" i="1" dirty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acc>
                                <m:accPr>
                                  <m:chr m:val="̇"/>
                                  <m:ctrlPr>
                                    <a:rPr lang="zh-CN" altLang="en-US" sz="24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400" b="1" i="1" dirty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acc>
                            </m:den>
                          </m:f>
                        </m:e>
                      </m:rad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104" y="2094700"/>
                <a:ext cx="3065840" cy="36293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4572000" y="1700808"/>
                <a:ext cx="3918189" cy="417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acc>
                                <m:accPr>
                                  <m:chr m:val="̇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acc>
                            </m:den>
                          </m:f>
                        </m:e>
                      </m:rad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rad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en-US" altLang="zh-CN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ad>
                        <m:radPr>
                          <m:degHide m:val="on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acc>
                                <m:accPr>
                                  <m:chr m:val="̇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acc>
                            </m:den>
                          </m:f>
                        </m:e>
                      </m:rad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rad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en-US" altLang="zh-CN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ad>
                        <m:radPr>
                          <m:degHide m:val="on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acc>
                                <m:accPr>
                                  <m:chr m:val="̇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acc>
                            </m:den>
                          </m:f>
                        </m:e>
                      </m:rad>
                    </m:oMath>
                  </m:oMathPara>
                </a14:m>
                <a:endParaRPr lang="en-US" altLang="zh-CN" sz="2400" dirty="0" smtClean="0"/>
              </a:p>
              <a:p>
                <a:endParaRPr lang="en-US" altLang="zh-CN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rad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700808"/>
                <a:ext cx="3918189" cy="41777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533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脉冲时间间隔的精确计算</a:t>
            </a:r>
          </a:p>
        </p:txBody>
      </p:sp>
      <p:sp>
        <p:nvSpPr>
          <p:cNvPr id="6" name="AutoShape 2" descr="../_images/时间公式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2" descr="../_images/计数器时间间隔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2" descr="../_images/公式推导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4211960" y="2129249"/>
                <a:ext cx="3259162" cy="910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1±</m:t>
                          </m:r>
                          <m:f>
                            <m:fPr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=1±</m:t>
                      </m:r>
                      <m:f>
                        <m:f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sSup>
                            <m:sSupPr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+∘</m:t>
                      </m:r>
                      <m:f>
                        <m:f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2129249"/>
                <a:ext cx="3259162" cy="9106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272666" y="2300159"/>
                <a:ext cx="3675523" cy="32853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600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rad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ad>
                                <m:radPr>
                                  <m:degHide m:val="on"/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ad>
                                <m:radPr>
                                  <m:degHide m:val="on"/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60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rad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16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60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rad>
                              <m:r>
                                <a:rPr lang="zh-CN" altLang="en-US" sz="16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ad>
                                <m:radPr>
                                  <m:degHide m:val="on"/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  <m:r>
                                <a:rPr lang="zh-CN" altLang="en-US" sz="16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ad>
                                <m:radPr>
                                  <m:degHide m:val="on"/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60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rad>
                            </m:e>
                          </m:d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  <m:d>
                            <m:d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rad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rad>
                                </m:den>
                              </m:f>
                              <m:r>
                                <a:rPr lang="zh-CN" altLang="en-US" sz="16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  <m:d>
                            <m:d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rad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sz="1600" dirty="0" smtClean="0"/>
              </a:p>
              <a:p>
                <a:endParaRPr lang="en-US" altLang="zh-CN" sz="1600" dirty="0"/>
              </a:p>
              <a:p>
                <a14:m>
                  <m:oMath xmlns:m="http://schemas.openxmlformats.org/officeDocument/2006/math">
                    <m:r>
                      <a:rPr lang="zh-CN" altLang="en-US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rad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rad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r>
                  <a:rPr lang="en-US" altLang="zh-CN" sz="2000" dirty="0" smtClean="0"/>
                  <a:t> </a:t>
                </a:r>
                <a14:m>
                  <m:oMath xmlns:m="http://schemas.openxmlformats.org/officeDocument/2006/math">
                    <m:r>
                      <a:rPr lang="zh-CN" altLang="en-US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zh-CN" altLang="en-US" sz="2000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sz="200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zh-CN" altLang="en-US" sz="2000" i="0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zh-CN" alt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000" i="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zh-CN" altLang="en-US" sz="20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  <m:r>
                          <a:rPr lang="zh-CN" altLang="en-US" sz="2000" i="0" dirty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zh-CN" altLang="en-US" sz="2000" i="0" dirty="0">
                            <a:latin typeface="Cambria Math" panose="02040503050406030204" pitchFamily="18" charset="0"/>
                          </a:rPr>
                          <m:t>1−</m:t>
                        </m:r>
                        <m:rad>
                          <m:radPr>
                            <m:degHide m:val="on"/>
                            <m:ctrlPr>
                              <a:rPr lang="zh-CN" altLang="en-US" sz="2000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sz="2000" i="0" dirty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zh-CN" alt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000" i="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zh-CN" altLang="en-US" sz="20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den>
                    </m:f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66" y="2300159"/>
                <a:ext cx="3675523" cy="32853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4396879" y="3573016"/>
                <a:ext cx="2952668" cy="1852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+∘</m:t>
                          </m:r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+∘</m:t>
                              </m:r>
                              <m:f>
                                <m:f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0" dirty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 dirty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0" dirty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zh-CN" altLang="en-US" i="0" dirty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0" dirty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879" y="3573016"/>
                <a:ext cx="2952668" cy="1852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6771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脉冲时间间隔的精确计算</a:t>
            </a:r>
          </a:p>
        </p:txBody>
      </p:sp>
      <p:sp>
        <p:nvSpPr>
          <p:cNvPr id="6" name="AutoShape 2" descr="../_images/时间公式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2" descr="../_images/计数器时间间隔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2" descr="../_images/公式推导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2555776" y="2736999"/>
                <a:ext cx="3637913" cy="24854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dirty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dirty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zh-CN" altLang="en-US" dirty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dirty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r>
                  <a:rPr lang="en-US" altLang="zh-CN" dirty="0" smtClean="0"/>
                  <a:t>  </a:t>
                </a:r>
                <a:r>
                  <a:rPr lang="zh-CN" altLang="en-US" dirty="0" smtClean="0"/>
                  <a:t>原式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dirty="0" smtClean="0"/>
                  <a:t>-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化简</m:t>
                    </m:r>
                  </m:oMath>
                </a14:m>
                <a:r>
                  <a:rPr lang="zh-CN" altLang="en-US" dirty="0" smtClean="0"/>
                  <a:t>后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2736999"/>
                <a:ext cx="3637913" cy="2485489"/>
              </a:xfrm>
              <a:prstGeom prst="rect">
                <a:avLst/>
              </a:prstGeom>
              <a:blipFill>
                <a:blip r:embed="rId2"/>
                <a:stretch>
                  <a:fillRect b="-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962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加减速度与步数的关系</a:t>
            </a:r>
          </a:p>
        </p:txBody>
      </p:sp>
      <p:sp>
        <p:nvSpPr>
          <p:cNvPr id="3" name="AutoShape 2" descr="../_images/加速度与步数关系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988840"/>
            <a:ext cx="4219575" cy="2495550"/>
          </a:xfrm>
          <a:prstGeom prst="rect">
            <a:avLst/>
          </a:prstGeom>
        </p:spPr>
      </p:pic>
      <p:sp>
        <p:nvSpPr>
          <p:cNvPr id="6" name="AutoShape 4" descr="../_images/公式12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307975" y="1844823"/>
                <a:ext cx="1975694" cy="2237536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b="1" dirty="0"/>
              </a:p>
              <a:p>
                <a:endParaRPr lang="en-US" altLang="zh-CN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altLang="zh-CN" b="1" dirty="0"/>
              </a:p>
              <a:p>
                <a:endParaRPr lang="en-US" altLang="zh-CN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75" y="1844823"/>
                <a:ext cx="1975694" cy="22375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2480196" y="2126246"/>
                <a:ext cx="1944973" cy="1674689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zh-CN" alt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  <m:sSub>
                        <m:sSubPr>
                          <m:ctrlPr>
                            <a:rPr lang="zh-CN" alt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acc>
                            <m:accPr>
                              <m:chr m:val="̇"/>
                              <m:ctrlP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altLang="zh-CN" b="1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0196" y="2126246"/>
                <a:ext cx="1944973" cy="16746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1324422" y="4254255"/>
                <a:ext cx="2359118" cy="2008178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altLang="zh-CN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b="1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zh-CN" altLang="en-US" b="1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acc>
                                    <m:accPr>
                                      <m:chr m:val="̇"/>
                                      <m:ctrlPr>
                                        <a:rPr lang="zh-CN" alt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b="1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acc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  <a:p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𝑛</m:t>
                      </m:r>
                      <m:acc>
                        <m:accPr>
                          <m:chr m:val="̇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  <m:r>
                        <a:rPr lang="en-US" altLang="zh-CN" i="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zh-CN" i="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altLang="zh-CN" i="0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422" y="4254255"/>
                <a:ext cx="2359118" cy="20081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5824758" y="4770887"/>
                <a:ext cx="155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4758" y="4770887"/>
                <a:ext cx="1555554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915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加减速度与步数的关系</a:t>
            </a:r>
          </a:p>
        </p:txBody>
      </p:sp>
      <p:sp>
        <p:nvSpPr>
          <p:cNvPr id="3" name="AutoShape 2" descr="../_images/加速度与步数关系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../_images/公式12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594295"/>
            <a:ext cx="4900985" cy="307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22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算法理论实现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348880"/>
            <a:ext cx="5995231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12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算法理论实现</a:t>
            </a:r>
            <a:r>
              <a:rPr lang="en-US" altLang="zh-CN" dirty="0" smtClean="0"/>
              <a:t>-</a:t>
            </a:r>
            <a:r>
              <a:rPr lang="zh-CN" altLang="en-US" sz="2800" dirty="0"/>
              <a:t>设置</a:t>
            </a:r>
            <a:r>
              <a:rPr lang="zh-CN" altLang="en-US" sz="2800" dirty="0" smtClean="0"/>
              <a:t>计算最小</a:t>
            </a:r>
            <a:r>
              <a:rPr lang="zh-CN" altLang="en-US" sz="2800" dirty="0"/>
              <a:t>间隔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683568" y="2123648"/>
                <a:ext cx="2755691" cy="30489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i="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zh-CN" altLang="en-US" i="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sSub>
                            <m:sSub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n-US" altLang="zh-CN">
                          <a:latin typeface="Cambria Math" panose="02040503050406030204" pitchFamily="18" charset="0"/>
                        </a:rPr>
                        <m:t> 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sSub>
                            <m:sSub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  <m:r>
                        <a:rPr lang="en-US" altLang="zh-CN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pPr algn="ctr"/>
                <a:endParaRPr lang="en-US" altLang="zh-CN" dirty="0" smtClean="0"/>
              </a:p>
              <a:p>
                <a:pPr algn="ctr"/>
                <a:endParaRPr lang="en-US" altLang="zh-CN" dirty="0" smtClean="0"/>
              </a:p>
              <a:p>
                <a:pPr algn="ctr"/>
                <a:r>
                  <a:rPr lang="en-US" altLang="zh-CN" i="1" dirty="0">
                    <a:latin typeface="Cambria Math" panose="02040503050406030204" pitchFamily="18" charset="0"/>
                  </a:rPr>
                  <a:t>A_T_x10 =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algn="ctr"/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altLang="zh-C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min_delay =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nor/>
                          </m:r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nor/>
                          </m:r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altLang="zh-CN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𝑠𝑝𝑒𝑒𝑑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123648"/>
                <a:ext cx="2755691" cy="3048976"/>
              </a:xfrm>
              <a:prstGeom prst="rect">
                <a:avLst/>
              </a:prstGeom>
              <a:blipFill>
                <a:blip r:embed="rId2"/>
                <a:stretch>
                  <a:fillRect l="-11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4211960" y="2036253"/>
                <a:ext cx="4578882" cy="31363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acc>
                                <m:accPr>
                                  <m:chr m:val="̇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</m:den>
                          </m:f>
                        </m:e>
                      </m:rad>
                    </m:oMath>
                  </m:oMathPara>
                </a14:m>
                <a:endParaRPr lang="en-US" altLang="zh-CN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zh-CN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zh-C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altLang="zh-CN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T1_FREQ_148 =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0.676</m:t>
                    </m:r>
                    <m:sSub>
                      <m:sSub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altLang="zh-CN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A_SQ =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zh-CN" altLang="en-US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altLang="zh-CN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100000</a:t>
                </a:r>
              </a:p>
              <a:p>
                <a:pPr algn="ctr"/>
                <a:endParaRPr lang="en-US" altLang="zh-CN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endParaRPr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altLang="zh-CN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step_delay 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T1_FREQ_148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_</m:t>
                            </m:r>
                            <m:r>
                              <m:rPr>
                                <m:nor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SQ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𝑎𝑐𝑐𝑒𝑙</m:t>
                            </m:r>
                          </m:den>
                        </m:f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/10</m:t>
                    </m:r>
                  </m:oMath>
                </a14:m>
                <a:endParaRPr lang="zh-CN" altLang="en-US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2036253"/>
                <a:ext cx="4578882" cy="31363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315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算法理论实现</a:t>
            </a:r>
            <a:r>
              <a:rPr lang="en-US" altLang="zh-CN" dirty="0" smtClean="0"/>
              <a:t>-</a:t>
            </a:r>
            <a:r>
              <a:rPr lang="zh-CN" altLang="en-US" sz="2800" dirty="0"/>
              <a:t>设置</a:t>
            </a:r>
            <a:r>
              <a:rPr lang="zh-CN" altLang="en-US" sz="2800" dirty="0" smtClean="0"/>
              <a:t>计算最小</a:t>
            </a:r>
            <a:r>
              <a:rPr lang="zh-CN" altLang="en-US" sz="2800" dirty="0"/>
              <a:t>间隔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0" y="2708920"/>
                <a:ext cx="7858883" cy="2601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acc>
                                <m:accPr>
                                  <m:chr m:val="̇"/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acc>
                            </m:den>
                          </m:f>
                        </m:e>
                      </m:rad>
                    </m:oMath>
                  </m:oMathPara>
                </a14:m>
                <a:endParaRPr lang="en-US" altLang="zh-CN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zh-CN" altLang="en-US" dirty="0" smtClean="0"/>
                  <a:t>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zh-CN" altLang="en-US" i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0.676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zh-CN" altLang="en-US" i="0" dirty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0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zh-CN" altLang="en-US" i="0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zh-CN" altLang="en-US" i="0" dirty="0">
                        <a:latin typeface="Cambria Math" panose="02040503050406030204" pitchFamily="18" charset="0"/>
                      </a:rPr>
                      <m:t>⋅</m:t>
                    </m:r>
                    <m:rad>
                      <m:radPr>
                        <m:degHide m:val="on"/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zh-CN" altLang="en-US" i="0" dirty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p>
                              <m:sSupPr>
                                <m:ctrlP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0" dirty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zh-CN" altLang="en-US" i="0" dirty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p>
                            </m:sSup>
                          </m:num>
                          <m:den>
                            <m:acc>
                              <m:accPr>
                                <m:chr m:val="̇"/>
                                <m:ctrlP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acc>
                            <m:r>
                              <a:rPr lang="zh-CN" altLang="en-US" i="0" dirty="0">
                                <a:latin typeface="Cambria Math" panose="02040503050406030204" pitchFamily="18" charset="0"/>
                              </a:rPr>
                              <m:t>⋅10</m:t>
                            </m:r>
                          </m:den>
                        </m:f>
                      </m:e>
                    </m:rad>
                    <m:r>
                      <a:rPr lang="zh-CN" altLang="en-US" i="0" dirty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0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zh-CN" altLang="en-US" i="0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zh-CN" altLang="en-US" dirty="0" smtClean="0"/>
                  <a:t>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zh-CN" altLang="en-US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0.676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zh-CN" altLang="en-US" dirty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zh-CN" altLang="en-US" dirty="0">
                        <a:latin typeface="Cambria Math" panose="02040503050406030204" pitchFamily="18" charset="0"/>
                      </a:rPr>
                      <m:t>⋅</m:t>
                    </m:r>
                    <m:rad>
                      <m:radPr>
                        <m:degHide m:val="on"/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acc>
                              <m:accPr>
                                <m:chr m:val="̇"/>
                                <m:ctrlP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acc>
                          </m:den>
                        </m:f>
                      </m:e>
                    </m:rad>
                    <m:r>
                      <a:rPr lang="zh-CN" altLang="en-US" dirty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(5−1)/2</m:t>
                        </m:r>
                      </m:sup>
                    </m:sSup>
                    <m:r>
                      <a:rPr lang="zh-CN" altLang="en-US" dirty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zh-CN" altLang="en-US" dirty="0" smtClean="0"/>
                  <a:t>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0.676</m:t>
                    </m:r>
                    <m:rad>
                      <m:radPr>
                        <m:degHide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acc>
                              <m:accPr>
                                <m:chr m:val="̇"/>
                                <m:ctrlP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acc>
                          </m:den>
                        </m:f>
                      </m:e>
                    </m:rad>
                  </m:oMath>
                </a14:m>
                <a:endParaRPr lang="zh-CN" altLang="en-US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08920"/>
                <a:ext cx="7858883" cy="26017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316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/>
          <p:cNvGraphicFramePr/>
          <p:nvPr/>
        </p:nvGraphicFramePr>
        <p:xfrm>
          <a:off x="2003884" y="2088964"/>
          <a:ext cx="5136232" cy="2680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252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算法理论实现</a:t>
            </a:r>
            <a:r>
              <a:rPr lang="en-US" altLang="zh-CN" dirty="0" smtClean="0"/>
              <a:t>-</a:t>
            </a:r>
            <a:r>
              <a:rPr lang="zh-CN" altLang="en-US" sz="2800" dirty="0"/>
              <a:t>加减速情况分析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276872"/>
            <a:ext cx="4751785" cy="302433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74022" y="569260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第一种情况</a:t>
            </a:r>
            <a:endParaRPr lang="zh-CN" altLang="en-US" dirty="0"/>
          </a:p>
        </p:txBody>
      </p:sp>
      <p:sp>
        <p:nvSpPr>
          <p:cNvPr id="5" name="AutoShape 2" descr="../_images/速度路程-2ax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2276872"/>
            <a:ext cx="1285875" cy="3619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61"/>
          <a:stretch/>
        </p:blipFill>
        <p:spPr>
          <a:xfrm>
            <a:off x="5409033" y="2938661"/>
            <a:ext cx="2691359" cy="5524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033" y="3789040"/>
            <a:ext cx="3162300" cy="6572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298" y="4752513"/>
            <a:ext cx="30480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26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算法理论实现</a:t>
            </a:r>
            <a:r>
              <a:rPr lang="en-US" altLang="zh-CN" dirty="0" smtClean="0"/>
              <a:t>-</a:t>
            </a:r>
            <a:r>
              <a:rPr lang="zh-CN" altLang="en-US" sz="2800" dirty="0"/>
              <a:t>加减速情况分析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36323" y="188547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第</a:t>
            </a:r>
            <a:r>
              <a:rPr lang="zh-CN" altLang="en-US" dirty="0"/>
              <a:t>二</a:t>
            </a:r>
            <a:r>
              <a:rPr lang="zh-CN" altLang="en-US" dirty="0" smtClean="0"/>
              <a:t>种情况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070140"/>
            <a:ext cx="5057775" cy="3248025"/>
          </a:xfrm>
          <a:prstGeom prst="rect">
            <a:avLst/>
          </a:prstGeom>
        </p:spPr>
      </p:pic>
      <p:sp>
        <p:nvSpPr>
          <p:cNvPr id="6" name="AutoShape 2" descr="../_images/decal_val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679124"/>
            <a:ext cx="3879791" cy="36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4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中断状态区分</a:t>
            </a:r>
            <a:endParaRPr lang="zh-CN" altLang="en-US" dirty="0"/>
          </a:p>
        </p:txBody>
      </p:sp>
      <p:sp>
        <p:nvSpPr>
          <p:cNvPr id="6" name="AutoShape 2" descr="../_images/decal_val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67" y="1910448"/>
            <a:ext cx="4172534" cy="1653101"/>
          </a:xfrm>
          <a:prstGeom prst="rect">
            <a:avLst/>
          </a:prstGeom>
        </p:spPr>
      </p:pic>
      <p:sp>
        <p:nvSpPr>
          <p:cNvPr id="7" name="AutoShape 2" descr="../_images/状态机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7" t="1466" r="1022" b="990"/>
          <a:stretch/>
        </p:blipFill>
        <p:spPr>
          <a:xfrm>
            <a:off x="4860032" y="1448668"/>
            <a:ext cx="4104456" cy="316835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826661"/>
            <a:ext cx="6413871" cy="119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12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/>
          <p:cNvGraphicFramePr/>
          <p:nvPr/>
        </p:nvGraphicFramePr>
        <p:xfrm>
          <a:off x="2003884" y="2088964"/>
          <a:ext cx="5136232" cy="2680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348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软件分析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251520" y="3212975"/>
            <a:ext cx="8712968" cy="2448495"/>
          </a:xfrm>
        </p:spPr>
        <p:txBody>
          <a:bodyPr/>
          <a:lstStyle/>
          <a:p>
            <a:r>
              <a:rPr lang="zh-CN" altLang="en-US" sz="2800" dirty="0"/>
              <a:t>实验一、</a:t>
            </a:r>
            <a:r>
              <a:rPr lang="en-US" altLang="zh-CN" sz="2800" dirty="0"/>
              <a:t>《stepper—</a:t>
            </a:r>
            <a:r>
              <a:rPr lang="zh-CN" altLang="en-US" sz="2800" dirty="0"/>
              <a:t>梯形加减速实现</a:t>
            </a:r>
            <a:r>
              <a:rPr lang="en-US" altLang="zh-CN" sz="2800" dirty="0" smtClean="0"/>
              <a:t>》</a:t>
            </a:r>
            <a:endParaRPr lang="en-US" altLang="zh-CN" sz="2800" dirty="0"/>
          </a:p>
          <a:p>
            <a:r>
              <a:rPr lang="zh-CN" altLang="en-US" sz="2800" dirty="0"/>
              <a:t>实验二、</a:t>
            </a:r>
            <a:r>
              <a:rPr lang="en-US" altLang="zh-CN" sz="2800" dirty="0"/>
              <a:t>《stepper—</a:t>
            </a:r>
            <a:r>
              <a:rPr lang="zh-CN" altLang="en-US" sz="2800" dirty="0"/>
              <a:t>梯形加减速实现 </a:t>
            </a:r>
            <a:r>
              <a:rPr lang="en-US" altLang="zh-CN" sz="2800" dirty="0"/>
              <a:t>- </a:t>
            </a:r>
            <a:r>
              <a:rPr lang="zh-CN" altLang="en-US" sz="2800" dirty="0"/>
              <a:t>串口控制</a:t>
            </a:r>
            <a:r>
              <a:rPr lang="en-US" altLang="zh-CN" sz="2800" dirty="0" smtClean="0"/>
              <a:t>》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9090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3239852" y="2529736"/>
            <a:ext cx="2664296" cy="720080"/>
          </a:xfrm>
          <a:prstGeom prst="round2Diag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+mn-ea"/>
              </a:rPr>
              <a:t>谢谢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公众号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208036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为什么要使用加减速算法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547664" y="2996952"/>
            <a:ext cx="60486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         由于成本等其他因素限制，在步进电机开环控制时，防止出现堵转、丢步和过冲的情况，并尽可能发挥开环步进电机优秀的控制能力，增加在高负载下的可靠性。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219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几种常见的加减速算法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115616" y="1916832"/>
            <a:ext cx="705678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梯形加减速</a:t>
            </a:r>
            <a:endParaRPr lang="en-US" altLang="zh-CN" sz="24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 </a:t>
            </a:r>
            <a:r>
              <a:rPr lang="zh-CN" altLang="en-US" sz="2000" dirty="0" smtClean="0"/>
              <a:t>算法</a:t>
            </a:r>
            <a:r>
              <a:rPr lang="zh-CN" altLang="en-US" sz="2000" dirty="0"/>
              <a:t>简便</a:t>
            </a:r>
            <a:r>
              <a:rPr lang="zh-CN" altLang="en-US" sz="2000" dirty="0" smtClean="0"/>
              <a:t>，计算用</a:t>
            </a:r>
            <a:r>
              <a:rPr lang="zh-CN" altLang="en-US" sz="2000" dirty="0"/>
              <a:t>时少、响应快、效率</a:t>
            </a:r>
            <a:r>
              <a:rPr lang="zh-CN" altLang="en-US" sz="2000" dirty="0" smtClean="0"/>
              <a:t>高，实现方便。在变速和匀速转折点不能平滑过渡。主要应用在对升降速过程要求不高的场合。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指数形加减速</a:t>
            </a:r>
            <a:endParaRPr lang="en-US" altLang="zh-CN" sz="2400" dirty="0" smtClean="0"/>
          </a:p>
          <a:p>
            <a:r>
              <a:rPr lang="zh-CN" altLang="en-US" sz="2000" dirty="0" smtClean="0"/>
              <a:t>         克服了梯形加减速的速度</a:t>
            </a:r>
            <a:r>
              <a:rPr lang="zh-CN" altLang="en-US" sz="2000" dirty="0"/>
              <a:t>不平稳问题，运动精度得到了</a:t>
            </a:r>
            <a:r>
              <a:rPr lang="zh-CN" altLang="en-US" sz="2000" dirty="0" smtClean="0"/>
              <a:t>提高，但初始</a:t>
            </a:r>
            <a:r>
              <a:rPr lang="zh-CN" altLang="en-US" sz="2000" dirty="0"/>
              <a:t>加速度大，容易引起机械部件的冲击，在加减速的起点仍然存在加减速突变，限制了加速度的提高。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S</a:t>
            </a:r>
            <a:r>
              <a:rPr lang="zh-CN" altLang="en-US" sz="2400" dirty="0" smtClean="0"/>
              <a:t>形加减速</a:t>
            </a:r>
            <a:endParaRPr lang="en-US" altLang="zh-CN" sz="2400" dirty="0" smtClean="0"/>
          </a:p>
          <a:p>
            <a:r>
              <a:rPr lang="en-US" altLang="zh-CN" sz="2000" dirty="0" smtClean="0"/>
              <a:t>         S</a:t>
            </a:r>
            <a:r>
              <a:rPr lang="zh-CN" altLang="en-US" sz="2000" dirty="0"/>
              <a:t>曲线加减速是一种柔性程序较好的控制策略，能让电机性能得到充分的发挥，冲击振动小，但是实现过程比较复杂，计算量相对较大，并且加减速效率不高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altLang="zh-CN" dirty="0" smtClean="0"/>
              <a:t>……</a:t>
            </a:r>
            <a:endParaRPr lang="zh-CN" altLang="en-US" dirty="0" smtClean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2046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加</a:t>
            </a:r>
            <a:r>
              <a:rPr lang="zh-CN" altLang="en-US" dirty="0" smtClean="0"/>
              <a:t>减速控制的评价指标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115616" y="2852936"/>
            <a:ext cx="70567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机械运动轨迹及位置误差应该尽量的</a:t>
            </a:r>
            <a:r>
              <a:rPr lang="zh-CN" altLang="en-US" sz="2400" dirty="0" smtClean="0"/>
              <a:t>小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机械运动过程平稳、抖动小，且响应</a:t>
            </a:r>
            <a:r>
              <a:rPr lang="zh-CN" altLang="en-US" sz="2400" dirty="0" smtClean="0"/>
              <a:t>迅速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加减速算法应该尽量简单，便于实现，能够满足控制的实时性要求</a:t>
            </a:r>
          </a:p>
        </p:txBody>
      </p:sp>
    </p:spTree>
    <p:extLst>
      <p:ext uri="{BB962C8B-B14F-4D97-AF65-F5344CB8AC3E}">
        <p14:creationId xmlns:p14="http://schemas.microsoft.com/office/powerpoint/2010/main" val="360563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梯形加减速算法原理详解</a:t>
            </a:r>
            <a:r>
              <a:rPr lang="en-US" altLang="zh-CN" dirty="0" smtClean="0"/>
              <a:t>-</a:t>
            </a:r>
            <a:r>
              <a:rPr lang="zh-CN" altLang="en-US" sz="2800" b="1" dirty="0"/>
              <a:t>算法特点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961232"/>
            <a:ext cx="5287504" cy="24314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43608" y="4432284"/>
            <a:ext cx="741682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/>
              <a:t>在</a:t>
            </a:r>
            <a:r>
              <a:rPr lang="en-US" altLang="zh-CN" sz="2400" dirty="0"/>
              <a:t>OA</a:t>
            </a:r>
            <a:r>
              <a:rPr lang="zh-CN" altLang="en-US" sz="2400" dirty="0"/>
              <a:t>加速过程中，由低于步进电机的启动频率开始启动（模型中由</a:t>
            </a:r>
            <a:r>
              <a:rPr lang="en-US" altLang="zh-CN" sz="2400" dirty="0"/>
              <a:t>0</a:t>
            </a:r>
            <a:r>
              <a:rPr lang="zh-CN" altLang="en-US" sz="2400" dirty="0"/>
              <a:t>启动），以固定的加速度增加速度到目标值；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/>
              <a:t>在</a:t>
            </a:r>
            <a:r>
              <a:rPr lang="en-US" altLang="zh-CN" sz="2400" dirty="0"/>
              <a:t>AB</a:t>
            </a:r>
            <a:r>
              <a:rPr lang="zh-CN" altLang="en-US" sz="2400" dirty="0"/>
              <a:t>匀速过程中，以最大速度匀速运动；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/>
              <a:t>在</a:t>
            </a:r>
            <a:r>
              <a:rPr lang="en-US" altLang="zh-CN" sz="2400" dirty="0"/>
              <a:t>BC</a:t>
            </a:r>
            <a:r>
              <a:rPr lang="zh-CN" altLang="en-US" sz="2400" dirty="0"/>
              <a:t>减速部分中，以加速度不变的速度递减到</a:t>
            </a:r>
            <a:r>
              <a:rPr lang="en-US" altLang="zh-CN" sz="2400" dirty="0"/>
              <a:t>0</a:t>
            </a:r>
            <a:r>
              <a:rPr lang="zh-CN" altLang="en-US" sz="2400" dirty="0"/>
              <a:t>；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151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梯形加减速算法原理详解</a:t>
            </a:r>
            <a:r>
              <a:rPr lang="en-US" altLang="zh-CN" dirty="0" smtClean="0"/>
              <a:t>-</a:t>
            </a:r>
            <a:r>
              <a:rPr lang="zh-CN" altLang="en-US" sz="2800" b="1" dirty="0"/>
              <a:t>基础</a:t>
            </a:r>
            <a:r>
              <a:rPr lang="zh-CN" altLang="en-US" sz="2800" b="1" dirty="0" smtClean="0"/>
              <a:t>概念</a:t>
            </a:r>
            <a:endParaRPr lang="zh-CN" altLang="en-US" sz="28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420888"/>
            <a:ext cx="6912769" cy="275141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719824" y="5445224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步进电机脉冲</a:t>
            </a:r>
            <a:r>
              <a:rPr lang="zh-CN" altLang="en-US" dirty="0"/>
              <a:t>周期</a:t>
            </a:r>
            <a:r>
              <a:rPr lang="zh-CN" altLang="en-US" dirty="0" smtClean="0"/>
              <a:t>和</a:t>
            </a:r>
            <a:r>
              <a:rPr lang="zh-CN" altLang="en-US" dirty="0"/>
              <a:t>速度的关系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429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梯形加减速算法原理详解</a:t>
            </a:r>
            <a:r>
              <a:rPr lang="en-US" altLang="zh-CN" dirty="0" smtClean="0"/>
              <a:t>-</a:t>
            </a:r>
            <a:r>
              <a:rPr lang="zh-CN" altLang="en-US" sz="2800" b="1" dirty="0"/>
              <a:t>基础概念</a:t>
            </a:r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060848"/>
            <a:ext cx="5184576" cy="375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02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梯形加减速算法原理详解</a:t>
            </a:r>
            <a:r>
              <a:rPr lang="en-US" altLang="zh-CN" dirty="0" smtClean="0"/>
              <a:t>-</a:t>
            </a:r>
            <a:r>
              <a:rPr lang="zh-CN" altLang="en-US" sz="2800" b="1" dirty="0"/>
              <a:t>基础概念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004048" y="2204864"/>
            <a:ext cx="3672408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角度和弧度的转换</a:t>
            </a:r>
            <a:endParaRPr lang="en-US" altLang="zh-CN" sz="2400" dirty="0" smtClean="0"/>
          </a:p>
          <a:p>
            <a:r>
              <a:rPr lang="en-US" altLang="zh-CN" dirty="0" smtClean="0"/>
              <a:t>1°      =  </a:t>
            </a:r>
            <a:r>
              <a:rPr lang="el-GR" altLang="zh-CN" dirty="0" smtClean="0"/>
              <a:t>π/180°</a:t>
            </a:r>
            <a:r>
              <a:rPr lang="en-US" altLang="zh-CN" dirty="0" smtClean="0"/>
              <a:t>  </a:t>
            </a:r>
            <a:r>
              <a:rPr lang="zh-CN" altLang="en-US" dirty="0" smtClean="0"/>
              <a:t>≈  </a:t>
            </a:r>
            <a:r>
              <a:rPr lang="en-US" altLang="zh-CN" dirty="0" smtClean="0"/>
              <a:t>0.01745rad</a:t>
            </a:r>
          </a:p>
          <a:p>
            <a:r>
              <a:rPr lang="el-GR" altLang="zh-CN" dirty="0" smtClean="0"/>
              <a:t>1</a:t>
            </a:r>
            <a:r>
              <a:rPr lang="en-US" altLang="zh-CN" dirty="0" smtClean="0"/>
              <a:t>rad = 180</a:t>
            </a:r>
            <a:r>
              <a:rPr lang="en-US" altLang="zh-CN" dirty="0"/>
              <a:t>°/</a:t>
            </a:r>
            <a:r>
              <a:rPr lang="el-GR" altLang="zh-CN" dirty="0" smtClean="0"/>
              <a:t>π</a:t>
            </a:r>
            <a:r>
              <a:rPr lang="en-US" altLang="zh-CN" dirty="0" smtClean="0"/>
              <a:t>   </a:t>
            </a:r>
            <a:r>
              <a:rPr lang="zh-CN" altLang="en-US" dirty="0" smtClean="0"/>
              <a:t>≈  </a:t>
            </a:r>
            <a:r>
              <a:rPr lang="en-US" altLang="zh-CN" dirty="0" smtClean="0"/>
              <a:t>57.296°</a:t>
            </a:r>
            <a:endParaRPr lang="en-US" altLang="zh-CN" dirty="0"/>
          </a:p>
          <a:p>
            <a:r>
              <a:rPr lang="el-GR" altLang="zh-CN" dirty="0" smtClean="0"/>
              <a:t>360°</a:t>
            </a:r>
            <a:r>
              <a:rPr lang="en-US" altLang="zh-CN" dirty="0" smtClean="0"/>
              <a:t> </a:t>
            </a:r>
            <a:r>
              <a:rPr lang="el-GR" altLang="zh-CN" dirty="0" smtClean="0"/>
              <a:t>=</a:t>
            </a:r>
            <a:r>
              <a:rPr lang="en-US" altLang="zh-CN" dirty="0" smtClean="0"/>
              <a:t>  </a:t>
            </a:r>
            <a:r>
              <a:rPr lang="el-GR" altLang="zh-CN" dirty="0" smtClean="0"/>
              <a:t>2π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角速度和转速的转换</a:t>
            </a:r>
            <a:endParaRPr lang="en-US" altLang="zh-CN" sz="2400" dirty="0" smtClean="0"/>
          </a:p>
          <a:p>
            <a:r>
              <a:rPr lang="zh-CN" altLang="en-US" dirty="0"/>
              <a:t>角度</a:t>
            </a:r>
            <a:r>
              <a:rPr lang="zh-CN" altLang="en-US" dirty="0" smtClean="0"/>
              <a:t>数：</a:t>
            </a:r>
            <a:r>
              <a:rPr lang="el-GR" altLang="zh-CN" dirty="0" smtClean="0"/>
              <a:t>ω/</a:t>
            </a:r>
            <a:r>
              <a:rPr lang="en-US" altLang="zh-CN" dirty="0"/>
              <a:t>s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弧度</a:t>
            </a:r>
            <a:r>
              <a:rPr lang="en-US" altLang="zh-CN" dirty="0"/>
              <a:t>/</a:t>
            </a:r>
            <a:r>
              <a:rPr lang="zh-CN" altLang="en-US" dirty="0" smtClean="0"/>
              <a:t>秒</a:t>
            </a:r>
            <a:endParaRPr lang="en-US" altLang="zh-CN" dirty="0" smtClean="0"/>
          </a:p>
          <a:p>
            <a:r>
              <a:rPr lang="zh-CN" altLang="en-US" dirty="0" smtClean="0"/>
              <a:t>转    速：</a:t>
            </a:r>
            <a:r>
              <a:rPr lang="en-US" altLang="zh-CN" dirty="0"/>
              <a:t>rpm </a:t>
            </a:r>
            <a:r>
              <a:rPr lang="zh-CN" altLang="en-US" dirty="0" smtClean="0"/>
              <a:t>  转</a:t>
            </a:r>
            <a:r>
              <a:rPr lang="en-US" altLang="zh-CN" dirty="0"/>
              <a:t>/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r>
              <a:rPr lang="en-US" altLang="zh-CN" dirty="0" smtClean="0"/>
              <a:t>N  =  </a:t>
            </a:r>
            <a:r>
              <a:rPr lang="el-GR" altLang="zh-CN" dirty="0" smtClean="0"/>
              <a:t>ω/2π</a:t>
            </a:r>
            <a:r>
              <a:rPr lang="en-US" altLang="zh-CN" dirty="0" smtClean="0"/>
              <a:t>        </a:t>
            </a:r>
          </a:p>
          <a:p>
            <a:r>
              <a:rPr lang="en-US" altLang="zh-CN" dirty="0" smtClean="0"/>
              <a:t>1rpm</a:t>
            </a:r>
            <a:r>
              <a:rPr lang="en-US" altLang="zh-CN" dirty="0"/>
              <a:t> </a:t>
            </a:r>
            <a:r>
              <a:rPr lang="en-US" altLang="zh-CN" dirty="0" smtClean="0"/>
              <a:t>=  </a:t>
            </a:r>
            <a:r>
              <a:rPr lang="el-GR" altLang="zh-CN" dirty="0" smtClean="0"/>
              <a:t>2π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dirty="0"/>
              <a:t>rad/min</a:t>
            </a:r>
            <a:r>
              <a:rPr lang="en-US" altLang="zh-CN" dirty="0" smtClean="0"/>
              <a:t>)=  </a:t>
            </a:r>
            <a:r>
              <a:rPr lang="el-GR" altLang="zh-CN" dirty="0" smtClean="0"/>
              <a:t>π/30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dirty="0"/>
              <a:t>rad/s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1rpm   </a:t>
            </a:r>
            <a:r>
              <a:rPr lang="zh-CN" altLang="en-US" dirty="0" smtClean="0"/>
              <a:t>≈</a:t>
            </a:r>
            <a:r>
              <a:rPr lang="en-US" altLang="zh-CN" dirty="0" smtClean="0"/>
              <a:t>  0.1047rad/s</a:t>
            </a:r>
          </a:p>
          <a:p>
            <a:r>
              <a:rPr lang="en-US" altLang="zh-CN" dirty="0" smtClean="0"/>
              <a:t>1rad/s </a:t>
            </a:r>
            <a:r>
              <a:rPr lang="zh-CN" altLang="en-US" dirty="0" smtClean="0"/>
              <a:t>≈  </a:t>
            </a:r>
            <a:r>
              <a:rPr lang="en-US" altLang="zh-CN" dirty="0" smtClean="0"/>
              <a:t>9.549rpm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31" y="2017759"/>
            <a:ext cx="3007457" cy="244984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95536" y="4785499"/>
            <a:ext cx="4032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 用</a:t>
            </a:r>
            <a:r>
              <a:rPr lang="zh-CN" altLang="en-US" dirty="0"/>
              <a:t>弧长与半径之</a:t>
            </a:r>
            <a:r>
              <a:rPr lang="zh-CN" altLang="en-US" dirty="0" smtClean="0"/>
              <a:t>比度量</a:t>
            </a:r>
            <a:r>
              <a:rPr lang="zh-CN" altLang="en-US" dirty="0"/>
              <a:t>对应圆心角角度的方式，叫做弧度制，用符号</a:t>
            </a:r>
            <a:r>
              <a:rPr lang="en-US" altLang="zh-CN" dirty="0"/>
              <a:t>rad</a:t>
            </a:r>
            <a:r>
              <a:rPr lang="zh-CN" altLang="en-US" dirty="0"/>
              <a:t>表示，读作弧度。等于半径长的圆弧所对的圆心角叫做</a:t>
            </a:r>
            <a:r>
              <a:rPr lang="en-US" altLang="zh-CN" dirty="0"/>
              <a:t>1</a:t>
            </a:r>
            <a:r>
              <a:rPr lang="zh-CN" altLang="en-US" dirty="0"/>
              <a:t>弧度的角。</a:t>
            </a:r>
          </a:p>
        </p:txBody>
      </p:sp>
    </p:spTree>
    <p:extLst>
      <p:ext uri="{BB962C8B-B14F-4D97-AF65-F5344CB8AC3E}">
        <p14:creationId xmlns:p14="http://schemas.microsoft.com/office/powerpoint/2010/main" val="259246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封面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思源黑体 CN"/>
        <a:ea typeface="思源黑体 CN"/>
        <a:cs typeface=""/>
      </a:majorFont>
      <a:minorFont>
        <a:latin typeface="思源黑体 Light"/>
        <a:ea typeface="思源黑体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正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思源黑体 CN"/>
        <a:ea typeface="思源黑体 CN"/>
        <a:cs typeface=""/>
      </a:majorFont>
      <a:minorFont>
        <a:latin typeface="思源黑体 Light"/>
        <a:ea typeface="思源黑体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12217</TotalTime>
  <Words>1119</Words>
  <Application>Microsoft Office PowerPoint</Application>
  <PresentationFormat>全屏显示(4:3)</PresentationFormat>
  <Paragraphs>125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苹方 常规</vt:lpstr>
      <vt:lpstr>思源黑体 CN</vt:lpstr>
      <vt:lpstr>思源黑体 Light</vt:lpstr>
      <vt:lpstr>Arial</vt:lpstr>
      <vt:lpstr>Calibri</vt:lpstr>
      <vt:lpstr>Cambria Math</vt:lpstr>
      <vt:lpstr>Wingdings</vt:lpstr>
      <vt:lpstr>封面</vt:lpstr>
      <vt:lpstr>正文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250</cp:revision>
  <dcterms:modified xsi:type="dcterms:W3CDTF">2020-11-07T09:16:28Z</dcterms:modified>
</cp:coreProperties>
</file>