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259" r:id="rId3"/>
    <p:sldId id="312" r:id="rId4"/>
    <p:sldId id="278" r:id="rId5"/>
    <p:sldId id="313" r:id="rId6"/>
    <p:sldId id="309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4" r:id="rId16"/>
    <p:sldId id="323" r:id="rId17"/>
    <p:sldId id="270" r:id="rId18"/>
    <p:sldId id="26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5" autoAdjust="0"/>
    <p:restoredTop sz="94660"/>
  </p:normalViewPr>
  <p:slideViewPr>
    <p:cSldViewPr>
      <p:cViewPr varScale="1">
        <p:scale>
          <a:sx n="77" d="100"/>
          <a:sy n="77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2020/9/17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2020/9/17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公众号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编码器的使用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78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编码器的使用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封面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为什么学习电机应用开发</a:t>
            </a: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编码器的使用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STM32</a:t>
            </a:r>
            <a:r>
              <a:rPr lang="zh-CN" altLang="en-US" dirty="0"/>
              <a:t>的编码器接口</a:t>
            </a:r>
            <a:r>
              <a:rPr lang="en-US" altLang="zh-CN" sz="2400" dirty="0"/>
              <a:t>-</a:t>
            </a:r>
            <a:r>
              <a:rPr lang="zh-CN" altLang="en-US" sz="2400" dirty="0"/>
              <a:t>简介</a:t>
            </a:r>
          </a:p>
        </p:txBody>
      </p:sp>
      <p:sp>
        <p:nvSpPr>
          <p:cNvPr id="3" name="AutoShape 2" descr="编码器接口2倍频图解——向上计数">
            <a:extLst>
              <a:ext uri="{FF2B5EF4-FFF2-40B4-BE49-F238E27FC236}">
                <a16:creationId xmlns:a16="http://schemas.microsoft.com/office/drawing/2014/main" id="{6ADABBF9-7D86-42CB-BE69-212F94E11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1BB00-C455-4859-91BA-89E581DE6599}"/>
              </a:ext>
            </a:extLst>
          </p:cNvPr>
          <p:cNvSpPr txBox="1"/>
          <p:nvPr/>
        </p:nvSpPr>
        <p:spPr>
          <a:xfrm>
            <a:off x="1823654" y="529213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仅在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处计数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E5D914-2FA3-4770-A27A-89645500C6B8}"/>
              </a:ext>
            </a:extLst>
          </p:cNvPr>
          <p:cNvSpPr txBox="1"/>
          <p:nvPr/>
        </p:nvSpPr>
        <p:spPr>
          <a:xfrm>
            <a:off x="5220072" y="2255383"/>
            <a:ext cx="35283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</a:rPr>
              <a:t>           图中同样包含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TI2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两通道的信号，以及计数器的计数方向，其中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比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TI2 </a:t>
            </a:r>
            <a:r>
              <a:rPr lang="zh-CN" altLang="en-US" b="1" i="0" dirty="0">
                <a:solidFill>
                  <a:srgbClr val="404040"/>
                </a:solidFill>
                <a:effectLst/>
              </a:rPr>
              <a:t>滞后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 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1/4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个周期，以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的信号边沿作为有效边沿。 当检测到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的上升沿时，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TI2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为高电平，此时计数器向下计数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1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次，下一时刻检测到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的下降沿时，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TI2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为低电平，此时计数器仍然向下计数一次，以此类推。 这样同样是把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的上升沿和下降沿都用来计数，同样实现了对原始信号的</a:t>
            </a:r>
            <a:r>
              <a:rPr lang="en-US" altLang="zh-CN" b="0" i="0" dirty="0">
                <a:solidFill>
                  <a:srgbClr val="404040"/>
                </a:solidFill>
                <a:effectLst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</a:rPr>
              <a:t>倍频，只不过变成向下计数了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D8148-DB14-4AAB-B66D-1C335E14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3" y="2636912"/>
            <a:ext cx="448611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STM32</a:t>
            </a:r>
            <a:r>
              <a:rPr lang="zh-CN" altLang="en-US" dirty="0"/>
              <a:t>的编码器接口</a:t>
            </a:r>
            <a:r>
              <a:rPr lang="en-US" altLang="zh-CN" sz="2400" dirty="0"/>
              <a:t>-</a:t>
            </a:r>
            <a:r>
              <a:rPr lang="zh-CN" altLang="en-US" sz="2400" dirty="0"/>
              <a:t>简介</a:t>
            </a:r>
          </a:p>
        </p:txBody>
      </p:sp>
      <p:sp>
        <p:nvSpPr>
          <p:cNvPr id="3" name="AutoShape 2" descr="编码器接口2倍频图解——向上计数">
            <a:extLst>
              <a:ext uri="{FF2B5EF4-FFF2-40B4-BE49-F238E27FC236}">
                <a16:creationId xmlns:a16="http://schemas.microsoft.com/office/drawing/2014/main" id="{6ADABBF9-7D86-42CB-BE69-212F94E11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1BB00-C455-4859-91BA-89E581DE6599}"/>
              </a:ext>
            </a:extLst>
          </p:cNvPr>
          <p:cNvSpPr txBox="1"/>
          <p:nvPr/>
        </p:nvSpPr>
        <p:spPr>
          <a:xfrm>
            <a:off x="1537517" y="529213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TI2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处均计数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E5D914-2FA3-4770-A27A-89645500C6B8}"/>
              </a:ext>
            </a:extLst>
          </p:cNvPr>
          <p:cNvSpPr txBox="1"/>
          <p:nvPr/>
        </p:nvSpPr>
        <p:spPr>
          <a:xfrm>
            <a:off x="5377319" y="3276600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</a:rPr>
              <a:t>       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把两个通道的上升沿和下降沿都用来计数，计数方向也是两个通道同时参考， 相当于原来仅在一个通道处计数的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倍，所以这种就能实现对原始信号的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倍频。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783276-04EC-4E1D-B770-AB637D2DC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2" y="2708920"/>
            <a:ext cx="448611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STM32</a:t>
            </a:r>
            <a:r>
              <a:rPr lang="zh-CN" altLang="en-US" dirty="0"/>
              <a:t>的编码器接口</a:t>
            </a:r>
            <a:r>
              <a:rPr lang="en-US" altLang="zh-CN" sz="2400" dirty="0"/>
              <a:t>-</a:t>
            </a:r>
            <a:r>
              <a:rPr lang="zh-CN" altLang="en-US" sz="2400" dirty="0"/>
              <a:t>初始化结构体详解</a:t>
            </a:r>
          </a:p>
        </p:txBody>
      </p:sp>
      <p:sp>
        <p:nvSpPr>
          <p:cNvPr id="3" name="AutoShape 2" descr="编码器接口2倍频图解——向上计数">
            <a:extLst>
              <a:ext uri="{FF2B5EF4-FFF2-40B4-BE49-F238E27FC236}">
                <a16:creationId xmlns:a16="http://schemas.microsoft.com/office/drawing/2014/main" id="{6ADABBF9-7D86-42CB-BE69-212F94E11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095016-17FC-4ED2-8332-2BCAA89F209E}"/>
              </a:ext>
            </a:extLst>
          </p:cNvPr>
          <p:cNvSpPr txBox="1"/>
          <p:nvPr/>
        </p:nvSpPr>
        <p:spPr>
          <a:xfrm>
            <a:off x="267606" y="1916832"/>
            <a:ext cx="212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时基结构体：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C526B1-90CA-471A-A35D-19B7CB8B199D}"/>
              </a:ext>
            </a:extLst>
          </p:cNvPr>
          <p:cNvSpPr txBox="1"/>
          <p:nvPr/>
        </p:nvSpPr>
        <p:spPr>
          <a:xfrm>
            <a:off x="1331640" y="2594521"/>
            <a:ext cx="64807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Prescaler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预分频器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CounterMode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计数模式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定时器周期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ClockDivision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时钟分频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RepetitionCounter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重复计算器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AutoReloadPreload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自动重载值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TIM_Base_InitTypeDef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STM32</a:t>
            </a:r>
            <a:r>
              <a:rPr lang="zh-CN" altLang="en-US" dirty="0"/>
              <a:t>的编码器接口</a:t>
            </a:r>
            <a:r>
              <a:rPr lang="en-US" altLang="zh-CN" sz="2400" dirty="0"/>
              <a:t>-</a:t>
            </a:r>
            <a:r>
              <a:rPr lang="zh-CN" altLang="en-US" sz="2400" dirty="0"/>
              <a:t>初始化结构体详解</a:t>
            </a:r>
          </a:p>
        </p:txBody>
      </p:sp>
      <p:sp>
        <p:nvSpPr>
          <p:cNvPr id="3" name="AutoShape 2" descr="编码器接口2倍频图解——向上计数">
            <a:extLst>
              <a:ext uri="{FF2B5EF4-FFF2-40B4-BE49-F238E27FC236}">
                <a16:creationId xmlns:a16="http://schemas.microsoft.com/office/drawing/2014/main" id="{6ADABBF9-7D86-42CB-BE69-212F94E11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095016-17FC-4ED2-8332-2BCAA89F209E}"/>
              </a:ext>
            </a:extLst>
          </p:cNvPr>
          <p:cNvSpPr txBox="1"/>
          <p:nvPr/>
        </p:nvSpPr>
        <p:spPr>
          <a:xfrm>
            <a:off x="395536" y="1850782"/>
            <a:ext cx="402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编码器初始化配置结构体：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B97B2E-3574-490A-B1A8-FBE1529C60DE}"/>
              </a:ext>
            </a:extLst>
          </p:cNvPr>
          <p:cNvSpPr txBox="1"/>
          <p:nvPr/>
        </p:nvSpPr>
        <p:spPr>
          <a:xfrm>
            <a:off x="1289968" y="2312447"/>
            <a:ext cx="65640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EncoderMode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编码器模式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IC1Polarity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输入信号极性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IC1Selection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输入通道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IC1Prescaler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输入捕获预分频器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IC1Filter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输入捕获滤波器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IC2Polarity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输入信号极性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IC2Selection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输入通道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IC2Prescaler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输入捕获预分频器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IC2Filter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输入捕获滤波器</a:t>
            </a:r>
            <a:endParaRPr lang="zh-CN" alt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TIM_Encoder_InitTypeDef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编码器的使用</a:t>
            </a:r>
          </a:p>
        </p:txBody>
      </p:sp>
    </p:spTree>
    <p:extLst>
      <p:ext uri="{BB962C8B-B14F-4D97-AF65-F5344CB8AC3E}">
        <p14:creationId xmlns:p14="http://schemas.microsoft.com/office/powerpoint/2010/main" val="40618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2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软件分析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15616" y="3212976"/>
            <a:ext cx="6912768" cy="1224136"/>
          </a:xfrm>
        </p:spPr>
        <p:txBody>
          <a:bodyPr/>
          <a:lstStyle/>
          <a:p>
            <a:r>
              <a:rPr lang="zh-CN" altLang="en-US" dirty="0"/>
              <a:t>实验一、</a:t>
            </a:r>
            <a:r>
              <a:rPr lang="en-US" altLang="zh-CN" dirty="0"/>
              <a:t>《</a:t>
            </a:r>
            <a:r>
              <a:rPr lang="zh-CN" altLang="en-US" dirty="0"/>
              <a:t>减速电机编码器测速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实验二、</a:t>
            </a:r>
            <a:r>
              <a:rPr lang="en-US" altLang="zh-CN" dirty="0"/>
              <a:t>《</a:t>
            </a:r>
            <a:r>
              <a:rPr lang="zh-CN" altLang="en-US" dirty="0"/>
              <a:t>步进电机编码器测速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90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n-ea"/>
              </a:rPr>
              <a:t>谢谢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5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增量式编码器倍频技术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223628" y="2204864"/>
            <a:ext cx="6696744" cy="3816648"/>
          </a:xfrm>
        </p:spPr>
        <p:txBody>
          <a:bodyPr/>
          <a:lstStyle/>
          <a:p>
            <a:r>
              <a:rPr lang="zh-CN" altLang="en-US" sz="2400" dirty="0"/>
              <a:t>输出脉冲波形信号的两种形式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占空比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50%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的方波，通道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和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相位差为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90°</a:t>
            </a:r>
            <a:r>
              <a:rPr lang="zh-CN" altLang="en-US" sz="2000" dirty="0">
                <a:solidFill>
                  <a:srgbClr val="404040"/>
                </a:solidFill>
                <a:latin typeface="Lato" panose="020F0502020204030203" pitchFamily="34" charset="0"/>
              </a:rPr>
              <a:t>。</a:t>
            </a:r>
            <a:endParaRPr lang="en-US" altLang="zh-CN" sz="20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zh-CN" altLang="en-US" sz="20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正弦波这类模拟信号，通道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和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相位差为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90°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870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增量式编码器倍频技术</a:t>
            </a:r>
            <a:r>
              <a:rPr lang="en-US" altLang="zh-CN" sz="2400" dirty="0"/>
              <a:t>-</a:t>
            </a:r>
            <a:r>
              <a:rPr lang="zh-CN" altLang="en-US" sz="2400" dirty="0"/>
              <a:t>方波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4AA5F9-A278-45B9-8361-E258F62A0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34" y="2348880"/>
            <a:ext cx="5958578" cy="34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0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常用测速方法</a:t>
            </a:r>
            <a:r>
              <a:rPr lang="en-US" altLang="zh-CN" sz="2400" dirty="0"/>
              <a:t>-M</a:t>
            </a:r>
            <a:r>
              <a:rPr lang="zh-CN" altLang="en-US" sz="2400" dirty="0"/>
              <a:t>法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7317" y="202571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法：又叫做频率测量法。这种方法是在一个固定计时周期内，统计这段时间的编码器脉冲数，计算速度值。设编码器单圈总脉冲数为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 在时间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0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内，统计到的编码器脉冲数为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0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，则转速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的计算公式为：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129D6B-4709-4592-8016-ABDDD359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32" y="3795768"/>
            <a:ext cx="1224136" cy="7289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B3CD1B-3DC3-4E3C-A5F1-FA1816F78CC2}"/>
              </a:ext>
            </a:extLst>
          </p:cNvPr>
          <p:cNvSpPr txBox="1"/>
          <p:nvPr/>
        </p:nvSpPr>
        <p:spPr>
          <a:xfrm>
            <a:off x="567317" y="486916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高速测量时可以获得较好的测量精度和平稳性， 但是如果速度很低，低到每个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0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内只有少数几个脉冲，此时算出的速度误差就会比较大，并且很不稳定。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38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常用测速方法</a:t>
            </a:r>
            <a:r>
              <a:rPr lang="en-US" altLang="zh-CN" sz="2400" dirty="0"/>
              <a:t>-T</a:t>
            </a:r>
            <a:r>
              <a:rPr lang="zh-CN" altLang="en-US" sz="2400" dirty="0"/>
              <a:t>法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5113" y="1911329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404040"/>
                </a:solidFill>
                <a:latin typeface="Lato" panose="020F0502020204030203" pitchFamily="34" charset="0"/>
              </a:rPr>
              <a:t>T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法：又叫做周期测量法。这种方法是建立一个已知频率的高频脉冲并对其计数，计数时间由捕获到的编码器相邻两个脉冲的间隔时间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决定， 计数值为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。设编码器单圈总脉冲数为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，高频脉冲的频率为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0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，则转速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的计算公式为：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B3CD1B-3DC3-4E3C-A5F1-FA1816F78CC2}"/>
              </a:ext>
            </a:extLst>
          </p:cNvPr>
          <p:cNvSpPr txBox="1"/>
          <p:nvPr/>
        </p:nvSpPr>
        <p:spPr>
          <a:xfrm>
            <a:off x="555113" y="4653136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在电机高转速的时候， 编码器脉冲间隔时间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很小，使得测量周期内的高频脉冲计数值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也变得很少，导致测量误差变大，而在低转速时，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足够大， 测量周期内的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也足够多，所以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法和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法刚好相反，更适合测量低速。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D40632-BD9E-4125-988C-507D9760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66" y="3747961"/>
            <a:ext cx="2085868" cy="6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常用测速方法</a:t>
            </a:r>
            <a:r>
              <a:rPr lang="en-US" altLang="zh-CN" sz="2400" dirty="0"/>
              <a:t>-M/T</a:t>
            </a:r>
            <a:r>
              <a:rPr lang="zh-CN" altLang="en-US" sz="2400" dirty="0"/>
              <a:t>法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7317" y="2025714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综合了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法和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法各自的优势，既测量编码器脉冲数又测量一定时间内的高频脉冲数</a:t>
            </a:r>
            <a:r>
              <a:rPr lang="zh-CN" altLang="en-US" sz="2400" dirty="0">
                <a:solidFill>
                  <a:srgbClr val="404040"/>
                </a:solidFill>
                <a:latin typeface="Lato" panose="020F0502020204030203" pitchFamily="34" charset="0"/>
              </a:rPr>
              <a:t>。在一个相对固定的时间内，计数编码器脉冲数</a:t>
            </a:r>
            <a:r>
              <a:rPr lang="en-US" altLang="zh-CN" sz="2400" dirty="0">
                <a:solidFill>
                  <a:srgbClr val="404040"/>
                </a:solidFill>
                <a:latin typeface="Lato" panose="020F0502020204030203" pitchFamily="34" charset="0"/>
              </a:rPr>
              <a:t>M0</a:t>
            </a:r>
            <a:r>
              <a:rPr lang="zh-CN" altLang="en-US" sz="2400" dirty="0">
                <a:solidFill>
                  <a:srgbClr val="404040"/>
                </a:solidFill>
                <a:latin typeface="Lato" panose="020F0502020204030203" pitchFamily="34" charset="0"/>
              </a:rPr>
              <a:t>， 并计数一个已知频率为</a:t>
            </a:r>
            <a:r>
              <a:rPr lang="en-US" altLang="zh-CN" sz="2400" dirty="0">
                <a:solidFill>
                  <a:srgbClr val="404040"/>
                </a:solidFill>
                <a:latin typeface="Lato" panose="020F0502020204030203" pitchFamily="34" charset="0"/>
              </a:rPr>
              <a:t>F0</a:t>
            </a:r>
            <a:r>
              <a:rPr lang="zh-CN" altLang="en-US" sz="2400" dirty="0">
                <a:solidFill>
                  <a:srgbClr val="404040"/>
                </a:solidFill>
                <a:latin typeface="Lato" panose="020F0502020204030203" pitchFamily="34" charset="0"/>
              </a:rPr>
              <a:t>的高频脉冲，计数值为</a:t>
            </a:r>
            <a:r>
              <a:rPr lang="en-US" altLang="zh-CN" sz="2400" dirty="0">
                <a:solidFill>
                  <a:srgbClr val="404040"/>
                </a:solidFill>
                <a:latin typeface="Lato" panose="020F0502020204030203" pitchFamily="34" charset="0"/>
              </a:rPr>
              <a:t>M1</a:t>
            </a:r>
            <a:r>
              <a:rPr lang="zh-CN" altLang="en-US" sz="2400" dirty="0">
                <a:solidFill>
                  <a:srgbClr val="404040"/>
                </a:solidFill>
                <a:latin typeface="Lato" panose="020F0502020204030203" pitchFamily="34" charset="0"/>
              </a:rPr>
              <a:t>，计算速度值。设编码器单圈总脉冲数为</a:t>
            </a:r>
            <a:r>
              <a:rPr lang="en-US" altLang="zh-CN" sz="2400" dirty="0">
                <a:solidFill>
                  <a:srgbClr val="404040"/>
                </a:solidFill>
                <a:latin typeface="Lato" panose="020F0502020204030203" pitchFamily="34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Lato" panose="020F0502020204030203" pitchFamily="34" charset="0"/>
              </a:rPr>
              <a:t>，则转速</a:t>
            </a:r>
            <a:r>
              <a:rPr lang="en-US" altLang="zh-CN" sz="2400" dirty="0">
                <a:solidFill>
                  <a:srgbClr val="404040"/>
                </a:solidFill>
                <a:latin typeface="Lato" panose="020F0502020204030203" pitchFamily="34" charset="0"/>
              </a:rPr>
              <a:t>n</a:t>
            </a:r>
            <a:r>
              <a:rPr lang="zh-CN" altLang="en-US" sz="2400" dirty="0">
                <a:solidFill>
                  <a:srgbClr val="404040"/>
                </a:solidFill>
                <a:latin typeface="Lato" panose="020F0502020204030203" pitchFamily="34" charset="0"/>
              </a:rPr>
              <a:t>的计算公式为：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B3CD1B-3DC3-4E3C-A5F1-FA1816F78CC2}"/>
              </a:ext>
            </a:extLst>
          </p:cNvPr>
          <p:cNvSpPr txBox="1"/>
          <p:nvPr/>
        </p:nvSpPr>
        <p:spPr>
          <a:xfrm>
            <a:off x="567317" y="4996625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电机高速时，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0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增大，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减小，相当于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法， 低速时，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增大，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en-US" altLang="zh-CN" sz="2400" b="0" i="0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0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减小，相当于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法。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F2532E-F693-481A-842B-2E2DDDFB5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50" y="4112976"/>
            <a:ext cx="1385900" cy="7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STM32</a:t>
            </a:r>
            <a:r>
              <a:rPr lang="zh-CN" altLang="en-US" dirty="0"/>
              <a:t>的编码器接口</a:t>
            </a:r>
            <a:r>
              <a:rPr lang="en-US" altLang="zh-CN" sz="2400" dirty="0"/>
              <a:t>-</a:t>
            </a:r>
            <a:r>
              <a:rPr lang="zh-CN" altLang="en-US" sz="2400" dirty="0"/>
              <a:t>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BAACB3-079E-40FD-83B0-789DFBFC2DE3}"/>
              </a:ext>
            </a:extLst>
          </p:cNvPr>
          <p:cNvSpPr txBox="1"/>
          <p:nvPr/>
        </p:nvSpPr>
        <p:spPr>
          <a:xfrm>
            <a:off x="1786621" y="5473243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编码器信号与计数器方向和计数位置之间的关系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7E2955-7322-400C-8D27-44ADBB9DA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24913"/>
            <a:ext cx="77343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STM32</a:t>
            </a:r>
            <a:r>
              <a:rPr lang="zh-CN" altLang="en-US" dirty="0"/>
              <a:t>的编码器接口</a:t>
            </a:r>
            <a:r>
              <a:rPr lang="en-US" altLang="zh-CN" sz="2400" dirty="0"/>
              <a:t>-</a:t>
            </a:r>
            <a:r>
              <a:rPr lang="zh-CN" altLang="en-US" sz="2400" dirty="0"/>
              <a:t>简介</a:t>
            </a:r>
          </a:p>
        </p:txBody>
      </p:sp>
      <p:sp>
        <p:nvSpPr>
          <p:cNvPr id="3" name="AutoShape 2" descr="编码器接口2倍频图解——向上计数">
            <a:extLst>
              <a:ext uri="{FF2B5EF4-FFF2-40B4-BE49-F238E27FC236}">
                <a16:creationId xmlns:a16="http://schemas.microsoft.com/office/drawing/2014/main" id="{6ADABBF9-7D86-42CB-BE69-212F94E11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6C8F45-FC5C-413A-9F30-ABDF1138F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708920"/>
            <a:ext cx="4680519" cy="22322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E1BB00-C455-4859-91BA-89E581DE6599}"/>
              </a:ext>
            </a:extLst>
          </p:cNvPr>
          <p:cNvSpPr txBox="1"/>
          <p:nvPr/>
        </p:nvSpPr>
        <p:spPr>
          <a:xfrm>
            <a:off x="1823654" y="529213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仅在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处计数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E5D914-2FA3-4770-A27A-89645500C6B8}"/>
              </a:ext>
            </a:extLst>
          </p:cNvPr>
          <p:cNvSpPr txBox="1"/>
          <p:nvPr/>
        </p:nvSpPr>
        <p:spPr>
          <a:xfrm>
            <a:off x="5220072" y="2255383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        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图中包含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TI2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两通道的信号，以及计数器的计数方向，其中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比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TI2 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+mn-ea"/>
              </a:rPr>
              <a:t>提前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 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1/4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个周期，以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的信号边沿作为有效边沿。 当检测到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的上升沿时，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TI2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为低电平，此时计数器向上计数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次，下一时刻检测到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的下降沿时，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TI2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为高电平，此时计数器仍然向上计数一次，以此类推。 这样就能把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TI1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的上升沿和下降沿都用来计数，即实现了对原始信号的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+mn-ea"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倍频。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9502</TotalTime>
  <Words>534</Words>
  <Application>Microsoft Office PowerPoint</Application>
  <PresentationFormat>全屏显示(4:3)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苹方 常规</vt:lpstr>
      <vt:lpstr>思源黑体 CN</vt:lpstr>
      <vt:lpstr>思源黑体 Light</vt:lpstr>
      <vt:lpstr>Arial</vt:lpstr>
      <vt:lpstr>Calibri</vt:lpstr>
      <vt:lpstr>Consolas</vt:lpstr>
      <vt:lpstr>Lato</vt:lpstr>
      <vt:lpstr>Wingdings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192</cp:revision>
  <dcterms:modified xsi:type="dcterms:W3CDTF">2020-09-17T03:53:16Z</dcterms:modified>
</cp:coreProperties>
</file>