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6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1" d="100"/>
          <a:sy n="81" d="100"/>
        </p:scale>
        <p:origin x="-398" y="-7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电源管理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实现低功耗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STM32</a:t>
            </a:r>
            <a:r>
              <a:rPr lang="zh-CN" altLang="en-US" sz="2400" b="1"/>
              <a:t>的电源系统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52680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STM32</a:t>
            </a:r>
            <a:r>
              <a:rPr lang="zh-CN" altLang="zh-CN"/>
              <a:t>的电源系统主要分为备份域电路、内核电路以及</a:t>
            </a:r>
            <a:r>
              <a:rPr lang="en-US" altLang="zh-CN"/>
              <a:t>ADC</a:t>
            </a:r>
            <a:r>
              <a:rPr lang="zh-CN" altLang="zh-CN"/>
              <a:t>电路三部分，介绍如下</a:t>
            </a:r>
            <a:r>
              <a:rPr lang="zh-CN" altLang="zh-CN" smtClean="0"/>
              <a:t>：</a:t>
            </a:r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539552" y="2276872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备份域电路</a:t>
            </a:r>
          </a:p>
          <a:p>
            <a:r>
              <a:rPr lang="en-US" altLang="zh-CN" smtClean="0"/>
              <a:t>	STM32</a:t>
            </a:r>
            <a:r>
              <a:rPr lang="zh-CN" altLang="zh-CN"/>
              <a:t>的</a:t>
            </a:r>
            <a:r>
              <a:rPr lang="en-US" altLang="zh-CN"/>
              <a:t>LSE</a:t>
            </a:r>
            <a:r>
              <a:rPr lang="zh-CN" altLang="zh-CN"/>
              <a:t>振荡器、</a:t>
            </a:r>
            <a:r>
              <a:rPr lang="en-US" altLang="zh-CN"/>
              <a:t>RTC</a:t>
            </a:r>
            <a:r>
              <a:rPr lang="zh-CN" altLang="zh-CN"/>
              <a:t>、备份寄存器及备份</a:t>
            </a:r>
            <a:r>
              <a:rPr lang="en-US" altLang="zh-CN"/>
              <a:t>SRAM</a:t>
            </a:r>
            <a:r>
              <a:rPr lang="zh-CN" altLang="zh-CN"/>
              <a:t>这些器件被包含进备份域电路中，这部分的电路可以通过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VBAT</a:t>
            </a:r>
            <a:r>
              <a:rPr lang="zh-CN" altLang="zh-CN"/>
              <a:t>引脚获取供电电源，在实际应用中一般会使用</a:t>
            </a:r>
            <a:r>
              <a:rPr lang="en-US" altLang="zh-CN"/>
              <a:t>3V</a:t>
            </a:r>
            <a:r>
              <a:rPr lang="zh-CN" altLang="zh-CN"/>
              <a:t>的钮扣电池对该引脚供电</a:t>
            </a:r>
            <a:r>
              <a:rPr lang="zh-CN" altLang="zh-CN" smtClean="0"/>
              <a:t>。</a:t>
            </a:r>
            <a:endParaRPr lang="en-US" altLang="zh-CN"/>
          </a:p>
          <a:p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图中备份域电路的左侧有一个电源开关结构，它的功能</a:t>
            </a:r>
            <a:r>
              <a:rPr lang="zh-CN" altLang="zh-CN" smtClean="0"/>
              <a:t>类似</a:t>
            </a:r>
            <a:r>
              <a:rPr lang="zh-CN" altLang="en-US"/>
              <a:t>图</a:t>
            </a:r>
            <a:r>
              <a:rPr lang="zh-CN" altLang="zh-CN" smtClean="0"/>
              <a:t>中</a:t>
            </a:r>
            <a:r>
              <a:rPr lang="zh-CN" altLang="zh-CN"/>
              <a:t>的双二极管，在它的上方连接了</a:t>
            </a:r>
            <a:r>
              <a:rPr lang="en-US" altLang="zh-CN"/>
              <a:t>VBAT</a:t>
            </a:r>
            <a:r>
              <a:rPr lang="zh-CN" altLang="zh-CN"/>
              <a:t>电源，下方连接了</a:t>
            </a:r>
            <a:r>
              <a:rPr lang="en-US" altLang="zh-CN"/>
              <a:t>VDD</a:t>
            </a:r>
            <a:r>
              <a:rPr lang="zh-CN" altLang="zh-CN"/>
              <a:t>主电源</a:t>
            </a:r>
            <a:r>
              <a:rPr lang="en-US" altLang="zh-CN"/>
              <a:t>(</a:t>
            </a:r>
            <a:r>
              <a:rPr lang="zh-CN" altLang="zh-CN"/>
              <a:t>一般为</a:t>
            </a:r>
            <a:r>
              <a:rPr lang="en-US" altLang="zh-CN"/>
              <a:t>3.3V)</a:t>
            </a:r>
            <a:r>
              <a:rPr lang="zh-CN" altLang="zh-CN"/>
              <a:t>，右侧引出到备份域电路中。当</a:t>
            </a:r>
            <a:r>
              <a:rPr lang="en-US" altLang="zh-CN"/>
              <a:t>VDD</a:t>
            </a:r>
            <a:r>
              <a:rPr lang="zh-CN" altLang="zh-CN"/>
              <a:t>主电源存在时，由于</a:t>
            </a:r>
            <a:r>
              <a:rPr lang="en-US" altLang="zh-CN"/>
              <a:t>VDD</a:t>
            </a:r>
            <a:r>
              <a:rPr lang="zh-CN" altLang="zh-CN"/>
              <a:t>电压较高，备份域电路通过</a:t>
            </a:r>
            <a:r>
              <a:rPr lang="en-US" altLang="zh-CN"/>
              <a:t>VDD</a:t>
            </a:r>
            <a:r>
              <a:rPr lang="zh-CN" altLang="zh-CN"/>
              <a:t>供电，当</a:t>
            </a:r>
            <a:r>
              <a:rPr lang="en-US" altLang="zh-CN"/>
              <a:t>VDD</a:t>
            </a:r>
            <a:r>
              <a:rPr lang="zh-CN" altLang="zh-CN"/>
              <a:t>掉电时，备份域电路由钮扣电池通过</a:t>
            </a:r>
            <a:r>
              <a:rPr lang="en-US" altLang="zh-CN"/>
              <a:t>VBAT</a:t>
            </a:r>
            <a:r>
              <a:rPr lang="zh-CN" altLang="zh-CN"/>
              <a:t>供电，保证电路能持续运行，从而可利用它保留关键数据。</a:t>
            </a:r>
          </a:p>
        </p:txBody>
      </p:sp>
      <p:pic>
        <p:nvPicPr>
          <p:cNvPr id="12" name="图片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75" b="5208"/>
          <a:stretch/>
        </p:blipFill>
        <p:spPr bwMode="auto">
          <a:xfrm>
            <a:off x="3680021" y="5280852"/>
            <a:ext cx="1746250" cy="147129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27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STM32</a:t>
            </a:r>
            <a:r>
              <a:rPr lang="zh-CN" altLang="en-US" sz="2400" b="1"/>
              <a:t>的电源系统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700808"/>
            <a:ext cx="8208912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调压器供电电路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en-US" altLang="zh-CN"/>
              <a:t>STM32</a:t>
            </a:r>
            <a:r>
              <a:rPr lang="zh-CN" altLang="zh-CN"/>
              <a:t>的电源系统中调压器供电的电路是最主要的部分，调压器为备份域及待机电路以外的所有数字电路供电，其中包括内核、数字外设以及</a:t>
            </a:r>
            <a:r>
              <a:rPr lang="en-US" altLang="zh-CN"/>
              <a:t>RAM</a:t>
            </a:r>
            <a:r>
              <a:rPr lang="zh-CN" altLang="zh-CN"/>
              <a:t>，调压器的输出电压约为</a:t>
            </a:r>
            <a:r>
              <a:rPr lang="en-US" altLang="zh-CN"/>
              <a:t>1.2V</a:t>
            </a:r>
            <a:r>
              <a:rPr lang="zh-CN" altLang="zh-CN"/>
              <a:t>，因而使用调压器供电的这些电路区域被称为</a:t>
            </a:r>
            <a:r>
              <a:rPr lang="en-US" altLang="zh-CN"/>
              <a:t>1.2V</a:t>
            </a:r>
            <a:r>
              <a:rPr lang="zh-CN" altLang="zh-CN"/>
              <a:t>域。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调压器</a:t>
            </a:r>
            <a:r>
              <a:rPr lang="zh-CN" altLang="zh-CN"/>
              <a:t>可以运行在“运行模式”、“停止模式”以及“待机模式”。在运行模式下，</a:t>
            </a:r>
            <a:r>
              <a:rPr lang="en-US" altLang="zh-CN"/>
              <a:t>1.2V</a:t>
            </a:r>
            <a:r>
              <a:rPr lang="zh-CN" altLang="zh-CN"/>
              <a:t>域全功率运行；在停止模式下</a:t>
            </a:r>
            <a:r>
              <a:rPr lang="en-US" altLang="zh-CN"/>
              <a:t>1.2V</a:t>
            </a:r>
            <a:r>
              <a:rPr lang="zh-CN" altLang="zh-CN"/>
              <a:t>域运行在低功耗状态，</a:t>
            </a:r>
            <a:r>
              <a:rPr lang="en-US" altLang="zh-CN"/>
              <a:t>1.2V</a:t>
            </a:r>
            <a:r>
              <a:rPr lang="zh-CN" altLang="zh-CN"/>
              <a:t>区域的所有时钟都被关闭，相应的外设都停止了工作，但它会保留内核寄存器以及</a:t>
            </a:r>
            <a:r>
              <a:rPr lang="en-US" altLang="zh-CN"/>
              <a:t>SRAM</a:t>
            </a:r>
            <a:r>
              <a:rPr lang="zh-CN" altLang="zh-CN"/>
              <a:t>的内容；在待机模式下，整个</a:t>
            </a:r>
            <a:r>
              <a:rPr lang="en-US" altLang="zh-CN"/>
              <a:t>1.2V</a:t>
            </a:r>
            <a:r>
              <a:rPr lang="zh-CN" altLang="zh-CN"/>
              <a:t>域都断电，该区域的内核寄存器及</a:t>
            </a:r>
            <a:r>
              <a:rPr lang="en-US" altLang="zh-CN"/>
              <a:t>SRAM</a:t>
            </a:r>
            <a:r>
              <a:rPr lang="zh-CN" altLang="zh-CN"/>
              <a:t>内容都会丢失</a:t>
            </a:r>
            <a:r>
              <a:rPr lang="en-US" altLang="zh-CN"/>
              <a:t>(</a:t>
            </a:r>
            <a:r>
              <a:rPr lang="zh-CN" altLang="zh-CN"/>
              <a:t>备份区域的寄存器及</a:t>
            </a:r>
            <a:r>
              <a:rPr lang="en-US" altLang="zh-CN"/>
              <a:t>SRAM</a:t>
            </a:r>
            <a:r>
              <a:rPr lang="zh-CN" altLang="zh-CN"/>
              <a:t>不受影响</a:t>
            </a:r>
            <a:r>
              <a:rPr lang="en-US" altLang="zh-CN"/>
              <a:t>)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724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STM32</a:t>
            </a:r>
            <a:r>
              <a:rPr lang="zh-CN" altLang="en-US" sz="2400" b="1"/>
              <a:t>的电源系统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700808"/>
            <a:ext cx="820891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ADC</a:t>
            </a:r>
            <a:r>
              <a:rPr lang="zh-CN" altLang="zh-CN"/>
              <a:t>电源及参考电压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为了</a:t>
            </a:r>
            <a:r>
              <a:rPr lang="zh-CN" altLang="zh-CN"/>
              <a:t>提高转换精度，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ADC</a:t>
            </a:r>
            <a:r>
              <a:rPr lang="zh-CN" altLang="zh-CN"/>
              <a:t>配有独立的电源接口，方便进行单独的滤波。</a:t>
            </a:r>
            <a:r>
              <a:rPr lang="en-US" altLang="zh-CN"/>
              <a:t>ADC</a:t>
            </a:r>
            <a:r>
              <a:rPr lang="zh-CN" altLang="zh-CN"/>
              <a:t>的工作电源使用</a:t>
            </a:r>
            <a:r>
              <a:rPr lang="en-US" altLang="zh-CN"/>
              <a:t>VDDA</a:t>
            </a:r>
            <a:r>
              <a:rPr lang="zh-CN" altLang="zh-CN"/>
              <a:t>引脚输入，使用</a:t>
            </a:r>
            <a:r>
              <a:rPr lang="en-US" altLang="zh-CN"/>
              <a:t>VSSA</a:t>
            </a:r>
            <a:r>
              <a:rPr lang="zh-CN" altLang="zh-CN"/>
              <a:t>作为独立的地连接，</a:t>
            </a:r>
            <a:r>
              <a:rPr lang="en-US" altLang="zh-CN"/>
              <a:t>VREF</a:t>
            </a:r>
            <a:r>
              <a:rPr lang="zh-CN" altLang="zh-CN"/>
              <a:t>引脚则为</a:t>
            </a:r>
            <a:r>
              <a:rPr lang="en-US" altLang="zh-CN"/>
              <a:t>ADC</a:t>
            </a:r>
            <a:r>
              <a:rPr lang="zh-CN" altLang="zh-CN"/>
              <a:t>提供测量使用的参考电压。</a:t>
            </a:r>
          </a:p>
        </p:txBody>
      </p:sp>
    </p:spTree>
    <p:extLst>
      <p:ext uri="{BB962C8B-B14F-4D97-AF65-F5344CB8AC3E}">
        <p14:creationId xmlns:p14="http://schemas.microsoft.com/office/powerpoint/2010/main" val="7028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578599"/>
            <a:ext cx="3950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的电源管理简介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3427349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355864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电源管理相关的库函数及命令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4213167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电源管理实验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“电源管理</a:t>
            </a:r>
            <a:r>
              <a:rPr lang="en-US" altLang="zh-CN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实现低功耗”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2342843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47414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低功耗模式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312866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的电源管理简介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720840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电源</a:t>
            </a:r>
            <a:r>
              <a:rPr lang="zh-CN" altLang="zh-CN"/>
              <a:t>对电子设备的重要性不言而喻，它是保证系统稳定运行的基础，而保证系统能稳定运行后，又有低功耗的要求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在</a:t>
            </a:r>
            <a:r>
              <a:rPr lang="zh-CN" altLang="zh-CN"/>
              <a:t>很多应用场合中都对电子设备的功耗要求非常苛刻，如某些传感器信息采集设备，仅靠小型的电池提供电源，要求工作长达数年之久，且期间不需要任何维护；由于智慧穿戴设备的小型化要求，电池体积不能太大导致容量也比较小，所以也很有必要从控制功耗入手，提高设备的续行时间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en-US" altLang="zh-CN" smtClean="0"/>
              <a:t>STM32</a:t>
            </a:r>
            <a:r>
              <a:rPr lang="zh-CN" altLang="zh-CN"/>
              <a:t>有专门的电源管理外设监控电源并管理设备的运行模式，确保系统正常运行，并尽量降低器件的功耗。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电源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监控器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484784"/>
            <a:ext cx="8208912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STM32</a:t>
            </a:r>
            <a:r>
              <a:rPr lang="zh-CN" altLang="zh-CN"/>
              <a:t>芯片主要通过引脚</a:t>
            </a:r>
            <a:r>
              <a:rPr lang="en-US" altLang="zh-CN"/>
              <a:t>VDD</a:t>
            </a:r>
            <a:r>
              <a:rPr lang="zh-CN" altLang="zh-CN"/>
              <a:t>从外部获取电源，在它的内部具有电源监控器用于检测</a:t>
            </a:r>
            <a:r>
              <a:rPr lang="en-US" altLang="zh-CN"/>
              <a:t>VDD</a:t>
            </a:r>
            <a:r>
              <a:rPr lang="zh-CN" altLang="zh-CN"/>
              <a:t>的电压，以实现复位功能及掉电紧急处理功能，保证系统可靠地运行。</a:t>
            </a:r>
          </a:p>
        </p:txBody>
      </p:sp>
      <p:sp>
        <p:nvSpPr>
          <p:cNvPr id="4" name="矩形 3"/>
          <p:cNvSpPr/>
          <p:nvPr/>
        </p:nvSpPr>
        <p:spPr>
          <a:xfrm>
            <a:off x="635961" y="2897056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1</a:t>
            </a:r>
            <a:r>
              <a:rPr lang="en-US" altLang="zh-CN" b="1" smtClean="0"/>
              <a:t>. </a:t>
            </a:r>
            <a:r>
              <a:rPr lang="zh-CN" altLang="en-US" b="1" smtClean="0"/>
              <a:t>上</a:t>
            </a:r>
            <a:r>
              <a:rPr lang="zh-CN" altLang="en-US" b="1"/>
              <a:t>电复位与掉电复位</a:t>
            </a:r>
            <a:r>
              <a:rPr lang="en-US" altLang="zh-CN" b="1"/>
              <a:t>(POR</a:t>
            </a:r>
            <a:r>
              <a:rPr lang="zh-CN" altLang="en-US" b="1"/>
              <a:t>与</a:t>
            </a:r>
            <a:r>
              <a:rPr lang="en-US" altLang="zh-CN" b="1"/>
              <a:t>PDR)</a:t>
            </a:r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635960" y="3461201"/>
            <a:ext cx="80404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当</a:t>
            </a:r>
            <a:r>
              <a:rPr lang="zh-CN" altLang="zh-CN"/>
              <a:t>检测到</a:t>
            </a:r>
            <a:r>
              <a:rPr lang="en-US" altLang="zh-CN"/>
              <a:t>VDD</a:t>
            </a:r>
            <a:r>
              <a:rPr lang="zh-CN" altLang="zh-CN"/>
              <a:t>的电压低于阈值</a:t>
            </a:r>
            <a:r>
              <a:rPr lang="en-US" altLang="zh-CN"/>
              <a:t>VPOR</a:t>
            </a:r>
            <a:r>
              <a:rPr lang="zh-CN" altLang="zh-CN"/>
              <a:t>及</a:t>
            </a:r>
            <a:r>
              <a:rPr lang="en-US" altLang="zh-CN"/>
              <a:t>VPDR</a:t>
            </a:r>
            <a:r>
              <a:rPr lang="zh-CN" altLang="zh-CN"/>
              <a:t>时，无需外部电路辅助，</a:t>
            </a:r>
            <a:r>
              <a:rPr lang="en-US" altLang="zh-CN"/>
              <a:t>STM32</a:t>
            </a:r>
            <a:r>
              <a:rPr lang="zh-CN" altLang="zh-CN"/>
              <a:t>芯片会自动保持在复位状态，防止因电压不足强行工作而带来严重的后果</a:t>
            </a:r>
            <a:r>
              <a:rPr lang="zh-CN" altLang="zh-CN" smtClean="0"/>
              <a:t>。</a:t>
            </a:r>
            <a:r>
              <a:rPr lang="zh-CN" altLang="zh-CN"/>
              <a:t>在刚开始电压低于</a:t>
            </a:r>
            <a:r>
              <a:rPr lang="en-US" altLang="zh-CN"/>
              <a:t>VPOR</a:t>
            </a:r>
            <a:r>
              <a:rPr lang="zh-CN" altLang="zh-CN"/>
              <a:t>时</a:t>
            </a:r>
            <a:r>
              <a:rPr lang="en-US" altLang="zh-CN"/>
              <a:t>(</a:t>
            </a:r>
            <a:r>
              <a:rPr lang="zh-CN" altLang="zh-CN"/>
              <a:t>约</a:t>
            </a:r>
            <a:r>
              <a:rPr lang="en-US" altLang="zh-CN"/>
              <a:t>1.72V)</a:t>
            </a:r>
            <a:r>
              <a:rPr lang="zh-CN" altLang="zh-CN"/>
              <a:t>，</a:t>
            </a:r>
            <a:r>
              <a:rPr lang="en-US" altLang="zh-CN"/>
              <a:t>STM32</a:t>
            </a:r>
            <a:r>
              <a:rPr lang="zh-CN" altLang="zh-CN"/>
              <a:t>保持在上电复位状态</a:t>
            </a:r>
            <a:r>
              <a:rPr lang="en-US" altLang="zh-CN"/>
              <a:t>(POR</a:t>
            </a:r>
            <a:r>
              <a:rPr lang="zh-CN" altLang="zh-CN"/>
              <a:t>，</a:t>
            </a:r>
            <a:r>
              <a:rPr lang="en-US" altLang="zh-CN"/>
              <a:t>Power On Reset)</a:t>
            </a:r>
            <a:r>
              <a:rPr lang="zh-CN" altLang="zh-CN"/>
              <a:t>，当</a:t>
            </a:r>
            <a:r>
              <a:rPr lang="en-US" altLang="zh-CN"/>
              <a:t>VDD</a:t>
            </a:r>
            <a:r>
              <a:rPr lang="zh-CN" altLang="zh-CN"/>
              <a:t>电压持续上升至大于</a:t>
            </a:r>
            <a:r>
              <a:rPr lang="en-US" altLang="zh-CN"/>
              <a:t>VPOR</a:t>
            </a:r>
            <a:r>
              <a:rPr lang="zh-CN" altLang="zh-CN"/>
              <a:t>时，芯片开始正常运行，而在芯片正常运行的时候，当检测到</a:t>
            </a:r>
            <a:r>
              <a:rPr lang="en-US" altLang="zh-CN"/>
              <a:t>VDD</a:t>
            </a:r>
            <a:r>
              <a:rPr lang="zh-CN" altLang="zh-CN"/>
              <a:t>电压下降至低于</a:t>
            </a:r>
            <a:r>
              <a:rPr lang="en-US" altLang="zh-CN"/>
              <a:t>VPDR</a:t>
            </a:r>
            <a:r>
              <a:rPr lang="zh-CN" altLang="zh-CN"/>
              <a:t>阈值</a:t>
            </a:r>
            <a:r>
              <a:rPr lang="en-US" altLang="zh-CN"/>
              <a:t>(</a:t>
            </a:r>
            <a:r>
              <a:rPr lang="zh-CN" altLang="zh-CN"/>
              <a:t>约</a:t>
            </a:r>
            <a:r>
              <a:rPr lang="en-US" altLang="zh-CN"/>
              <a:t>1.68V)</a:t>
            </a:r>
            <a:r>
              <a:rPr lang="zh-CN" altLang="zh-CN"/>
              <a:t>，会进入掉电复位状态</a:t>
            </a:r>
            <a:r>
              <a:rPr lang="en-US" altLang="zh-CN"/>
              <a:t>(PDR</a:t>
            </a:r>
            <a:r>
              <a:rPr lang="zh-CN" altLang="zh-CN"/>
              <a:t>，</a:t>
            </a:r>
            <a:r>
              <a:rPr lang="en-US" altLang="zh-CN"/>
              <a:t>Power Down Reset)</a:t>
            </a:r>
            <a:r>
              <a:rPr lang="zh-CN" altLang="zh-CN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16832"/>
            <a:ext cx="6235074" cy="3960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539903" y="1196752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1</a:t>
            </a:r>
            <a:r>
              <a:rPr lang="en-US" altLang="zh-CN" b="1" smtClean="0"/>
              <a:t>. </a:t>
            </a:r>
            <a:r>
              <a:rPr lang="zh-CN" altLang="en-US" b="1" smtClean="0"/>
              <a:t>上</a:t>
            </a:r>
            <a:r>
              <a:rPr lang="zh-CN" altLang="en-US" b="1"/>
              <a:t>电复位与掉电复位</a:t>
            </a:r>
            <a:r>
              <a:rPr lang="en-US" altLang="zh-CN" b="1"/>
              <a:t>(POR</a:t>
            </a:r>
            <a:r>
              <a:rPr lang="zh-CN" altLang="en-US" b="1"/>
              <a:t>与</a:t>
            </a:r>
            <a:r>
              <a:rPr lang="en-US" altLang="zh-CN" b="1"/>
              <a:t>PDR)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0243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903" y="1196752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2</a:t>
            </a:r>
            <a:r>
              <a:rPr lang="en-US" altLang="zh-CN" b="1" smtClean="0"/>
              <a:t>. </a:t>
            </a:r>
            <a:r>
              <a:rPr lang="zh-CN" altLang="en-US" b="1" smtClean="0"/>
              <a:t>欠压</a:t>
            </a:r>
            <a:r>
              <a:rPr lang="zh-CN" altLang="en-US" b="1"/>
              <a:t>复位</a:t>
            </a:r>
            <a:r>
              <a:rPr lang="en-US" altLang="zh-CN" b="1"/>
              <a:t>(BOR)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683568" y="1657582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POR</a:t>
            </a:r>
            <a:r>
              <a:rPr lang="zh-CN" altLang="zh-CN"/>
              <a:t>与</a:t>
            </a:r>
            <a:r>
              <a:rPr lang="en-US" altLang="zh-CN"/>
              <a:t>PDR</a:t>
            </a:r>
            <a:r>
              <a:rPr lang="zh-CN" altLang="zh-CN"/>
              <a:t>的复位电压阈值是固定的，如果用户想要自行设定复位阈值，可以使用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BOR</a:t>
            </a:r>
            <a:r>
              <a:rPr lang="zh-CN" altLang="zh-CN"/>
              <a:t>功能</a:t>
            </a:r>
            <a:r>
              <a:rPr lang="en-US" altLang="zh-CN"/>
              <a:t>(Brownout Reset)</a:t>
            </a:r>
            <a:r>
              <a:rPr lang="zh-CN" altLang="zh-CN"/>
              <a:t>。它可以编程控制电压检测工作</a:t>
            </a:r>
            <a:r>
              <a:rPr lang="zh-CN" altLang="zh-CN" smtClean="0"/>
              <a:t>在</a:t>
            </a:r>
            <a:r>
              <a:rPr lang="zh-CN" altLang="en-US" smtClean="0"/>
              <a:t>下表</a:t>
            </a:r>
            <a:r>
              <a:rPr lang="zh-CN" altLang="zh-CN" smtClean="0"/>
              <a:t>中</a:t>
            </a:r>
            <a:r>
              <a:rPr lang="zh-CN" altLang="zh-CN"/>
              <a:t>的阈值级别，通过修改“选项字节”</a:t>
            </a:r>
            <a:r>
              <a:rPr lang="en-US" altLang="zh-CN"/>
              <a:t>(</a:t>
            </a:r>
            <a:r>
              <a:rPr lang="zh-CN" altLang="zh-CN"/>
              <a:t>某些特殊寄存器</a:t>
            </a:r>
            <a:r>
              <a:rPr lang="en-US" altLang="zh-CN"/>
              <a:t>)</a:t>
            </a:r>
            <a:r>
              <a:rPr lang="zh-CN" altLang="zh-CN"/>
              <a:t>中的</a:t>
            </a:r>
            <a:r>
              <a:rPr lang="en-US" altLang="zh-CN"/>
              <a:t>BOR_LEV</a:t>
            </a:r>
            <a:r>
              <a:rPr lang="zh-CN" altLang="zh-CN"/>
              <a:t>位即可控制阈值级别</a:t>
            </a:r>
            <a:r>
              <a:rPr lang="zh-CN" altLang="zh-CN" smtClean="0"/>
              <a:t>。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01137"/>
              </p:ext>
            </p:extLst>
          </p:nvPr>
        </p:nvGraphicFramePr>
        <p:xfrm>
          <a:off x="395536" y="3933056"/>
          <a:ext cx="3672409" cy="1944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3753"/>
                <a:gridCol w="1224328"/>
                <a:gridCol w="1224328"/>
              </a:tblGrid>
              <a:tr h="27774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等级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条件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电压值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277745"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r>
                        <a:rPr lang="zh-CN" sz="1050">
                          <a:effectLst/>
                        </a:rPr>
                        <a:t>级欠压阈值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2.19V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7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2.29V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7745"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r>
                        <a:rPr lang="zh-CN" sz="1050">
                          <a:effectLst/>
                        </a:rPr>
                        <a:t>级欠压阈值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2.50V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7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2.59V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7745"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r>
                        <a:rPr lang="zh-CN" sz="1050">
                          <a:effectLst/>
                        </a:rPr>
                        <a:t>级欠压阈值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2.83V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7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2.92V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10" name="图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573016"/>
            <a:ext cx="4850368" cy="31203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538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903" y="1196752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3</a:t>
            </a:r>
            <a:r>
              <a:rPr lang="en-US" altLang="zh-CN" b="1" smtClean="0"/>
              <a:t>. </a:t>
            </a:r>
            <a:r>
              <a:rPr lang="zh-CN" altLang="en-US" b="1" smtClean="0"/>
              <a:t>可编程</a:t>
            </a:r>
            <a:r>
              <a:rPr lang="zh-CN" altLang="en-US" b="1"/>
              <a:t>电压检测器</a:t>
            </a:r>
            <a:r>
              <a:rPr lang="en-US" altLang="zh-CN" b="1"/>
              <a:t>PVD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683568" y="1657582"/>
            <a:ext cx="7632848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上述</a:t>
            </a:r>
            <a:r>
              <a:rPr lang="en-US" altLang="zh-CN"/>
              <a:t>POR</a:t>
            </a:r>
            <a:r>
              <a:rPr lang="zh-CN" altLang="en-US"/>
              <a:t>、</a:t>
            </a:r>
            <a:r>
              <a:rPr lang="en-US" altLang="zh-CN"/>
              <a:t>PDR</a:t>
            </a:r>
            <a:r>
              <a:rPr lang="zh-CN" altLang="en-US"/>
              <a:t>以及</a:t>
            </a:r>
            <a:r>
              <a:rPr lang="en-US" altLang="zh-CN"/>
              <a:t>BOR</a:t>
            </a:r>
            <a:r>
              <a:rPr lang="zh-CN" altLang="en-US"/>
              <a:t>功能都是使用其电压阈值与外部供电电压</a:t>
            </a:r>
            <a:r>
              <a:rPr lang="en-US" altLang="zh-CN"/>
              <a:t>VDD</a:t>
            </a:r>
            <a:r>
              <a:rPr lang="zh-CN" altLang="en-US"/>
              <a:t>比较，当低于工作阈值时，会直接进入复位状态，这可防止电压不足导致的误操作。除此之外，</a:t>
            </a:r>
            <a:r>
              <a:rPr lang="en-US" altLang="zh-CN"/>
              <a:t>STM32</a:t>
            </a:r>
            <a:r>
              <a:rPr lang="zh-CN" altLang="en-US"/>
              <a:t>还提供了可编程电压检测器</a:t>
            </a:r>
            <a:r>
              <a:rPr lang="en-US" altLang="zh-CN"/>
              <a:t>PVD</a:t>
            </a:r>
            <a:r>
              <a:rPr lang="zh-CN" altLang="en-US"/>
              <a:t>，它也是实时检测</a:t>
            </a:r>
            <a:r>
              <a:rPr lang="en-US" altLang="zh-CN"/>
              <a:t>VDD</a:t>
            </a:r>
            <a:r>
              <a:rPr lang="zh-CN" altLang="en-US"/>
              <a:t>的电压，当检测到电压低于</a:t>
            </a:r>
            <a:r>
              <a:rPr lang="en-US" altLang="zh-CN"/>
              <a:t>VPVD</a:t>
            </a:r>
            <a:r>
              <a:rPr lang="zh-CN" altLang="en-US"/>
              <a:t>阈值时，会向内核产生一个</a:t>
            </a:r>
            <a:r>
              <a:rPr lang="en-US" altLang="zh-CN"/>
              <a:t>PVD</a:t>
            </a:r>
            <a:r>
              <a:rPr lang="zh-CN" altLang="en-US"/>
              <a:t>中断</a:t>
            </a:r>
            <a:r>
              <a:rPr lang="en-US" altLang="zh-CN"/>
              <a:t>(EXTI16</a:t>
            </a:r>
            <a:r>
              <a:rPr lang="zh-CN" altLang="en-US"/>
              <a:t>线中断</a:t>
            </a:r>
            <a:r>
              <a:rPr lang="en-US" altLang="zh-CN"/>
              <a:t>)</a:t>
            </a:r>
            <a:r>
              <a:rPr lang="zh-CN" altLang="en-US"/>
              <a:t>以使内核在复位前进行紧急处理。该电压阈值可通过电源控制寄存器</a:t>
            </a:r>
            <a:r>
              <a:rPr lang="en-US" altLang="zh-CN"/>
              <a:t>PWR_CSR</a:t>
            </a:r>
            <a:r>
              <a:rPr lang="zh-CN" altLang="en-US"/>
              <a:t>设置。</a:t>
            </a:r>
          </a:p>
        </p:txBody>
      </p:sp>
    </p:spTree>
    <p:extLst>
      <p:ext uri="{BB962C8B-B14F-4D97-AF65-F5344CB8AC3E}">
        <p14:creationId xmlns:p14="http://schemas.microsoft.com/office/powerpoint/2010/main" val="8214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903" y="1196752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3</a:t>
            </a:r>
            <a:r>
              <a:rPr lang="en-US" altLang="zh-CN" b="1" smtClean="0"/>
              <a:t>. </a:t>
            </a:r>
            <a:r>
              <a:rPr lang="zh-CN" altLang="en-US" b="1" smtClean="0"/>
              <a:t>可编程</a:t>
            </a:r>
            <a:r>
              <a:rPr lang="zh-CN" altLang="en-US" b="1"/>
              <a:t>电压检测器</a:t>
            </a:r>
            <a:r>
              <a:rPr lang="en-US" altLang="zh-CN" b="1"/>
              <a:t>PVD</a:t>
            </a:r>
            <a:endParaRPr lang="zh-CN" altLang="en-US" b="1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23588"/>
              </p:ext>
            </p:extLst>
          </p:nvPr>
        </p:nvGraphicFramePr>
        <p:xfrm>
          <a:off x="1475658" y="2708918"/>
          <a:ext cx="6120678" cy="4032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3053"/>
                <a:gridCol w="1523053"/>
                <a:gridCol w="768643"/>
                <a:gridCol w="768643"/>
                <a:gridCol w="768643"/>
                <a:gridCol w="768643"/>
              </a:tblGrid>
              <a:tr h="23720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阈值等级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条件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最小值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典型值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最大值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单位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级别</a:t>
                      </a:r>
                      <a:r>
                        <a:rPr lang="en-US" sz="1050">
                          <a:effectLst/>
                        </a:rPr>
                        <a:t>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2.09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2.14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2.19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1.98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2.04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2.08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级别</a:t>
                      </a:r>
                      <a:r>
                        <a:rPr lang="en-US" sz="1050">
                          <a:effectLst/>
                        </a:rPr>
                        <a:t>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2.23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2.37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2.13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2.19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2.25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级别</a:t>
                      </a:r>
                      <a:r>
                        <a:rPr lang="en-US" sz="1050">
                          <a:effectLst/>
                        </a:rPr>
                        <a:t>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2.39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2.45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2.51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2.29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2.35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2.39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级别</a:t>
                      </a:r>
                      <a:r>
                        <a:rPr lang="en-US" sz="1050">
                          <a:effectLst/>
                        </a:rPr>
                        <a:t>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2.54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2.65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2.44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2.51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2.56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级别</a:t>
                      </a:r>
                      <a:r>
                        <a:rPr lang="en-US" sz="1050">
                          <a:effectLst/>
                        </a:rPr>
                        <a:t>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2.76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2.82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2.59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2.66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2.71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级别</a:t>
                      </a:r>
                      <a:r>
                        <a:rPr lang="en-US" sz="1050">
                          <a:effectLst/>
                        </a:rPr>
                        <a:t>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2.86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2.93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2.99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2.65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2.84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3.02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级别</a:t>
                      </a:r>
                      <a:r>
                        <a:rPr lang="en-US" sz="1050">
                          <a:effectLst/>
                        </a:rPr>
                        <a:t>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2.96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3.03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2.85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2.93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2.99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级别</a:t>
                      </a:r>
                      <a:r>
                        <a:rPr lang="en-US" sz="1050">
                          <a:effectLst/>
                        </a:rPr>
                        <a:t>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上升沿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3.07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3.14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3.21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72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下降沿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2.95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3.03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3.09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2079" y="1700808"/>
            <a:ext cx="7338313" cy="86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/>
              <a:t>使用</a:t>
            </a:r>
            <a:r>
              <a:rPr lang="en-US" altLang="zh-CN"/>
              <a:t>PVD</a:t>
            </a:r>
            <a:r>
              <a:rPr lang="zh-CN" altLang="en-US"/>
              <a:t>可配置</a:t>
            </a:r>
            <a:r>
              <a:rPr lang="en-US" altLang="zh-CN"/>
              <a:t>8</a:t>
            </a:r>
            <a:r>
              <a:rPr lang="zh-CN" altLang="en-US"/>
              <a:t>个等级，如下表。其中的上升沿和下降沿分别表示类似前面图中的</a:t>
            </a:r>
            <a:r>
              <a:rPr lang="en-US" altLang="zh-CN"/>
              <a:t>VDD</a:t>
            </a:r>
            <a:r>
              <a:rPr lang="zh-CN" altLang="en-US"/>
              <a:t>电压上升过程及下降过程的阈值。</a:t>
            </a:r>
          </a:p>
        </p:txBody>
      </p:sp>
    </p:spTree>
    <p:extLst>
      <p:ext uri="{BB962C8B-B14F-4D97-AF65-F5344CB8AC3E}">
        <p14:creationId xmlns:p14="http://schemas.microsoft.com/office/powerpoint/2010/main" val="31823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STM32</a:t>
            </a:r>
            <a:r>
              <a:rPr lang="zh-CN" altLang="en-US" sz="2400" b="1"/>
              <a:t>的电源系统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55679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为了</a:t>
            </a:r>
            <a:r>
              <a:rPr lang="zh-CN" altLang="zh-CN"/>
              <a:t>方便进行电源管理，</a:t>
            </a:r>
            <a:r>
              <a:rPr lang="en-US" altLang="zh-CN"/>
              <a:t>STM32</a:t>
            </a:r>
            <a:r>
              <a:rPr lang="zh-CN" altLang="zh-CN"/>
              <a:t>把它的外设、内核等模块跟据功能划分了供电区域，其内部电源区域</a:t>
            </a:r>
            <a:r>
              <a:rPr lang="zh-CN" altLang="zh-CN" smtClean="0"/>
              <a:t>划分</a:t>
            </a:r>
            <a:r>
              <a:rPr lang="zh-CN" altLang="en-US" smtClean="0"/>
              <a:t>如图。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98" y="2177095"/>
            <a:ext cx="4275126" cy="4636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28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3369</TotalTime>
  <Pages>0</Pages>
  <Words>401</Words>
  <Characters>0</Characters>
  <Application>Microsoft Office PowerPoint</Application>
  <DocSecurity>0</DocSecurity>
  <PresentationFormat>全屏显示(4:3)</PresentationFormat>
  <Lines>0</Lines>
  <Paragraphs>172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310</cp:revision>
  <dcterms:created xsi:type="dcterms:W3CDTF">2014-09-22T09:17:55Z</dcterms:created>
  <dcterms:modified xsi:type="dcterms:W3CDTF">2016-07-04T07:34:03Z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