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30" y="-7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的功耗模式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按</a:t>
            </a:r>
            <a:r>
              <a:rPr lang="zh-CN" altLang="zh-CN"/>
              <a:t>功耗由高到低排列，</a:t>
            </a:r>
            <a:r>
              <a:rPr lang="en-US" altLang="zh-CN"/>
              <a:t>STM32</a:t>
            </a:r>
            <a:r>
              <a:rPr lang="zh-CN" altLang="zh-CN"/>
              <a:t>具有运行、睡眠、停止和待机四种工作模式。上电复位后</a:t>
            </a:r>
            <a:r>
              <a:rPr lang="en-US" altLang="zh-CN"/>
              <a:t>STM32</a:t>
            </a:r>
            <a:r>
              <a:rPr lang="zh-CN" altLang="zh-CN"/>
              <a:t>处于运行状态时，当内核不需要继续运行，就可以选择进入后面的三种低功耗模式降低功耗，这三种模式中，电源消耗不同、唤醒时间不同、唤醒源不同，用户需要根据应用需求，选择最佳的低功耗模式。三种低功耗的模式说明</a:t>
            </a:r>
            <a:r>
              <a:rPr lang="zh-CN" altLang="zh-CN" smtClean="0"/>
              <a:t>见</a:t>
            </a:r>
            <a:r>
              <a:rPr lang="zh-CN" altLang="en-US" smtClean="0"/>
              <a:t>下表。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422108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三种低功耗模式层层递进，运行的时钟或芯片功能越来越少，因而功耗越来越低。</a:t>
            </a:r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98234"/>
              </p:ext>
            </p:extLst>
          </p:nvPr>
        </p:nvGraphicFramePr>
        <p:xfrm>
          <a:off x="251520" y="1124744"/>
          <a:ext cx="8640959" cy="5569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1656184"/>
                <a:gridCol w="1944216"/>
                <a:gridCol w="1584176"/>
                <a:gridCol w="1512168"/>
                <a:gridCol w="792088"/>
                <a:gridCol w="648071"/>
              </a:tblGrid>
              <a:tr h="61368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模式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进入方式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唤醒方式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对</a:t>
                      </a:r>
                      <a:r>
                        <a:rPr lang="en-US" sz="1100">
                          <a:effectLst/>
                        </a:rPr>
                        <a:t>1.2V</a:t>
                      </a:r>
                      <a:r>
                        <a:rPr lang="zh-CN" sz="1100">
                          <a:effectLst/>
                        </a:rPr>
                        <a:t>区域时钟的影响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对</a:t>
                      </a:r>
                      <a:r>
                        <a:rPr lang="en-US" sz="1100">
                          <a:effectLst/>
                        </a:rPr>
                        <a:t>VDD</a:t>
                      </a:r>
                      <a:r>
                        <a:rPr lang="zh-CN" sz="1100">
                          <a:effectLst/>
                        </a:rPr>
                        <a:t>区域 时钟的影响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调压器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44380" marR="44380" marT="0" marB="0" anchor="ctr"/>
                </a:tc>
              </a:tr>
              <a:tr h="394426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内核停止，所有外设包括</a:t>
                      </a:r>
                      <a:r>
                        <a:rPr lang="en-US" sz="1050">
                          <a:effectLst/>
                        </a:rPr>
                        <a:t>M4</a:t>
                      </a:r>
                      <a:r>
                        <a:rPr lang="zh-CN" sz="1050">
                          <a:effectLst/>
                        </a:rPr>
                        <a:t>核心的外设，如</a:t>
                      </a:r>
                      <a:r>
                        <a:rPr lang="en-US" sz="1050">
                          <a:effectLst/>
                        </a:rPr>
                        <a:t>NVIC</a:t>
                      </a:r>
                      <a:r>
                        <a:rPr lang="zh-CN" sz="1050">
                          <a:effectLst/>
                        </a:rPr>
                        <a:t>、系统时钟</a:t>
                      </a:r>
                      <a:r>
                        <a:rPr lang="en-US" sz="1050">
                          <a:effectLst/>
                        </a:rPr>
                        <a:t>(SysTick)</a:t>
                      </a:r>
                      <a:r>
                        <a:rPr lang="zh-CN" sz="1050">
                          <a:effectLst/>
                        </a:rPr>
                        <a:t>等仍在运行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任一中断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内核时钟关，对其他时钟和</a:t>
                      </a:r>
                      <a:r>
                        <a:rPr lang="en-US" sz="1050">
                          <a:effectLst/>
                        </a:rPr>
                        <a:t>ADC</a:t>
                      </a:r>
                      <a:r>
                        <a:rPr lang="zh-CN" sz="1050">
                          <a:effectLst/>
                        </a:rPr>
                        <a:t>时钟无影响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开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  <a:tr h="306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唤醒事件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146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停止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所有的时钟都已停止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配置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寄存器的</a:t>
                      </a:r>
                      <a:r>
                        <a:rPr lang="en-US" sz="1050">
                          <a:effectLst/>
                        </a:rPr>
                        <a:t>PDDS +LPDS 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r>
                        <a:rPr lang="en-US" sz="1050">
                          <a:effectLst/>
                        </a:rPr>
                        <a:t>+SLEEPDEEP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+WFI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任一外部中断</a:t>
                      </a:r>
                      <a:r>
                        <a:rPr lang="en-US" sz="1050">
                          <a:effectLst/>
                        </a:rPr>
                        <a:t>( </a:t>
                      </a:r>
                      <a:r>
                        <a:rPr lang="zh-CN" sz="1050">
                          <a:effectLst/>
                        </a:rPr>
                        <a:t>在外部中断寄存器中设置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关闭所有</a:t>
                      </a:r>
                      <a:r>
                        <a:rPr lang="en-US" sz="1050">
                          <a:effectLst/>
                        </a:rPr>
                        <a:t>1.2V</a:t>
                      </a:r>
                      <a:r>
                        <a:rPr lang="zh-CN" sz="1050">
                          <a:effectLst/>
                        </a:rPr>
                        <a:t>区域的时钟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HSI</a:t>
                      </a:r>
                      <a:r>
                        <a:rPr lang="zh-CN" sz="1050">
                          <a:effectLst/>
                        </a:rPr>
                        <a:t>和</a:t>
                      </a:r>
                      <a:r>
                        <a:rPr lang="en-US" sz="1050">
                          <a:effectLst/>
                        </a:rPr>
                        <a:t>HSE</a:t>
                      </a:r>
                      <a:r>
                        <a:rPr lang="zh-CN" sz="1050">
                          <a:effectLst/>
                        </a:rPr>
                        <a:t>的振荡器关闭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开启或处于低功耗模式</a:t>
                      </a:r>
                      <a:r>
                        <a:rPr lang="en-US" sz="1050">
                          <a:effectLst/>
                        </a:rPr>
                        <a:t>( </a:t>
                      </a:r>
                      <a:r>
                        <a:rPr lang="zh-CN" sz="1050">
                          <a:effectLst/>
                        </a:rPr>
                        <a:t>依据电源控制寄存器的设定</a:t>
                      </a:r>
                      <a:r>
                        <a:rPr lang="en-US" sz="105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  <a:tr h="1139487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待机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1.2V </a:t>
                      </a:r>
                      <a:r>
                        <a:rPr lang="zh-CN" sz="1050">
                          <a:effectLst/>
                        </a:rPr>
                        <a:t>电源关闭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配置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寄存器的</a:t>
                      </a:r>
                      <a:r>
                        <a:rPr lang="en-US" sz="1050">
                          <a:effectLst/>
                        </a:rPr>
                        <a:t>PDDS +SLEEPDEEP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+WFI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WKUP </a:t>
                      </a:r>
                      <a:r>
                        <a:rPr lang="zh-CN" sz="1050">
                          <a:effectLst/>
                        </a:rPr>
                        <a:t>引脚的上升沿、</a:t>
                      </a:r>
                      <a:r>
                        <a:rPr lang="en-US" sz="1050">
                          <a:effectLst/>
                        </a:rPr>
                        <a:t>RTC</a:t>
                      </a:r>
                      <a:r>
                        <a:rPr lang="zh-CN" sz="1050">
                          <a:effectLst/>
                        </a:rPr>
                        <a:t>闹钟事件、</a:t>
                      </a:r>
                      <a:r>
                        <a:rPr lang="en-US" sz="1050">
                          <a:effectLst/>
                        </a:rPr>
                        <a:t>NRST </a:t>
                      </a:r>
                      <a:r>
                        <a:rPr lang="zh-CN" sz="1050">
                          <a:effectLst/>
                        </a:rPr>
                        <a:t>引脚上的外部复位、</a:t>
                      </a:r>
                      <a:r>
                        <a:rPr lang="en-US" sz="1050">
                          <a:effectLst/>
                        </a:rPr>
                        <a:t>IWDG </a:t>
                      </a:r>
                      <a:r>
                        <a:rPr lang="zh-CN" sz="1050">
                          <a:effectLst/>
                        </a:rPr>
                        <a:t>复位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3686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380" marR="443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</a:t>
            </a:r>
            <a:r>
              <a:rPr lang="zh-CN" altLang="en-US"/>
              <a:t>睡眠模式中，仅关闭了内核时钟，内核停止运行，但其片上外设，</a:t>
            </a:r>
            <a:r>
              <a:rPr lang="en-US" altLang="zh-CN"/>
              <a:t>CM4</a:t>
            </a:r>
            <a:r>
              <a:rPr lang="zh-CN" altLang="en-US"/>
              <a:t>核心的外设全都还照常运行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 smtClean="0"/>
              <a:t>有</a:t>
            </a:r>
            <a:r>
              <a:rPr lang="zh-CN" altLang="en-US"/>
              <a:t>两种方式进入睡眠模式，它的进入方式决定了从睡眠唤醒的方式，分别是</a:t>
            </a:r>
            <a:r>
              <a:rPr lang="en-US" altLang="zh-CN"/>
              <a:t>WFI(wait for interrupt)</a:t>
            </a:r>
            <a:r>
              <a:rPr lang="zh-CN" altLang="en-US"/>
              <a:t>和</a:t>
            </a:r>
            <a:r>
              <a:rPr lang="en-US" altLang="zh-CN"/>
              <a:t>WFE(wait for event)</a:t>
            </a:r>
            <a:r>
              <a:rPr lang="zh-CN" altLang="en-US"/>
              <a:t>，即由等待“中断”唤醒和由“事件”唤醒。睡眠模式的各种特性</a:t>
            </a:r>
            <a:r>
              <a:rPr lang="zh-CN" altLang="en-US" smtClean="0"/>
              <a:t>见下表：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睡眠模式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47215"/>
              </p:ext>
            </p:extLst>
          </p:nvPr>
        </p:nvGraphicFramePr>
        <p:xfrm>
          <a:off x="568412" y="3501008"/>
          <a:ext cx="799288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54"/>
                <a:gridCol w="6561634"/>
              </a:tblGrid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特性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立即睡眠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在执行 </a:t>
                      </a:r>
                      <a:r>
                        <a:rPr lang="en-US" sz="1050">
                          <a:effectLst/>
                        </a:rPr>
                        <a:t>WFI </a:t>
                      </a:r>
                      <a:r>
                        <a:rPr lang="zh-CN" sz="1050">
                          <a:effectLst/>
                        </a:rPr>
                        <a:t>或 </a:t>
                      </a:r>
                      <a:r>
                        <a:rPr lang="en-US" sz="1050">
                          <a:effectLst/>
                        </a:rPr>
                        <a:t>WFE </a:t>
                      </a:r>
                      <a:r>
                        <a:rPr lang="zh-CN" sz="1050">
                          <a:effectLst/>
                        </a:rPr>
                        <a:t>指令时立即进入睡眠模式。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退出时睡眠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在退出优先级最低的中断服务程序后才进入睡眠模式。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916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进入方式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内核寄存器的</a:t>
                      </a:r>
                      <a:r>
                        <a:rPr lang="en-US" sz="900">
                          <a:effectLst/>
                        </a:rPr>
                        <a:t>SLEEPDEEP = 0 </a:t>
                      </a:r>
                      <a:r>
                        <a:rPr lang="zh-CN" sz="900">
                          <a:effectLst/>
                        </a:rPr>
                        <a:t>，然后</a:t>
                      </a: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指令即可进入睡眠模式；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另外若内核寄存器的</a:t>
                      </a:r>
                      <a:r>
                        <a:rPr lang="en-US" sz="900">
                          <a:effectLst/>
                        </a:rPr>
                        <a:t>SLEEPONEXIT=0</a:t>
                      </a:r>
                      <a:r>
                        <a:rPr lang="zh-CN" sz="900">
                          <a:effectLst/>
                        </a:rPr>
                        <a:t>时，进入“立即睡眠”模式，</a:t>
                      </a:r>
                      <a:r>
                        <a:rPr lang="en-US" sz="900">
                          <a:effectLst/>
                        </a:rPr>
                        <a:t>SLEEPONEXIT=1</a:t>
                      </a:r>
                      <a:r>
                        <a:rPr lang="zh-CN" sz="900">
                          <a:effectLst/>
                        </a:rPr>
                        <a:t>时，进入“退出时睡眠”模式。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指令睡眠的，则可使用任意中断唤醒；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指令睡眠的，则由事件唤醒。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关闭内核时钟，内核停止，而外设正常运行，在软件上表现为不再执行新的代码。这个状态会保留睡眠前的内核寄存器、内存的数据。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唤醒延迟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无延迟。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唤醒后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后的程序。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在停止模式中，进一步关闭了其它所有的时钟，于是所有的外设都停止了工作，但由于其</a:t>
            </a:r>
            <a:r>
              <a:rPr lang="en-US" altLang="zh-CN"/>
              <a:t>1.2V</a:t>
            </a:r>
            <a:r>
              <a:rPr lang="zh-CN" altLang="zh-CN"/>
              <a:t>区域的部分电源没有关闭，还保留了内核的寄存器、内存的信息，所以从停止模式唤醒，并重新开启时钟后，还可以从上次停止处继续执行代码。停止模式可以由任意一个外部中断</a:t>
            </a:r>
            <a:r>
              <a:rPr lang="en-US" altLang="zh-CN"/>
              <a:t>(EXTI)</a:t>
            </a:r>
            <a:r>
              <a:rPr lang="zh-CN" altLang="zh-CN"/>
              <a:t>唤醒。在停止模式中可以选择电压调节器为开模式或低功耗模式，可选择内部</a:t>
            </a:r>
            <a:r>
              <a:rPr lang="en-US" altLang="zh-CN"/>
              <a:t>FLASH</a:t>
            </a:r>
            <a:r>
              <a:rPr lang="zh-CN" altLang="zh-CN"/>
              <a:t>工作在正常模式或掉电模式。停止模式的各种特性见</a:t>
            </a:r>
            <a:r>
              <a:rPr lang="zh-CN" altLang="en-US" smtClean="0"/>
              <a:t>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停止</a:t>
            </a:r>
            <a:r>
              <a:rPr lang="zh-CN" altLang="en-US" sz="2000" b="1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423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停止</a:t>
            </a:r>
            <a:r>
              <a:rPr lang="zh-CN" altLang="en-US" sz="2000" b="1"/>
              <a:t>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87222"/>
              </p:ext>
            </p:extLst>
          </p:nvPr>
        </p:nvGraphicFramePr>
        <p:xfrm>
          <a:off x="465438" y="1466739"/>
          <a:ext cx="8355034" cy="5274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02"/>
                <a:gridCol w="6858932"/>
              </a:tblGrid>
              <a:tr h="35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特性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调压器低功耗模式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在停止模式下调压器可工作在正常模式或低功耗模式，可进一步降低功耗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掉电模式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可工作在正常模式或掉电模式，可进一步降低功耗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4049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进入方式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内核寄存器的</a:t>
                      </a:r>
                      <a:r>
                        <a:rPr lang="en-US" sz="1050">
                          <a:effectLst/>
                        </a:rPr>
                        <a:t>SLEEPDEEP =1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寄存器中的</a:t>
                      </a:r>
                      <a:r>
                        <a:rPr lang="en-US" sz="1050">
                          <a:effectLst/>
                        </a:rPr>
                        <a:t>PDDS=0</a:t>
                      </a:r>
                      <a:r>
                        <a:rPr lang="zh-CN" sz="1050">
                          <a:effectLst/>
                        </a:rPr>
                        <a:t>，然后</a:t>
                      </a: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指令即可进入停止模式</a:t>
                      </a:r>
                      <a:r>
                        <a:rPr lang="zh-CN" sz="1050">
                          <a:effectLst/>
                        </a:rPr>
                        <a:t>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LPDS=0</a:t>
                      </a:r>
                      <a:r>
                        <a:rPr lang="zh-CN" sz="1200">
                          <a:effectLst/>
                        </a:rPr>
                        <a:t>时，调压器工作在正常模式，</a:t>
                      </a:r>
                      <a:r>
                        <a:rPr lang="en-US" sz="1200">
                          <a:effectLst/>
                        </a:rPr>
                        <a:t>LPDS=1</a:t>
                      </a:r>
                      <a:r>
                        <a:rPr lang="zh-CN" sz="1200">
                          <a:effectLst/>
                        </a:rPr>
                        <a:t>时工作在低功耗模式；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FPDS=0</a:t>
                      </a:r>
                      <a:r>
                        <a:rPr lang="zh-CN" sz="1200">
                          <a:effectLst/>
                        </a:rPr>
                        <a:t>时，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工作在正常模式，</a:t>
                      </a:r>
                      <a:r>
                        <a:rPr lang="en-US" sz="1200">
                          <a:effectLst/>
                        </a:rPr>
                        <a:t>FPDS=1</a:t>
                      </a:r>
                      <a:r>
                        <a:rPr lang="zh-CN" sz="1200">
                          <a:effectLst/>
                        </a:rPr>
                        <a:t>时进入掉电模式。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指令睡眠的，可使用任意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线的中断唤醒；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指令睡眠的，可使用任意配置为事件模式的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线事件唤醒。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内核停止，片上外设也停止。这个状态会保留停止前的内核寄存器、内存的数据。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唤醒延迟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基础延迟为</a:t>
                      </a: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振荡器的启动时间，若调压器工作在低功耗模式，还需要加上调压器从低功耗切换至正常模式下的时间，若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工作在掉电模式，还需要加上</a:t>
                      </a:r>
                      <a:r>
                        <a:rPr lang="en-US" sz="1200">
                          <a:effectLst/>
                        </a:rPr>
                        <a:t>FLASH</a:t>
                      </a:r>
                      <a:r>
                        <a:rPr lang="zh-CN" sz="1200">
                          <a:effectLst/>
                        </a:rPr>
                        <a:t>从掉电模式唤醒的时间。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后的程序。唤醒后，</a:t>
                      </a:r>
                      <a:r>
                        <a:rPr lang="en-US" sz="1200">
                          <a:effectLst/>
                        </a:rPr>
                        <a:t>STM32</a:t>
                      </a:r>
                      <a:r>
                        <a:rPr lang="zh-CN" sz="1200">
                          <a:effectLst/>
                        </a:rPr>
                        <a:t>会使用</a:t>
                      </a:r>
                      <a:r>
                        <a:rPr lang="en-US" sz="1200">
                          <a:effectLst/>
                        </a:rPr>
                        <a:t>HIS</a:t>
                      </a:r>
                      <a:r>
                        <a:rPr lang="zh-CN" sz="1200">
                          <a:effectLst/>
                        </a:rPr>
                        <a:t>作为系统时钟。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待机模式，它除了关闭所有的时钟，还把</a:t>
            </a:r>
            <a:r>
              <a:rPr lang="en-US" altLang="zh-CN"/>
              <a:t>1.2V</a:t>
            </a:r>
            <a:r>
              <a:rPr lang="zh-CN" altLang="zh-CN"/>
              <a:t>区域的电源也完全关闭了，也就是说，从待机模式唤醒后，由于没有之前代码的运行记录，只能对芯片复位，重新检测</a:t>
            </a:r>
            <a:r>
              <a:rPr lang="en-US" altLang="zh-CN"/>
              <a:t>boot</a:t>
            </a:r>
            <a:r>
              <a:rPr lang="zh-CN" altLang="zh-CN"/>
              <a:t>条件，从头开始执行程序。它有四种唤醒方式，分别是</a:t>
            </a:r>
            <a:r>
              <a:rPr lang="en-US" altLang="zh-CN"/>
              <a:t>WKUP(PA0)</a:t>
            </a:r>
            <a:r>
              <a:rPr lang="zh-CN" altLang="zh-CN"/>
              <a:t>引脚的上升沿，</a:t>
            </a:r>
            <a:r>
              <a:rPr lang="en-US" altLang="zh-CN"/>
              <a:t>RTC</a:t>
            </a:r>
            <a:r>
              <a:rPr lang="zh-CN" altLang="zh-CN"/>
              <a:t>闹钟事件，</a:t>
            </a:r>
            <a:r>
              <a:rPr lang="en-US" altLang="zh-CN"/>
              <a:t>NRST</a:t>
            </a:r>
            <a:r>
              <a:rPr lang="zh-CN" altLang="zh-CN"/>
              <a:t>引脚的复位和</a:t>
            </a:r>
            <a:r>
              <a:rPr lang="en-US" altLang="zh-CN"/>
              <a:t>IWDG(</a:t>
            </a:r>
            <a:r>
              <a:rPr lang="zh-CN" altLang="zh-CN"/>
              <a:t>独立看门狗</a:t>
            </a:r>
            <a:r>
              <a:rPr lang="en-US" altLang="zh-CN"/>
              <a:t>)</a:t>
            </a:r>
            <a:r>
              <a:rPr lang="zh-CN" altLang="zh-CN"/>
              <a:t>复位。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待机</a:t>
            </a:r>
            <a:r>
              <a:rPr lang="zh-CN" altLang="en-US" sz="2000" b="1"/>
              <a:t>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93753"/>
              </p:ext>
            </p:extLst>
          </p:nvPr>
        </p:nvGraphicFramePr>
        <p:xfrm>
          <a:off x="465438" y="3456796"/>
          <a:ext cx="8211018" cy="326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314"/>
                <a:gridCol w="6740704"/>
              </a:tblGrid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特性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内核寄存器的</a:t>
                      </a:r>
                      <a:r>
                        <a:rPr lang="en-US" sz="1100">
                          <a:effectLst/>
                        </a:rPr>
                        <a:t>SLEEPDEEP =1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PWR_CR</a:t>
                      </a:r>
                      <a:r>
                        <a:rPr lang="zh-CN" sz="1100">
                          <a:effectLst/>
                        </a:rPr>
                        <a:t>寄存器中的</a:t>
                      </a:r>
                      <a:r>
                        <a:rPr lang="en-US" sz="1100">
                          <a:effectLst/>
                        </a:rPr>
                        <a:t>PDDS=1</a:t>
                      </a:r>
                      <a:r>
                        <a:rPr lang="zh-CN" sz="1100">
                          <a:effectLst/>
                        </a:rPr>
                        <a:t>，</a:t>
                      </a:r>
                      <a:r>
                        <a:rPr lang="en-US" sz="1100">
                          <a:effectLst/>
                        </a:rPr>
                        <a:t>PWR_CR</a:t>
                      </a:r>
                      <a:r>
                        <a:rPr lang="zh-CN" sz="1100">
                          <a:effectLst/>
                        </a:rPr>
                        <a:t>寄存器中的唤醒状态位</a:t>
                      </a:r>
                      <a:r>
                        <a:rPr lang="en-US" sz="1100">
                          <a:effectLst/>
                        </a:rPr>
                        <a:t>WUF=0</a:t>
                      </a:r>
                      <a:r>
                        <a:rPr lang="zh-CN" sz="1100">
                          <a:effectLst/>
                        </a:rPr>
                        <a:t>，然后</a:t>
                      </a:r>
                      <a:r>
                        <a:rPr lang="zh-CN" sz="1400">
                          <a:effectLst/>
                        </a:rPr>
                        <a:t>调用</a:t>
                      </a:r>
                      <a:r>
                        <a:rPr lang="en-US" sz="1400">
                          <a:effectLst/>
                        </a:rPr>
                        <a:t>WFI</a:t>
                      </a:r>
                      <a:r>
                        <a:rPr lang="zh-CN" sz="1400">
                          <a:effectLst/>
                        </a:rPr>
                        <a:t>或</a:t>
                      </a:r>
                      <a:r>
                        <a:rPr lang="en-US" sz="1400">
                          <a:effectLst/>
                        </a:rPr>
                        <a:t>WFE</a:t>
                      </a:r>
                      <a:r>
                        <a:rPr lang="zh-CN" sz="1400">
                          <a:effectLst/>
                        </a:rPr>
                        <a:t>指令即可进入待机模式</a:t>
                      </a:r>
                      <a:r>
                        <a:rPr lang="zh-CN" sz="1100">
                          <a:effectLst/>
                        </a:rPr>
                        <a:t>；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引脚的上升沿，</a:t>
                      </a:r>
                      <a:r>
                        <a:rPr lang="en-US" sz="1400">
                          <a:effectLst/>
                        </a:rPr>
                        <a:t>RTC</a:t>
                      </a:r>
                      <a:r>
                        <a:rPr lang="zh-CN" sz="1400">
                          <a:effectLst/>
                        </a:rPr>
                        <a:t>闹钟、唤醒、入侵、时间戳事件或</a:t>
                      </a:r>
                      <a:r>
                        <a:rPr lang="en-US" sz="1400">
                          <a:effectLst/>
                        </a:rPr>
                        <a:t>NRST</a:t>
                      </a:r>
                      <a:r>
                        <a:rPr lang="zh-CN" sz="1400">
                          <a:effectLst/>
                        </a:rPr>
                        <a:t>引脚外部复位及</a:t>
                      </a:r>
                      <a:r>
                        <a:rPr lang="en-US" sz="1400">
                          <a:effectLst/>
                        </a:rPr>
                        <a:t>IWDG</a:t>
                      </a:r>
                      <a:r>
                        <a:rPr lang="zh-CN" sz="1400">
                          <a:effectLst/>
                        </a:rPr>
                        <a:t>复位唤醒。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待机时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内核停止，片上外设也停止；内核寄存器、内存的数据会丢失；除复位引脚、</a:t>
                      </a:r>
                      <a:r>
                        <a:rPr lang="en-US" sz="1400">
                          <a:effectLst/>
                        </a:rPr>
                        <a:t>RTC_AF1</a:t>
                      </a:r>
                      <a:r>
                        <a:rPr lang="zh-CN" sz="1400">
                          <a:effectLst/>
                        </a:rPr>
                        <a:t>引脚及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引脚，其它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口均工作在高阻态。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唤醒延迟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芯片复位的时间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相当于芯片复位，在程序表现为从头开始执行代码。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以上讲解的睡眠模式、停止模式及待机模式中，若备份域电源正常供电，备份域内的</a:t>
            </a:r>
            <a:r>
              <a:rPr lang="en-US" altLang="zh-CN"/>
              <a:t>RTC</a:t>
            </a:r>
            <a:r>
              <a:rPr lang="zh-CN" altLang="zh-CN"/>
              <a:t>都可以正常运行、备份域内的寄存器及备份域内的</a:t>
            </a:r>
            <a:r>
              <a:rPr lang="en-US" altLang="zh-CN"/>
              <a:t>SRAM</a:t>
            </a:r>
            <a:r>
              <a:rPr lang="zh-CN" altLang="zh-CN"/>
              <a:t>数据会被保存，不受功耗模式影响。</a:t>
            </a:r>
          </a:p>
        </p:txBody>
      </p:sp>
    </p:spTree>
    <p:extLst>
      <p:ext uri="{BB962C8B-B14F-4D97-AF65-F5344CB8AC3E}">
        <p14:creationId xmlns:p14="http://schemas.microsoft.com/office/powerpoint/2010/main" val="2372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Pages>0</Pages>
  <Words>882</Words>
  <Characters>0</Characters>
  <Application>Microsoft Office PowerPoint</Application>
  <DocSecurity>0</DocSecurity>
  <PresentationFormat>全屏显示(4:3)</PresentationFormat>
  <Lines>0</Lines>
  <Paragraphs>119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313</cp:revision>
  <dcterms:created xsi:type="dcterms:W3CDTF">2014-09-22T09:17:55Z</dcterms:created>
  <dcterms:modified xsi:type="dcterms:W3CDTF">2016-07-04T07:34:18Z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