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451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上面</a:t>
            </a:r>
            <a:r>
              <a:rPr lang="en-US" altLang="zh-CN"/>
              <a:t>map</a:t>
            </a:r>
            <a:r>
              <a:rPr lang="zh-CN" altLang="zh-CN"/>
              <a:t>文件的描述中，</a:t>
            </a:r>
            <a:r>
              <a:rPr lang="zh-CN" altLang="en-US"/>
              <a:t>可</a:t>
            </a:r>
            <a:r>
              <a:rPr lang="zh-CN" altLang="zh-CN"/>
              <a:t>了解到加载及执行空间的基地址</a:t>
            </a:r>
            <a:r>
              <a:rPr lang="en-US" altLang="zh-CN"/>
              <a:t>(Base)</a:t>
            </a:r>
            <a:r>
              <a:rPr lang="zh-CN" altLang="zh-CN"/>
              <a:t>都是</a:t>
            </a:r>
            <a:r>
              <a:rPr lang="en-US" altLang="zh-CN"/>
              <a:t>0x08000000</a:t>
            </a:r>
            <a:r>
              <a:rPr lang="zh-CN" altLang="zh-CN"/>
              <a:t>，它正好是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的首地址，即</a:t>
            </a:r>
            <a:r>
              <a:rPr lang="en-US" altLang="zh-CN"/>
              <a:t>STM32</a:t>
            </a:r>
            <a:r>
              <a:rPr lang="zh-CN" altLang="zh-CN"/>
              <a:t>的程序存储空间就直接是执行空间；它们的大小</a:t>
            </a:r>
            <a:r>
              <a:rPr lang="en-US" altLang="zh-CN"/>
              <a:t>(Size)</a:t>
            </a:r>
            <a:r>
              <a:rPr lang="zh-CN" altLang="zh-CN"/>
              <a:t>分别为</a:t>
            </a:r>
            <a:r>
              <a:rPr lang="en-US" altLang="zh-CN"/>
              <a:t>0x00000b50</a:t>
            </a:r>
            <a:r>
              <a:rPr lang="zh-CN" altLang="zh-CN"/>
              <a:t>及</a:t>
            </a:r>
            <a:r>
              <a:rPr lang="en-US" altLang="zh-CN"/>
              <a:t>0x00000b3c</a:t>
            </a:r>
            <a:r>
              <a:rPr lang="zh-CN" altLang="zh-CN"/>
              <a:t>，执行空间的</a:t>
            </a:r>
            <a:r>
              <a:rPr lang="en-US" altLang="zh-CN"/>
              <a:t>ROM</a:t>
            </a:r>
            <a:r>
              <a:rPr lang="zh-CN" altLang="zh-CN"/>
              <a:t>比较小的原因就是因为部分</a:t>
            </a:r>
            <a:r>
              <a:rPr lang="en-US" altLang="zh-CN"/>
              <a:t>RW-data</a:t>
            </a:r>
            <a:r>
              <a:rPr lang="zh-CN" altLang="zh-CN"/>
              <a:t>类型的变量被拷贝到</a:t>
            </a:r>
            <a:r>
              <a:rPr lang="en-US" altLang="zh-CN"/>
              <a:t>RAM</a:t>
            </a:r>
            <a:r>
              <a:rPr lang="zh-CN" altLang="zh-CN"/>
              <a:t>空间了；它们的最大空间</a:t>
            </a:r>
            <a:r>
              <a:rPr lang="en-US" altLang="zh-CN"/>
              <a:t>(Max)</a:t>
            </a:r>
            <a:r>
              <a:rPr lang="zh-CN" altLang="zh-CN"/>
              <a:t>均为</a:t>
            </a:r>
            <a:r>
              <a:rPr lang="en-US" altLang="zh-CN"/>
              <a:t>0x00100000</a:t>
            </a:r>
            <a:r>
              <a:rPr lang="zh-CN" altLang="zh-CN"/>
              <a:t>，即</a:t>
            </a:r>
            <a:r>
              <a:rPr lang="en-US" altLang="zh-CN"/>
              <a:t>1M</a:t>
            </a:r>
            <a:r>
              <a:rPr lang="zh-CN" altLang="zh-CN"/>
              <a:t>字节，它指的是内部</a:t>
            </a:r>
            <a:r>
              <a:rPr lang="en-US" altLang="zh-CN"/>
              <a:t>FLASH</a:t>
            </a:r>
            <a:r>
              <a:rPr lang="zh-CN" altLang="zh-CN"/>
              <a:t>的最大空间。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计算程序占用的空间时，需要使用加载区域的大小进行计算，本例子中应用程序使用的内部</a:t>
            </a:r>
            <a:r>
              <a:rPr lang="en-US" altLang="zh-CN"/>
              <a:t>FLASH</a:t>
            </a:r>
            <a:r>
              <a:rPr lang="zh-CN" altLang="zh-CN"/>
              <a:t>是从</a:t>
            </a:r>
            <a:r>
              <a:rPr lang="en-US" altLang="zh-CN"/>
              <a:t>0x08000000</a:t>
            </a:r>
            <a:r>
              <a:rPr lang="zh-CN" altLang="zh-CN"/>
              <a:t>至</a:t>
            </a:r>
            <a:r>
              <a:rPr lang="en-US" altLang="zh-CN"/>
              <a:t>(0x08000000+0x00000b50)</a:t>
            </a:r>
            <a:r>
              <a:rPr lang="zh-CN" altLang="zh-CN"/>
              <a:t>地址的空间区域。</a:t>
            </a:r>
          </a:p>
        </p:txBody>
      </p:sp>
    </p:spTree>
    <p:extLst>
      <p:ext uri="{BB962C8B-B14F-4D97-AF65-F5344CB8AC3E}">
        <p14:creationId xmlns:p14="http://schemas.microsoft.com/office/powerpoint/2010/main" val="11054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2</a:t>
            </a:r>
            <a:r>
              <a:rPr lang="en-US" altLang="zh-CN" sz="2000" b="1" smtClean="0"/>
              <a:t>. ROM</a:t>
            </a:r>
            <a:r>
              <a:rPr lang="zh-CN" altLang="en-US" sz="2000" b="1"/>
              <a:t>空间分布表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加载及执行空间总体描述之后，紧接着一个</a:t>
            </a:r>
            <a:r>
              <a:rPr lang="en-US" altLang="zh-CN"/>
              <a:t>ROM</a:t>
            </a:r>
            <a:r>
              <a:rPr lang="zh-CN" altLang="zh-CN"/>
              <a:t>详细地址分布表，它列出了工程中的各个段</a:t>
            </a:r>
            <a:r>
              <a:rPr lang="en-US" altLang="zh-CN"/>
              <a:t>(</a:t>
            </a:r>
            <a:r>
              <a:rPr lang="zh-CN" altLang="zh-CN"/>
              <a:t>如函数、常量数据</a:t>
            </a:r>
            <a:r>
              <a:rPr lang="en-US" altLang="zh-CN"/>
              <a:t>)</a:t>
            </a:r>
            <a:r>
              <a:rPr lang="zh-CN" altLang="zh-CN"/>
              <a:t>所在的地址</a:t>
            </a:r>
            <a:r>
              <a:rPr lang="en-US" altLang="zh-CN"/>
              <a:t>Base Addr</a:t>
            </a:r>
            <a:r>
              <a:rPr lang="zh-CN" altLang="zh-CN"/>
              <a:t>及占用的空间</a:t>
            </a:r>
            <a:r>
              <a:rPr lang="en-US" altLang="zh-CN"/>
              <a:t>Size</a:t>
            </a:r>
            <a:r>
              <a:rPr lang="zh-CN" altLang="zh-CN"/>
              <a:t>，列表中的</a:t>
            </a:r>
            <a:r>
              <a:rPr lang="en-US" altLang="zh-CN"/>
              <a:t>Type</a:t>
            </a:r>
            <a:r>
              <a:rPr lang="zh-CN" altLang="zh-CN"/>
              <a:t>说明了该段的类型，</a:t>
            </a:r>
            <a:r>
              <a:rPr lang="en-US" altLang="zh-CN"/>
              <a:t>CODE</a:t>
            </a:r>
            <a:r>
              <a:rPr lang="zh-CN" altLang="zh-CN"/>
              <a:t>表示代码，</a:t>
            </a:r>
            <a:r>
              <a:rPr lang="en-US" altLang="zh-CN"/>
              <a:t>DATA</a:t>
            </a:r>
            <a:r>
              <a:rPr lang="zh-CN" altLang="zh-CN"/>
              <a:t>表示数据，而</a:t>
            </a:r>
            <a:r>
              <a:rPr lang="en-US" altLang="zh-CN"/>
              <a:t>PAD</a:t>
            </a:r>
            <a:r>
              <a:rPr lang="zh-CN" altLang="zh-CN"/>
              <a:t>表示段之间的填充区域，它是无效的内容，</a:t>
            </a:r>
            <a:r>
              <a:rPr lang="en-US" altLang="zh-CN"/>
              <a:t>PAD</a:t>
            </a:r>
            <a:r>
              <a:rPr lang="zh-CN" altLang="zh-CN"/>
              <a:t>区域往往是为了解决地址对齐的问题。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观察</a:t>
            </a:r>
            <a:r>
              <a:rPr lang="zh-CN" altLang="zh-CN"/>
              <a:t>表中的最后一项，它的基地址是</a:t>
            </a:r>
            <a:r>
              <a:rPr lang="en-US" altLang="zh-CN"/>
              <a:t>0x08000b1c</a:t>
            </a:r>
            <a:r>
              <a:rPr lang="zh-CN" altLang="zh-CN"/>
              <a:t>，大小为</a:t>
            </a:r>
            <a:r>
              <a:rPr lang="en-US" altLang="zh-CN"/>
              <a:t>0x00000020</a:t>
            </a:r>
            <a:r>
              <a:rPr lang="zh-CN" altLang="zh-CN"/>
              <a:t>，可知它占用的最高的地址空间为</a:t>
            </a:r>
            <a:r>
              <a:rPr lang="en-US" altLang="zh-CN"/>
              <a:t>0x08000b3c</a:t>
            </a:r>
            <a:r>
              <a:rPr lang="zh-CN" altLang="zh-CN"/>
              <a:t>，跟执行区域的最高地址</a:t>
            </a:r>
            <a:r>
              <a:rPr lang="en-US" altLang="zh-CN"/>
              <a:t>0x00000b3c</a:t>
            </a:r>
            <a:r>
              <a:rPr lang="zh-CN" altLang="zh-CN"/>
              <a:t>一样，但它们比加载区域说明中的最高地址</a:t>
            </a:r>
            <a:r>
              <a:rPr lang="en-US" altLang="zh-CN"/>
              <a:t>0x8000b50</a:t>
            </a:r>
            <a:r>
              <a:rPr lang="zh-CN" altLang="zh-CN"/>
              <a:t>要小，所以我们以加载区域的大小为准</a:t>
            </a:r>
            <a:r>
              <a:rPr lang="zh-CN" altLang="zh-CN" smtClean="0"/>
              <a:t>。</a:t>
            </a:r>
            <a:r>
              <a:rPr lang="zh-CN" altLang="en-US" smtClean="0"/>
              <a:t>对比</a:t>
            </a:r>
            <a:r>
              <a:rPr lang="zh-CN" altLang="zh-CN" smtClean="0"/>
              <a:t>内部</a:t>
            </a:r>
            <a:r>
              <a:rPr lang="en-US" altLang="zh-CN"/>
              <a:t>FLASH</a:t>
            </a:r>
            <a:r>
              <a:rPr lang="zh-CN" altLang="zh-CN"/>
              <a:t>扇区地址分布表，可知仅使用扇区</a:t>
            </a:r>
            <a:r>
              <a:rPr lang="en-US" altLang="zh-CN"/>
              <a:t>0</a:t>
            </a:r>
            <a:r>
              <a:rPr lang="zh-CN" altLang="zh-CN"/>
              <a:t>就可以完全存储本应用程序，所以从扇区</a:t>
            </a:r>
            <a:r>
              <a:rPr lang="en-US" altLang="zh-CN"/>
              <a:t>1(</a:t>
            </a:r>
            <a:r>
              <a:rPr lang="zh-CN" altLang="zh-CN"/>
              <a:t>地址</a:t>
            </a:r>
            <a:r>
              <a:rPr lang="en-US" altLang="zh-CN"/>
              <a:t>0x08004000)</a:t>
            </a:r>
            <a:r>
              <a:rPr lang="zh-CN" altLang="zh-CN"/>
              <a:t>后的存储空间都可以作其它用途，使用这些存储空间时不会篡改应用程序空间的数据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14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对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的写入过程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解锁</a:t>
            </a:r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323528" y="2420888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空间主要存储的是应用程序，是非常关键的数据，为了防止误操作修改了这些内容，芯片复位后默认会结</a:t>
            </a:r>
            <a:r>
              <a:rPr lang="en-US" altLang="zh-CN"/>
              <a:t>FLASH</a:t>
            </a:r>
            <a:r>
              <a:rPr lang="zh-CN" altLang="zh-CN"/>
              <a:t>上锁，这个时候不允许设置</a:t>
            </a:r>
            <a:r>
              <a:rPr lang="en-US" altLang="zh-CN"/>
              <a:t>FLASH</a:t>
            </a:r>
            <a:r>
              <a:rPr lang="zh-CN" altLang="zh-CN"/>
              <a:t>的控制寄存器，并且不能对修改</a:t>
            </a:r>
            <a:r>
              <a:rPr lang="en-US" altLang="zh-CN"/>
              <a:t>FLASH</a:t>
            </a:r>
            <a:r>
              <a:rPr lang="zh-CN" altLang="zh-CN"/>
              <a:t>中的内容。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386104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所以</a:t>
            </a:r>
            <a:r>
              <a:rPr lang="zh-CN" altLang="zh-CN"/>
              <a:t>对</a:t>
            </a:r>
            <a:r>
              <a:rPr lang="en-US" altLang="zh-CN"/>
              <a:t>FLASH</a:t>
            </a:r>
            <a:r>
              <a:rPr lang="zh-CN" altLang="zh-CN"/>
              <a:t>写入数据前，需要先给它解锁。解锁的操作步骤如下：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KEY1 = 0x45670123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再往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KEY2 = 0xCDEF89AB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946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数据</a:t>
            </a:r>
            <a:r>
              <a:rPr lang="zh-CN" altLang="en-US" sz="2000" b="1"/>
              <a:t>操作位数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进行擦除及写入操作时，电源电压会影响数据的最大操作位数，该电源电压可通过配置</a:t>
            </a:r>
            <a:r>
              <a:rPr lang="en-US" altLang="zh-CN"/>
              <a:t>FLASH_CR </a:t>
            </a:r>
            <a:r>
              <a:rPr lang="zh-CN" altLang="zh-CN"/>
              <a:t>寄存器中的</a:t>
            </a:r>
            <a:r>
              <a:rPr lang="en-US" altLang="zh-CN"/>
              <a:t> PSIZE</a:t>
            </a:r>
            <a:r>
              <a:rPr lang="zh-CN" altLang="zh-CN"/>
              <a:t>位</a:t>
            </a:r>
            <a:r>
              <a:rPr lang="zh-CN" altLang="zh-CN" smtClean="0"/>
              <a:t>改变</a:t>
            </a:r>
            <a:r>
              <a:rPr lang="zh-CN" altLang="en-US" smtClean="0"/>
              <a:t>，配置表如下：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71017"/>
              </p:ext>
            </p:extLst>
          </p:nvPr>
        </p:nvGraphicFramePr>
        <p:xfrm>
          <a:off x="457200" y="2636912"/>
          <a:ext cx="822960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电压范围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2.7 - 3.6 V</a:t>
                      </a:r>
                      <a:endParaRPr lang="zh-CN" sz="16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zh-CN" sz="1600">
                          <a:effectLst/>
                        </a:rPr>
                        <a:t>使用外部</a:t>
                      </a:r>
                      <a:r>
                        <a:rPr lang="en-US" sz="1600">
                          <a:effectLst/>
                        </a:rPr>
                        <a:t>Vpp)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2.7 - 3.6 V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 – 2.7 V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 – 2.1 V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位数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PSIZE(1:0)</a:t>
                      </a:r>
                      <a:r>
                        <a:rPr lang="zh-CN" sz="1600">
                          <a:effectLst/>
                        </a:rPr>
                        <a:t>配置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11b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10b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01b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00b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446763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最大</a:t>
            </a:r>
            <a:r>
              <a:rPr lang="zh-CN" altLang="zh-CN"/>
              <a:t>操作位数会影响擦除和写入的速度，其中</a:t>
            </a:r>
            <a:r>
              <a:rPr lang="en-US" altLang="zh-CN"/>
              <a:t>64</a:t>
            </a:r>
            <a:r>
              <a:rPr lang="zh-CN" altLang="zh-CN"/>
              <a:t>位宽度的操作除了配置寄存器位外，还需要在</a:t>
            </a:r>
            <a:r>
              <a:rPr lang="en-US" altLang="zh-CN"/>
              <a:t>Vpp</a:t>
            </a:r>
            <a:r>
              <a:rPr lang="zh-CN" altLang="zh-CN"/>
              <a:t>引脚外加一个</a:t>
            </a:r>
            <a:r>
              <a:rPr lang="en-US" altLang="zh-CN"/>
              <a:t>8-9V</a:t>
            </a:r>
            <a:r>
              <a:rPr lang="zh-CN" altLang="zh-CN"/>
              <a:t>的电压源，且其供电时间不得超过一小时，否则</a:t>
            </a:r>
            <a:r>
              <a:rPr lang="en-US" altLang="zh-CN"/>
              <a:t>FLASH</a:t>
            </a:r>
            <a:r>
              <a:rPr lang="zh-CN" altLang="zh-CN"/>
              <a:t>可能损坏，所以</a:t>
            </a:r>
            <a:r>
              <a:rPr lang="en-US" altLang="zh-CN"/>
              <a:t>64</a:t>
            </a:r>
            <a:r>
              <a:rPr lang="zh-CN" altLang="zh-CN"/>
              <a:t>位宽度的操作一般是在量产时对</a:t>
            </a:r>
            <a:r>
              <a:rPr lang="en-US" altLang="zh-CN"/>
              <a:t>FLASH</a:t>
            </a:r>
            <a:r>
              <a:rPr lang="zh-CN" altLang="zh-CN"/>
              <a:t>写入应用程序时才使用，大部分应用场合都是用</a:t>
            </a:r>
            <a:r>
              <a:rPr lang="en-US" altLang="zh-CN"/>
              <a:t>32</a:t>
            </a:r>
            <a:r>
              <a:rPr lang="zh-CN" altLang="zh-CN"/>
              <a:t>位的宽度。</a:t>
            </a:r>
          </a:p>
        </p:txBody>
      </p:sp>
    </p:spTree>
    <p:extLst>
      <p:ext uri="{BB962C8B-B14F-4D97-AF65-F5344CB8AC3E}">
        <p14:creationId xmlns:p14="http://schemas.microsoft.com/office/powerpoint/2010/main" val="11891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擦除</a:t>
            </a:r>
            <a:r>
              <a:rPr lang="zh-CN" altLang="en-US" sz="2000" b="1"/>
              <a:t>扇区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在写入新的数据前，需要先擦除存储区域，</a:t>
            </a:r>
            <a:r>
              <a:rPr lang="en-US" altLang="zh-CN"/>
              <a:t>STM32</a:t>
            </a:r>
            <a:r>
              <a:rPr lang="zh-CN" altLang="zh-CN"/>
              <a:t>提供了扇区擦除指令和整个</a:t>
            </a:r>
            <a:r>
              <a:rPr lang="en-US" altLang="zh-CN"/>
              <a:t>FLASH</a:t>
            </a:r>
            <a:r>
              <a:rPr lang="zh-CN" altLang="zh-CN"/>
              <a:t>擦除</a:t>
            </a:r>
            <a:r>
              <a:rPr lang="en-US" altLang="zh-CN"/>
              <a:t>(</a:t>
            </a:r>
            <a:r>
              <a:rPr lang="zh-CN" altLang="zh-CN"/>
              <a:t>批量擦除</a:t>
            </a:r>
            <a:r>
              <a:rPr lang="en-US" altLang="zh-CN"/>
              <a:t>)</a:t>
            </a:r>
            <a:r>
              <a:rPr lang="zh-CN" altLang="zh-CN"/>
              <a:t>的指令，批量擦除指令仅针对主存储区。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扇区</a:t>
            </a:r>
            <a:r>
              <a:rPr lang="zh-CN" altLang="zh-CN"/>
              <a:t>擦除的过程如下：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寄存器中的“忙碌寄存器位</a:t>
            </a:r>
            <a:r>
              <a:rPr lang="en-US" altLang="zh-CN"/>
              <a:t> BSY</a:t>
            </a:r>
            <a:r>
              <a:rPr lang="zh-CN" altLang="zh-CN"/>
              <a:t>”，以确认当前未执行任何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 FLASH_CR </a:t>
            </a:r>
            <a:r>
              <a:rPr lang="zh-CN" altLang="zh-CN"/>
              <a:t>寄存器中，将“激活扇区擦除寄存器位</a:t>
            </a:r>
            <a:r>
              <a:rPr lang="en-US" altLang="zh-CN"/>
              <a:t>SER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，并设置“扇区编号寄存器位</a:t>
            </a:r>
            <a:r>
              <a:rPr lang="en-US" altLang="zh-CN"/>
              <a:t>SNB</a:t>
            </a:r>
            <a:r>
              <a:rPr lang="zh-CN" altLang="zh-CN"/>
              <a:t>”，选择要擦除的扇区；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寄存器中的“开始擦除寄存器位</a:t>
            </a:r>
            <a:r>
              <a:rPr lang="en-US" altLang="zh-CN"/>
              <a:t> STRT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，开始擦除；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位被清零时，表示擦除完成。</a:t>
            </a:r>
          </a:p>
        </p:txBody>
      </p:sp>
    </p:spTree>
    <p:extLst>
      <p:ext uri="{BB962C8B-B14F-4D97-AF65-F5344CB8AC3E}">
        <p14:creationId xmlns:p14="http://schemas.microsoft.com/office/powerpoint/2010/main" val="27524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写入</a:t>
            </a:r>
            <a:r>
              <a:rPr lang="zh-CN" altLang="en-US" sz="2000" b="1"/>
              <a:t>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擦除</a:t>
            </a:r>
            <a:r>
              <a:rPr lang="zh-CN" altLang="zh-CN"/>
              <a:t>完毕后即可写入数据，写入数据的过程并不是仅仅使用指针向地址赋值，赋值前还还需要配置一系列的寄存器，步骤如下：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中的</a:t>
            </a:r>
            <a:r>
              <a:rPr lang="en-US" altLang="zh-CN"/>
              <a:t> BSY </a:t>
            </a:r>
            <a:r>
              <a:rPr lang="zh-CN" altLang="zh-CN"/>
              <a:t>位，以确认当前未执行任何其它的内部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 “激活编程寄存器位</a:t>
            </a:r>
            <a:r>
              <a:rPr lang="en-US" altLang="zh-CN"/>
              <a:t>PG</a:t>
            </a:r>
            <a:r>
              <a:rPr lang="zh-CN" altLang="zh-CN"/>
              <a:t>” 置</a:t>
            </a:r>
            <a:r>
              <a:rPr lang="en-US" altLang="zh-CN"/>
              <a:t> 1</a:t>
            </a:r>
            <a:r>
              <a:rPr lang="zh-CN" altLang="zh-CN"/>
              <a:t>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针对所需存储器地址（主存储器块或</a:t>
            </a:r>
            <a:r>
              <a:rPr lang="en-US" altLang="zh-CN"/>
              <a:t> OTP </a:t>
            </a:r>
            <a:r>
              <a:rPr lang="zh-CN" altLang="zh-CN"/>
              <a:t>区域内）执行数据写入操作；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位被清零时，表示写入完成。</a:t>
            </a:r>
          </a:p>
        </p:txBody>
      </p:sp>
    </p:spTree>
    <p:extLst>
      <p:ext uri="{BB962C8B-B14F-4D97-AF65-F5344CB8AC3E}">
        <p14:creationId xmlns:p14="http://schemas.microsoft.com/office/powerpoint/2010/main" val="26518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 smtClean="0"/>
              <a:t>查看</a:t>
            </a:r>
            <a:r>
              <a:rPr lang="zh-CN" altLang="en-US" sz="2800" b="1"/>
              <a:t>工程的空间分布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060848"/>
            <a:ext cx="842493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本身存储有程序数据，若不是有意删除某段程序代码，一般不应修改程序空间的内容，所以在使用内部</a:t>
            </a:r>
            <a:r>
              <a:rPr lang="en-US" altLang="zh-CN"/>
              <a:t>FLASH</a:t>
            </a:r>
            <a:r>
              <a:rPr lang="zh-CN" altLang="zh-CN"/>
              <a:t>存储其它数据前需要了解哪一些空间已经写入了程序代码，存储了程序代码的扇区都不应作任何修改。通过查询应用程序编译时产生的“</a:t>
            </a:r>
            <a:r>
              <a:rPr lang="en-US" altLang="zh-CN"/>
              <a:t>*.map</a:t>
            </a:r>
            <a:r>
              <a:rPr lang="zh-CN" altLang="zh-CN"/>
              <a:t>”后缀文件，可以了解程序存储到了哪些</a:t>
            </a:r>
            <a:r>
              <a:rPr lang="zh-CN" altLang="zh-CN" smtClean="0"/>
              <a:t>区域</a:t>
            </a:r>
            <a:r>
              <a:rPr lang="zh-CN" altLang="en-US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1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 smtClean="0"/>
              <a:t>查看</a:t>
            </a:r>
            <a:r>
              <a:rPr lang="zh-CN" altLang="en-US" sz="2800" b="1"/>
              <a:t>工程的空间分布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5" y="2425691"/>
            <a:ext cx="6527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42316" y="1484784"/>
            <a:ext cx="8406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打开</a:t>
            </a:r>
            <a:r>
              <a:rPr lang="en-US" altLang="zh-CN"/>
              <a:t>map</a:t>
            </a:r>
            <a:r>
              <a:rPr lang="zh-CN" altLang="zh-CN"/>
              <a:t>文件后，查看文件最后部分的区域，可以看到一段以“</a:t>
            </a:r>
            <a:r>
              <a:rPr lang="en-US" altLang="zh-CN"/>
              <a:t>Memory Map of the image</a:t>
            </a:r>
            <a:r>
              <a:rPr lang="zh-CN" altLang="zh-CN"/>
              <a:t>”开头的</a:t>
            </a:r>
            <a:r>
              <a:rPr lang="zh-CN" altLang="zh-CN" smtClean="0"/>
              <a:t>记录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4288" y="2708920"/>
            <a:ext cx="1584175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这一段是某工程的</a:t>
            </a:r>
            <a:r>
              <a:rPr lang="en-US" altLang="zh-CN"/>
              <a:t>ROM</a:t>
            </a:r>
            <a:r>
              <a:rPr lang="zh-CN" altLang="zh-CN"/>
              <a:t>存储器分布映像，在</a:t>
            </a:r>
            <a:r>
              <a:rPr lang="en-US" altLang="zh-CN"/>
              <a:t>STM32</a:t>
            </a:r>
            <a:r>
              <a:rPr lang="zh-CN" altLang="zh-CN"/>
              <a:t>芯片中，</a:t>
            </a:r>
            <a:r>
              <a:rPr lang="en-US" altLang="zh-CN"/>
              <a:t>ROM</a:t>
            </a:r>
            <a:r>
              <a:rPr lang="zh-CN" altLang="zh-CN"/>
              <a:t>区域的内容就是指存储到内部</a:t>
            </a:r>
            <a:r>
              <a:rPr lang="en-US" altLang="zh-CN"/>
              <a:t>FLASH</a:t>
            </a:r>
            <a:r>
              <a:rPr lang="zh-CN" altLang="zh-CN"/>
              <a:t>的代码。</a:t>
            </a:r>
          </a:p>
        </p:txBody>
      </p:sp>
    </p:spTree>
    <p:extLst>
      <p:ext uri="{BB962C8B-B14F-4D97-AF65-F5344CB8AC3E}">
        <p14:creationId xmlns:p14="http://schemas.microsoft.com/office/powerpoint/2010/main" val="21691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</a:t>
            </a:r>
            <a:r>
              <a:rPr lang="en-US" altLang="zh-CN" sz="2000" b="1" smtClean="0"/>
              <a:t>.</a:t>
            </a:r>
            <a:r>
              <a:rPr lang="zh-CN" altLang="en-US" sz="2000" b="1" smtClean="0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上述</a:t>
            </a:r>
            <a:r>
              <a:rPr lang="zh-CN" altLang="zh-CN"/>
              <a:t>说明中有两段分别以“</a:t>
            </a:r>
            <a:r>
              <a:rPr lang="en-US" altLang="zh-CN"/>
              <a:t>Load Region LR_ROM1</a:t>
            </a:r>
            <a:r>
              <a:rPr lang="zh-CN" altLang="zh-CN"/>
              <a:t>”及“</a:t>
            </a:r>
            <a:r>
              <a:rPr lang="en-US" altLang="zh-CN"/>
              <a:t>Execution Region ER_IROM1</a:t>
            </a:r>
            <a:r>
              <a:rPr lang="zh-CN" altLang="zh-CN"/>
              <a:t>”开头的内容，它们分别描述程序的加载及执行空间。在芯片刚上电运行时，会加载程序及数据，例如它会从程序的存储区域加载到程序的执行区域，还把一些已初始化的全局变量从</a:t>
            </a:r>
            <a:r>
              <a:rPr lang="en-US" altLang="zh-CN"/>
              <a:t>ROM</a:t>
            </a:r>
            <a:r>
              <a:rPr lang="zh-CN" altLang="zh-CN"/>
              <a:t>复制到</a:t>
            </a:r>
            <a:r>
              <a:rPr lang="en-US" altLang="zh-CN"/>
              <a:t>RAM</a:t>
            </a:r>
            <a:r>
              <a:rPr lang="zh-CN" altLang="zh-CN"/>
              <a:t>空间，以便程序运行时可以修改变量的内容。加载完成后，程序开始从执行区域开始执行。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02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Pages>0</Pages>
  <Words>230</Words>
  <Characters>0</Characters>
  <Application>Microsoft Office PowerPoint</Application>
  <DocSecurity>0</DocSecurity>
  <PresentationFormat>全屏显示(4:3)</PresentationFormat>
  <Lines>0</Lines>
  <Paragraphs>84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375</cp:revision>
  <dcterms:created xsi:type="dcterms:W3CDTF">2014-09-22T09:17:55Z</dcterms:created>
  <dcterms:modified xsi:type="dcterms:W3CDTF">2016-07-06T08:17:58Z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