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7" r:id="rId2"/>
    <p:sldId id="273" r:id="rId3"/>
    <p:sldId id="298" r:id="rId4"/>
    <p:sldId id="297" r:id="rId5"/>
    <p:sldId id="302" r:id="rId6"/>
    <p:sldId id="303" r:id="rId7"/>
    <p:sldId id="304" r:id="rId8"/>
    <p:sldId id="305" r:id="rId9"/>
    <p:sldId id="306" r:id="rId10"/>
    <p:sldId id="307" r:id="rId11"/>
    <p:sldId id="308" r:id="rId12"/>
    <p:sldId id="309" r:id="rId13"/>
    <p:sldId id="311" r:id="rId14"/>
    <p:sldId id="312" r:id="rId15"/>
    <p:sldId id="313" r:id="rId16"/>
    <p:sldId id="314" r:id="rId17"/>
    <p:sldId id="315" r:id="rId18"/>
    <p:sldId id="316" r:id="rId19"/>
    <p:sldId id="318" r:id="rId20"/>
    <p:sldId id="319" r:id="rId21"/>
    <p:sldId id="321" r:id="rId22"/>
    <p:sldId id="323" r:id="rId23"/>
    <p:sldId id="322" r:id="rId24"/>
    <p:sldId id="324" r:id="rId25"/>
    <p:sldId id="283" r:id="rId26"/>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0000FF"/>
    <a:srgbClr val="248C51"/>
    <a:srgbClr val="2DDF4B"/>
    <a:srgbClr val="FFA850"/>
    <a:srgbClr val="5B81CF"/>
    <a:srgbClr val="EAFBFF"/>
    <a:srgbClr val="76A4DC"/>
    <a:srgbClr val="FE978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100" d="100"/>
          <a:sy n="100" d="100"/>
        </p:scale>
        <p:origin x="-1932" y="-264"/>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EC47E-F412-449F-B23F-34631ABB315C}" type="datetimeFigureOut">
              <a:rPr lang="zh-CN" altLang="en-US" smtClean="0"/>
              <a:t>2016/4/26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88EC4-E893-4630-B4E5-4422E490571E}" type="slidenum">
              <a:rPr lang="zh-CN" altLang="en-US" smtClean="0"/>
              <a:t>‹#›</a:t>
            </a:fld>
            <a:endParaRPr lang="zh-CN" altLang="en-US"/>
          </a:p>
        </p:txBody>
      </p:sp>
    </p:spTree>
    <p:extLst>
      <p:ext uri="{BB962C8B-B14F-4D97-AF65-F5344CB8AC3E}">
        <p14:creationId xmlns:p14="http://schemas.microsoft.com/office/powerpoint/2010/main" val="404954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888EC4-E893-4630-B4E5-4422E490571E}" type="slidenum">
              <a:rPr lang="zh-CN" altLang="en-US" smtClean="0"/>
              <a:t>8</a:t>
            </a:fld>
            <a:endParaRPr lang="zh-CN" altLang="en-US"/>
          </a:p>
        </p:txBody>
      </p:sp>
    </p:spTree>
    <p:extLst>
      <p:ext uri="{BB962C8B-B14F-4D97-AF65-F5344CB8AC3E}">
        <p14:creationId xmlns:p14="http://schemas.microsoft.com/office/powerpoint/2010/main" val="52344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什么是寄存器</a:t>
              </a:r>
              <a:endParaRPr lang="zh-CN" altLang="en-US" sz="3200" b="1">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STM32—M4</a:t>
            </a:r>
            <a:r>
              <a:rPr lang="zh-CN" altLang="en-US" sz="3200" b="1" smtClean="0">
                <a:latin typeface="微软雅黑" pitchFamily="34" charset="-122"/>
                <a:ea typeface="微软雅黑" pitchFamily="34" charset="-122"/>
              </a:rPr>
              <a:t>系列</a:t>
            </a:r>
            <a:endParaRPr lang="zh-CN" altLang="en-US" sz="3200" b="1">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寄存器</a:t>
            </a:r>
            <a:r>
              <a:rPr lang="zh-CN" altLang="en-US" sz="3200" b="1" smtClean="0">
                <a:solidFill>
                  <a:srgbClr val="000000"/>
                </a:solidFill>
                <a:latin typeface="微软雅黑" pitchFamily="34" charset="-122"/>
                <a:ea typeface="微软雅黑" pitchFamily="34" charset="-122"/>
              </a:rPr>
              <a:t>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251520" y="1484784"/>
            <a:ext cx="6192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000" smtClean="0">
                <a:solidFill>
                  <a:srgbClr val="000000"/>
                </a:solidFill>
                <a:latin typeface="微软雅黑" pitchFamily="34" charset="-122"/>
                <a:ea typeface="微软雅黑" pitchFamily="34" charset="-122"/>
              </a:rPr>
              <a:t>通过寄存器别名方式访问内存单元</a:t>
            </a:r>
            <a:endParaRPr lang="zh-CN" altLang="en-US" sz="2000">
              <a:solidFill>
                <a:srgbClr val="000000"/>
              </a:solidFill>
              <a:latin typeface="微软雅黑" pitchFamily="34" charset="-122"/>
              <a:ea typeface="微软雅黑" pitchFamily="34" charset="-122"/>
            </a:endParaRPr>
          </a:p>
        </p:txBody>
      </p:sp>
      <p:sp>
        <p:nvSpPr>
          <p:cNvPr id="2" name="矩形 1"/>
          <p:cNvSpPr/>
          <p:nvPr/>
        </p:nvSpPr>
        <p:spPr>
          <a:xfrm>
            <a:off x="251520" y="2132856"/>
            <a:ext cx="8640960" cy="1015663"/>
          </a:xfrm>
          <a:prstGeom prst="rect">
            <a:avLst/>
          </a:prstGeom>
          <a:ln>
            <a:solidFill>
              <a:schemeClr val="tx1"/>
            </a:solidFill>
          </a:ln>
        </p:spPr>
        <p:txBody>
          <a:bodyPr wrap="square">
            <a:spAutoFit/>
          </a:bodyPr>
          <a:lstStyle/>
          <a:p>
            <a:r>
              <a:rPr lang="en-US" altLang="zh-CN" sz="2000">
                <a:latin typeface="Courier New" pitchFamily="49" charset="0"/>
                <a:cs typeface="Courier New" pitchFamily="49" charset="0"/>
              </a:rPr>
              <a:t>1 </a:t>
            </a:r>
            <a:r>
              <a:rPr lang="en-US" altLang="zh-CN" sz="2000">
                <a:solidFill>
                  <a:srgbClr val="248C51"/>
                </a:solidFill>
                <a:latin typeface="Courier New" pitchFamily="49" charset="0"/>
                <a:cs typeface="Courier New" pitchFamily="49" charset="0"/>
              </a:rPr>
              <a:t>// GPIOH </a:t>
            </a:r>
            <a:r>
              <a:rPr lang="zh-CN" altLang="zh-CN" sz="2000">
                <a:solidFill>
                  <a:srgbClr val="248C51"/>
                </a:solidFill>
                <a:latin typeface="Courier New" pitchFamily="49" charset="0"/>
                <a:cs typeface="Courier New" pitchFamily="49" charset="0"/>
              </a:rPr>
              <a:t>端口全部输出 高电平</a:t>
            </a:r>
          </a:p>
          <a:p>
            <a:r>
              <a:rPr lang="en-US" altLang="zh-CN" sz="2000">
                <a:latin typeface="Courier New" pitchFamily="49" charset="0"/>
                <a:cs typeface="Courier New" pitchFamily="49" charset="0"/>
              </a:rPr>
              <a:t>2 </a:t>
            </a:r>
            <a:r>
              <a:rPr lang="en-US" altLang="zh-CN" sz="2000">
                <a:solidFill>
                  <a:srgbClr val="0000FF"/>
                </a:solidFill>
                <a:latin typeface="Courier New" pitchFamily="49" charset="0"/>
                <a:cs typeface="Courier New" pitchFamily="49" charset="0"/>
              </a:rPr>
              <a:t>#define GPIOH_ODR    (unsignedint</a:t>
            </a:r>
            <a:r>
              <a:rPr lang="en-US" altLang="zh-CN" sz="2000" smtClean="0">
                <a:solidFill>
                  <a:srgbClr val="0000FF"/>
                </a:solidFill>
                <a:latin typeface="Courier New" pitchFamily="49" charset="0"/>
                <a:cs typeface="Courier New" pitchFamily="49" charset="0"/>
              </a:rPr>
              <a:t>*)(</a:t>
            </a:r>
            <a:r>
              <a:rPr lang="en-US" altLang="zh-CN" sz="2000" smtClean="0">
                <a:solidFill>
                  <a:srgbClr val="0000FF"/>
                </a:solidFill>
                <a:latin typeface="Courier New" pitchFamily="49" charset="0"/>
                <a:cs typeface="Courier New" pitchFamily="49" charset="0"/>
              </a:rPr>
              <a:t>0x40021C14</a:t>
            </a:r>
            <a:r>
              <a:rPr lang="en-US" altLang="zh-CN" sz="2000" smtClean="0">
                <a:solidFill>
                  <a:srgbClr val="0000FF"/>
                </a:solidFill>
                <a:latin typeface="Courier New" pitchFamily="49" charset="0"/>
                <a:cs typeface="Courier New" pitchFamily="49" charset="0"/>
              </a:rPr>
              <a:t>)</a:t>
            </a:r>
            <a:endParaRPr lang="zh-CN" altLang="zh-CN" sz="2000">
              <a:solidFill>
                <a:srgbClr val="0000FF"/>
              </a:solidFill>
              <a:latin typeface="Courier New" pitchFamily="49" charset="0"/>
              <a:cs typeface="Courier New" pitchFamily="49" charset="0"/>
            </a:endParaRPr>
          </a:p>
          <a:p>
            <a:r>
              <a:rPr lang="en-US" altLang="zh-CN" sz="2000">
                <a:latin typeface="Courier New" pitchFamily="49" charset="0"/>
                <a:cs typeface="Courier New" pitchFamily="49" charset="0"/>
              </a:rPr>
              <a:t>3 * GPIOH_ODR = 0xFF;</a:t>
            </a:r>
            <a:endParaRPr lang="zh-CN" altLang="zh-CN" sz="2000">
              <a:latin typeface="Courier New" pitchFamily="49" charset="0"/>
              <a:cs typeface="Courier New" pitchFamily="49" charset="0"/>
            </a:endParaRPr>
          </a:p>
        </p:txBody>
      </p:sp>
      <p:sp>
        <p:nvSpPr>
          <p:cNvPr id="7" name="矩形 6"/>
          <p:cNvSpPr/>
          <p:nvPr/>
        </p:nvSpPr>
        <p:spPr>
          <a:xfrm>
            <a:off x="257200" y="4429561"/>
            <a:ext cx="8635280" cy="1015663"/>
          </a:xfrm>
          <a:prstGeom prst="rect">
            <a:avLst/>
          </a:prstGeom>
          <a:ln>
            <a:solidFill>
              <a:schemeClr val="tx1"/>
            </a:solidFill>
          </a:ln>
        </p:spPr>
        <p:txBody>
          <a:bodyPr wrap="square">
            <a:spAutoFit/>
          </a:bodyPr>
          <a:lstStyle/>
          <a:p>
            <a:r>
              <a:rPr lang="en-US" altLang="zh-CN" sz="2000">
                <a:latin typeface="Courier New" pitchFamily="49" charset="0"/>
                <a:cs typeface="Courier New" pitchFamily="49" charset="0"/>
              </a:rPr>
              <a:t>1 </a:t>
            </a:r>
            <a:r>
              <a:rPr lang="en-US" altLang="zh-CN" sz="2000">
                <a:solidFill>
                  <a:srgbClr val="248C51"/>
                </a:solidFill>
                <a:latin typeface="Courier New" pitchFamily="49" charset="0"/>
                <a:cs typeface="Courier New" pitchFamily="49" charset="0"/>
              </a:rPr>
              <a:t>// GPIOH </a:t>
            </a:r>
            <a:r>
              <a:rPr lang="zh-CN" altLang="zh-CN" sz="2000">
                <a:solidFill>
                  <a:srgbClr val="248C51"/>
                </a:solidFill>
                <a:latin typeface="Courier New" pitchFamily="49" charset="0"/>
                <a:cs typeface="Courier New" pitchFamily="49" charset="0"/>
              </a:rPr>
              <a:t>端口全部输出 高电平</a:t>
            </a:r>
          </a:p>
          <a:p>
            <a:r>
              <a:rPr lang="en-US" altLang="zh-CN" sz="2000">
                <a:latin typeface="Courier New" pitchFamily="49" charset="0"/>
                <a:cs typeface="Courier New" pitchFamily="49" charset="0"/>
              </a:rPr>
              <a:t>2 </a:t>
            </a:r>
            <a:r>
              <a:rPr lang="en-US" altLang="zh-CN" sz="2000">
                <a:solidFill>
                  <a:srgbClr val="0000FF"/>
                </a:solidFill>
                <a:latin typeface="Courier New" pitchFamily="49" charset="0"/>
                <a:cs typeface="Courier New" pitchFamily="49" charset="0"/>
              </a:rPr>
              <a:t>#define GPIOH_ODR   *(unsignedint</a:t>
            </a:r>
            <a:r>
              <a:rPr lang="en-US" altLang="zh-CN" sz="2000" smtClean="0">
                <a:solidFill>
                  <a:srgbClr val="0000FF"/>
                </a:solidFill>
                <a:latin typeface="Courier New" pitchFamily="49" charset="0"/>
                <a:cs typeface="Courier New" pitchFamily="49" charset="0"/>
              </a:rPr>
              <a:t>*)(</a:t>
            </a:r>
            <a:r>
              <a:rPr lang="en-US" altLang="zh-CN" sz="2000" smtClean="0">
                <a:solidFill>
                  <a:srgbClr val="0000FF"/>
                </a:solidFill>
                <a:latin typeface="Courier New" pitchFamily="49" charset="0"/>
                <a:cs typeface="Courier New" pitchFamily="49" charset="0"/>
              </a:rPr>
              <a:t>0x40021C14</a:t>
            </a:r>
            <a:r>
              <a:rPr lang="en-US" altLang="zh-CN" sz="2000" smtClean="0">
                <a:solidFill>
                  <a:srgbClr val="0000FF"/>
                </a:solidFill>
                <a:latin typeface="Courier New" pitchFamily="49" charset="0"/>
                <a:cs typeface="Courier New" pitchFamily="49" charset="0"/>
              </a:rPr>
              <a:t>)</a:t>
            </a:r>
            <a:endParaRPr lang="zh-CN" altLang="zh-CN" sz="2000">
              <a:solidFill>
                <a:srgbClr val="0000FF"/>
              </a:solidFill>
              <a:latin typeface="Courier New" pitchFamily="49" charset="0"/>
              <a:cs typeface="Courier New" pitchFamily="49" charset="0"/>
            </a:endParaRPr>
          </a:p>
          <a:p>
            <a:r>
              <a:rPr lang="en-US" altLang="zh-CN" sz="2000">
                <a:latin typeface="Courier New" pitchFamily="49" charset="0"/>
                <a:cs typeface="Courier New" pitchFamily="49" charset="0"/>
              </a:rPr>
              <a:t>3 GPIOH_ODR = 0xFF;</a:t>
            </a:r>
            <a:endParaRPr lang="zh-CN" altLang="zh-CN" sz="2000">
              <a:latin typeface="Courier New" pitchFamily="49" charset="0"/>
              <a:cs typeface="Courier New" pitchFamily="49" charset="0"/>
            </a:endParaRPr>
          </a:p>
        </p:txBody>
      </p:sp>
      <p:sp>
        <p:nvSpPr>
          <p:cNvPr id="3" name="矩形 2"/>
          <p:cNvSpPr/>
          <p:nvPr/>
        </p:nvSpPr>
        <p:spPr>
          <a:xfrm>
            <a:off x="257200" y="3892986"/>
            <a:ext cx="8635280" cy="400110"/>
          </a:xfrm>
          <a:prstGeom prst="rect">
            <a:avLst/>
          </a:prstGeom>
        </p:spPr>
        <p:txBody>
          <a:bodyPr wrap="square">
            <a:spAutoFit/>
          </a:bodyPr>
          <a:lstStyle/>
          <a:p>
            <a:r>
              <a:rPr lang="zh-CN" altLang="zh-CN" sz="2000">
                <a:solidFill>
                  <a:srgbClr val="000000"/>
                </a:solidFill>
                <a:latin typeface="微软雅黑" pitchFamily="34" charset="-122"/>
                <a:ea typeface="微软雅黑" pitchFamily="34" charset="-122"/>
              </a:rPr>
              <a:t>为了方便操作，我们干脆把指针操作“</a:t>
            </a:r>
            <a:r>
              <a:rPr lang="en-US" altLang="zh-CN" sz="2000">
                <a:solidFill>
                  <a:srgbClr val="000000"/>
                </a:solidFill>
                <a:latin typeface="微软雅黑" pitchFamily="34" charset="-122"/>
                <a:ea typeface="微软雅黑" pitchFamily="34" charset="-122"/>
              </a:rPr>
              <a:t>*</a:t>
            </a:r>
            <a:r>
              <a:rPr lang="zh-CN" altLang="zh-CN" sz="2000">
                <a:solidFill>
                  <a:srgbClr val="000000"/>
                </a:solidFill>
                <a:latin typeface="微软雅黑" pitchFamily="34" charset="-122"/>
                <a:ea typeface="微软雅黑" pitchFamily="34" charset="-122"/>
              </a:rPr>
              <a:t>”也定义到寄存器别名里面</a:t>
            </a:r>
            <a:endParaRPr lang="zh-CN" altLang="en-US" sz="20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217791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什么是</a:t>
            </a:r>
            <a:r>
              <a:rPr lang="zh-CN" altLang="en-US" sz="3200" b="1">
                <a:solidFill>
                  <a:srgbClr val="000000"/>
                </a:solidFill>
                <a:latin typeface="微软雅黑" pitchFamily="34" charset="-122"/>
                <a:ea typeface="微软雅黑" pitchFamily="34" charset="-122"/>
              </a:rPr>
              <a:t>寄存器</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467544" y="1412776"/>
            <a:ext cx="25535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800" b="1" smtClean="0">
                <a:solidFill>
                  <a:srgbClr val="000000"/>
                </a:solidFill>
                <a:latin typeface="微软雅黑" pitchFamily="34" charset="-122"/>
                <a:ea typeface="微软雅黑" pitchFamily="34" charset="-122"/>
              </a:rPr>
              <a:t>什么是寄存器？</a:t>
            </a:r>
            <a:endParaRPr lang="zh-CN" altLang="en-US" sz="2800" b="1">
              <a:solidFill>
                <a:srgbClr val="000000"/>
              </a:solidFill>
              <a:latin typeface="微软雅黑" pitchFamily="34" charset="-122"/>
              <a:ea typeface="微软雅黑" pitchFamily="34" charset="-122"/>
            </a:endParaRPr>
          </a:p>
        </p:txBody>
      </p:sp>
      <p:sp>
        <p:nvSpPr>
          <p:cNvPr id="37" name="文本框 4"/>
          <p:cNvSpPr txBox="1">
            <a:spLocks noChangeArrowheads="1"/>
          </p:cNvSpPr>
          <p:nvPr/>
        </p:nvSpPr>
        <p:spPr bwMode="auto">
          <a:xfrm>
            <a:off x="395536" y="2095568"/>
            <a:ext cx="8432080" cy="1754326"/>
          </a:xfrm>
          <a:prstGeom prst="rect">
            <a:avLst/>
          </a:prstGeom>
          <a:solidFill>
            <a:srgbClr val="92D050"/>
          </a:solidFill>
          <a:ln w="9525">
            <a:solidFill>
              <a:srgbClr val="0000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150000"/>
              </a:lnSpc>
            </a:pPr>
            <a:r>
              <a:rPr lang="zh-CN" altLang="en-US" sz="2400">
                <a:solidFill>
                  <a:srgbClr val="000000"/>
                </a:solidFill>
                <a:latin typeface="微软雅黑" pitchFamily="34" charset="-122"/>
                <a:ea typeface="微软雅黑" pitchFamily="34" charset="-122"/>
              </a:rPr>
              <a:t>给</a:t>
            </a:r>
            <a:r>
              <a:rPr lang="zh-CN" altLang="en-US" sz="2400" smtClean="0">
                <a:solidFill>
                  <a:srgbClr val="000000"/>
                </a:solidFill>
                <a:latin typeface="微软雅黑" pitchFamily="34" charset="-122"/>
                <a:ea typeface="微软雅黑" pitchFamily="34" charset="-122"/>
              </a:rPr>
              <a:t>有特定功能的</a:t>
            </a:r>
            <a:r>
              <a:rPr lang="zh-CN" altLang="zh-CN" sz="2400" smtClean="0">
                <a:solidFill>
                  <a:srgbClr val="000000"/>
                </a:solidFill>
                <a:latin typeface="微软雅黑" pitchFamily="34" charset="-122"/>
                <a:ea typeface="微软雅黑" pitchFamily="34" charset="-122"/>
              </a:rPr>
              <a:t>内存</a:t>
            </a:r>
            <a:r>
              <a:rPr lang="zh-CN" altLang="zh-CN" sz="2400">
                <a:solidFill>
                  <a:srgbClr val="000000"/>
                </a:solidFill>
                <a:latin typeface="微软雅黑" pitchFamily="34" charset="-122"/>
                <a:ea typeface="微软雅黑" pitchFamily="34" charset="-122"/>
              </a:rPr>
              <a:t>单元取一个别名，这个别名就是我们经常说的寄存器，这个给已经分配好地址的有特定功能的内存单元取别名的过程就叫寄存器映射。</a:t>
            </a:r>
            <a:endParaRPr lang="zh-CN" altLang="en-US" sz="2400" dirty="0">
              <a:solidFill>
                <a:srgbClr val="000000"/>
              </a:solidFill>
              <a:latin typeface="微软雅黑" pitchFamily="34" charset="-122"/>
              <a:ea typeface="微软雅黑" pitchFamily="34" charset="-122"/>
            </a:endParaRPr>
          </a:p>
        </p:txBody>
      </p:sp>
      <p:sp>
        <p:nvSpPr>
          <p:cNvPr id="7" name="文本框 3"/>
          <p:cNvSpPr txBox="1">
            <a:spLocks noChangeArrowheads="1"/>
          </p:cNvSpPr>
          <p:nvPr/>
        </p:nvSpPr>
        <p:spPr bwMode="auto">
          <a:xfrm>
            <a:off x="395536" y="4407495"/>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solidFill>
                  <a:srgbClr val="000000"/>
                </a:solidFill>
                <a:latin typeface="微软雅黑" pitchFamily="34" charset="-122"/>
                <a:ea typeface="微软雅黑" pitchFamily="34" charset="-122"/>
              </a:rPr>
              <a:t>什么叫存储器映射？</a:t>
            </a:r>
            <a:endParaRPr lang="zh-CN" altLang="en-US" sz="2400" b="1">
              <a:solidFill>
                <a:srgbClr val="000000"/>
              </a:solidFill>
              <a:latin typeface="微软雅黑" pitchFamily="34" charset="-122"/>
              <a:ea typeface="微软雅黑" pitchFamily="34" charset="-122"/>
            </a:endParaRPr>
          </a:p>
        </p:txBody>
      </p:sp>
      <p:sp>
        <p:nvSpPr>
          <p:cNvPr id="9" name="文本框 4"/>
          <p:cNvSpPr txBox="1">
            <a:spLocks noChangeArrowheads="1"/>
          </p:cNvSpPr>
          <p:nvPr/>
        </p:nvSpPr>
        <p:spPr bwMode="auto">
          <a:xfrm>
            <a:off x="378073" y="5013176"/>
            <a:ext cx="8432080" cy="1200329"/>
          </a:xfrm>
          <a:prstGeom prst="rect">
            <a:avLst/>
          </a:prstGeom>
          <a:solidFill>
            <a:srgbClr val="92D050"/>
          </a:solidFill>
          <a:ln w="9525">
            <a:solidFill>
              <a:srgbClr val="0000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150000"/>
              </a:lnSpc>
            </a:pPr>
            <a:r>
              <a:rPr lang="zh-CN" altLang="en-US" sz="2400" smtClean="0">
                <a:solidFill>
                  <a:srgbClr val="000000"/>
                </a:solidFill>
                <a:latin typeface="微软雅黑" pitchFamily="34" charset="-122"/>
                <a:ea typeface="微软雅黑" pitchFamily="34" charset="-122"/>
              </a:rPr>
              <a:t>给</a:t>
            </a:r>
            <a:r>
              <a:rPr lang="zh-CN" altLang="zh-CN" sz="2400" smtClean="0">
                <a:solidFill>
                  <a:srgbClr val="000000"/>
                </a:solidFill>
                <a:latin typeface="微软雅黑" pitchFamily="34" charset="-122"/>
                <a:ea typeface="微软雅黑" pitchFamily="34" charset="-122"/>
              </a:rPr>
              <a:t>存储器</a:t>
            </a:r>
            <a:r>
              <a:rPr lang="zh-CN" altLang="zh-CN" sz="2400">
                <a:solidFill>
                  <a:srgbClr val="000000"/>
                </a:solidFill>
                <a:latin typeface="微软雅黑" pitchFamily="34" charset="-122"/>
                <a:ea typeface="微软雅黑" pitchFamily="34" charset="-122"/>
              </a:rPr>
              <a:t>分配地址的</a:t>
            </a:r>
            <a:r>
              <a:rPr lang="zh-CN" altLang="zh-CN" sz="2400" smtClean="0">
                <a:solidFill>
                  <a:srgbClr val="000000"/>
                </a:solidFill>
                <a:latin typeface="微软雅黑" pitchFamily="34" charset="-122"/>
                <a:ea typeface="微软雅黑" pitchFamily="34" charset="-122"/>
              </a:rPr>
              <a:t>过程</a:t>
            </a:r>
            <a:r>
              <a:rPr lang="zh-CN" altLang="en-US" sz="2400" smtClean="0">
                <a:solidFill>
                  <a:srgbClr val="000000"/>
                </a:solidFill>
                <a:latin typeface="微软雅黑" pitchFamily="34" charset="-122"/>
                <a:ea typeface="微软雅黑" pitchFamily="34" charset="-122"/>
              </a:rPr>
              <a:t>叫</a:t>
            </a:r>
            <a:r>
              <a:rPr lang="zh-CN" altLang="zh-CN" sz="2400" smtClean="0">
                <a:solidFill>
                  <a:srgbClr val="000000"/>
                </a:solidFill>
                <a:latin typeface="微软雅黑" pitchFamily="34" charset="-122"/>
                <a:ea typeface="微软雅黑" pitchFamily="34" charset="-122"/>
              </a:rPr>
              <a:t>存储器映射</a:t>
            </a:r>
            <a:r>
              <a:rPr lang="zh-CN" altLang="en-US" sz="2400" smtClean="0">
                <a:solidFill>
                  <a:srgbClr val="000000"/>
                </a:solidFill>
                <a:latin typeface="微软雅黑" pitchFamily="34" charset="-122"/>
                <a:ea typeface="微软雅黑" pitchFamily="34" charset="-122"/>
              </a:rPr>
              <a:t>，再分配一个地址叫重映射。</a:t>
            </a:r>
            <a:endParaRPr lang="zh-CN" altLang="en-US"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483050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a:t>
            </a:r>
            <a:r>
              <a:rPr lang="zh-CN" altLang="en-US" sz="3200" b="1" smtClean="0">
                <a:solidFill>
                  <a:srgbClr val="000000"/>
                </a:solidFill>
                <a:latin typeface="微软雅黑" pitchFamily="34" charset="-122"/>
                <a:ea typeface="微软雅黑" pitchFamily="34" charset="-122"/>
              </a:rPr>
              <a:t>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1115616" y="2780928"/>
            <a:ext cx="67687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6000" b="1" smtClean="0">
                <a:solidFill>
                  <a:srgbClr val="000000"/>
                </a:solidFill>
                <a:latin typeface="微软雅黑" pitchFamily="34" charset="-122"/>
                <a:ea typeface="微软雅黑" pitchFamily="34" charset="-122"/>
              </a:rPr>
              <a:t>STM32</a:t>
            </a:r>
            <a:r>
              <a:rPr lang="zh-CN" altLang="en-US" sz="6000" b="1" smtClean="0">
                <a:solidFill>
                  <a:srgbClr val="000000"/>
                </a:solidFill>
                <a:latin typeface="微软雅黑" pitchFamily="34" charset="-122"/>
                <a:ea typeface="微软雅黑" pitchFamily="34" charset="-122"/>
              </a:rPr>
              <a:t>寄存器映射</a:t>
            </a:r>
            <a:endParaRPr lang="zh-CN" altLang="en-US" sz="60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336763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592" y="1512243"/>
            <a:ext cx="23042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3200" smtClean="0">
                <a:solidFill>
                  <a:srgbClr val="000000"/>
                </a:solidFill>
                <a:latin typeface="微软雅黑" pitchFamily="34" charset="-122"/>
                <a:ea typeface="微软雅黑" pitchFamily="34" charset="-122"/>
              </a:rPr>
              <a:t>总线基地址</a:t>
            </a:r>
            <a:endParaRPr lang="zh-CN" altLang="en-US" sz="3200">
              <a:solidFill>
                <a:srgbClr val="000000"/>
              </a:solidFill>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407528388"/>
              </p:ext>
            </p:extLst>
          </p:nvPr>
        </p:nvGraphicFramePr>
        <p:xfrm>
          <a:off x="899592" y="2204864"/>
          <a:ext cx="6984775" cy="3024336"/>
        </p:xfrm>
        <a:graphic>
          <a:graphicData uri="http://schemas.openxmlformats.org/drawingml/2006/table">
            <a:tbl>
              <a:tblPr firstRow="1" firstCol="1" bandRow="1">
                <a:tableStyleId>{5C22544A-7EE6-4342-B048-85BDC9FD1C3A}</a:tableStyleId>
              </a:tblPr>
              <a:tblGrid>
                <a:gridCol w="2296567"/>
                <a:gridCol w="1974457"/>
                <a:gridCol w="2713751"/>
              </a:tblGrid>
              <a:tr h="492763">
                <a:tc>
                  <a:txBody>
                    <a:bodyPr/>
                    <a:lstStyle/>
                    <a:p>
                      <a:pPr algn="just">
                        <a:lnSpc>
                          <a:spcPts val="1200"/>
                        </a:lnSpc>
                        <a:spcAft>
                          <a:spcPts val="0"/>
                        </a:spcAft>
                      </a:pPr>
                      <a:r>
                        <a:rPr lang="zh-CN" sz="1800">
                          <a:effectLst/>
                        </a:rPr>
                        <a:t>总线名称</a:t>
                      </a:r>
                      <a:endParaRPr lang="zh-CN" sz="1800">
                        <a:effectLst/>
                        <a:latin typeface="Times New Roman"/>
                        <a:ea typeface="黑体"/>
                      </a:endParaRPr>
                    </a:p>
                  </a:txBody>
                  <a:tcPr marL="68580" marR="68580" marT="0" marB="0" anchor="ctr"/>
                </a:tc>
                <a:tc>
                  <a:txBody>
                    <a:bodyPr/>
                    <a:lstStyle/>
                    <a:p>
                      <a:pPr algn="just">
                        <a:lnSpc>
                          <a:spcPts val="1200"/>
                        </a:lnSpc>
                        <a:spcAft>
                          <a:spcPts val="0"/>
                        </a:spcAft>
                      </a:pPr>
                      <a:endParaRPr lang="en-US" altLang="zh-CN" sz="1800" smtClean="0">
                        <a:effectLst/>
                      </a:endParaRPr>
                    </a:p>
                    <a:p>
                      <a:pPr algn="just">
                        <a:lnSpc>
                          <a:spcPts val="1200"/>
                        </a:lnSpc>
                        <a:spcAft>
                          <a:spcPts val="0"/>
                        </a:spcAft>
                      </a:pPr>
                      <a:r>
                        <a:rPr lang="zh-CN" sz="1800" smtClean="0">
                          <a:effectLst/>
                        </a:rPr>
                        <a:t>总线</a:t>
                      </a:r>
                      <a:r>
                        <a:rPr lang="zh-CN" sz="1800">
                          <a:effectLst/>
                        </a:rPr>
                        <a:t>基地址</a:t>
                      </a:r>
                      <a:endParaRPr lang="zh-CN" sz="1800">
                        <a:effectLst/>
                        <a:latin typeface="Times New Roman"/>
                        <a:ea typeface="黑体"/>
                      </a:endParaRPr>
                    </a:p>
                  </a:txBody>
                  <a:tcPr marL="68580" marR="68580" marT="0" marB="0" anchor="ctr"/>
                </a:tc>
                <a:tc>
                  <a:txBody>
                    <a:bodyPr/>
                    <a:lstStyle/>
                    <a:p>
                      <a:pPr algn="just">
                        <a:lnSpc>
                          <a:spcPts val="1200"/>
                        </a:lnSpc>
                        <a:spcAft>
                          <a:spcPts val="0"/>
                        </a:spcAft>
                      </a:pPr>
                      <a:endParaRPr lang="en-US" altLang="zh-CN" sz="1800" smtClean="0">
                        <a:effectLst/>
                      </a:endParaRPr>
                    </a:p>
                    <a:p>
                      <a:pPr algn="just">
                        <a:lnSpc>
                          <a:spcPts val="1200"/>
                        </a:lnSpc>
                        <a:spcAft>
                          <a:spcPts val="0"/>
                        </a:spcAft>
                      </a:pPr>
                      <a:r>
                        <a:rPr lang="zh-CN" sz="1800" smtClean="0">
                          <a:effectLst/>
                        </a:rPr>
                        <a:t>相对</a:t>
                      </a:r>
                      <a:r>
                        <a:rPr lang="zh-CN" sz="1800">
                          <a:effectLst/>
                        </a:rPr>
                        <a:t>外设基地址的偏移</a:t>
                      </a:r>
                      <a:endParaRPr lang="zh-CN" sz="1800">
                        <a:effectLst/>
                        <a:latin typeface="Times New Roman"/>
                        <a:ea typeface="黑体"/>
                      </a:endParaRPr>
                    </a:p>
                  </a:txBody>
                  <a:tcPr marL="68580" marR="68580" marT="0" marB="0" anchor="ctr"/>
                </a:tc>
              </a:tr>
              <a:tr h="515349">
                <a:tc>
                  <a:txBody>
                    <a:bodyPr/>
                    <a:lstStyle/>
                    <a:p>
                      <a:pPr algn="just">
                        <a:lnSpc>
                          <a:spcPts val="1200"/>
                        </a:lnSpc>
                        <a:spcAft>
                          <a:spcPts val="0"/>
                        </a:spcAft>
                      </a:pPr>
                      <a:endParaRPr lang="en-US" sz="1800" smtClean="0">
                        <a:effectLst/>
                      </a:endParaRPr>
                    </a:p>
                    <a:p>
                      <a:pPr algn="just">
                        <a:lnSpc>
                          <a:spcPts val="1200"/>
                        </a:lnSpc>
                        <a:spcAft>
                          <a:spcPts val="0"/>
                        </a:spcAft>
                      </a:pPr>
                      <a:r>
                        <a:rPr lang="en-US" sz="1800" smtClean="0">
                          <a:effectLst/>
                        </a:rPr>
                        <a:t>APB1</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endParaRPr lang="en-US" sz="1800" smtClean="0">
                        <a:effectLst/>
                      </a:endParaRPr>
                    </a:p>
                    <a:p>
                      <a:pPr algn="just">
                        <a:lnSpc>
                          <a:spcPts val="1200"/>
                        </a:lnSpc>
                        <a:spcAft>
                          <a:spcPts val="0"/>
                        </a:spcAft>
                      </a:pPr>
                      <a:r>
                        <a:rPr lang="en-US" sz="1800" smtClean="0">
                          <a:effectLst/>
                        </a:rPr>
                        <a:t>0x4000 </a:t>
                      </a:r>
                      <a:r>
                        <a:rPr lang="en-US" sz="1800">
                          <a:effectLst/>
                        </a:rPr>
                        <a:t>0000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endParaRPr lang="en-US" sz="1800" smtClean="0">
                        <a:effectLst/>
                      </a:endParaRPr>
                    </a:p>
                    <a:p>
                      <a:pPr algn="just">
                        <a:lnSpc>
                          <a:spcPts val="1200"/>
                        </a:lnSpc>
                        <a:spcAft>
                          <a:spcPts val="0"/>
                        </a:spcAft>
                      </a:pPr>
                      <a:r>
                        <a:rPr lang="en-US" sz="1800" smtClean="0">
                          <a:effectLst/>
                        </a:rPr>
                        <a:t>0x0</a:t>
                      </a:r>
                      <a:endParaRPr lang="zh-CN" sz="1800">
                        <a:effectLst/>
                        <a:latin typeface="Times New Roman"/>
                        <a:ea typeface="宋体"/>
                      </a:endParaRPr>
                    </a:p>
                  </a:txBody>
                  <a:tcPr marL="68580" marR="68580" marT="0" marB="0" anchor="ctr"/>
                </a:tc>
              </a:tr>
              <a:tr h="515349">
                <a:tc>
                  <a:txBody>
                    <a:bodyPr/>
                    <a:lstStyle/>
                    <a:p>
                      <a:pPr algn="just">
                        <a:lnSpc>
                          <a:spcPts val="1200"/>
                        </a:lnSpc>
                        <a:spcAft>
                          <a:spcPts val="0"/>
                        </a:spcAft>
                      </a:pPr>
                      <a:endParaRPr lang="en-US" sz="1800" smtClean="0">
                        <a:effectLst/>
                      </a:endParaRPr>
                    </a:p>
                    <a:p>
                      <a:pPr algn="just">
                        <a:lnSpc>
                          <a:spcPts val="1200"/>
                        </a:lnSpc>
                        <a:spcAft>
                          <a:spcPts val="0"/>
                        </a:spcAft>
                      </a:pPr>
                      <a:r>
                        <a:rPr lang="en-US" sz="1800" smtClean="0">
                          <a:effectLst/>
                        </a:rPr>
                        <a:t>APB2</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endParaRPr lang="en-US" sz="1800" smtClean="0">
                        <a:effectLst/>
                      </a:endParaRPr>
                    </a:p>
                    <a:p>
                      <a:pPr algn="just">
                        <a:lnSpc>
                          <a:spcPts val="1200"/>
                        </a:lnSpc>
                        <a:spcAft>
                          <a:spcPts val="0"/>
                        </a:spcAft>
                      </a:pPr>
                      <a:r>
                        <a:rPr lang="en-US" sz="1800" smtClean="0">
                          <a:effectLst/>
                        </a:rPr>
                        <a:t>0x4001 </a:t>
                      </a:r>
                      <a:r>
                        <a:rPr lang="en-US" sz="1800">
                          <a:effectLst/>
                        </a:rPr>
                        <a:t>0000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endParaRPr lang="en-US" sz="1800" smtClean="0">
                        <a:effectLst/>
                      </a:endParaRPr>
                    </a:p>
                    <a:p>
                      <a:pPr algn="just">
                        <a:lnSpc>
                          <a:spcPts val="1200"/>
                        </a:lnSpc>
                        <a:spcAft>
                          <a:spcPts val="0"/>
                        </a:spcAft>
                      </a:pPr>
                      <a:r>
                        <a:rPr lang="en-US" sz="1800" smtClean="0">
                          <a:effectLst/>
                        </a:rPr>
                        <a:t>0x0001 </a:t>
                      </a:r>
                      <a:r>
                        <a:rPr lang="en-US" sz="1800">
                          <a:effectLst/>
                        </a:rPr>
                        <a:t>0000</a:t>
                      </a:r>
                      <a:endParaRPr lang="zh-CN" sz="1800">
                        <a:effectLst/>
                        <a:latin typeface="Times New Roman"/>
                        <a:ea typeface="宋体"/>
                      </a:endParaRPr>
                    </a:p>
                  </a:txBody>
                  <a:tcPr marL="68580" marR="68580" marT="0" marB="0" anchor="ctr"/>
                </a:tc>
              </a:tr>
              <a:tr h="515349">
                <a:tc>
                  <a:txBody>
                    <a:bodyPr/>
                    <a:lstStyle/>
                    <a:p>
                      <a:pPr algn="just">
                        <a:lnSpc>
                          <a:spcPts val="1200"/>
                        </a:lnSpc>
                        <a:spcAft>
                          <a:spcPts val="0"/>
                        </a:spcAft>
                      </a:pPr>
                      <a:endParaRPr lang="en-US" sz="1800" smtClean="0">
                        <a:effectLst/>
                      </a:endParaRPr>
                    </a:p>
                    <a:p>
                      <a:pPr algn="just">
                        <a:lnSpc>
                          <a:spcPts val="1200"/>
                        </a:lnSpc>
                        <a:spcAft>
                          <a:spcPts val="0"/>
                        </a:spcAft>
                      </a:pPr>
                      <a:r>
                        <a:rPr lang="en-US" sz="1800" smtClean="0">
                          <a:effectLst/>
                        </a:rPr>
                        <a:t>AHB1</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endParaRPr lang="en-US" sz="1800" smtClean="0">
                        <a:effectLst/>
                      </a:endParaRPr>
                    </a:p>
                    <a:p>
                      <a:pPr algn="just">
                        <a:lnSpc>
                          <a:spcPts val="1200"/>
                        </a:lnSpc>
                        <a:spcAft>
                          <a:spcPts val="0"/>
                        </a:spcAft>
                      </a:pPr>
                      <a:r>
                        <a:rPr lang="en-US" sz="1800" smtClean="0">
                          <a:effectLst/>
                        </a:rPr>
                        <a:t>0x4002 </a:t>
                      </a:r>
                      <a:r>
                        <a:rPr lang="en-US" sz="1800">
                          <a:effectLst/>
                        </a:rPr>
                        <a:t>0000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endParaRPr lang="en-US" sz="1800" smtClean="0">
                        <a:effectLst/>
                      </a:endParaRPr>
                    </a:p>
                    <a:p>
                      <a:pPr algn="just">
                        <a:lnSpc>
                          <a:spcPts val="1200"/>
                        </a:lnSpc>
                        <a:spcAft>
                          <a:spcPts val="0"/>
                        </a:spcAft>
                      </a:pPr>
                      <a:r>
                        <a:rPr lang="en-US" sz="1800" smtClean="0">
                          <a:effectLst/>
                        </a:rPr>
                        <a:t>0x0002 </a:t>
                      </a:r>
                      <a:r>
                        <a:rPr lang="en-US" sz="1800">
                          <a:effectLst/>
                        </a:rPr>
                        <a:t>0000</a:t>
                      </a:r>
                      <a:endParaRPr lang="zh-CN" sz="1800">
                        <a:effectLst/>
                        <a:latin typeface="Times New Roman"/>
                        <a:ea typeface="宋体"/>
                      </a:endParaRPr>
                    </a:p>
                  </a:txBody>
                  <a:tcPr marL="68580" marR="68580" marT="0" marB="0" anchor="ctr"/>
                </a:tc>
              </a:tr>
              <a:tr h="492763">
                <a:tc>
                  <a:txBody>
                    <a:bodyPr/>
                    <a:lstStyle/>
                    <a:p>
                      <a:pPr algn="just">
                        <a:lnSpc>
                          <a:spcPts val="1200"/>
                        </a:lnSpc>
                        <a:spcAft>
                          <a:spcPts val="0"/>
                        </a:spcAft>
                      </a:pPr>
                      <a:endParaRPr lang="en-US" sz="1800" smtClean="0">
                        <a:effectLst/>
                      </a:endParaRPr>
                    </a:p>
                    <a:p>
                      <a:pPr algn="just">
                        <a:lnSpc>
                          <a:spcPts val="1200"/>
                        </a:lnSpc>
                        <a:spcAft>
                          <a:spcPts val="0"/>
                        </a:spcAft>
                      </a:pPr>
                      <a:r>
                        <a:rPr lang="en-US" sz="1800" smtClean="0">
                          <a:effectLst/>
                        </a:rPr>
                        <a:t>AHB2</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smtClean="0">
                          <a:effectLst/>
                        </a:rPr>
                        <a:t>0x5000 </a:t>
                      </a:r>
                      <a:r>
                        <a:rPr lang="en-US" sz="1800">
                          <a:effectLst/>
                        </a:rPr>
                        <a:t>0000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smtClean="0">
                          <a:effectLst/>
                        </a:rPr>
                        <a:t>0x1000 </a:t>
                      </a:r>
                      <a:r>
                        <a:rPr lang="en-US" sz="1800">
                          <a:effectLst/>
                        </a:rPr>
                        <a:t>0000</a:t>
                      </a:r>
                      <a:endParaRPr lang="zh-CN" sz="1800">
                        <a:effectLst/>
                        <a:latin typeface="Times New Roman"/>
                        <a:ea typeface="宋体"/>
                      </a:endParaRPr>
                    </a:p>
                  </a:txBody>
                  <a:tcPr marL="68580" marR="68580" marT="0" marB="0" anchor="ctr"/>
                </a:tc>
              </a:tr>
              <a:tr h="492763">
                <a:tc>
                  <a:txBody>
                    <a:bodyPr/>
                    <a:lstStyle/>
                    <a:p>
                      <a:pPr algn="just">
                        <a:lnSpc>
                          <a:spcPts val="1200"/>
                        </a:lnSpc>
                        <a:spcAft>
                          <a:spcPts val="0"/>
                        </a:spcAft>
                      </a:pPr>
                      <a:endParaRPr lang="en-US" sz="1800" smtClean="0">
                        <a:effectLst/>
                      </a:endParaRPr>
                    </a:p>
                    <a:p>
                      <a:pPr algn="just">
                        <a:lnSpc>
                          <a:spcPts val="1200"/>
                        </a:lnSpc>
                        <a:spcAft>
                          <a:spcPts val="0"/>
                        </a:spcAft>
                      </a:pPr>
                      <a:r>
                        <a:rPr lang="en-US" sz="1800" smtClean="0">
                          <a:effectLst/>
                        </a:rPr>
                        <a:t>AHB3</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smtClean="0">
                          <a:effectLst/>
                        </a:rPr>
                        <a:t>0x6000 </a:t>
                      </a:r>
                      <a:r>
                        <a:rPr lang="en-US" sz="1800">
                          <a:effectLst/>
                        </a:rPr>
                        <a:t>0000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zh-CN" sz="1800" smtClean="0">
                          <a:effectLst/>
                        </a:rPr>
                        <a:t>已</a:t>
                      </a:r>
                      <a:r>
                        <a:rPr lang="zh-CN" sz="1800">
                          <a:effectLst/>
                        </a:rPr>
                        <a:t>不属于片上外设</a:t>
                      </a:r>
                      <a:endParaRPr lang="zh-CN" sz="18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309988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592" y="1512243"/>
            <a:ext cx="28083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3200" smtClean="0">
                <a:solidFill>
                  <a:srgbClr val="000000"/>
                </a:solidFill>
                <a:latin typeface="微软雅黑" pitchFamily="34" charset="-122"/>
                <a:ea typeface="微软雅黑" pitchFamily="34" charset="-122"/>
              </a:rPr>
              <a:t>GPIO</a:t>
            </a:r>
            <a:r>
              <a:rPr lang="zh-CN" altLang="en-US" sz="3200" smtClean="0">
                <a:solidFill>
                  <a:srgbClr val="000000"/>
                </a:solidFill>
                <a:latin typeface="微软雅黑" pitchFamily="34" charset="-122"/>
                <a:ea typeface="微软雅黑" pitchFamily="34" charset="-122"/>
              </a:rPr>
              <a:t>基地址</a:t>
            </a:r>
            <a:endParaRPr lang="zh-CN" altLang="en-US" sz="3200">
              <a:solidFill>
                <a:srgbClr val="000000"/>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20194408"/>
              </p:ext>
            </p:extLst>
          </p:nvPr>
        </p:nvGraphicFramePr>
        <p:xfrm>
          <a:off x="827583" y="2348876"/>
          <a:ext cx="7344817" cy="3456387"/>
        </p:xfrm>
        <a:graphic>
          <a:graphicData uri="http://schemas.openxmlformats.org/drawingml/2006/table">
            <a:tbl>
              <a:tblPr firstRow="1" firstCol="1" bandRow="1">
                <a:tableStyleId>{5C22544A-7EE6-4342-B048-85BDC9FD1C3A}</a:tableStyleId>
              </a:tblPr>
              <a:tblGrid>
                <a:gridCol w="2447698"/>
                <a:gridCol w="2043483"/>
                <a:gridCol w="2853636"/>
              </a:tblGrid>
              <a:tr h="384043">
                <a:tc>
                  <a:txBody>
                    <a:bodyPr/>
                    <a:lstStyle/>
                    <a:p>
                      <a:pPr algn="just">
                        <a:lnSpc>
                          <a:spcPts val="1200"/>
                        </a:lnSpc>
                        <a:spcAft>
                          <a:spcPts val="0"/>
                        </a:spcAft>
                      </a:pPr>
                      <a:r>
                        <a:rPr lang="zh-CN" sz="1800">
                          <a:effectLst/>
                        </a:rPr>
                        <a:t>外设名称</a:t>
                      </a:r>
                      <a:endParaRPr lang="zh-CN" sz="1800" b="1">
                        <a:solidFill>
                          <a:srgbClr val="000000"/>
                        </a:solidFill>
                        <a:effectLst/>
                        <a:latin typeface="宋体"/>
                        <a:cs typeface="宋体"/>
                      </a:endParaRPr>
                    </a:p>
                  </a:txBody>
                  <a:tcPr marL="68580" marR="68580" marT="0" marB="0" anchor="ctr"/>
                </a:tc>
                <a:tc>
                  <a:txBody>
                    <a:bodyPr/>
                    <a:lstStyle/>
                    <a:p>
                      <a:pPr algn="just">
                        <a:lnSpc>
                          <a:spcPts val="1200"/>
                        </a:lnSpc>
                        <a:spcAft>
                          <a:spcPts val="0"/>
                        </a:spcAft>
                      </a:pPr>
                      <a:r>
                        <a:rPr lang="zh-CN" sz="1800">
                          <a:effectLst/>
                        </a:rPr>
                        <a:t>外设基地址</a:t>
                      </a:r>
                      <a:endParaRPr lang="zh-CN" sz="1800" b="1">
                        <a:solidFill>
                          <a:srgbClr val="000000"/>
                        </a:solidFill>
                        <a:effectLst/>
                        <a:latin typeface="宋体"/>
                        <a:cs typeface="宋体"/>
                      </a:endParaRPr>
                    </a:p>
                  </a:txBody>
                  <a:tcPr marL="68580" marR="68580" marT="0" marB="0" anchor="ctr"/>
                </a:tc>
                <a:tc>
                  <a:txBody>
                    <a:bodyPr/>
                    <a:lstStyle/>
                    <a:p>
                      <a:pPr algn="just">
                        <a:lnSpc>
                          <a:spcPts val="1200"/>
                        </a:lnSpc>
                        <a:spcAft>
                          <a:spcPts val="0"/>
                        </a:spcAft>
                      </a:pPr>
                      <a:r>
                        <a:rPr lang="zh-CN" sz="1800">
                          <a:effectLst/>
                        </a:rPr>
                        <a:t>相对</a:t>
                      </a:r>
                      <a:r>
                        <a:rPr lang="en-US" sz="1800">
                          <a:effectLst/>
                        </a:rPr>
                        <a:t>AHB1</a:t>
                      </a:r>
                      <a:r>
                        <a:rPr lang="zh-CN" sz="1800">
                          <a:effectLst/>
                        </a:rPr>
                        <a:t>总线的地址偏移</a:t>
                      </a:r>
                      <a:endParaRPr lang="zh-CN" sz="1800" b="1">
                        <a:solidFill>
                          <a:srgbClr val="000000"/>
                        </a:solidFill>
                        <a:effectLst/>
                        <a:latin typeface="宋体"/>
                        <a:cs typeface="宋体"/>
                      </a:endParaRPr>
                    </a:p>
                  </a:txBody>
                  <a:tcPr marL="68580" marR="68580" marT="0" marB="0" anchor="ctr"/>
                </a:tc>
              </a:tr>
              <a:tr h="384043">
                <a:tc>
                  <a:txBody>
                    <a:bodyPr/>
                    <a:lstStyle/>
                    <a:p>
                      <a:pPr algn="just">
                        <a:lnSpc>
                          <a:spcPts val="1200"/>
                        </a:lnSpc>
                        <a:spcAft>
                          <a:spcPts val="0"/>
                        </a:spcAft>
                      </a:pPr>
                      <a:r>
                        <a:rPr lang="en-US" sz="1800">
                          <a:effectLst/>
                        </a:rPr>
                        <a:t>GPIOA</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0000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a:t>
                      </a:r>
                      <a:endParaRPr lang="zh-CN" sz="1800">
                        <a:effectLst/>
                        <a:latin typeface="Times New Roman"/>
                        <a:ea typeface="宋体"/>
                      </a:endParaRPr>
                    </a:p>
                  </a:txBody>
                  <a:tcPr marL="68580" marR="68580" marT="0" marB="0" anchor="ctr"/>
                </a:tc>
              </a:tr>
              <a:tr h="384043">
                <a:tc>
                  <a:txBody>
                    <a:bodyPr/>
                    <a:lstStyle/>
                    <a:p>
                      <a:pPr algn="just">
                        <a:lnSpc>
                          <a:spcPts val="1200"/>
                        </a:lnSpc>
                        <a:spcAft>
                          <a:spcPts val="0"/>
                        </a:spcAft>
                      </a:pPr>
                      <a:r>
                        <a:rPr lang="en-US" sz="1800">
                          <a:effectLst/>
                        </a:rPr>
                        <a:t>GPIOB</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0400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0x0000 0400</a:t>
                      </a:r>
                      <a:endParaRPr lang="zh-CN" sz="1800">
                        <a:effectLst/>
                        <a:latin typeface="Times New Roman"/>
                        <a:ea typeface="宋体"/>
                      </a:endParaRPr>
                    </a:p>
                  </a:txBody>
                  <a:tcPr marL="68580" marR="68580" marT="0" marB="0" anchor="ctr"/>
                </a:tc>
              </a:tr>
              <a:tr h="384043">
                <a:tc>
                  <a:txBody>
                    <a:bodyPr/>
                    <a:lstStyle/>
                    <a:p>
                      <a:pPr algn="just">
                        <a:lnSpc>
                          <a:spcPts val="1200"/>
                        </a:lnSpc>
                        <a:spcAft>
                          <a:spcPts val="0"/>
                        </a:spcAft>
                      </a:pPr>
                      <a:r>
                        <a:rPr lang="en-US" sz="1800">
                          <a:effectLst/>
                        </a:rPr>
                        <a:t>GPIOC</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0800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0x0000 0800</a:t>
                      </a:r>
                      <a:endParaRPr lang="zh-CN" sz="1800">
                        <a:effectLst/>
                        <a:latin typeface="Times New Roman"/>
                        <a:ea typeface="宋体"/>
                      </a:endParaRPr>
                    </a:p>
                  </a:txBody>
                  <a:tcPr marL="68580" marR="68580" marT="0" marB="0" anchor="ctr"/>
                </a:tc>
              </a:tr>
              <a:tr h="384043">
                <a:tc>
                  <a:txBody>
                    <a:bodyPr/>
                    <a:lstStyle/>
                    <a:p>
                      <a:pPr algn="just">
                        <a:lnSpc>
                          <a:spcPts val="1200"/>
                        </a:lnSpc>
                        <a:spcAft>
                          <a:spcPts val="0"/>
                        </a:spcAft>
                      </a:pPr>
                      <a:r>
                        <a:rPr lang="en-US" sz="1800">
                          <a:effectLst/>
                        </a:rPr>
                        <a:t>GPIOD</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0C00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0x0000 0C00</a:t>
                      </a:r>
                      <a:endParaRPr lang="zh-CN" sz="1800">
                        <a:effectLst/>
                        <a:latin typeface="Times New Roman"/>
                        <a:ea typeface="宋体"/>
                      </a:endParaRPr>
                    </a:p>
                  </a:txBody>
                  <a:tcPr marL="68580" marR="68580" marT="0" marB="0" anchor="ctr"/>
                </a:tc>
              </a:tr>
              <a:tr h="384043">
                <a:tc>
                  <a:txBody>
                    <a:bodyPr/>
                    <a:lstStyle/>
                    <a:p>
                      <a:pPr algn="just">
                        <a:lnSpc>
                          <a:spcPts val="1200"/>
                        </a:lnSpc>
                        <a:spcAft>
                          <a:spcPts val="0"/>
                        </a:spcAft>
                      </a:pPr>
                      <a:r>
                        <a:rPr lang="en-US" sz="1800">
                          <a:effectLst/>
                        </a:rPr>
                        <a:t>GPIOE</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1000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0x0000 1000</a:t>
                      </a:r>
                      <a:endParaRPr lang="zh-CN" sz="1800">
                        <a:effectLst/>
                        <a:latin typeface="Times New Roman"/>
                        <a:ea typeface="宋体"/>
                      </a:endParaRPr>
                    </a:p>
                  </a:txBody>
                  <a:tcPr marL="68580" marR="68580" marT="0" marB="0" anchor="ctr"/>
                </a:tc>
              </a:tr>
              <a:tr h="384043">
                <a:tc>
                  <a:txBody>
                    <a:bodyPr/>
                    <a:lstStyle/>
                    <a:p>
                      <a:pPr algn="just">
                        <a:lnSpc>
                          <a:spcPts val="1200"/>
                        </a:lnSpc>
                        <a:spcAft>
                          <a:spcPts val="0"/>
                        </a:spcAft>
                      </a:pPr>
                      <a:r>
                        <a:rPr lang="en-US" sz="1800">
                          <a:effectLst/>
                        </a:rPr>
                        <a:t>GPIOF</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1400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0x0000 1400</a:t>
                      </a:r>
                      <a:endParaRPr lang="zh-CN" sz="1800">
                        <a:effectLst/>
                        <a:latin typeface="Times New Roman"/>
                        <a:ea typeface="宋体"/>
                      </a:endParaRPr>
                    </a:p>
                  </a:txBody>
                  <a:tcPr marL="68580" marR="68580" marT="0" marB="0" anchor="ctr"/>
                </a:tc>
              </a:tr>
              <a:tr h="384043">
                <a:tc>
                  <a:txBody>
                    <a:bodyPr/>
                    <a:lstStyle/>
                    <a:p>
                      <a:pPr algn="just">
                        <a:lnSpc>
                          <a:spcPts val="1200"/>
                        </a:lnSpc>
                        <a:spcAft>
                          <a:spcPts val="0"/>
                        </a:spcAft>
                      </a:pPr>
                      <a:r>
                        <a:rPr lang="en-US" sz="1800">
                          <a:effectLst/>
                        </a:rPr>
                        <a:t>GPIOG</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1800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0x0000 1800</a:t>
                      </a:r>
                      <a:endParaRPr lang="zh-CN" sz="1800">
                        <a:effectLst/>
                        <a:latin typeface="Times New Roman"/>
                        <a:ea typeface="宋体"/>
                      </a:endParaRPr>
                    </a:p>
                  </a:txBody>
                  <a:tcPr marL="68580" marR="68580" marT="0" marB="0" anchor="ctr"/>
                </a:tc>
              </a:tr>
              <a:tr h="384043">
                <a:tc>
                  <a:txBody>
                    <a:bodyPr/>
                    <a:lstStyle/>
                    <a:p>
                      <a:pPr algn="just">
                        <a:lnSpc>
                          <a:spcPts val="1200"/>
                        </a:lnSpc>
                        <a:spcAft>
                          <a:spcPts val="0"/>
                        </a:spcAft>
                      </a:pPr>
                      <a:r>
                        <a:rPr lang="en-US" sz="1800">
                          <a:effectLst/>
                        </a:rPr>
                        <a:t>GPIOH</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0x0000 1C00</a:t>
                      </a:r>
                      <a:endParaRPr lang="zh-CN" sz="18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553471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592" y="1512243"/>
            <a:ext cx="50405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3200" smtClean="0">
                <a:solidFill>
                  <a:srgbClr val="000000"/>
                </a:solidFill>
                <a:latin typeface="微软雅黑" pitchFamily="34" charset="-122"/>
                <a:ea typeface="微软雅黑" pitchFamily="34" charset="-122"/>
              </a:rPr>
              <a:t>GPIOH</a:t>
            </a:r>
            <a:r>
              <a:rPr lang="zh-CN" altLang="en-US" sz="3200" smtClean="0">
                <a:solidFill>
                  <a:srgbClr val="000000"/>
                </a:solidFill>
                <a:latin typeface="微软雅黑" pitchFamily="34" charset="-122"/>
                <a:ea typeface="微软雅黑" pitchFamily="34" charset="-122"/>
              </a:rPr>
              <a:t>端口的寄存器列表</a:t>
            </a:r>
            <a:endParaRPr lang="zh-CN" altLang="en-US" sz="3200">
              <a:solidFill>
                <a:srgbClr val="000000"/>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889604452"/>
              </p:ext>
            </p:extLst>
          </p:nvPr>
        </p:nvGraphicFramePr>
        <p:xfrm>
          <a:off x="899592" y="2204865"/>
          <a:ext cx="7344816" cy="4032446"/>
        </p:xfrm>
        <a:graphic>
          <a:graphicData uri="http://schemas.openxmlformats.org/drawingml/2006/table">
            <a:tbl>
              <a:tblPr firstRow="1" firstCol="1" bandRow="1">
                <a:tableStyleId>{5C22544A-7EE6-4342-B048-85BDC9FD1C3A}</a:tableStyleId>
              </a:tblPr>
              <a:tblGrid>
                <a:gridCol w="2447698"/>
                <a:gridCol w="2165867"/>
                <a:gridCol w="2731251"/>
              </a:tblGrid>
              <a:tr h="366586">
                <a:tc>
                  <a:txBody>
                    <a:bodyPr/>
                    <a:lstStyle/>
                    <a:p>
                      <a:pPr algn="just">
                        <a:lnSpc>
                          <a:spcPts val="1200"/>
                        </a:lnSpc>
                        <a:spcAft>
                          <a:spcPts val="0"/>
                        </a:spcAft>
                      </a:pPr>
                      <a:r>
                        <a:rPr lang="zh-CN" sz="1800">
                          <a:effectLst/>
                        </a:rPr>
                        <a:t>寄存器名称</a:t>
                      </a:r>
                      <a:endParaRPr lang="zh-CN" sz="1800" b="1">
                        <a:solidFill>
                          <a:srgbClr val="000000"/>
                        </a:solidFill>
                        <a:effectLst/>
                        <a:latin typeface="宋体"/>
                        <a:cs typeface="宋体"/>
                      </a:endParaRPr>
                    </a:p>
                  </a:txBody>
                  <a:tcPr marL="68580" marR="68580" marT="0" marB="0" anchor="ctr"/>
                </a:tc>
                <a:tc>
                  <a:txBody>
                    <a:bodyPr/>
                    <a:lstStyle/>
                    <a:p>
                      <a:pPr algn="just">
                        <a:lnSpc>
                          <a:spcPts val="1200"/>
                        </a:lnSpc>
                        <a:spcAft>
                          <a:spcPts val="0"/>
                        </a:spcAft>
                      </a:pPr>
                      <a:r>
                        <a:rPr lang="zh-CN" sz="1800">
                          <a:effectLst/>
                        </a:rPr>
                        <a:t>寄存器地址</a:t>
                      </a:r>
                      <a:endParaRPr lang="zh-CN" sz="1800" b="1">
                        <a:solidFill>
                          <a:srgbClr val="000000"/>
                        </a:solidFill>
                        <a:effectLst/>
                        <a:latin typeface="宋体"/>
                        <a:cs typeface="宋体"/>
                      </a:endParaRPr>
                    </a:p>
                  </a:txBody>
                  <a:tcPr marL="68580" marR="68580" marT="0" marB="0" anchor="ctr"/>
                </a:tc>
                <a:tc>
                  <a:txBody>
                    <a:bodyPr/>
                    <a:lstStyle/>
                    <a:p>
                      <a:pPr algn="just">
                        <a:lnSpc>
                          <a:spcPts val="1200"/>
                        </a:lnSpc>
                        <a:spcAft>
                          <a:spcPts val="0"/>
                        </a:spcAft>
                      </a:pPr>
                      <a:r>
                        <a:rPr lang="zh-CN" sz="1800">
                          <a:effectLst/>
                        </a:rPr>
                        <a:t>相对</a:t>
                      </a:r>
                      <a:r>
                        <a:rPr lang="en-US" sz="1800">
                          <a:effectLst/>
                        </a:rPr>
                        <a:t>GPIOH</a:t>
                      </a:r>
                      <a:r>
                        <a:rPr lang="zh-CN" sz="1800">
                          <a:effectLst/>
                        </a:rPr>
                        <a:t>基址的偏移</a:t>
                      </a:r>
                      <a:endParaRPr lang="zh-CN" sz="1800" b="1">
                        <a:solidFill>
                          <a:srgbClr val="000000"/>
                        </a:solidFill>
                        <a:effectLst/>
                        <a:latin typeface="宋体"/>
                        <a:cs typeface="宋体"/>
                      </a:endParaRPr>
                    </a:p>
                  </a:txBody>
                  <a:tcPr marL="68580" marR="68580" marT="0" marB="0" anchor="ctr"/>
                </a:tc>
              </a:tr>
              <a:tr h="366586">
                <a:tc>
                  <a:txBody>
                    <a:bodyPr/>
                    <a:lstStyle/>
                    <a:p>
                      <a:pPr algn="just">
                        <a:lnSpc>
                          <a:spcPts val="1200"/>
                        </a:lnSpc>
                        <a:spcAft>
                          <a:spcPts val="0"/>
                        </a:spcAft>
                      </a:pPr>
                      <a:r>
                        <a:rPr lang="en-US" sz="1800">
                          <a:effectLst/>
                        </a:rPr>
                        <a:t>GPIOH_MODER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0x00</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GPIOH_OTYPER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1C04</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0x04</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GPIOH_OSPEEDR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1C08</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0x08</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GPIOH_PUPDR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1C0C</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0x0C</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GPIOH_IDR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1C10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0x10</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solidFill>
                            <a:srgbClr val="FF0000"/>
                          </a:solidFill>
                          <a:effectLst/>
                        </a:rPr>
                        <a:t>GPIOH_ODR</a:t>
                      </a:r>
                      <a:endParaRPr lang="zh-CN" sz="1800">
                        <a:solidFill>
                          <a:srgbClr val="FF0000"/>
                        </a:solidFill>
                        <a:effectLst/>
                        <a:latin typeface="Times New Roman"/>
                        <a:ea typeface="宋体"/>
                      </a:endParaRPr>
                    </a:p>
                  </a:txBody>
                  <a:tcPr marL="68580" marR="68580" marT="0" marB="0" anchor="ctr"/>
                </a:tc>
                <a:tc>
                  <a:txBody>
                    <a:bodyPr/>
                    <a:lstStyle/>
                    <a:p>
                      <a:pPr algn="just">
                        <a:lnSpc>
                          <a:spcPts val="1200"/>
                        </a:lnSpc>
                        <a:spcAft>
                          <a:spcPts val="0"/>
                        </a:spcAft>
                      </a:pPr>
                      <a:r>
                        <a:rPr lang="en-US" sz="1800">
                          <a:solidFill>
                            <a:srgbClr val="FF0000"/>
                          </a:solidFill>
                          <a:effectLst/>
                        </a:rPr>
                        <a:t>0x4002 1C14</a:t>
                      </a:r>
                      <a:endParaRPr lang="zh-CN" sz="1800">
                        <a:solidFill>
                          <a:srgbClr val="FF0000"/>
                        </a:solidFill>
                        <a:effectLst/>
                        <a:latin typeface="Times New Roman"/>
                        <a:ea typeface="宋体"/>
                      </a:endParaRPr>
                    </a:p>
                  </a:txBody>
                  <a:tcPr marL="68580" marR="68580" marT="0" marB="0" anchor="ctr"/>
                </a:tc>
                <a:tc>
                  <a:txBody>
                    <a:bodyPr/>
                    <a:lstStyle/>
                    <a:p>
                      <a:pPr algn="just">
                        <a:lnSpc>
                          <a:spcPts val="1200"/>
                        </a:lnSpc>
                        <a:spcAft>
                          <a:spcPts val="0"/>
                        </a:spcAft>
                      </a:pPr>
                      <a:r>
                        <a:rPr lang="en-US" sz="1800">
                          <a:solidFill>
                            <a:srgbClr val="FF0000"/>
                          </a:solidFill>
                          <a:effectLst/>
                        </a:rPr>
                        <a:t>0x14</a:t>
                      </a:r>
                      <a:endParaRPr lang="zh-CN" sz="1800">
                        <a:solidFill>
                          <a:srgbClr val="FF0000"/>
                        </a:solidFill>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GPIOH_BSRR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1C18</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0x18</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GPIOH_LCKR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1C1C</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0x1C</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GPIOH_AFRL</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1C20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0x20</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GPIOH_AFRH</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1C24</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0x24</a:t>
                      </a:r>
                      <a:endParaRPr lang="zh-CN" sz="18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595711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592" y="1512243"/>
            <a:ext cx="50405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3200" smtClean="0">
                <a:solidFill>
                  <a:srgbClr val="000000"/>
                </a:solidFill>
                <a:latin typeface="微软雅黑" pitchFamily="34" charset="-122"/>
                <a:ea typeface="微软雅黑" pitchFamily="34" charset="-122"/>
              </a:rPr>
              <a:t>GPIOH</a:t>
            </a:r>
            <a:r>
              <a:rPr lang="zh-CN" altLang="en-US" sz="3200" smtClean="0">
                <a:solidFill>
                  <a:srgbClr val="000000"/>
                </a:solidFill>
                <a:latin typeface="微软雅黑" pitchFamily="34" charset="-122"/>
                <a:ea typeface="微软雅黑" pitchFamily="34" charset="-122"/>
              </a:rPr>
              <a:t>端口的寄存器列表</a:t>
            </a:r>
            <a:endParaRPr lang="zh-CN" altLang="en-US" sz="3200">
              <a:solidFill>
                <a:srgbClr val="000000"/>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526877134"/>
              </p:ext>
            </p:extLst>
          </p:nvPr>
        </p:nvGraphicFramePr>
        <p:xfrm>
          <a:off x="899592" y="2204865"/>
          <a:ext cx="7344816" cy="4032446"/>
        </p:xfrm>
        <a:graphic>
          <a:graphicData uri="http://schemas.openxmlformats.org/drawingml/2006/table">
            <a:tbl>
              <a:tblPr firstRow="1" firstCol="1" bandRow="1">
                <a:tableStyleId>{5C22544A-7EE6-4342-B048-85BDC9FD1C3A}</a:tableStyleId>
              </a:tblPr>
              <a:tblGrid>
                <a:gridCol w="2447698"/>
                <a:gridCol w="2165867"/>
                <a:gridCol w="2731251"/>
              </a:tblGrid>
              <a:tr h="366586">
                <a:tc>
                  <a:txBody>
                    <a:bodyPr/>
                    <a:lstStyle/>
                    <a:p>
                      <a:pPr algn="just">
                        <a:lnSpc>
                          <a:spcPts val="1200"/>
                        </a:lnSpc>
                        <a:spcAft>
                          <a:spcPts val="0"/>
                        </a:spcAft>
                      </a:pPr>
                      <a:r>
                        <a:rPr lang="zh-CN" sz="1800">
                          <a:effectLst/>
                        </a:rPr>
                        <a:t>寄存器名称</a:t>
                      </a:r>
                      <a:endParaRPr lang="zh-CN" sz="1800" b="1">
                        <a:solidFill>
                          <a:srgbClr val="000000"/>
                        </a:solidFill>
                        <a:effectLst/>
                        <a:latin typeface="宋体"/>
                        <a:cs typeface="宋体"/>
                      </a:endParaRPr>
                    </a:p>
                  </a:txBody>
                  <a:tcPr marL="68580" marR="68580" marT="0" marB="0" anchor="ctr"/>
                </a:tc>
                <a:tc>
                  <a:txBody>
                    <a:bodyPr/>
                    <a:lstStyle/>
                    <a:p>
                      <a:pPr algn="just">
                        <a:lnSpc>
                          <a:spcPts val="1200"/>
                        </a:lnSpc>
                        <a:spcAft>
                          <a:spcPts val="0"/>
                        </a:spcAft>
                      </a:pPr>
                      <a:r>
                        <a:rPr lang="zh-CN" sz="1800">
                          <a:effectLst/>
                        </a:rPr>
                        <a:t>寄存器地址</a:t>
                      </a:r>
                      <a:endParaRPr lang="zh-CN" sz="1800" b="1">
                        <a:solidFill>
                          <a:srgbClr val="000000"/>
                        </a:solidFill>
                        <a:effectLst/>
                        <a:latin typeface="宋体"/>
                        <a:cs typeface="宋体"/>
                      </a:endParaRPr>
                    </a:p>
                  </a:txBody>
                  <a:tcPr marL="68580" marR="68580" marT="0" marB="0" anchor="ctr"/>
                </a:tc>
                <a:tc>
                  <a:txBody>
                    <a:bodyPr/>
                    <a:lstStyle/>
                    <a:p>
                      <a:pPr algn="just">
                        <a:lnSpc>
                          <a:spcPts val="1200"/>
                        </a:lnSpc>
                        <a:spcAft>
                          <a:spcPts val="0"/>
                        </a:spcAft>
                      </a:pPr>
                      <a:r>
                        <a:rPr lang="zh-CN" sz="1800">
                          <a:effectLst/>
                        </a:rPr>
                        <a:t>相对</a:t>
                      </a:r>
                      <a:r>
                        <a:rPr lang="en-US" sz="1800">
                          <a:effectLst/>
                        </a:rPr>
                        <a:t>GPIOH</a:t>
                      </a:r>
                      <a:r>
                        <a:rPr lang="zh-CN" sz="1800">
                          <a:effectLst/>
                        </a:rPr>
                        <a:t>基址的偏移</a:t>
                      </a:r>
                      <a:endParaRPr lang="zh-CN" sz="1800" b="1">
                        <a:solidFill>
                          <a:srgbClr val="000000"/>
                        </a:solidFill>
                        <a:effectLst/>
                        <a:latin typeface="宋体"/>
                        <a:cs typeface="宋体"/>
                      </a:endParaRPr>
                    </a:p>
                  </a:txBody>
                  <a:tcPr marL="68580" marR="68580" marT="0" marB="0" anchor="ctr"/>
                </a:tc>
              </a:tr>
              <a:tr h="366586">
                <a:tc>
                  <a:txBody>
                    <a:bodyPr/>
                    <a:lstStyle/>
                    <a:p>
                      <a:pPr algn="just">
                        <a:lnSpc>
                          <a:spcPts val="1200"/>
                        </a:lnSpc>
                        <a:spcAft>
                          <a:spcPts val="0"/>
                        </a:spcAft>
                      </a:pPr>
                      <a:r>
                        <a:rPr lang="en-US" sz="1800">
                          <a:effectLst/>
                        </a:rPr>
                        <a:t>GPIOH_MODER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1C00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0x00</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GPIOH_OTYPER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1C04</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0x04</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GPIOH_OSPEEDR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1C08</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0x08</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GPIOH_PUPDR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1C0C</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0x0C</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GPIOH_IDR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1C10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0x10</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solidFill>
                            <a:srgbClr val="FF0000"/>
                          </a:solidFill>
                          <a:effectLst/>
                        </a:rPr>
                        <a:t>GPIOH_ODR</a:t>
                      </a:r>
                      <a:endParaRPr lang="zh-CN" sz="1800">
                        <a:solidFill>
                          <a:srgbClr val="FF0000"/>
                        </a:solidFill>
                        <a:effectLst/>
                        <a:latin typeface="Times New Roman"/>
                        <a:ea typeface="宋体"/>
                      </a:endParaRPr>
                    </a:p>
                  </a:txBody>
                  <a:tcPr marL="68580" marR="68580" marT="0" marB="0" anchor="ctr"/>
                </a:tc>
                <a:tc>
                  <a:txBody>
                    <a:bodyPr/>
                    <a:lstStyle/>
                    <a:p>
                      <a:pPr algn="just">
                        <a:lnSpc>
                          <a:spcPts val="1200"/>
                        </a:lnSpc>
                        <a:spcAft>
                          <a:spcPts val="0"/>
                        </a:spcAft>
                      </a:pPr>
                      <a:r>
                        <a:rPr lang="en-US" sz="1800">
                          <a:solidFill>
                            <a:srgbClr val="FF0000"/>
                          </a:solidFill>
                          <a:effectLst/>
                        </a:rPr>
                        <a:t>0x4002 1C14</a:t>
                      </a:r>
                      <a:endParaRPr lang="zh-CN" sz="1800">
                        <a:solidFill>
                          <a:srgbClr val="FF0000"/>
                        </a:solidFill>
                        <a:effectLst/>
                        <a:latin typeface="Times New Roman"/>
                        <a:ea typeface="宋体"/>
                      </a:endParaRPr>
                    </a:p>
                  </a:txBody>
                  <a:tcPr marL="68580" marR="68580" marT="0" marB="0" anchor="ctr"/>
                </a:tc>
                <a:tc>
                  <a:txBody>
                    <a:bodyPr/>
                    <a:lstStyle/>
                    <a:p>
                      <a:pPr algn="just">
                        <a:lnSpc>
                          <a:spcPts val="1200"/>
                        </a:lnSpc>
                        <a:spcAft>
                          <a:spcPts val="0"/>
                        </a:spcAft>
                      </a:pPr>
                      <a:r>
                        <a:rPr lang="en-US" sz="1800">
                          <a:solidFill>
                            <a:srgbClr val="FF0000"/>
                          </a:solidFill>
                          <a:effectLst/>
                        </a:rPr>
                        <a:t>0x14</a:t>
                      </a:r>
                      <a:endParaRPr lang="zh-CN" sz="1800">
                        <a:solidFill>
                          <a:srgbClr val="FF0000"/>
                        </a:solidFill>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GPIOH_BSRR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1C18</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0x18</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GPIOH_LCKR</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1C1C</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0x1C</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GPIOH_AFRL</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1C20</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0x20</a:t>
                      </a:r>
                      <a:endParaRPr lang="zh-CN" sz="1800">
                        <a:effectLst/>
                        <a:latin typeface="Times New Roman"/>
                        <a:ea typeface="宋体"/>
                      </a:endParaRPr>
                    </a:p>
                  </a:txBody>
                  <a:tcPr marL="68580" marR="68580" marT="0" marB="0" anchor="ctr"/>
                </a:tc>
              </a:tr>
              <a:tr h="366586">
                <a:tc>
                  <a:txBody>
                    <a:bodyPr/>
                    <a:lstStyle/>
                    <a:p>
                      <a:pPr algn="just">
                        <a:lnSpc>
                          <a:spcPts val="1200"/>
                        </a:lnSpc>
                        <a:spcAft>
                          <a:spcPts val="0"/>
                        </a:spcAft>
                      </a:pPr>
                      <a:r>
                        <a:rPr lang="en-US" sz="1800">
                          <a:effectLst/>
                        </a:rPr>
                        <a:t>GPIOH_AFRH</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0x4002 1C24</a:t>
                      </a:r>
                      <a:endParaRPr lang="zh-CN" sz="1800">
                        <a:effectLst/>
                        <a:latin typeface="Times New Roman"/>
                        <a:ea typeface="宋体"/>
                      </a:endParaRPr>
                    </a:p>
                  </a:txBody>
                  <a:tcPr marL="68580" marR="68580" marT="0" marB="0" anchor="ctr"/>
                </a:tc>
                <a:tc>
                  <a:txBody>
                    <a:bodyPr/>
                    <a:lstStyle/>
                    <a:p>
                      <a:pPr algn="just">
                        <a:lnSpc>
                          <a:spcPts val="1200"/>
                        </a:lnSpc>
                        <a:spcAft>
                          <a:spcPts val="0"/>
                        </a:spcAft>
                      </a:pPr>
                      <a:r>
                        <a:rPr lang="en-US" sz="1800">
                          <a:effectLst/>
                        </a:rPr>
                        <a:t>0x24</a:t>
                      </a:r>
                      <a:endParaRPr lang="zh-CN" sz="18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054727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592" y="1268760"/>
            <a:ext cx="73448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3200" smtClean="0">
                <a:solidFill>
                  <a:srgbClr val="000000"/>
                </a:solidFill>
                <a:latin typeface="微软雅黑" pitchFamily="34" charset="-122"/>
                <a:ea typeface="微软雅黑" pitchFamily="34" charset="-122"/>
              </a:rPr>
              <a:t>GPIOx</a:t>
            </a:r>
            <a:r>
              <a:rPr lang="zh-CN" altLang="en-US" sz="3200" smtClean="0">
                <a:solidFill>
                  <a:srgbClr val="000000"/>
                </a:solidFill>
                <a:latin typeface="微软雅黑" pitchFamily="34" charset="-122"/>
                <a:ea typeface="微软雅黑" pitchFamily="34" charset="-122"/>
              </a:rPr>
              <a:t>端口数据输出寄存器</a:t>
            </a:r>
            <a:r>
              <a:rPr lang="en-US" altLang="zh-CN" sz="3200" smtClean="0">
                <a:solidFill>
                  <a:srgbClr val="000000"/>
                </a:solidFill>
                <a:latin typeface="微软雅黑" pitchFamily="34" charset="-122"/>
                <a:ea typeface="微软雅黑" pitchFamily="34" charset="-122"/>
              </a:rPr>
              <a:t>ODR</a:t>
            </a:r>
            <a:r>
              <a:rPr lang="zh-CN" altLang="en-US" sz="3200" smtClean="0">
                <a:solidFill>
                  <a:srgbClr val="000000"/>
                </a:solidFill>
                <a:latin typeface="微软雅黑" pitchFamily="34" charset="-122"/>
                <a:ea typeface="微软雅黑" pitchFamily="34" charset="-122"/>
              </a:rPr>
              <a:t>描述</a:t>
            </a:r>
            <a:endParaRPr lang="zh-CN" altLang="en-US" sz="3200">
              <a:solidFill>
                <a:srgbClr val="000000"/>
              </a:solidFill>
              <a:latin typeface="微软雅黑" pitchFamily="34" charset="-122"/>
              <a:ea typeface="微软雅黑" pitchFamily="34"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508" y="1916832"/>
            <a:ext cx="8244408" cy="438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762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7" name="文本框 3"/>
          <p:cNvSpPr txBox="1">
            <a:spLocks noChangeArrowheads="1"/>
          </p:cNvSpPr>
          <p:nvPr/>
        </p:nvSpPr>
        <p:spPr bwMode="auto">
          <a:xfrm>
            <a:off x="755576" y="2780928"/>
            <a:ext cx="763284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6000" b="1" smtClean="0">
                <a:solidFill>
                  <a:srgbClr val="000000"/>
                </a:solidFill>
                <a:latin typeface="微软雅黑" pitchFamily="34" charset="-122"/>
                <a:ea typeface="微软雅黑" pitchFamily="34" charset="-122"/>
              </a:rPr>
              <a:t>C</a:t>
            </a:r>
            <a:r>
              <a:rPr lang="zh-CN" altLang="en-US" sz="6000" b="1" smtClean="0">
                <a:solidFill>
                  <a:srgbClr val="000000"/>
                </a:solidFill>
                <a:latin typeface="微软雅黑" pitchFamily="34" charset="-122"/>
                <a:ea typeface="微软雅黑" pitchFamily="34" charset="-122"/>
              </a:rPr>
              <a:t>语言对寄存器的封装</a:t>
            </a:r>
            <a:endParaRPr lang="zh-CN" altLang="en-US" sz="60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928242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5" name="文本框 3"/>
          <p:cNvSpPr txBox="1">
            <a:spLocks noChangeArrowheads="1"/>
          </p:cNvSpPr>
          <p:nvPr/>
        </p:nvSpPr>
        <p:spPr bwMode="auto">
          <a:xfrm>
            <a:off x="1187624" y="1124744"/>
            <a:ext cx="38164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2800">
                <a:solidFill>
                  <a:srgbClr val="000000"/>
                </a:solidFill>
                <a:latin typeface="微软雅黑" pitchFamily="34" charset="-122"/>
                <a:ea typeface="微软雅黑" pitchFamily="34" charset="-122"/>
              </a:rPr>
              <a:t>总线和外设基址宏定义</a:t>
            </a:r>
            <a:endParaRPr lang="zh-CN" altLang="en-US" sz="2800">
              <a:solidFill>
                <a:srgbClr val="000000"/>
              </a:solidFill>
              <a:latin typeface="微软雅黑" pitchFamily="34" charset="-122"/>
              <a:ea typeface="微软雅黑" pitchFamily="34" charset="-122"/>
            </a:endParaRPr>
          </a:p>
        </p:txBody>
      </p:sp>
      <p:sp>
        <p:nvSpPr>
          <p:cNvPr id="6" name="矩形 5"/>
          <p:cNvSpPr/>
          <p:nvPr/>
        </p:nvSpPr>
        <p:spPr>
          <a:xfrm>
            <a:off x="1115616" y="1704285"/>
            <a:ext cx="6982123" cy="5078313"/>
          </a:xfrm>
          <a:prstGeom prst="rect">
            <a:avLst/>
          </a:prstGeom>
          <a:ln>
            <a:solidFill>
              <a:schemeClr val="tx1"/>
            </a:solidFill>
          </a:ln>
        </p:spPr>
        <p:txBody>
          <a:bodyPr wrap="square">
            <a:spAutoFit/>
          </a:bodyPr>
          <a:lstStyle/>
          <a:p>
            <a:r>
              <a:rPr lang="en-US" altLang="zh-CN" sz="1200" smtClean="0">
                <a:solidFill>
                  <a:srgbClr val="0000FF"/>
                </a:solidFill>
                <a:latin typeface="Courier New" pitchFamily="49" charset="0"/>
                <a:cs typeface="Courier New" pitchFamily="49" charset="0"/>
              </a:rPr>
              <a:t> 1 </a:t>
            </a:r>
            <a:r>
              <a:rPr lang="en-US" altLang="zh-CN" sz="1200">
                <a:solidFill>
                  <a:srgbClr val="248C51"/>
                </a:solidFill>
                <a:latin typeface="Courier New" pitchFamily="49" charset="0"/>
                <a:cs typeface="Courier New" pitchFamily="49" charset="0"/>
              </a:rPr>
              <a:t>/* </a:t>
            </a:r>
            <a:r>
              <a:rPr lang="zh-CN" altLang="zh-CN" sz="1200">
                <a:solidFill>
                  <a:srgbClr val="248C51"/>
                </a:solidFill>
                <a:latin typeface="Courier New" pitchFamily="49" charset="0"/>
                <a:cs typeface="Courier New" pitchFamily="49" charset="0"/>
              </a:rPr>
              <a:t>外设基地址</a:t>
            </a:r>
            <a:r>
              <a:rPr lang="en-US" altLang="zh-CN" sz="1200">
                <a:solidFill>
                  <a:srgbClr val="248C51"/>
                </a:solidFill>
                <a:latin typeface="Courier New" pitchFamily="49" charset="0"/>
                <a:cs typeface="Courier New" pitchFamily="49" charset="0"/>
              </a:rPr>
              <a:t> */</a:t>
            </a:r>
            <a:endParaRPr lang="zh-CN" altLang="zh-CN" sz="1200">
              <a:solidFill>
                <a:srgbClr val="248C51"/>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 2 #define PERIPH_BASE           ((unsigned int)0x40000000</a:t>
            </a:r>
            <a:r>
              <a:rPr lang="en-US" altLang="zh-CN" sz="1200" smtClean="0">
                <a:solidFill>
                  <a:srgbClr val="0000FF"/>
                </a:solidFill>
                <a:latin typeface="Courier New" pitchFamily="49" charset="0"/>
                <a:cs typeface="Courier New" pitchFamily="49" charset="0"/>
              </a:rPr>
              <a:t>)  </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 4 </a:t>
            </a:r>
            <a:r>
              <a:rPr lang="en-US" altLang="zh-CN" sz="1200">
                <a:solidFill>
                  <a:srgbClr val="248C51"/>
                </a:solidFill>
                <a:latin typeface="Courier New" pitchFamily="49" charset="0"/>
                <a:cs typeface="Courier New" pitchFamily="49" charset="0"/>
              </a:rPr>
              <a:t>/* </a:t>
            </a:r>
            <a:r>
              <a:rPr lang="zh-CN" altLang="zh-CN" sz="1200">
                <a:solidFill>
                  <a:srgbClr val="248C51"/>
                </a:solidFill>
                <a:latin typeface="Courier New" pitchFamily="49" charset="0"/>
                <a:cs typeface="Courier New" pitchFamily="49" charset="0"/>
              </a:rPr>
              <a:t>总线基地址</a:t>
            </a:r>
            <a:r>
              <a:rPr lang="en-US" altLang="zh-CN" sz="1200">
                <a:solidFill>
                  <a:srgbClr val="248C51"/>
                </a:solidFill>
                <a:latin typeface="Courier New" pitchFamily="49" charset="0"/>
                <a:cs typeface="Courier New" pitchFamily="49" charset="0"/>
              </a:rPr>
              <a:t> */</a:t>
            </a:r>
            <a:endParaRPr lang="zh-CN" altLang="zh-CN" sz="1200">
              <a:solidFill>
                <a:srgbClr val="248C51"/>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 5 #define APB1PERIPH_BASE       PERIPH_BASE</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 6 #define APB2PERIPH_BASE       (PERIPH_BASE + 0x00010000)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 7 #define AHB1PERIPH_BASE       (PERIPH_BASE + 0x00020000)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 8 #define AHB2PERIPH_BASE       (PERIPH_BASE + 0x10000000</a:t>
            </a:r>
            <a:r>
              <a:rPr lang="en-US" altLang="zh-CN" sz="1200" smtClean="0">
                <a:solidFill>
                  <a:srgbClr val="0000FF"/>
                </a:solidFill>
                <a:latin typeface="Courier New" pitchFamily="49" charset="0"/>
                <a:cs typeface="Courier New" pitchFamily="49" charset="0"/>
              </a:rPr>
              <a:t>)  </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10 </a:t>
            </a:r>
            <a:r>
              <a:rPr lang="en-US" altLang="zh-CN" sz="1200">
                <a:solidFill>
                  <a:srgbClr val="248C51"/>
                </a:solidFill>
                <a:latin typeface="Courier New" pitchFamily="49" charset="0"/>
                <a:cs typeface="Courier New" pitchFamily="49" charset="0"/>
              </a:rPr>
              <a:t>/* GPIO</a:t>
            </a:r>
            <a:r>
              <a:rPr lang="zh-CN" altLang="zh-CN" sz="1200">
                <a:solidFill>
                  <a:srgbClr val="248C51"/>
                </a:solidFill>
                <a:latin typeface="Courier New" pitchFamily="49" charset="0"/>
                <a:cs typeface="Courier New" pitchFamily="49" charset="0"/>
              </a:rPr>
              <a:t>外设基地址</a:t>
            </a:r>
            <a:r>
              <a:rPr lang="en-US" altLang="zh-CN" sz="1200">
                <a:solidFill>
                  <a:srgbClr val="248C51"/>
                </a:solidFill>
                <a:latin typeface="Courier New" pitchFamily="49" charset="0"/>
                <a:cs typeface="Courier New" pitchFamily="49" charset="0"/>
              </a:rPr>
              <a:t> */</a:t>
            </a:r>
            <a:endParaRPr lang="zh-CN" altLang="zh-CN" sz="1200">
              <a:solidFill>
                <a:srgbClr val="248C51"/>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11 #define GPIOA_BASE            (AHB1PERIPH_BASE + 0x0000)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12 #define GPIOB_BASE            (AHB1PERIPH_BASE + 0x0400)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13 #define GPIOC_BASE            (AHB1PERIPH_BASE + 0x0800)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14 #define GPIOD_BASE            (AHB1PERIPH_BASE + 0x0C00)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15 #define GPIOE_BASE            (AHB1PERIPH_BASE + 0x1000)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16 #define GPIOF_BASE            (AHB1PERIPH_BASE + 0x1400)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17 #define GPIOG_BASE            (AHB1PERIPH_BASE + 0x1800)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18 #define GPIOH_BASE            (AHB1PERIPH_BASE + 0x1C00</a:t>
            </a:r>
            <a:r>
              <a:rPr lang="en-US" altLang="zh-CN" sz="1200" smtClean="0">
                <a:solidFill>
                  <a:srgbClr val="0000FF"/>
                </a:solidFill>
                <a:latin typeface="Courier New" pitchFamily="49" charset="0"/>
                <a:cs typeface="Courier New" pitchFamily="49" charset="0"/>
              </a:rPr>
              <a:t>) </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20 </a:t>
            </a:r>
            <a:r>
              <a:rPr lang="en-US" altLang="zh-CN" sz="1200">
                <a:solidFill>
                  <a:srgbClr val="248C51"/>
                </a:solidFill>
                <a:latin typeface="Courier New" pitchFamily="49" charset="0"/>
                <a:cs typeface="Courier New" pitchFamily="49" charset="0"/>
              </a:rPr>
              <a:t>/* </a:t>
            </a:r>
            <a:r>
              <a:rPr lang="zh-CN" altLang="zh-CN" sz="1200">
                <a:solidFill>
                  <a:srgbClr val="248C51"/>
                </a:solidFill>
                <a:latin typeface="Courier New" pitchFamily="49" charset="0"/>
                <a:cs typeface="Courier New" pitchFamily="49" charset="0"/>
              </a:rPr>
              <a:t>寄存器基地址，以</a:t>
            </a:r>
            <a:r>
              <a:rPr lang="en-US" altLang="zh-CN" sz="1200">
                <a:solidFill>
                  <a:srgbClr val="248C51"/>
                </a:solidFill>
                <a:latin typeface="Courier New" pitchFamily="49" charset="0"/>
                <a:cs typeface="Courier New" pitchFamily="49" charset="0"/>
              </a:rPr>
              <a:t>GPIOH</a:t>
            </a:r>
            <a:r>
              <a:rPr lang="zh-CN" altLang="zh-CN" sz="1200">
                <a:solidFill>
                  <a:srgbClr val="248C51"/>
                </a:solidFill>
                <a:latin typeface="Courier New" pitchFamily="49" charset="0"/>
                <a:cs typeface="Courier New" pitchFamily="49" charset="0"/>
              </a:rPr>
              <a:t>为例</a:t>
            </a:r>
            <a:r>
              <a:rPr lang="en-US" altLang="zh-CN" sz="1200">
                <a:solidFill>
                  <a:srgbClr val="248C51"/>
                </a:solidFill>
                <a:latin typeface="Courier New" pitchFamily="49" charset="0"/>
                <a:cs typeface="Courier New" pitchFamily="49" charset="0"/>
              </a:rPr>
              <a:t> */</a:t>
            </a:r>
            <a:endParaRPr lang="zh-CN" altLang="zh-CN" sz="1200">
              <a:solidFill>
                <a:srgbClr val="248C51"/>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21 #define GPIOH_MODER             (GPIOH_BASE+0x00)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22 #define GPIOH_OTYPER            (GPIOH_BASE+0x04)</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23 #define GPIOH_OSPEEDR           (GPIOH_BASE+0x08)</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24 #define GPIOH_PUPDR             (GPIOH_BASE+0x0C)</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25 #define GPIOH_IDR               (GPIOH_BASE+0x10)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26 #define GPIOH_ODR               (GPIOH_BASE+0x14)</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27 #define GPIOH_BSRR              (GPIOH_BASE+0x18)</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28 #define GPIOH_LCKR              (GPIOH_BASE+0x1C)</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29 #define GPIOH_AFRL              (GPIOH_BASE+0x20)</a:t>
            </a:r>
            <a:endParaRPr lang="zh-CN" altLang="zh-CN" sz="1200">
              <a:solidFill>
                <a:srgbClr val="0000FF"/>
              </a:solidFill>
              <a:latin typeface="Courier New" pitchFamily="49" charset="0"/>
              <a:cs typeface="Courier New" pitchFamily="49" charset="0"/>
            </a:endParaRPr>
          </a:p>
          <a:p>
            <a:r>
              <a:rPr lang="en-US" altLang="zh-CN" sz="1200">
                <a:solidFill>
                  <a:srgbClr val="0000FF"/>
                </a:solidFill>
                <a:latin typeface="Courier New" pitchFamily="49" charset="0"/>
                <a:cs typeface="Courier New" pitchFamily="49" charset="0"/>
              </a:rPr>
              <a:t>30 #define GPIOH_AFRH              (GPIOH_BASE+0x24)</a:t>
            </a:r>
            <a:endParaRPr lang="zh-CN" altLang="zh-CN" sz="1200">
              <a:solidFill>
                <a:srgbClr val="0000FF"/>
              </a:solidFill>
              <a:latin typeface="Courier New" pitchFamily="49" charset="0"/>
              <a:cs typeface="Courier New" pitchFamily="49" charset="0"/>
            </a:endParaRPr>
          </a:p>
        </p:txBody>
      </p:sp>
    </p:spTree>
    <p:extLst>
      <p:ext uri="{BB962C8B-B14F-4D97-AF65-F5344CB8AC3E}">
        <p14:creationId xmlns:p14="http://schemas.microsoft.com/office/powerpoint/2010/main" val="2087993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156505" y="1340768"/>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92475" y="2197703"/>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81375" y="1483328"/>
            <a:ext cx="2513830"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STM32</a:t>
            </a:r>
            <a:r>
              <a:rPr lang="zh-CN" altLang="en-US" sz="2800" b="1" smtClean="0">
                <a:solidFill>
                  <a:prstClr val="black"/>
                </a:solidFill>
                <a:latin typeface="微软雅黑" pitchFamily="34" charset="-122"/>
                <a:ea typeface="微软雅黑" pitchFamily="34" charset="-122"/>
                <a:cs typeface="+mj-cs"/>
              </a:rPr>
              <a:t>长啥样</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156505" y="238021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325813" y="4204303"/>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381375" y="2624741"/>
            <a:ext cx="2698175"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芯片里面有什么</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156505" y="342040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308350" y="3266091"/>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08472" y="5589240"/>
            <a:ext cx="6912768"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smtClean="0">
                <a:solidFill>
                  <a:prstClr val="black"/>
                </a:solidFill>
                <a:latin typeface="微软雅黑" pitchFamily="34" charset="-122"/>
                <a:ea typeface="微软雅黑" pitchFamily="34" charset="-122"/>
                <a:cs typeface="+mj-cs"/>
              </a:rPr>
              <a:t>参考资料</a:t>
            </a:r>
            <a:r>
              <a:rPr lang="en-US" altLang="zh-CN" sz="2000" b="1" smtClean="0">
                <a:solidFill>
                  <a:prstClr val="black"/>
                </a:solidFill>
                <a:latin typeface="微软雅黑" pitchFamily="34" charset="-122"/>
                <a:ea typeface="微软雅黑" pitchFamily="34" charset="-122"/>
                <a:cs typeface="+mj-cs"/>
              </a:rPr>
              <a:t>:《</a:t>
            </a:r>
            <a:r>
              <a:rPr lang="zh-CN" altLang="en-US" sz="2000" b="1" smtClean="0">
                <a:solidFill>
                  <a:prstClr val="black"/>
                </a:solidFill>
                <a:latin typeface="微软雅黑" pitchFamily="34" charset="-122"/>
                <a:ea typeface="微软雅黑" pitchFamily="34" charset="-122"/>
                <a:cs typeface="+mj-cs"/>
              </a:rPr>
              <a:t>零死角玩转</a:t>
            </a:r>
            <a:r>
              <a:rPr lang="en-US" altLang="zh-CN" sz="2000" b="1" smtClean="0">
                <a:solidFill>
                  <a:prstClr val="black"/>
                </a:solidFill>
                <a:latin typeface="微软雅黑" pitchFamily="34" charset="-122"/>
                <a:ea typeface="微软雅黑" pitchFamily="34" charset="-122"/>
                <a:cs typeface="+mj-cs"/>
              </a:rPr>
              <a:t>STM32》</a:t>
            </a:r>
            <a:r>
              <a:rPr lang="zh-CN" altLang="en-US" sz="2000" b="1" smtClean="0">
                <a:solidFill>
                  <a:prstClr val="black"/>
                </a:solidFill>
                <a:latin typeface="微软雅黑" pitchFamily="34" charset="-122"/>
                <a:ea typeface="微软雅黑" pitchFamily="34" charset="-122"/>
                <a:cs typeface="+mj-cs"/>
              </a:rPr>
              <a:t>“什么是寄存器”章节</a:t>
            </a:r>
            <a:endParaRPr lang="zh-CN" altLang="en-US" sz="2000" b="1" dirty="0">
              <a:solidFill>
                <a:prstClr val="black"/>
              </a:solidFill>
              <a:latin typeface="微软雅黑" pitchFamily="34" charset="-122"/>
              <a:ea typeface="微软雅黑" pitchFamily="34" charset="-122"/>
              <a:cs typeface="+mj-cs"/>
            </a:endParaRPr>
          </a:p>
        </p:txBody>
      </p:sp>
      <p:sp>
        <p:nvSpPr>
          <p:cNvPr id="41" name="矩形 40"/>
          <p:cNvSpPr/>
          <p:nvPr/>
        </p:nvSpPr>
        <p:spPr>
          <a:xfrm>
            <a:off x="3381375" y="3551841"/>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存储器映射</a:t>
            </a:r>
            <a:endParaRPr lang="zh-CN" altLang="en-US" sz="2800" b="1" dirty="0">
              <a:solidFill>
                <a:prstClr val="black"/>
              </a:solidFill>
              <a:latin typeface="微软雅黑" pitchFamily="34" charset="-122"/>
              <a:ea typeface="微软雅黑" pitchFamily="34" charset="-122"/>
              <a:cs typeface="+mj-cs"/>
            </a:endParaRPr>
          </a:p>
        </p:txBody>
      </p:sp>
      <p:cxnSp>
        <p:nvCxnSpPr>
          <p:cNvPr id="15" name="直接连接符 14"/>
          <p:cNvCxnSpPr/>
          <p:nvPr/>
        </p:nvCxnSpPr>
        <p:spPr>
          <a:xfrm>
            <a:off x="3293036" y="5155271"/>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6" name="对角圆角矩形 15"/>
          <p:cNvSpPr/>
          <p:nvPr/>
        </p:nvSpPr>
        <p:spPr bwMode="auto">
          <a:xfrm>
            <a:off x="2123728" y="437137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sp>
        <p:nvSpPr>
          <p:cNvPr id="17" name="矩形 16"/>
          <p:cNvSpPr/>
          <p:nvPr/>
        </p:nvSpPr>
        <p:spPr>
          <a:xfrm>
            <a:off x="3348598" y="4502809"/>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寄存器映射</a:t>
            </a:r>
            <a:endParaRPr lang="zh-CN" altLang="en-US" sz="2800"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8" name="矩形 7"/>
          <p:cNvSpPr/>
          <p:nvPr/>
        </p:nvSpPr>
        <p:spPr>
          <a:xfrm>
            <a:off x="247216" y="2204864"/>
            <a:ext cx="8635280" cy="2985433"/>
          </a:xfrm>
          <a:prstGeom prst="rect">
            <a:avLst/>
          </a:prstGeom>
          <a:ln>
            <a:solidFill>
              <a:schemeClr val="tx1"/>
            </a:solidFill>
          </a:ln>
        </p:spPr>
        <p:txBody>
          <a:bodyPr wrap="square">
            <a:spAutoFit/>
          </a:bodyPr>
          <a:lstStyle/>
          <a:p>
            <a:r>
              <a:rPr lang="en-US" altLang="zh-CN" smtClean="0">
                <a:solidFill>
                  <a:srgbClr val="0000FF"/>
                </a:solidFill>
                <a:latin typeface="Courier New" pitchFamily="49" charset="0"/>
                <a:cs typeface="Courier New" pitchFamily="49" charset="0"/>
              </a:rPr>
              <a:t>#define </a:t>
            </a:r>
            <a:r>
              <a:rPr lang="en-US" altLang="zh-CN">
                <a:solidFill>
                  <a:srgbClr val="0000FF"/>
                </a:solidFill>
                <a:latin typeface="Courier New" pitchFamily="49" charset="0"/>
                <a:cs typeface="Courier New" pitchFamily="49" charset="0"/>
              </a:rPr>
              <a:t>PERIPH_BASE    </a:t>
            </a:r>
            <a:r>
              <a:rPr lang="en-US" altLang="zh-CN" smtClean="0">
                <a:solidFill>
                  <a:srgbClr val="0000FF"/>
                </a:solidFill>
                <a:latin typeface="Courier New" pitchFamily="49" charset="0"/>
                <a:cs typeface="Courier New" pitchFamily="49" charset="0"/>
              </a:rPr>
              <a:t>  ((</a:t>
            </a:r>
            <a:r>
              <a:rPr lang="en-US" altLang="zh-CN">
                <a:solidFill>
                  <a:srgbClr val="0000FF"/>
                </a:solidFill>
                <a:latin typeface="Courier New" pitchFamily="49" charset="0"/>
                <a:cs typeface="Courier New" pitchFamily="49" charset="0"/>
              </a:rPr>
              <a:t>unsigned int)0x40000000)</a:t>
            </a:r>
            <a:endParaRPr lang="zh-CN" altLang="zh-CN">
              <a:solidFill>
                <a:srgbClr val="0000FF"/>
              </a:solidFill>
              <a:latin typeface="Courier New" pitchFamily="49" charset="0"/>
              <a:cs typeface="Courier New" pitchFamily="49" charset="0"/>
            </a:endParaRPr>
          </a:p>
          <a:p>
            <a:r>
              <a:rPr lang="en-US" altLang="zh-CN" smtClean="0">
                <a:solidFill>
                  <a:srgbClr val="0000FF"/>
                </a:solidFill>
                <a:latin typeface="Courier New" pitchFamily="49" charset="0"/>
                <a:cs typeface="Courier New" pitchFamily="49" charset="0"/>
              </a:rPr>
              <a:t>#define </a:t>
            </a:r>
            <a:r>
              <a:rPr lang="en-US" altLang="zh-CN">
                <a:solidFill>
                  <a:srgbClr val="0000FF"/>
                </a:solidFill>
                <a:latin typeface="Courier New" pitchFamily="49" charset="0"/>
                <a:cs typeface="Courier New" pitchFamily="49" charset="0"/>
              </a:rPr>
              <a:t>AHB1PERIPH_BASE  </a:t>
            </a:r>
            <a:r>
              <a:rPr lang="en-US" altLang="zh-CN" smtClean="0">
                <a:solidFill>
                  <a:srgbClr val="0000FF"/>
                </a:solidFill>
                <a:latin typeface="Courier New" pitchFamily="49" charset="0"/>
                <a:cs typeface="Courier New" pitchFamily="49" charset="0"/>
              </a:rPr>
              <a:t>(</a:t>
            </a:r>
            <a:r>
              <a:rPr lang="en-US" altLang="zh-CN">
                <a:solidFill>
                  <a:srgbClr val="0000FF"/>
                </a:solidFill>
                <a:latin typeface="Courier New" pitchFamily="49" charset="0"/>
                <a:cs typeface="Courier New" pitchFamily="49" charset="0"/>
              </a:rPr>
              <a:t>PERIPH_BASE + 0x00020000)</a:t>
            </a:r>
            <a:endParaRPr lang="zh-CN" altLang="zh-CN">
              <a:solidFill>
                <a:srgbClr val="0000FF"/>
              </a:solidFill>
              <a:latin typeface="Courier New" pitchFamily="49" charset="0"/>
              <a:cs typeface="Courier New" pitchFamily="49" charset="0"/>
            </a:endParaRPr>
          </a:p>
          <a:p>
            <a:r>
              <a:rPr lang="en-US" altLang="zh-CN" smtClean="0">
                <a:solidFill>
                  <a:srgbClr val="0000FF"/>
                </a:solidFill>
                <a:latin typeface="Courier New" pitchFamily="49" charset="0"/>
                <a:cs typeface="Courier New" pitchFamily="49" charset="0"/>
              </a:rPr>
              <a:t>#define </a:t>
            </a:r>
            <a:r>
              <a:rPr lang="en-US" altLang="zh-CN">
                <a:solidFill>
                  <a:srgbClr val="0000FF"/>
                </a:solidFill>
                <a:latin typeface="Courier New" pitchFamily="49" charset="0"/>
                <a:cs typeface="Courier New" pitchFamily="49" charset="0"/>
              </a:rPr>
              <a:t>GPIOH_BASE      </a:t>
            </a:r>
            <a:r>
              <a:rPr lang="en-US" altLang="zh-CN" smtClean="0">
                <a:solidFill>
                  <a:srgbClr val="0000FF"/>
                </a:solidFill>
                <a:latin typeface="Courier New" pitchFamily="49" charset="0"/>
                <a:cs typeface="Courier New" pitchFamily="49" charset="0"/>
              </a:rPr>
              <a:t> (AHB1PERIPH_BASE + 0x1C00)</a:t>
            </a:r>
            <a:endParaRPr lang="en-US" altLang="zh-CN" smtClean="0">
              <a:solidFill>
                <a:srgbClr val="000000"/>
              </a:solidFill>
              <a:latin typeface="Courier New" pitchFamily="49" charset="0"/>
              <a:cs typeface="Courier New" pitchFamily="49" charset="0"/>
            </a:endParaRPr>
          </a:p>
          <a:p>
            <a:r>
              <a:rPr lang="en-US" altLang="zh-CN" smtClean="0">
                <a:solidFill>
                  <a:srgbClr val="0000FF"/>
                </a:solidFill>
                <a:latin typeface="Courier New" pitchFamily="49" charset="0"/>
                <a:cs typeface="Courier New" pitchFamily="49" charset="0"/>
              </a:rPr>
              <a:t>#define </a:t>
            </a:r>
            <a:r>
              <a:rPr lang="en-US" altLang="zh-CN">
                <a:solidFill>
                  <a:srgbClr val="0000FF"/>
                </a:solidFill>
                <a:latin typeface="Courier New" pitchFamily="49" charset="0"/>
                <a:cs typeface="Courier New" pitchFamily="49" charset="0"/>
              </a:rPr>
              <a:t>GPIOH_ODR   </a:t>
            </a:r>
            <a:r>
              <a:rPr lang="en-US" altLang="zh-CN" smtClean="0">
                <a:solidFill>
                  <a:srgbClr val="0000FF"/>
                </a:solidFill>
                <a:latin typeface="Courier New" pitchFamily="49" charset="0"/>
                <a:cs typeface="Courier New" pitchFamily="49" charset="0"/>
              </a:rPr>
              <a:t>     *(</a:t>
            </a:r>
            <a:r>
              <a:rPr lang="en-US" altLang="zh-CN">
                <a:solidFill>
                  <a:srgbClr val="0000FF"/>
                </a:solidFill>
                <a:latin typeface="Courier New" pitchFamily="49" charset="0"/>
                <a:cs typeface="Courier New" pitchFamily="49" charset="0"/>
              </a:rPr>
              <a:t>unsignedint</a:t>
            </a:r>
            <a:r>
              <a:rPr lang="en-US" altLang="zh-CN" smtClean="0">
                <a:solidFill>
                  <a:srgbClr val="0000FF"/>
                </a:solidFill>
                <a:latin typeface="Courier New" pitchFamily="49" charset="0"/>
                <a:cs typeface="Courier New" pitchFamily="49" charset="0"/>
              </a:rPr>
              <a:t>*)(GPIOH_BASE+0x14)</a:t>
            </a:r>
          </a:p>
          <a:p>
            <a:endParaRPr lang="en-US" altLang="zh-CN" smtClean="0">
              <a:solidFill>
                <a:srgbClr val="0000FF"/>
              </a:solidFill>
              <a:latin typeface="Courier New" pitchFamily="49" charset="0"/>
              <a:cs typeface="Courier New" pitchFamily="49" charset="0"/>
            </a:endParaRPr>
          </a:p>
          <a:p>
            <a:r>
              <a:rPr lang="en-US" altLang="zh-CN" smtClean="0">
                <a:solidFill>
                  <a:srgbClr val="248C51"/>
                </a:solidFill>
                <a:latin typeface="Courier New" pitchFamily="49" charset="0"/>
                <a:cs typeface="Courier New" pitchFamily="49" charset="0"/>
              </a:rPr>
              <a:t>// PH10</a:t>
            </a:r>
            <a:r>
              <a:rPr lang="zh-CN" altLang="en-US" smtClean="0">
                <a:solidFill>
                  <a:srgbClr val="248C51"/>
                </a:solidFill>
                <a:latin typeface="Courier New" pitchFamily="49" charset="0"/>
                <a:cs typeface="Courier New" pitchFamily="49" charset="0"/>
              </a:rPr>
              <a:t>输出输出低电平</a:t>
            </a:r>
            <a:endParaRPr lang="zh-CN" altLang="zh-CN">
              <a:solidFill>
                <a:srgbClr val="248C51"/>
              </a:solidFill>
              <a:latin typeface="Courier New" pitchFamily="49" charset="0"/>
              <a:cs typeface="Courier New" pitchFamily="49" charset="0"/>
            </a:endParaRPr>
          </a:p>
          <a:p>
            <a:r>
              <a:rPr lang="en-US" altLang="zh-CN" sz="2000" smtClean="0">
                <a:solidFill>
                  <a:srgbClr val="000000"/>
                </a:solidFill>
                <a:latin typeface="Courier New" pitchFamily="49" charset="0"/>
                <a:cs typeface="Courier New" pitchFamily="49" charset="0"/>
              </a:rPr>
              <a:t>GPIOH_ODR </a:t>
            </a:r>
            <a:r>
              <a:rPr lang="en-US" altLang="zh-CN" sz="2000" smtClean="0">
                <a:solidFill>
                  <a:srgbClr val="000000"/>
                </a:solidFill>
                <a:latin typeface="Courier New" pitchFamily="49" charset="0"/>
                <a:cs typeface="Courier New" pitchFamily="49" charset="0"/>
              </a:rPr>
              <a:t>&amp;= ~(1&lt;&lt;10);</a:t>
            </a:r>
            <a:endParaRPr lang="en-US" altLang="zh-CN" sz="2000" smtClean="0">
              <a:solidFill>
                <a:srgbClr val="000000"/>
              </a:solidFill>
              <a:latin typeface="Courier New" pitchFamily="49" charset="0"/>
              <a:cs typeface="Courier New" pitchFamily="49" charset="0"/>
            </a:endParaRPr>
          </a:p>
          <a:p>
            <a:endParaRPr lang="en-US" altLang="zh-CN" sz="2000" smtClean="0">
              <a:solidFill>
                <a:srgbClr val="000000"/>
              </a:solidFill>
              <a:latin typeface="Courier New" pitchFamily="49" charset="0"/>
              <a:cs typeface="Courier New" pitchFamily="49" charset="0"/>
            </a:endParaRPr>
          </a:p>
          <a:p>
            <a:r>
              <a:rPr lang="en-US" altLang="zh-CN" sz="2000">
                <a:solidFill>
                  <a:srgbClr val="248C51"/>
                </a:solidFill>
                <a:latin typeface="Courier New" pitchFamily="49" charset="0"/>
                <a:cs typeface="Courier New" pitchFamily="49" charset="0"/>
              </a:rPr>
              <a:t>// PH10</a:t>
            </a:r>
            <a:r>
              <a:rPr lang="zh-CN" altLang="en-US" sz="2000">
                <a:solidFill>
                  <a:srgbClr val="248C51"/>
                </a:solidFill>
                <a:latin typeface="Courier New" pitchFamily="49" charset="0"/>
                <a:cs typeface="Courier New" pitchFamily="49" charset="0"/>
              </a:rPr>
              <a:t>输出</a:t>
            </a:r>
            <a:r>
              <a:rPr lang="zh-CN" altLang="en-US" sz="2000" smtClean="0">
                <a:solidFill>
                  <a:srgbClr val="248C51"/>
                </a:solidFill>
                <a:latin typeface="Courier New" pitchFamily="49" charset="0"/>
                <a:cs typeface="Courier New" pitchFamily="49" charset="0"/>
              </a:rPr>
              <a:t>输出高电平</a:t>
            </a:r>
            <a:endParaRPr lang="zh-CN" altLang="zh-CN" sz="2000">
              <a:solidFill>
                <a:srgbClr val="248C51"/>
              </a:solidFill>
              <a:latin typeface="Courier New" pitchFamily="49" charset="0"/>
              <a:cs typeface="Courier New" pitchFamily="49" charset="0"/>
            </a:endParaRPr>
          </a:p>
          <a:p>
            <a:r>
              <a:rPr lang="en-US" altLang="zh-CN" sz="2000">
                <a:solidFill>
                  <a:srgbClr val="000000"/>
                </a:solidFill>
                <a:latin typeface="Courier New" pitchFamily="49" charset="0"/>
                <a:cs typeface="Courier New" pitchFamily="49" charset="0"/>
              </a:rPr>
              <a:t>GPIOH_ODR </a:t>
            </a:r>
            <a:r>
              <a:rPr lang="en-US" altLang="zh-CN" sz="2000" smtClean="0">
                <a:solidFill>
                  <a:srgbClr val="000000"/>
                </a:solidFill>
                <a:latin typeface="Courier New" pitchFamily="49" charset="0"/>
                <a:cs typeface="Courier New" pitchFamily="49" charset="0"/>
              </a:rPr>
              <a:t>|= (1</a:t>
            </a:r>
            <a:r>
              <a:rPr lang="en-US" altLang="zh-CN" sz="2000" smtClean="0">
                <a:solidFill>
                  <a:srgbClr val="000000"/>
                </a:solidFill>
                <a:latin typeface="Courier New" pitchFamily="49" charset="0"/>
                <a:cs typeface="Courier New" pitchFamily="49" charset="0"/>
              </a:rPr>
              <a:t>&lt;&lt;</a:t>
            </a:r>
            <a:r>
              <a:rPr lang="en-US" altLang="zh-CN" sz="2000" smtClean="0">
                <a:solidFill>
                  <a:srgbClr val="000000"/>
                </a:solidFill>
                <a:latin typeface="Courier New" pitchFamily="49" charset="0"/>
                <a:cs typeface="Courier New" pitchFamily="49" charset="0"/>
              </a:rPr>
              <a:t>10);</a:t>
            </a:r>
            <a:endParaRPr lang="zh-CN" altLang="zh-CN" sz="2000">
              <a:solidFill>
                <a:srgbClr val="000000"/>
              </a:solidFill>
              <a:latin typeface="Courier New" pitchFamily="49" charset="0"/>
              <a:cs typeface="Courier New" pitchFamily="49" charset="0"/>
            </a:endParaRPr>
          </a:p>
        </p:txBody>
      </p:sp>
      <p:sp>
        <p:nvSpPr>
          <p:cNvPr id="7" name="矩形 6"/>
          <p:cNvSpPr/>
          <p:nvPr/>
        </p:nvSpPr>
        <p:spPr>
          <a:xfrm>
            <a:off x="323528" y="1340768"/>
            <a:ext cx="7128792" cy="738664"/>
          </a:xfrm>
          <a:prstGeom prst="rect">
            <a:avLst/>
          </a:prstGeom>
        </p:spPr>
        <p:txBody>
          <a:bodyPr wrap="square">
            <a:spAutoFit/>
          </a:bodyPr>
          <a:lstStyle/>
          <a:p>
            <a:pPr>
              <a:lnSpc>
                <a:spcPct val="150000"/>
              </a:lnSpc>
            </a:pPr>
            <a:r>
              <a:rPr lang="zh-CN" altLang="en-US" sz="2800" b="1" smtClean="0">
                <a:solidFill>
                  <a:srgbClr val="000000"/>
                </a:solidFill>
                <a:latin typeface="微软雅黑" pitchFamily="34" charset="-122"/>
                <a:ea typeface="微软雅黑" pitchFamily="34" charset="-122"/>
              </a:rPr>
              <a:t>让</a:t>
            </a:r>
            <a:r>
              <a:rPr lang="en-US" altLang="zh-CN" sz="2800" b="1" smtClean="0">
                <a:solidFill>
                  <a:srgbClr val="000000"/>
                </a:solidFill>
                <a:latin typeface="微软雅黑" pitchFamily="34" charset="-122"/>
                <a:ea typeface="微软雅黑" pitchFamily="34" charset="-122"/>
              </a:rPr>
              <a:t>PH10</a:t>
            </a:r>
            <a:r>
              <a:rPr lang="zh-CN" altLang="en-US" sz="2800" b="1" smtClean="0">
                <a:solidFill>
                  <a:srgbClr val="000000"/>
                </a:solidFill>
                <a:latin typeface="微软雅黑" pitchFamily="34" charset="-122"/>
                <a:ea typeface="微软雅黑" pitchFamily="34" charset="-122"/>
              </a:rPr>
              <a:t>输出低</a:t>
            </a:r>
            <a:r>
              <a:rPr lang="en-US" altLang="zh-CN" sz="2800" b="1" smtClean="0">
                <a:solidFill>
                  <a:srgbClr val="000000"/>
                </a:solidFill>
                <a:latin typeface="微软雅黑" pitchFamily="34" charset="-122"/>
                <a:ea typeface="微软雅黑" pitchFamily="34" charset="-122"/>
              </a:rPr>
              <a:t>/</a:t>
            </a:r>
            <a:r>
              <a:rPr lang="zh-CN" altLang="en-US" sz="2800" b="1" smtClean="0">
                <a:solidFill>
                  <a:srgbClr val="000000"/>
                </a:solidFill>
                <a:latin typeface="微软雅黑" pitchFamily="34" charset="-122"/>
                <a:ea typeface="微软雅黑" pitchFamily="34" charset="-122"/>
              </a:rPr>
              <a:t>高电平，要怎么实现？</a:t>
            </a:r>
            <a:endParaRPr lang="zh-CN" altLang="zh-CN" sz="28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604021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251520" y="1178168"/>
            <a:ext cx="4896544" cy="738664"/>
          </a:xfrm>
          <a:prstGeom prst="rect">
            <a:avLst/>
          </a:prstGeom>
        </p:spPr>
        <p:txBody>
          <a:bodyPr wrap="square">
            <a:spAutoFit/>
          </a:bodyPr>
          <a:lstStyle/>
          <a:p>
            <a:pPr>
              <a:lnSpc>
                <a:spcPct val="150000"/>
              </a:lnSpc>
            </a:pPr>
            <a:r>
              <a:rPr lang="zh-CN" altLang="en-US" sz="2800" b="1" smtClean="0">
                <a:solidFill>
                  <a:srgbClr val="000000"/>
                </a:solidFill>
                <a:latin typeface="微软雅黑" pitchFamily="34" charset="-122"/>
                <a:ea typeface="微软雅黑" pitchFamily="34" charset="-122"/>
              </a:rPr>
              <a:t>使用结构体封装寄存器列表？</a:t>
            </a:r>
            <a:endParaRPr lang="zh-CN" altLang="zh-CN" sz="2800" b="1">
              <a:solidFill>
                <a:srgbClr val="000000"/>
              </a:solidFill>
              <a:latin typeface="微软雅黑" pitchFamily="34" charset="-122"/>
              <a:ea typeface="微软雅黑" pitchFamily="34" charset="-122"/>
            </a:endParaRPr>
          </a:p>
        </p:txBody>
      </p:sp>
      <p:sp>
        <p:nvSpPr>
          <p:cNvPr id="2" name="矩形 1"/>
          <p:cNvSpPr/>
          <p:nvPr/>
        </p:nvSpPr>
        <p:spPr>
          <a:xfrm>
            <a:off x="251520" y="2049229"/>
            <a:ext cx="8640960" cy="3539430"/>
          </a:xfrm>
          <a:prstGeom prst="rect">
            <a:avLst/>
          </a:prstGeom>
          <a:ln>
            <a:solidFill>
              <a:schemeClr val="tx1"/>
            </a:solidFill>
          </a:ln>
        </p:spPr>
        <p:txBody>
          <a:bodyPr wrap="square">
            <a:spAutoFit/>
          </a:bodyPr>
          <a:lstStyle/>
          <a:p>
            <a:r>
              <a:rPr lang="en-US" altLang="zh-CN" sz="1400" smtClean="0">
                <a:solidFill>
                  <a:srgbClr val="188EFC"/>
                </a:solidFill>
                <a:latin typeface="Courier New" pitchFamily="49" charset="0"/>
                <a:cs typeface="Courier New" pitchFamily="49" charset="0"/>
              </a:rPr>
              <a:t>typedef</a:t>
            </a:r>
            <a:r>
              <a:rPr lang="en-US" altLang="zh-CN" sz="1400" smtClean="0">
                <a:solidFill>
                  <a:srgbClr val="000000"/>
                </a:solidFill>
                <a:latin typeface="Courier New" pitchFamily="49" charset="0"/>
                <a:cs typeface="Courier New" pitchFamily="49" charset="0"/>
              </a:rPr>
              <a:t> </a:t>
            </a:r>
            <a:r>
              <a:rPr lang="en-US" altLang="zh-CN" sz="1400">
                <a:solidFill>
                  <a:srgbClr val="0000FF"/>
                </a:solidFill>
                <a:latin typeface="Courier New" pitchFamily="49" charset="0"/>
                <a:cs typeface="Courier New" pitchFamily="49" charset="0"/>
              </a:rPr>
              <a:t>unsigned           int uint32_t</a:t>
            </a:r>
            <a:r>
              <a:rPr lang="en-US" altLang="zh-CN" sz="1400">
                <a:solidFill>
                  <a:srgbClr val="000000"/>
                </a:solidFill>
                <a:latin typeface="Courier New" pitchFamily="49" charset="0"/>
                <a:cs typeface="Courier New" pitchFamily="49" charset="0"/>
              </a:rPr>
              <a:t>; </a:t>
            </a:r>
            <a:r>
              <a:rPr lang="en-US" altLang="zh-CN" sz="1400">
                <a:solidFill>
                  <a:srgbClr val="248C51"/>
                </a:solidFill>
                <a:latin typeface="Courier New" pitchFamily="49" charset="0"/>
                <a:cs typeface="Courier New" pitchFamily="49" charset="0"/>
              </a:rPr>
              <a:t>/*</a:t>
            </a:r>
            <a:r>
              <a:rPr lang="zh-CN" altLang="zh-CN" sz="1400">
                <a:solidFill>
                  <a:srgbClr val="248C51"/>
                </a:solidFill>
                <a:latin typeface="Courier New" pitchFamily="49" charset="0"/>
                <a:cs typeface="Courier New" pitchFamily="49" charset="0"/>
              </a:rPr>
              <a:t>无符号</a:t>
            </a:r>
            <a:r>
              <a:rPr lang="en-US" altLang="zh-CN" sz="1400">
                <a:solidFill>
                  <a:srgbClr val="248C51"/>
                </a:solidFill>
                <a:latin typeface="Courier New" pitchFamily="49" charset="0"/>
                <a:cs typeface="Courier New" pitchFamily="49" charset="0"/>
              </a:rPr>
              <a:t>32</a:t>
            </a:r>
            <a:r>
              <a:rPr lang="zh-CN" altLang="zh-CN" sz="1400">
                <a:solidFill>
                  <a:srgbClr val="248C51"/>
                </a:solidFill>
                <a:latin typeface="Courier New" pitchFamily="49" charset="0"/>
                <a:cs typeface="Courier New" pitchFamily="49" charset="0"/>
              </a:rPr>
              <a:t>位变量</a:t>
            </a:r>
            <a:r>
              <a:rPr lang="en-US" altLang="zh-CN" sz="1400">
                <a:solidFill>
                  <a:srgbClr val="248C51"/>
                </a:solidFill>
                <a:latin typeface="Courier New" pitchFamily="49" charset="0"/>
                <a:cs typeface="Courier New" pitchFamily="49" charset="0"/>
              </a:rPr>
              <a:t>*/</a:t>
            </a:r>
            <a:endParaRPr lang="zh-CN" altLang="zh-CN" sz="1400">
              <a:solidFill>
                <a:srgbClr val="248C51"/>
              </a:solidFill>
              <a:latin typeface="Courier New" pitchFamily="49" charset="0"/>
              <a:cs typeface="Courier New" pitchFamily="49" charset="0"/>
            </a:endParaRPr>
          </a:p>
          <a:p>
            <a:r>
              <a:rPr lang="en-US" altLang="zh-CN" sz="1400" smtClean="0">
                <a:solidFill>
                  <a:srgbClr val="188EFC"/>
                </a:solidFill>
                <a:latin typeface="Courier New" pitchFamily="49" charset="0"/>
                <a:cs typeface="Courier New" pitchFamily="49" charset="0"/>
              </a:rPr>
              <a:t>typedef</a:t>
            </a:r>
            <a:r>
              <a:rPr lang="en-US" altLang="zh-CN" sz="1400" smtClean="0">
                <a:solidFill>
                  <a:srgbClr val="000000"/>
                </a:solidFill>
                <a:latin typeface="Courier New" pitchFamily="49" charset="0"/>
                <a:cs typeface="Courier New" pitchFamily="49" charset="0"/>
              </a:rPr>
              <a:t> </a:t>
            </a:r>
            <a:r>
              <a:rPr lang="en-US" altLang="zh-CN" sz="1400">
                <a:solidFill>
                  <a:srgbClr val="0000FF"/>
                </a:solidFill>
                <a:latin typeface="Courier New" pitchFamily="49" charset="0"/>
                <a:cs typeface="Courier New" pitchFamily="49" charset="0"/>
              </a:rPr>
              <a:t>unsigned short     int uint16_t</a:t>
            </a:r>
            <a:r>
              <a:rPr lang="en-US" altLang="zh-CN" sz="1400">
                <a:solidFill>
                  <a:srgbClr val="000000"/>
                </a:solidFill>
                <a:latin typeface="Courier New" pitchFamily="49" charset="0"/>
                <a:cs typeface="Courier New" pitchFamily="49" charset="0"/>
              </a:rPr>
              <a:t>; </a:t>
            </a:r>
            <a:r>
              <a:rPr lang="en-US" altLang="zh-CN" sz="1400">
                <a:solidFill>
                  <a:srgbClr val="248C51"/>
                </a:solidFill>
                <a:latin typeface="Courier New" pitchFamily="49" charset="0"/>
                <a:cs typeface="Courier New" pitchFamily="49" charset="0"/>
              </a:rPr>
              <a:t>/*</a:t>
            </a:r>
            <a:r>
              <a:rPr lang="zh-CN" altLang="zh-CN" sz="1400">
                <a:solidFill>
                  <a:srgbClr val="248C51"/>
                </a:solidFill>
                <a:latin typeface="Courier New" pitchFamily="49" charset="0"/>
                <a:cs typeface="Courier New" pitchFamily="49" charset="0"/>
              </a:rPr>
              <a:t>无符号</a:t>
            </a:r>
            <a:r>
              <a:rPr lang="en-US" altLang="zh-CN" sz="1400">
                <a:solidFill>
                  <a:srgbClr val="248C51"/>
                </a:solidFill>
                <a:latin typeface="Courier New" pitchFamily="49" charset="0"/>
                <a:cs typeface="Courier New" pitchFamily="49" charset="0"/>
              </a:rPr>
              <a:t>16</a:t>
            </a:r>
            <a:r>
              <a:rPr lang="zh-CN" altLang="zh-CN" sz="1400">
                <a:solidFill>
                  <a:srgbClr val="248C51"/>
                </a:solidFill>
                <a:latin typeface="Courier New" pitchFamily="49" charset="0"/>
                <a:cs typeface="Courier New" pitchFamily="49" charset="0"/>
              </a:rPr>
              <a:t>位变量</a:t>
            </a:r>
            <a:r>
              <a:rPr lang="en-US" altLang="zh-CN" sz="1400" smtClean="0">
                <a:solidFill>
                  <a:srgbClr val="248C51"/>
                </a:solidFill>
                <a:latin typeface="Courier New" pitchFamily="49" charset="0"/>
                <a:cs typeface="Courier New" pitchFamily="49" charset="0"/>
              </a:rPr>
              <a:t>*/</a:t>
            </a:r>
          </a:p>
          <a:p>
            <a:endParaRPr lang="zh-CN" altLang="zh-CN" sz="1400">
              <a:solidFill>
                <a:srgbClr val="248C51"/>
              </a:solidFill>
              <a:latin typeface="Courier New" pitchFamily="49" charset="0"/>
              <a:cs typeface="Courier New" pitchFamily="49" charset="0"/>
            </a:endParaRPr>
          </a:p>
          <a:p>
            <a:r>
              <a:rPr lang="en-US" altLang="zh-CN" sz="1400">
                <a:solidFill>
                  <a:srgbClr val="248C51"/>
                </a:solidFill>
                <a:latin typeface="Courier New" pitchFamily="49" charset="0"/>
                <a:cs typeface="Courier New" pitchFamily="49" charset="0"/>
              </a:rPr>
              <a:t>/* GPIO</a:t>
            </a:r>
            <a:r>
              <a:rPr lang="zh-CN" altLang="zh-CN" sz="1400">
                <a:solidFill>
                  <a:srgbClr val="248C51"/>
                </a:solidFill>
                <a:latin typeface="Courier New" pitchFamily="49" charset="0"/>
                <a:cs typeface="Courier New" pitchFamily="49" charset="0"/>
              </a:rPr>
              <a:t>寄存器列表</a:t>
            </a:r>
            <a:r>
              <a:rPr lang="en-US" altLang="zh-CN" sz="1400">
                <a:solidFill>
                  <a:srgbClr val="248C51"/>
                </a:solidFill>
                <a:latin typeface="Courier New" pitchFamily="49" charset="0"/>
                <a:cs typeface="Courier New" pitchFamily="49" charset="0"/>
              </a:rPr>
              <a:t> */</a:t>
            </a:r>
            <a:endParaRPr lang="zh-CN" altLang="zh-CN" sz="1400">
              <a:solidFill>
                <a:srgbClr val="248C51"/>
              </a:solidFill>
              <a:latin typeface="Courier New" pitchFamily="49" charset="0"/>
              <a:cs typeface="Courier New" pitchFamily="49" charset="0"/>
            </a:endParaRPr>
          </a:p>
          <a:p>
            <a:r>
              <a:rPr lang="en-US" altLang="zh-CN" sz="1400" smtClean="0">
                <a:solidFill>
                  <a:srgbClr val="188EFC"/>
                </a:solidFill>
                <a:latin typeface="Courier New" pitchFamily="49" charset="0"/>
                <a:cs typeface="Courier New" pitchFamily="49" charset="0"/>
              </a:rPr>
              <a:t>typedef</a:t>
            </a:r>
            <a:r>
              <a:rPr lang="en-US" altLang="zh-CN" sz="1400" smtClean="0">
                <a:solidFill>
                  <a:srgbClr val="000000"/>
                </a:solidFill>
                <a:latin typeface="Courier New" pitchFamily="49" charset="0"/>
                <a:cs typeface="Courier New" pitchFamily="49" charset="0"/>
              </a:rPr>
              <a:t> </a:t>
            </a:r>
            <a:r>
              <a:rPr lang="en-US" altLang="zh-CN" sz="1400">
                <a:solidFill>
                  <a:srgbClr val="000000"/>
                </a:solidFill>
                <a:latin typeface="Courier New" pitchFamily="49" charset="0"/>
                <a:cs typeface="Courier New" pitchFamily="49" charset="0"/>
              </a:rPr>
              <a:t>struct </a:t>
            </a:r>
            <a:r>
              <a:rPr lang="en-US" altLang="zh-CN" sz="1400" smtClean="0">
                <a:solidFill>
                  <a:srgbClr val="000000"/>
                </a:solidFill>
                <a:latin typeface="Courier New" pitchFamily="49" charset="0"/>
                <a:cs typeface="Courier New" pitchFamily="49" charset="0"/>
              </a:rPr>
              <a:t>{</a:t>
            </a:r>
            <a:endParaRPr lang="zh-CN" altLang="zh-CN" sz="1400" smtClean="0">
              <a:solidFill>
                <a:srgbClr val="000000"/>
              </a:solidFill>
              <a:latin typeface="Courier New" pitchFamily="49" charset="0"/>
              <a:cs typeface="Courier New" pitchFamily="49" charset="0"/>
            </a:endParaRPr>
          </a:p>
          <a:p>
            <a:r>
              <a:rPr lang="en-US" altLang="zh-CN" sz="1400" smtClean="0">
                <a:solidFill>
                  <a:srgbClr val="000000"/>
                </a:solidFill>
                <a:latin typeface="Courier New" pitchFamily="49" charset="0"/>
                <a:cs typeface="Courier New" pitchFamily="49" charset="0"/>
              </a:rPr>
              <a:t>     </a:t>
            </a:r>
            <a:r>
              <a:rPr lang="en-US" altLang="zh-CN" sz="1400" smtClean="0">
                <a:solidFill>
                  <a:srgbClr val="0000FF"/>
                </a:solidFill>
                <a:latin typeface="Courier New" pitchFamily="49" charset="0"/>
                <a:cs typeface="Courier New" pitchFamily="49" charset="0"/>
              </a:rPr>
              <a:t>uint32_t</a:t>
            </a:r>
            <a:r>
              <a:rPr lang="en-US" altLang="zh-CN" sz="1400" smtClean="0">
                <a:solidFill>
                  <a:srgbClr val="000000"/>
                </a:solidFill>
                <a:latin typeface="Courier New" pitchFamily="49" charset="0"/>
                <a:cs typeface="Courier New" pitchFamily="49" charset="0"/>
              </a:rPr>
              <a:t> MODER;    </a:t>
            </a:r>
            <a:r>
              <a:rPr lang="en-US" altLang="zh-CN" sz="1400" smtClean="0">
                <a:solidFill>
                  <a:srgbClr val="248C51"/>
                </a:solidFill>
                <a:latin typeface="Courier New" pitchFamily="49" charset="0"/>
                <a:cs typeface="Courier New" pitchFamily="49" charset="0"/>
              </a:rPr>
              <a:t>/*GPIO</a:t>
            </a:r>
            <a:r>
              <a:rPr lang="zh-CN" altLang="zh-CN" sz="1400" smtClean="0">
                <a:solidFill>
                  <a:srgbClr val="248C51"/>
                </a:solidFill>
                <a:latin typeface="Courier New" pitchFamily="49" charset="0"/>
                <a:cs typeface="Courier New" pitchFamily="49" charset="0"/>
              </a:rPr>
              <a:t>模式寄存器</a:t>
            </a:r>
            <a:r>
              <a:rPr lang="en-US" altLang="zh-CN" sz="1400" smtClean="0">
                <a:solidFill>
                  <a:srgbClr val="248C51"/>
                </a:solidFill>
                <a:latin typeface="Courier New" pitchFamily="49" charset="0"/>
                <a:cs typeface="Courier New" pitchFamily="49" charset="0"/>
              </a:rPr>
              <a:t>             </a:t>
            </a:r>
            <a:r>
              <a:rPr lang="zh-CN" altLang="zh-CN" sz="1400" smtClean="0">
                <a:solidFill>
                  <a:srgbClr val="248C51"/>
                </a:solidFill>
                <a:latin typeface="Courier New" pitchFamily="49" charset="0"/>
                <a:cs typeface="Courier New" pitchFamily="49" charset="0"/>
              </a:rPr>
              <a:t>地址偏移</a:t>
            </a:r>
            <a:r>
              <a:rPr lang="en-US" altLang="zh-CN" sz="1400" smtClean="0">
                <a:solidFill>
                  <a:srgbClr val="248C51"/>
                </a:solidFill>
                <a:latin typeface="Courier New" pitchFamily="49" charset="0"/>
                <a:cs typeface="Courier New" pitchFamily="49" charset="0"/>
              </a:rPr>
              <a:t>: 0x00       */</a:t>
            </a:r>
            <a:endParaRPr lang="zh-CN" altLang="zh-CN" sz="1400" smtClean="0">
              <a:solidFill>
                <a:srgbClr val="248C51"/>
              </a:solidFill>
              <a:latin typeface="Courier New" pitchFamily="49" charset="0"/>
              <a:cs typeface="Courier New" pitchFamily="49" charset="0"/>
            </a:endParaRPr>
          </a:p>
          <a:p>
            <a:r>
              <a:rPr lang="en-US" altLang="zh-CN" sz="1400" smtClean="0">
                <a:solidFill>
                  <a:srgbClr val="000000"/>
                </a:solidFill>
                <a:latin typeface="Courier New" pitchFamily="49" charset="0"/>
                <a:cs typeface="Courier New" pitchFamily="49" charset="0"/>
              </a:rPr>
              <a:t>     </a:t>
            </a:r>
            <a:r>
              <a:rPr lang="en-US" altLang="zh-CN" sz="1400">
                <a:solidFill>
                  <a:srgbClr val="0000FF"/>
                </a:solidFill>
                <a:latin typeface="Courier New" pitchFamily="49" charset="0"/>
                <a:cs typeface="Courier New" pitchFamily="49" charset="0"/>
              </a:rPr>
              <a:t>uint32_t</a:t>
            </a:r>
            <a:r>
              <a:rPr lang="en-US" altLang="zh-CN" sz="1400">
                <a:solidFill>
                  <a:srgbClr val="000000"/>
                </a:solidFill>
                <a:latin typeface="Courier New" pitchFamily="49" charset="0"/>
                <a:cs typeface="Courier New" pitchFamily="49" charset="0"/>
              </a:rPr>
              <a:t> OTYPER;   </a:t>
            </a:r>
            <a:r>
              <a:rPr lang="en-US" altLang="zh-CN" sz="1400">
                <a:solidFill>
                  <a:srgbClr val="248C51"/>
                </a:solidFill>
                <a:latin typeface="Courier New" pitchFamily="49" charset="0"/>
                <a:cs typeface="Courier New" pitchFamily="49" charset="0"/>
              </a:rPr>
              <a:t>/*GPIO</a:t>
            </a:r>
            <a:r>
              <a:rPr lang="zh-CN" altLang="zh-CN" sz="1400">
                <a:solidFill>
                  <a:srgbClr val="248C51"/>
                </a:solidFill>
                <a:latin typeface="Courier New" pitchFamily="49" charset="0"/>
                <a:cs typeface="Courier New" pitchFamily="49" charset="0"/>
              </a:rPr>
              <a:t>输出类型寄存器</a:t>
            </a:r>
            <a:r>
              <a:rPr lang="en-US" altLang="zh-CN" sz="1400">
                <a:solidFill>
                  <a:srgbClr val="248C51"/>
                </a:solidFill>
                <a:latin typeface="Courier New" pitchFamily="49" charset="0"/>
                <a:cs typeface="Courier New" pitchFamily="49" charset="0"/>
              </a:rPr>
              <a:t>          </a:t>
            </a:r>
            <a:r>
              <a:rPr lang="zh-CN" altLang="zh-CN" sz="1400">
                <a:solidFill>
                  <a:srgbClr val="248C51"/>
                </a:solidFill>
                <a:latin typeface="Courier New" pitchFamily="49" charset="0"/>
                <a:cs typeface="Courier New" pitchFamily="49" charset="0"/>
              </a:rPr>
              <a:t>地址偏移</a:t>
            </a:r>
            <a:r>
              <a:rPr lang="en-US" altLang="zh-CN" sz="1400">
                <a:solidFill>
                  <a:srgbClr val="248C51"/>
                </a:solidFill>
                <a:latin typeface="Courier New" pitchFamily="49" charset="0"/>
                <a:cs typeface="Courier New" pitchFamily="49" charset="0"/>
              </a:rPr>
              <a:t>: 0x04      </a:t>
            </a:r>
            <a:r>
              <a:rPr lang="en-US" altLang="zh-CN" sz="1400" smtClean="0">
                <a:solidFill>
                  <a:srgbClr val="248C51"/>
                </a:solidFill>
                <a:latin typeface="Courier New" pitchFamily="49" charset="0"/>
                <a:cs typeface="Courier New" pitchFamily="49" charset="0"/>
              </a:rPr>
              <a:t> */</a:t>
            </a:r>
            <a:endParaRPr lang="zh-CN" altLang="zh-CN" sz="1400">
              <a:solidFill>
                <a:srgbClr val="248C51"/>
              </a:solidFill>
              <a:latin typeface="Courier New" pitchFamily="49" charset="0"/>
              <a:cs typeface="Courier New" pitchFamily="49" charset="0"/>
            </a:endParaRPr>
          </a:p>
          <a:p>
            <a:r>
              <a:rPr lang="en-US" altLang="zh-CN" sz="1400" smtClean="0">
                <a:solidFill>
                  <a:srgbClr val="000000"/>
                </a:solidFill>
                <a:latin typeface="Courier New" pitchFamily="49" charset="0"/>
                <a:cs typeface="Courier New" pitchFamily="49" charset="0"/>
              </a:rPr>
              <a:t>     </a:t>
            </a:r>
            <a:r>
              <a:rPr lang="en-US" altLang="zh-CN" sz="1400">
                <a:solidFill>
                  <a:srgbClr val="0000FF"/>
                </a:solidFill>
                <a:latin typeface="Courier New" pitchFamily="49" charset="0"/>
                <a:cs typeface="Courier New" pitchFamily="49" charset="0"/>
              </a:rPr>
              <a:t>uint32_t</a:t>
            </a:r>
            <a:r>
              <a:rPr lang="en-US" altLang="zh-CN" sz="1400">
                <a:solidFill>
                  <a:srgbClr val="000000"/>
                </a:solidFill>
                <a:latin typeface="Courier New" pitchFamily="49" charset="0"/>
                <a:cs typeface="Courier New" pitchFamily="49" charset="0"/>
              </a:rPr>
              <a:t> OSPEEDR;  </a:t>
            </a:r>
            <a:r>
              <a:rPr lang="en-US" altLang="zh-CN" sz="1400">
                <a:solidFill>
                  <a:srgbClr val="248C51"/>
                </a:solidFill>
                <a:latin typeface="Courier New" pitchFamily="49" charset="0"/>
                <a:cs typeface="Courier New" pitchFamily="49" charset="0"/>
              </a:rPr>
              <a:t>/*GPIO</a:t>
            </a:r>
            <a:r>
              <a:rPr lang="zh-CN" altLang="zh-CN" sz="1400">
                <a:solidFill>
                  <a:srgbClr val="248C51"/>
                </a:solidFill>
                <a:latin typeface="Courier New" pitchFamily="49" charset="0"/>
                <a:cs typeface="Courier New" pitchFamily="49" charset="0"/>
              </a:rPr>
              <a:t>输出速度寄存器</a:t>
            </a:r>
            <a:r>
              <a:rPr lang="en-US" altLang="zh-CN" sz="1400">
                <a:solidFill>
                  <a:srgbClr val="248C51"/>
                </a:solidFill>
                <a:latin typeface="Courier New" pitchFamily="49" charset="0"/>
                <a:cs typeface="Courier New" pitchFamily="49" charset="0"/>
              </a:rPr>
              <a:t>          </a:t>
            </a:r>
            <a:r>
              <a:rPr lang="zh-CN" altLang="zh-CN" sz="1400">
                <a:solidFill>
                  <a:srgbClr val="248C51"/>
                </a:solidFill>
                <a:latin typeface="Courier New" pitchFamily="49" charset="0"/>
                <a:cs typeface="Courier New" pitchFamily="49" charset="0"/>
              </a:rPr>
              <a:t>地址偏移</a:t>
            </a:r>
            <a:r>
              <a:rPr lang="en-US" altLang="zh-CN" sz="1400">
                <a:solidFill>
                  <a:srgbClr val="248C51"/>
                </a:solidFill>
                <a:latin typeface="Courier New" pitchFamily="49" charset="0"/>
                <a:cs typeface="Courier New" pitchFamily="49" charset="0"/>
              </a:rPr>
              <a:t>: 0x08      </a:t>
            </a:r>
            <a:r>
              <a:rPr lang="en-US" altLang="zh-CN" sz="1400" smtClean="0">
                <a:solidFill>
                  <a:srgbClr val="248C51"/>
                </a:solidFill>
                <a:latin typeface="Courier New" pitchFamily="49" charset="0"/>
                <a:cs typeface="Courier New" pitchFamily="49" charset="0"/>
              </a:rPr>
              <a:t> */</a:t>
            </a:r>
            <a:endParaRPr lang="zh-CN" altLang="zh-CN" sz="1400">
              <a:solidFill>
                <a:srgbClr val="248C51"/>
              </a:solidFill>
              <a:latin typeface="Courier New" pitchFamily="49" charset="0"/>
              <a:cs typeface="Courier New" pitchFamily="49" charset="0"/>
            </a:endParaRPr>
          </a:p>
          <a:p>
            <a:r>
              <a:rPr lang="en-US" altLang="zh-CN" sz="1400" smtClean="0">
                <a:solidFill>
                  <a:srgbClr val="000000"/>
                </a:solidFill>
                <a:latin typeface="Courier New" pitchFamily="49" charset="0"/>
                <a:cs typeface="Courier New" pitchFamily="49" charset="0"/>
              </a:rPr>
              <a:t>     </a:t>
            </a:r>
            <a:r>
              <a:rPr lang="en-US" altLang="zh-CN" sz="1400">
                <a:solidFill>
                  <a:srgbClr val="0000FF"/>
                </a:solidFill>
                <a:latin typeface="Courier New" pitchFamily="49" charset="0"/>
                <a:cs typeface="Courier New" pitchFamily="49" charset="0"/>
              </a:rPr>
              <a:t>uint32_t</a:t>
            </a:r>
            <a:r>
              <a:rPr lang="en-US" altLang="zh-CN" sz="1400">
                <a:solidFill>
                  <a:srgbClr val="000000"/>
                </a:solidFill>
                <a:latin typeface="Courier New" pitchFamily="49" charset="0"/>
                <a:cs typeface="Courier New" pitchFamily="49" charset="0"/>
              </a:rPr>
              <a:t> PUPDR;    </a:t>
            </a:r>
            <a:r>
              <a:rPr lang="en-US" altLang="zh-CN" sz="1400">
                <a:solidFill>
                  <a:srgbClr val="248C51"/>
                </a:solidFill>
                <a:latin typeface="Courier New" pitchFamily="49" charset="0"/>
                <a:cs typeface="Courier New" pitchFamily="49" charset="0"/>
              </a:rPr>
              <a:t>/*GPIO</a:t>
            </a:r>
            <a:r>
              <a:rPr lang="zh-CN" altLang="zh-CN" sz="1400">
                <a:solidFill>
                  <a:srgbClr val="248C51"/>
                </a:solidFill>
                <a:latin typeface="Courier New" pitchFamily="49" charset="0"/>
                <a:cs typeface="Courier New" pitchFamily="49" charset="0"/>
              </a:rPr>
              <a:t>上拉</a:t>
            </a:r>
            <a:r>
              <a:rPr lang="en-US" altLang="zh-CN" sz="1400">
                <a:solidFill>
                  <a:srgbClr val="248C51"/>
                </a:solidFill>
                <a:latin typeface="Courier New" pitchFamily="49" charset="0"/>
                <a:cs typeface="Courier New" pitchFamily="49" charset="0"/>
              </a:rPr>
              <a:t>/</a:t>
            </a:r>
            <a:r>
              <a:rPr lang="zh-CN" altLang="zh-CN" sz="1400">
                <a:solidFill>
                  <a:srgbClr val="248C51"/>
                </a:solidFill>
                <a:latin typeface="Courier New" pitchFamily="49" charset="0"/>
                <a:cs typeface="Courier New" pitchFamily="49" charset="0"/>
              </a:rPr>
              <a:t>下拉寄存器</a:t>
            </a:r>
            <a:r>
              <a:rPr lang="en-US" altLang="zh-CN" sz="1400">
                <a:solidFill>
                  <a:srgbClr val="248C51"/>
                </a:solidFill>
                <a:latin typeface="Courier New" pitchFamily="49" charset="0"/>
                <a:cs typeface="Courier New" pitchFamily="49" charset="0"/>
              </a:rPr>
              <a:t>         </a:t>
            </a:r>
            <a:r>
              <a:rPr lang="zh-CN" altLang="zh-CN" sz="1400">
                <a:solidFill>
                  <a:srgbClr val="248C51"/>
                </a:solidFill>
                <a:latin typeface="Courier New" pitchFamily="49" charset="0"/>
                <a:cs typeface="Courier New" pitchFamily="49" charset="0"/>
              </a:rPr>
              <a:t>地址偏移</a:t>
            </a:r>
            <a:r>
              <a:rPr lang="en-US" altLang="zh-CN" sz="1400">
                <a:solidFill>
                  <a:srgbClr val="248C51"/>
                </a:solidFill>
                <a:latin typeface="Courier New" pitchFamily="49" charset="0"/>
                <a:cs typeface="Courier New" pitchFamily="49" charset="0"/>
              </a:rPr>
              <a:t>: 0x0C      </a:t>
            </a:r>
            <a:r>
              <a:rPr lang="en-US" altLang="zh-CN" sz="1400" smtClean="0">
                <a:solidFill>
                  <a:srgbClr val="248C51"/>
                </a:solidFill>
                <a:latin typeface="Courier New" pitchFamily="49" charset="0"/>
                <a:cs typeface="Courier New" pitchFamily="49" charset="0"/>
              </a:rPr>
              <a:t> */</a:t>
            </a:r>
            <a:endParaRPr lang="zh-CN" altLang="zh-CN" sz="1400">
              <a:solidFill>
                <a:srgbClr val="248C51"/>
              </a:solidFill>
              <a:latin typeface="Courier New" pitchFamily="49" charset="0"/>
              <a:cs typeface="Courier New" pitchFamily="49" charset="0"/>
            </a:endParaRPr>
          </a:p>
          <a:p>
            <a:r>
              <a:rPr lang="en-US" altLang="zh-CN" sz="1400" smtClean="0">
                <a:solidFill>
                  <a:srgbClr val="000000"/>
                </a:solidFill>
                <a:latin typeface="Courier New" pitchFamily="49" charset="0"/>
                <a:cs typeface="Courier New" pitchFamily="49" charset="0"/>
              </a:rPr>
              <a:t>     </a:t>
            </a:r>
            <a:r>
              <a:rPr lang="en-US" altLang="zh-CN" sz="1400">
                <a:solidFill>
                  <a:srgbClr val="0000FF"/>
                </a:solidFill>
                <a:latin typeface="Courier New" pitchFamily="49" charset="0"/>
                <a:cs typeface="Courier New" pitchFamily="49" charset="0"/>
              </a:rPr>
              <a:t>uint32_t</a:t>
            </a:r>
            <a:r>
              <a:rPr lang="en-US" altLang="zh-CN" sz="1400">
                <a:solidFill>
                  <a:srgbClr val="000000"/>
                </a:solidFill>
                <a:latin typeface="Courier New" pitchFamily="49" charset="0"/>
                <a:cs typeface="Courier New" pitchFamily="49" charset="0"/>
              </a:rPr>
              <a:t> IDR;      </a:t>
            </a:r>
            <a:r>
              <a:rPr lang="en-US" altLang="zh-CN" sz="1400">
                <a:solidFill>
                  <a:srgbClr val="248C51"/>
                </a:solidFill>
                <a:latin typeface="Courier New" pitchFamily="49" charset="0"/>
                <a:cs typeface="Courier New" pitchFamily="49" charset="0"/>
              </a:rPr>
              <a:t>/*GPIO</a:t>
            </a:r>
            <a:r>
              <a:rPr lang="zh-CN" altLang="zh-CN" sz="1400">
                <a:solidFill>
                  <a:srgbClr val="248C51"/>
                </a:solidFill>
                <a:latin typeface="Courier New" pitchFamily="49" charset="0"/>
                <a:cs typeface="Courier New" pitchFamily="49" charset="0"/>
              </a:rPr>
              <a:t>输入数据寄存器</a:t>
            </a:r>
            <a:r>
              <a:rPr lang="en-US" altLang="zh-CN" sz="1400">
                <a:solidFill>
                  <a:srgbClr val="248C51"/>
                </a:solidFill>
                <a:latin typeface="Courier New" pitchFamily="49" charset="0"/>
                <a:cs typeface="Courier New" pitchFamily="49" charset="0"/>
              </a:rPr>
              <a:t>          </a:t>
            </a:r>
            <a:r>
              <a:rPr lang="zh-CN" altLang="zh-CN" sz="1400">
                <a:solidFill>
                  <a:srgbClr val="248C51"/>
                </a:solidFill>
                <a:latin typeface="Courier New" pitchFamily="49" charset="0"/>
                <a:cs typeface="Courier New" pitchFamily="49" charset="0"/>
              </a:rPr>
              <a:t>地址偏移</a:t>
            </a:r>
            <a:r>
              <a:rPr lang="en-US" altLang="zh-CN" sz="1400">
                <a:solidFill>
                  <a:srgbClr val="248C51"/>
                </a:solidFill>
                <a:latin typeface="Courier New" pitchFamily="49" charset="0"/>
                <a:cs typeface="Courier New" pitchFamily="49" charset="0"/>
              </a:rPr>
              <a:t>: 0x10      </a:t>
            </a:r>
            <a:r>
              <a:rPr lang="en-US" altLang="zh-CN" sz="1400" smtClean="0">
                <a:solidFill>
                  <a:srgbClr val="248C51"/>
                </a:solidFill>
                <a:latin typeface="Courier New" pitchFamily="49" charset="0"/>
                <a:cs typeface="Courier New" pitchFamily="49" charset="0"/>
              </a:rPr>
              <a:t> */</a:t>
            </a:r>
            <a:endParaRPr lang="zh-CN" altLang="zh-CN" sz="1400">
              <a:solidFill>
                <a:srgbClr val="248C51"/>
              </a:solidFill>
              <a:latin typeface="Courier New" pitchFamily="49" charset="0"/>
              <a:cs typeface="Courier New" pitchFamily="49" charset="0"/>
            </a:endParaRPr>
          </a:p>
          <a:p>
            <a:r>
              <a:rPr lang="en-US" altLang="zh-CN" sz="1400" smtClean="0">
                <a:solidFill>
                  <a:srgbClr val="000000"/>
                </a:solidFill>
                <a:latin typeface="Courier New" pitchFamily="49" charset="0"/>
                <a:cs typeface="Courier New" pitchFamily="49" charset="0"/>
              </a:rPr>
              <a:t>     </a:t>
            </a:r>
            <a:r>
              <a:rPr lang="en-US" altLang="zh-CN" sz="1400">
                <a:solidFill>
                  <a:srgbClr val="0000FF"/>
                </a:solidFill>
                <a:latin typeface="Courier New" pitchFamily="49" charset="0"/>
                <a:cs typeface="Courier New" pitchFamily="49" charset="0"/>
              </a:rPr>
              <a:t>uint32_t</a:t>
            </a:r>
            <a:r>
              <a:rPr lang="en-US" altLang="zh-CN" sz="1400">
                <a:solidFill>
                  <a:srgbClr val="000000"/>
                </a:solidFill>
                <a:latin typeface="Courier New" pitchFamily="49" charset="0"/>
                <a:cs typeface="Courier New" pitchFamily="49" charset="0"/>
              </a:rPr>
              <a:t> ODR;      </a:t>
            </a:r>
            <a:r>
              <a:rPr lang="en-US" altLang="zh-CN" sz="1400">
                <a:solidFill>
                  <a:srgbClr val="248C51"/>
                </a:solidFill>
                <a:latin typeface="Courier New" pitchFamily="49" charset="0"/>
                <a:cs typeface="Courier New" pitchFamily="49" charset="0"/>
              </a:rPr>
              <a:t>/*GPIO</a:t>
            </a:r>
            <a:r>
              <a:rPr lang="zh-CN" altLang="zh-CN" sz="1400">
                <a:solidFill>
                  <a:srgbClr val="248C51"/>
                </a:solidFill>
                <a:latin typeface="Courier New" pitchFamily="49" charset="0"/>
                <a:cs typeface="Courier New" pitchFamily="49" charset="0"/>
              </a:rPr>
              <a:t>输出数据寄存器</a:t>
            </a:r>
            <a:r>
              <a:rPr lang="en-US" altLang="zh-CN" sz="1400">
                <a:solidFill>
                  <a:srgbClr val="248C51"/>
                </a:solidFill>
                <a:latin typeface="Courier New" pitchFamily="49" charset="0"/>
                <a:cs typeface="Courier New" pitchFamily="49" charset="0"/>
              </a:rPr>
              <a:t>          </a:t>
            </a:r>
            <a:r>
              <a:rPr lang="zh-CN" altLang="zh-CN" sz="1400">
                <a:solidFill>
                  <a:srgbClr val="248C51"/>
                </a:solidFill>
                <a:latin typeface="Courier New" pitchFamily="49" charset="0"/>
                <a:cs typeface="Courier New" pitchFamily="49" charset="0"/>
              </a:rPr>
              <a:t>地址偏移</a:t>
            </a:r>
            <a:r>
              <a:rPr lang="en-US" altLang="zh-CN" sz="1400">
                <a:solidFill>
                  <a:srgbClr val="248C51"/>
                </a:solidFill>
                <a:latin typeface="Courier New" pitchFamily="49" charset="0"/>
                <a:cs typeface="Courier New" pitchFamily="49" charset="0"/>
              </a:rPr>
              <a:t>: 0x14      </a:t>
            </a:r>
            <a:r>
              <a:rPr lang="en-US" altLang="zh-CN" sz="1400" smtClean="0">
                <a:solidFill>
                  <a:srgbClr val="248C51"/>
                </a:solidFill>
                <a:latin typeface="Courier New" pitchFamily="49" charset="0"/>
                <a:cs typeface="Courier New" pitchFamily="49" charset="0"/>
              </a:rPr>
              <a:t> */</a:t>
            </a:r>
            <a:endParaRPr lang="zh-CN" altLang="zh-CN" sz="1400">
              <a:solidFill>
                <a:srgbClr val="248C51"/>
              </a:solidFill>
              <a:latin typeface="Courier New" pitchFamily="49" charset="0"/>
              <a:cs typeface="Courier New" pitchFamily="49" charset="0"/>
            </a:endParaRPr>
          </a:p>
          <a:p>
            <a:r>
              <a:rPr lang="en-US" altLang="zh-CN" sz="1400" smtClean="0">
                <a:solidFill>
                  <a:srgbClr val="000000"/>
                </a:solidFill>
                <a:latin typeface="Courier New" pitchFamily="49" charset="0"/>
                <a:cs typeface="Courier New" pitchFamily="49" charset="0"/>
              </a:rPr>
              <a:t>     </a:t>
            </a:r>
            <a:r>
              <a:rPr lang="en-US" altLang="zh-CN" sz="1400">
                <a:solidFill>
                  <a:srgbClr val="0000FF"/>
                </a:solidFill>
                <a:latin typeface="Courier New" pitchFamily="49" charset="0"/>
                <a:cs typeface="Courier New" pitchFamily="49" charset="0"/>
              </a:rPr>
              <a:t>uint16_t</a:t>
            </a:r>
            <a:r>
              <a:rPr lang="en-US" altLang="zh-CN" sz="1400">
                <a:solidFill>
                  <a:srgbClr val="000000"/>
                </a:solidFill>
                <a:latin typeface="Courier New" pitchFamily="49" charset="0"/>
                <a:cs typeface="Courier New" pitchFamily="49" charset="0"/>
              </a:rPr>
              <a:t> BSRRL;    </a:t>
            </a:r>
            <a:r>
              <a:rPr lang="en-US" altLang="zh-CN" sz="1400">
                <a:solidFill>
                  <a:srgbClr val="248C51"/>
                </a:solidFill>
                <a:latin typeface="Courier New" pitchFamily="49" charset="0"/>
                <a:cs typeface="Courier New" pitchFamily="49" charset="0"/>
              </a:rPr>
              <a:t>/*GPIO</a:t>
            </a:r>
            <a:r>
              <a:rPr lang="zh-CN" altLang="zh-CN" sz="1400">
                <a:solidFill>
                  <a:srgbClr val="248C51"/>
                </a:solidFill>
                <a:latin typeface="Courier New" pitchFamily="49" charset="0"/>
                <a:cs typeface="Courier New" pitchFamily="49" charset="0"/>
              </a:rPr>
              <a:t>置位</a:t>
            </a:r>
            <a:r>
              <a:rPr lang="en-US" altLang="zh-CN" sz="1400">
                <a:solidFill>
                  <a:srgbClr val="248C51"/>
                </a:solidFill>
                <a:latin typeface="Courier New" pitchFamily="49" charset="0"/>
                <a:cs typeface="Courier New" pitchFamily="49" charset="0"/>
              </a:rPr>
              <a:t>/</a:t>
            </a:r>
            <a:r>
              <a:rPr lang="zh-CN" altLang="zh-CN" sz="1400">
                <a:solidFill>
                  <a:srgbClr val="248C51"/>
                </a:solidFill>
                <a:latin typeface="Courier New" pitchFamily="49" charset="0"/>
                <a:cs typeface="Courier New" pitchFamily="49" charset="0"/>
              </a:rPr>
              <a:t>复位寄存器低</a:t>
            </a:r>
            <a:r>
              <a:rPr lang="en-US" altLang="zh-CN" sz="1400">
                <a:solidFill>
                  <a:srgbClr val="248C51"/>
                </a:solidFill>
                <a:latin typeface="Courier New" pitchFamily="49" charset="0"/>
                <a:cs typeface="Courier New" pitchFamily="49" charset="0"/>
              </a:rPr>
              <a:t>16</a:t>
            </a:r>
            <a:r>
              <a:rPr lang="zh-CN" altLang="zh-CN" sz="1400">
                <a:solidFill>
                  <a:srgbClr val="248C51"/>
                </a:solidFill>
                <a:latin typeface="Courier New" pitchFamily="49" charset="0"/>
                <a:cs typeface="Courier New" pitchFamily="49" charset="0"/>
              </a:rPr>
              <a:t>位部分 地址偏移</a:t>
            </a:r>
            <a:r>
              <a:rPr lang="en-US" altLang="zh-CN" sz="1400">
                <a:solidFill>
                  <a:srgbClr val="248C51"/>
                </a:solidFill>
                <a:latin typeface="Courier New" pitchFamily="49" charset="0"/>
                <a:cs typeface="Courier New" pitchFamily="49" charset="0"/>
              </a:rPr>
              <a:t>: 0x18     </a:t>
            </a:r>
            <a:r>
              <a:rPr lang="en-US" altLang="zh-CN" sz="1400" smtClean="0">
                <a:solidFill>
                  <a:srgbClr val="248C51"/>
                </a:solidFill>
                <a:latin typeface="Courier New" pitchFamily="49" charset="0"/>
                <a:cs typeface="Courier New" pitchFamily="49" charset="0"/>
              </a:rPr>
              <a:t> */</a:t>
            </a:r>
            <a:endParaRPr lang="zh-CN" altLang="zh-CN" sz="1400">
              <a:solidFill>
                <a:srgbClr val="248C51"/>
              </a:solidFill>
              <a:latin typeface="Courier New" pitchFamily="49" charset="0"/>
              <a:cs typeface="Courier New" pitchFamily="49" charset="0"/>
            </a:endParaRPr>
          </a:p>
          <a:p>
            <a:r>
              <a:rPr lang="en-US" altLang="zh-CN" sz="1400" smtClean="0">
                <a:solidFill>
                  <a:srgbClr val="000000"/>
                </a:solidFill>
                <a:latin typeface="Courier New" pitchFamily="49" charset="0"/>
                <a:cs typeface="Courier New" pitchFamily="49" charset="0"/>
              </a:rPr>
              <a:t>     </a:t>
            </a:r>
            <a:r>
              <a:rPr lang="en-US" altLang="zh-CN" sz="1400">
                <a:solidFill>
                  <a:srgbClr val="0000FF"/>
                </a:solidFill>
                <a:latin typeface="Courier New" pitchFamily="49" charset="0"/>
                <a:cs typeface="Courier New" pitchFamily="49" charset="0"/>
              </a:rPr>
              <a:t>uint16_t</a:t>
            </a:r>
            <a:r>
              <a:rPr lang="en-US" altLang="zh-CN" sz="1400">
                <a:solidFill>
                  <a:srgbClr val="000000"/>
                </a:solidFill>
                <a:latin typeface="Courier New" pitchFamily="49" charset="0"/>
                <a:cs typeface="Courier New" pitchFamily="49" charset="0"/>
              </a:rPr>
              <a:t> BSRRH;    </a:t>
            </a:r>
            <a:r>
              <a:rPr lang="en-US" altLang="zh-CN" sz="1400">
                <a:solidFill>
                  <a:srgbClr val="248C51"/>
                </a:solidFill>
                <a:latin typeface="Courier New" pitchFamily="49" charset="0"/>
                <a:cs typeface="Courier New" pitchFamily="49" charset="0"/>
              </a:rPr>
              <a:t>/*GPIO</a:t>
            </a:r>
            <a:r>
              <a:rPr lang="zh-CN" altLang="zh-CN" sz="1400">
                <a:solidFill>
                  <a:srgbClr val="248C51"/>
                </a:solidFill>
                <a:latin typeface="Courier New" pitchFamily="49" charset="0"/>
                <a:cs typeface="Courier New" pitchFamily="49" charset="0"/>
              </a:rPr>
              <a:t>置位</a:t>
            </a:r>
            <a:r>
              <a:rPr lang="en-US" altLang="zh-CN" sz="1400">
                <a:solidFill>
                  <a:srgbClr val="248C51"/>
                </a:solidFill>
                <a:latin typeface="Courier New" pitchFamily="49" charset="0"/>
                <a:cs typeface="Courier New" pitchFamily="49" charset="0"/>
              </a:rPr>
              <a:t>/</a:t>
            </a:r>
            <a:r>
              <a:rPr lang="zh-CN" altLang="zh-CN" sz="1400">
                <a:solidFill>
                  <a:srgbClr val="248C51"/>
                </a:solidFill>
                <a:latin typeface="Courier New" pitchFamily="49" charset="0"/>
                <a:cs typeface="Courier New" pitchFamily="49" charset="0"/>
              </a:rPr>
              <a:t>复位寄存器高</a:t>
            </a:r>
            <a:r>
              <a:rPr lang="en-US" altLang="zh-CN" sz="1400">
                <a:solidFill>
                  <a:srgbClr val="248C51"/>
                </a:solidFill>
                <a:latin typeface="Courier New" pitchFamily="49" charset="0"/>
                <a:cs typeface="Courier New" pitchFamily="49" charset="0"/>
              </a:rPr>
              <a:t>16</a:t>
            </a:r>
            <a:r>
              <a:rPr lang="zh-CN" altLang="zh-CN" sz="1400">
                <a:solidFill>
                  <a:srgbClr val="248C51"/>
                </a:solidFill>
                <a:latin typeface="Courier New" pitchFamily="49" charset="0"/>
                <a:cs typeface="Courier New" pitchFamily="49" charset="0"/>
              </a:rPr>
              <a:t>位部分 地址偏移</a:t>
            </a:r>
            <a:r>
              <a:rPr lang="en-US" altLang="zh-CN" sz="1400">
                <a:solidFill>
                  <a:srgbClr val="248C51"/>
                </a:solidFill>
                <a:latin typeface="Courier New" pitchFamily="49" charset="0"/>
                <a:cs typeface="Courier New" pitchFamily="49" charset="0"/>
              </a:rPr>
              <a:t>: 0x1A     </a:t>
            </a:r>
            <a:r>
              <a:rPr lang="en-US" altLang="zh-CN" sz="1400" smtClean="0">
                <a:solidFill>
                  <a:srgbClr val="248C51"/>
                </a:solidFill>
                <a:latin typeface="Courier New" pitchFamily="49" charset="0"/>
                <a:cs typeface="Courier New" pitchFamily="49" charset="0"/>
              </a:rPr>
              <a:t> */</a:t>
            </a:r>
            <a:endParaRPr lang="zh-CN" altLang="zh-CN" sz="1400">
              <a:solidFill>
                <a:srgbClr val="248C51"/>
              </a:solidFill>
              <a:latin typeface="Courier New" pitchFamily="49" charset="0"/>
              <a:cs typeface="Courier New" pitchFamily="49" charset="0"/>
            </a:endParaRPr>
          </a:p>
          <a:p>
            <a:r>
              <a:rPr lang="en-US" altLang="zh-CN" sz="1400" smtClean="0">
                <a:solidFill>
                  <a:srgbClr val="000000"/>
                </a:solidFill>
                <a:latin typeface="Courier New" pitchFamily="49" charset="0"/>
                <a:cs typeface="Courier New" pitchFamily="49" charset="0"/>
              </a:rPr>
              <a:t>     </a:t>
            </a:r>
            <a:r>
              <a:rPr lang="en-US" altLang="zh-CN" sz="1400">
                <a:solidFill>
                  <a:srgbClr val="0000FF"/>
                </a:solidFill>
                <a:latin typeface="Courier New" pitchFamily="49" charset="0"/>
                <a:cs typeface="Courier New" pitchFamily="49" charset="0"/>
              </a:rPr>
              <a:t>uint32_t</a:t>
            </a:r>
            <a:r>
              <a:rPr lang="en-US" altLang="zh-CN" sz="1400">
                <a:solidFill>
                  <a:srgbClr val="000000"/>
                </a:solidFill>
                <a:latin typeface="Courier New" pitchFamily="49" charset="0"/>
                <a:cs typeface="Courier New" pitchFamily="49" charset="0"/>
              </a:rPr>
              <a:t> LCKR;     </a:t>
            </a:r>
            <a:r>
              <a:rPr lang="en-US" altLang="zh-CN" sz="1400">
                <a:solidFill>
                  <a:srgbClr val="248C51"/>
                </a:solidFill>
                <a:latin typeface="Courier New" pitchFamily="49" charset="0"/>
                <a:cs typeface="Courier New" pitchFamily="49" charset="0"/>
              </a:rPr>
              <a:t>/*GPIO</a:t>
            </a:r>
            <a:r>
              <a:rPr lang="zh-CN" altLang="zh-CN" sz="1400">
                <a:solidFill>
                  <a:srgbClr val="248C51"/>
                </a:solidFill>
                <a:latin typeface="Courier New" pitchFamily="49" charset="0"/>
                <a:cs typeface="Courier New" pitchFamily="49" charset="0"/>
              </a:rPr>
              <a:t>配置锁定寄存器</a:t>
            </a:r>
            <a:r>
              <a:rPr lang="en-US" altLang="zh-CN" sz="1400">
                <a:solidFill>
                  <a:srgbClr val="248C51"/>
                </a:solidFill>
                <a:latin typeface="Courier New" pitchFamily="49" charset="0"/>
                <a:cs typeface="Courier New" pitchFamily="49" charset="0"/>
              </a:rPr>
              <a:t>          </a:t>
            </a:r>
            <a:r>
              <a:rPr lang="zh-CN" altLang="zh-CN" sz="1400">
                <a:solidFill>
                  <a:srgbClr val="248C51"/>
                </a:solidFill>
                <a:latin typeface="Courier New" pitchFamily="49" charset="0"/>
                <a:cs typeface="Courier New" pitchFamily="49" charset="0"/>
              </a:rPr>
              <a:t>地址偏移</a:t>
            </a:r>
            <a:r>
              <a:rPr lang="en-US" altLang="zh-CN" sz="1400">
                <a:solidFill>
                  <a:srgbClr val="248C51"/>
                </a:solidFill>
                <a:latin typeface="Courier New" pitchFamily="49" charset="0"/>
                <a:cs typeface="Courier New" pitchFamily="49" charset="0"/>
              </a:rPr>
              <a:t>: 0x1C       */</a:t>
            </a:r>
            <a:endParaRPr lang="zh-CN" altLang="zh-CN" sz="1400">
              <a:solidFill>
                <a:srgbClr val="248C51"/>
              </a:solidFill>
              <a:latin typeface="Courier New" pitchFamily="49" charset="0"/>
              <a:cs typeface="Courier New" pitchFamily="49" charset="0"/>
            </a:endParaRPr>
          </a:p>
          <a:p>
            <a:r>
              <a:rPr lang="en-US" altLang="zh-CN" sz="1400" smtClean="0">
                <a:solidFill>
                  <a:srgbClr val="000000"/>
                </a:solidFill>
                <a:latin typeface="Courier New" pitchFamily="49" charset="0"/>
                <a:cs typeface="Courier New" pitchFamily="49" charset="0"/>
              </a:rPr>
              <a:t>     </a:t>
            </a:r>
            <a:r>
              <a:rPr lang="en-US" altLang="zh-CN" sz="1400">
                <a:solidFill>
                  <a:srgbClr val="0000FF"/>
                </a:solidFill>
                <a:latin typeface="Courier New" pitchFamily="49" charset="0"/>
                <a:cs typeface="Courier New" pitchFamily="49" charset="0"/>
              </a:rPr>
              <a:t>uint32_t</a:t>
            </a:r>
            <a:r>
              <a:rPr lang="en-US" altLang="zh-CN" sz="1400">
                <a:solidFill>
                  <a:srgbClr val="000000"/>
                </a:solidFill>
                <a:latin typeface="Courier New" pitchFamily="49" charset="0"/>
                <a:cs typeface="Courier New" pitchFamily="49" charset="0"/>
              </a:rPr>
              <a:t> AFR[2];   </a:t>
            </a:r>
            <a:r>
              <a:rPr lang="en-US" altLang="zh-CN" sz="1400">
                <a:solidFill>
                  <a:srgbClr val="248C51"/>
                </a:solidFill>
                <a:latin typeface="Courier New" pitchFamily="49" charset="0"/>
                <a:cs typeface="Courier New" pitchFamily="49" charset="0"/>
              </a:rPr>
              <a:t>/*GPIO</a:t>
            </a:r>
            <a:r>
              <a:rPr lang="zh-CN" altLang="zh-CN" sz="1400">
                <a:solidFill>
                  <a:srgbClr val="248C51"/>
                </a:solidFill>
                <a:latin typeface="Courier New" pitchFamily="49" charset="0"/>
                <a:cs typeface="Courier New" pitchFamily="49" charset="0"/>
              </a:rPr>
              <a:t>复用功能配置寄存器</a:t>
            </a:r>
            <a:r>
              <a:rPr lang="en-US" altLang="zh-CN" sz="1400">
                <a:solidFill>
                  <a:srgbClr val="248C51"/>
                </a:solidFill>
                <a:latin typeface="Courier New" pitchFamily="49" charset="0"/>
                <a:cs typeface="Courier New" pitchFamily="49" charset="0"/>
              </a:rPr>
              <a:t>       </a:t>
            </a:r>
            <a:r>
              <a:rPr lang="zh-CN" altLang="zh-CN" sz="1400">
                <a:solidFill>
                  <a:srgbClr val="248C51"/>
                </a:solidFill>
                <a:latin typeface="Courier New" pitchFamily="49" charset="0"/>
                <a:cs typeface="Courier New" pitchFamily="49" charset="0"/>
              </a:rPr>
              <a:t>地址偏移</a:t>
            </a:r>
            <a:r>
              <a:rPr lang="en-US" altLang="zh-CN" sz="1400">
                <a:solidFill>
                  <a:srgbClr val="248C51"/>
                </a:solidFill>
                <a:latin typeface="Courier New" pitchFamily="49" charset="0"/>
                <a:cs typeface="Courier New" pitchFamily="49" charset="0"/>
              </a:rPr>
              <a:t>: 0x20-0x24  */</a:t>
            </a:r>
            <a:endParaRPr lang="zh-CN" altLang="zh-CN" sz="1400">
              <a:solidFill>
                <a:srgbClr val="248C51"/>
              </a:solidFill>
              <a:latin typeface="Courier New" pitchFamily="49" charset="0"/>
              <a:cs typeface="Courier New" pitchFamily="49" charset="0"/>
            </a:endParaRPr>
          </a:p>
          <a:p>
            <a:r>
              <a:rPr lang="en-US" altLang="zh-CN" sz="1400" smtClean="0">
                <a:solidFill>
                  <a:srgbClr val="000000"/>
                </a:solidFill>
                <a:latin typeface="Courier New" pitchFamily="49" charset="0"/>
                <a:cs typeface="Courier New" pitchFamily="49" charset="0"/>
              </a:rPr>
              <a:t>} </a:t>
            </a:r>
            <a:r>
              <a:rPr lang="en-US" altLang="zh-CN" sz="1400">
                <a:solidFill>
                  <a:srgbClr val="000000"/>
                </a:solidFill>
                <a:latin typeface="Courier New" pitchFamily="49" charset="0"/>
                <a:cs typeface="Courier New" pitchFamily="49" charset="0"/>
              </a:rPr>
              <a:t>GPIO_TypeDef;</a:t>
            </a:r>
            <a:endParaRPr lang="zh-CN" altLang="en-US" sz="140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1921396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251520" y="1178168"/>
            <a:ext cx="4896544" cy="662554"/>
          </a:xfrm>
          <a:prstGeom prst="rect">
            <a:avLst/>
          </a:prstGeom>
        </p:spPr>
        <p:txBody>
          <a:bodyPr wrap="square">
            <a:spAutoFit/>
          </a:bodyPr>
          <a:lstStyle/>
          <a:p>
            <a:pPr>
              <a:lnSpc>
                <a:spcPct val="150000"/>
              </a:lnSpc>
            </a:pPr>
            <a:r>
              <a:rPr lang="zh-CN" altLang="en-US" sz="2800" b="1" smtClean="0">
                <a:solidFill>
                  <a:srgbClr val="000000"/>
                </a:solidFill>
                <a:latin typeface="微软雅黑" pitchFamily="34" charset="-122"/>
                <a:ea typeface="微软雅黑" pitchFamily="34" charset="-122"/>
              </a:rPr>
              <a:t>使用结构体指针访问寄存器</a:t>
            </a:r>
            <a:endParaRPr lang="zh-CN" altLang="zh-CN" sz="2800" b="1">
              <a:solidFill>
                <a:srgbClr val="000000"/>
              </a:solidFill>
              <a:latin typeface="微软雅黑" pitchFamily="34" charset="-122"/>
              <a:ea typeface="微软雅黑" pitchFamily="34" charset="-122"/>
            </a:endParaRPr>
          </a:p>
        </p:txBody>
      </p:sp>
      <p:sp>
        <p:nvSpPr>
          <p:cNvPr id="2" name="矩形 1"/>
          <p:cNvSpPr/>
          <p:nvPr/>
        </p:nvSpPr>
        <p:spPr>
          <a:xfrm>
            <a:off x="251520" y="2049229"/>
            <a:ext cx="8640960" cy="3046988"/>
          </a:xfrm>
          <a:prstGeom prst="rect">
            <a:avLst/>
          </a:prstGeom>
          <a:ln>
            <a:solidFill>
              <a:schemeClr val="tx1"/>
            </a:solidFill>
          </a:ln>
        </p:spPr>
        <p:txBody>
          <a:bodyPr wrap="square">
            <a:spAutoFit/>
          </a:bodyPr>
          <a:lstStyle/>
          <a:p>
            <a:pPr>
              <a:lnSpc>
                <a:spcPct val="150000"/>
              </a:lnSpc>
            </a:pPr>
            <a:r>
              <a:rPr lang="en-US" altLang="zh-CN" sz="1600" smtClean="0">
                <a:solidFill>
                  <a:srgbClr val="000000"/>
                </a:solidFill>
                <a:latin typeface="Courier New" pitchFamily="49" charset="0"/>
                <a:cs typeface="Courier New" pitchFamily="49" charset="0"/>
              </a:rPr>
              <a:t>GPIO_TypeDef *GPIOx</a:t>
            </a:r>
            <a:r>
              <a:rPr lang="en-US" altLang="zh-CN" sz="1600">
                <a:solidFill>
                  <a:srgbClr val="000000"/>
                </a:solidFill>
                <a:latin typeface="Courier New" pitchFamily="49" charset="0"/>
                <a:cs typeface="Courier New" pitchFamily="49" charset="0"/>
              </a:rPr>
              <a:t>;        </a:t>
            </a:r>
            <a:r>
              <a:rPr lang="en-US" altLang="zh-CN" sz="1600" smtClean="0">
                <a:solidFill>
                  <a:srgbClr val="000000"/>
                </a:solidFill>
                <a:latin typeface="Courier New" pitchFamily="49" charset="0"/>
                <a:cs typeface="Courier New" pitchFamily="49" charset="0"/>
              </a:rPr>
              <a:t>  </a:t>
            </a:r>
            <a:r>
              <a:rPr lang="en-US" altLang="zh-CN" sz="1600" smtClean="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定义一个</a:t>
            </a:r>
            <a:r>
              <a:rPr lang="en-US" altLang="zh-CN" sz="1600" smtClean="0">
                <a:solidFill>
                  <a:srgbClr val="248C51"/>
                </a:solidFill>
                <a:latin typeface="Courier New" pitchFamily="49" charset="0"/>
                <a:cs typeface="Courier New" pitchFamily="49" charset="0"/>
              </a:rPr>
              <a:t>GPIO_TypeDef</a:t>
            </a:r>
            <a:r>
              <a:rPr lang="zh-CN" altLang="en-US" sz="1600" smtClean="0">
                <a:solidFill>
                  <a:srgbClr val="248C51"/>
                </a:solidFill>
                <a:latin typeface="Courier New" pitchFamily="49" charset="0"/>
                <a:cs typeface="Courier New" pitchFamily="49" charset="0"/>
              </a:rPr>
              <a:t>类</a:t>
            </a:r>
            <a:r>
              <a:rPr lang="zh-CN" altLang="zh-CN" sz="1600" smtClean="0">
                <a:solidFill>
                  <a:srgbClr val="248C51"/>
                </a:solidFill>
                <a:latin typeface="Courier New" pitchFamily="49" charset="0"/>
                <a:cs typeface="Courier New" pitchFamily="49" charset="0"/>
              </a:rPr>
              <a:t>型</a:t>
            </a:r>
            <a:r>
              <a:rPr lang="zh-CN" altLang="en-US" sz="1600" smtClean="0">
                <a:solidFill>
                  <a:srgbClr val="248C51"/>
                </a:solidFill>
                <a:latin typeface="Courier New" pitchFamily="49" charset="0"/>
                <a:cs typeface="Courier New" pitchFamily="49" charset="0"/>
              </a:rPr>
              <a:t>的</a:t>
            </a:r>
            <a:r>
              <a:rPr lang="zh-CN" altLang="zh-CN" sz="1600" smtClean="0">
                <a:solidFill>
                  <a:srgbClr val="248C51"/>
                </a:solidFill>
                <a:latin typeface="Courier New" pitchFamily="49" charset="0"/>
                <a:cs typeface="Courier New" pitchFamily="49" charset="0"/>
              </a:rPr>
              <a:t>结构体</a:t>
            </a:r>
            <a:r>
              <a:rPr lang="zh-CN" altLang="zh-CN" sz="1600">
                <a:solidFill>
                  <a:srgbClr val="248C51"/>
                </a:solidFill>
                <a:latin typeface="Courier New" pitchFamily="49" charset="0"/>
                <a:cs typeface="Courier New" pitchFamily="49" charset="0"/>
              </a:rPr>
              <a:t>指针</a:t>
            </a:r>
            <a:r>
              <a:rPr lang="en-US" altLang="zh-CN" sz="1600">
                <a:solidFill>
                  <a:srgbClr val="248C51"/>
                </a:solidFill>
                <a:latin typeface="Courier New" pitchFamily="49" charset="0"/>
                <a:cs typeface="Courier New" pitchFamily="49" charset="0"/>
              </a:rPr>
              <a:t>GPIOx</a:t>
            </a:r>
            <a:endParaRPr lang="zh-CN" altLang="zh-CN" sz="1600">
              <a:solidFill>
                <a:srgbClr val="248C51"/>
              </a:solidFill>
              <a:latin typeface="Courier New" pitchFamily="49" charset="0"/>
              <a:cs typeface="Courier New" pitchFamily="49" charset="0"/>
            </a:endParaRPr>
          </a:p>
          <a:p>
            <a:pPr>
              <a:lnSpc>
                <a:spcPct val="150000"/>
              </a:lnSpc>
            </a:pPr>
            <a:r>
              <a:rPr lang="en-US" altLang="zh-CN" sz="1600" smtClean="0">
                <a:solidFill>
                  <a:srgbClr val="000000"/>
                </a:solidFill>
                <a:latin typeface="Courier New" pitchFamily="49" charset="0"/>
                <a:cs typeface="Courier New" pitchFamily="49" charset="0"/>
              </a:rPr>
              <a:t>GPIOx </a:t>
            </a:r>
            <a:r>
              <a:rPr lang="en-US" altLang="zh-CN" sz="1600">
                <a:solidFill>
                  <a:srgbClr val="000000"/>
                </a:solidFill>
                <a:latin typeface="Courier New" pitchFamily="49" charset="0"/>
                <a:cs typeface="Courier New" pitchFamily="49" charset="0"/>
              </a:rPr>
              <a:t>= GPIOH_BASE;          </a:t>
            </a:r>
            <a:r>
              <a:rPr lang="en-US" altLang="zh-CN" sz="1600" smtClean="0">
                <a:solidFill>
                  <a:srgbClr val="000000"/>
                </a:solidFill>
                <a:latin typeface="Courier New" pitchFamily="49" charset="0"/>
                <a:cs typeface="Courier New" pitchFamily="49" charset="0"/>
              </a:rPr>
              <a:t> </a:t>
            </a:r>
            <a:r>
              <a:rPr lang="en-US" altLang="zh-CN" sz="1600" smtClean="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把指针地址设置为宏</a:t>
            </a:r>
            <a:r>
              <a:rPr lang="en-US" altLang="zh-CN" sz="1600">
                <a:solidFill>
                  <a:srgbClr val="248C51"/>
                </a:solidFill>
                <a:latin typeface="Courier New" pitchFamily="49" charset="0"/>
                <a:cs typeface="Courier New" pitchFamily="49" charset="0"/>
              </a:rPr>
              <a:t>GPIOH_BASE</a:t>
            </a:r>
            <a:r>
              <a:rPr lang="zh-CN" altLang="zh-CN" sz="1600">
                <a:solidFill>
                  <a:srgbClr val="248C51"/>
                </a:solidFill>
                <a:latin typeface="Courier New" pitchFamily="49" charset="0"/>
                <a:cs typeface="Courier New" pitchFamily="49" charset="0"/>
              </a:rPr>
              <a:t>地址</a:t>
            </a:r>
          </a:p>
          <a:p>
            <a:pPr>
              <a:lnSpc>
                <a:spcPct val="150000"/>
              </a:lnSpc>
            </a:pPr>
            <a:r>
              <a:rPr lang="en-US" altLang="zh-CN" sz="1600" smtClean="0">
                <a:solidFill>
                  <a:srgbClr val="000000"/>
                </a:solidFill>
                <a:latin typeface="Courier New" pitchFamily="49" charset="0"/>
                <a:cs typeface="Courier New" pitchFamily="49" charset="0"/>
              </a:rPr>
              <a:t>GPIOx-</a:t>
            </a:r>
            <a:r>
              <a:rPr lang="en-US" altLang="zh-CN" sz="1600">
                <a:solidFill>
                  <a:srgbClr val="000000"/>
                </a:solidFill>
                <a:latin typeface="Courier New" pitchFamily="49" charset="0"/>
                <a:cs typeface="Courier New" pitchFamily="49" charset="0"/>
              </a:rPr>
              <a:t>&gt;BSRRL = 0xFFFF;       </a:t>
            </a:r>
            <a:r>
              <a:rPr lang="en-US" altLang="zh-CN" sz="1600" smtClean="0">
                <a:solidFill>
                  <a:srgbClr val="000000"/>
                </a:solidFill>
                <a:latin typeface="Courier New" pitchFamily="49" charset="0"/>
                <a:cs typeface="Courier New" pitchFamily="49" charset="0"/>
              </a:rPr>
              <a:t> </a:t>
            </a:r>
            <a:r>
              <a:rPr lang="en-US" altLang="zh-CN" sz="1600" smtClean="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通过指针访问并修改</a:t>
            </a:r>
            <a:r>
              <a:rPr lang="en-US" altLang="zh-CN" sz="1600">
                <a:solidFill>
                  <a:srgbClr val="248C51"/>
                </a:solidFill>
                <a:latin typeface="Courier New" pitchFamily="49" charset="0"/>
                <a:cs typeface="Courier New" pitchFamily="49" charset="0"/>
              </a:rPr>
              <a:t>GPIOH_BSRRL</a:t>
            </a:r>
            <a:r>
              <a:rPr lang="zh-CN" altLang="zh-CN" sz="1600">
                <a:solidFill>
                  <a:srgbClr val="248C51"/>
                </a:solidFill>
                <a:latin typeface="Courier New" pitchFamily="49" charset="0"/>
                <a:cs typeface="Courier New" pitchFamily="49" charset="0"/>
              </a:rPr>
              <a:t>寄存器</a:t>
            </a:r>
          </a:p>
          <a:p>
            <a:pPr>
              <a:lnSpc>
                <a:spcPct val="150000"/>
              </a:lnSpc>
            </a:pPr>
            <a:r>
              <a:rPr lang="en-US" altLang="zh-CN" sz="1600" smtClean="0">
                <a:solidFill>
                  <a:srgbClr val="000000"/>
                </a:solidFill>
                <a:latin typeface="Courier New" pitchFamily="49" charset="0"/>
                <a:cs typeface="Courier New" pitchFamily="49" charset="0"/>
              </a:rPr>
              <a:t>GPIOx-</a:t>
            </a:r>
            <a:r>
              <a:rPr lang="en-US" altLang="zh-CN" sz="1600">
                <a:solidFill>
                  <a:srgbClr val="000000"/>
                </a:solidFill>
                <a:latin typeface="Courier New" pitchFamily="49" charset="0"/>
                <a:cs typeface="Courier New" pitchFamily="49" charset="0"/>
              </a:rPr>
              <a:t>&gt;MODER = 0xFFFFFFFF;    </a:t>
            </a:r>
            <a:r>
              <a:rPr lang="en-US" altLang="zh-CN" sz="160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修改</a:t>
            </a:r>
            <a:r>
              <a:rPr lang="en-US" altLang="zh-CN" sz="1600">
                <a:solidFill>
                  <a:srgbClr val="248C51"/>
                </a:solidFill>
                <a:latin typeface="Courier New" pitchFamily="49" charset="0"/>
                <a:cs typeface="Courier New" pitchFamily="49" charset="0"/>
              </a:rPr>
              <a:t>GPIOH_MODER</a:t>
            </a:r>
            <a:r>
              <a:rPr lang="zh-CN" altLang="zh-CN" sz="1600">
                <a:solidFill>
                  <a:srgbClr val="248C51"/>
                </a:solidFill>
                <a:latin typeface="Courier New" pitchFamily="49" charset="0"/>
                <a:cs typeface="Courier New" pitchFamily="49" charset="0"/>
              </a:rPr>
              <a:t>寄存器</a:t>
            </a:r>
          </a:p>
          <a:p>
            <a:pPr>
              <a:lnSpc>
                <a:spcPct val="150000"/>
              </a:lnSpc>
            </a:pPr>
            <a:r>
              <a:rPr lang="en-US" altLang="zh-CN" sz="1600" smtClean="0">
                <a:solidFill>
                  <a:srgbClr val="000000"/>
                </a:solidFill>
                <a:latin typeface="Courier New" pitchFamily="49" charset="0"/>
                <a:cs typeface="Courier New" pitchFamily="49" charset="0"/>
              </a:rPr>
              <a:t>GPIOx-</a:t>
            </a:r>
            <a:r>
              <a:rPr lang="en-US" altLang="zh-CN" sz="1600">
                <a:solidFill>
                  <a:srgbClr val="000000"/>
                </a:solidFill>
                <a:latin typeface="Courier New" pitchFamily="49" charset="0"/>
                <a:cs typeface="Courier New" pitchFamily="49" charset="0"/>
              </a:rPr>
              <a:t>&gt;OTYPER =0xFFFFFFFF;    </a:t>
            </a:r>
            <a:r>
              <a:rPr lang="en-US" altLang="zh-CN" sz="160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修改</a:t>
            </a:r>
            <a:r>
              <a:rPr lang="en-US" altLang="zh-CN" sz="1600">
                <a:solidFill>
                  <a:srgbClr val="248C51"/>
                </a:solidFill>
                <a:latin typeface="Courier New" pitchFamily="49" charset="0"/>
                <a:cs typeface="Courier New" pitchFamily="49" charset="0"/>
              </a:rPr>
              <a:t>GPIOH_OTYPER</a:t>
            </a:r>
            <a:r>
              <a:rPr lang="zh-CN" altLang="zh-CN" sz="1600">
                <a:solidFill>
                  <a:srgbClr val="248C51"/>
                </a:solidFill>
                <a:latin typeface="Courier New" pitchFamily="49" charset="0"/>
                <a:cs typeface="Courier New" pitchFamily="49" charset="0"/>
              </a:rPr>
              <a:t>寄存器</a:t>
            </a:r>
          </a:p>
          <a:p>
            <a:pPr>
              <a:lnSpc>
                <a:spcPct val="150000"/>
              </a:lnSpc>
            </a:pPr>
            <a:endParaRPr lang="zh-CN" altLang="zh-CN" sz="1600">
              <a:solidFill>
                <a:srgbClr val="000000"/>
              </a:solidFill>
              <a:latin typeface="Courier New" pitchFamily="49" charset="0"/>
              <a:cs typeface="Courier New" pitchFamily="49" charset="0"/>
            </a:endParaRPr>
          </a:p>
          <a:p>
            <a:pPr>
              <a:lnSpc>
                <a:spcPct val="150000"/>
              </a:lnSpc>
            </a:pPr>
            <a:r>
              <a:rPr lang="en-US" altLang="zh-CN" sz="1600" smtClean="0">
                <a:solidFill>
                  <a:srgbClr val="0000FF"/>
                </a:solidFill>
                <a:latin typeface="Courier New" pitchFamily="49" charset="0"/>
                <a:cs typeface="Courier New" pitchFamily="49" charset="0"/>
              </a:rPr>
              <a:t>uint32_t</a:t>
            </a:r>
            <a:r>
              <a:rPr lang="en-US" altLang="zh-CN" sz="1600" smtClean="0">
                <a:solidFill>
                  <a:srgbClr val="000000"/>
                </a:solidFill>
                <a:latin typeface="Courier New" pitchFamily="49" charset="0"/>
                <a:cs typeface="Courier New" pitchFamily="49" charset="0"/>
              </a:rPr>
              <a:t> </a:t>
            </a:r>
            <a:r>
              <a:rPr lang="en-US" altLang="zh-CN" sz="1600">
                <a:solidFill>
                  <a:srgbClr val="000000"/>
                </a:solidFill>
                <a:latin typeface="Courier New" pitchFamily="49" charset="0"/>
                <a:cs typeface="Courier New" pitchFamily="49" charset="0"/>
              </a:rPr>
              <a:t>temp;</a:t>
            </a:r>
            <a:endParaRPr lang="zh-CN" altLang="zh-CN" sz="1600">
              <a:solidFill>
                <a:srgbClr val="000000"/>
              </a:solidFill>
              <a:latin typeface="Courier New" pitchFamily="49" charset="0"/>
              <a:cs typeface="Courier New" pitchFamily="49" charset="0"/>
            </a:endParaRPr>
          </a:p>
          <a:p>
            <a:pPr>
              <a:lnSpc>
                <a:spcPct val="150000"/>
              </a:lnSpc>
            </a:pPr>
            <a:r>
              <a:rPr lang="en-US" altLang="zh-CN" sz="1600" smtClean="0">
                <a:solidFill>
                  <a:srgbClr val="000000"/>
                </a:solidFill>
                <a:latin typeface="Courier New" pitchFamily="49" charset="0"/>
                <a:cs typeface="Courier New" pitchFamily="49" charset="0"/>
              </a:rPr>
              <a:t>temp </a:t>
            </a:r>
            <a:r>
              <a:rPr lang="en-US" altLang="zh-CN" sz="1600">
                <a:solidFill>
                  <a:srgbClr val="000000"/>
                </a:solidFill>
                <a:latin typeface="Courier New" pitchFamily="49" charset="0"/>
                <a:cs typeface="Courier New" pitchFamily="49" charset="0"/>
              </a:rPr>
              <a:t>= GPIOx-&gt;IDR;          </a:t>
            </a:r>
            <a:r>
              <a:rPr lang="en-US" altLang="zh-CN" sz="1600" smtClean="0">
                <a:solidFill>
                  <a:srgbClr val="000000"/>
                </a:solidFill>
                <a:latin typeface="Courier New" pitchFamily="49" charset="0"/>
                <a:cs typeface="Courier New" pitchFamily="49" charset="0"/>
              </a:rPr>
              <a:t>  </a:t>
            </a:r>
            <a:r>
              <a:rPr lang="en-US" altLang="zh-CN" sz="1600" smtClean="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读取</a:t>
            </a:r>
            <a:r>
              <a:rPr lang="en-US" altLang="zh-CN" sz="1600">
                <a:solidFill>
                  <a:srgbClr val="248C51"/>
                </a:solidFill>
                <a:latin typeface="Courier New" pitchFamily="49" charset="0"/>
                <a:cs typeface="Courier New" pitchFamily="49" charset="0"/>
              </a:rPr>
              <a:t>GPIOH_IDR</a:t>
            </a:r>
            <a:r>
              <a:rPr lang="zh-CN" altLang="zh-CN" sz="1600">
                <a:solidFill>
                  <a:srgbClr val="248C51"/>
                </a:solidFill>
                <a:latin typeface="Courier New" pitchFamily="49" charset="0"/>
                <a:cs typeface="Courier New" pitchFamily="49" charset="0"/>
              </a:rPr>
              <a:t>寄存器的值到变量</a:t>
            </a:r>
            <a:r>
              <a:rPr lang="en-US" altLang="zh-CN" sz="1600">
                <a:solidFill>
                  <a:srgbClr val="248C51"/>
                </a:solidFill>
                <a:latin typeface="Courier New" pitchFamily="49" charset="0"/>
                <a:cs typeface="Courier New" pitchFamily="49" charset="0"/>
              </a:rPr>
              <a:t>temp</a:t>
            </a:r>
            <a:r>
              <a:rPr lang="zh-CN" altLang="zh-CN" sz="1600">
                <a:solidFill>
                  <a:srgbClr val="248C51"/>
                </a:solidFill>
                <a:latin typeface="Courier New" pitchFamily="49" charset="0"/>
                <a:cs typeface="Courier New" pitchFamily="49" charset="0"/>
              </a:rPr>
              <a:t>中</a:t>
            </a:r>
          </a:p>
        </p:txBody>
      </p:sp>
    </p:spTree>
    <p:extLst>
      <p:ext uri="{BB962C8B-B14F-4D97-AF65-F5344CB8AC3E}">
        <p14:creationId xmlns:p14="http://schemas.microsoft.com/office/powerpoint/2010/main" val="2561573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4" name="矩形 3"/>
          <p:cNvSpPr/>
          <p:nvPr/>
        </p:nvSpPr>
        <p:spPr>
          <a:xfrm>
            <a:off x="845840" y="1916832"/>
            <a:ext cx="7470576" cy="2973891"/>
          </a:xfrm>
          <a:prstGeom prst="rect">
            <a:avLst/>
          </a:prstGeom>
          <a:ln>
            <a:solidFill>
              <a:schemeClr val="tx1"/>
            </a:solidFill>
          </a:ln>
        </p:spPr>
        <p:txBody>
          <a:bodyPr wrap="square">
            <a:spAutoFit/>
          </a:bodyPr>
          <a:lstStyle/>
          <a:p>
            <a:pPr>
              <a:lnSpc>
                <a:spcPct val="150000"/>
              </a:lnSpc>
            </a:pPr>
            <a:r>
              <a:rPr lang="en-US" altLang="zh-CN" sz="1400" smtClean="0">
                <a:solidFill>
                  <a:srgbClr val="248C51"/>
                </a:solidFill>
                <a:latin typeface="Courier New" pitchFamily="49" charset="0"/>
                <a:cs typeface="Courier New" pitchFamily="49" charset="0"/>
              </a:rPr>
              <a:t>/*</a:t>
            </a:r>
            <a:r>
              <a:rPr lang="zh-CN" altLang="zh-CN" sz="1400">
                <a:solidFill>
                  <a:srgbClr val="248C51"/>
                </a:solidFill>
                <a:latin typeface="Courier New" pitchFamily="49" charset="0"/>
                <a:cs typeface="Courier New" pitchFamily="49" charset="0"/>
              </a:rPr>
              <a:t>使用</a:t>
            </a:r>
            <a:r>
              <a:rPr lang="en-US" altLang="zh-CN" sz="1400">
                <a:solidFill>
                  <a:srgbClr val="248C51"/>
                </a:solidFill>
                <a:latin typeface="Courier New" pitchFamily="49" charset="0"/>
                <a:cs typeface="Courier New" pitchFamily="49" charset="0"/>
              </a:rPr>
              <a:t>GPIO_TypeDef</a:t>
            </a:r>
            <a:r>
              <a:rPr lang="zh-CN" altLang="zh-CN" sz="1400">
                <a:solidFill>
                  <a:srgbClr val="248C51"/>
                </a:solidFill>
                <a:latin typeface="Courier New" pitchFamily="49" charset="0"/>
                <a:cs typeface="Courier New" pitchFamily="49" charset="0"/>
              </a:rPr>
              <a:t>把地址强制转换成指针</a:t>
            </a:r>
            <a:r>
              <a:rPr lang="en-US" altLang="zh-CN" sz="1400">
                <a:solidFill>
                  <a:srgbClr val="248C51"/>
                </a:solidFill>
                <a:latin typeface="Courier New" pitchFamily="49" charset="0"/>
                <a:cs typeface="Courier New" pitchFamily="49" charset="0"/>
              </a:rPr>
              <a:t>*/</a:t>
            </a:r>
            <a:endParaRPr lang="zh-CN" altLang="zh-CN" sz="1400">
              <a:solidFill>
                <a:srgbClr val="248C51"/>
              </a:solidFill>
              <a:latin typeface="Courier New" pitchFamily="49" charset="0"/>
              <a:cs typeface="Courier New" pitchFamily="49" charset="0"/>
            </a:endParaRPr>
          </a:p>
          <a:p>
            <a:pPr>
              <a:lnSpc>
                <a:spcPct val="150000"/>
              </a:lnSpc>
            </a:pPr>
            <a:r>
              <a:rPr lang="en-US" altLang="zh-CN" sz="1400" smtClean="0">
                <a:solidFill>
                  <a:srgbClr val="0000FF"/>
                </a:solidFill>
                <a:latin typeface="Courier New" pitchFamily="49" charset="0"/>
                <a:cs typeface="Courier New" pitchFamily="49" charset="0"/>
              </a:rPr>
              <a:t>#define </a:t>
            </a:r>
            <a:r>
              <a:rPr lang="en-US" altLang="zh-CN" sz="1400">
                <a:solidFill>
                  <a:srgbClr val="0000FF"/>
                </a:solidFill>
                <a:latin typeface="Courier New" pitchFamily="49" charset="0"/>
                <a:cs typeface="Courier New" pitchFamily="49" charset="0"/>
              </a:rPr>
              <a:t>GPIOA               ((GPIO_TypeDef *) GPIOA_BASE)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smtClean="0">
                <a:solidFill>
                  <a:srgbClr val="0000FF"/>
                </a:solidFill>
                <a:latin typeface="Courier New" pitchFamily="49" charset="0"/>
                <a:cs typeface="Courier New" pitchFamily="49" charset="0"/>
              </a:rPr>
              <a:t>#define </a:t>
            </a:r>
            <a:r>
              <a:rPr lang="en-US" altLang="zh-CN" sz="1400">
                <a:solidFill>
                  <a:srgbClr val="0000FF"/>
                </a:solidFill>
                <a:latin typeface="Courier New" pitchFamily="49" charset="0"/>
                <a:cs typeface="Courier New" pitchFamily="49" charset="0"/>
              </a:rPr>
              <a:t>GPIOB               ((GPIO_TypeDef *) GPIOB_BASE)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smtClean="0">
                <a:solidFill>
                  <a:srgbClr val="0000FF"/>
                </a:solidFill>
                <a:latin typeface="Courier New" pitchFamily="49" charset="0"/>
                <a:cs typeface="Courier New" pitchFamily="49" charset="0"/>
              </a:rPr>
              <a:t>#define </a:t>
            </a:r>
            <a:r>
              <a:rPr lang="en-US" altLang="zh-CN" sz="1400">
                <a:solidFill>
                  <a:srgbClr val="0000FF"/>
                </a:solidFill>
                <a:latin typeface="Courier New" pitchFamily="49" charset="0"/>
                <a:cs typeface="Courier New" pitchFamily="49" charset="0"/>
              </a:rPr>
              <a:t>GPIOC               ((GPIO_TypeDef *) GPIOC_BASE)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smtClean="0">
                <a:solidFill>
                  <a:srgbClr val="0000FF"/>
                </a:solidFill>
                <a:latin typeface="Courier New" pitchFamily="49" charset="0"/>
                <a:cs typeface="Courier New" pitchFamily="49" charset="0"/>
              </a:rPr>
              <a:t>#define </a:t>
            </a:r>
            <a:r>
              <a:rPr lang="en-US" altLang="zh-CN" sz="1400">
                <a:solidFill>
                  <a:srgbClr val="0000FF"/>
                </a:solidFill>
                <a:latin typeface="Courier New" pitchFamily="49" charset="0"/>
                <a:cs typeface="Courier New" pitchFamily="49" charset="0"/>
              </a:rPr>
              <a:t>GPIOD               ((GPIO_TypeDef *) GPIOD_BASE)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smtClean="0">
                <a:solidFill>
                  <a:srgbClr val="0000FF"/>
                </a:solidFill>
                <a:latin typeface="Courier New" pitchFamily="49" charset="0"/>
                <a:cs typeface="Courier New" pitchFamily="49" charset="0"/>
              </a:rPr>
              <a:t>#define </a:t>
            </a:r>
            <a:r>
              <a:rPr lang="en-US" altLang="zh-CN" sz="1400">
                <a:solidFill>
                  <a:srgbClr val="0000FF"/>
                </a:solidFill>
                <a:latin typeface="Courier New" pitchFamily="49" charset="0"/>
                <a:cs typeface="Courier New" pitchFamily="49" charset="0"/>
              </a:rPr>
              <a:t>GPIOE               ((GPIO_TypeDef *) GPIOE_BASE)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smtClean="0">
                <a:solidFill>
                  <a:srgbClr val="0000FF"/>
                </a:solidFill>
                <a:latin typeface="Courier New" pitchFamily="49" charset="0"/>
                <a:cs typeface="Courier New" pitchFamily="49" charset="0"/>
              </a:rPr>
              <a:t>#define </a:t>
            </a:r>
            <a:r>
              <a:rPr lang="en-US" altLang="zh-CN" sz="1400">
                <a:solidFill>
                  <a:srgbClr val="0000FF"/>
                </a:solidFill>
                <a:latin typeface="Courier New" pitchFamily="49" charset="0"/>
                <a:cs typeface="Courier New" pitchFamily="49" charset="0"/>
              </a:rPr>
              <a:t>GPIOF               ((GPIO_TypeDef *) GPIOF_BASE)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smtClean="0">
                <a:solidFill>
                  <a:srgbClr val="0000FF"/>
                </a:solidFill>
                <a:latin typeface="Courier New" pitchFamily="49" charset="0"/>
                <a:cs typeface="Courier New" pitchFamily="49" charset="0"/>
              </a:rPr>
              <a:t>#define </a:t>
            </a:r>
            <a:r>
              <a:rPr lang="en-US" altLang="zh-CN" sz="1400">
                <a:solidFill>
                  <a:srgbClr val="0000FF"/>
                </a:solidFill>
                <a:latin typeface="Courier New" pitchFamily="49" charset="0"/>
                <a:cs typeface="Courier New" pitchFamily="49" charset="0"/>
              </a:rPr>
              <a:t>GPIOG               ((GPIO_TypeDef *) GPIOG_BASE)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smtClean="0">
                <a:solidFill>
                  <a:srgbClr val="0000FF"/>
                </a:solidFill>
                <a:latin typeface="Courier New" pitchFamily="49" charset="0"/>
                <a:cs typeface="Courier New" pitchFamily="49" charset="0"/>
              </a:rPr>
              <a:t>#define </a:t>
            </a:r>
            <a:r>
              <a:rPr lang="en-US" altLang="zh-CN" sz="1400">
                <a:solidFill>
                  <a:srgbClr val="0000FF"/>
                </a:solidFill>
                <a:latin typeface="Courier New" pitchFamily="49" charset="0"/>
                <a:cs typeface="Courier New" pitchFamily="49" charset="0"/>
              </a:rPr>
              <a:t>GPIOH               ((GPIO_TypeDef *) GPIOH_BASE)</a:t>
            </a:r>
            <a:endParaRPr lang="zh-CN" altLang="zh-CN" sz="1400">
              <a:solidFill>
                <a:srgbClr val="0000FF"/>
              </a:solidFill>
              <a:latin typeface="Courier New" pitchFamily="49" charset="0"/>
              <a:cs typeface="Courier New" pitchFamily="49" charset="0"/>
            </a:endParaRPr>
          </a:p>
        </p:txBody>
      </p:sp>
      <p:sp>
        <p:nvSpPr>
          <p:cNvPr id="9" name="矩形 8"/>
          <p:cNvSpPr/>
          <p:nvPr/>
        </p:nvSpPr>
        <p:spPr>
          <a:xfrm>
            <a:off x="971600" y="1196752"/>
            <a:ext cx="4896544" cy="662554"/>
          </a:xfrm>
          <a:prstGeom prst="rect">
            <a:avLst/>
          </a:prstGeom>
        </p:spPr>
        <p:txBody>
          <a:bodyPr wrap="square">
            <a:spAutoFit/>
          </a:bodyPr>
          <a:lstStyle/>
          <a:p>
            <a:pPr>
              <a:lnSpc>
                <a:spcPct val="150000"/>
              </a:lnSpc>
            </a:pPr>
            <a:r>
              <a:rPr lang="zh-CN" altLang="en-US" sz="2800" b="1" smtClean="0">
                <a:solidFill>
                  <a:srgbClr val="000000"/>
                </a:solidFill>
                <a:latin typeface="微软雅黑" pitchFamily="34" charset="-122"/>
                <a:ea typeface="微软雅黑" pitchFamily="34" charset="-122"/>
              </a:rPr>
              <a:t>定义</a:t>
            </a:r>
            <a:r>
              <a:rPr lang="en-US" altLang="zh-CN" sz="2800" b="1" smtClean="0">
                <a:solidFill>
                  <a:srgbClr val="000000"/>
                </a:solidFill>
                <a:latin typeface="微软雅黑" pitchFamily="34" charset="-122"/>
                <a:ea typeface="微软雅黑" pitchFamily="34" charset="-122"/>
              </a:rPr>
              <a:t>GPIO</a:t>
            </a:r>
            <a:r>
              <a:rPr lang="zh-CN" altLang="en-US" sz="2800" b="1" smtClean="0">
                <a:solidFill>
                  <a:srgbClr val="000000"/>
                </a:solidFill>
                <a:latin typeface="微软雅黑" pitchFamily="34" charset="-122"/>
                <a:ea typeface="微软雅黑" pitchFamily="34" charset="-122"/>
              </a:rPr>
              <a:t>端口基地址指针</a:t>
            </a:r>
            <a:endParaRPr lang="zh-CN" altLang="zh-CN" sz="2800" b="1">
              <a:solidFill>
                <a:srgbClr val="000000"/>
              </a:solidFill>
              <a:latin typeface="微软雅黑" pitchFamily="34" charset="-122"/>
              <a:ea typeface="微软雅黑" pitchFamily="34" charset="-122"/>
            </a:endParaRPr>
          </a:p>
        </p:txBody>
      </p:sp>
      <p:sp>
        <p:nvSpPr>
          <p:cNvPr id="10" name="矩形 9"/>
          <p:cNvSpPr/>
          <p:nvPr/>
        </p:nvSpPr>
        <p:spPr>
          <a:xfrm>
            <a:off x="829568" y="5229200"/>
            <a:ext cx="7470576" cy="1338828"/>
          </a:xfrm>
          <a:prstGeom prst="rect">
            <a:avLst/>
          </a:prstGeom>
          <a:ln>
            <a:solidFill>
              <a:schemeClr val="tx1"/>
            </a:solidFill>
          </a:ln>
        </p:spPr>
        <p:txBody>
          <a:bodyPr wrap="square">
            <a:spAutoFit/>
          </a:bodyPr>
          <a:lstStyle/>
          <a:p>
            <a:pPr>
              <a:lnSpc>
                <a:spcPct val="150000"/>
              </a:lnSpc>
            </a:pPr>
            <a:r>
              <a:rPr lang="en-US" altLang="zh-CN" smtClean="0">
                <a:latin typeface="Courier New" pitchFamily="49" charset="0"/>
                <a:cs typeface="Courier New" pitchFamily="49" charset="0"/>
              </a:rPr>
              <a:t>GPIOA-&gt;ODR = 0xFF;</a:t>
            </a:r>
          </a:p>
          <a:p>
            <a:pPr>
              <a:lnSpc>
                <a:spcPct val="150000"/>
              </a:lnSpc>
            </a:pPr>
            <a:r>
              <a:rPr lang="en-US" altLang="zh-CN" smtClean="0">
                <a:latin typeface="Courier New" pitchFamily="49" charset="0"/>
                <a:cs typeface="Courier New" pitchFamily="49" charset="0"/>
              </a:rPr>
              <a:t>GPIOB-&gt;ODR = 0xFF;</a:t>
            </a:r>
          </a:p>
          <a:p>
            <a:pPr>
              <a:lnSpc>
                <a:spcPct val="150000"/>
              </a:lnSpc>
            </a:pPr>
            <a:r>
              <a:rPr lang="en-US" altLang="zh-CN" smtClean="0">
                <a:latin typeface="Courier New" pitchFamily="49" charset="0"/>
                <a:cs typeface="Courier New" pitchFamily="49" charset="0"/>
              </a:rPr>
              <a:t>... ...</a:t>
            </a:r>
            <a:endParaRPr lang="zh-CN" altLang="zh-CN">
              <a:latin typeface="Courier New" pitchFamily="49" charset="0"/>
              <a:cs typeface="Courier New" pitchFamily="49" charset="0"/>
            </a:endParaRPr>
          </a:p>
        </p:txBody>
      </p:sp>
    </p:spTree>
    <p:extLst>
      <p:ext uri="{BB962C8B-B14F-4D97-AF65-F5344CB8AC3E}">
        <p14:creationId xmlns:p14="http://schemas.microsoft.com/office/powerpoint/2010/main" val="1593506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323528" y="1695032"/>
            <a:ext cx="8496944" cy="3894208"/>
          </a:xfrm>
          <a:prstGeom prst="rect">
            <a:avLst/>
          </a:prstGeom>
        </p:spPr>
        <p:txBody>
          <a:bodyPr wrap="square">
            <a:spAutoFit/>
          </a:bodyPr>
          <a:lstStyle/>
          <a:p>
            <a:pPr>
              <a:lnSpc>
                <a:spcPct val="150000"/>
              </a:lnSpc>
            </a:pPr>
            <a:r>
              <a:rPr lang="zh-CN" altLang="zh-CN" sz="2800">
                <a:solidFill>
                  <a:srgbClr val="000000"/>
                </a:solidFill>
                <a:latin typeface="微软雅黑" pitchFamily="34" charset="-122"/>
                <a:ea typeface="微软雅黑" pitchFamily="34" charset="-122"/>
              </a:rPr>
              <a:t>这里我们仅是以</a:t>
            </a:r>
            <a:r>
              <a:rPr lang="en-US" altLang="zh-CN" sz="2800">
                <a:solidFill>
                  <a:srgbClr val="000000"/>
                </a:solidFill>
                <a:latin typeface="微软雅黑" pitchFamily="34" charset="-122"/>
                <a:ea typeface="微软雅黑" pitchFamily="34" charset="-122"/>
              </a:rPr>
              <a:t>GPIO</a:t>
            </a:r>
            <a:r>
              <a:rPr lang="zh-CN" altLang="zh-CN" sz="2800">
                <a:solidFill>
                  <a:srgbClr val="000000"/>
                </a:solidFill>
                <a:latin typeface="微软雅黑" pitchFamily="34" charset="-122"/>
                <a:ea typeface="微软雅黑" pitchFamily="34" charset="-122"/>
              </a:rPr>
              <a:t>这个外设为例，给大家讲解了</a:t>
            </a:r>
            <a:r>
              <a:rPr lang="en-US" altLang="zh-CN" sz="2800">
                <a:solidFill>
                  <a:srgbClr val="000000"/>
                </a:solidFill>
                <a:latin typeface="微软雅黑" pitchFamily="34" charset="-122"/>
                <a:ea typeface="微软雅黑" pitchFamily="34" charset="-122"/>
              </a:rPr>
              <a:t>C</a:t>
            </a:r>
            <a:r>
              <a:rPr lang="zh-CN" altLang="zh-CN" sz="2800">
                <a:solidFill>
                  <a:srgbClr val="000000"/>
                </a:solidFill>
                <a:latin typeface="微软雅黑" pitchFamily="34" charset="-122"/>
                <a:ea typeface="微软雅黑" pitchFamily="34" charset="-122"/>
              </a:rPr>
              <a:t>语言对寄存器的封装。以此类推，其他外设也同样可以用这种方法来封装</a:t>
            </a:r>
            <a:r>
              <a:rPr lang="zh-CN" altLang="zh-CN" sz="2800" smtClean="0">
                <a:solidFill>
                  <a:srgbClr val="000000"/>
                </a:solidFill>
                <a:latin typeface="微软雅黑" pitchFamily="34" charset="-122"/>
                <a:ea typeface="微软雅黑" pitchFamily="34" charset="-122"/>
              </a:rPr>
              <a:t>。</a:t>
            </a:r>
            <a:endParaRPr lang="en-US" altLang="zh-CN" sz="2800" smtClean="0">
              <a:solidFill>
                <a:srgbClr val="000000"/>
              </a:solidFill>
              <a:latin typeface="微软雅黑" pitchFamily="34" charset="-122"/>
              <a:ea typeface="微软雅黑" pitchFamily="34" charset="-122"/>
            </a:endParaRPr>
          </a:p>
          <a:p>
            <a:pPr>
              <a:lnSpc>
                <a:spcPct val="150000"/>
              </a:lnSpc>
            </a:pPr>
            <a:r>
              <a:rPr lang="zh-CN" altLang="zh-CN" sz="2800" smtClean="0">
                <a:solidFill>
                  <a:srgbClr val="000000"/>
                </a:solidFill>
                <a:latin typeface="微软雅黑" pitchFamily="34" charset="-122"/>
                <a:ea typeface="微软雅黑" pitchFamily="34" charset="-122"/>
              </a:rPr>
              <a:t>好消息</a:t>
            </a:r>
            <a:r>
              <a:rPr lang="zh-CN" altLang="zh-CN" sz="2800">
                <a:solidFill>
                  <a:srgbClr val="000000"/>
                </a:solidFill>
                <a:latin typeface="微软雅黑" pitchFamily="34" charset="-122"/>
                <a:ea typeface="微软雅黑" pitchFamily="34" charset="-122"/>
              </a:rPr>
              <a:t>是，这部分工作都由固件库帮我们完成了，这里我们只是分析了下这个封装的过程，让大家知其然，也只其所以然。</a:t>
            </a:r>
          </a:p>
        </p:txBody>
      </p:sp>
    </p:spTree>
    <p:extLst>
      <p:ext uri="{BB962C8B-B14F-4D97-AF65-F5344CB8AC3E}">
        <p14:creationId xmlns:p14="http://schemas.microsoft.com/office/powerpoint/2010/main" val="21472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STM32—M4</a:t>
            </a:r>
            <a:r>
              <a:rPr lang="zh-CN" altLang="en-US" sz="3200" b="1" smtClean="0">
                <a:latin typeface="微软雅黑" pitchFamily="34" charset="-122"/>
                <a:ea typeface="微软雅黑" pitchFamily="34" charset="-122"/>
              </a:rPr>
              <a:t>系列</a:t>
            </a:r>
            <a:endParaRPr lang="zh-CN" altLang="en-US" sz="3200" b="1">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什么是</a:t>
            </a:r>
            <a:r>
              <a:rPr lang="zh-CN" altLang="en-US" sz="3200" b="1">
                <a:solidFill>
                  <a:srgbClr val="000000"/>
                </a:solidFill>
                <a:latin typeface="微软雅黑" pitchFamily="34" charset="-122"/>
                <a:ea typeface="微软雅黑" pitchFamily="34" charset="-122"/>
              </a:rPr>
              <a:t>寄存器</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2123728" y="2064621"/>
            <a:ext cx="49685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6000" b="1" smtClean="0">
                <a:solidFill>
                  <a:srgbClr val="000000"/>
                </a:solidFill>
                <a:latin typeface="微软雅黑" pitchFamily="34" charset="-122"/>
                <a:ea typeface="微软雅黑" pitchFamily="34" charset="-122"/>
              </a:rPr>
              <a:t>什么是寄存器</a:t>
            </a:r>
            <a:endParaRPr lang="zh-CN" altLang="en-US" sz="6000" b="1">
              <a:solidFill>
                <a:srgbClr val="000000"/>
              </a:solidFill>
              <a:latin typeface="微软雅黑" pitchFamily="34" charset="-122"/>
              <a:ea typeface="微软雅黑" pitchFamily="34" charset="-122"/>
            </a:endParaRPr>
          </a:p>
        </p:txBody>
      </p:sp>
      <p:sp>
        <p:nvSpPr>
          <p:cNvPr id="8" name="矩形 7"/>
          <p:cNvSpPr/>
          <p:nvPr/>
        </p:nvSpPr>
        <p:spPr>
          <a:xfrm>
            <a:off x="2495258" y="3573015"/>
            <a:ext cx="4139196" cy="1384995"/>
          </a:xfrm>
          <a:prstGeom prst="rect">
            <a:avLst/>
          </a:prstGeom>
          <a:ln>
            <a:noFill/>
          </a:ln>
        </p:spPr>
        <p:txBody>
          <a:bodyPr wrap="square">
            <a:spAutoFit/>
          </a:bodyPr>
          <a:lstStyle/>
          <a:p>
            <a:pPr>
              <a:lnSpc>
                <a:spcPct val="150000"/>
              </a:lnSpc>
            </a:pPr>
            <a:r>
              <a:rPr lang="en-US" altLang="zh-CN" sz="2800" smtClean="0">
                <a:solidFill>
                  <a:srgbClr val="000000"/>
                </a:solidFill>
                <a:latin typeface="微软雅黑" pitchFamily="34" charset="-122"/>
                <a:ea typeface="微软雅黑" pitchFamily="34" charset="-122"/>
              </a:rPr>
              <a:t>1</a:t>
            </a:r>
            <a:r>
              <a:rPr lang="zh-CN" altLang="en-US" sz="2800" smtClean="0">
                <a:solidFill>
                  <a:srgbClr val="000000"/>
                </a:solidFill>
                <a:latin typeface="微软雅黑" pitchFamily="34" charset="-122"/>
                <a:ea typeface="微软雅黑" pitchFamily="34" charset="-122"/>
              </a:rPr>
              <a:t>、什么是储存器映射？</a:t>
            </a:r>
            <a:endParaRPr lang="en-US" altLang="zh-CN" sz="2800" smtClean="0">
              <a:solidFill>
                <a:srgbClr val="000000"/>
              </a:solidFill>
              <a:latin typeface="微软雅黑" pitchFamily="34" charset="-122"/>
              <a:ea typeface="微软雅黑" pitchFamily="34" charset="-122"/>
            </a:endParaRPr>
          </a:p>
          <a:p>
            <a:pPr>
              <a:lnSpc>
                <a:spcPct val="150000"/>
              </a:lnSpc>
            </a:pPr>
            <a:r>
              <a:rPr lang="en-US" altLang="zh-CN" sz="2800" smtClean="0">
                <a:solidFill>
                  <a:srgbClr val="000000"/>
                </a:solidFill>
                <a:latin typeface="微软雅黑" pitchFamily="34" charset="-122"/>
                <a:ea typeface="微软雅黑" pitchFamily="34" charset="-122"/>
              </a:rPr>
              <a:t>2</a:t>
            </a:r>
            <a:r>
              <a:rPr lang="zh-CN" altLang="en-US" sz="2800" smtClean="0">
                <a:solidFill>
                  <a:srgbClr val="000000"/>
                </a:solidFill>
                <a:latin typeface="微软雅黑" pitchFamily="34" charset="-122"/>
                <a:ea typeface="微软雅黑" pitchFamily="34" charset="-122"/>
              </a:rPr>
              <a:t>、什么是寄存器映射？</a:t>
            </a:r>
            <a:endParaRPr lang="zh-CN" altLang="zh-CN" sz="28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24957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长啥样</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971711" y="1325959"/>
            <a:ext cx="4464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solidFill>
                  <a:srgbClr val="000000"/>
                </a:solidFill>
                <a:latin typeface="微软雅黑" pitchFamily="34" charset="-122"/>
                <a:ea typeface="微软雅黑" pitchFamily="34" charset="-122"/>
              </a:rPr>
              <a:t>STM32F429IGT6</a:t>
            </a:r>
            <a:r>
              <a:rPr lang="zh-CN" altLang="en-US" sz="2400" smtClean="0">
                <a:solidFill>
                  <a:srgbClr val="000000"/>
                </a:solidFill>
                <a:latin typeface="微软雅黑" pitchFamily="34" charset="-122"/>
                <a:ea typeface="微软雅黑" pitchFamily="34" charset="-122"/>
              </a:rPr>
              <a:t>芯片实物图</a:t>
            </a:r>
            <a:endParaRPr lang="zh-CN" altLang="en-US" sz="2400">
              <a:solidFill>
                <a:srgbClr val="000000"/>
              </a:solidFill>
              <a:latin typeface="微软雅黑" pitchFamily="34" charset="-122"/>
              <a:ea typeface="微软雅黑" pitchFamily="34" charset="-122"/>
            </a:endParaRPr>
          </a:p>
        </p:txBody>
      </p:sp>
      <p:pic>
        <p:nvPicPr>
          <p:cNvPr id="8" name="图片 7"/>
          <p:cNvPicPr/>
          <p:nvPr/>
        </p:nvPicPr>
        <p:blipFill>
          <a:blip r:embed="rId3"/>
          <a:stretch>
            <a:fillRect/>
          </a:stretch>
        </p:blipFill>
        <p:spPr>
          <a:xfrm>
            <a:off x="1144476" y="2708920"/>
            <a:ext cx="6840760" cy="3888432"/>
          </a:xfrm>
          <a:prstGeom prst="rect">
            <a:avLst/>
          </a:prstGeom>
          <a:ln>
            <a:solidFill>
              <a:schemeClr val="tx1"/>
            </a:solidFill>
          </a:ln>
        </p:spPr>
      </p:pic>
      <p:sp>
        <p:nvSpPr>
          <p:cNvPr id="10" name="文本框 3"/>
          <p:cNvSpPr txBox="1">
            <a:spLocks noChangeArrowheads="1"/>
          </p:cNvSpPr>
          <p:nvPr/>
        </p:nvSpPr>
        <p:spPr bwMode="auto">
          <a:xfrm>
            <a:off x="971600" y="1787624"/>
            <a:ext cx="43204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000" smtClean="0">
                <a:solidFill>
                  <a:srgbClr val="000000"/>
                </a:solidFill>
                <a:latin typeface="微软雅黑" pitchFamily="34" charset="-122"/>
                <a:ea typeface="微软雅黑" pitchFamily="34" charset="-122"/>
              </a:rPr>
              <a:t>1</a:t>
            </a:r>
            <a:r>
              <a:rPr lang="zh-CN" altLang="en-US" sz="2000" smtClean="0">
                <a:solidFill>
                  <a:srgbClr val="000000"/>
                </a:solidFill>
                <a:latin typeface="微软雅黑" pitchFamily="34" charset="-122"/>
                <a:ea typeface="微软雅黑" pitchFamily="34" charset="-122"/>
              </a:rPr>
              <a:t>、学会看丝印</a:t>
            </a:r>
            <a:endParaRPr lang="en-US" altLang="zh-CN" sz="2000" smtClean="0">
              <a:solidFill>
                <a:srgbClr val="000000"/>
              </a:solidFill>
              <a:latin typeface="微软雅黑" pitchFamily="34" charset="-122"/>
              <a:ea typeface="微软雅黑" pitchFamily="34" charset="-122"/>
            </a:endParaRPr>
          </a:p>
          <a:p>
            <a:pPr eaLnBrk="1" hangingPunct="1"/>
            <a:r>
              <a:rPr lang="en-US" altLang="zh-CN" sz="2000" smtClean="0">
                <a:solidFill>
                  <a:srgbClr val="000000"/>
                </a:solidFill>
                <a:latin typeface="微软雅黑" pitchFamily="34" charset="-122"/>
                <a:ea typeface="微软雅黑" pitchFamily="34" charset="-122"/>
              </a:rPr>
              <a:t>2</a:t>
            </a:r>
            <a:r>
              <a:rPr lang="zh-CN" altLang="en-US" sz="2000" smtClean="0">
                <a:solidFill>
                  <a:srgbClr val="000000"/>
                </a:solidFill>
                <a:latin typeface="微软雅黑" pitchFamily="34" charset="-122"/>
                <a:ea typeface="微软雅黑" pitchFamily="34" charset="-122"/>
              </a:rPr>
              <a:t>、懂得如何辨别正方向</a:t>
            </a:r>
            <a:endParaRPr lang="zh-CN" altLang="en-US" sz="20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52298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内部有什么</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702" y="1325959"/>
            <a:ext cx="4464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solidFill>
                  <a:srgbClr val="000000"/>
                </a:solidFill>
                <a:latin typeface="微软雅黑" pitchFamily="34" charset="-122"/>
                <a:ea typeface="微软雅黑" pitchFamily="34" charset="-122"/>
              </a:rPr>
              <a:t>STM32</a:t>
            </a:r>
            <a:r>
              <a:rPr lang="zh-CN" altLang="en-US" sz="2400" smtClean="0">
                <a:solidFill>
                  <a:srgbClr val="000000"/>
                </a:solidFill>
                <a:latin typeface="微软雅黑" pitchFamily="34" charset="-122"/>
                <a:ea typeface="微软雅黑" pitchFamily="34" charset="-122"/>
              </a:rPr>
              <a:t>芯片架构简图</a:t>
            </a:r>
            <a:endParaRPr lang="zh-CN" altLang="en-US" sz="2400">
              <a:solidFill>
                <a:srgbClr val="000000"/>
              </a:solidFill>
              <a:latin typeface="微软雅黑" pitchFamily="34" charset="-122"/>
              <a:ea typeface="微软雅黑" pitchFamily="34" charset="-122"/>
            </a:endParaRPr>
          </a:p>
        </p:txBody>
      </p:sp>
      <p:pic>
        <p:nvPicPr>
          <p:cNvPr id="7" name="图片 6"/>
          <p:cNvPicPr/>
          <p:nvPr/>
        </p:nvPicPr>
        <p:blipFill>
          <a:blip r:embed="rId3"/>
          <a:stretch>
            <a:fillRect/>
          </a:stretch>
        </p:blipFill>
        <p:spPr>
          <a:xfrm>
            <a:off x="827584" y="2060848"/>
            <a:ext cx="7541633" cy="4341913"/>
          </a:xfrm>
          <a:prstGeom prst="rect">
            <a:avLst/>
          </a:prstGeom>
          <a:ln>
            <a:solidFill>
              <a:schemeClr val="tx1"/>
            </a:solidFill>
          </a:ln>
        </p:spPr>
      </p:pic>
    </p:spTree>
    <p:extLst>
      <p:ext uri="{BB962C8B-B14F-4D97-AF65-F5344CB8AC3E}">
        <p14:creationId xmlns:p14="http://schemas.microsoft.com/office/powerpoint/2010/main" val="308065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内部有什么</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683568" y="1325959"/>
            <a:ext cx="6192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smtClean="0">
                <a:solidFill>
                  <a:srgbClr val="000000"/>
                </a:solidFill>
                <a:latin typeface="微软雅黑" pitchFamily="34" charset="-122"/>
                <a:ea typeface="微软雅黑" pitchFamily="34" charset="-122"/>
              </a:rPr>
              <a:t>STM32F42xx</a:t>
            </a:r>
            <a:r>
              <a:rPr lang="zh-CN" altLang="en-US" sz="2400" smtClean="0">
                <a:solidFill>
                  <a:srgbClr val="000000"/>
                </a:solidFill>
                <a:latin typeface="微软雅黑" pitchFamily="34" charset="-122"/>
                <a:ea typeface="微软雅黑" pitchFamily="34" charset="-122"/>
              </a:rPr>
              <a:t>和</a:t>
            </a:r>
            <a:r>
              <a:rPr lang="en-US" altLang="zh-CN" sz="2400" smtClean="0">
                <a:solidFill>
                  <a:srgbClr val="000000"/>
                </a:solidFill>
                <a:latin typeface="微软雅黑" pitchFamily="34" charset="-122"/>
                <a:ea typeface="微软雅黑" pitchFamily="34" charset="-122"/>
              </a:rPr>
              <a:t>F43xx</a:t>
            </a:r>
            <a:r>
              <a:rPr lang="zh-CN" altLang="en-US" sz="2400" smtClean="0">
                <a:solidFill>
                  <a:srgbClr val="000000"/>
                </a:solidFill>
                <a:latin typeface="微软雅黑" pitchFamily="34" charset="-122"/>
                <a:ea typeface="微软雅黑" pitchFamily="34" charset="-122"/>
              </a:rPr>
              <a:t>器件的总线接口</a:t>
            </a:r>
            <a:endParaRPr lang="zh-CN" altLang="en-US" sz="2400">
              <a:solidFill>
                <a:srgbClr val="000000"/>
              </a:solidFill>
              <a:latin typeface="微软雅黑" pitchFamily="34" charset="-122"/>
              <a:ea typeface="微软雅黑" pitchFamily="34" charset="-122"/>
            </a:endParaRPr>
          </a:p>
        </p:txBody>
      </p:sp>
      <p:pic>
        <p:nvPicPr>
          <p:cNvPr id="6" name="图片 5"/>
          <p:cNvPicPr/>
          <p:nvPr/>
        </p:nvPicPr>
        <p:blipFill>
          <a:blip r:embed="rId3"/>
          <a:stretch>
            <a:fillRect/>
          </a:stretch>
        </p:blipFill>
        <p:spPr>
          <a:xfrm>
            <a:off x="611560" y="1916832"/>
            <a:ext cx="7849092" cy="4403353"/>
          </a:xfrm>
          <a:prstGeom prst="rect">
            <a:avLst/>
          </a:prstGeom>
        </p:spPr>
      </p:pic>
    </p:spTree>
    <p:extLst>
      <p:ext uri="{BB962C8B-B14F-4D97-AF65-F5344CB8AC3E}">
        <p14:creationId xmlns:p14="http://schemas.microsoft.com/office/powerpoint/2010/main" val="1738256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存储器映射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683568" y="1196752"/>
            <a:ext cx="6192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solidFill>
                  <a:srgbClr val="000000"/>
                </a:solidFill>
                <a:latin typeface="微软雅黑" pitchFamily="34" charset="-122"/>
                <a:ea typeface="微软雅黑" pitchFamily="34" charset="-122"/>
              </a:rPr>
              <a:t>什么叫存储器映射？</a:t>
            </a:r>
            <a:endParaRPr lang="zh-CN" altLang="en-US" sz="2400" b="1">
              <a:solidFill>
                <a:srgbClr val="000000"/>
              </a:solidFill>
              <a:latin typeface="微软雅黑" pitchFamily="34" charset="-122"/>
              <a:ea typeface="微软雅黑" pitchFamily="34" charset="-122"/>
            </a:endParaRPr>
          </a:p>
        </p:txBody>
      </p:sp>
      <p:sp>
        <p:nvSpPr>
          <p:cNvPr id="2" name="矩形 1"/>
          <p:cNvSpPr/>
          <p:nvPr/>
        </p:nvSpPr>
        <p:spPr>
          <a:xfrm>
            <a:off x="683568" y="1700808"/>
            <a:ext cx="7182544" cy="923330"/>
          </a:xfrm>
          <a:prstGeom prst="rect">
            <a:avLst/>
          </a:prstGeom>
        </p:spPr>
        <p:txBody>
          <a:bodyPr wrap="square">
            <a:spAutoFit/>
          </a:bodyPr>
          <a:lstStyle/>
          <a:p>
            <a:pPr>
              <a:lnSpc>
                <a:spcPct val="150000"/>
              </a:lnSpc>
            </a:pPr>
            <a:r>
              <a:rPr lang="zh-CN" altLang="zh-CN">
                <a:solidFill>
                  <a:srgbClr val="000000"/>
                </a:solidFill>
                <a:latin typeface="微软雅黑" pitchFamily="34" charset="-122"/>
                <a:ea typeface="微软雅黑" pitchFamily="34" charset="-122"/>
              </a:rPr>
              <a:t>存储器本身不具有地址信息，它的地址是由芯片厂商或用户分配，给存储器分配地址的过程就称为存储器</a:t>
            </a:r>
            <a:r>
              <a:rPr lang="zh-CN" altLang="zh-CN" smtClean="0">
                <a:solidFill>
                  <a:srgbClr val="000000"/>
                </a:solidFill>
                <a:latin typeface="微软雅黑" pitchFamily="34" charset="-122"/>
                <a:ea typeface="微软雅黑" pitchFamily="34" charset="-122"/>
              </a:rPr>
              <a:t>映射</a:t>
            </a:r>
            <a:r>
              <a:rPr lang="zh-CN" altLang="en-US" smtClean="0">
                <a:solidFill>
                  <a:srgbClr val="000000"/>
                </a:solidFill>
                <a:latin typeface="微软雅黑" pitchFamily="34" charset="-122"/>
                <a:ea typeface="微软雅黑" pitchFamily="34" charset="-122"/>
              </a:rPr>
              <a:t>。</a:t>
            </a:r>
            <a:endParaRPr lang="zh-CN" altLang="en-US">
              <a:solidFill>
                <a:srgbClr val="000000"/>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709977673"/>
              </p:ext>
            </p:extLst>
          </p:nvPr>
        </p:nvGraphicFramePr>
        <p:xfrm>
          <a:off x="539552" y="2708920"/>
          <a:ext cx="8064894" cy="4000336"/>
        </p:xfrm>
        <a:graphic>
          <a:graphicData uri="http://schemas.openxmlformats.org/drawingml/2006/table">
            <a:tbl>
              <a:tblPr firstRow="1" firstCol="1" bandRow="1">
                <a:tableStyleId>{5C22544A-7EE6-4342-B048-85BDC9FD1C3A}</a:tableStyleId>
              </a:tblPr>
              <a:tblGrid>
                <a:gridCol w="1368152"/>
                <a:gridCol w="2520280"/>
                <a:gridCol w="4176462"/>
              </a:tblGrid>
              <a:tr h="504056">
                <a:tc>
                  <a:txBody>
                    <a:bodyPr/>
                    <a:lstStyle/>
                    <a:p>
                      <a:pPr algn="just">
                        <a:lnSpc>
                          <a:spcPts val="1200"/>
                        </a:lnSpc>
                        <a:spcAft>
                          <a:spcPts val="0"/>
                        </a:spcAft>
                      </a:pPr>
                      <a:endParaRPr lang="en-US" altLang="zh-CN" sz="1600" smtClean="0">
                        <a:effectLst/>
                      </a:endParaRPr>
                    </a:p>
                    <a:p>
                      <a:pPr algn="just">
                        <a:lnSpc>
                          <a:spcPts val="1200"/>
                        </a:lnSpc>
                        <a:spcAft>
                          <a:spcPts val="0"/>
                        </a:spcAft>
                      </a:pPr>
                      <a:r>
                        <a:rPr lang="zh-CN" sz="1600" smtClean="0">
                          <a:effectLst/>
                        </a:rPr>
                        <a:t>序号</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endParaRPr lang="en-US" altLang="zh-CN" sz="1600" smtClean="0">
                        <a:effectLst/>
                      </a:endParaRPr>
                    </a:p>
                    <a:p>
                      <a:pPr algn="just">
                        <a:lnSpc>
                          <a:spcPts val="1200"/>
                        </a:lnSpc>
                        <a:spcAft>
                          <a:spcPts val="0"/>
                        </a:spcAft>
                      </a:pPr>
                      <a:r>
                        <a:rPr lang="zh-CN" sz="1600" smtClean="0">
                          <a:effectLst/>
                        </a:rPr>
                        <a:t>用途</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endParaRPr lang="en-US" altLang="zh-CN" sz="1600" smtClean="0">
                        <a:effectLst/>
                      </a:endParaRPr>
                    </a:p>
                    <a:p>
                      <a:pPr algn="just">
                        <a:lnSpc>
                          <a:spcPts val="1200"/>
                        </a:lnSpc>
                        <a:spcAft>
                          <a:spcPts val="0"/>
                        </a:spcAft>
                      </a:pPr>
                      <a:r>
                        <a:rPr lang="zh-CN" sz="1600" smtClean="0">
                          <a:effectLst/>
                        </a:rPr>
                        <a:t>地址</a:t>
                      </a:r>
                      <a:r>
                        <a:rPr lang="zh-CN" sz="1600">
                          <a:effectLst/>
                        </a:rPr>
                        <a:t>范围</a:t>
                      </a:r>
                      <a:endParaRPr lang="zh-CN" sz="1600">
                        <a:effectLst/>
                        <a:latin typeface="Times New Roman"/>
                        <a:ea typeface="黑体"/>
                      </a:endParaRPr>
                    </a:p>
                  </a:txBody>
                  <a:tcPr marL="68580" marR="68580" marT="0" marB="0" anchor="ctr"/>
                </a:tc>
              </a:tr>
              <a:tr h="437035">
                <a:tc>
                  <a:txBody>
                    <a:bodyPr/>
                    <a:lstStyle/>
                    <a:p>
                      <a:pPr indent="266700" algn="just">
                        <a:lnSpc>
                          <a:spcPts val="1200"/>
                        </a:lnSpc>
                        <a:spcAft>
                          <a:spcPts val="0"/>
                        </a:spcAft>
                      </a:pPr>
                      <a:r>
                        <a:rPr lang="en-US" sz="1600">
                          <a:effectLst/>
                        </a:rPr>
                        <a:t>Block 0</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smtClean="0">
                          <a:effectLst/>
                        </a:rPr>
                        <a:t>SRAM</a:t>
                      </a:r>
                      <a:r>
                        <a:rPr lang="zh-CN" altLang="en-US" sz="1600" smtClean="0">
                          <a:effectLst/>
                        </a:rPr>
                        <a:t>（</a:t>
                      </a:r>
                      <a:r>
                        <a:rPr lang="en-US" altLang="zh-CN" sz="1600" smtClean="0">
                          <a:effectLst/>
                        </a:rPr>
                        <a:t>FLASH</a:t>
                      </a:r>
                      <a:r>
                        <a:rPr lang="zh-CN" altLang="en-US" sz="1600" smtClean="0">
                          <a:effectLst/>
                        </a:rPr>
                        <a:t>）</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0x0000 0000 ~ 0x1FFF FFFF(512MB)</a:t>
                      </a:r>
                      <a:endParaRPr lang="zh-CN" sz="1600">
                        <a:effectLst/>
                        <a:latin typeface="Times New Roman"/>
                        <a:ea typeface="宋体"/>
                      </a:endParaRPr>
                    </a:p>
                  </a:txBody>
                  <a:tcPr marL="68580" marR="68580" marT="0" marB="0" anchor="ctr"/>
                </a:tc>
              </a:tr>
              <a:tr h="437035">
                <a:tc>
                  <a:txBody>
                    <a:bodyPr/>
                    <a:lstStyle/>
                    <a:p>
                      <a:pPr indent="266700" algn="just">
                        <a:lnSpc>
                          <a:spcPts val="1200"/>
                        </a:lnSpc>
                        <a:spcAft>
                          <a:spcPts val="0"/>
                        </a:spcAft>
                      </a:pPr>
                      <a:r>
                        <a:rPr lang="en-US" sz="1600">
                          <a:effectLst/>
                        </a:rPr>
                        <a:t>Block 1</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SRAM</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0x2000 0000 ~ 0x3FFF FFFF(512MB)</a:t>
                      </a:r>
                      <a:endParaRPr lang="zh-CN" sz="1600">
                        <a:effectLst/>
                        <a:latin typeface="Times New Roman"/>
                        <a:ea typeface="宋体"/>
                      </a:endParaRPr>
                    </a:p>
                  </a:txBody>
                  <a:tcPr marL="68580" marR="68580" marT="0" marB="0" anchor="ctr"/>
                </a:tc>
              </a:tr>
              <a:tr h="437035">
                <a:tc>
                  <a:txBody>
                    <a:bodyPr/>
                    <a:lstStyle/>
                    <a:p>
                      <a:pPr indent="266700" algn="just">
                        <a:lnSpc>
                          <a:spcPts val="1200"/>
                        </a:lnSpc>
                        <a:spcAft>
                          <a:spcPts val="0"/>
                        </a:spcAft>
                      </a:pPr>
                      <a:r>
                        <a:rPr lang="en-US" sz="1600">
                          <a:effectLst/>
                        </a:rPr>
                        <a:t>Block 2</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片上外设</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0x4000 0000 ~ 0x5FFF FFFF(512MB)</a:t>
                      </a:r>
                      <a:endParaRPr lang="zh-CN" sz="1600">
                        <a:effectLst/>
                        <a:latin typeface="Times New Roman"/>
                        <a:ea typeface="宋体"/>
                      </a:endParaRPr>
                    </a:p>
                  </a:txBody>
                  <a:tcPr marL="68580" marR="68580" marT="0" marB="0" anchor="ctr"/>
                </a:tc>
              </a:tr>
              <a:tr h="437035">
                <a:tc>
                  <a:txBody>
                    <a:bodyPr/>
                    <a:lstStyle/>
                    <a:p>
                      <a:pPr indent="266700" algn="just">
                        <a:lnSpc>
                          <a:spcPts val="1200"/>
                        </a:lnSpc>
                        <a:spcAft>
                          <a:spcPts val="0"/>
                        </a:spcAft>
                      </a:pPr>
                      <a:r>
                        <a:rPr lang="en-US" sz="1600">
                          <a:effectLst/>
                        </a:rPr>
                        <a:t>Block 3</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FMC</a:t>
                      </a:r>
                      <a:r>
                        <a:rPr lang="zh-CN" sz="1600">
                          <a:effectLst/>
                        </a:rPr>
                        <a:t>的</a:t>
                      </a:r>
                      <a:r>
                        <a:rPr lang="en-US" sz="1600">
                          <a:effectLst/>
                        </a:rPr>
                        <a:t>bank1 ~ bank2</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0x6000 0000 ~ 0x7FFF FFFF(512MB)</a:t>
                      </a:r>
                      <a:endParaRPr lang="zh-CN" sz="1600">
                        <a:effectLst/>
                        <a:latin typeface="Times New Roman"/>
                        <a:ea typeface="宋体"/>
                      </a:endParaRPr>
                    </a:p>
                  </a:txBody>
                  <a:tcPr marL="68580" marR="68580" marT="0" marB="0" anchor="ctr"/>
                </a:tc>
              </a:tr>
              <a:tr h="437035">
                <a:tc>
                  <a:txBody>
                    <a:bodyPr/>
                    <a:lstStyle/>
                    <a:p>
                      <a:pPr indent="266700" algn="just">
                        <a:lnSpc>
                          <a:spcPts val="1200"/>
                        </a:lnSpc>
                        <a:spcAft>
                          <a:spcPts val="0"/>
                        </a:spcAft>
                      </a:pPr>
                      <a:r>
                        <a:rPr lang="en-US" sz="1600">
                          <a:effectLst/>
                        </a:rPr>
                        <a:t>Block 4</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FMC</a:t>
                      </a:r>
                      <a:r>
                        <a:rPr lang="zh-CN" sz="1600">
                          <a:effectLst/>
                        </a:rPr>
                        <a:t>的</a:t>
                      </a:r>
                      <a:r>
                        <a:rPr lang="en-US" sz="1600">
                          <a:effectLst/>
                        </a:rPr>
                        <a:t>bank3 ~ bank4</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0x8000 0000 ~ 0x9FFF FFFF(512MB)</a:t>
                      </a:r>
                      <a:endParaRPr lang="zh-CN" sz="1600">
                        <a:effectLst/>
                        <a:latin typeface="Times New Roman"/>
                        <a:ea typeface="宋体"/>
                      </a:endParaRPr>
                    </a:p>
                  </a:txBody>
                  <a:tcPr marL="68580" marR="68580" marT="0" marB="0" anchor="ctr"/>
                </a:tc>
              </a:tr>
              <a:tr h="437035">
                <a:tc>
                  <a:txBody>
                    <a:bodyPr/>
                    <a:lstStyle/>
                    <a:p>
                      <a:pPr indent="266700" algn="just">
                        <a:lnSpc>
                          <a:spcPts val="1200"/>
                        </a:lnSpc>
                        <a:spcAft>
                          <a:spcPts val="0"/>
                        </a:spcAft>
                      </a:pPr>
                      <a:r>
                        <a:rPr lang="en-US" sz="1600">
                          <a:effectLst/>
                        </a:rPr>
                        <a:t>Block 5</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FMC</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0xA000 0000 ~ 0xCFFF FFFF(512MB)</a:t>
                      </a:r>
                      <a:endParaRPr lang="zh-CN" sz="1600">
                        <a:effectLst/>
                        <a:latin typeface="Times New Roman"/>
                        <a:ea typeface="宋体"/>
                      </a:endParaRPr>
                    </a:p>
                  </a:txBody>
                  <a:tcPr marL="68580" marR="68580" marT="0" marB="0" anchor="ctr"/>
                </a:tc>
              </a:tr>
              <a:tr h="437035">
                <a:tc>
                  <a:txBody>
                    <a:bodyPr/>
                    <a:lstStyle/>
                    <a:p>
                      <a:pPr indent="266700" algn="just">
                        <a:lnSpc>
                          <a:spcPts val="1200"/>
                        </a:lnSpc>
                        <a:spcAft>
                          <a:spcPts val="0"/>
                        </a:spcAft>
                      </a:pPr>
                      <a:r>
                        <a:rPr lang="en-US" sz="1600">
                          <a:effectLst/>
                        </a:rPr>
                        <a:t>Block 6</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FMC</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0xD000 0000 ~ 0xDFFF FFFF(512MB)</a:t>
                      </a:r>
                      <a:endParaRPr lang="zh-CN" sz="1600">
                        <a:effectLst/>
                        <a:latin typeface="Times New Roman"/>
                        <a:ea typeface="宋体"/>
                      </a:endParaRPr>
                    </a:p>
                  </a:txBody>
                  <a:tcPr marL="68580" marR="68580" marT="0" marB="0" anchor="ctr"/>
                </a:tc>
              </a:tr>
              <a:tr h="437035">
                <a:tc>
                  <a:txBody>
                    <a:bodyPr/>
                    <a:lstStyle/>
                    <a:p>
                      <a:pPr indent="266700" algn="just">
                        <a:lnSpc>
                          <a:spcPts val="1200"/>
                        </a:lnSpc>
                        <a:spcAft>
                          <a:spcPts val="0"/>
                        </a:spcAft>
                      </a:pPr>
                      <a:r>
                        <a:rPr lang="en-US" sz="1600">
                          <a:effectLst/>
                        </a:rPr>
                        <a:t>Block 7</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Cortex-M4</a:t>
                      </a:r>
                      <a:r>
                        <a:rPr lang="zh-CN" sz="1600">
                          <a:effectLst/>
                        </a:rPr>
                        <a:t>内部外设</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en-US" sz="1600">
                          <a:effectLst/>
                        </a:rPr>
                        <a:t>0xE000 0000 ~ 0xFFFF FFFF(512MB)</a:t>
                      </a:r>
                      <a:endParaRPr lang="zh-CN" sz="16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836845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存储器映射图</a:t>
            </a:r>
            <a:endParaRPr lang="zh-CN" altLang="en-US" sz="3200" b="1" dirty="0">
              <a:solidFill>
                <a:srgbClr val="000000"/>
              </a:solidFill>
              <a:latin typeface="微软雅黑" pitchFamily="34" charset="-122"/>
              <a:ea typeface="微软雅黑" pitchFamily="34" charset="-122"/>
            </a:endParaRPr>
          </a:p>
        </p:txBody>
      </p:sp>
      <p:pic>
        <p:nvPicPr>
          <p:cNvPr id="7" name="图片 6"/>
          <p:cNvPicPr/>
          <p:nvPr/>
        </p:nvPicPr>
        <p:blipFill rotWithShape="1">
          <a:blip r:embed="rId4" cstate="print">
            <a:extLst>
              <a:ext uri="{28A0092B-C50C-407E-A947-70E740481C1C}">
                <a14:useLocalDpi xmlns:a14="http://schemas.microsoft.com/office/drawing/2010/main" val="0"/>
              </a:ext>
            </a:extLst>
          </a:blip>
          <a:srcRect l="10812" t="1882" r="14854" b="3412"/>
          <a:stretch/>
        </p:blipFill>
        <p:spPr bwMode="auto">
          <a:xfrm>
            <a:off x="683568" y="1340768"/>
            <a:ext cx="7704856" cy="518457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8461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寄存器</a:t>
            </a:r>
            <a:r>
              <a:rPr lang="zh-CN" altLang="en-US" sz="3200" b="1" smtClean="0">
                <a:solidFill>
                  <a:srgbClr val="000000"/>
                </a:solidFill>
                <a:latin typeface="微软雅黑" pitchFamily="34" charset="-122"/>
                <a:ea typeface="微软雅黑" pitchFamily="34" charset="-122"/>
              </a:rPr>
              <a:t>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539552" y="2236802"/>
            <a:ext cx="6192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000" smtClean="0">
                <a:solidFill>
                  <a:srgbClr val="000000"/>
                </a:solidFill>
                <a:latin typeface="微软雅黑" pitchFamily="34" charset="-122"/>
                <a:ea typeface="微软雅黑" pitchFamily="34" charset="-122"/>
              </a:rPr>
              <a:t>通过绝对地址访问内存单元</a:t>
            </a:r>
            <a:endParaRPr lang="zh-CN" altLang="en-US" sz="2000">
              <a:solidFill>
                <a:srgbClr val="000000"/>
              </a:solidFill>
              <a:latin typeface="微软雅黑" pitchFamily="34" charset="-122"/>
              <a:ea typeface="微软雅黑" pitchFamily="34" charset="-122"/>
            </a:endParaRPr>
          </a:p>
        </p:txBody>
      </p:sp>
      <p:sp>
        <p:nvSpPr>
          <p:cNvPr id="2" name="矩形 1"/>
          <p:cNvSpPr/>
          <p:nvPr/>
        </p:nvSpPr>
        <p:spPr>
          <a:xfrm>
            <a:off x="539552" y="2793122"/>
            <a:ext cx="8190656" cy="707886"/>
          </a:xfrm>
          <a:prstGeom prst="rect">
            <a:avLst/>
          </a:prstGeom>
          <a:ln>
            <a:solidFill>
              <a:schemeClr val="tx1"/>
            </a:solidFill>
          </a:ln>
        </p:spPr>
        <p:txBody>
          <a:bodyPr wrap="square">
            <a:spAutoFit/>
          </a:bodyPr>
          <a:lstStyle/>
          <a:p>
            <a:r>
              <a:rPr lang="en-US" altLang="zh-CN" sz="2000">
                <a:latin typeface="Courier New" pitchFamily="49" charset="0"/>
                <a:cs typeface="Courier New" pitchFamily="49" charset="0"/>
              </a:rPr>
              <a:t>1 </a:t>
            </a:r>
            <a:r>
              <a:rPr lang="en-US" altLang="zh-CN" sz="2000">
                <a:solidFill>
                  <a:srgbClr val="248C51"/>
                </a:solidFill>
                <a:latin typeface="Courier New" pitchFamily="49" charset="0"/>
                <a:cs typeface="Courier New" pitchFamily="49" charset="0"/>
              </a:rPr>
              <a:t>// GPIOH </a:t>
            </a:r>
            <a:r>
              <a:rPr lang="zh-CN" altLang="zh-CN" sz="2000">
                <a:solidFill>
                  <a:srgbClr val="248C51"/>
                </a:solidFill>
                <a:latin typeface="Courier New" pitchFamily="49" charset="0"/>
                <a:cs typeface="Courier New" pitchFamily="49" charset="0"/>
              </a:rPr>
              <a:t>端口全部输出 高电平</a:t>
            </a:r>
          </a:p>
          <a:p>
            <a:r>
              <a:rPr lang="en-US" altLang="zh-CN" sz="2000">
                <a:latin typeface="Courier New" pitchFamily="49" charset="0"/>
                <a:cs typeface="Courier New" pitchFamily="49" charset="0"/>
              </a:rPr>
              <a:t>2 *(</a:t>
            </a:r>
            <a:r>
              <a:rPr lang="en-US" altLang="zh-CN" sz="2000">
                <a:solidFill>
                  <a:srgbClr val="0000FF"/>
                </a:solidFill>
                <a:latin typeface="Courier New" pitchFamily="49" charset="0"/>
                <a:cs typeface="Courier New" pitchFamily="49" charset="0"/>
              </a:rPr>
              <a:t>unsigned int</a:t>
            </a:r>
            <a:r>
              <a:rPr lang="en-US" altLang="zh-CN" sz="2000">
                <a:latin typeface="Courier New" pitchFamily="49" charset="0"/>
                <a:cs typeface="Courier New" pitchFamily="49" charset="0"/>
              </a:rPr>
              <a:t>*)(</a:t>
            </a:r>
            <a:r>
              <a:rPr lang="en-US" altLang="zh-CN" sz="2000" smtClean="0">
                <a:latin typeface="Courier New" pitchFamily="49" charset="0"/>
                <a:cs typeface="Courier New" pitchFamily="49" charset="0"/>
              </a:rPr>
              <a:t>0x40021C14</a:t>
            </a:r>
            <a:r>
              <a:rPr lang="en-US" altLang="zh-CN" sz="2000">
                <a:latin typeface="Courier New" pitchFamily="49" charset="0"/>
                <a:cs typeface="Courier New" pitchFamily="49" charset="0"/>
              </a:rPr>
              <a:t>) = 0xFFFF;</a:t>
            </a:r>
            <a:endParaRPr lang="zh-CN" altLang="zh-CN" sz="2000">
              <a:latin typeface="Courier New" pitchFamily="49" charset="0"/>
              <a:cs typeface="Courier New" pitchFamily="49" charset="0"/>
            </a:endParaRPr>
          </a:p>
        </p:txBody>
      </p:sp>
      <p:sp>
        <p:nvSpPr>
          <p:cNvPr id="7" name="矩形 6"/>
          <p:cNvSpPr/>
          <p:nvPr/>
        </p:nvSpPr>
        <p:spPr>
          <a:xfrm>
            <a:off x="395536" y="3717032"/>
            <a:ext cx="8190656" cy="1477328"/>
          </a:xfrm>
          <a:prstGeom prst="rect">
            <a:avLst/>
          </a:prstGeom>
        </p:spPr>
        <p:txBody>
          <a:bodyPr wrap="square">
            <a:spAutoFit/>
          </a:bodyPr>
          <a:lstStyle/>
          <a:p>
            <a:pPr>
              <a:lnSpc>
                <a:spcPct val="150000"/>
              </a:lnSpc>
            </a:pPr>
            <a:r>
              <a:rPr lang="en-US" altLang="zh-CN" sz="2000" smtClean="0">
                <a:latin typeface="Courier New" pitchFamily="49" charset="0"/>
                <a:cs typeface="Courier New" pitchFamily="49" charset="0"/>
              </a:rPr>
              <a:t>1</a:t>
            </a:r>
            <a:r>
              <a:rPr lang="zh-CN" altLang="en-US" sz="2000" smtClean="0">
                <a:latin typeface="Courier New" pitchFamily="49" charset="0"/>
                <a:cs typeface="Courier New" pitchFamily="49" charset="0"/>
              </a:rPr>
              <a:t>、</a:t>
            </a:r>
            <a:r>
              <a:rPr lang="en-US" altLang="zh-CN" sz="2000" smtClean="0">
                <a:latin typeface="Courier New" pitchFamily="49" charset="0"/>
                <a:cs typeface="Courier New" pitchFamily="49" charset="0"/>
              </a:rPr>
              <a:t>0X40021C14 </a:t>
            </a:r>
            <a:r>
              <a:rPr lang="zh-CN" altLang="en-US" sz="2000" smtClean="0">
                <a:latin typeface="Courier New" pitchFamily="49" charset="0"/>
                <a:cs typeface="Courier New" pitchFamily="49" charset="0"/>
              </a:rPr>
              <a:t>是</a:t>
            </a:r>
            <a:r>
              <a:rPr lang="en-US" altLang="zh-CN" sz="2000" smtClean="0">
                <a:latin typeface="Courier New" pitchFamily="49" charset="0"/>
                <a:cs typeface="Courier New" pitchFamily="49" charset="0"/>
              </a:rPr>
              <a:t>GPIOH</a:t>
            </a:r>
            <a:r>
              <a:rPr lang="zh-CN" altLang="en-US" sz="2000" smtClean="0">
                <a:latin typeface="Courier New" pitchFamily="49" charset="0"/>
                <a:cs typeface="Courier New" pitchFamily="49" charset="0"/>
              </a:rPr>
              <a:t>输出数据寄存器</a:t>
            </a:r>
            <a:r>
              <a:rPr lang="en-US" altLang="zh-CN" sz="2000" smtClean="0">
                <a:latin typeface="Courier New" pitchFamily="49" charset="0"/>
                <a:cs typeface="Courier New" pitchFamily="49" charset="0"/>
              </a:rPr>
              <a:t>ODR</a:t>
            </a:r>
            <a:r>
              <a:rPr lang="zh-CN" altLang="en-US" sz="2000" smtClean="0">
                <a:latin typeface="Courier New" pitchFamily="49" charset="0"/>
                <a:cs typeface="Courier New" pitchFamily="49" charset="0"/>
              </a:rPr>
              <a:t>的地址，如何找到？</a:t>
            </a:r>
            <a:r>
              <a:rPr lang="en-US" altLang="zh-CN" sz="2000" smtClean="0">
                <a:latin typeface="Courier New" pitchFamily="49" charset="0"/>
                <a:cs typeface="Courier New" pitchFamily="49" charset="0"/>
              </a:rPr>
              <a:t> </a:t>
            </a:r>
          </a:p>
          <a:p>
            <a:pPr>
              <a:lnSpc>
                <a:spcPct val="150000"/>
              </a:lnSpc>
            </a:pPr>
            <a:r>
              <a:rPr lang="en-US" altLang="zh-CN" sz="2000" smtClean="0">
                <a:latin typeface="Courier New" pitchFamily="49" charset="0"/>
                <a:cs typeface="Courier New" pitchFamily="49" charset="0"/>
              </a:rPr>
              <a:t>2</a:t>
            </a:r>
            <a:r>
              <a:rPr lang="zh-CN" altLang="en-US" sz="2000" smtClean="0">
                <a:latin typeface="Courier New" pitchFamily="49" charset="0"/>
                <a:cs typeface="Courier New" pitchFamily="49" charset="0"/>
              </a:rPr>
              <a:t>、</a:t>
            </a:r>
            <a:r>
              <a:rPr lang="en-US" altLang="zh-CN" sz="2000" smtClean="0">
                <a:latin typeface="Courier New" pitchFamily="49" charset="0"/>
                <a:cs typeface="Courier New" pitchFamily="49" charset="0"/>
              </a:rPr>
              <a:t>(</a:t>
            </a:r>
            <a:r>
              <a:rPr lang="en-US" altLang="zh-CN" sz="2000" smtClean="0">
                <a:solidFill>
                  <a:srgbClr val="0000FF"/>
                </a:solidFill>
                <a:latin typeface="Courier New" pitchFamily="49" charset="0"/>
                <a:cs typeface="Courier New" pitchFamily="49" charset="0"/>
              </a:rPr>
              <a:t>unsigned </a:t>
            </a:r>
            <a:r>
              <a:rPr lang="en-US" altLang="zh-CN" sz="2000">
                <a:solidFill>
                  <a:srgbClr val="0000FF"/>
                </a:solidFill>
                <a:latin typeface="Courier New" pitchFamily="49" charset="0"/>
                <a:cs typeface="Courier New" pitchFamily="49" charset="0"/>
              </a:rPr>
              <a:t>int</a:t>
            </a:r>
            <a:r>
              <a:rPr lang="en-US" altLang="zh-CN" sz="2000">
                <a:latin typeface="Courier New" pitchFamily="49" charset="0"/>
                <a:cs typeface="Courier New" pitchFamily="49" charset="0"/>
              </a:rPr>
              <a:t>*)</a:t>
            </a:r>
            <a:r>
              <a:rPr lang="zh-CN" altLang="en-US" sz="2000">
                <a:solidFill>
                  <a:srgbClr val="000000"/>
                </a:solidFill>
                <a:latin typeface="Courier New" pitchFamily="49" charset="0"/>
                <a:ea typeface="微软雅黑" pitchFamily="34" charset="-122"/>
                <a:cs typeface="Courier New" pitchFamily="49" charset="0"/>
              </a:rPr>
              <a:t>的作用是什么</a:t>
            </a:r>
            <a:r>
              <a:rPr lang="zh-CN" altLang="en-US" sz="2000" smtClean="0">
                <a:solidFill>
                  <a:srgbClr val="000000"/>
                </a:solidFill>
                <a:latin typeface="Courier New" pitchFamily="49" charset="0"/>
                <a:ea typeface="微软雅黑" pitchFamily="34" charset="-122"/>
                <a:cs typeface="Courier New" pitchFamily="49" charset="0"/>
              </a:rPr>
              <a:t>？</a:t>
            </a:r>
            <a:endParaRPr lang="en-US" altLang="zh-CN" sz="2000" smtClean="0">
              <a:solidFill>
                <a:srgbClr val="000000"/>
              </a:solidFill>
              <a:latin typeface="Courier New" pitchFamily="49" charset="0"/>
              <a:ea typeface="微软雅黑" pitchFamily="34" charset="-122"/>
              <a:cs typeface="Courier New" pitchFamily="49" charset="0"/>
            </a:endParaRPr>
          </a:p>
          <a:p>
            <a:pPr>
              <a:lnSpc>
                <a:spcPct val="150000"/>
              </a:lnSpc>
            </a:pPr>
            <a:r>
              <a:rPr lang="en-US" altLang="zh-CN" sz="2000" smtClean="0">
                <a:solidFill>
                  <a:srgbClr val="000000"/>
                </a:solidFill>
                <a:latin typeface="Courier New" pitchFamily="49" charset="0"/>
                <a:ea typeface="微软雅黑" pitchFamily="34" charset="-122"/>
                <a:cs typeface="Courier New" pitchFamily="49" charset="0"/>
              </a:rPr>
              <a:t>2</a:t>
            </a:r>
            <a:r>
              <a:rPr lang="zh-CN" altLang="en-US" sz="2000">
                <a:solidFill>
                  <a:srgbClr val="000000"/>
                </a:solidFill>
                <a:latin typeface="Courier New" pitchFamily="49" charset="0"/>
                <a:ea typeface="微软雅黑" pitchFamily="34" charset="-122"/>
                <a:cs typeface="Courier New" pitchFamily="49" charset="0"/>
              </a:rPr>
              <a:t>、</a:t>
            </a:r>
            <a:r>
              <a:rPr lang="zh-CN" altLang="en-US" sz="2000" smtClean="0">
                <a:solidFill>
                  <a:srgbClr val="000000"/>
                </a:solidFill>
                <a:latin typeface="Courier New" pitchFamily="49" charset="0"/>
                <a:ea typeface="微软雅黑" pitchFamily="34" charset="-122"/>
                <a:cs typeface="Courier New" pitchFamily="49" charset="0"/>
              </a:rPr>
              <a:t>学会使用</a:t>
            </a:r>
            <a:r>
              <a:rPr lang="en-US" altLang="zh-CN" sz="2000" smtClean="0">
                <a:solidFill>
                  <a:srgbClr val="000000"/>
                </a:solidFill>
                <a:latin typeface="Courier New" pitchFamily="49" charset="0"/>
                <a:ea typeface="微软雅黑" pitchFamily="34" charset="-122"/>
                <a:cs typeface="Courier New" pitchFamily="49" charset="0"/>
              </a:rPr>
              <a:t>C</a:t>
            </a:r>
            <a:r>
              <a:rPr lang="zh-CN" altLang="en-US" sz="2000" smtClean="0">
                <a:solidFill>
                  <a:srgbClr val="000000"/>
                </a:solidFill>
                <a:latin typeface="Courier New" pitchFamily="49" charset="0"/>
                <a:ea typeface="微软雅黑" pitchFamily="34" charset="-122"/>
                <a:cs typeface="Courier New" pitchFamily="49" charset="0"/>
              </a:rPr>
              <a:t>语言的 </a:t>
            </a:r>
            <a:r>
              <a:rPr lang="en-US" altLang="zh-CN" sz="2000" smtClean="0">
                <a:solidFill>
                  <a:srgbClr val="000000"/>
                </a:solidFill>
                <a:latin typeface="Courier New" pitchFamily="49" charset="0"/>
                <a:ea typeface="微软雅黑" pitchFamily="34" charset="-122"/>
                <a:cs typeface="Courier New" pitchFamily="49" charset="0"/>
              </a:rPr>
              <a:t>* </a:t>
            </a:r>
            <a:r>
              <a:rPr lang="zh-CN" altLang="en-US" sz="2000" smtClean="0">
                <a:solidFill>
                  <a:srgbClr val="000000"/>
                </a:solidFill>
                <a:latin typeface="Courier New" pitchFamily="49" charset="0"/>
                <a:ea typeface="微软雅黑" pitchFamily="34" charset="-122"/>
                <a:cs typeface="Courier New" pitchFamily="49" charset="0"/>
              </a:rPr>
              <a:t>号</a:t>
            </a:r>
            <a:endParaRPr lang="zh-CN" altLang="zh-CN" sz="2000">
              <a:solidFill>
                <a:srgbClr val="000000"/>
              </a:solidFill>
              <a:latin typeface="微软雅黑" pitchFamily="34" charset="-122"/>
              <a:ea typeface="微软雅黑" pitchFamily="34" charset="-122"/>
            </a:endParaRPr>
          </a:p>
        </p:txBody>
      </p:sp>
      <p:sp>
        <p:nvSpPr>
          <p:cNvPr id="8" name="矩形 7"/>
          <p:cNvSpPr/>
          <p:nvPr/>
        </p:nvSpPr>
        <p:spPr>
          <a:xfrm>
            <a:off x="592535" y="1340768"/>
            <a:ext cx="8190656" cy="581057"/>
          </a:xfrm>
          <a:prstGeom prst="rect">
            <a:avLst/>
          </a:prstGeom>
        </p:spPr>
        <p:txBody>
          <a:bodyPr wrap="square">
            <a:spAutoFit/>
          </a:bodyPr>
          <a:lstStyle/>
          <a:p>
            <a:pPr>
              <a:lnSpc>
                <a:spcPct val="150000"/>
              </a:lnSpc>
            </a:pPr>
            <a:r>
              <a:rPr lang="zh-CN" altLang="en-US" sz="2400" b="1" smtClean="0">
                <a:solidFill>
                  <a:srgbClr val="000000"/>
                </a:solidFill>
                <a:latin typeface="微软雅黑" pitchFamily="34" charset="-122"/>
                <a:ea typeface="微软雅黑" pitchFamily="34" charset="-122"/>
              </a:rPr>
              <a:t>让</a:t>
            </a:r>
            <a:r>
              <a:rPr lang="en-US" altLang="zh-CN" sz="2400" b="1" smtClean="0">
                <a:solidFill>
                  <a:srgbClr val="000000"/>
                </a:solidFill>
                <a:latin typeface="微软雅黑" pitchFamily="34" charset="-122"/>
                <a:ea typeface="微软雅黑" pitchFamily="34" charset="-122"/>
              </a:rPr>
              <a:t>GPIOH</a:t>
            </a:r>
            <a:r>
              <a:rPr lang="zh-CN" altLang="en-US" sz="2400" b="1" smtClean="0">
                <a:solidFill>
                  <a:srgbClr val="000000"/>
                </a:solidFill>
                <a:latin typeface="微软雅黑" pitchFamily="34" charset="-122"/>
                <a:ea typeface="微软雅黑" pitchFamily="34" charset="-122"/>
              </a:rPr>
              <a:t>端口的</a:t>
            </a:r>
            <a:r>
              <a:rPr lang="en-US" altLang="zh-CN" sz="2400" b="1" smtClean="0">
                <a:solidFill>
                  <a:srgbClr val="000000"/>
                </a:solidFill>
                <a:latin typeface="微软雅黑" pitchFamily="34" charset="-122"/>
                <a:ea typeface="微软雅黑" pitchFamily="34" charset="-122"/>
              </a:rPr>
              <a:t>16</a:t>
            </a:r>
            <a:r>
              <a:rPr lang="zh-CN" altLang="en-US" sz="2400" b="1" smtClean="0">
                <a:solidFill>
                  <a:srgbClr val="000000"/>
                </a:solidFill>
                <a:latin typeface="微软雅黑" pitchFamily="34" charset="-122"/>
                <a:ea typeface="微软雅黑" pitchFamily="34" charset="-122"/>
              </a:rPr>
              <a:t>个引脚输出高电平，要怎么实现？</a:t>
            </a:r>
            <a:endParaRPr lang="zh-CN" altLang="zh-CN" sz="24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534330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1692</TotalTime>
  <Pages>0</Pages>
  <Words>1464</Words>
  <Characters>0</Characters>
  <Application>Microsoft Office PowerPoint</Application>
  <DocSecurity>0</DocSecurity>
  <PresentationFormat>全屏显示(4:3)</PresentationFormat>
  <Lines>0</Lines>
  <Paragraphs>313</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331</cp:revision>
  <dcterms:created xsi:type="dcterms:W3CDTF">2014-09-22T09:17:55Z</dcterms:created>
  <dcterms:modified xsi:type="dcterms:W3CDTF">2016-04-26T08:46:11Z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