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15" r:id="rId10"/>
    <p:sldId id="308" r:id="rId11"/>
    <p:sldId id="316" r:id="rId12"/>
    <p:sldId id="317" r:id="rId13"/>
    <p:sldId id="309" r:id="rId14"/>
    <p:sldId id="318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7" d="100"/>
          <a:sy n="77" d="100"/>
        </p:scale>
        <p:origin x="-102" y="-73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0000"/>
                </a:solidFill>
              </a:rPr>
              <a:t>STM32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I2C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通讯</a:t>
            </a:r>
            <a:r>
              <a:rPr lang="zh-CN" altLang="en-US" sz="2400" b="1" dirty="0">
                <a:solidFill>
                  <a:srgbClr val="000000"/>
                </a:solidFill>
              </a:rPr>
              <a:t>过程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228" y="1628507"/>
            <a:ext cx="7794203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使用</a:t>
            </a:r>
            <a:r>
              <a:rPr lang="en-US" altLang="zh-CN" dirty="0"/>
              <a:t>I2C</a:t>
            </a:r>
            <a:r>
              <a:rPr lang="zh-CN" altLang="zh-CN" dirty="0"/>
              <a:t>外设通讯时，在通讯的不同阶段它会对“状态寄存器</a:t>
            </a:r>
            <a:r>
              <a:rPr lang="en-US" altLang="zh-CN" dirty="0"/>
              <a:t>(SR1</a:t>
            </a:r>
            <a:r>
              <a:rPr lang="zh-CN" altLang="zh-CN" dirty="0"/>
              <a:t>及</a:t>
            </a:r>
            <a:r>
              <a:rPr lang="en-US" altLang="zh-CN" dirty="0"/>
              <a:t>SR2)</a:t>
            </a:r>
            <a:r>
              <a:rPr lang="zh-CN" altLang="zh-CN" dirty="0"/>
              <a:t>”的不同数据位写入参数</a:t>
            </a:r>
            <a:r>
              <a:rPr lang="zh-CN" altLang="zh-CN" dirty="0" smtClean="0"/>
              <a:t>，通过</a:t>
            </a:r>
            <a:r>
              <a:rPr lang="zh-CN" altLang="zh-CN" dirty="0"/>
              <a:t>读取这些寄存器标志来了解通讯状态。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2708920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主</a:t>
            </a:r>
            <a:r>
              <a:rPr lang="zh-CN" altLang="en-US" sz="2000" b="1" dirty="0"/>
              <a:t>发送器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88" y="3123679"/>
            <a:ext cx="6632388" cy="2211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73183" y="54452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主发送器通讯过程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99" y="6021288"/>
            <a:ext cx="7774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可使用</a:t>
            </a:r>
            <a:r>
              <a:rPr lang="en-US" altLang="zh-CN" dirty="0">
                <a:solidFill>
                  <a:srgbClr val="FF0000"/>
                </a:solidFill>
              </a:rPr>
              <a:t>STM32</a:t>
            </a:r>
            <a:r>
              <a:rPr lang="zh-CN" altLang="zh-CN" dirty="0">
                <a:solidFill>
                  <a:srgbClr val="FF0000"/>
                </a:solidFill>
              </a:rPr>
              <a:t>标准库函数来直接检测这些事件的复合标志，降低编程难度。</a:t>
            </a: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7" y="1487793"/>
            <a:ext cx="7610458" cy="2055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控制产生起始信号</a:t>
            </a:r>
            <a:r>
              <a:rPr lang="en-US" altLang="zh-CN" dirty="0"/>
              <a:t>(S)</a:t>
            </a:r>
            <a:r>
              <a:rPr lang="zh-CN" altLang="zh-CN" dirty="0"/>
              <a:t>，当发生起始信号后，它产生事件“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发送</a:t>
            </a:r>
            <a:r>
              <a:rPr lang="zh-CN" altLang="zh-CN" dirty="0"/>
              <a:t>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”及“</a:t>
            </a:r>
            <a:r>
              <a:rPr lang="en-US" altLang="zh-CN" dirty="0"/>
              <a:t>EV8</a:t>
            </a:r>
            <a:r>
              <a:rPr lang="zh-CN" altLang="zh-CN" dirty="0"/>
              <a:t>”，这时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”位及“</a:t>
            </a:r>
            <a:r>
              <a:rPr lang="en-US" altLang="zh-CN" dirty="0"/>
              <a:t>TXE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ADDR 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表示地址已经发送，</a:t>
            </a:r>
            <a:r>
              <a:rPr lang="en-US" altLang="zh-CN" dirty="0"/>
              <a:t>TXE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表示数据寄存器为空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58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2" y="1522512"/>
            <a:ext cx="746468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</a:rPr>
              <a:t>往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的“数据寄存器</a:t>
            </a:r>
            <a:r>
              <a:rPr lang="en-US" altLang="zh-CN" dirty="0">
                <a:solidFill>
                  <a:srgbClr val="000000"/>
                </a:solidFill>
              </a:rPr>
              <a:t>DR</a:t>
            </a:r>
            <a:r>
              <a:rPr lang="zh-CN" altLang="zh-CN" dirty="0">
                <a:solidFill>
                  <a:srgbClr val="000000"/>
                </a:solidFill>
              </a:rPr>
              <a:t>”写入要发送的数据，这时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位会被重置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zh-CN" dirty="0">
                <a:solidFill>
                  <a:srgbClr val="000000"/>
                </a:solidFill>
              </a:rPr>
              <a:t>，表示数据寄存器非空，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外设通过</a:t>
            </a:r>
            <a:r>
              <a:rPr lang="en-US" altLang="zh-CN" dirty="0">
                <a:solidFill>
                  <a:srgbClr val="000000"/>
                </a:solidFill>
              </a:rPr>
              <a:t>SDA</a:t>
            </a:r>
            <a:r>
              <a:rPr lang="zh-CN" altLang="zh-CN" dirty="0">
                <a:solidFill>
                  <a:srgbClr val="000000"/>
                </a:solidFill>
              </a:rPr>
              <a:t>信号线一位位把数据发送出去后，又会产生“</a:t>
            </a:r>
            <a:r>
              <a:rPr lang="en-US" altLang="zh-CN" dirty="0">
                <a:solidFill>
                  <a:srgbClr val="000000"/>
                </a:solidFill>
              </a:rPr>
              <a:t>EV8</a:t>
            </a:r>
            <a:r>
              <a:rPr lang="zh-CN" altLang="zh-CN" dirty="0">
                <a:solidFill>
                  <a:srgbClr val="000000"/>
                </a:solidFill>
              </a:rPr>
              <a:t>”事件，即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，重复这个过程</a:t>
            </a:r>
            <a:r>
              <a:rPr lang="zh-CN" altLang="zh-CN" dirty="0" smtClean="0">
                <a:solidFill>
                  <a:srgbClr val="000000"/>
                </a:solidFill>
              </a:rPr>
              <a:t>，可以</a:t>
            </a:r>
            <a:r>
              <a:rPr lang="zh-CN" altLang="zh-CN" dirty="0">
                <a:solidFill>
                  <a:srgbClr val="000000"/>
                </a:solidFill>
              </a:rPr>
              <a:t>发送多个字节</a:t>
            </a:r>
            <a:r>
              <a:rPr lang="zh-CN" altLang="zh-CN" dirty="0" smtClean="0">
                <a:solidFill>
                  <a:srgbClr val="000000"/>
                </a:solidFill>
              </a:rPr>
              <a:t>数据；</a:t>
            </a:r>
            <a:endParaRPr lang="zh-CN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</a:rPr>
              <a:t>发送</a:t>
            </a:r>
            <a:r>
              <a:rPr lang="zh-CN" altLang="zh-CN" dirty="0">
                <a:solidFill>
                  <a:srgbClr val="000000"/>
                </a:solidFill>
              </a:rPr>
              <a:t>数据完成后，控制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设备产生一个停止信号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，这个时候会产生</a:t>
            </a:r>
            <a:r>
              <a:rPr lang="en-US" altLang="zh-CN" dirty="0">
                <a:solidFill>
                  <a:srgbClr val="000000"/>
                </a:solidFill>
              </a:rPr>
              <a:t>EV2</a:t>
            </a:r>
            <a:r>
              <a:rPr lang="zh-CN" altLang="zh-CN" dirty="0">
                <a:solidFill>
                  <a:srgbClr val="000000"/>
                </a:solidFill>
              </a:rPr>
              <a:t>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位及</a:t>
            </a:r>
            <a:r>
              <a:rPr lang="en-US" altLang="zh-CN" dirty="0">
                <a:solidFill>
                  <a:srgbClr val="000000"/>
                </a:solidFill>
              </a:rPr>
              <a:t>BTF</a:t>
            </a:r>
            <a:r>
              <a:rPr lang="zh-CN" altLang="zh-CN" dirty="0">
                <a:solidFill>
                  <a:srgbClr val="000000"/>
                </a:solidFill>
              </a:rPr>
              <a:t>位都被置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，表示通讯结束。</a:t>
            </a:r>
          </a:p>
        </p:txBody>
      </p:sp>
    </p:spTree>
    <p:extLst>
      <p:ext uri="{BB962C8B-B14F-4D97-AF65-F5344CB8AC3E}">
        <p14:creationId xmlns:p14="http://schemas.microsoft.com/office/powerpoint/2010/main" val="9587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起始信号</a:t>
            </a:r>
            <a:r>
              <a:rPr lang="en-US" altLang="zh-CN" dirty="0"/>
              <a:t>(S)</a:t>
            </a:r>
            <a:r>
              <a:rPr lang="zh-CN" altLang="zh-CN" dirty="0"/>
              <a:t>是由主机端产生的，控制发生起始信号后，它产生事件“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发送</a:t>
            </a:r>
            <a:r>
              <a:rPr lang="zh-CN" altLang="zh-CN" dirty="0"/>
              <a:t>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，表示地址已经发送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</a:rPr>
              <a:t>从</a:t>
            </a:r>
            <a:r>
              <a:rPr lang="zh-CN" altLang="zh-CN" dirty="0">
                <a:solidFill>
                  <a:srgbClr val="000000"/>
                </a:solidFill>
              </a:rPr>
              <a:t>机端接收到地址后，开始向主机端发送数据。当主机接收到这些数据后，会产生“</a:t>
            </a:r>
            <a:r>
              <a:rPr lang="en-US" altLang="zh-CN" dirty="0">
                <a:solidFill>
                  <a:srgbClr val="000000"/>
                </a:solidFill>
              </a:rPr>
              <a:t>EV7</a:t>
            </a:r>
            <a:r>
              <a:rPr lang="zh-CN" altLang="zh-CN" dirty="0">
                <a:solidFill>
                  <a:srgbClr val="000000"/>
                </a:solidFill>
              </a:rPr>
              <a:t>”事件，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寄存器的</a:t>
            </a:r>
            <a:r>
              <a:rPr lang="en-US" altLang="zh-CN" dirty="0">
                <a:solidFill>
                  <a:srgbClr val="000000"/>
                </a:solidFill>
              </a:rPr>
              <a:t>RXNE</a:t>
            </a:r>
            <a:r>
              <a:rPr lang="zh-CN" altLang="zh-CN" dirty="0">
                <a:solidFill>
                  <a:srgbClr val="000000"/>
                </a:solidFill>
              </a:rPr>
              <a:t>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，表示接收数据寄存器非空</a:t>
            </a:r>
            <a:r>
              <a:rPr lang="zh-CN" altLang="zh-CN" dirty="0" smtClean="0">
                <a:solidFill>
                  <a:srgbClr val="000000"/>
                </a:solidFill>
              </a:rPr>
              <a:t>，读取</a:t>
            </a:r>
            <a:r>
              <a:rPr lang="zh-CN" altLang="zh-CN" dirty="0">
                <a:solidFill>
                  <a:srgbClr val="000000"/>
                </a:solidFill>
              </a:rPr>
              <a:t>该寄存器后，可对数据寄存器清空，以便接收下一次数据。</a:t>
            </a:r>
            <a:r>
              <a:rPr lang="zh-CN" altLang="zh-CN" dirty="0" smtClean="0">
                <a:solidFill>
                  <a:srgbClr val="000000"/>
                </a:solidFill>
              </a:rPr>
              <a:t>此时可以</a:t>
            </a:r>
            <a:r>
              <a:rPr lang="zh-CN" altLang="zh-CN" dirty="0">
                <a:solidFill>
                  <a:srgbClr val="000000"/>
                </a:solidFill>
              </a:rPr>
              <a:t>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发送应答信号</a:t>
            </a:r>
            <a:r>
              <a:rPr lang="en-US" altLang="zh-CN" dirty="0">
                <a:solidFill>
                  <a:srgbClr val="000000"/>
                </a:solidFill>
              </a:rPr>
              <a:t>(ACK)</a:t>
            </a:r>
            <a:r>
              <a:rPr lang="zh-CN" altLang="zh-CN" dirty="0">
                <a:solidFill>
                  <a:srgbClr val="000000"/>
                </a:solidFill>
              </a:rPr>
              <a:t>或非应答信号</a:t>
            </a:r>
            <a:r>
              <a:rPr lang="en-US" altLang="zh-CN" dirty="0">
                <a:solidFill>
                  <a:srgbClr val="000000"/>
                </a:solidFill>
              </a:rPr>
              <a:t>(NACK)</a:t>
            </a:r>
            <a:r>
              <a:rPr lang="zh-CN" altLang="zh-CN" dirty="0">
                <a:solidFill>
                  <a:srgbClr val="000000"/>
                </a:solidFill>
              </a:rPr>
              <a:t>，若应答，则重复以上步骤接收数据，若非应答，则停止传输</a:t>
            </a:r>
            <a:r>
              <a:rPr lang="zh-CN" altLang="zh-CN" dirty="0" smtClean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</a:rPr>
              <a:t>发送</a:t>
            </a:r>
            <a:r>
              <a:rPr lang="zh-CN" altLang="zh-CN" dirty="0">
                <a:solidFill>
                  <a:srgbClr val="000000"/>
                </a:solidFill>
              </a:rPr>
              <a:t>非应答信号后，产生停止信号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，结束传输。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3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343027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特性及架构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747106" y="1916832"/>
            <a:ext cx="792088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软件模拟协议：使用</a:t>
            </a:r>
            <a:r>
              <a:rPr lang="en-US" altLang="zh-CN" sz="2000" dirty="0"/>
              <a:t>CPU</a:t>
            </a:r>
            <a:r>
              <a:rPr lang="zh-CN" altLang="en-US" sz="2000" dirty="0"/>
              <a:t>直接控制通讯引脚的电平，产生出符合通讯协议标准的逻辑。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85799" y="3140968"/>
            <a:ext cx="7990657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硬件</a:t>
            </a:r>
            <a:r>
              <a:rPr lang="zh-CN" altLang="en-US" sz="2000" dirty="0" smtClean="0"/>
              <a:t>实现</a:t>
            </a:r>
            <a:r>
              <a:rPr lang="zh-CN" altLang="zh-CN" sz="2000" dirty="0" smtClean="0"/>
              <a:t>协议</a:t>
            </a:r>
            <a:r>
              <a:rPr lang="zh-CN" altLang="en-US" sz="2000" dirty="0" smtClean="0"/>
              <a:t>：由</a:t>
            </a:r>
            <a:r>
              <a:rPr lang="en-US" altLang="zh-CN" sz="2000" dirty="0" smtClean="0"/>
              <a:t>STM32</a:t>
            </a:r>
            <a:r>
              <a:rPr lang="zh-CN" altLang="zh-CN" sz="2000" dirty="0"/>
              <a:t>的</a:t>
            </a:r>
            <a:r>
              <a:rPr lang="en-US" altLang="zh-CN" sz="2000" dirty="0"/>
              <a:t>I2C</a:t>
            </a:r>
            <a:r>
              <a:rPr lang="zh-CN" altLang="zh-CN" sz="2000" dirty="0"/>
              <a:t>片上外设专门负责实现</a:t>
            </a:r>
            <a:r>
              <a:rPr lang="en-US" altLang="zh-CN" sz="2000" dirty="0"/>
              <a:t>I2C</a:t>
            </a:r>
            <a:r>
              <a:rPr lang="zh-CN" altLang="zh-CN" sz="2000" dirty="0"/>
              <a:t>通讯协议，</a:t>
            </a:r>
            <a:r>
              <a:rPr lang="zh-CN" altLang="zh-CN" sz="2000" dirty="0" smtClean="0"/>
              <a:t>只要配置</a:t>
            </a:r>
            <a:r>
              <a:rPr lang="zh-CN" altLang="zh-CN" sz="2000" dirty="0"/>
              <a:t>好该外设，它就会自动根据协议要求产生通讯信号，收发数据并缓存起来，</a:t>
            </a:r>
            <a:r>
              <a:rPr lang="en-US" altLang="zh-CN" sz="2000" dirty="0"/>
              <a:t>CPU</a:t>
            </a:r>
            <a:r>
              <a:rPr lang="zh-CN" altLang="zh-CN" sz="2000" dirty="0"/>
              <a:t>只要检测该外设的状态和访问数据寄存器，就能完成数据收发。这种由硬件外设处理</a:t>
            </a:r>
            <a:r>
              <a:rPr lang="en-US" altLang="zh-CN" sz="2000" dirty="0"/>
              <a:t>I2C</a:t>
            </a:r>
            <a:r>
              <a:rPr lang="zh-CN" altLang="zh-CN" sz="2000" dirty="0"/>
              <a:t>协议的方式减轻了</a:t>
            </a:r>
            <a:r>
              <a:rPr lang="en-US" altLang="zh-CN" sz="2000" dirty="0"/>
              <a:t>CPU</a:t>
            </a:r>
            <a:r>
              <a:rPr lang="zh-CN" altLang="zh-CN" sz="2000" dirty="0"/>
              <a:t>的工作，且使软件设计更加简单。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5734997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外设可用作通讯的主机及从机，支持</a:t>
            </a:r>
            <a:r>
              <a:rPr lang="en-US" altLang="zh-CN" dirty="0"/>
              <a:t>100Kbit/s</a:t>
            </a:r>
            <a:r>
              <a:rPr lang="zh-CN" altLang="zh-CN" dirty="0"/>
              <a:t>和</a:t>
            </a:r>
            <a:r>
              <a:rPr lang="en-US" altLang="zh-CN" dirty="0"/>
              <a:t>400Kbit/s</a:t>
            </a:r>
            <a:r>
              <a:rPr lang="zh-CN" altLang="zh-CN" dirty="0"/>
              <a:t>的速率，支持</a:t>
            </a:r>
            <a:r>
              <a:rPr lang="en-US" altLang="zh-CN" dirty="0"/>
              <a:t>7</a:t>
            </a:r>
            <a:r>
              <a:rPr lang="zh-CN" altLang="zh-CN" dirty="0"/>
              <a:t>位、</a:t>
            </a:r>
            <a:r>
              <a:rPr lang="en-US" altLang="zh-CN" dirty="0"/>
              <a:t>10</a:t>
            </a:r>
            <a:r>
              <a:rPr lang="zh-CN" altLang="zh-CN" dirty="0"/>
              <a:t>位设备地址，支持</a:t>
            </a:r>
            <a:r>
              <a:rPr lang="en-US" altLang="zh-CN" dirty="0"/>
              <a:t>DMA</a:t>
            </a:r>
            <a:r>
              <a:rPr lang="zh-CN" altLang="zh-CN" dirty="0"/>
              <a:t>数据传输，并具有数据校验功能。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6409"/>
            <a:ext cx="5398368" cy="51125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6023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05310"/>
              </p:ext>
            </p:extLst>
          </p:nvPr>
        </p:nvGraphicFramePr>
        <p:xfrm>
          <a:off x="683568" y="3140968"/>
          <a:ext cx="7848872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684"/>
                <a:gridCol w="1855473"/>
                <a:gridCol w="1965357"/>
                <a:gridCol w="1830358"/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引脚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</a:t>
                      </a:r>
                      <a:r>
                        <a:rPr lang="zh-CN" sz="2000" dirty="0">
                          <a:effectLst/>
                        </a:rPr>
                        <a:t>编号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I2C1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I2C2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I2C3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PB6/PB10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PH4/PF1/PB10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PH7/PA8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SDA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PB7/PB9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PH5/PF0/PB11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PH8/PC9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5800" y="1695371"/>
            <a:ext cx="784664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芯片有多个</a:t>
            </a:r>
            <a:r>
              <a:rPr lang="en-US" altLang="zh-CN" dirty="0"/>
              <a:t>I2C</a:t>
            </a:r>
            <a:r>
              <a:rPr lang="zh-CN" altLang="zh-CN" dirty="0"/>
              <a:t>外设，它们的</a:t>
            </a:r>
            <a:r>
              <a:rPr lang="en-US" altLang="zh-CN" dirty="0"/>
              <a:t>I2C</a:t>
            </a:r>
            <a:r>
              <a:rPr lang="zh-CN" altLang="zh-CN" dirty="0"/>
              <a:t>通讯信号引出到不同的</a:t>
            </a:r>
            <a:r>
              <a:rPr lang="en-US" altLang="zh-CN" dirty="0"/>
              <a:t>GPIO</a:t>
            </a:r>
            <a:r>
              <a:rPr lang="zh-CN" altLang="zh-CN" dirty="0"/>
              <a:t>引脚上，使用时必须配置到这些指定的</a:t>
            </a:r>
            <a:r>
              <a:rPr lang="zh-CN" altLang="zh-CN" dirty="0" smtClean="0"/>
              <a:t>引脚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《STM32F4xx</a:t>
            </a:r>
            <a:r>
              <a:rPr lang="zh-CN" altLang="en-US" dirty="0" smtClean="0"/>
              <a:t>规格书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为准。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SCL</a:t>
            </a:r>
            <a:r>
              <a:rPr lang="zh-CN" altLang="zh-CN" dirty="0"/>
              <a:t>线的时钟信号，由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接口根据时钟控制寄存器</a:t>
            </a:r>
            <a:r>
              <a:rPr lang="en-US" altLang="zh-CN" dirty="0"/>
              <a:t>(CCR)</a:t>
            </a:r>
            <a:r>
              <a:rPr lang="zh-CN" altLang="zh-CN" dirty="0"/>
              <a:t>控制，控制的参数主要为时钟频率。</a:t>
            </a:r>
          </a:p>
        </p:txBody>
      </p:sp>
      <p:sp>
        <p:nvSpPr>
          <p:cNvPr id="3" name="矩形 2"/>
          <p:cNvSpPr/>
          <p:nvPr/>
        </p:nvSpPr>
        <p:spPr>
          <a:xfrm>
            <a:off x="732616" y="3038160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可选择</a:t>
            </a:r>
            <a:r>
              <a:rPr lang="en-US" altLang="zh-CN" dirty="0"/>
              <a:t>I2C</a:t>
            </a:r>
            <a:r>
              <a:rPr lang="zh-CN" altLang="zh-CN" dirty="0"/>
              <a:t>通讯的“标准</a:t>
            </a:r>
            <a:r>
              <a:rPr lang="en-US" altLang="zh-CN" dirty="0"/>
              <a:t>/</a:t>
            </a:r>
            <a:r>
              <a:rPr lang="zh-CN" altLang="zh-CN" dirty="0"/>
              <a:t>快速”模式，这两个模式分别</a:t>
            </a:r>
            <a:r>
              <a:rPr lang="en-US" altLang="zh-CN" dirty="0"/>
              <a:t>I2C</a:t>
            </a:r>
            <a:r>
              <a:rPr lang="zh-CN" altLang="zh-CN" dirty="0"/>
              <a:t>对应</a:t>
            </a:r>
            <a:r>
              <a:rPr lang="en-US" altLang="zh-CN" dirty="0"/>
              <a:t>100/400Kbit/s</a:t>
            </a:r>
            <a:r>
              <a:rPr lang="zh-CN" altLang="zh-CN" dirty="0"/>
              <a:t>的通讯速率。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在快速模式下可选择</a:t>
            </a:r>
            <a:r>
              <a:rPr lang="en-US" altLang="zh-CN" dirty="0"/>
              <a:t>SCL</a:t>
            </a:r>
            <a:r>
              <a:rPr lang="zh-CN" altLang="zh-CN" dirty="0"/>
              <a:t>时钟的占空比，可选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或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CCR</a:t>
            </a:r>
            <a:r>
              <a:rPr lang="zh-CN" altLang="zh-CN" dirty="0"/>
              <a:t>寄存器</a:t>
            </a:r>
            <a:r>
              <a:rPr lang="zh-CN" altLang="zh-CN" dirty="0" smtClean="0"/>
              <a:t>中</a:t>
            </a:r>
            <a:r>
              <a:rPr lang="en-US" altLang="zh-CN" dirty="0" smtClean="0"/>
              <a:t>12</a:t>
            </a:r>
            <a:r>
              <a:rPr lang="zh-CN" altLang="zh-CN" dirty="0"/>
              <a:t>位的配置因子</a:t>
            </a:r>
            <a:r>
              <a:rPr lang="en-US" altLang="zh-CN" dirty="0"/>
              <a:t>CCR</a:t>
            </a:r>
            <a:r>
              <a:rPr lang="zh-CN" altLang="zh-CN" dirty="0"/>
              <a:t>，它与</a:t>
            </a:r>
            <a:r>
              <a:rPr lang="en-US" altLang="zh-CN" dirty="0"/>
              <a:t>I2C</a:t>
            </a:r>
            <a:r>
              <a:rPr lang="zh-CN" altLang="zh-CN" dirty="0"/>
              <a:t>外设的输入时钟源共同作用，产生</a:t>
            </a:r>
            <a:r>
              <a:rPr lang="en-US" altLang="zh-CN" dirty="0"/>
              <a:t>SCL</a:t>
            </a:r>
            <a:r>
              <a:rPr lang="zh-CN" altLang="zh-CN" dirty="0" smtClean="0"/>
              <a:t>时钟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I2C</a:t>
            </a:r>
            <a:r>
              <a:rPr lang="zh-CN" altLang="en-US" dirty="0" smtClean="0"/>
              <a:t>外设输入时钟源为</a:t>
            </a:r>
            <a:r>
              <a:rPr lang="en-US" altLang="zh-CN" dirty="0" smtClean="0"/>
              <a:t>PCLK1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885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计算时钟频率：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55679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标准模式：</a:t>
            </a:r>
          </a:p>
          <a:p>
            <a:r>
              <a:rPr lang="en-US" altLang="zh-CN" dirty="0" smtClean="0"/>
              <a:t>	T</a:t>
            </a:r>
            <a:r>
              <a:rPr lang="en-US" altLang="zh-CN" baseline="-25000" dirty="0" smtClean="0"/>
              <a:t>high</a:t>
            </a:r>
            <a:r>
              <a:rPr lang="en-US" altLang="zh-CN" dirty="0" smtClean="0"/>
              <a:t>=CCR*T</a:t>
            </a:r>
            <a:r>
              <a:rPr lang="en-US" altLang="zh-CN" baseline="-25000" dirty="0" smtClean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CCR*T</a:t>
            </a:r>
            <a:r>
              <a:rPr lang="en-US" altLang="zh-CN" baseline="-25000" dirty="0" smtClean="0"/>
              <a:t>PCLK1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快速</a:t>
            </a:r>
            <a:r>
              <a:rPr lang="zh-CN" altLang="zh-CN" dirty="0"/>
              <a:t>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时</a:t>
            </a:r>
            <a:r>
              <a:rPr lang="zh-CN" altLang="zh-CN" dirty="0" smtClean="0"/>
              <a:t>：</a:t>
            </a:r>
          </a:p>
          <a:p>
            <a:r>
              <a:rPr lang="en-US" altLang="zh-CN" dirty="0" smtClean="0"/>
              <a:t>	T</a:t>
            </a:r>
            <a:r>
              <a:rPr lang="en-US" altLang="zh-CN" baseline="-25000" dirty="0" smtClean="0"/>
              <a:t>high</a:t>
            </a:r>
            <a:r>
              <a:rPr lang="en-US" altLang="zh-CN" dirty="0" smtClean="0"/>
              <a:t> </a:t>
            </a:r>
            <a:r>
              <a:rPr lang="en-US" altLang="zh-CN" dirty="0"/>
              <a:t>= 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 = </a:t>
            </a:r>
            <a:r>
              <a:rPr lang="en-US" altLang="zh-CN" dirty="0" smtClean="0"/>
              <a:t>2*CCR*T</a:t>
            </a:r>
            <a:r>
              <a:rPr lang="en-US" altLang="zh-CN" baseline="-25000" dirty="0" smtClean="0"/>
              <a:t>PCKL1</a:t>
            </a:r>
          </a:p>
          <a:p>
            <a:endParaRPr lang="zh-CN" altLang="zh-CN" dirty="0"/>
          </a:p>
          <a:p>
            <a:r>
              <a:rPr lang="zh-CN" altLang="zh-CN" dirty="0"/>
              <a:t>快速模式中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/>
              <a:t>时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	T</a:t>
            </a:r>
            <a:r>
              <a:rPr lang="en-US" altLang="zh-CN" baseline="-25000" dirty="0" smtClean="0"/>
              <a:t>high</a:t>
            </a:r>
            <a:r>
              <a:rPr lang="en-US" altLang="zh-CN" dirty="0" smtClean="0"/>
              <a:t> </a:t>
            </a:r>
            <a:r>
              <a:rPr lang="en-US" altLang="zh-CN" dirty="0"/>
              <a:t>= 9*CCR*T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  = 16*CCR*T</a:t>
            </a:r>
            <a:r>
              <a:rPr lang="en-US" altLang="zh-CN" baseline="-25000" dirty="0"/>
              <a:t>PCKL1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4077072"/>
            <a:ext cx="8208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例如，我们的</a:t>
            </a:r>
            <a:r>
              <a:rPr lang="en-US" altLang="zh-CN" dirty="0"/>
              <a:t>PCLK1=45MHz</a:t>
            </a:r>
            <a:r>
              <a:rPr lang="zh-CN" altLang="zh-CN" dirty="0"/>
              <a:t>，想要配置</a:t>
            </a:r>
            <a:r>
              <a:rPr lang="en-US" altLang="zh-CN" dirty="0"/>
              <a:t>400Kbit/s</a:t>
            </a:r>
            <a:r>
              <a:rPr lang="zh-CN" altLang="zh-CN" dirty="0"/>
              <a:t>的速率，计算方式如下：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PCLK</a:t>
            </a:r>
            <a:r>
              <a:rPr lang="zh-CN" altLang="zh-CN" dirty="0"/>
              <a:t>时钟周期：</a:t>
            </a:r>
            <a:r>
              <a:rPr lang="en-US" altLang="zh-CN" dirty="0"/>
              <a:t>			TPCLK1 = 1/45000000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目标</a:t>
            </a:r>
            <a:r>
              <a:rPr lang="en-US" altLang="zh-CN" dirty="0"/>
              <a:t>SCL</a:t>
            </a:r>
            <a:r>
              <a:rPr lang="zh-CN" altLang="zh-CN" dirty="0"/>
              <a:t>时钟周期：</a:t>
            </a:r>
            <a:r>
              <a:rPr lang="en-US" altLang="zh-CN" dirty="0"/>
              <a:t>		TSCL = 1/400000</a:t>
            </a:r>
            <a:endParaRPr lang="zh-CN" altLang="zh-CN" dirty="0"/>
          </a:p>
          <a:p>
            <a:r>
              <a:rPr lang="en-US" altLang="zh-CN" dirty="0" smtClean="0"/>
              <a:t>	SCL</a:t>
            </a:r>
            <a:r>
              <a:rPr lang="zh-CN" altLang="zh-CN" dirty="0"/>
              <a:t>时钟周期内的高电平时间：</a:t>
            </a:r>
            <a:r>
              <a:rPr lang="en-US" altLang="zh-CN" dirty="0"/>
              <a:t>	THIGH = TSCL/3</a:t>
            </a:r>
            <a:endParaRPr lang="zh-CN" altLang="zh-CN" dirty="0"/>
          </a:p>
          <a:p>
            <a:r>
              <a:rPr lang="en-US" altLang="zh-CN" dirty="0" smtClean="0"/>
              <a:t>	SCL</a:t>
            </a:r>
            <a:r>
              <a:rPr lang="zh-CN" altLang="zh-CN" dirty="0"/>
              <a:t>时钟周期内的低电平时间：</a:t>
            </a:r>
            <a:r>
              <a:rPr lang="en-US" altLang="zh-CN" dirty="0"/>
              <a:t>	TLOW = 2*TSCL/3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计算</a:t>
            </a:r>
            <a:r>
              <a:rPr lang="en-US" altLang="zh-CN" dirty="0"/>
              <a:t>CCR</a:t>
            </a:r>
            <a:r>
              <a:rPr lang="zh-CN" altLang="zh-CN" dirty="0"/>
              <a:t>的值：</a:t>
            </a:r>
            <a:r>
              <a:rPr lang="en-US" altLang="zh-CN" dirty="0"/>
              <a:t>			CCR  = THIGH/TPCLK1  = 37.5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86138" y="6165304"/>
            <a:ext cx="8206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计算结果为小数，而</a:t>
            </a:r>
            <a:r>
              <a:rPr lang="en-US" altLang="zh-CN" dirty="0"/>
              <a:t>CCR</a:t>
            </a:r>
            <a:r>
              <a:rPr lang="zh-CN" altLang="zh-CN" dirty="0"/>
              <a:t>寄存器是无法配置小数参数的，所以我们只能把</a:t>
            </a:r>
            <a:r>
              <a:rPr lang="en-US" altLang="zh-CN" dirty="0"/>
              <a:t>CCR</a:t>
            </a:r>
            <a:r>
              <a:rPr lang="zh-CN" altLang="zh-CN" dirty="0"/>
              <a:t>取值为</a:t>
            </a:r>
            <a:r>
              <a:rPr lang="en-US" altLang="zh-CN" dirty="0"/>
              <a:t>38</a:t>
            </a:r>
            <a:r>
              <a:rPr lang="zh-CN" altLang="zh-CN" dirty="0"/>
              <a:t>，这样</a:t>
            </a:r>
            <a:r>
              <a:rPr lang="en-US" altLang="zh-CN" dirty="0"/>
              <a:t>I2C</a:t>
            </a:r>
            <a:r>
              <a:rPr lang="zh-CN" altLang="zh-CN" dirty="0"/>
              <a:t>的</a:t>
            </a:r>
            <a:r>
              <a:rPr lang="en-US" altLang="zh-CN" dirty="0"/>
              <a:t>SCL</a:t>
            </a:r>
            <a:r>
              <a:rPr lang="zh-CN" altLang="zh-CN" dirty="0"/>
              <a:t>实际频率无法达到</a:t>
            </a:r>
            <a:r>
              <a:rPr lang="en-US" altLang="zh-CN" dirty="0"/>
              <a:t>400KHz (</a:t>
            </a:r>
            <a:r>
              <a:rPr lang="zh-CN" altLang="zh-CN" dirty="0"/>
              <a:t>约为</a:t>
            </a:r>
            <a:r>
              <a:rPr lang="en-US" altLang="zh-CN" dirty="0"/>
              <a:t>394736Hz)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I2C</a:t>
            </a:r>
            <a:r>
              <a:rPr lang="zh-CN" altLang="zh-CN" dirty="0"/>
              <a:t>的</a:t>
            </a:r>
            <a:r>
              <a:rPr lang="en-US" altLang="zh-CN" dirty="0"/>
              <a:t>SDA</a:t>
            </a:r>
            <a:r>
              <a:rPr lang="zh-CN" altLang="zh-CN" dirty="0"/>
              <a:t>信号主要连接到数据移位寄存器上，数据移位寄存器的数据来源及目标是数据寄存器</a:t>
            </a:r>
            <a:r>
              <a:rPr lang="en-US" altLang="zh-CN" dirty="0"/>
              <a:t>(DR)</a:t>
            </a:r>
            <a:r>
              <a:rPr lang="zh-CN" altLang="zh-CN" dirty="0"/>
              <a:t>、地址寄存器</a:t>
            </a:r>
            <a:r>
              <a:rPr lang="en-US" altLang="zh-CN" dirty="0"/>
              <a:t>(OAR)</a:t>
            </a:r>
            <a:r>
              <a:rPr lang="zh-CN" altLang="zh-CN" dirty="0"/>
              <a:t>、</a:t>
            </a:r>
            <a:r>
              <a:rPr lang="en-US" altLang="zh-CN" dirty="0"/>
              <a:t>PEC</a:t>
            </a:r>
            <a:r>
              <a:rPr lang="zh-CN" altLang="zh-CN" dirty="0"/>
              <a:t>寄存器以及</a:t>
            </a:r>
            <a:r>
              <a:rPr lang="en-US" altLang="zh-CN" dirty="0"/>
              <a:t>SDA</a:t>
            </a:r>
            <a:r>
              <a:rPr lang="zh-CN" altLang="zh-CN" dirty="0"/>
              <a:t>数据线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当向外发送数据的时候，数据移位寄存器以“数据寄存器”为数据源，把数据一位一位地通过</a:t>
            </a:r>
            <a:r>
              <a:rPr lang="en-US" altLang="zh-CN" dirty="0"/>
              <a:t>SDA</a:t>
            </a:r>
            <a:r>
              <a:rPr lang="zh-CN" altLang="zh-CN" dirty="0"/>
              <a:t>信号线发送出去；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当从外部接收数据的时候，数据移位寄存器把</a:t>
            </a:r>
            <a:r>
              <a:rPr lang="en-US" altLang="zh-CN" dirty="0"/>
              <a:t>SDA</a:t>
            </a:r>
            <a:r>
              <a:rPr lang="zh-CN" altLang="zh-CN" dirty="0"/>
              <a:t>信号线采样到的数据一位一位地存储到“数据寄存器”中。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整体</a:t>
            </a:r>
            <a:r>
              <a:rPr lang="zh-CN" altLang="en-US" b="1" dirty="0">
                <a:solidFill>
                  <a:srgbClr val="000000"/>
                </a:solidFill>
              </a:rPr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zh-CN" dirty="0"/>
              <a:t>整体控制逻辑负责协调整个</a:t>
            </a:r>
            <a:r>
              <a:rPr lang="en-US" altLang="zh-CN" dirty="0"/>
              <a:t>I2C</a:t>
            </a:r>
            <a:r>
              <a:rPr lang="zh-CN" altLang="zh-CN" dirty="0"/>
              <a:t>外设，控制逻辑的工作模式根据我们配置的“控制寄存器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zh-CN" altLang="zh-CN" dirty="0"/>
              <a:t>外设工作时，控制逻辑会根据外设的工作状态修改“状态寄存器</a:t>
            </a:r>
            <a:r>
              <a:rPr lang="en-US" altLang="zh-CN" dirty="0"/>
              <a:t>(SR1</a:t>
            </a:r>
            <a:r>
              <a:rPr lang="zh-CN" altLang="zh-CN" dirty="0"/>
              <a:t>和</a:t>
            </a:r>
            <a:r>
              <a:rPr lang="en-US" altLang="zh-CN" dirty="0"/>
              <a:t>SR2)</a:t>
            </a:r>
            <a:r>
              <a:rPr lang="zh-CN" altLang="zh-CN" dirty="0"/>
              <a:t>”</a:t>
            </a:r>
            <a:r>
              <a:rPr lang="zh-CN" altLang="zh-CN" dirty="0" smtClean="0"/>
              <a:t>，只要</a:t>
            </a:r>
            <a:r>
              <a:rPr lang="zh-CN" altLang="zh-CN" dirty="0"/>
              <a:t>读取这些寄存器相关的寄存器位，就可以了解</a:t>
            </a:r>
            <a:r>
              <a:rPr lang="en-US" altLang="zh-CN" dirty="0"/>
              <a:t>I2C</a:t>
            </a:r>
            <a:r>
              <a:rPr lang="zh-CN" altLang="zh-CN" dirty="0"/>
              <a:t>的</a:t>
            </a:r>
            <a:r>
              <a:rPr lang="zh-CN" altLang="zh-CN" dirty="0" smtClean="0"/>
              <a:t>工作状态。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Pages>0</Pages>
  <Words>997</Words>
  <Characters>0</Characters>
  <Application>Microsoft Office PowerPoint</Application>
  <DocSecurity>0</DocSecurity>
  <PresentationFormat>全屏显示(4:3)</PresentationFormat>
  <Lines>0</Lines>
  <Paragraphs>104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181</cp:revision>
  <dcterms:created xsi:type="dcterms:W3CDTF">2014-09-22T09:17:55Z</dcterms:created>
  <dcterms:modified xsi:type="dcterms:W3CDTF">2016-04-26T09:52:29Z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