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323" r:id="rId4"/>
    <p:sldId id="296" r:id="rId5"/>
    <p:sldId id="326" r:id="rId6"/>
    <p:sldId id="324" r:id="rId7"/>
    <p:sldId id="325" r:id="rId8"/>
    <p:sldId id="316" r:id="rId9"/>
    <p:sldId id="328" r:id="rId10"/>
    <p:sldId id="327" r:id="rId11"/>
    <p:sldId id="329" r:id="rId12"/>
    <p:sldId id="331" r:id="rId13"/>
    <p:sldId id="330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432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串行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文件系统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FatFs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570465" cy="17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存储了</a:t>
            </a:r>
            <a:r>
              <a:rPr lang="en-US" altLang="zh-CN" smtClean="0"/>
              <a:t>A.TXT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en-US" altLang="zh-CN" smtClean="0"/>
              <a:t>B.TXT</a:t>
            </a:r>
            <a:r>
              <a:rPr lang="zh-CN" altLang="en-US" smtClean="0"/>
              <a:t>，</a:t>
            </a:r>
            <a:r>
              <a:rPr lang="en-US" altLang="zh-CN" smtClean="0"/>
              <a:t>C.TXT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4758" y="1044575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文件系统的空间示意图</a:t>
            </a:r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6237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3645024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文件分配表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05170" y="3664183"/>
            <a:ext cx="23245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文件 </a:t>
            </a:r>
            <a:r>
              <a:rPr lang="en-US" altLang="zh-CN" sz="1600"/>
              <a:t>a.txt </a:t>
            </a:r>
            <a:r>
              <a:rPr lang="zh-CN" altLang="en-US" sz="1600"/>
              <a:t>我们根据目录 项中指定的 </a:t>
            </a:r>
            <a:r>
              <a:rPr lang="en-US" altLang="zh-CN" sz="1600"/>
              <a:t>a.txt </a:t>
            </a:r>
            <a:r>
              <a:rPr lang="zh-CN" altLang="en-US" sz="1600"/>
              <a:t>的首簇为 </a:t>
            </a:r>
            <a:r>
              <a:rPr lang="en-US" altLang="zh-CN" sz="1600"/>
              <a:t>2</a:t>
            </a:r>
            <a:r>
              <a:rPr lang="zh-CN" altLang="en-US" sz="1600"/>
              <a:t>，然后找到文件分配表的第 </a:t>
            </a:r>
            <a:r>
              <a:rPr lang="en-US" altLang="zh-CN" sz="1600"/>
              <a:t>2 </a:t>
            </a:r>
            <a:r>
              <a:rPr lang="zh-CN" altLang="en-US" sz="1600"/>
              <a:t>簇记录，上面登记 的是 </a:t>
            </a:r>
            <a:r>
              <a:rPr lang="en-US" altLang="zh-CN" sz="1600"/>
              <a:t>3</a:t>
            </a:r>
            <a:r>
              <a:rPr lang="zh-CN" altLang="en-US" sz="1600" smtClean="0"/>
              <a:t>，就</a:t>
            </a:r>
            <a:r>
              <a:rPr lang="zh-CN" altLang="en-US" sz="1600"/>
              <a:t>能确定下一簇是 </a:t>
            </a:r>
            <a:r>
              <a:rPr lang="en-US" altLang="zh-CN" sz="1600"/>
              <a:t>3</a:t>
            </a:r>
            <a:r>
              <a:rPr lang="zh-CN" altLang="en-US" sz="1600"/>
              <a:t>。找到文件分配表的第 </a:t>
            </a:r>
            <a:r>
              <a:rPr lang="en-US" altLang="zh-CN" sz="1600"/>
              <a:t>3 </a:t>
            </a:r>
            <a:r>
              <a:rPr lang="zh-CN" altLang="en-US" sz="1600"/>
              <a:t>簇记录，上面登记的 是 </a:t>
            </a:r>
            <a:r>
              <a:rPr lang="en-US" altLang="zh-CN" sz="1600"/>
              <a:t>4</a:t>
            </a:r>
            <a:r>
              <a:rPr lang="zh-CN" altLang="en-US" sz="1600" smtClean="0"/>
              <a:t>，就</a:t>
            </a:r>
            <a:r>
              <a:rPr lang="zh-CN" altLang="en-US" sz="1600"/>
              <a:t>能确定下一簇是 </a:t>
            </a:r>
            <a:r>
              <a:rPr lang="en-US" altLang="zh-CN" sz="1600"/>
              <a:t>4......</a:t>
            </a:r>
            <a:r>
              <a:rPr lang="zh-CN" altLang="en-US" sz="1600"/>
              <a:t>直到指到第 </a:t>
            </a:r>
            <a:r>
              <a:rPr lang="en-US" altLang="zh-CN" sz="1600"/>
              <a:t>11 </a:t>
            </a:r>
            <a:r>
              <a:rPr lang="zh-CN" altLang="en-US" sz="1600"/>
              <a:t>簇，发现下一个指向是 </a:t>
            </a:r>
            <a:r>
              <a:rPr lang="en-US" altLang="zh-CN" sz="1600"/>
              <a:t>FF</a:t>
            </a:r>
            <a:r>
              <a:rPr lang="zh-CN" altLang="en-US" sz="1600"/>
              <a:t>，就是结束。文件</a:t>
            </a:r>
            <a:r>
              <a:rPr lang="zh-CN" altLang="en-US" sz="1600" smtClean="0"/>
              <a:t>便读取</a:t>
            </a:r>
            <a:r>
              <a:rPr lang="zh-CN" altLang="en-US" sz="1600"/>
              <a:t>完毕。</a:t>
            </a:r>
            <a:br>
              <a:rPr lang="zh-CN" altLang="en-US" sz="16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83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42900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删除</a:t>
            </a:r>
            <a:r>
              <a:rPr lang="en-US" altLang="zh-CN" smtClean="0"/>
              <a:t>B.TXT</a:t>
            </a:r>
            <a:r>
              <a:rPr lang="zh-CN" altLang="en-US" smtClean="0"/>
              <a:t>文件，创建</a:t>
            </a:r>
            <a:r>
              <a:rPr lang="en-US" altLang="zh-CN" smtClean="0"/>
              <a:t>D.TXT</a:t>
            </a:r>
            <a:r>
              <a:rPr lang="zh-CN" altLang="en-US" smtClean="0"/>
              <a:t>文件后的空间示意图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7" y="4005064"/>
            <a:ext cx="5545188" cy="168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5" y="1751489"/>
            <a:ext cx="5976664" cy="160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5536" y="1156327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文件系统的空间示意图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0416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7544" y="908720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原目录示意图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081504"/>
            <a:ext cx="6048672" cy="15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1520" y="4616598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删除</a:t>
            </a:r>
            <a:r>
              <a:rPr lang="en-US" altLang="zh-CN" smtClean="0"/>
              <a:t>B.TXT</a:t>
            </a:r>
            <a:r>
              <a:rPr lang="zh-CN" altLang="en-US" smtClean="0"/>
              <a:t>文件，创建</a:t>
            </a:r>
            <a:r>
              <a:rPr lang="en-US" altLang="zh-CN" smtClean="0"/>
              <a:t>D.TXT</a:t>
            </a:r>
            <a:r>
              <a:rPr lang="zh-CN" altLang="en-US" smtClean="0"/>
              <a:t>文件后的</a:t>
            </a:r>
            <a:r>
              <a:rPr lang="zh-CN" altLang="en-US"/>
              <a:t>目录</a:t>
            </a:r>
            <a:r>
              <a:rPr lang="zh-CN" altLang="en-US" smtClean="0"/>
              <a:t>示意图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785265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删除</a:t>
            </a:r>
            <a:r>
              <a:rPr lang="en-US" altLang="zh-CN" smtClean="0"/>
              <a:t>B.TXT</a:t>
            </a:r>
            <a:r>
              <a:rPr lang="zh-CN" altLang="en-US" smtClean="0"/>
              <a:t>文件，创建</a:t>
            </a:r>
            <a:r>
              <a:rPr lang="en-US" altLang="zh-CN" smtClean="0"/>
              <a:t>D.TXT</a:t>
            </a:r>
            <a:r>
              <a:rPr lang="zh-CN" altLang="en-US" smtClean="0"/>
              <a:t>文件后的文件分配表示意图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5536" y="1156327"/>
            <a:ext cx="770485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原文件分配表示意图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2461"/>
            <a:ext cx="8107925" cy="219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2862"/>
            <a:ext cx="6611638" cy="224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1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979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文件系统移植实验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3261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FatFs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功能使用实验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89773" y="5589240"/>
            <a:ext cx="5810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zh-CN" sz="2000" b="1"/>
              <a:t>串行</a:t>
            </a:r>
            <a:r>
              <a:rPr lang="en-US" altLang="zh-CN" sz="2000" b="1"/>
              <a:t>FLASH</a:t>
            </a:r>
            <a:r>
              <a:rPr lang="zh-CN" altLang="zh-CN" sz="2000" b="1"/>
              <a:t>文件系统</a:t>
            </a:r>
            <a:r>
              <a:rPr lang="en-US" altLang="zh-CN" sz="2000" b="1" smtClean="0"/>
              <a:t>FatFs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3544" y="1044575"/>
            <a:ext cx="7702624" cy="49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/>
              <a:t>使用</a:t>
            </a:r>
            <a:r>
              <a:rPr lang="en-US" altLang="zh-CN" sz="2000" b="1" smtClean="0"/>
              <a:t>SPI FLASH</a:t>
            </a:r>
            <a:r>
              <a:rPr lang="zh-CN" altLang="en-US" sz="2000" b="1" smtClean="0"/>
              <a:t>直接存储数据</a:t>
            </a:r>
            <a:endParaRPr lang="zh-CN" altLang="zh-CN" sz="2000" b="1" dirty="0"/>
          </a:p>
        </p:txBody>
      </p:sp>
      <p:sp>
        <p:nvSpPr>
          <p:cNvPr id="2" name="矩形 1"/>
          <p:cNvSpPr/>
          <p:nvPr/>
        </p:nvSpPr>
        <p:spPr>
          <a:xfrm>
            <a:off x="770564" y="1628800"/>
            <a:ext cx="7588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当</a:t>
            </a:r>
            <a:r>
              <a:rPr lang="zh-CN" altLang="zh-CN" smtClean="0"/>
              <a:t>需要记录</a:t>
            </a:r>
            <a:r>
              <a:rPr lang="zh-CN" altLang="en-US" smtClean="0"/>
              <a:t>字符</a:t>
            </a:r>
            <a:r>
              <a:rPr lang="zh-CN" altLang="zh-CN" smtClean="0"/>
              <a:t>“</a:t>
            </a:r>
            <a:r>
              <a:rPr lang="en-US" altLang="zh-CN" smtClean="0"/>
              <a:t>STM32-F429 SPI FLASH</a:t>
            </a:r>
            <a:r>
              <a:rPr lang="zh-CN" altLang="zh-CN" smtClean="0"/>
              <a:t>”</a:t>
            </a:r>
            <a:r>
              <a:rPr lang="zh-CN" altLang="en-US" smtClean="0"/>
              <a:t>时。</a:t>
            </a:r>
            <a:r>
              <a:rPr lang="zh-CN" altLang="zh-CN" smtClean="0"/>
              <a:t>可以</a:t>
            </a:r>
            <a:r>
              <a:rPr lang="zh-CN" altLang="zh-CN"/>
              <a:t>把这些文字转化成</a:t>
            </a:r>
            <a:r>
              <a:rPr lang="en-US" altLang="zh-CN"/>
              <a:t>ASCII</a:t>
            </a:r>
            <a:r>
              <a:rPr lang="zh-CN" altLang="zh-CN"/>
              <a:t>码，存储在数组中，然后调用</a:t>
            </a:r>
            <a:r>
              <a:rPr lang="en-US" altLang="zh-CN"/>
              <a:t>SPI_FLASH_BufferWrite</a:t>
            </a:r>
            <a:r>
              <a:rPr lang="zh-CN" altLang="zh-CN"/>
              <a:t>函数，把数组内容写入到</a:t>
            </a:r>
            <a:r>
              <a:rPr lang="en-US" altLang="zh-CN"/>
              <a:t>SPI Flash</a:t>
            </a:r>
            <a:r>
              <a:rPr lang="zh-CN" altLang="zh-CN"/>
              <a:t>芯片的指定地址上，在需要的时候从该地址把数据读取出来，再对读出来的数据以</a:t>
            </a:r>
            <a:r>
              <a:rPr lang="en-US" altLang="zh-CN"/>
              <a:t>ASCII</a:t>
            </a:r>
            <a:r>
              <a:rPr lang="zh-CN" altLang="zh-CN"/>
              <a:t>码的格式进行解读。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25502"/>
            <a:ext cx="5210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75921" y="3711511"/>
            <a:ext cx="3066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/>
              <a:t>难以记录有效数据的</a:t>
            </a:r>
            <a:r>
              <a:rPr lang="zh-CN" altLang="zh-CN" smtClean="0"/>
              <a:t>位置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难以</a:t>
            </a:r>
            <a:r>
              <a:rPr lang="zh-CN" altLang="zh-CN"/>
              <a:t>确定存储介质的剩余</a:t>
            </a:r>
            <a:r>
              <a:rPr lang="zh-CN" altLang="zh-CN" smtClean="0"/>
              <a:t>空</a:t>
            </a:r>
            <a:r>
              <a:rPr lang="zh-CN" altLang="en-US" smtClean="0"/>
              <a:t>间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不明确</a:t>
            </a:r>
            <a:r>
              <a:rPr lang="zh-CN" altLang="zh-CN"/>
              <a:t>应以何种格式来解读数据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23119"/>
            <a:ext cx="78466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上的文件系统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76" y="1412776"/>
            <a:ext cx="7702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文件系统，就是对数据进行管理的方式。使用文件系统可有效地管理存储介质。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5676" y="2479308"/>
            <a:ext cx="7702624" cy="37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/>
              <a:t>文件系统在计算机中的表现形式：</a:t>
            </a:r>
            <a:endParaRPr lang="zh-CN" altLang="zh-CN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2996952"/>
            <a:ext cx="2524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19617"/>
            <a:ext cx="2952328" cy="3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19617"/>
            <a:ext cx="2255143" cy="36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0" y="3813599"/>
            <a:ext cx="1956078" cy="294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hi.csdn.net/attachment/201106/11/0_1307766529N28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56" y="2612366"/>
            <a:ext cx="3883968" cy="31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66644" cy="214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2" y="4077072"/>
            <a:ext cx="3560258" cy="260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11560" y="112474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磁盘的物理结构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611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537" y="1407339"/>
            <a:ext cx="770485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/>
              <a:t>使用文件系统时，</a:t>
            </a:r>
            <a:r>
              <a:rPr lang="zh-CN" altLang="zh-CN"/>
              <a:t>它为了存储和管理数据，在存储介质建立</a:t>
            </a:r>
            <a:r>
              <a:rPr lang="zh-CN" altLang="en-US"/>
              <a:t>了一些</a:t>
            </a:r>
            <a:r>
              <a:rPr lang="zh-CN" altLang="zh-CN"/>
              <a:t>组织结构，这些结构包括操作系统引导区、目录和文件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537" y="285293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en-US" smtClean="0">
                <a:solidFill>
                  <a:srgbClr val="000000"/>
                </a:solidFill>
              </a:rPr>
              <a:t>常见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windows</a:t>
            </a:r>
            <a:r>
              <a:rPr lang="zh-CN" altLang="en-US">
                <a:solidFill>
                  <a:srgbClr val="000000"/>
                </a:solidFill>
              </a:rPr>
              <a:t>下的文件系统格式包括</a:t>
            </a:r>
            <a:r>
              <a:rPr lang="en-US" altLang="zh-CN">
                <a:solidFill>
                  <a:srgbClr val="000000"/>
                </a:solidFill>
              </a:rPr>
              <a:t>FAT32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NTFS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exFAT</a:t>
            </a:r>
            <a:r>
              <a:rPr lang="zh-CN" altLang="en-US">
                <a:solidFill>
                  <a:srgbClr val="000000"/>
                </a:solidFill>
              </a:rPr>
              <a:t>。在使用文件系统前，要先对存储介质进行格式化。</a:t>
            </a:r>
            <a:r>
              <a:rPr lang="zh-CN" altLang="en-US" smtClean="0">
                <a:solidFill>
                  <a:srgbClr val="000000"/>
                </a:solidFill>
              </a:rPr>
              <a:t>格式化时会在</a:t>
            </a:r>
            <a:r>
              <a:rPr lang="zh-CN" altLang="en-US">
                <a:solidFill>
                  <a:srgbClr val="000000"/>
                </a:solidFill>
              </a:rPr>
              <a:t>存储介质上新建一个文件分配表和目录。这样，文件系统就可以记录数据存放的物理地址，剩余空间。</a:t>
            </a:r>
          </a:p>
        </p:txBody>
      </p:sp>
    </p:spTree>
    <p:extLst>
      <p:ext uri="{BB962C8B-B14F-4D97-AF65-F5344CB8AC3E}">
        <p14:creationId xmlns:p14="http://schemas.microsoft.com/office/powerpoint/2010/main" val="5091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"/>
          <a:stretch/>
        </p:blipFill>
        <p:spPr bwMode="auto">
          <a:xfrm>
            <a:off x="601290" y="1474103"/>
            <a:ext cx="2613505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07904" y="13407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  <a:r>
              <a:rPr lang="zh-CN" altLang="en-US"/>
              <a:t>为了便于用户对磁盘的管理。加入了磁盘分区</a:t>
            </a:r>
            <a:r>
              <a:rPr lang="zh-CN" altLang="en-US" smtClean="0"/>
              <a:t>的概念，即将</a:t>
            </a:r>
            <a:r>
              <a:rPr lang="zh-CN" altLang="en-US"/>
              <a:t>一块磁盘逻辑划分为几</a:t>
            </a:r>
            <a:r>
              <a:rPr lang="zh-CN" altLang="en-US" smtClean="0"/>
              <a:t>块，它会把磁盘的分区信息记录到硬盘分区表中。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53358" y="342900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在硬盘分区表中，描述了各个逻辑分区的属性，如分区开始和结束位置所在的物理地址</a:t>
            </a:r>
            <a:r>
              <a:rPr lang="en-US" altLang="zh-CN" smtClean="0"/>
              <a:t>(</a:t>
            </a:r>
            <a:r>
              <a:rPr lang="zh-CN" altLang="en-US" smtClean="0"/>
              <a:t>柱面号、扇区号</a:t>
            </a:r>
            <a:r>
              <a:rPr lang="en-US" altLang="zh-CN" smtClean="0"/>
              <a:t>)</a:t>
            </a:r>
            <a:r>
              <a:rPr lang="zh-CN" altLang="en-US" smtClean="0"/>
              <a:t>，空间大小等信息。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1044575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/>
              <a:t>磁盘</a:t>
            </a:r>
            <a:r>
              <a:rPr lang="zh-CN" altLang="en-US" sz="2000" b="1" smtClean="0"/>
              <a:t>分区表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1723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382" y="3965123"/>
            <a:ext cx="763284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文件系统</a:t>
            </a:r>
            <a:r>
              <a:rPr lang="zh-CN" altLang="zh-CN"/>
              <a:t>的存在</a:t>
            </a:r>
            <a:r>
              <a:rPr lang="zh-CN" altLang="zh-CN" smtClean="0"/>
              <a:t>使存取</a:t>
            </a:r>
            <a:r>
              <a:rPr lang="zh-CN" altLang="zh-CN"/>
              <a:t>数据时，不再是简单地向某物理地址直接读写，而是要遵循它的读写格式。如经过逻辑转换，一个完整的文件可能被分开成多段存储到不连续的物理地址，使用目录或链表的方式来获知下一段</a:t>
            </a:r>
            <a:r>
              <a:rPr lang="zh-CN" altLang="zh-CN" smtClean="0"/>
              <a:t>的位置</a:t>
            </a:r>
            <a:r>
              <a:rPr lang="zh-CN" altLang="zh-CN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27320" y="1412776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使用</a:t>
            </a:r>
            <a:r>
              <a:rPr lang="zh-CN" altLang="zh-CN"/>
              <a:t>文件系统时</a:t>
            </a:r>
            <a:r>
              <a:rPr lang="zh-CN" altLang="zh-CN" smtClean="0"/>
              <a:t>，数据</a:t>
            </a:r>
            <a:r>
              <a:rPr lang="zh-CN" altLang="zh-CN"/>
              <a:t>都以文件的形式存储。写入新文件时，先在目录中创建一个</a:t>
            </a:r>
            <a:r>
              <a:rPr lang="zh-CN" altLang="zh-CN" smtClean="0"/>
              <a:t>文件索引，</a:t>
            </a:r>
            <a:r>
              <a:rPr lang="zh-CN" altLang="zh-CN"/>
              <a:t>它指示了文件存放的物理地址，再把数据存储到该地址中。当需要读取数据时，可以从目录中找到该文件的索引，进而在相应的地址中读取出数据。具体还涉及到逻辑地址、簇大小、不连续存储等一系列辅助结构或处理过程。</a:t>
            </a:r>
          </a:p>
        </p:txBody>
      </p:sp>
      <p:sp>
        <p:nvSpPr>
          <p:cNvPr id="3" name="矩形 2"/>
          <p:cNvSpPr/>
          <p:nvPr/>
        </p:nvSpPr>
        <p:spPr>
          <a:xfrm>
            <a:off x="659440" y="1044575"/>
            <a:ext cx="8233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smtClean="0"/>
              <a:t>文件系统</a:t>
            </a:r>
            <a:r>
              <a:rPr lang="zh-CN" altLang="en-US" sz="2000" b="1" smtClean="0"/>
              <a:t>的结构与特性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文件系统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FatFs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5994401" cy="16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77537" y="908720"/>
            <a:ext cx="770485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文件系统的空间示意图</a:t>
            </a:r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449202"/>
            <a:ext cx="6066409" cy="336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7537" y="2992667"/>
            <a:ext cx="77048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目录示意图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21985" y="1663933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存储了</a:t>
            </a:r>
            <a:r>
              <a:rPr lang="en-US" altLang="zh-CN" smtClean="0"/>
              <a:t>A.TXT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en-US" altLang="zh-CN" smtClean="0"/>
              <a:t>B.TXT</a:t>
            </a:r>
            <a:r>
              <a:rPr lang="zh-CN" altLang="en-US" smtClean="0"/>
              <a:t>，</a:t>
            </a:r>
            <a:r>
              <a:rPr lang="en-US" altLang="zh-CN" smtClean="0"/>
              <a:t>C.TXT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87452" y="3573016"/>
            <a:ext cx="23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记录了文件的开始簇位置、大小等信息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Pages>0</Pages>
  <Words>412</Words>
  <Characters>0</Characters>
  <Application>Microsoft Office PowerPoint</Application>
  <DocSecurity>0</DocSecurity>
  <PresentationFormat>全屏显示(4:3)</PresentationFormat>
  <Lines>0</Lines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212</cp:revision>
  <dcterms:created xsi:type="dcterms:W3CDTF">2014-09-22T09:17:55Z</dcterms:created>
  <dcterms:modified xsi:type="dcterms:W3CDTF">2016-05-05T01:14:45Z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