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23" r:id="rId7"/>
    <p:sldId id="324" r:id="rId8"/>
    <p:sldId id="325" r:id="rId9"/>
    <p:sldId id="327" r:id="rId10"/>
    <p:sldId id="326" r:id="rId11"/>
    <p:sldId id="329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28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3" d="100"/>
          <a:sy n="103" d="100"/>
        </p:scale>
        <p:origin x="-90" y="-16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FMC—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扩展外部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SDRAM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地址控制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180" y="1628800"/>
            <a:ext cx="5486108" cy="372742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5330532"/>
            <a:ext cx="864096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SDRAM</a:t>
            </a:r>
            <a:r>
              <a:rPr lang="zh-CN" altLang="zh-CN"/>
              <a:t>包含有“</a:t>
            </a:r>
            <a:r>
              <a:rPr lang="en-US" altLang="zh-CN"/>
              <a:t>A</a:t>
            </a:r>
            <a:r>
              <a:rPr lang="zh-CN" altLang="zh-CN"/>
              <a:t>”以及“</a:t>
            </a:r>
            <a:r>
              <a:rPr lang="en-US" altLang="zh-CN"/>
              <a:t>BA</a:t>
            </a:r>
            <a:r>
              <a:rPr lang="zh-CN" altLang="zh-CN"/>
              <a:t>”两类地址线，</a:t>
            </a:r>
            <a:r>
              <a:rPr lang="en-US" altLang="zh-CN"/>
              <a:t>A</a:t>
            </a:r>
            <a:r>
              <a:rPr lang="zh-CN" altLang="zh-CN"/>
              <a:t>类地址线是行</a:t>
            </a:r>
            <a:r>
              <a:rPr lang="en-US" altLang="zh-CN"/>
              <a:t>(Row)</a:t>
            </a:r>
            <a:r>
              <a:rPr lang="zh-CN" altLang="zh-CN"/>
              <a:t>与列</a:t>
            </a:r>
            <a:r>
              <a:rPr lang="en-US" altLang="zh-CN"/>
              <a:t>(Column)</a:t>
            </a:r>
            <a:r>
              <a:rPr lang="zh-CN" altLang="zh-CN"/>
              <a:t>共用的地址总线，</a:t>
            </a:r>
            <a:r>
              <a:rPr lang="en-US" altLang="zh-CN"/>
              <a:t>BA</a:t>
            </a:r>
            <a:r>
              <a:rPr lang="zh-CN" altLang="zh-CN"/>
              <a:t>地址线是独立的用于指定</a:t>
            </a:r>
            <a:r>
              <a:rPr lang="en-US" altLang="zh-CN"/>
              <a:t>SDRAM</a:t>
            </a:r>
            <a:r>
              <a:rPr lang="zh-CN" altLang="zh-CN"/>
              <a:t>内部存储阵列号</a:t>
            </a:r>
            <a:r>
              <a:rPr lang="en-US" altLang="zh-CN"/>
              <a:t>(Bank)</a:t>
            </a:r>
            <a:r>
              <a:rPr lang="zh-CN" altLang="zh-CN"/>
              <a:t>。在命令模式下，</a:t>
            </a:r>
            <a:r>
              <a:rPr lang="en-US" altLang="zh-CN"/>
              <a:t>A</a:t>
            </a:r>
            <a:r>
              <a:rPr lang="zh-CN" altLang="zh-CN"/>
              <a:t>类地址线还用于某些命令输入参数。</a:t>
            </a:r>
          </a:p>
        </p:txBody>
      </p:sp>
    </p:spTree>
    <p:extLst>
      <p:ext uri="{BB962C8B-B14F-4D97-AF65-F5344CB8AC3E}">
        <p14:creationId xmlns:p14="http://schemas.microsoft.com/office/powerpoint/2010/main" val="2990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具有多个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BANK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时的结构图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41972"/>
            <a:ext cx="864096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通讯时当</a:t>
            </a:r>
            <a:r>
              <a:rPr lang="en-US" altLang="zh-CN"/>
              <a:t>RAS</a:t>
            </a:r>
            <a:r>
              <a:rPr lang="zh-CN" altLang="zh-CN"/>
              <a:t>线为低电平，则“行地址选通器”被选通，地址线</a:t>
            </a:r>
            <a:r>
              <a:rPr lang="en-US" altLang="zh-CN"/>
              <a:t>A[11:0]</a:t>
            </a:r>
            <a:r>
              <a:rPr lang="zh-CN" altLang="zh-CN"/>
              <a:t>表示的地址会被输入到“行地址译码及锁存器”中，作为存储阵列中选定的行地址，同时地址线</a:t>
            </a:r>
            <a:r>
              <a:rPr lang="en-US" altLang="zh-CN"/>
              <a:t>BA[1:0]</a:t>
            </a:r>
            <a:r>
              <a:rPr lang="zh-CN" altLang="zh-CN"/>
              <a:t>表示的</a:t>
            </a:r>
            <a:r>
              <a:rPr lang="en-US" altLang="zh-CN"/>
              <a:t>Bank</a:t>
            </a:r>
            <a:r>
              <a:rPr lang="zh-CN" altLang="zh-CN"/>
              <a:t>也被锁存，选中了要操作的</a:t>
            </a:r>
            <a:r>
              <a:rPr lang="en-US" altLang="zh-CN"/>
              <a:t>Bank</a:t>
            </a:r>
            <a:r>
              <a:rPr lang="zh-CN" altLang="zh-CN"/>
              <a:t>号；接着控制</a:t>
            </a:r>
            <a:r>
              <a:rPr lang="en-US" altLang="zh-CN"/>
              <a:t>CAS</a:t>
            </a:r>
            <a:r>
              <a:rPr lang="zh-CN" altLang="zh-CN"/>
              <a:t>线为低电平，“列地址选通器”被选通，地址线</a:t>
            </a:r>
            <a:r>
              <a:rPr lang="en-US" altLang="zh-CN"/>
              <a:t>A[11:0]</a:t>
            </a:r>
            <a:r>
              <a:rPr lang="zh-CN" altLang="zh-CN"/>
              <a:t>表示的地址会被锁存到“列地址译码器”中作为列地址，完成寻址过程。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783" y="1535833"/>
            <a:ext cx="4722465" cy="320858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7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数据输入输出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25144"/>
            <a:ext cx="86409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SDRAM</a:t>
            </a:r>
            <a:r>
              <a:rPr lang="zh-CN" altLang="en-US" smtClean="0"/>
              <a:t>的数据通过</a:t>
            </a:r>
            <a:r>
              <a:rPr lang="en-US" altLang="zh-CN" smtClean="0"/>
              <a:t>DQ</a:t>
            </a:r>
            <a:r>
              <a:rPr lang="zh-CN" altLang="en-US" smtClean="0"/>
              <a:t>信号线输出，</a:t>
            </a:r>
            <a:r>
              <a:rPr lang="zh-CN" altLang="zh-CN" smtClean="0"/>
              <a:t>在</a:t>
            </a:r>
            <a:r>
              <a:rPr lang="zh-CN" altLang="zh-CN"/>
              <a:t>与</a:t>
            </a:r>
            <a:r>
              <a:rPr lang="en-US" altLang="zh-CN"/>
              <a:t>SDRAM</a:t>
            </a:r>
            <a:r>
              <a:rPr lang="zh-CN" altLang="zh-CN"/>
              <a:t>进行数据通讯时，</a:t>
            </a:r>
            <a:r>
              <a:rPr lang="en-US" altLang="zh-CN"/>
              <a:t>16</a:t>
            </a:r>
            <a:r>
              <a:rPr lang="zh-CN" altLang="zh-CN"/>
              <a:t>位的数据是同步传输的，但实际应用中我们可能会以</a:t>
            </a:r>
            <a:r>
              <a:rPr lang="en-US" altLang="zh-CN"/>
              <a:t>8</a:t>
            </a:r>
            <a:r>
              <a:rPr lang="zh-CN" altLang="zh-CN"/>
              <a:t>位、</a:t>
            </a:r>
            <a:r>
              <a:rPr lang="en-US" altLang="zh-CN"/>
              <a:t>16</a:t>
            </a:r>
            <a:r>
              <a:rPr lang="zh-CN" altLang="zh-CN"/>
              <a:t>位的宽度存取数据，也就是说</a:t>
            </a:r>
            <a:r>
              <a:rPr lang="en-US" altLang="zh-CN"/>
              <a:t>16</a:t>
            </a:r>
            <a:r>
              <a:rPr lang="zh-CN" altLang="zh-CN"/>
              <a:t>位的数据线并不是所有时候都同时使用的，而且在传输低宽度数据的时候，我们不希望其它数据线表示的数据被</a:t>
            </a:r>
            <a:r>
              <a:rPr lang="zh-CN" altLang="zh-CN" smtClean="0"/>
              <a:t>录入</a:t>
            </a:r>
            <a:r>
              <a:rPr lang="zh-CN" altLang="en-US" smtClean="0"/>
              <a:t>，这时使用</a:t>
            </a:r>
            <a:r>
              <a:rPr lang="en-US" altLang="zh-CN" smtClean="0"/>
              <a:t>DQM</a:t>
            </a:r>
            <a:r>
              <a:rPr lang="zh-CN" altLang="en-US" smtClean="0"/>
              <a:t>信号线作为掩码信号，控制要读取哪个字节。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1783" y="1484784"/>
            <a:ext cx="4722465" cy="320858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0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的命令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81746"/>
              </p:ext>
            </p:extLst>
          </p:nvPr>
        </p:nvGraphicFramePr>
        <p:xfrm>
          <a:off x="611560" y="2420887"/>
          <a:ext cx="7952363" cy="3816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6412"/>
                <a:gridCol w="572570"/>
                <a:gridCol w="696627"/>
                <a:gridCol w="698217"/>
                <a:gridCol w="615513"/>
                <a:gridCol w="648912"/>
                <a:gridCol w="938379"/>
                <a:gridCol w="645733"/>
              </a:tblGrid>
              <a:tr h="71249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命令名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CS#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RAS# 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CAS#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WE#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DQM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DQ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COMMAND INHIBIT 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OPERATION 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Bank/row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L/H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Bank/col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L/H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Bank/col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Valid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PRECHARGE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574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REFRESH or SELF REFRESH 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LOAD MODE REGISTER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85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BURST TERMINATE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active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514401"/>
            <a:ext cx="85163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	</a:t>
            </a:r>
            <a:r>
              <a:rPr lang="zh-CN" altLang="zh-CN" smtClean="0"/>
              <a:t>控制</a:t>
            </a:r>
            <a:r>
              <a:rPr lang="en-US" altLang="zh-CN"/>
              <a:t>SDRAM</a:t>
            </a:r>
            <a:r>
              <a:rPr lang="zh-CN" altLang="en-US"/>
              <a:t>需要用到一系列的命令</a:t>
            </a:r>
            <a:r>
              <a:rPr lang="zh-CN" altLang="en-US" smtClean="0"/>
              <a:t>，各种</a:t>
            </a:r>
            <a:r>
              <a:rPr lang="zh-CN" altLang="en-US"/>
              <a:t>信号线状态组合产生不同的控制命令。</a:t>
            </a:r>
          </a:p>
        </p:txBody>
      </p:sp>
    </p:spTree>
    <p:extLst>
      <p:ext uri="{BB962C8B-B14F-4D97-AF65-F5344CB8AC3E}">
        <p14:creationId xmlns:p14="http://schemas.microsoft.com/office/powerpoint/2010/main" val="4879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禁止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402800"/>
            <a:ext cx="8516328" cy="8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只要</a:t>
            </a:r>
            <a:r>
              <a:rPr lang="en-US" altLang="zh-CN"/>
              <a:t>CS</a:t>
            </a:r>
            <a:r>
              <a:rPr lang="zh-CN" altLang="zh-CN"/>
              <a:t>引脚为高电平，即表示“命令禁止”</a:t>
            </a:r>
            <a:r>
              <a:rPr lang="en-US" altLang="zh-CN"/>
              <a:t>(COMMAND INHBIT)</a:t>
            </a:r>
            <a:r>
              <a:rPr lang="zh-CN" altLang="zh-CN"/>
              <a:t>，它用于禁止</a:t>
            </a:r>
            <a:r>
              <a:rPr lang="en-US" altLang="zh-CN"/>
              <a:t>SDRAM</a:t>
            </a:r>
            <a:r>
              <a:rPr lang="zh-CN" altLang="zh-CN"/>
              <a:t>执行新的命令，但它不能停止当前正在执行的命令。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009726"/>
            <a:ext cx="8516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“空操作”</a:t>
            </a:r>
            <a:r>
              <a:rPr lang="en-US" altLang="zh-CN" smtClean="0"/>
              <a:t>(NO OPERATION)</a:t>
            </a:r>
            <a:r>
              <a:rPr lang="zh-CN" altLang="zh-CN" smtClean="0"/>
              <a:t>，“命令禁止”的反操作，用于选中</a:t>
            </a:r>
            <a:r>
              <a:rPr lang="en-US" altLang="zh-CN" smtClean="0"/>
              <a:t>SDRAM</a:t>
            </a:r>
            <a:r>
              <a:rPr lang="zh-CN" altLang="zh-CN" smtClean="0"/>
              <a:t>，以便接下来发送命令。</a:t>
            </a:r>
            <a:endParaRPr lang="zh-CN" altLang="zh-CN"/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467544" y="246327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空操作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467544" y="426347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行有效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4869160"/>
            <a:ext cx="8516328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进行存储单元寻址时，需要先选中要访问的</a:t>
            </a:r>
            <a:r>
              <a:rPr lang="en-US" altLang="zh-CN"/>
              <a:t>Bank</a:t>
            </a:r>
            <a:r>
              <a:rPr lang="zh-CN" altLang="zh-CN"/>
              <a:t>和行，使它处于激活状态。该操作通过“行有效”</a:t>
            </a:r>
            <a:r>
              <a:rPr lang="en-US" altLang="zh-CN"/>
              <a:t>(ACTIVE)</a:t>
            </a:r>
            <a:r>
              <a:rPr lang="zh-CN" altLang="zh-CN"/>
              <a:t>命令实现</a:t>
            </a:r>
            <a:r>
              <a:rPr lang="zh-CN" altLang="zh-CN" smtClean="0"/>
              <a:t>，</a:t>
            </a:r>
            <a:r>
              <a:rPr lang="zh-CN" altLang="zh-CN"/>
              <a:t>发送行有效命令时，</a:t>
            </a:r>
            <a:r>
              <a:rPr lang="en-US" altLang="zh-CN"/>
              <a:t>RAS</a:t>
            </a:r>
            <a:r>
              <a:rPr lang="zh-CN" altLang="zh-CN"/>
              <a:t>线为低电平，同时通过</a:t>
            </a:r>
            <a:r>
              <a:rPr lang="en-US" altLang="zh-CN"/>
              <a:t>BA</a:t>
            </a:r>
            <a:r>
              <a:rPr lang="zh-CN" altLang="zh-CN"/>
              <a:t>线以及</a:t>
            </a:r>
            <a:r>
              <a:rPr lang="en-US" altLang="zh-CN"/>
              <a:t>A</a:t>
            </a:r>
            <a:r>
              <a:rPr lang="zh-CN" altLang="zh-CN"/>
              <a:t>线发送</a:t>
            </a:r>
            <a:r>
              <a:rPr lang="en-US" altLang="zh-CN"/>
              <a:t>Bank</a:t>
            </a:r>
            <a:r>
              <a:rPr lang="zh-CN" altLang="zh-CN"/>
              <a:t>地址和行地址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47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38922"/>
            <a:ext cx="5206785" cy="5123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794010" y="2388944"/>
            <a:ext cx="32424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“读命令”</a:t>
            </a:r>
            <a:r>
              <a:rPr lang="en-US" altLang="zh-CN"/>
              <a:t>(READ)</a:t>
            </a:r>
            <a:r>
              <a:rPr lang="zh-CN" altLang="zh-CN"/>
              <a:t>和“写命令”</a:t>
            </a:r>
            <a:r>
              <a:rPr lang="en-US" altLang="zh-CN"/>
              <a:t>(WRITE)</a:t>
            </a:r>
            <a:r>
              <a:rPr lang="zh-CN" altLang="zh-CN"/>
              <a:t>的时序很相似，</a:t>
            </a:r>
            <a:r>
              <a:rPr lang="zh-CN" altLang="zh-CN" smtClean="0"/>
              <a:t>通过</a:t>
            </a:r>
            <a:r>
              <a:rPr lang="zh-CN" altLang="zh-CN"/>
              <a:t>共用的地址线</a:t>
            </a:r>
            <a:r>
              <a:rPr lang="en-US" altLang="zh-CN"/>
              <a:t>A</a:t>
            </a:r>
            <a:r>
              <a:rPr lang="zh-CN" altLang="zh-CN"/>
              <a:t>发送列地址，同时使用</a:t>
            </a:r>
            <a:r>
              <a:rPr lang="en-US" altLang="zh-CN"/>
              <a:t>WE</a:t>
            </a:r>
            <a:r>
              <a:rPr lang="zh-CN" altLang="zh-CN"/>
              <a:t>引脚表示读</a:t>
            </a:r>
            <a:r>
              <a:rPr lang="en-US" altLang="zh-CN"/>
              <a:t>/</a:t>
            </a:r>
            <a:r>
              <a:rPr lang="zh-CN" altLang="zh-CN"/>
              <a:t>写方向，</a:t>
            </a:r>
            <a:r>
              <a:rPr lang="en-US" altLang="zh-CN"/>
              <a:t>WE</a:t>
            </a:r>
            <a:r>
              <a:rPr lang="zh-CN" altLang="zh-CN"/>
              <a:t>为低电平时表示写，高电平时表示读。数据读写时，使用</a:t>
            </a:r>
            <a:r>
              <a:rPr lang="en-US" altLang="zh-CN"/>
              <a:t>DQM</a:t>
            </a:r>
            <a:r>
              <a:rPr lang="zh-CN" altLang="zh-CN"/>
              <a:t>线表示有效的</a:t>
            </a:r>
            <a:r>
              <a:rPr lang="en-US" altLang="zh-CN"/>
              <a:t>DQ</a:t>
            </a:r>
            <a:r>
              <a:rPr lang="zh-CN" altLang="zh-CN"/>
              <a:t>数据线。</a:t>
            </a:r>
          </a:p>
        </p:txBody>
      </p:sp>
    </p:spTree>
    <p:extLst>
      <p:ext uri="{BB962C8B-B14F-4D97-AF65-F5344CB8AC3E}">
        <p14:creationId xmlns:p14="http://schemas.microsoft.com/office/powerpoint/2010/main" val="29563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预充电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9650" y="1484784"/>
            <a:ext cx="42163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 SDRAM </a:t>
            </a:r>
            <a:r>
              <a:rPr lang="zh-CN" altLang="zh-CN"/>
              <a:t>的寻址具有独占性，所以在进行完读写操作后，如果要对同一个</a:t>
            </a:r>
            <a:r>
              <a:rPr lang="en-US" altLang="zh-CN"/>
              <a:t>Bank </a:t>
            </a:r>
            <a:r>
              <a:rPr lang="zh-CN" altLang="zh-CN"/>
              <a:t>的另一行进行寻址，就要将原来有效（</a:t>
            </a:r>
            <a:r>
              <a:rPr lang="en-US" altLang="zh-CN"/>
              <a:t>ACTIVE</a:t>
            </a:r>
            <a:r>
              <a:rPr lang="zh-CN" altLang="zh-CN"/>
              <a:t>）的行关闭，重新发送行</a:t>
            </a:r>
            <a:r>
              <a:rPr lang="en-US" altLang="zh-CN"/>
              <a:t>/</a:t>
            </a:r>
            <a:r>
              <a:rPr lang="zh-CN" altLang="zh-CN"/>
              <a:t>列地址。</a:t>
            </a:r>
            <a:r>
              <a:rPr lang="en-US" altLang="zh-CN"/>
              <a:t>Bank </a:t>
            </a:r>
            <a:r>
              <a:rPr lang="zh-CN" altLang="zh-CN"/>
              <a:t>关闭当前工作行，准备打开新行的操作就是预充电（</a:t>
            </a:r>
            <a:r>
              <a:rPr lang="en-US" altLang="zh-CN"/>
              <a:t>Precharge</a:t>
            </a:r>
            <a:r>
              <a:rPr lang="zh-CN" altLang="zh-CN"/>
              <a:t>）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3707296" cy="5290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4611228" y="4422296"/>
            <a:ext cx="42447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配合使用</a:t>
            </a:r>
            <a:r>
              <a:rPr lang="en-US" altLang="zh-CN"/>
              <a:t>A10</a:t>
            </a:r>
            <a:r>
              <a:rPr lang="zh-CN" altLang="zh-CN"/>
              <a:t>线控制，若</a:t>
            </a:r>
            <a:r>
              <a:rPr lang="en-US" altLang="zh-CN"/>
              <a:t>A10</a:t>
            </a:r>
            <a:r>
              <a:rPr lang="zh-CN" altLang="zh-CN"/>
              <a:t>为高电平时，所有</a:t>
            </a:r>
            <a:r>
              <a:rPr lang="en-US" altLang="zh-CN"/>
              <a:t>Bank</a:t>
            </a:r>
            <a:r>
              <a:rPr lang="zh-CN" altLang="zh-CN"/>
              <a:t>都预充电；</a:t>
            </a:r>
            <a:r>
              <a:rPr lang="en-US" altLang="zh-CN"/>
              <a:t>A10</a:t>
            </a:r>
            <a:r>
              <a:rPr lang="zh-CN" altLang="zh-CN"/>
              <a:t>为低电平时，使用</a:t>
            </a:r>
            <a:r>
              <a:rPr lang="en-US" altLang="zh-CN"/>
              <a:t>BA</a:t>
            </a:r>
            <a:r>
              <a:rPr lang="zh-CN" altLang="zh-CN"/>
              <a:t>线选择要预充电的</a:t>
            </a:r>
            <a:r>
              <a:rPr lang="en-US" altLang="zh-CN"/>
              <a:t>Bank</a:t>
            </a:r>
            <a:r>
              <a:rPr lang="zh-CN" altLang="zh-CN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71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563757"/>
            <a:ext cx="766834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 </a:t>
            </a:r>
            <a:r>
              <a:rPr lang="en-US" altLang="zh-CN"/>
              <a:t>SDRAM</a:t>
            </a:r>
            <a:r>
              <a:rPr lang="zh-CN" altLang="zh-CN"/>
              <a:t>要不断进行刷新</a:t>
            </a:r>
            <a:r>
              <a:rPr lang="en-US" altLang="zh-CN"/>
              <a:t>(Refresh)</a:t>
            </a:r>
            <a:r>
              <a:rPr lang="zh-CN" altLang="zh-CN"/>
              <a:t>才能保留住数据，因此它是 </a:t>
            </a:r>
            <a:r>
              <a:rPr lang="en-US" altLang="zh-CN"/>
              <a:t>DRAM </a:t>
            </a:r>
            <a:r>
              <a:rPr lang="zh-CN" altLang="zh-CN"/>
              <a:t>最重要的操作。刷新操作与预充电中重写的操作本质是一样的。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但因为预充电是对一个或所有</a:t>
            </a:r>
            <a:r>
              <a:rPr lang="en-US" altLang="zh-CN"/>
              <a:t>Bank </a:t>
            </a:r>
            <a:r>
              <a:rPr lang="zh-CN" altLang="zh-CN"/>
              <a:t>中的工作行操作，并且不定期，而刷新则是有固定的周期，依次对所有行进行操作，以保证那些久久没被访问的存储单元数据正确。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刷新</a:t>
            </a:r>
            <a:r>
              <a:rPr lang="zh-CN" altLang="zh-CN"/>
              <a:t>操作分为两种：“自动刷新”（</a:t>
            </a:r>
            <a:r>
              <a:rPr lang="en-US" altLang="zh-CN"/>
              <a:t>Auto Refresh</a:t>
            </a:r>
            <a:r>
              <a:rPr lang="zh-CN" altLang="zh-CN"/>
              <a:t>）与“自我刷新”</a:t>
            </a:r>
            <a:r>
              <a:rPr lang="en-US" altLang="zh-CN"/>
              <a:t>(Self Refresh)</a:t>
            </a:r>
            <a:r>
              <a:rPr lang="zh-CN" altLang="zh-CN"/>
              <a:t>，发送命令后</a:t>
            </a:r>
            <a:r>
              <a:rPr lang="en-US" altLang="zh-CN"/>
              <a:t>CKE</a:t>
            </a:r>
            <a:r>
              <a:rPr lang="zh-CN" altLang="zh-CN"/>
              <a:t>时钟为有效时</a:t>
            </a:r>
            <a:r>
              <a:rPr lang="en-US" altLang="zh-CN"/>
              <a:t>(</a:t>
            </a:r>
            <a:r>
              <a:rPr lang="zh-CN" altLang="zh-CN"/>
              <a:t>低电平</a:t>
            </a:r>
            <a:r>
              <a:rPr lang="en-US" altLang="zh-CN"/>
              <a:t>)</a:t>
            </a:r>
            <a:r>
              <a:rPr lang="zh-CN" altLang="zh-CN"/>
              <a:t>，使用自动刷新操作，否则使用自我刷新操作。不论是何种刷新方式，都不需要外部提供行地址信息，因为这是一个内部的自动操作。</a:t>
            </a:r>
          </a:p>
        </p:txBody>
      </p:sp>
    </p:spTree>
    <p:extLst>
      <p:ext uri="{BB962C8B-B14F-4D97-AF65-F5344CB8AC3E}">
        <p14:creationId xmlns:p14="http://schemas.microsoft.com/office/powerpoint/2010/main" val="7314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自动刷新</a:t>
            </a:r>
            <a:r>
              <a:rPr lang="en-US" altLang="zh-CN" sz="2400"/>
              <a:t>Auto Refresh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563757"/>
            <a:ext cx="766834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对于“自动刷新”，</a:t>
            </a:r>
            <a:r>
              <a:rPr lang="en-US" altLang="zh-CN" smtClean="0"/>
              <a:t>SDRAM </a:t>
            </a:r>
            <a:r>
              <a:rPr lang="zh-CN" altLang="en-US"/>
              <a:t>内部有一个行地址生成器（也称刷新计数器）用来自动地依次生成行地址，每收到一次命令刷新一行。在刷新过程中，所有</a:t>
            </a:r>
            <a:r>
              <a:rPr lang="en-US" altLang="zh-CN"/>
              <a:t>Bank</a:t>
            </a:r>
            <a:r>
              <a:rPr lang="zh-CN" altLang="en-US"/>
              <a:t>都停止工作，而每次刷新所占用的时间为</a:t>
            </a:r>
            <a:r>
              <a:rPr lang="en-US" altLang="zh-CN"/>
              <a:t>N</a:t>
            </a:r>
            <a:r>
              <a:rPr lang="zh-CN" altLang="en-US"/>
              <a:t>个时钟周期</a:t>
            </a:r>
            <a:r>
              <a:rPr lang="en-US" altLang="zh-CN"/>
              <a:t>(</a:t>
            </a:r>
            <a:r>
              <a:rPr lang="zh-CN" altLang="en-US"/>
              <a:t>视</a:t>
            </a:r>
            <a:r>
              <a:rPr lang="en-US" altLang="zh-CN"/>
              <a:t>SDRAM</a:t>
            </a:r>
            <a:r>
              <a:rPr lang="zh-CN" altLang="en-US"/>
              <a:t>型号而定，通常为</a:t>
            </a:r>
            <a:r>
              <a:rPr lang="en-US" altLang="zh-CN"/>
              <a:t>N=9)</a:t>
            </a:r>
            <a:r>
              <a:rPr lang="zh-CN" altLang="en-US"/>
              <a:t>，刷新结束之后才可进入正常的工作状态，也就是说在这</a:t>
            </a:r>
            <a:r>
              <a:rPr lang="en-US" altLang="zh-CN"/>
              <a:t>N</a:t>
            </a:r>
            <a:r>
              <a:rPr lang="zh-CN" altLang="en-US"/>
              <a:t>个时钟期间内，所有工作指令只能等待而无法执行。一次次地按行刷新，刷新完所有行后，将再次对第一行重新进行刷新操作，这个对同一行刷新操作的时间间隔，称为</a:t>
            </a:r>
            <a:r>
              <a:rPr lang="en-US" altLang="zh-CN"/>
              <a:t>SDRAM</a:t>
            </a:r>
            <a:r>
              <a:rPr lang="zh-CN" altLang="en-US"/>
              <a:t>的刷新周期，通常为</a:t>
            </a:r>
            <a:r>
              <a:rPr lang="en-US" altLang="zh-CN"/>
              <a:t>64ms</a:t>
            </a:r>
            <a:r>
              <a:rPr lang="zh-CN" altLang="en-US"/>
              <a:t>。显然刷新会对</a:t>
            </a:r>
            <a:r>
              <a:rPr lang="en-US" altLang="zh-CN"/>
              <a:t>SDRAM</a:t>
            </a:r>
            <a:r>
              <a:rPr lang="zh-CN" altLang="en-US"/>
              <a:t>的性能造成影响，但这是它的</a:t>
            </a:r>
            <a:r>
              <a:rPr lang="en-US" altLang="zh-CN"/>
              <a:t>DRAM</a:t>
            </a:r>
            <a:r>
              <a:rPr lang="zh-CN" altLang="en-US"/>
              <a:t>的特性决定的，也是</a:t>
            </a:r>
            <a:r>
              <a:rPr lang="en-US" altLang="zh-CN"/>
              <a:t>DRAM</a:t>
            </a:r>
            <a:r>
              <a:rPr lang="zh-CN" altLang="en-US"/>
              <a:t>相对于</a:t>
            </a:r>
            <a:r>
              <a:rPr lang="en-US" altLang="zh-CN"/>
              <a:t>SRAM</a:t>
            </a:r>
            <a:r>
              <a:rPr lang="zh-CN" altLang="en-US"/>
              <a:t>取得成本优势的同时所付出的代价。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5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自我刷新</a:t>
            </a:r>
            <a:r>
              <a:rPr lang="en-US" altLang="zh-CN" sz="2400"/>
              <a:t>Self Refresh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563757"/>
            <a:ext cx="76683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/>
              <a:t>“自我刷新”则主要用于休眠模式低功耗状态下的数据保存，也就是说即使外部控制器不工作了，</a:t>
            </a:r>
            <a:r>
              <a:rPr lang="en-US" altLang="zh-CN"/>
              <a:t>SDRAM</a:t>
            </a:r>
            <a:r>
              <a:rPr lang="zh-CN" altLang="en-US"/>
              <a:t>都能自己确保数据正常。在发出“自我刷新”命令后，将 </a:t>
            </a:r>
            <a:r>
              <a:rPr lang="en-US" altLang="zh-CN"/>
              <a:t>CKE </a:t>
            </a:r>
            <a:r>
              <a:rPr lang="zh-CN" altLang="en-US"/>
              <a:t>置于无效状态</a:t>
            </a:r>
            <a:r>
              <a:rPr lang="en-US" altLang="zh-CN"/>
              <a:t>(</a:t>
            </a:r>
            <a:r>
              <a:rPr lang="zh-CN" altLang="en-US"/>
              <a:t>低电平</a:t>
            </a:r>
            <a:r>
              <a:rPr lang="en-US" altLang="zh-CN"/>
              <a:t>)</a:t>
            </a:r>
            <a:r>
              <a:rPr lang="zh-CN" altLang="en-US"/>
              <a:t>，就进入自我刷新模式，此时不再依靠外部时钟工作，而是根据</a:t>
            </a:r>
            <a:r>
              <a:rPr lang="en-US" altLang="zh-CN"/>
              <a:t>SDRAM</a:t>
            </a:r>
            <a:r>
              <a:rPr lang="zh-CN" altLang="en-US"/>
              <a:t>内部的时钟进行刷新操作。在自我刷新期间除了 </a:t>
            </a:r>
            <a:r>
              <a:rPr lang="en-US" altLang="zh-CN"/>
              <a:t>CKE </a:t>
            </a:r>
            <a:r>
              <a:rPr lang="zh-CN" altLang="en-US"/>
              <a:t>之外的所有外部信号都是无效的，只有重新使 </a:t>
            </a:r>
            <a:r>
              <a:rPr lang="en-US" altLang="zh-CN"/>
              <a:t>CKE </a:t>
            </a:r>
            <a:r>
              <a:rPr lang="zh-CN" altLang="en-US"/>
              <a:t>有效才能退出自我刷新模式并进入正常操作状态。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82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控制原理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402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5256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926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FMC—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扩展外部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模式寄存器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04" y="1559472"/>
            <a:ext cx="4536504" cy="515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5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加载模式寄存器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4536504" cy="515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148064" y="119675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Burst Length</a:t>
            </a:r>
            <a:endParaRPr lang="en-US" altLang="zh-CN" b="1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Burst </a:t>
            </a:r>
            <a:r>
              <a:rPr lang="en-US" altLang="zh-CN"/>
              <a:t>Length</a:t>
            </a:r>
            <a:r>
              <a:rPr lang="zh-CN" altLang="zh-CN"/>
              <a:t>译为突发长度，下面简称</a:t>
            </a:r>
            <a:r>
              <a:rPr lang="en-US" altLang="zh-CN"/>
              <a:t>BL</a:t>
            </a:r>
            <a:r>
              <a:rPr lang="zh-CN" altLang="zh-CN"/>
              <a:t>。突发是指在同一行中相邻的存储单元连续进行数据传输的方式，连续传输所涉及到存储单元（列）的数量就是突发长度。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5148064" y="3861048"/>
            <a:ext cx="38546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/>
              <a:t>BT</a:t>
            </a:r>
          </a:p>
          <a:p>
            <a:pPr>
              <a:lnSpc>
                <a:spcPct val="150000"/>
              </a:lnSpc>
            </a:pPr>
            <a:r>
              <a:rPr lang="zh-CN" altLang="zh-CN" smtClean="0"/>
              <a:t>模式</a:t>
            </a:r>
            <a:r>
              <a:rPr lang="zh-CN" altLang="zh-CN"/>
              <a:t>寄存器中的</a:t>
            </a:r>
            <a:r>
              <a:rPr lang="en-US" altLang="zh-CN"/>
              <a:t>BT</a:t>
            </a:r>
            <a:r>
              <a:rPr lang="zh-CN" altLang="zh-CN"/>
              <a:t>位用于设置突发模式，突发模式分为顺序</a:t>
            </a:r>
            <a:r>
              <a:rPr lang="en-US" altLang="zh-CN"/>
              <a:t>(Sequential)</a:t>
            </a:r>
            <a:r>
              <a:rPr lang="zh-CN" altLang="zh-CN"/>
              <a:t>与间隔</a:t>
            </a:r>
            <a:r>
              <a:rPr lang="en-US" altLang="zh-CN"/>
              <a:t>(Interleaved)</a:t>
            </a:r>
            <a:r>
              <a:rPr lang="zh-CN" altLang="zh-CN"/>
              <a:t>两种。在顺序方式中，操作按地址的顺序连续执行，如果是间隔模式，则操作地址是跳跃的。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加载模式寄存器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4536504" cy="515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148064" y="1196752"/>
            <a:ext cx="3672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CASLatency</a:t>
            </a:r>
            <a:endParaRPr lang="en-US" altLang="zh-CN" b="1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模式</a:t>
            </a:r>
            <a:r>
              <a:rPr lang="zh-CN" altLang="zh-CN"/>
              <a:t>寄存器中的</a:t>
            </a:r>
            <a:r>
              <a:rPr lang="en-US" altLang="zh-CN"/>
              <a:t>CASLatency</a:t>
            </a:r>
            <a:r>
              <a:rPr lang="zh-CN" altLang="zh-CN"/>
              <a:t>是指列地址选通延迟，简称</a:t>
            </a:r>
            <a:r>
              <a:rPr lang="en-US" altLang="zh-CN"/>
              <a:t>CL</a:t>
            </a:r>
            <a:r>
              <a:rPr lang="zh-CN" altLang="zh-CN"/>
              <a:t>。在发出读命令</a:t>
            </a:r>
            <a:r>
              <a:rPr lang="en-US" altLang="zh-CN"/>
              <a:t>(</a:t>
            </a:r>
            <a:r>
              <a:rPr lang="zh-CN" altLang="zh-CN"/>
              <a:t>命令同时包含列地址</a:t>
            </a:r>
            <a:r>
              <a:rPr lang="en-US" altLang="zh-CN"/>
              <a:t>)</a:t>
            </a:r>
            <a:r>
              <a:rPr lang="zh-CN" altLang="zh-CN"/>
              <a:t>后，需要等待几个时钟周期数据线</a:t>
            </a:r>
            <a:r>
              <a:rPr lang="en-US" altLang="zh-CN"/>
              <a:t>DQ</a:t>
            </a:r>
            <a:r>
              <a:rPr lang="zh-CN" altLang="zh-CN"/>
              <a:t>才会输出有效数据，这之间的时钟周期就是指</a:t>
            </a:r>
            <a:r>
              <a:rPr lang="en-US" altLang="zh-CN"/>
              <a:t>CL</a:t>
            </a:r>
            <a:r>
              <a:rPr lang="zh-CN" altLang="zh-CN"/>
              <a:t>，</a:t>
            </a:r>
            <a:r>
              <a:rPr lang="en-US" altLang="zh-CN"/>
              <a:t>CL</a:t>
            </a:r>
            <a:r>
              <a:rPr lang="zh-CN" altLang="zh-CN"/>
              <a:t>一般可以设置为</a:t>
            </a:r>
            <a:r>
              <a:rPr lang="en-US" altLang="zh-CN"/>
              <a:t>2</a:t>
            </a:r>
            <a:r>
              <a:rPr lang="zh-CN" altLang="zh-CN"/>
              <a:t>或</a:t>
            </a:r>
            <a:r>
              <a:rPr lang="en-US" altLang="zh-CN"/>
              <a:t>3</a:t>
            </a:r>
            <a:r>
              <a:rPr lang="zh-CN" altLang="zh-CN"/>
              <a:t>个时钟周期</a:t>
            </a:r>
          </a:p>
        </p:txBody>
      </p:sp>
    </p:spTree>
    <p:extLst>
      <p:ext uri="{BB962C8B-B14F-4D97-AF65-F5344CB8AC3E}">
        <p14:creationId xmlns:p14="http://schemas.microsoft.com/office/powerpoint/2010/main" val="29607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加载模式寄存器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4536504" cy="515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148064" y="1196752"/>
            <a:ext cx="36724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OP Mode</a:t>
            </a:r>
            <a:endParaRPr lang="en-US" altLang="zh-CN" b="1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OP </a:t>
            </a:r>
            <a:r>
              <a:rPr lang="en-US" altLang="zh-CN"/>
              <a:t>Mode</a:t>
            </a:r>
            <a:r>
              <a:rPr lang="zh-CN" altLang="zh-CN"/>
              <a:t>指</a:t>
            </a:r>
            <a:r>
              <a:rPr lang="en-US" altLang="zh-CN"/>
              <a:t>Operating Mode</a:t>
            </a:r>
            <a:r>
              <a:rPr lang="zh-CN" altLang="zh-CN"/>
              <a:t>，</a:t>
            </a:r>
            <a:r>
              <a:rPr lang="en-US" altLang="zh-CN"/>
              <a:t>SDRAM</a:t>
            </a:r>
            <a:r>
              <a:rPr lang="zh-CN" altLang="zh-CN"/>
              <a:t>的工作模式。当它被配置为“</a:t>
            </a:r>
            <a:r>
              <a:rPr lang="en-US" altLang="zh-CN"/>
              <a:t>00</a:t>
            </a:r>
            <a:r>
              <a:rPr lang="zh-CN" altLang="zh-CN"/>
              <a:t>”的时候表示工作在正常模式，其它值是测试模式或被保留的设定。实际使用时必须配置成正常</a:t>
            </a:r>
            <a:r>
              <a:rPr lang="zh-CN" altLang="zh-CN"/>
              <a:t>模式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5148064" y="43651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WB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en-US" altLang="zh-CN"/>
              <a:t>WB</a:t>
            </a:r>
            <a:r>
              <a:rPr lang="zh-CN" altLang="zh-CN"/>
              <a:t>用于配置写操作的突发特性，可选择使用</a:t>
            </a:r>
            <a:r>
              <a:rPr lang="en-US" altLang="zh-CN"/>
              <a:t>BL</a:t>
            </a:r>
            <a:r>
              <a:rPr lang="zh-CN" altLang="zh-CN"/>
              <a:t>设置的突发长度或非突发模式。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38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的初始化流程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49648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SDRAM</a:t>
            </a:r>
            <a:r>
              <a:rPr lang="zh-CN" altLang="zh-CN"/>
              <a:t>并不是上电后立即就可以开始读写数据的，它需要按步骤进行初始化，对存储矩阵进行预充电、刷新并设置模式寄存器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22527"/>
            <a:ext cx="7344816" cy="4707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3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的初始化流程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420" y="4084037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/>
              <a:t>给</a:t>
            </a:r>
            <a:r>
              <a:rPr lang="en-US" altLang="zh-CN" sz="1600"/>
              <a:t>SDRAM</a:t>
            </a:r>
            <a:r>
              <a:rPr lang="zh-CN" altLang="zh-CN" sz="1600"/>
              <a:t>上电，并提供稳定的时钟，至少</a:t>
            </a:r>
            <a:r>
              <a:rPr lang="en-US" altLang="zh-CN" sz="1600"/>
              <a:t>100us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smtClean="0"/>
              <a:t>发送</a:t>
            </a:r>
            <a:r>
              <a:rPr lang="zh-CN" altLang="zh-CN" sz="1600"/>
              <a:t>“空操作”</a:t>
            </a:r>
            <a:r>
              <a:rPr lang="en-US" altLang="zh-CN" sz="1600"/>
              <a:t>(NOP)</a:t>
            </a:r>
            <a:r>
              <a:rPr lang="zh-CN" altLang="zh-CN" sz="1600"/>
              <a:t>命令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smtClean="0"/>
              <a:t>发送</a:t>
            </a:r>
            <a:r>
              <a:rPr lang="zh-CN" altLang="zh-CN" sz="1600"/>
              <a:t>“预充电”</a:t>
            </a:r>
            <a:r>
              <a:rPr lang="en-US" altLang="zh-CN" sz="1600"/>
              <a:t>(PRECHARGE)</a:t>
            </a:r>
            <a:r>
              <a:rPr lang="zh-CN" altLang="zh-CN" sz="1600"/>
              <a:t>命令，控制所有</a:t>
            </a:r>
            <a:r>
              <a:rPr lang="en-US" altLang="zh-CN" sz="1600"/>
              <a:t>Bank</a:t>
            </a:r>
            <a:r>
              <a:rPr lang="zh-CN" altLang="zh-CN" sz="1600"/>
              <a:t>进行预充电，并等待</a:t>
            </a:r>
            <a:r>
              <a:rPr lang="en-US" altLang="zh-CN" sz="1600"/>
              <a:t>t</a:t>
            </a:r>
            <a:r>
              <a:rPr lang="en-US" altLang="zh-CN" sz="1600" baseline="-25000"/>
              <a:t>RP</a:t>
            </a:r>
            <a:r>
              <a:rPr lang="zh-CN" altLang="zh-CN" sz="1600"/>
              <a:t>时间，</a:t>
            </a:r>
            <a:r>
              <a:rPr lang="en-US" altLang="zh-CN" sz="1600"/>
              <a:t> t</a:t>
            </a:r>
            <a:r>
              <a:rPr lang="en-US" altLang="zh-CN" sz="1600" baseline="-25000"/>
              <a:t>RP</a:t>
            </a:r>
            <a:r>
              <a:rPr lang="zh-CN" altLang="zh-CN" sz="1600"/>
              <a:t>表示预充电与其它命令之间的</a:t>
            </a:r>
            <a:r>
              <a:rPr lang="zh-CN" altLang="zh-CN" sz="1600"/>
              <a:t>延迟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smtClean="0"/>
              <a:t>发送</a:t>
            </a:r>
            <a:r>
              <a:rPr lang="zh-CN" altLang="zh-CN" sz="1600"/>
              <a:t>至少</a:t>
            </a:r>
            <a:r>
              <a:rPr lang="en-US" altLang="zh-CN" sz="1600"/>
              <a:t>2</a:t>
            </a:r>
            <a:r>
              <a:rPr lang="zh-CN" altLang="zh-CN" sz="1600"/>
              <a:t>个“自动刷新”</a:t>
            </a:r>
            <a:r>
              <a:rPr lang="en-US" altLang="zh-CN" sz="1600"/>
              <a:t>(AUTO REFRESH)</a:t>
            </a:r>
            <a:r>
              <a:rPr lang="zh-CN" altLang="zh-CN" sz="1600"/>
              <a:t>命令，每个命令后需等待</a:t>
            </a:r>
            <a:r>
              <a:rPr lang="en-US" altLang="zh-CN" sz="1600"/>
              <a:t>t</a:t>
            </a:r>
            <a:r>
              <a:rPr lang="en-US" altLang="zh-CN" sz="1600" baseline="-25000"/>
              <a:t>RFC</a:t>
            </a:r>
            <a:r>
              <a:rPr lang="zh-CN" altLang="zh-CN" sz="1600"/>
              <a:t>时间，</a:t>
            </a:r>
            <a:r>
              <a:rPr lang="en-US" altLang="zh-CN" sz="1600"/>
              <a:t>t</a:t>
            </a:r>
            <a:r>
              <a:rPr lang="en-US" altLang="zh-CN" sz="1600" baseline="-25000"/>
              <a:t>RFC</a:t>
            </a:r>
            <a:r>
              <a:rPr lang="zh-CN" altLang="zh-CN" sz="1600"/>
              <a:t>表示自动刷新</a:t>
            </a:r>
            <a:r>
              <a:rPr lang="zh-CN" altLang="zh-CN" sz="1600"/>
              <a:t>时间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smtClean="0"/>
              <a:t>发送</a:t>
            </a:r>
            <a:r>
              <a:rPr lang="zh-CN" altLang="zh-CN" sz="1600"/>
              <a:t>“加载模式寄存器”</a:t>
            </a:r>
            <a:r>
              <a:rPr lang="en-US" altLang="zh-CN" sz="1600"/>
              <a:t>(LOAD MODE REGISTER)</a:t>
            </a:r>
            <a:r>
              <a:rPr lang="zh-CN" altLang="zh-CN" sz="1600"/>
              <a:t>命令，配置</a:t>
            </a:r>
            <a:r>
              <a:rPr lang="en-US" altLang="zh-CN" sz="1600"/>
              <a:t>SDRAM</a:t>
            </a:r>
            <a:r>
              <a:rPr lang="zh-CN" altLang="zh-CN" sz="1600"/>
              <a:t>的工作参数，并等待</a:t>
            </a:r>
            <a:r>
              <a:rPr lang="en-US" altLang="zh-CN" sz="1600"/>
              <a:t>t</a:t>
            </a:r>
            <a:r>
              <a:rPr lang="en-US" altLang="zh-CN" sz="1600" baseline="-25000"/>
              <a:t>MRD</a:t>
            </a:r>
            <a:r>
              <a:rPr lang="zh-CN" altLang="zh-CN" sz="1600"/>
              <a:t>时间，</a:t>
            </a:r>
            <a:r>
              <a:rPr lang="en-US" altLang="zh-CN" sz="1600"/>
              <a:t>t</a:t>
            </a:r>
            <a:r>
              <a:rPr lang="en-US" altLang="zh-CN" sz="1600" baseline="-25000"/>
              <a:t>MRD</a:t>
            </a:r>
            <a:r>
              <a:rPr lang="zh-CN" altLang="zh-CN" sz="1600"/>
              <a:t>表示加载模式寄存器命令与行有行或刷新命令之间的</a:t>
            </a:r>
            <a:r>
              <a:rPr lang="zh-CN" altLang="zh-CN" sz="1600"/>
              <a:t>延迟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smtClean="0"/>
              <a:t>初始化</a:t>
            </a:r>
            <a:r>
              <a:rPr lang="zh-CN" altLang="zh-CN" sz="1600"/>
              <a:t>流程完毕，可以开始读写数据。</a:t>
            </a:r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1512647"/>
            <a:ext cx="3888432" cy="2492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420" y="149639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初始化步骤</a:t>
            </a:r>
            <a:r>
              <a:rPr lang="zh-CN" altLang="zh-CN"/>
              <a:t>完成</a:t>
            </a:r>
            <a:r>
              <a:rPr lang="zh-CN" altLang="zh-CN" smtClean="0"/>
              <a:t>，</a:t>
            </a:r>
            <a:r>
              <a:rPr lang="zh-CN" altLang="en-US" smtClean="0"/>
              <a:t>即可</a:t>
            </a:r>
            <a:r>
              <a:rPr lang="zh-CN" altLang="zh-CN" smtClean="0"/>
              <a:t>开始</a:t>
            </a:r>
            <a:r>
              <a:rPr lang="zh-CN" altLang="zh-CN"/>
              <a:t>读写</a:t>
            </a:r>
            <a:r>
              <a:rPr lang="zh-CN" altLang="zh-CN" smtClean="0"/>
              <a:t>数据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02560"/>
            <a:ext cx="6624736" cy="4452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2555776" y="6366958"/>
            <a:ext cx="350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带</a:t>
            </a:r>
            <a:r>
              <a:rPr lang="en-US" altLang="zh-CN"/>
              <a:t>AUTO PRECHARGE</a:t>
            </a:r>
            <a:r>
              <a:rPr lang="zh-CN" altLang="zh-CN"/>
              <a:t>的读时序</a:t>
            </a:r>
          </a:p>
        </p:txBody>
      </p:sp>
    </p:spTree>
    <p:extLst>
      <p:ext uri="{BB962C8B-B14F-4D97-AF65-F5344CB8AC3E}">
        <p14:creationId xmlns:p14="http://schemas.microsoft.com/office/powerpoint/2010/main" val="40967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6444044"/>
            <a:ext cx="4027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带</a:t>
            </a:r>
            <a:r>
              <a:rPr lang="en-US" altLang="zh-CN"/>
              <a:t>AUTO PRECHARGE </a:t>
            </a:r>
            <a:r>
              <a:rPr lang="zh-CN" altLang="zh-CN"/>
              <a:t>命令的写时序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9154"/>
            <a:ext cx="8383571" cy="4882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544" y="1023119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的读写流程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478389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/>
              <a:t>发送“行有效”</a:t>
            </a:r>
            <a:r>
              <a:rPr lang="en-US" altLang="zh-CN" sz="1600"/>
              <a:t>(ACTIVE)</a:t>
            </a:r>
            <a:r>
              <a:rPr lang="zh-CN" altLang="zh-CN" sz="1600"/>
              <a:t>命令，发送命令的同时包含行地址和</a:t>
            </a:r>
            <a:r>
              <a:rPr lang="en-US" altLang="zh-CN" sz="1600"/>
              <a:t>Bank</a:t>
            </a:r>
            <a:r>
              <a:rPr lang="zh-CN" altLang="zh-CN" sz="1600"/>
              <a:t>地址，然后等待</a:t>
            </a:r>
            <a:r>
              <a:rPr lang="en-US" altLang="zh-CN" sz="1600"/>
              <a:t>t</a:t>
            </a:r>
            <a:r>
              <a:rPr lang="en-US" altLang="zh-CN" sz="1600" baseline="-25000"/>
              <a:t>RCD</a:t>
            </a:r>
            <a:r>
              <a:rPr lang="zh-CN" altLang="zh-CN" sz="1600"/>
              <a:t>时间，</a:t>
            </a:r>
            <a:r>
              <a:rPr lang="en-US" altLang="zh-CN" sz="1600"/>
              <a:t>t</a:t>
            </a:r>
            <a:r>
              <a:rPr lang="en-US" altLang="zh-CN" sz="1600" baseline="-25000"/>
              <a:t>RCD</a:t>
            </a:r>
            <a:r>
              <a:rPr lang="zh-CN" altLang="zh-CN" sz="1600"/>
              <a:t>表示行有效命令与读</a:t>
            </a:r>
            <a:r>
              <a:rPr lang="en-US" altLang="zh-CN" sz="1600"/>
              <a:t>/</a:t>
            </a:r>
            <a:r>
              <a:rPr lang="zh-CN" altLang="zh-CN" sz="1600"/>
              <a:t>写命令之间的</a:t>
            </a:r>
            <a:r>
              <a:rPr lang="zh-CN" altLang="zh-CN" sz="1600"/>
              <a:t>延迟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/>
              <a:t>发送</a:t>
            </a:r>
            <a:r>
              <a:rPr lang="zh-CN" altLang="zh-CN" sz="1600"/>
              <a:t>“读</a:t>
            </a:r>
            <a:r>
              <a:rPr lang="en-US" altLang="zh-CN" sz="1600"/>
              <a:t>/</a:t>
            </a:r>
            <a:r>
              <a:rPr lang="zh-CN" altLang="zh-CN" sz="1600"/>
              <a:t>写”</a:t>
            </a:r>
            <a:r>
              <a:rPr lang="en-US" altLang="zh-CN" sz="1600"/>
              <a:t>(READ/WRITE)</a:t>
            </a:r>
            <a:r>
              <a:rPr lang="zh-CN" altLang="zh-CN" sz="1600"/>
              <a:t>命令，在发送命令的同时发送列地址，完成寻址的地址输入。对于读命令，根据模式寄存器的</a:t>
            </a:r>
            <a:r>
              <a:rPr lang="en-US" altLang="zh-CN" sz="1600"/>
              <a:t>CL</a:t>
            </a:r>
            <a:r>
              <a:rPr lang="zh-CN" altLang="zh-CN" sz="1600"/>
              <a:t>定义，延迟</a:t>
            </a:r>
            <a:r>
              <a:rPr lang="en-US" altLang="zh-CN" sz="1600"/>
              <a:t>CL</a:t>
            </a:r>
            <a:r>
              <a:rPr lang="zh-CN" altLang="zh-CN" sz="1600"/>
              <a:t>个时钟周期后，</a:t>
            </a:r>
            <a:r>
              <a:rPr lang="en-US" altLang="zh-CN" sz="1600"/>
              <a:t>SDRAM</a:t>
            </a:r>
            <a:r>
              <a:rPr lang="zh-CN" altLang="zh-CN" sz="1600"/>
              <a:t>的数据线</a:t>
            </a:r>
            <a:r>
              <a:rPr lang="en-US" altLang="zh-CN" sz="1600"/>
              <a:t>DQ</a:t>
            </a:r>
            <a:r>
              <a:rPr lang="zh-CN" altLang="zh-CN" sz="1600"/>
              <a:t>才输出有效数据，而写命令是没有</a:t>
            </a:r>
            <a:r>
              <a:rPr lang="en-US" altLang="zh-CN" sz="1600"/>
              <a:t>CL</a:t>
            </a:r>
            <a:r>
              <a:rPr lang="zh-CN" altLang="zh-CN" sz="1600"/>
              <a:t>延迟的，主机在发送写命令的同时就可以把要写入的数据用</a:t>
            </a:r>
            <a:r>
              <a:rPr lang="en-US" altLang="zh-CN" sz="1600"/>
              <a:t>DQ</a:t>
            </a:r>
            <a:r>
              <a:rPr lang="zh-CN" altLang="zh-CN" sz="1600"/>
              <a:t>输入到</a:t>
            </a:r>
            <a:r>
              <a:rPr lang="en-US" altLang="zh-CN" sz="1600"/>
              <a:t>SDRAM</a:t>
            </a:r>
            <a:r>
              <a:rPr lang="zh-CN" altLang="zh-CN" sz="1600"/>
              <a:t>中，这是读命令与写命令的时序最主要的区别。图中的读</a:t>
            </a:r>
            <a:r>
              <a:rPr lang="en-US" altLang="zh-CN" sz="1600"/>
              <a:t>/</a:t>
            </a:r>
            <a:r>
              <a:rPr lang="zh-CN" altLang="zh-CN" sz="1600"/>
              <a:t>写命令都通过地址线</a:t>
            </a:r>
            <a:r>
              <a:rPr lang="en-US" altLang="zh-CN" sz="1600"/>
              <a:t>A10</a:t>
            </a:r>
            <a:r>
              <a:rPr lang="zh-CN" altLang="zh-CN" sz="1600"/>
              <a:t>控制自动预充电，而</a:t>
            </a:r>
            <a:r>
              <a:rPr lang="en-US" altLang="zh-CN" sz="1600"/>
              <a:t>SDRAM</a:t>
            </a:r>
            <a:r>
              <a:rPr lang="zh-CN" altLang="zh-CN" sz="1600"/>
              <a:t>接收到带预充电要求的读</a:t>
            </a:r>
            <a:r>
              <a:rPr lang="en-US" altLang="zh-CN" sz="1600"/>
              <a:t>/</a:t>
            </a:r>
            <a:r>
              <a:rPr lang="zh-CN" altLang="zh-CN" sz="1600"/>
              <a:t>写命令后，并不会立即预充电，而是等待</a:t>
            </a:r>
            <a:r>
              <a:rPr lang="en-US" altLang="zh-CN" sz="1600"/>
              <a:t>t</a:t>
            </a:r>
            <a:r>
              <a:rPr lang="en-US" altLang="zh-CN" sz="1600" baseline="-25000"/>
              <a:t>WR</a:t>
            </a:r>
            <a:r>
              <a:rPr lang="zh-CN" altLang="zh-CN" sz="1600"/>
              <a:t>时间才开始，</a:t>
            </a:r>
            <a:r>
              <a:rPr lang="en-US" altLang="zh-CN" sz="1600"/>
              <a:t>t</a:t>
            </a:r>
            <a:r>
              <a:rPr lang="en-US" altLang="zh-CN" sz="1600" baseline="-25000"/>
              <a:t>WR</a:t>
            </a:r>
            <a:r>
              <a:rPr lang="zh-CN" altLang="zh-CN" sz="1600"/>
              <a:t>表示写命令与预充电之间的</a:t>
            </a:r>
            <a:r>
              <a:rPr lang="zh-CN" altLang="zh-CN" sz="1600"/>
              <a:t>延迟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/>
              <a:t>执行</a:t>
            </a:r>
            <a:r>
              <a:rPr lang="zh-CN" altLang="zh-CN" sz="1600"/>
              <a:t>“预充电”</a:t>
            </a:r>
            <a:r>
              <a:rPr lang="en-US" altLang="zh-CN" sz="1600"/>
              <a:t>(auto precharge)</a:t>
            </a:r>
            <a:r>
              <a:rPr lang="zh-CN" altLang="zh-CN" sz="1600"/>
              <a:t>命令后，需要等待</a:t>
            </a:r>
            <a:r>
              <a:rPr lang="en-US" altLang="zh-CN" sz="1600"/>
              <a:t>t</a:t>
            </a:r>
            <a:r>
              <a:rPr lang="en-US" altLang="zh-CN" sz="1600" baseline="-25000"/>
              <a:t>RP</a:t>
            </a:r>
            <a:r>
              <a:rPr lang="zh-CN" altLang="zh-CN" sz="1600"/>
              <a:t>时间，</a:t>
            </a:r>
            <a:r>
              <a:rPr lang="en-US" altLang="zh-CN" sz="1600"/>
              <a:t>t</a:t>
            </a:r>
            <a:r>
              <a:rPr lang="en-US" altLang="zh-CN" sz="1600" baseline="-25000"/>
              <a:t>RP</a:t>
            </a:r>
            <a:r>
              <a:rPr lang="zh-CN" altLang="zh-CN" sz="1600"/>
              <a:t>表示预充电与其它命令之间的</a:t>
            </a:r>
            <a:r>
              <a:rPr lang="zh-CN" altLang="zh-CN" sz="1600"/>
              <a:t>延迟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/>
              <a:t>图</a:t>
            </a:r>
            <a:r>
              <a:rPr lang="zh-CN" altLang="zh-CN" sz="1600"/>
              <a:t>中的标号</a:t>
            </a:r>
            <a:r>
              <a:rPr lang="en-US" altLang="zh-CN" sz="1600">
                <a:sym typeface="Wingdings"/>
              </a:rPr>
              <a:t></a:t>
            </a:r>
            <a:r>
              <a:rPr lang="zh-CN" altLang="zh-CN" sz="1600"/>
              <a:t>处的</a:t>
            </a:r>
            <a:r>
              <a:rPr lang="en-US" altLang="zh-CN" sz="1600"/>
              <a:t>t</a:t>
            </a:r>
            <a:r>
              <a:rPr lang="en-US" altLang="zh-CN" sz="1600" baseline="-25000"/>
              <a:t>RAS</a:t>
            </a:r>
            <a:r>
              <a:rPr lang="zh-CN" altLang="zh-CN" sz="1600"/>
              <a:t>，表示自刷新周期，即在前一个“行有效”与 “预充电”命令之间的</a:t>
            </a:r>
            <a:r>
              <a:rPr lang="zh-CN" altLang="zh-CN" sz="1600"/>
              <a:t>时间</a:t>
            </a:r>
            <a:r>
              <a:rPr lang="zh-CN" altLang="zh-CN" sz="1600" smtClean="0"/>
              <a:t>；</a:t>
            </a:r>
            <a:endParaRPr lang="en-US" altLang="zh-CN" sz="160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/>
              <a:t>发送</a:t>
            </a:r>
            <a:r>
              <a:rPr lang="zh-CN" altLang="zh-CN" sz="1600"/>
              <a:t>第二次“行有效”</a:t>
            </a:r>
            <a:r>
              <a:rPr lang="en-US" altLang="zh-CN" sz="1600"/>
              <a:t>(ACTIVE)</a:t>
            </a:r>
            <a:r>
              <a:rPr lang="zh-CN" altLang="zh-CN" sz="1600"/>
              <a:t>命令准备读写下一个数据，在图中的标号</a:t>
            </a:r>
            <a:r>
              <a:rPr lang="en-US" altLang="zh-CN" sz="1600">
                <a:sym typeface="Wingdings"/>
              </a:rPr>
              <a:t></a:t>
            </a:r>
            <a:r>
              <a:rPr lang="zh-CN" altLang="zh-CN" sz="1600"/>
              <a:t>处的</a:t>
            </a:r>
            <a:r>
              <a:rPr lang="en-US" altLang="zh-CN" sz="1600"/>
              <a:t>t</a:t>
            </a:r>
            <a:r>
              <a:rPr lang="en-US" altLang="zh-CN" sz="1600" baseline="-25000"/>
              <a:t>RC</a:t>
            </a:r>
            <a:r>
              <a:rPr lang="zh-CN" altLang="zh-CN" sz="1600"/>
              <a:t>，表示两个行有效命令或两个刷新命令之间的延迟。</a:t>
            </a:r>
          </a:p>
        </p:txBody>
      </p:sp>
    </p:spTree>
    <p:extLst>
      <p:ext uri="{BB962C8B-B14F-4D97-AF65-F5344CB8AC3E}">
        <p14:creationId xmlns:p14="http://schemas.microsoft.com/office/powerpoint/2010/main" val="15112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控制原理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控制器芯片内部有一定大小的</a:t>
            </a:r>
            <a:r>
              <a:rPr lang="en-US" altLang="zh-CN"/>
              <a:t>SRAM</a:t>
            </a:r>
            <a:r>
              <a:rPr lang="zh-CN" altLang="zh-CN"/>
              <a:t>及</a:t>
            </a:r>
            <a:r>
              <a:rPr lang="en-US" altLang="zh-CN"/>
              <a:t>FLASH</a:t>
            </a:r>
            <a:r>
              <a:rPr lang="zh-CN" altLang="zh-CN"/>
              <a:t>作为内存和程序存储空间，但当程序较大，内存和程序空间不足时，就需要在</a:t>
            </a:r>
            <a:r>
              <a:rPr lang="en-US" altLang="zh-CN"/>
              <a:t>STM32</a:t>
            </a:r>
            <a:r>
              <a:rPr lang="zh-CN" altLang="zh-CN"/>
              <a:t>芯片的外部扩展存储器了。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STM32F429</a:t>
            </a:r>
            <a:r>
              <a:rPr lang="zh-CN" altLang="zh-CN"/>
              <a:t>系列芯片扩展内存时可以选择</a:t>
            </a:r>
            <a:r>
              <a:rPr lang="en-US" altLang="zh-CN"/>
              <a:t>SRAM</a:t>
            </a:r>
            <a:r>
              <a:rPr lang="zh-CN" altLang="zh-CN"/>
              <a:t>和</a:t>
            </a:r>
            <a:r>
              <a:rPr lang="en-US" altLang="zh-CN"/>
              <a:t>SDRAM</a:t>
            </a:r>
            <a:r>
              <a:rPr lang="zh-CN" altLang="zh-CN"/>
              <a:t>，由于</a:t>
            </a:r>
            <a:r>
              <a:rPr lang="en-US" altLang="zh-CN"/>
              <a:t>SDRAM</a:t>
            </a:r>
            <a:r>
              <a:rPr lang="zh-CN" altLang="zh-CN"/>
              <a:t>的“容量</a:t>
            </a:r>
            <a:r>
              <a:rPr lang="en-US" altLang="zh-CN"/>
              <a:t>/</a:t>
            </a:r>
            <a:r>
              <a:rPr lang="zh-CN" altLang="zh-CN"/>
              <a:t>价格”比较高</a:t>
            </a:r>
            <a:r>
              <a:rPr lang="zh-CN" altLang="zh-CN" smtClean="0"/>
              <a:t>，使用</a:t>
            </a:r>
            <a:r>
              <a:rPr lang="en-US" altLang="zh-CN"/>
              <a:t>SDRAM</a:t>
            </a:r>
            <a:r>
              <a:rPr lang="zh-CN" altLang="zh-CN"/>
              <a:t>要比</a:t>
            </a:r>
            <a:r>
              <a:rPr lang="en-US" altLang="zh-CN"/>
              <a:t>SRAM</a:t>
            </a:r>
            <a:r>
              <a:rPr lang="zh-CN" altLang="zh-CN"/>
              <a:t>要划算得多</a:t>
            </a:r>
            <a:r>
              <a:rPr lang="zh-CN" altLang="zh-CN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827583" y="4146386"/>
            <a:ext cx="75279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给</a:t>
            </a:r>
            <a:r>
              <a:rPr lang="en-US" altLang="zh-CN"/>
              <a:t>STM32</a:t>
            </a:r>
            <a:r>
              <a:rPr lang="zh-CN" altLang="zh-CN"/>
              <a:t>芯片扩展内存与给</a:t>
            </a:r>
            <a:r>
              <a:rPr lang="en-US" altLang="zh-CN"/>
              <a:t>PC</a:t>
            </a:r>
            <a:r>
              <a:rPr lang="zh-CN" altLang="zh-CN"/>
              <a:t>扩展内存的原理是一样的，只是</a:t>
            </a:r>
            <a:r>
              <a:rPr lang="en-US" altLang="zh-CN"/>
              <a:t>PC</a:t>
            </a:r>
            <a:r>
              <a:rPr lang="zh-CN" altLang="zh-CN"/>
              <a:t>上一般以内存条的形式扩展，内存条实质是由多个内存颗粒</a:t>
            </a:r>
            <a:r>
              <a:rPr lang="en-US" altLang="zh-CN"/>
              <a:t>(</a:t>
            </a:r>
            <a:r>
              <a:rPr lang="zh-CN" altLang="zh-CN"/>
              <a:t>即</a:t>
            </a:r>
            <a:r>
              <a:rPr lang="en-US" altLang="zh-CN"/>
              <a:t>SDRAM</a:t>
            </a:r>
            <a:r>
              <a:rPr lang="zh-CN" altLang="zh-CN"/>
              <a:t>芯片</a:t>
            </a:r>
            <a:r>
              <a:rPr lang="en-US" altLang="zh-CN"/>
              <a:t>)</a:t>
            </a:r>
            <a:r>
              <a:rPr lang="zh-CN" altLang="zh-CN"/>
              <a:t>组成的通用标准模块，而</a:t>
            </a:r>
            <a:r>
              <a:rPr lang="en-US" altLang="zh-CN"/>
              <a:t>STM32</a:t>
            </a:r>
            <a:r>
              <a:rPr lang="zh-CN" altLang="zh-CN"/>
              <a:t>直接与</a:t>
            </a:r>
            <a:r>
              <a:rPr lang="en-US" altLang="zh-CN"/>
              <a:t>SDRAM</a:t>
            </a:r>
            <a:r>
              <a:rPr lang="zh-CN" altLang="zh-CN"/>
              <a:t>芯片连接。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78337" y="1598231"/>
            <a:ext cx="2573037" cy="5027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97857" y="1196752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型号为</a:t>
            </a:r>
            <a:r>
              <a:rPr lang="en-US" altLang="zh-CN" smtClean="0"/>
              <a:t>IS42-45S16400J</a:t>
            </a:r>
            <a:r>
              <a:rPr lang="zh-CN" altLang="en-US" smtClean="0"/>
              <a:t>的</a:t>
            </a:r>
            <a:r>
              <a:rPr lang="en-US" altLang="zh-CN" smtClean="0"/>
              <a:t>SDRAM</a:t>
            </a:r>
            <a:r>
              <a:rPr lang="zh-CN" altLang="en-US" smtClean="0"/>
              <a:t>芯片</a:t>
            </a:r>
            <a:r>
              <a:rPr lang="zh-CN" altLang="en-US"/>
              <a:t>外观</a:t>
            </a: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芯片的内部功能框架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695740"/>
            <a:ext cx="7214300" cy="4901612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41443"/>
              </p:ext>
            </p:extLst>
          </p:nvPr>
        </p:nvGraphicFramePr>
        <p:xfrm>
          <a:off x="666080" y="1700807"/>
          <a:ext cx="7866360" cy="4392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2120"/>
                <a:gridCol w="1427816"/>
                <a:gridCol w="3816424"/>
              </a:tblGrid>
              <a:tr h="6147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信号线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类型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835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同步时钟信号，所有输入信号都在</a:t>
                      </a:r>
                      <a:r>
                        <a:rPr lang="en-US" sz="1200">
                          <a:effectLst/>
                        </a:rPr>
                        <a:t>CLK</a:t>
                      </a:r>
                      <a:r>
                        <a:rPr lang="zh-CN" sz="1200">
                          <a:effectLst/>
                        </a:rPr>
                        <a:t>为上升沿的时候被采集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5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CKE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时钟使能信号，禁止时钟信号时</a:t>
                      </a:r>
                      <a:r>
                        <a:rPr lang="en-US" sz="1200">
                          <a:effectLst/>
                        </a:rPr>
                        <a:t>SDRAM</a:t>
                      </a:r>
                      <a:r>
                        <a:rPr lang="zh-CN" sz="1200">
                          <a:effectLst/>
                        </a:rPr>
                        <a:t>会启动自刷新操作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CS#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片选信号，低电平有效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5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CAS#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列地址选通，为低电平时地址线表示的是列地址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5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RAS#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行地址选通，为低电平时地址线表示的是行地址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WE#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写入使能，低电平有效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835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DQM[0:1]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数据输入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输出掩码信号，表示</a:t>
                      </a:r>
                      <a:r>
                        <a:rPr lang="en-US" sz="1200">
                          <a:effectLst/>
                        </a:rPr>
                        <a:t>DQ</a:t>
                      </a:r>
                      <a:r>
                        <a:rPr lang="zh-CN" sz="1200">
                          <a:effectLst/>
                        </a:rPr>
                        <a:t>信号线的有效部分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BA[0:1]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Bank</a:t>
                      </a:r>
                      <a:r>
                        <a:rPr lang="zh-CN" sz="1200">
                          <a:effectLst/>
                        </a:rPr>
                        <a:t>地址输入，选择要控制的</a:t>
                      </a:r>
                      <a:r>
                        <a:rPr lang="en-US" sz="1200">
                          <a:effectLst/>
                        </a:rPr>
                        <a:t>Bank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A[0:11]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地址输入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7200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DQ[0:15]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I/O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数据输入输出信号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9317" y="1084094"/>
            <a:ext cx="829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SDRAM</a:t>
            </a:r>
            <a:r>
              <a:rPr lang="zh-CN" altLang="en-US"/>
              <a:t>信号线</a:t>
            </a:r>
          </a:p>
        </p:txBody>
      </p:sp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控制逻辑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8180" y="1628800"/>
            <a:ext cx="5486108" cy="372742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5330532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SDRAM</a:t>
            </a:r>
            <a:r>
              <a:rPr lang="zh-CN" altLang="zh-CN"/>
              <a:t>内部的“控制逻辑”指挥着整个系统的运行，外部可通过</a:t>
            </a:r>
            <a:r>
              <a:rPr lang="en-US" altLang="zh-CN"/>
              <a:t>CS</a:t>
            </a:r>
            <a:r>
              <a:rPr lang="zh-CN" altLang="zh-CN"/>
              <a:t>、</a:t>
            </a:r>
            <a:r>
              <a:rPr lang="en-US" altLang="zh-CN"/>
              <a:t>WE</a:t>
            </a:r>
            <a:r>
              <a:rPr lang="zh-CN" altLang="zh-CN"/>
              <a:t>、</a:t>
            </a:r>
            <a:r>
              <a:rPr lang="en-US" altLang="zh-CN"/>
              <a:t>CAS</a:t>
            </a:r>
            <a:r>
              <a:rPr lang="zh-CN" altLang="zh-CN"/>
              <a:t>、</a:t>
            </a:r>
            <a:r>
              <a:rPr lang="en-US" altLang="zh-CN"/>
              <a:t>RAS</a:t>
            </a:r>
            <a:r>
              <a:rPr lang="zh-CN" altLang="zh-CN"/>
              <a:t>以及地址线来向控制逻辑输入命令，命令经过“命令器译码器”译码，并将控制参数保存到“模式寄存器中”，控制逻辑依此运行。</a:t>
            </a:r>
          </a:p>
        </p:txBody>
      </p:sp>
    </p:spTree>
    <p:extLst>
      <p:ext uri="{BB962C8B-B14F-4D97-AF65-F5344CB8AC3E}">
        <p14:creationId xmlns:p14="http://schemas.microsoft.com/office/powerpoint/2010/main" val="11236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的存储阵列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4653136"/>
            <a:ext cx="86409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DRAM</a:t>
            </a:r>
            <a:r>
              <a:rPr lang="zh-CN" altLang="zh-CN"/>
              <a:t>内部包含的存储阵列，可以把它理解成一张表格，数据就填在这张表格上。和表格查找一样，指定一个行地址和列地址，就可以精确地找到目标单元格，这是</a:t>
            </a:r>
            <a:r>
              <a:rPr lang="en-US" altLang="zh-CN"/>
              <a:t>SDRAM</a:t>
            </a:r>
            <a:r>
              <a:rPr lang="zh-CN" altLang="zh-CN"/>
              <a:t>芯片寻址的基本原理。这样的每个单元格被称为存储单元，而这样的表则被称为存储阵列</a:t>
            </a:r>
            <a:r>
              <a:rPr lang="en-US" altLang="zh-CN"/>
              <a:t>(Bank)</a:t>
            </a:r>
            <a:r>
              <a:rPr lang="zh-CN" altLang="zh-CN"/>
              <a:t>，目前设计的</a:t>
            </a:r>
            <a:r>
              <a:rPr lang="en-US" altLang="zh-CN"/>
              <a:t>SDRAM</a:t>
            </a:r>
            <a:r>
              <a:rPr lang="zh-CN" altLang="zh-CN"/>
              <a:t>芯片基本上内部都包含有</a:t>
            </a:r>
            <a:r>
              <a:rPr lang="en-US" altLang="zh-CN"/>
              <a:t>4</a:t>
            </a:r>
            <a:r>
              <a:rPr lang="zh-CN" altLang="zh-CN"/>
              <a:t>个这样的</a:t>
            </a:r>
            <a:r>
              <a:rPr lang="en-US" altLang="zh-CN"/>
              <a:t>Bank</a:t>
            </a:r>
            <a:r>
              <a:rPr lang="zh-CN" altLang="zh-CN"/>
              <a:t>，寻址时指定</a:t>
            </a:r>
            <a:r>
              <a:rPr lang="en-US" altLang="zh-CN"/>
              <a:t>Bank</a:t>
            </a:r>
            <a:r>
              <a:rPr lang="zh-CN" altLang="zh-CN"/>
              <a:t>号以及行地址，然后再指定列地址即可寻找到目标存储单元。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8800"/>
            <a:ext cx="3744416" cy="3002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2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39552" y="10951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具有多个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BANK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时的结构图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210" y="5879013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en-US" altLang="zh-CN"/>
              <a:t>SDRAM</a:t>
            </a:r>
            <a:r>
              <a:rPr lang="zh-CN" altLang="zh-CN"/>
              <a:t>芯片向外部提供有独立的</a:t>
            </a:r>
            <a:r>
              <a:rPr lang="en-US" altLang="zh-CN"/>
              <a:t>BA</a:t>
            </a:r>
            <a:r>
              <a:rPr lang="zh-CN" altLang="zh-CN"/>
              <a:t>类地址线用于</a:t>
            </a:r>
            <a:r>
              <a:rPr lang="en-US" altLang="zh-CN"/>
              <a:t>Bank</a:t>
            </a:r>
            <a:r>
              <a:rPr lang="zh-CN" altLang="zh-CN"/>
              <a:t>寻址，而行与列则共用</a:t>
            </a:r>
            <a:r>
              <a:rPr lang="en-US" altLang="zh-CN"/>
              <a:t>A</a:t>
            </a:r>
            <a:r>
              <a:rPr lang="zh-CN" altLang="zh-CN"/>
              <a:t>类地址线。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91653"/>
            <a:ext cx="4896544" cy="4169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74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Pages>0</Pages>
  <Words>1264</Words>
  <Characters>0</Characters>
  <Application>Microsoft Office PowerPoint</Application>
  <DocSecurity>0</DocSecurity>
  <PresentationFormat>全屏显示(4:3)</PresentationFormat>
  <Lines>0</Lines>
  <Paragraphs>234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211</cp:revision>
  <dcterms:created xsi:type="dcterms:W3CDTF">2014-09-22T09:17:55Z</dcterms:created>
  <dcterms:modified xsi:type="dcterms:W3CDTF">2016-05-04T07:04:36Z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