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330" r:id="rId4"/>
    <p:sldId id="331" r:id="rId5"/>
    <p:sldId id="296" r:id="rId6"/>
    <p:sldId id="315" r:id="rId7"/>
    <p:sldId id="323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56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283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66" d="100"/>
          <a:sy n="66" d="100"/>
        </p:scale>
        <p:origin x="154" y="-35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4141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3650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9689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722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3757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92136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512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289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427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84801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4041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58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FMC—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扩展外部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SDRAM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698424"/>
            <a:ext cx="82089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FMC_RCDDelay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本成员设置</a:t>
            </a:r>
            <a:r>
              <a:rPr lang="en-US" altLang="zh-CN" smtClean="0"/>
              <a:t>TRCD</a:t>
            </a:r>
            <a:r>
              <a:rPr lang="zh-CN" altLang="zh-CN" smtClean="0"/>
              <a:t>延迟</a:t>
            </a:r>
            <a:r>
              <a:rPr lang="en-US" altLang="zh-CN" smtClean="0"/>
              <a:t>(Row to column delay)</a:t>
            </a:r>
            <a:r>
              <a:rPr lang="zh-CN" altLang="zh-CN" smtClean="0"/>
              <a:t>，即行有效命令到列读写命令之间的延迟。</a:t>
            </a:r>
            <a:endParaRPr lang="zh-CN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8" y="1556792"/>
            <a:ext cx="837444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/>
              <a:t>FMC</a:t>
            </a:r>
            <a:r>
              <a:rPr lang="zh-CN" altLang="zh-CN" sz="2400" smtClean="0"/>
              <a:t>时序</a:t>
            </a:r>
            <a:r>
              <a:rPr lang="zh-CN" altLang="zh-CN" sz="2400"/>
              <a:t>结构体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698424"/>
            <a:ext cx="82089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FMC_RCDDelay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本成员设置</a:t>
            </a:r>
            <a:r>
              <a:rPr lang="en-US" altLang="zh-CN" smtClean="0"/>
              <a:t>TRCD</a:t>
            </a:r>
            <a:r>
              <a:rPr lang="zh-CN" altLang="zh-CN" smtClean="0"/>
              <a:t>延迟</a:t>
            </a:r>
            <a:r>
              <a:rPr lang="en-US" altLang="zh-CN" smtClean="0"/>
              <a:t>(Row to column delay)</a:t>
            </a:r>
            <a:r>
              <a:rPr lang="zh-CN" altLang="zh-CN" smtClean="0"/>
              <a:t>，即行有效命令到列读写命令之间的延迟。</a:t>
            </a:r>
            <a:endParaRPr lang="zh-CN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8" y="1556792"/>
            <a:ext cx="837444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SDRAM</a:t>
            </a:r>
            <a:r>
              <a:rPr lang="zh-CN" altLang="zh-CN" sz="2400"/>
              <a:t>时序结构体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3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初始化结构体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4" y="1772816"/>
            <a:ext cx="8095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	FMC</a:t>
            </a:r>
            <a:r>
              <a:rPr lang="zh-CN" altLang="en-US" smtClean="0">
                <a:solidFill>
                  <a:srgbClr val="000000"/>
                </a:solidFill>
              </a:rPr>
              <a:t>初始化</a:t>
            </a:r>
            <a:r>
              <a:rPr lang="zh-CN" altLang="zh-CN" smtClean="0"/>
              <a:t>结构体</a:t>
            </a:r>
            <a:r>
              <a:rPr lang="zh-CN" altLang="zh-CN"/>
              <a:t>，除最后一个成员</a:t>
            </a:r>
            <a:r>
              <a:rPr lang="zh-CN" altLang="zh-CN" smtClean="0"/>
              <a:t>是</a:t>
            </a:r>
            <a:r>
              <a:rPr lang="zh-CN" altLang="en-US" smtClean="0"/>
              <a:t>前面的</a:t>
            </a:r>
            <a:r>
              <a:rPr lang="zh-CN" altLang="zh-CN" smtClean="0"/>
              <a:t>时序</a:t>
            </a:r>
            <a:r>
              <a:rPr lang="zh-CN" altLang="en-US" smtClean="0"/>
              <a:t>结构体</a:t>
            </a:r>
            <a:r>
              <a:rPr lang="zh-CN" altLang="zh-CN" smtClean="0"/>
              <a:t>配置</a:t>
            </a:r>
            <a:r>
              <a:rPr lang="zh-CN" altLang="zh-CN"/>
              <a:t>外，其它结构体成员的配置都对应到</a:t>
            </a:r>
            <a:r>
              <a:rPr lang="en-US" altLang="zh-CN"/>
              <a:t>FMC_SDCR</a:t>
            </a:r>
            <a:r>
              <a:rPr lang="zh-CN" altLang="zh-CN"/>
              <a:t>中的寄存器位。</a:t>
            </a: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7807498" cy="388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5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初始化结构体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39" y="1500600"/>
            <a:ext cx="6988185" cy="34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7544" y="5229200"/>
            <a:ext cx="90730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FMC_Bank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zh-CN" altLang="zh-CN"/>
              <a:t>本成员用于选择</a:t>
            </a:r>
            <a:r>
              <a:rPr lang="en-US" altLang="zh-CN"/>
              <a:t>FMC</a:t>
            </a:r>
            <a:r>
              <a:rPr lang="zh-CN" altLang="zh-CN"/>
              <a:t>映射的</a:t>
            </a:r>
            <a:r>
              <a:rPr lang="en-US" altLang="zh-CN"/>
              <a:t>SDRAM</a:t>
            </a:r>
            <a:r>
              <a:rPr lang="zh-CN" altLang="zh-CN"/>
              <a:t>存储区域，可选择存储区域</a:t>
            </a:r>
            <a:r>
              <a:rPr lang="en-US" altLang="zh-CN"/>
              <a:t>1</a:t>
            </a:r>
            <a:r>
              <a:rPr lang="zh-CN" altLang="zh-CN"/>
              <a:t>或</a:t>
            </a:r>
            <a:r>
              <a:rPr lang="en-US" altLang="zh-CN"/>
              <a:t>2 (FMC_Bank1/2_SDRAM)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26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初始化结构体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39" y="1500600"/>
            <a:ext cx="6988185" cy="34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7544" y="5229200"/>
            <a:ext cx="90730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FMC_ColumnBitsNumber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本成员用于设置要控制的</a:t>
            </a:r>
            <a:r>
              <a:rPr lang="en-US" altLang="zh-CN" smtClean="0"/>
              <a:t>SDRAM</a:t>
            </a:r>
            <a:r>
              <a:rPr lang="zh-CN" altLang="zh-CN" smtClean="0"/>
              <a:t>的列地址宽度，可选择</a:t>
            </a:r>
            <a:r>
              <a:rPr lang="en-US" altLang="zh-CN" smtClean="0"/>
              <a:t>8-11</a:t>
            </a:r>
            <a:r>
              <a:rPr lang="zh-CN" altLang="zh-CN" smtClean="0"/>
              <a:t>位</a:t>
            </a:r>
            <a:r>
              <a:rPr lang="en-US" altLang="zh-CN" smtClean="0"/>
              <a:t>(FMC_ColumnBits_Number_8/9/10/11b)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79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初始化结构体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39" y="1500600"/>
            <a:ext cx="6988185" cy="34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7544" y="5229200"/>
            <a:ext cx="90730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FMC_RowBitsNumber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本成员用于设置要控制的</a:t>
            </a:r>
            <a:r>
              <a:rPr lang="en-US" altLang="zh-CN" smtClean="0"/>
              <a:t>SDRAM</a:t>
            </a:r>
            <a:r>
              <a:rPr lang="zh-CN" altLang="zh-CN" smtClean="0"/>
              <a:t>的行地址宽度，可选择设置成</a:t>
            </a:r>
            <a:r>
              <a:rPr lang="en-US" altLang="zh-CN" smtClean="0"/>
              <a:t>11-13</a:t>
            </a:r>
            <a:r>
              <a:rPr lang="zh-CN" altLang="zh-CN" smtClean="0"/>
              <a:t>位</a:t>
            </a:r>
            <a:r>
              <a:rPr lang="en-US" altLang="zh-CN" smtClean="0"/>
              <a:t>(FMC_RowBits_Number_11/12/13b)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25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初始化结构体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39" y="1500600"/>
            <a:ext cx="6988185" cy="34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7544" y="5229200"/>
            <a:ext cx="90730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FMC_SDMemoryDataWidth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本成员用于设置要控制的</a:t>
            </a:r>
            <a:r>
              <a:rPr lang="en-US" altLang="zh-CN" smtClean="0"/>
              <a:t>SDRAM</a:t>
            </a:r>
            <a:r>
              <a:rPr lang="zh-CN" altLang="zh-CN" smtClean="0"/>
              <a:t>的数据宽度，可选择设置成</a:t>
            </a:r>
            <a:r>
              <a:rPr lang="en-US" altLang="zh-CN" smtClean="0"/>
              <a:t>8</a:t>
            </a:r>
            <a:r>
              <a:rPr lang="zh-CN" altLang="zh-CN" smtClean="0"/>
              <a:t>、</a:t>
            </a:r>
            <a:r>
              <a:rPr lang="en-US" altLang="zh-CN" smtClean="0"/>
              <a:t>16</a:t>
            </a:r>
            <a:r>
              <a:rPr lang="zh-CN" altLang="zh-CN" smtClean="0"/>
              <a:t>或</a:t>
            </a:r>
            <a:r>
              <a:rPr lang="en-US" altLang="zh-CN" smtClean="0"/>
              <a:t>32</a:t>
            </a:r>
            <a:r>
              <a:rPr lang="zh-CN" altLang="zh-CN" smtClean="0"/>
              <a:t>位</a:t>
            </a:r>
            <a:r>
              <a:rPr lang="en-US" altLang="zh-CN" smtClean="0"/>
              <a:t>(FMC_SDMemory_Width_8/16/32b)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61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初始化结构体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39" y="1500600"/>
            <a:ext cx="6988185" cy="34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5229200"/>
            <a:ext cx="866216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FMC_InternalBankNumber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本成员用于设置要控制的</a:t>
            </a:r>
            <a:r>
              <a:rPr lang="en-US" altLang="zh-CN" smtClean="0"/>
              <a:t>SDRAM</a:t>
            </a:r>
            <a:r>
              <a:rPr lang="zh-CN" altLang="zh-CN" smtClean="0"/>
              <a:t>的内部</a:t>
            </a:r>
            <a:r>
              <a:rPr lang="en-US" altLang="zh-CN" smtClean="0"/>
              <a:t>Bank</a:t>
            </a:r>
            <a:r>
              <a:rPr lang="zh-CN" altLang="zh-CN" smtClean="0"/>
              <a:t>数目，可选择设置成</a:t>
            </a:r>
            <a:r>
              <a:rPr lang="en-US" altLang="zh-CN" smtClean="0"/>
              <a:t>2</a:t>
            </a:r>
            <a:r>
              <a:rPr lang="zh-CN" altLang="zh-CN" smtClean="0"/>
              <a:t>或</a:t>
            </a:r>
            <a:r>
              <a:rPr lang="en-US" altLang="zh-CN" smtClean="0"/>
              <a:t>4</a:t>
            </a:r>
            <a:r>
              <a:rPr lang="zh-CN" altLang="zh-CN" smtClean="0"/>
              <a:t>个</a:t>
            </a:r>
            <a:r>
              <a:rPr lang="en-US" altLang="zh-CN" smtClean="0"/>
              <a:t>Bank</a:t>
            </a:r>
            <a:r>
              <a:rPr lang="zh-CN" altLang="zh-CN" smtClean="0"/>
              <a:t>数目</a:t>
            </a:r>
            <a:r>
              <a:rPr lang="en-US" altLang="zh-CN" smtClean="0"/>
              <a:t>(FMC_InternalBank_Number_2/4)</a:t>
            </a:r>
            <a:r>
              <a:rPr lang="zh-CN" altLang="zh-CN" smtClean="0"/>
              <a:t>，请注意区分这个结构体成员与</a:t>
            </a:r>
            <a:r>
              <a:rPr lang="en-US" altLang="zh-CN" smtClean="0"/>
              <a:t>FMC_Bank</a:t>
            </a:r>
            <a:r>
              <a:rPr lang="zh-CN" altLang="zh-CN" smtClean="0"/>
              <a:t>的区别。</a:t>
            </a:r>
            <a:r>
              <a:rPr lang="en-US" altLang="zh-CN" smtClean="0"/>
              <a:t> 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0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初始化结构体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39" y="1500600"/>
            <a:ext cx="6988185" cy="34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7544" y="5229200"/>
            <a:ext cx="90730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FMC_CASLatency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本成员用于设置</a:t>
            </a:r>
            <a:r>
              <a:rPr lang="en-US" altLang="zh-CN" smtClean="0"/>
              <a:t>CASLatency</a:t>
            </a:r>
            <a:r>
              <a:rPr lang="zh-CN" altLang="zh-CN" smtClean="0"/>
              <a:t>即</a:t>
            </a:r>
            <a:r>
              <a:rPr lang="en-US" altLang="zh-CN" smtClean="0"/>
              <a:t>CL</a:t>
            </a:r>
            <a:r>
              <a:rPr lang="zh-CN" altLang="zh-CN" smtClean="0"/>
              <a:t>的时钟数目，可选择设置为</a:t>
            </a:r>
            <a:r>
              <a:rPr lang="en-US" altLang="zh-CN" smtClean="0"/>
              <a:t>1</a:t>
            </a:r>
            <a:r>
              <a:rPr lang="zh-CN" altLang="zh-CN" smtClean="0"/>
              <a:t>、</a:t>
            </a:r>
            <a:r>
              <a:rPr lang="en-US" altLang="zh-CN" smtClean="0"/>
              <a:t>2</a:t>
            </a:r>
            <a:r>
              <a:rPr lang="zh-CN" altLang="zh-CN" smtClean="0"/>
              <a:t>或</a:t>
            </a:r>
            <a:r>
              <a:rPr lang="en-US" altLang="zh-CN" smtClean="0"/>
              <a:t>3</a:t>
            </a:r>
            <a:r>
              <a:rPr lang="zh-CN" altLang="zh-CN" smtClean="0"/>
              <a:t>个时钟周期</a:t>
            </a:r>
            <a:r>
              <a:rPr lang="en-US" altLang="zh-CN" smtClean="0"/>
              <a:t>(FMC_CAS_Latency_1/2/3)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46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初始化结构体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39" y="1500600"/>
            <a:ext cx="6988185" cy="34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7544" y="5229200"/>
            <a:ext cx="84969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FMC_WriteProtection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本成员用于设置是否使能写保护模式，如果使能了写保护则不能向</a:t>
            </a:r>
            <a:r>
              <a:rPr lang="en-US" altLang="zh-CN" smtClean="0"/>
              <a:t>SDRAM</a:t>
            </a:r>
            <a:r>
              <a:rPr lang="zh-CN" altLang="zh-CN" smtClean="0"/>
              <a:t>写入数据，正常使用都是禁止写保护的。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5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009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控制原理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402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FMC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及架构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5256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FMC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的相关结构体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926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44996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4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初始化结构体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39" y="1500600"/>
            <a:ext cx="6988185" cy="34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5085184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 FMC_SDClockPeriod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本成员用于设置</a:t>
            </a:r>
            <a:r>
              <a:rPr lang="en-US" altLang="zh-CN" smtClean="0"/>
              <a:t>FMC</a:t>
            </a:r>
            <a:r>
              <a:rPr lang="zh-CN" altLang="zh-CN" smtClean="0"/>
              <a:t>与外部</a:t>
            </a:r>
            <a:r>
              <a:rPr lang="en-US" altLang="zh-CN" smtClean="0"/>
              <a:t>SDRAM</a:t>
            </a:r>
            <a:r>
              <a:rPr lang="zh-CN" altLang="zh-CN" smtClean="0"/>
              <a:t>通讯时的同步时钟参数，可以设置成</a:t>
            </a:r>
            <a:r>
              <a:rPr lang="en-US" altLang="zh-CN" smtClean="0"/>
              <a:t>STM32</a:t>
            </a:r>
            <a:r>
              <a:rPr lang="zh-CN" altLang="zh-CN" smtClean="0"/>
              <a:t>的</a:t>
            </a:r>
            <a:r>
              <a:rPr lang="en-US" altLang="zh-CN" smtClean="0"/>
              <a:t>HCLK</a:t>
            </a:r>
            <a:r>
              <a:rPr lang="zh-CN" altLang="zh-CN" smtClean="0"/>
              <a:t>时钟频率的</a:t>
            </a:r>
            <a:r>
              <a:rPr lang="en-US" altLang="zh-CN" smtClean="0"/>
              <a:t>1/2</a:t>
            </a:r>
            <a:r>
              <a:rPr lang="zh-CN" altLang="zh-CN" smtClean="0"/>
              <a:t>、</a:t>
            </a:r>
            <a:r>
              <a:rPr lang="en-US" altLang="zh-CN" smtClean="0"/>
              <a:t>1/3</a:t>
            </a:r>
            <a:r>
              <a:rPr lang="zh-CN" altLang="zh-CN" smtClean="0"/>
              <a:t>或禁止输出时钟</a:t>
            </a:r>
            <a:r>
              <a:rPr lang="en-US" altLang="zh-CN" smtClean="0"/>
              <a:t>(FMC_SDClock_Period_2/3</a:t>
            </a:r>
            <a:r>
              <a:rPr lang="zh-CN" altLang="zh-CN" smtClean="0"/>
              <a:t>或</a:t>
            </a:r>
            <a:r>
              <a:rPr lang="en-US" altLang="zh-CN" smtClean="0"/>
              <a:t>FMC_SDClock_Disable)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93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初始化结构体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39" y="1500600"/>
            <a:ext cx="6988185" cy="34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7544" y="5229200"/>
            <a:ext cx="83529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FMC_ReadBurst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本成员用于设置是否使能突发读取模式，禁止时等效于</a:t>
            </a:r>
            <a:r>
              <a:rPr lang="en-US" altLang="zh-CN" smtClean="0"/>
              <a:t>BL=1</a:t>
            </a:r>
            <a:r>
              <a:rPr lang="zh-CN" altLang="zh-CN" smtClean="0"/>
              <a:t>，使能时</a:t>
            </a:r>
            <a:r>
              <a:rPr lang="en-US" altLang="zh-CN" smtClean="0"/>
              <a:t>BL</a:t>
            </a:r>
            <a:r>
              <a:rPr lang="zh-CN" altLang="zh-CN" smtClean="0"/>
              <a:t>的值等于模式寄存器中的配置。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9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初始化结构体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39" y="1500600"/>
            <a:ext cx="6988185" cy="34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95536" y="5013176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FMC_ReadPipeDelay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本成员用于配置在</a:t>
            </a:r>
            <a:r>
              <a:rPr lang="en-US" altLang="zh-CN" smtClean="0"/>
              <a:t>CASLatency</a:t>
            </a:r>
            <a:r>
              <a:rPr lang="zh-CN" altLang="zh-CN" smtClean="0"/>
              <a:t>个时钟周期后，再等待多少个</a:t>
            </a:r>
            <a:r>
              <a:rPr lang="en-US" altLang="zh-CN" smtClean="0"/>
              <a:t>HCLK</a:t>
            </a:r>
            <a:r>
              <a:rPr lang="zh-CN" altLang="zh-CN" smtClean="0"/>
              <a:t>时钟周期才进行数据采样，在确保正确的前提下，这个值设置为越短越好，可选择设置的参数值为</a:t>
            </a:r>
            <a:r>
              <a:rPr lang="en-US" altLang="zh-CN" smtClean="0"/>
              <a:t>0</a:t>
            </a:r>
            <a:r>
              <a:rPr lang="zh-CN" altLang="zh-CN" smtClean="0"/>
              <a:t>、</a:t>
            </a:r>
            <a:r>
              <a:rPr lang="en-US" altLang="zh-CN" smtClean="0"/>
              <a:t>1</a:t>
            </a:r>
            <a:r>
              <a:rPr lang="zh-CN" altLang="zh-CN" smtClean="0"/>
              <a:t>或</a:t>
            </a:r>
            <a:r>
              <a:rPr lang="en-US" altLang="zh-CN" smtClean="0"/>
              <a:t>2</a:t>
            </a:r>
            <a:r>
              <a:rPr lang="zh-CN" altLang="zh-CN" smtClean="0"/>
              <a:t>个</a:t>
            </a:r>
            <a:r>
              <a:rPr lang="en-US" altLang="zh-CN" smtClean="0"/>
              <a:t>HCLK</a:t>
            </a:r>
            <a:r>
              <a:rPr lang="zh-CN" altLang="zh-CN" smtClean="0"/>
              <a:t>时钟周期</a:t>
            </a:r>
            <a:r>
              <a:rPr lang="en-US" altLang="zh-CN" smtClean="0"/>
              <a:t>(FMC_ReadPipe_Delay_0/1/2)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17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初始化结构体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39" y="1500600"/>
            <a:ext cx="6988185" cy="34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7544" y="5229200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FMC_SDRAMTimingStruct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这个成员就是上一</a:t>
            </a:r>
            <a:r>
              <a:rPr lang="zh-CN" altLang="en-US" smtClean="0"/>
              <a:t>部分</a:t>
            </a:r>
            <a:r>
              <a:rPr lang="zh-CN" altLang="zh-CN" smtClean="0"/>
              <a:t>讲解的</a:t>
            </a:r>
            <a:r>
              <a:rPr lang="en-US" altLang="zh-CN" smtClean="0"/>
              <a:t>SDRAM</a:t>
            </a:r>
            <a:r>
              <a:rPr lang="zh-CN" altLang="zh-CN" smtClean="0"/>
              <a:t>时序结构体，设置完时序结构体后再把赋值到这里即可。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44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初始化结构体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39" y="1500600"/>
            <a:ext cx="6988185" cy="34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7544" y="5229200"/>
            <a:ext cx="842493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配置完</a:t>
            </a:r>
            <a:r>
              <a:rPr lang="en-US" altLang="zh-CN"/>
              <a:t>SDRAM</a:t>
            </a:r>
            <a:r>
              <a:rPr lang="zh-CN" altLang="zh-CN"/>
              <a:t>初始化结构体后，调用</a:t>
            </a:r>
            <a:r>
              <a:rPr lang="en-US" altLang="zh-CN"/>
              <a:t>FMC_SDRAMInit</a:t>
            </a:r>
            <a:r>
              <a:rPr lang="zh-CN" altLang="zh-CN"/>
              <a:t>函数把这些配置写入到</a:t>
            </a:r>
            <a:r>
              <a:rPr lang="en-US" altLang="zh-CN"/>
              <a:t>FMC</a:t>
            </a:r>
            <a:r>
              <a:rPr lang="zh-CN" altLang="zh-CN"/>
              <a:t>的</a:t>
            </a:r>
            <a:r>
              <a:rPr lang="en-US" altLang="zh-CN"/>
              <a:t>SDRAM</a:t>
            </a:r>
            <a:r>
              <a:rPr lang="zh-CN" altLang="zh-CN"/>
              <a:t>控制寄存器及时序寄存器，实现</a:t>
            </a:r>
            <a:r>
              <a:rPr lang="en-US" altLang="zh-CN"/>
              <a:t>FMC</a:t>
            </a:r>
            <a:r>
              <a:rPr lang="zh-CN" altLang="zh-CN"/>
              <a:t>的初始化。</a:t>
            </a:r>
          </a:p>
        </p:txBody>
      </p:sp>
    </p:spTree>
    <p:extLst>
      <p:ext uri="{BB962C8B-B14F-4D97-AF65-F5344CB8AC3E}">
        <p14:creationId xmlns:p14="http://schemas.microsoft.com/office/powerpoint/2010/main" val="25106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命令结构体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3" y="3717032"/>
            <a:ext cx="8390005" cy="266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2" y="1628800"/>
            <a:ext cx="79208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控制</a:t>
            </a:r>
            <a:r>
              <a:rPr lang="en-US" altLang="zh-CN"/>
              <a:t>SDRAM</a:t>
            </a:r>
            <a:r>
              <a:rPr lang="zh-CN" altLang="zh-CN"/>
              <a:t>时需要各种命令，通过向</a:t>
            </a:r>
            <a:r>
              <a:rPr lang="en-US" altLang="zh-CN"/>
              <a:t>FMC</a:t>
            </a:r>
            <a:r>
              <a:rPr lang="zh-CN" altLang="zh-CN"/>
              <a:t>的命令模式寄存器</a:t>
            </a:r>
            <a:r>
              <a:rPr lang="en-US" altLang="zh-CN"/>
              <a:t>FMC_SDCMR</a:t>
            </a:r>
            <a:r>
              <a:rPr lang="zh-CN" altLang="zh-CN"/>
              <a:t>写入控制参数，即可控制</a:t>
            </a:r>
            <a:r>
              <a:rPr lang="en-US" altLang="zh-CN"/>
              <a:t>FMC</a:t>
            </a:r>
            <a:r>
              <a:rPr lang="zh-CN" altLang="zh-CN"/>
              <a:t>对外发送命令，为了方便使用，</a:t>
            </a:r>
            <a:r>
              <a:rPr lang="en-US" altLang="zh-CN"/>
              <a:t>STM32</a:t>
            </a:r>
            <a:r>
              <a:rPr lang="zh-CN" altLang="zh-CN"/>
              <a:t>标准库也把它封装成了</a:t>
            </a:r>
            <a:r>
              <a:rPr lang="zh-CN" altLang="zh-CN" smtClean="0"/>
              <a:t>结构体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700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命令结构体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1" y="1609659"/>
            <a:ext cx="8390005" cy="266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9663" y="4538444"/>
            <a:ext cx="748872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FMC_CommandMode</a:t>
            </a:r>
          </a:p>
          <a:p>
            <a:pPr>
              <a:lnSpc>
                <a:spcPct val="150000"/>
              </a:lnSpc>
            </a:pPr>
            <a:r>
              <a:rPr lang="zh-CN" altLang="zh-CN"/>
              <a:t>本成员用于配置将要发送的命令，它可以被赋值</a:t>
            </a:r>
            <a:r>
              <a:rPr lang="zh-CN" altLang="zh-CN" smtClean="0"/>
              <a:t>为</a:t>
            </a:r>
            <a:r>
              <a:rPr lang="zh-CN" altLang="en-US" smtClean="0"/>
              <a:t>各种</a:t>
            </a:r>
            <a:r>
              <a:rPr lang="en-US" altLang="zh-CN" smtClean="0"/>
              <a:t>STM32</a:t>
            </a:r>
            <a:r>
              <a:rPr lang="zh-CN" altLang="en-US" smtClean="0"/>
              <a:t>标准库定义的宏，</a:t>
            </a:r>
            <a:r>
              <a:rPr lang="zh-CN" altLang="zh-CN"/>
              <a:t>这些宏代表了不同命令</a:t>
            </a:r>
            <a:r>
              <a:rPr lang="en-US" altLang="zh-CN" smtClean="0"/>
              <a:t>;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53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命令结构体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70297"/>
              </p:ext>
            </p:extLst>
          </p:nvPr>
        </p:nvGraphicFramePr>
        <p:xfrm>
          <a:off x="539552" y="2636912"/>
          <a:ext cx="8208912" cy="2664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32765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宏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2000">
                          <a:effectLst/>
                        </a:rPr>
                        <a:t>命令说明</a:t>
                      </a:r>
                      <a:endParaRPr lang="zh-CN" sz="20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32765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FMC_Command_Mode_normal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正常模式命令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626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FMC_Command_Mode_CLK_Enabled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使能</a:t>
                      </a:r>
                      <a:r>
                        <a:rPr lang="en-US" sz="1600">
                          <a:effectLst/>
                        </a:rPr>
                        <a:t>CLK</a:t>
                      </a:r>
                      <a:r>
                        <a:rPr lang="zh-CN" sz="1600">
                          <a:effectLst/>
                        </a:rPr>
                        <a:t>命令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2765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FMC_Command_Mode_PALL  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对所有</a:t>
                      </a:r>
                      <a:r>
                        <a:rPr lang="en-US" sz="1600">
                          <a:effectLst/>
                        </a:rPr>
                        <a:t>Bank</a:t>
                      </a:r>
                      <a:r>
                        <a:rPr lang="zh-CN" sz="1600">
                          <a:effectLst/>
                        </a:rPr>
                        <a:t>预充电命令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626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FMC_Command_Mode_AutoRefresh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自动刷新命令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626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FMC_Command_Mode_LoadMode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加载模式寄存器命令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626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FMC_Command_Mode_Selfrefresh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自我刷新命令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626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FMC_Command_Mode_PowerDown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掉电命令</a:t>
                      </a:r>
                      <a:endParaRPr lang="zh-CN" sz="16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73051" y="184482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支持发送的各种命令及对应的宏：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命令结构体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1" y="1609659"/>
            <a:ext cx="8390005" cy="266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9663" y="4538444"/>
            <a:ext cx="748872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FMC_CommandTarget</a:t>
            </a:r>
          </a:p>
          <a:p>
            <a:pPr>
              <a:lnSpc>
                <a:spcPct val="150000"/>
              </a:lnSpc>
            </a:pPr>
            <a:r>
              <a:rPr lang="zh-CN" altLang="zh-CN" smtClean="0"/>
              <a:t>本</a:t>
            </a:r>
            <a:r>
              <a:rPr lang="zh-CN" altLang="zh-CN"/>
              <a:t>成员用于选择要控制的</a:t>
            </a:r>
            <a:r>
              <a:rPr lang="en-US" altLang="zh-CN"/>
              <a:t>FMC</a:t>
            </a:r>
            <a:r>
              <a:rPr lang="zh-CN" altLang="zh-CN"/>
              <a:t>存储区域，可选择存储区域</a:t>
            </a:r>
            <a:r>
              <a:rPr lang="en-US" altLang="zh-CN"/>
              <a:t>1</a:t>
            </a:r>
            <a:r>
              <a:rPr lang="zh-CN" altLang="zh-CN"/>
              <a:t>或</a:t>
            </a:r>
            <a:r>
              <a:rPr lang="en-US" altLang="zh-CN"/>
              <a:t>2(FMC_Command_Target_bank1/2); 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80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命令结构体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1" y="1556792"/>
            <a:ext cx="8390005" cy="266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9662" y="4221088"/>
            <a:ext cx="80625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FMC_AutoRefreshNumber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zh-CN" altLang="zh-CN"/>
              <a:t>有时需要连续发送多个 “自动刷新”</a:t>
            </a:r>
            <a:r>
              <a:rPr lang="en-US" altLang="zh-CN"/>
              <a:t>(Auto Refresh)</a:t>
            </a:r>
            <a:r>
              <a:rPr lang="zh-CN" altLang="zh-CN"/>
              <a:t>命令时，配置本成员即可控制它发送多少次，可输入参数值为</a:t>
            </a:r>
            <a:r>
              <a:rPr lang="en-US" altLang="zh-CN"/>
              <a:t>1-16</a:t>
            </a:r>
            <a:r>
              <a:rPr lang="zh-CN" altLang="zh-CN"/>
              <a:t>，若发送的是其它命令，本参数值无效。如</a:t>
            </a:r>
            <a:r>
              <a:rPr lang="en-US" altLang="zh-CN"/>
              <a:t>FMC_CommandMode</a:t>
            </a:r>
            <a:r>
              <a:rPr lang="zh-CN" altLang="zh-CN"/>
              <a:t>成员被配置为宏</a:t>
            </a:r>
            <a:r>
              <a:rPr lang="en-US" altLang="zh-CN"/>
              <a:t>FMC_Command_Mode_AutoRefresh</a:t>
            </a:r>
            <a:r>
              <a:rPr lang="zh-CN" altLang="zh-CN"/>
              <a:t>，而</a:t>
            </a:r>
            <a:r>
              <a:rPr lang="en-US" altLang="zh-CN"/>
              <a:t>FMC_AutoRefreshNumber</a:t>
            </a:r>
            <a:r>
              <a:rPr lang="zh-CN" altLang="zh-CN"/>
              <a:t>被设置为</a:t>
            </a:r>
            <a:r>
              <a:rPr lang="en-US" altLang="zh-CN"/>
              <a:t>2</a:t>
            </a:r>
            <a:r>
              <a:rPr lang="zh-CN" altLang="zh-CN"/>
              <a:t>时，</a:t>
            </a:r>
            <a:r>
              <a:rPr lang="en-US" altLang="zh-CN"/>
              <a:t>FMC</a:t>
            </a:r>
            <a:r>
              <a:rPr lang="zh-CN" altLang="zh-CN"/>
              <a:t>就会控制发送</a:t>
            </a:r>
            <a:r>
              <a:rPr lang="en-US" altLang="zh-CN"/>
              <a:t>2</a:t>
            </a:r>
            <a:r>
              <a:rPr lang="zh-CN" altLang="zh-CN"/>
              <a:t>次自动刷新命令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89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/>
              <a:t>FMC</a:t>
            </a:r>
            <a:r>
              <a:rPr lang="zh-CN" altLang="en-US" sz="2400" smtClean="0"/>
              <a:t>结构体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4" y="1772816"/>
            <a:ext cx="80955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控制</a:t>
            </a:r>
            <a:r>
              <a:rPr lang="en-US" altLang="zh-CN"/>
              <a:t>FMC</a:t>
            </a:r>
            <a:r>
              <a:rPr lang="zh-CN" altLang="zh-CN"/>
              <a:t>使用</a:t>
            </a:r>
            <a:r>
              <a:rPr lang="en-US" altLang="zh-CN"/>
              <a:t>SDRAM</a:t>
            </a:r>
            <a:r>
              <a:rPr lang="zh-CN" altLang="zh-CN"/>
              <a:t>存储器时主要是配置时序寄存器以及控制寄存器，利用</a:t>
            </a:r>
            <a:r>
              <a:rPr lang="en-US" altLang="zh-CN"/>
              <a:t>ST</a:t>
            </a:r>
            <a:r>
              <a:rPr lang="zh-CN" altLang="zh-CN"/>
              <a:t>标准库的</a:t>
            </a:r>
            <a:r>
              <a:rPr lang="en-US" altLang="zh-CN"/>
              <a:t>SDRAM</a:t>
            </a:r>
            <a:r>
              <a:rPr lang="zh-CN" altLang="zh-CN"/>
              <a:t>时序结构体以及初始化结构体可以很方便地写入参数</a:t>
            </a:r>
            <a:r>
              <a:rPr lang="zh-CN" altLang="zh-CN" smtClean="0"/>
              <a:t>。</a:t>
            </a:r>
            <a:r>
              <a:rPr lang="zh-CN" altLang="en-US" smtClean="0"/>
              <a:t>在初始化</a:t>
            </a:r>
            <a:r>
              <a:rPr lang="en-US" altLang="zh-CN" smtClean="0"/>
              <a:t>SDRAM</a:t>
            </a:r>
            <a:r>
              <a:rPr lang="zh-CN" altLang="en-US" smtClean="0"/>
              <a:t>的时候，还可以使用命令结构体控制</a:t>
            </a:r>
            <a:r>
              <a:rPr lang="en-US" altLang="zh-CN" smtClean="0"/>
              <a:t>FMC</a:t>
            </a:r>
            <a:r>
              <a:rPr lang="zh-CN" altLang="en-US" smtClean="0"/>
              <a:t>向</a:t>
            </a:r>
            <a:r>
              <a:rPr lang="en-US" altLang="zh-CN" smtClean="0"/>
              <a:t>SDRAM</a:t>
            </a:r>
            <a:r>
              <a:rPr lang="zh-CN" altLang="en-US" smtClean="0"/>
              <a:t>发送命令配置模式寄存器。</a:t>
            </a:r>
            <a:endParaRPr lang="zh-CN" altLang="zh-CN"/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800" y="3613373"/>
            <a:ext cx="5243808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时序结构体：</a:t>
            </a:r>
            <a:r>
              <a:rPr lang="en-US" altLang="zh-CN" smtClean="0"/>
              <a:t>FMC_SDRAMTimingInitTypeDef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初始化结构体：</a:t>
            </a:r>
            <a:r>
              <a:rPr lang="en-US" altLang="zh-CN" smtClean="0"/>
              <a:t>FMC_SDRAMInitTypeDef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命令结构体：</a:t>
            </a:r>
            <a:r>
              <a:rPr lang="en-US" altLang="zh-CN"/>
              <a:t>FMC_SDRAMCommandTypeDef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命令结构体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1" y="1609659"/>
            <a:ext cx="8390005" cy="266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9663" y="4538444"/>
            <a:ext cx="7488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FMC_ModeRegisterDefinition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zh-CN" altLang="zh-CN"/>
              <a:t>当向</a:t>
            </a:r>
            <a:r>
              <a:rPr lang="en-US" altLang="zh-CN"/>
              <a:t>SDRAM</a:t>
            </a:r>
            <a:r>
              <a:rPr lang="zh-CN" altLang="zh-CN"/>
              <a:t>发送加载模式寄存器命令时，这个结构体成员的值将通过地址线发送到</a:t>
            </a:r>
            <a:r>
              <a:rPr lang="en-US" altLang="zh-CN"/>
              <a:t>SDRAM</a:t>
            </a:r>
            <a:r>
              <a:rPr lang="zh-CN" altLang="zh-CN"/>
              <a:t>的模式寄存器中，这个成员值长度为</a:t>
            </a:r>
            <a:r>
              <a:rPr lang="en-US" altLang="zh-CN"/>
              <a:t>13</a:t>
            </a:r>
            <a:r>
              <a:rPr lang="zh-CN" altLang="zh-CN"/>
              <a:t>位，各个位一一对应</a:t>
            </a:r>
            <a:r>
              <a:rPr lang="en-US" altLang="zh-CN"/>
              <a:t>SDRAM</a:t>
            </a:r>
            <a:r>
              <a:rPr lang="zh-CN" altLang="zh-CN"/>
              <a:t>的模式寄存器。</a:t>
            </a:r>
          </a:p>
        </p:txBody>
      </p:sp>
    </p:spTree>
    <p:extLst>
      <p:ext uri="{BB962C8B-B14F-4D97-AF65-F5344CB8AC3E}">
        <p14:creationId xmlns:p14="http://schemas.microsoft.com/office/powerpoint/2010/main" val="22899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smtClean="0">
                <a:solidFill>
                  <a:srgbClr val="000000"/>
                </a:solidFill>
              </a:rPr>
              <a:t>FMC</a:t>
            </a:r>
            <a:r>
              <a:rPr lang="zh-CN" altLang="en-US" sz="2400" smtClean="0">
                <a:solidFill>
                  <a:srgbClr val="000000"/>
                </a:solidFill>
              </a:rPr>
              <a:t>命令结构体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1" y="1609659"/>
            <a:ext cx="8390005" cy="266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9663" y="4538444"/>
            <a:ext cx="7488722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配置完这些结构体成员，调用库函数</a:t>
            </a:r>
            <a:r>
              <a:rPr lang="en-US" altLang="zh-CN"/>
              <a:t>FMC_SDRAMCmdConfig</a:t>
            </a:r>
            <a:r>
              <a:rPr lang="zh-CN" altLang="zh-CN"/>
              <a:t>即可把这些参数写入到</a:t>
            </a:r>
            <a:r>
              <a:rPr lang="en-US" altLang="zh-CN"/>
              <a:t>FMC_SDCMR</a:t>
            </a:r>
            <a:r>
              <a:rPr lang="zh-CN" altLang="zh-CN"/>
              <a:t>寄存器中，然后</a:t>
            </a:r>
            <a:r>
              <a:rPr lang="en-US" altLang="zh-CN"/>
              <a:t>FMC</a:t>
            </a:r>
            <a:r>
              <a:rPr lang="zh-CN" altLang="zh-CN"/>
              <a:t>外设就会发送相应的</a:t>
            </a:r>
            <a:r>
              <a:rPr lang="zh-CN" altLang="zh-CN" smtClean="0"/>
              <a:t>命令了。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07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FMC</a:t>
            </a:r>
            <a:r>
              <a:rPr lang="zh-CN" altLang="zh-CN" sz="2400" smtClean="0"/>
              <a:t>时序</a:t>
            </a:r>
            <a:r>
              <a:rPr lang="zh-CN" altLang="zh-CN" sz="2400"/>
              <a:t>结构体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934" y="1772816"/>
            <a:ext cx="8095529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时序</a:t>
            </a:r>
            <a:r>
              <a:rPr lang="zh-CN" altLang="zh-CN" smtClean="0"/>
              <a:t>结构体</a:t>
            </a:r>
            <a:r>
              <a:rPr lang="zh-CN" altLang="zh-CN"/>
              <a:t>成员定义的都是</a:t>
            </a:r>
            <a:r>
              <a:rPr lang="en-US" altLang="zh-CN"/>
              <a:t>SDRAM</a:t>
            </a:r>
            <a:r>
              <a:rPr lang="zh-CN" altLang="zh-CN"/>
              <a:t>发送各种命令后必须的延迟，它的配置对应到</a:t>
            </a:r>
            <a:r>
              <a:rPr lang="en-US" altLang="zh-CN"/>
              <a:t>FMC_SDTR</a:t>
            </a:r>
            <a:r>
              <a:rPr lang="zh-CN" altLang="zh-CN"/>
              <a:t>中的寄存器位。所有成员参数值的单位是周期，参数值大小都可设置成“</a:t>
            </a:r>
            <a:r>
              <a:rPr lang="en-US" altLang="zh-CN"/>
              <a:t>1-16</a:t>
            </a:r>
            <a:r>
              <a:rPr lang="zh-CN" altLang="zh-CN"/>
              <a:t>”</a:t>
            </a:r>
            <a:r>
              <a:rPr lang="zh-CN" altLang="zh-CN" smtClean="0"/>
              <a:t>。具体</a:t>
            </a:r>
            <a:r>
              <a:rPr lang="zh-CN" altLang="zh-CN"/>
              <a:t>参数值根据</a:t>
            </a:r>
            <a:r>
              <a:rPr lang="en-US" altLang="zh-CN"/>
              <a:t>SDRAM</a:t>
            </a:r>
            <a:r>
              <a:rPr lang="zh-CN" altLang="zh-CN"/>
              <a:t>芯片的手册说明来配置。</a:t>
            </a: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3573016"/>
            <a:ext cx="837444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680798"/>
            <a:ext cx="8208912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 </a:t>
            </a:r>
            <a:endParaRPr lang="zh-CN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FMC_LoadToActiveDelay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zh-CN" altLang="zh-CN"/>
              <a:t>本成员设置</a:t>
            </a:r>
            <a:r>
              <a:rPr lang="en-US" altLang="zh-CN"/>
              <a:t>TMRD</a:t>
            </a:r>
            <a:r>
              <a:rPr lang="zh-CN" altLang="zh-CN"/>
              <a:t>延迟</a:t>
            </a:r>
            <a:r>
              <a:rPr lang="en-US" altLang="zh-CN"/>
              <a:t>(Load Mode Register to Active)</a:t>
            </a:r>
            <a:r>
              <a:rPr lang="zh-CN" altLang="zh-CN"/>
              <a:t>，即发送加载模式寄存器命令后要等待的时间，过了这段时间才可以发送行有效或刷新命令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8" y="1700808"/>
            <a:ext cx="837444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FMC</a:t>
            </a:r>
            <a:r>
              <a:rPr lang="zh-CN" altLang="zh-CN" sz="2400" smtClean="0"/>
              <a:t>时序</a:t>
            </a:r>
            <a:r>
              <a:rPr lang="zh-CN" altLang="zh-CN" sz="2400"/>
              <a:t>结构体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822314"/>
            <a:ext cx="8208912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FMC_ExitSelfRefreshDelay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zh-CN" altLang="zh-CN"/>
              <a:t>本成员设置退出</a:t>
            </a:r>
            <a:r>
              <a:rPr lang="en-US" altLang="zh-CN"/>
              <a:t>TXSR</a:t>
            </a:r>
            <a:r>
              <a:rPr lang="zh-CN" altLang="zh-CN"/>
              <a:t>延迟</a:t>
            </a:r>
            <a:r>
              <a:rPr lang="en-US" altLang="zh-CN"/>
              <a:t>(Exit Self-refresh delay)</a:t>
            </a:r>
            <a:r>
              <a:rPr lang="zh-CN" altLang="zh-CN"/>
              <a:t>，即退出自我刷新命令后要等待的时间，过了这段时间才可以发送行有效命令。</a:t>
            </a:r>
          </a:p>
          <a:p>
            <a:pPr lvl="0">
              <a:lnSpc>
                <a:spcPct val="150000"/>
              </a:lnSpc>
            </a:pPr>
            <a:r>
              <a:rPr lang="en-US" altLang="zh-CN"/>
              <a:t> </a:t>
            </a:r>
            <a:endParaRPr lang="zh-CN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8" y="1628800"/>
            <a:ext cx="837444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FMC</a:t>
            </a:r>
            <a:r>
              <a:rPr lang="zh-CN" altLang="zh-CN" sz="2400" smtClean="0"/>
              <a:t>时序</a:t>
            </a:r>
            <a:r>
              <a:rPr lang="zh-CN" altLang="zh-CN" sz="2400"/>
              <a:t>结构体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2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698424"/>
            <a:ext cx="82089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FMC_SelfRefreshTime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本成员设置自我刷新时间</a:t>
            </a:r>
            <a:r>
              <a:rPr lang="en-US" altLang="zh-CN" smtClean="0"/>
              <a:t>TRAS</a:t>
            </a:r>
            <a:r>
              <a:rPr lang="zh-CN" altLang="zh-CN" smtClean="0"/>
              <a:t>，即发送行有效命令后要等待的时间，过了这段时间才执行预充电命令。</a:t>
            </a:r>
            <a:endParaRPr lang="zh-CN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8" y="1556792"/>
            <a:ext cx="837444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FMC</a:t>
            </a:r>
            <a:r>
              <a:rPr lang="zh-CN" altLang="zh-CN" sz="2400" smtClean="0"/>
              <a:t>时序</a:t>
            </a:r>
            <a:r>
              <a:rPr lang="zh-CN" altLang="zh-CN" sz="2400"/>
              <a:t>结构体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4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698424"/>
            <a:ext cx="82089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FMC_RowCycleDelay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zh-CN" altLang="zh-CN"/>
              <a:t>本成员设置</a:t>
            </a:r>
            <a:r>
              <a:rPr lang="en-US" altLang="zh-CN"/>
              <a:t>TRC</a:t>
            </a:r>
            <a:r>
              <a:rPr lang="zh-CN" altLang="zh-CN"/>
              <a:t>延迟</a:t>
            </a:r>
            <a:r>
              <a:rPr lang="en-US" altLang="zh-CN"/>
              <a:t>(Row cycle delay)</a:t>
            </a:r>
            <a:r>
              <a:rPr lang="zh-CN" altLang="zh-CN"/>
              <a:t>，即两个行有效命令之间的延迟，以及两个相邻刷新命令之间的</a:t>
            </a:r>
            <a:r>
              <a:rPr lang="zh-CN" altLang="zh-CN" smtClean="0"/>
              <a:t>延迟</a:t>
            </a:r>
            <a:r>
              <a:rPr lang="en-US" altLang="zh-CN" smtClean="0"/>
              <a:t> </a:t>
            </a:r>
            <a:endParaRPr lang="zh-CN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8" y="1556792"/>
            <a:ext cx="837444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FMC</a:t>
            </a:r>
            <a:r>
              <a:rPr lang="zh-CN" altLang="zh-CN" sz="2400" smtClean="0"/>
              <a:t>时序</a:t>
            </a:r>
            <a:r>
              <a:rPr lang="zh-CN" altLang="zh-CN" sz="2400"/>
              <a:t>结构体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2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FMC—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扩展外部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SDRAM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4698424"/>
            <a:ext cx="82089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mtClean="0"/>
              <a:t>FMC_WriteRecoveryTime</a:t>
            </a:r>
            <a:endParaRPr lang="zh-CN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本成员设置</a:t>
            </a:r>
            <a:r>
              <a:rPr lang="en-US" altLang="zh-CN" smtClean="0"/>
              <a:t>TWR</a:t>
            </a:r>
            <a:r>
              <a:rPr lang="zh-CN" altLang="zh-CN" smtClean="0"/>
              <a:t>延迟</a:t>
            </a:r>
            <a:r>
              <a:rPr lang="en-US" altLang="zh-CN" smtClean="0"/>
              <a:t>(Recovery delay)</a:t>
            </a:r>
            <a:r>
              <a:rPr lang="zh-CN" altLang="zh-CN" smtClean="0"/>
              <a:t>，即写命令和预充电命令之间的延迟，等待这段时间后才开始执行预充电命令。</a:t>
            </a:r>
            <a:endParaRPr lang="zh-CN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98" y="1556792"/>
            <a:ext cx="837444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539552" y="1052736"/>
            <a:ext cx="806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FMC</a:t>
            </a:r>
            <a:r>
              <a:rPr lang="zh-CN" altLang="zh-CN" sz="2400" smtClean="0"/>
              <a:t>时序</a:t>
            </a:r>
            <a:r>
              <a:rPr lang="zh-CN" altLang="zh-CN" sz="2400"/>
              <a:t>结构体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4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Pages>0</Pages>
  <Words>1118</Words>
  <Characters>0</Characters>
  <Application>Microsoft Office PowerPoint</Application>
  <DocSecurity>0</DocSecurity>
  <PresentationFormat>全屏显示(4:3)</PresentationFormat>
  <Lines>0</Lines>
  <Paragraphs>151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211</cp:revision>
  <dcterms:created xsi:type="dcterms:W3CDTF">2014-09-22T09:17:55Z</dcterms:created>
  <dcterms:modified xsi:type="dcterms:W3CDTF">2016-05-30T01:47:31Z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