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87" r:id="rId2"/>
    <p:sldId id="273" r:id="rId3"/>
    <p:sldId id="296" r:id="rId4"/>
    <p:sldId id="365" r:id="rId5"/>
    <p:sldId id="366" r:id="rId6"/>
    <p:sldId id="367" r:id="rId7"/>
    <p:sldId id="346" r:id="rId8"/>
    <p:sldId id="368" r:id="rId9"/>
    <p:sldId id="369" r:id="rId10"/>
    <p:sldId id="370" r:id="rId11"/>
    <p:sldId id="372" r:id="rId12"/>
    <p:sldId id="371" r:id="rId13"/>
    <p:sldId id="283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978C"/>
    <a:srgbClr val="FFA850"/>
    <a:srgbClr val="5B81CF"/>
    <a:srgbClr val="EAFBFF"/>
    <a:srgbClr val="76A4D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1" d="100"/>
          <a:sy n="61" d="100"/>
        </p:scale>
        <p:origin x="-96" y="-50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LTDC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—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液晶显示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LTDC—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628800"/>
            <a:ext cx="7702624" cy="253152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/>
              <a:t>框图中标号</a:t>
            </a:r>
            <a:r>
              <a:rPr lang="en-US" altLang="zh-CN">
                <a:sym typeface="Wingdings"/>
              </a:rPr>
              <a:t></a:t>
            </a:r>
            <a:r>
              <a:rPr lang="zh-CN" altLang="zh-CN"/>
              <a:t>表示的是</a:t>
            </a:r>
            <a:r>
              <a:rPr lang="en-US" altLang="zh-CN"/>
              <a:t>LTDC</a:t>
            </a:r>
            <a:r>
              <a:rPr lang="zh-CN" altLang="zh-CN"/>
              <a:t>的控制逻辑，它包含了</a:t>
            </a:r>
            <a:r>
              <a:rPr lang="en-US" altLang="zh-CN"/>
              <a:t>LTDC</a:t>
            </a:r>
            <a:r>
              <a:rPr lang="zh-CN" altLang="zh-CN"/>
              <a:t>的各种配置和状态寄存器。如配置与液晶面板通讯时信号线的有效电平、各种时间参数、有效数据宽度、像素格式及显存址等等，</a:t>
            </a:r>
            <a:r>
              <a:rPr lang="en-US" altLang="zh-CN"/>
              <a:t>LTDC</a:t>
            </a:r>
            <a:r>
              <a:rPr lang="zh-CN" altLang="zh-CN"/>
              <a:t>外设根据这些配置控制数据输出，使用</a:t>
            </a:r>
            <a:r>
              <a:rPr lang="en-US" altLang="zh-CN"/>
              <a:t>AHB</a:t>
            </a:r>
            <a:r>
              <a:rPr lang="zh-CN" altLang="zh-CN"/>
              <a:t>接口从显存地址中搬运数据到液晶面板。还有一系列用于指示当前显示状态和位置的状态寄存器，通过读取这些寄存器可以了解</a:t>
            </a:r>
            <a:r>
              <a:rPr lang="en-US" altLang="zh-CN"/>
              <a:t>LTDC</a:t>
            </a:r>
            <a:r>
              <a:rPr lang="zh-CN" altLang="zh-CN"/>
              <a:t>的工作状态。</a:t>
            </a:r>
          </a:p>
        </p:txBody>
      </p:sp>
      <p:sp>
        <p:nvSpPr>
          <p:cNvPr id="5" name="矩形 4"/>
          <p:cNvSpPr/>
          <p:nvPr/>
        </p:nvSpPr>
        <p:spPr>
          <a:xfrm>
            <a:off x="649375" y="1083332"/>
            <a:ext cx="24625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/>
              <a:t>3.</a:t>
            </a:r>
            <a:r>
              <a:rPr lang="zh-CN" altLang="en-US" sz="2000" b="1" smtClean="0"/>
              <a:t>配置</a:t>
            </a:r>
            <a:r>
              <a:rPr lang="zh-CN" altLang="en-US" sz="2000" b="1"/>
              <a:t>和状态寄存器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30552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LTDC—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9375" y="1083332"/>
            <a:ext cx="15007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4</a:t>
            </a:r>
            <a:r>
              <a:rPr lang="en-US" altLang="zh-CN" sz="2000" b="1" smtClean="0"/>
              <a:t>. </a:t>
            </a:r>
            <a:r>
              <a:rPr lang="zh-CN" altLang="en-US" sz="2000" b="1" smtClean="0"/>
              <a:t>时钟信号</a:t>
            </a:r>
            <a:endParaRPr lang="zh-CN" altLang="en-US" sz="2000" b="1"/>
          </a:p>
        </p:txBody>
      </p:sp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632" y="1483442"/>
            <a:ext cx="7416824" cy="5006159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655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LTDC—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1985974"/>
            <a:ext cx="8280920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en-US" altLang="zh-CN"/>
              <a:t>LTDC</a:t>
            </a:r>
            <a:r>
              <a:rPr lang="zh-CN" altLang="zh-CN"/>
              <a:t>外设使用</a:t>
            </a:r>
            <a:r>
              <a:rPr lang="en-US" altLang="zh-CN"/>
              <a:t>3</a:t>
            </a:r>
            <a:r>
              <a:rPr lang="zh-CN" altLang="zh-CN"/>
              <a:t>种时钟信号，包括</a:t>
            </a:r>
            <a:r>
              <a:rPr lang="en-US" altLang="zh-CN"/>
              <a:t>AHB</a:t>
            </a:r>
            <a:r>
              <a:rPr lang="zh-CN" altLang="zh-CN"/>
              <a:t>时钟、</a:t>
            </a:r>
            <a:r>
              <a:rPr lang="en-US" altLang="zh-CN"/>
              <a:t>APB2</a:t>
            </a:r>
            <a:r>
              <a:rPr lang="zh-CN" altLang="zh-CN"/>
              <a:t>时钟及像素时钟</a:t>
            </a:r>
            <a:r>
              <a:rPr lang="en-US" altLang="zh-CN"/>
              <a:t>LCD_CLK</a:t>
            </a:r>
            <a:r>
              <a:rPr lang="zh-CN" altLang="zh-CN"/>
              <a:t>。</a:t>
            </a:r>
            <a:r>
              <a:rPr lang="en-US" altLang="zh-CN"/>
              <a:t>AHB</a:t>
            </a:r>
            <a:r>
              <a:rPr lang="zh-CN" altLang="zh-CN"/>
              <a:t>时钟用于驱动数据从存储器存储到</a:t>
            </a:r>
            <a:r>
              <a:rPr lang="en-US" altLang="zh-CN"/>
              <a:t>FIFO</a:t>
            </a:r>
            <a:r>
              <a:rPr lang="zh-CN" altLang="zh-CN"/>
              <a:t>，</a:t>
            </a:r>
            <a:r>
              <a:rPr lang="en-US" altLang="zh-CN"/>
              <a:t>APB2</a:t>
            </a:r>
            <a:r>
              <a:rPr lang="zh-CN" altLang="zh-CN"/>
              <a:t>时钟用于驱动</a:t>
            </a:r>
            <a:r>
              <a:rPr lang="en-US" altLang="zh-CN"/>
              <a:t>LTDC</a:t>
            </a:r>
            <a:r>
              <a:rPr lang="zh-CN" altLang="zh-CN"/>
              <a:t>的寄存器。而</a:t>
            </a:r>
            <a:r>
              <a:rPr lang="en-US" altLang="zh-CN"/>
              <a:t>LCD_CLK</a:t>
            </a:r>
            <a:r>
              <a:rPr lang="zh-CN" altLang="zh-CN"/>
              <a:t>用于生成与液晶面板通讯的同步</a:t>
            </a:r>
            <a:r>
              <a:rPr lang="zh-CN" altLang="zh-CN"/>
              <a:t>时钟</a:t>
            </a:r>
            <a:r>
              <a:rPr lang="zh-CN" altLang="zh-CN" smtClean="0"/>
              <a:t>，</a:t>
            </a:r>
            <a:r>
              <a:rPr lang="zh-CN" altLang="zh-CN"/>
              <a:t>它的来源是</a:t>
            </a:r>
            <a:r>
              <a:rPr lang="en-US" altLang="zh-CN"/>
              <a:t>HSE(</a:t>
            </a:r>
            <a:r>
              <a:rPr lang="zh-CN" altLang="zh-CN"/>
              <a:t>高速外部晶振</a:t>
            </a:r>
            <a:r>
              <a:rPr lang="en-US" altLang="zh-CN"/>
              <a:t>)</a:t>
            </a:r>
            <a:r>
              <a:rPr lang="zh-CN" altLang="zh-CN"/>
              <a:t>，经过“</a:t>
            </a:r>
            <a:r>
              <a:rPr lang="en-US" altLang="zh-CN"/>
              <a:t>/M</a:t>
            </a:r>
            <a:r>
              <a:rPr lang="zh-CN" altLang="zh-CN"/>
              <a:t>”分频因子分频输出到“</a:t>
            </a:r>
            <a:r>
              <a:rPr lang="en-US" altLang="zh-CN"/>
              <a:t>PLLSAI</a:t>
            </a:r>
            <a:r>
              <a:rPr lang="zh-CN" altLang="zh-CN"/>
              <a:t>”分频器，信号由“</a:t>
            </a:r>
            <a:r>
              <a:rPr lang="en-US" altLang="zh-CN"/>
              <a:t>PLLSAI</a:t>
            </a:r>
            <a:r>
              <a:rPr lang="zh-CN" altLang="zh-CN"/>
              <a:t>”中的倍频因子</a:t>
            </a:r>
            <a:r>
              <a:rPr lang="en-US" altLang="zh-CN"/>
              <a:t>N</a:t>
            </a:r>
            <a:r>
              <a:rPr lang="zh-CN" altLang="zh-CN"/>
              <a:t>倍频得到“</a:t>
            </a:r>
            <a:r>
              <a:rPr lang="en-US" altLang="zh-CN"/>
              <a:t>PLLSAIN</a:t>
            </a:r>
            <a:r>
              <a:rPr lang="zh-CN" altLang="zh-CN"/>
              <a:t>”时钟、然后由“</a:t>
            </a:r>
            <a:r>
              <a:rPr lang="en-US" altLang="zh-CN"/>
              <a:t>/R</a:t>
            </a:r>
            <a:r>
              <a:rPr lang="zh-CN" altLang="zh-CN"/>
              <a:t>”因子分频得到“</a:t>
            </a:r>
            <a:r>
              <a:rPr lang="en-US" altLang="zh-CN"/>
              <a:t>PLLCDCLK</a:t>
            </a:r>
            <a:r>
              <a:rPr lang="zh-CN" altLang="zh-CN"/>
              <a:t>”时钟，再经过“</a:t>
            </a:r>
            <a:r>
              <a:rPr lang="en-US" altLang="zh-CN"/>
              <a:t>DIV</a:t>
            </a:r>
            <a:r>
              <a:rPr lang="zh-CN" altLang="zh-CN"/>
              <a:t>”因子得到“</a:t>
            </a:r>
            <a:r>
              <a:rPr lang="en-US" altLang="zh-CN"/>
              <a:t>LCD-TFT clock</a:t>
            </a:r>
            <a:r>
              <a:rPr lang="zh-CN" altLang="zh-CN"/>
              <a:t>”，“</a:t>
            </a:r>
            <a:r>
              <a:rPr lang="en-US" altLang="zh-CN"/>
              <a:t>LCD-TFT clock</a:t>
            </a:r>
            <a:r>
              <a:rPr lang="zh-CN" altLang="zh-CN"/>
              <a:t>”即通讯中的同步时钟</a:t>
            </a:r>
            <a:r>
              <a:rPr lang="en-US" altLang="zh-CN"/>
              <a:t>LCD_CLK</a:t>
            </a:r>
            <a:r>
              <a:rPr lang="zh-CN" altLang="zh-CN"/>
              <a:t>，它使用</a:t>
            </a:r>
            <a:r>
              <a:rPr lang="en-US" altLang="zh-CN"/>
              <a:t>LCD_CLK</a:t>
            </a:r>
            <a:r>
              <a:rPr lang="zh-CN" altLang="zh-CN"/>
              <a:t>引脚输出。</a:t>
            </a:r>
          </a:p>
          <a:p>
            <a:pPr>
              <a:lnSpc>
                <a:spcPct val="150000"/>
              </a:lnSpc>
            </a:pPr>
            <a:endParaRPr lang="zh-CN" altLang="zh-CN"/>
          </a:p>
        </p:txBody>
      </p:sp>
      <p:sp>
        <p:nvSpPr>
          <p:cNvPr id="5" name="矩形 4"/>
          <p:cNvSpPr/>
          <p:nvPr/>
        </p:nvSpPr>
        <p:spPr>
          <a:xfrm>
            <a:off x="649375" y="1083332"/>
            <a:ext cx="15007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4</a:t>
            </a:r>
            <a:r>
              <a:rPr lang="en-US" altLang="zh-CN" sz="2000" b="1" smtClean="0"/>
              <a:t>. </a:t>
            </a:r>
            <a:r>
              <a:rPr lang="zh-CN" altLang="en-US" sz="2000" b="1" smtClean="0"/>
              <a:t>时钟信号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216418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772816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19529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显示器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191683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349942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191683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液晶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控制原理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278092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31840" y="2564904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2833772"/>
            <a:ext cx="29023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LTDC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液晶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控制器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03910" y="3645024"/>
            <a:ext cx="3406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DMA2D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图形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加速器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364502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4293096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987824" y="6010977"/>
            <a:ext cx="4499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LTDC/DMA2D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液晶显示”章节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327473" y="4561964"/>
            <a:ext cx="39699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LTDC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及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DMA2D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结构体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0" name="对角圆角矩形 19"/>
          <p:cNvSpPr/>
          <p:nvPr/>
        </p:nvSpPr>
        <p:spPr bwMode="auto">
          <a:xfrm>
            <a:off x="2051720" y="450912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E978C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FE978C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260476" y="5157192"/>
            <a:ext cx="4143375" cy="1588"/>
          </a:xfrm>
          <a:prstGeom prst="line">
            <a:avLst/>
          </a:prstGeom>
          <a:ln>
            <a:solidFill>
              <a:srgbClr val="FE97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303934" y="5432330"/>
            <a:ext cx="52459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LTDC/DMA2D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液晶显示实验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对角圆角矩形 22"/>
          <p:cNvSpPr/>
          <p:nvPr/>
        </p:nvSpPr>
        <p:spPr bwMode="auto">
          <a:xfrm>
            <a:off x="2067629" y="537948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C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06</a:t>
            </a:r>
            <a:endParaRPr lang="zh-CN" altLang="en-US" sz="3200" dirty="0">
              <a:solidFill>
                <a:srgbClr val="FFC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236937" y="5949280"/>
            <a:ext cx="4143375" cy="15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LTDC—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LTDC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液晶控制器简介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935" y="1740872"/>
            <a:ext cx="77026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en-US" altLang="zh-CN"/>
              <a:t>STM32F429</a:t>
            </a:r>
            <a:r>
              <a:rPr lang="zh-CN" altLang="zh-CN"/>
              <a:t>系列芯片内部自带一个</a:t>
            </a:r>
            <a:r>
              <a:rPr lang="en-US" altLang="zh-CN"/>
              <a:t>LTDC</a:t>
            </a:r>
            <a:r>
              <a:rPr lang="zh-CN" altLang="zh-CN"/>
              <a:t>液晶控制器，使用</a:t>
            </a:r>
            <a:r>
              <a:rPr lang="en-US" altLang="zh-CN"/>
              <a:t>SDRAM</a:t>
            </a:r>
            <a:r>
              <a:rPr lang="zh-CN" altLang="zh-CN"/>
              <a:t>的部分空间作为显存，可直接控制液晶面板，无需额外增加液晶控制器</a:t>
            </a:r>
            <a:r>
              <a:rPr lang="zh-CN" altLang="zh-CN"/>
              <a:t>芯片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STM32</a:t>
            </a:r>
            <a:r>
              <a:rPr lang="zh-CN" altLang="zh-CN"/>
              <a:t>的</a:t>
            </a:r>
            <a:r>
              <a:rPr lang="en-US" altLang="zh-CN"/>
              <a:t>LTDC</a:t>
            </a:r>
            <a:r>
              <a:rPr lang="zh-CN" altLang="zh-CN"/>
              <a:t>液晶控制器最高支持</a:t>
            </a:r>
            <a:r>
              <a:rPr lang="en-US" altLang="zh-CN"/>
              <a:t>800x600</a:t>
            </a:r>
            <a:r>
              <a:rPr lang="zh-CN" altLang="zh-CN"/>
              <a:t>分辨率的</a:t>
            </a:r>
            <a:r>
              <a:rPr lang="zh-CN" altLang="zh-CN"/>
              <a:t>屏幕</a:t>
            </a:r>
            <a:r>
              <a:rPr lang="zh-CN" altLang="zh-CN" smtClean="0"/>
              <a:t>；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mtClean="0"/>
              <a:t>可</a:t>
            </a:r>
            <a:r>
              <a:rPr lang="zh-CN" altLang="zh-CN"/>
              <a:t>支持多种颜色格式，包括</a:t>
            </a:r>
            <a:r>
              <a:rPr lang="en-US" altLang="zh-CN"/>
              <a:t>RGB888</a:t>
            </a:r>
            <a:r>
              <a:rPr lang="zh-CN" altLang="zh-CN"/>
              <a:t>、</a:t>
            </a:r>
            <a:r>
              <a:rPr lang="en-US" altLang="zh-CN"/>
              <a:t>RGB565</a:t>
            </a:r>
            <a:r>
              <a:rPr lang="zh-CN" altLang="zh-CN"/>
              <a:t>、</a:t>
            </a:r>
            <a:r>
              <a:rPr lang="en-US" altLang="zh-CN"/>
              <a:t>ARGB8888</a:t>
            </a:r>
            <a:r>
              <a:rPr lang="zh-CN" altLang="zh-CN"/>
              <a:t>和</a:t>
            </a:r>
            <a:r>
              <a:rPr lang="en-US" altLang="zh-CN"/>
              <a:t>ARGB1555</a:t>
            </a:r>
            <a:r>
              <a:rPr lang="zh-CN" altLang="zh-CN"/>
              <a:t>等</a:t>
            </a:r>
            <a:r>
              <a:rPr lang="en-US" altLang="zh-CN"/>
              <a:t>(</a:t>
            </a:r>
            <a:r>
              <a:rPr lang="zh-CN" altLang="zh-CN"/>
              <a:t>其中的“</a:t>
            </a:r>
            <a:r>
              <a:rPr lang="en-US" altLang="zh-CN"/>
              <a:t>A</a:t>
            </a:r>
            <a:r>
              <a:rPr lang="zh-CN" altLang="zh-CN"/>
              <a:t>”是指透明像素</a:t>
            </a:r>
            <a:r>
              <a:rPr lang="en-US" altLang="zh-CN"/>
              <a:t>)</a:t>
            </a:r>
            <a:r>
              <a:rPr lang="zh-CN" altLang="zh-CN" smtClean="0"/>
              <a:t>；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mtClean="0"/>
              <a:t>支持</a:t>
            </a:r>
            <a:r>
              <a:rPr lang="en-US" altLang="zh-CN"/>
              <a:t>2</a:t>
            </a:r>
            <a:r>
              <a:rPr lang="zh-CN" altLang="zh-CN"/>
              <a:t>层显示数据混合，利用这个特性，可高效地做出背景和前景分离的显示效果，如以视频为背景，在前景显示弹幕。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LTDC—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图像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数据混合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935" y="1740872"/>
            <a:ext cx="7702624" cy="2531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en-US" altLang="zh-CN"/>
              <a:t>LTDC</a:t>
            </a:r>
            <a:r>
              <a:rPr lang="zh-CN" altLang="zh-CN"/>
              <a:t>外设支持</a:t>
            </a:r>
            <a:r>
              <a:rPr lang="en-US" altLang="zh-CN"/>
              <a:t>2</a:t>
            </a:r>
            <a:r>
              <a:rPr lang="zh-CN" altLang="zh-CN"/>
              <a:t>层数据混合，混合前使用</a:t>
            </a:r>
            <a:r>
              <a:rPr lang="en-US" altLang="zh-CN"/>
              <a:t>2</a:t>
            </a:r>
            <a:r>
              <a:rPr lang="zh-CN" altLang="zh-CN"/>
              <a:t>层数据源，分别为前景层和背景</a:t>
            </a:r>
            <a:r>
              <a:rPr lang="zh-CN" altLang="zh-CN"/>
              <a:t>层</a:t>
            </a:r>
            <a:r>
              <a:rPr lang="zh-CN" altLang="zh-CN" smtClean="0"/>
              <a:t>，</a:t>
            </a:r>
            <a:r>
              <a:rPr lang="zh-CN" altLang="zh-CN"/>
              <a:t>在输出时，实际上液晶屏只能显示一层图像，所以</a:t>
            </a:r>
            <a:r>
              <a:rPr lang="en-US" altLang="zh-CN"/>
              <a:t>LTDC</a:t>
            </a:r>
            <a:r>
              <a:rPr lang="zh-CN" altLang="zh-CN"/>
              <a:t>在输出数据到液晶屏前需要把</a:t>
            </a:r>
            <a:r>
              <a:rPr lang="en-US" altLang="zh-CN"/>
              <a:t>2</a:t>
            </a:r>
            <a:r>
              <a:rPr lang="zh-CN" altLang="zh-CN"/>
              <a:t>层图像混合成一层，跟</a:t>
            </a:r>
            <a:r>
              <a:rPr lang="en-US" altLang="zh-CN"/>
              <a:t>Photoshop</a:t>
            </a:r>
            <a:r>
              <a:rPr lang="zh-CN" altLang="zh-CN"/>
              <a:t>软件的分层合成图片过程类似。混合时，直接用前景层中的不透明像素替换相同位置的背景像素；而前景层中透明像素的位置，则使用背景的像素数据，即显示背景层的</a:t>
            </a:r>
            <a:r>
              <a:rPr lang="zh-CN" altLang="zh-CN"/>
              <a:t>像素</a:t>
            </a:r>
            <a:r>
              <a:rPr lang="zh-CN" altLang="zh-CN" smtClean="0"/>
              <a:t>。</a:t>
            </a:r>
            <a:endParaRPr lang="zh-CN" altLang="zh-CN"/>
          </a:p>
        </p:txBody>
      </p:sp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933056"/>
            <a:ext cx="4598551" cy="28559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702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LTDC—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图像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数据混合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935" y="1740872"/>
            <a:ext cx="7702624" cy="3778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/>
              <a:t>如果想使用图像混合功能，前景层必须使用包含透明的像素格式，如</a:t>
            </a:r>
            <a:r>
              <a:rPr lang="en-US" altLang="zh-CN"/>
              <a:t>ARGB1555</a:t>
            </a:r>
            <a:r>
              <a:rPr lang="zh-CN" altLang="zh-CN"/>
              <a:t>或</a:t>
            </a:r>
            <a:r>
              <a:rPr lang="en-US" altLang="zh-CN"/>
              <a:t>ARGB8888</a:t>
            </a:r>
            <a:r>
              <a:rPr lang="zh-CN" altLang="zh-CN"/>
              <a:t>。其中</a:t>
            </a:r>
            <a:r>
              <a:rPr lang="en-US" altLang="zh-CN"/>
              <a:t>ARGB1555</a:t>
            </a:r>
            <a:r>
              <a:rPr lang="zh-CN" altLang="zh-CN"/>
              <a:t>使用</a:t>
            </a:r>
            <a:r>
              <a:rPr lang="en-US" altLang="zh-CN"/>
              <a:t>1</a:t>
            </a:r>
            <a:r>
              <a:rPr lang="zh-CN" altLang="zh-CN"/>
              <a:t>个数据位表示透明元素，它只能表示像素是透明或不透明，当最高位</a:t>
            </a:r>
            <a:r>
              <a:rPr lang="en-US" altLang="zh-CN"/>
              <a:t>(</a:t>
            </a:r>
            <a:r>
              <a:rPr lang="zh-CN" altLang="zh-CN"/>
              <a:t>即“</a:t>
            </a:r>
            <a:r>
              <a:rPr lang="en-US" altLang="zh-CN"/>
              <a:t>A</a:t>
            </a:r>
            <a:r>
              <a:rPr lang="zh-CN" altLang="zh-CN"/>
              <a:t>”位</a:t>
            </a:r>
            <a:r>
              <a:rPr lang="en-US" altLang="zh-CN"/>
              <a:t>)</a:t>
            </a:r>
            <a:r>
              <a:rPr lang="zh-CN" altLang="zh-CN"/>
              <a:t>为</a:t>
            </a:r>
            <a:r>
              <a:rPr lang="en-US" altLang="zh-CN"/>
              <a:t>1</a:t>
            </a:r>
            <a:r>
              <a:rPr lang="zh-CN" altLang="zh-CN"/>
              <a:t>时，表示这是一个不透明的像素，具体颜色值为</a:t>
            </a:r>
            <a:r>
              <a:rPr lang="en-US" altLang="zh-CN"/>
              <a:t>RGB</a:t>
            </a:r>
            <a:r>
              <a:rPr lang="zh-CN" altLang="zh-CN"/>
              <a:t>位表示的颜色，而当最高位为</a:t>
            </a:r>
            <a:r>
              <a:rPr lang="en-US" altLang="zh-CN"/>
              <a:t>0</a:t>
            </a:r>
            <a:r>
              <a:rPr lang="zh-CN" altLang="zh-CN"/>
              <a:t>时，表示这是一个完全透明的像素，</a:t>
            </a:r>
            <a:r>
              <a:rPr lang="en-US" altLang="zh-CN"/>
              <a:t>RGB</a:t>
            </a:r>
            <a:r>
              <a:rPr lang="zh-CN" altLang="zh-CN"/>
              <a:t>位的数据无效；而</a:t>
            </a:r>
            <a:r>
              <a:rPr lang="en-US" altLang="zh-CN"/>
              <a:t>ARGB8888</a:t>
            </a:r>
            <a:r>
              <a:rPr lang="zh-CN" altLang="zh-CN"/>
              <a:t>的像素格式使用</a:t>
            </a:r>
            <a:r>
              <a:rPr lang="en-US" altLang="zh-CN"/>
              <a:t>8</a:t>
            </a:r>
            <a:r>
              <a:rPr lang="zh-CN" altLang="zh-CN"/>
              <a:t>个数据位表示透明元素，它使用高</a:t>
            </a:r>
            <a:r>
              <a:rPr lang="en-US" altLang="zh-CN"/>
              <a:t>8</a:t>
            </a:r>
            <a:r>
              <a:rPr lang="zh-CN" altLang="zh-CN"/>
              <a:t>位表示“透明度”</a:t>
            </a:r>
            <a:r>
              <a:rPr lang="en-US" altLang="zh-CN"/>
              <a:t>(</a:t>
            </a:r>
            <a:r>
              <a:rPr lang="zh-CN" altLang="zh-CN"/>
              <a:t>即代表“</a:t>
            </a:r>
            <a:r>
              <a:rPr lang="en-US" altLang="zh-CN"/>
              <a:t>A</a:t>
            </a:r>
            <a:r>
              <a:rPr lang="zh-CN" altLang="zh-CN"/>
              <a:t>”的</a:t>
            </a:r>
            <a:r>
              <a:rPr lang="en-US" altLang="zh-CN"/>
              <a:t>8</a:t>
            </a:r>
            <a:r>
              <a:rPr lang="zh-CN" altLang="zh-CN"/>
              <a:t>个数据位</a:t>
            </a:r>
            <a:r>
              <a:rPr lang="en-US" altLang="zh-CN"/>
              <a:t>)</a:t>
            </a:r>
            <a:r>
              <a:rPr lang="zh-CN" altLang="zh-CN"/>
              <a:t>，若</a:t>
            </a:r>
            <a:r>
              <a:rPr lang="en-US" altLang="zh-CN"/>
              <a:t>A</a:t>
            </a:r>
            <a:r>
              <a:rPr lang="zh-CN" altLang="zh-CN"/>
              <a:t>的值为“</a:t>
            </a:r>
            <a:r>
              <a:rPr lang="en-US" altLang="zh-CN"/>
              <a:t>0xFF</a:t>
            </a:r>
            <a:r>
              <a:rPr lang="zh-CN" altLang="zh-CN"/>
              <a:t>”，则表示这个像素完全不透明，若</a:t>
            </a:r>
            <a:r>
              <a:rPr lang="en-US" altLang="zh-CN"/>
              <a:t>A</a:t>
            </a:r>
            <a:r>
              <a:rPr lang="zh-CN" altLang="zh-CN"/>
              <a:t>的值为“</a:t>
            </a:r>
            <a:r>
              <a:rPr lang="en-US" altLang="zh-CN"/>
              <a:t>0x00</a:t>
            </a:r>
            <a:r>
              <a:rPr lang="zh-CN" altLang="zh-CN"/>
              <a:t>”则表示这个像素完全透明，介于它们之间的值表示其</a:t>
            </a:r>
            <a:r>
              <a:rPr lang="en-US" altLang="zh-CN"/>
              <a:t>RGB</a:t>
            </a:r>
            <a:r>
              <a:rPr lang="zh-CN" altLang="zh-CN"/>
              <a:t>颜色不同程度的透明度，即混合后背景像素根据这个值按比例来表示。</a:t>
            </a:r>
          </a:p>
        </p:txBody>
      </p:sp>
    </p:spTree>
    <p:extLst>
      <p:ext uri="{BB962C8B-B14F-4D97-AF65-F5344CB8AC3E}">
        <p14:creationId xmlns:p14="http://schemas.microsoft.com/office/powerpoint/2010/main" val="404577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LTDC—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图像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数据混合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935" y="1740872"/>
            <a:ext cx="7702624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/>
              <a:t>注意液晶屏本身是没有透明度概念的，如</a:t>
            </a:r>
            <a:r>
              <a:rPr lang="en-US" altLang="zh-CN"/>
              <a:t>24</a:t>
            </a:r>
            <a:r>
              <a:rPr lang="zh-CN" altLang="zh-CN"/>
              <a:t>位液晶屏的像素数据格式是</a:t>
            </a:r>
            <a:r>
              <a:rPr lang="en-US" altLang="zh-CN"/>
              <a:t>RGB888</a:t>
            </a:r>
            <a:r>
              <a:rPr lang="zh-CN" altLang="zh-CN"/>
              <a:t>，</a:t>
            </a:r>
            <a:r>
              <a:rPr lang="en-US" altLang="zh-CN"/>
              <a:t>RGB</a:t>
            </a:r>
            <a:r>
              <a:rPr lang="zh-CN" altLang="zh-CN"/>
              <a:t>颜色各有对应的</a:t>
            </a:r>
            <a:r>
              <a:rPr lang="en-US" altLang="zh-CN"/>
              <a:t>8</a:t>
            </a:r>
            <a:r>
              <a:rPr lang="zh-CN" altLang="zh-CN"/>
              <a:t>根数据线，不存在用于表示透明度的数据线，所以实际上</a:t>
            </a:r>
            <a:r>
              <a:rPr lang="en-US" altLang="zh-CN"/>
              <a:t>ARGB</a:t>
            </a:r>
            <a:r>
              <a:rPr lang="zh-CN" altLang="zh-CN"/>
              <a:t>只是针对内部分层数据处理的格式，最终经过混合运算得出直接颜色数据</a:t>
            </a:r>
            <a:r>
              <a:rPr lang="en-US" altLang="zh-CN"/>
              <a:t>RGB888</a:t>
            </a:r>
            <a:r>
              <a:rPr lang="zh-CN" altLang="zh-CN"/>
              <a:t>才能交给液晶屏显示。</a:t>
            </a:r>
          </a:p>
        </p:txBody>
      </p:sp>
    </p:spTree>
    <p:extLst>
      <p:ext uri="{BB962C8B-B14F-4D97-AF65-F5344CB8AC3E}">
        <p14:creationId xmlns:p14="http://schemas.microsoft.com/office/powerpoint/2010/main" val="414009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LTDC—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935" y="1445191"/>
            <a:ext cx="7702624" cy="86953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en-US" altLang="zh-CN"/>
              <a:t>LTDC</a:t>
            </a:r>
            <a:r>
              <a:rPr lang="zh-CN" altLang="zh-CN"/>
              <a:t>控制器的结构框图，它主要包含信号线、图像处理单元、寄存器及时钟信号。</a:t>
            </a:r>
          </a:p>
        </p:txBody>
      </p:sp>
      <p:sp>
        <p:nvSpPr>
          <p:cNvPr id="5" name="矩形 4"/>
          <p:cNvSpPr/>
          <p:nvPr/>
        </p:nvSpPr>
        <p:spPr>
          <a:xfrm>
            <a:off x="649375" y="1083332"/>
            <a:ext cx="24002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/>
              <a:t>LTDC</a:t>
            </a:r>
            <a:r>
              <a:rPr lang="zh-CN" altLang="en-US" sz="2000" b="1"/>
              <a:t>结构框图剖析</a:t>
            </a:r>
            <a:endParaRPr lang="zh-CN" altLang="en-US" sz="2000" b="1"/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426325"/>
            <a:ext cx="7120308" cy="42430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310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LTDC—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935" y="1432886"/>
            <a:ext cx="7702624" cy="17005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LTDC</a:t>
            </a:r>
            <a:r>
              <a:rPr lang="zh-CN" altLang="zh-CN"/>
              <a:t>的控制信号线与液晶显示面板的数据线一一对应，包含有</a:t>
            </a:r>
            <a:r>
              <a:rPr lang="en-US" altLang="zh-CN"/>
              <a:t>HSYNC</a:t>
            </a:r>
            <a:r>
              <a:rPr lang="zh-CN" altLang="zh-CN"/>
              <a:t>、</a:t>
            </a:r>
            <a:r>
              <a:rPr lang="en-US" altLang="zh-CN"/>
              <a:t>VSYNC</a:t>
            </a:r>
            <a:r>
              <a:rPr lang="zh-CN" altLang="zh-CN"/>
              <a:t>、</a:t>
            </a:r>
            <a:r>
              <a:rPr lang="en-US" altLang="zh-CN"/>
              <a:t>DE</a:t>
            </a:r>
            <a:r>
              <a:rPr lang="zh-CN" altLang="zh-CN"/>
              <a:t>、</a:t>
            </a:r>
            <a:r>
              <a:rPr lang="en-US" altLang="zh-CN"/>
              <a:t>CLK</a:t>
            </a:r>
            <a:r>
              <a:rPr lang="zh-CN" altLang="zh-CN"/>
              <a:t>及</a:t>
            </a:r>
            <a:r>
              <a:rPr lang="en-US" altLang="zh-CN"/>
              <a:t>RGB</a:t>
            </a:r>
            <a:r>
              <a:rPr lang="zh-CN" altLang="zh-CN"/>
              <a:t>数据线各</a:t>
            </a:r>
            <a:r>
              <a:rPr lang="en-US" altLang="zh-CN"/>
              <a:t>8</a:t>
            </a:r>
            <a:r>
              <a:rPr lang="zh-CN" altLang="zh-CN"/>
              <a:t>根。设计硬件时把液晶面板与</a:t>
            </a:r>
            <a:r>
              <a:rPr lang="en-US" altLang="zh-CN"/>
              <a:t>STM32</a:t>
            </a:r>
            <a:r>
              <a:rPr lang="zh-CN" altLang="zh-CN"/>
              <a:t>对应的这些引脚连接起来即可，查阅《</a:t>
            </a:r>
            <a:r>
              <a:rPr lang="en-US" altLang="zh-CN"/>
              <a:t>STM32F4xx</a:t>
            </a:r>
            <a:r>
              <a:rPr lang="zh-CN" altLang="zh-CN"/>
              <a:t>规格书》可知</a:t>
            </a:r>
            <a:r>
              <a:rPr lang="en-US" altLang="zh-CN"/>
              <a:t>LTDC</a:t>
            </a:r>
            <a:r>
              <a:rPr lang="zh-CN" altLang="zh-CN"/>
              <a:t>信号线对应</a:t>
            </a:r>
            <a:r>
              <a:rPr lang="zh-CN" altLang="zh-CN"/>
              <a:t>的</a:t>
            </a:r>
            <a:r>
              <a:rPr lang="zh-CN" altLang="zh-CN" smtClean="0"/>
              <a:t>引脚</a:t>
            </a:r>
            <a:r>
              <a:rPr lang="zh-CN" altLang="en-US" smtClean="0"/>
              <a:t>：</a:t>
            </a:r>
            <a:endParaRPr lang="zh-CN" altLang="zh-CN"/>
          </a:p>
        </p:txBody>
      </p:sp>
      <p:sp>
        <p:nvSpPr>
          <p:cNvPr id="5" name="矩形 4"/>
          <p:cNvSpPr/>
          <p:nvPr/>
        </p:nvSpPr>
        <p:spPr>
          <a:xfrm>
            <a:off x="649375" y="1083332"/>
            <a:ext cx="1839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/>
              <a:t>1.LTDC</a:t>
            </a:r>
            <a:r>
              <a:rPr lang="zh-CN" altLang="en-US" sz="2000" b="1"/>
              <a:t>信号线</a:t>
            </a:r>
            <a:endParaRPr lang="zh-CN" altLang="en-US" sz="2000" b="1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085308"/>
              </p:ext>
            </p:extLst>
          </p:nvPr>
        </p:nvGraphicFramePr>
        <p:xfrm>
          <a:off x="611560" y="3240360"/>
          <a:ext cx="8229600" cy="3429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1591"/>
                <a:gridCol w="1165311"/>
                <a:gridCol w="846003"/>
                <a:gridCol w="1110996"/>
                <a:gridCol w="1055035"/>
                <a:gridCol w="1165311"/>
                <a:gridCol w="846003"/>
                <a:gridCol w="1109350"/>
              </a:tblGrid>
              <a:tr h="17145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引脚号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LTDC</a:t>
                      </a:r>
                      <a:r>
                        <a:rPr lang="zh-CN" sz="1050">
                          <a:effectLst/>
                        </a:rPr>
                        <a:t>信号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引脚号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LTDC</a:t>
                      </a:r>
                      <a:r>
                        <a:rPr lang="zh-CN" sz="1050">
                          <a:effectLst/>
                        </a:rPr>
                        <a:t>信号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引脚号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LTDC</a:t>
                      </a:r>
                      <a:r>
                        <a:rPr lang="zh-CN" sz="1050">
                          <a:effectLst/>
                        </a:rPr>
                        <a:t>信号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引脚号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LTDC</a:t>
                      </a:r>
                      <a:r>
                        <a:rPr lang="zh-CN" sz="1050">
                          <a:effectLst/>
                        </a:rPr>
                        <a:t>信号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LCD_B5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PE11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LCD_G3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PH14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LCD_G3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PJ4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LCD_R5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LCD_VSYNC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PE12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LCD_B4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PH15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LCD_G4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PJ5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LCD_R6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LCD_G2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PE13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LCD_DE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PI0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LCD_G5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PJ6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LCD_R7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LCD_R6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PE14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LCD_CLK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LCD_G6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PJ7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LCD_G0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PA11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LCD_R4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PE15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LCD_R7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LCD_G7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PJ8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LCD_G1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PA12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LCD_R5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PF10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LCD_DE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LCD_B4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PJ9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LCD_G2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PB8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LCD_B6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PG6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LCD_R7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LCD_B5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PJ10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LCD_G3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PB9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LCD_B7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PG7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LCD_CLK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LCD_B6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PJ11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LCD_G4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PB10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LCD_G4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PG10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LCD_B2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LCD_B7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PJ12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LCD_B0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PB11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LCDG5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PG11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LCD_B3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LCD_VSYNC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PJ13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LCD_B1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PC6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LCD_HSYNC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PG12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LCD_B1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PI10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LCD_HSYNC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PJ14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LCD_B2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PC7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LCD_G6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LCD_R0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PI12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LCD_HSYNC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PJ15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LCD_B3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PC10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LCD_R2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LCD_R1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PI13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LCD_VSYNC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PK0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LCD_G5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PD3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LCD_G7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LCD_R2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PI14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LCD_CLK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PK1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LCD_G6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PD6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LCD_B2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LCD_R3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PI15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LCD_R0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PK2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LCD_G7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PD10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LCD_B3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PH10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LCD_R4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PJ0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LCD_R1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PK3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LCD_B4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LCD_B0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PH11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LCD_R5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PJ1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LCD_R2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PK4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LCD_B5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LCD_G0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PH12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LCD_R6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PJ2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LCD_R3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PK5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LCD_B6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LCD_G1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PH13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LCD_G2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PJ3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LCD_R4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PK6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LCD_B7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80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LTDC—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700808"/>
            <a:ext cx="7702624" cy="41935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en-US" altLang="zh-CN"/>
              <a:t>LTDC</a:t>
            </a:r>
            <a:r>
              <a:rPr lang="zh-CN" altLang="zh-CN"/>
              <a:t>框图标号</a:t>
            </a:r>
            <a:r>
              <a:rPr lang="en-US" altLang="zh-CN">
                <a:sym typeface="Wingdings"/>
              </a:rPr>
              <a:t></a:t>
            </a:r>
            <a:r>
              <a:rPr lang="zh-CN" altLang="zh-CN"/>
              <a:t>表示的是图像处理单元，它通过“</a:t>
            </a:r>
            <a:r>
              <a:rPr lang="en-US" altLang="zh-CN"/>
              <a:t>AHB</a:t>
            </a:r>
            <a:r>
              <a:rPr lang="zh-CN" altLang="zh-CN"/>
              <a:t>接口”获取显存中的数据，然后按分层把数据分别发送到两个“层</a:t>
            </a:r>
            <a:r>
              <a:rPr lang="en-US" altLang="zh-CN"/>
              <a:t>FIFO</a:t>
            </a:r>
            <a:r>
              <a:rPr lang="zh-CN" altLang="zh-CN"/>
              <a:t>”缓存，每个</a:t>
            </a:r>
            <a:r>
              <a:rPr lang="en-US" altLang="zh-CN"/>
              <a:t>FIFO</a:t>
            </a:r>
            <a:r>
              <a:rPr lang="zh-CN" altLang="zh-CN"/>
              <a:t>可缓存</a:t>
            </a:r>
            <a:r>
              <a:rPr lang="en-US" altLang="zh-CN"/>
              <a:t>64x32</a:t>
            </a:r>
            <a:r>
              <a:rPr lang="zh-CN" altLang="zh-CN"/>
              <a:t>位的数据，接着从缓存中获取数据交给“</a:t>
            </a:r>
            <a:r>
              <a:rPr lang="en-US" altLang="zh-CN"/>
              <a:t>PFC</a:t>
            </a:r>
            <a:r>
              <a:rPr lang="zh-CN" altLang="zh-CN"/>
              <a:t>”</a:t>
            </a:r>
            <a:r>
              <a:rPr lang="en-US" altLang="zh-CN"/>
              <a:t>(</a:t>
            </a:r>
            <a:r>
              <a:rPr lang="zh-CN" altLang="zh-CN"/>
              <a:t>像素格式转换器</a:t>
            </a:r>
            <a:r>
              <a:rPr lang="en-US" altLang="zh-CN"/>
              <a:t>)</a:t>
            </a:r>
            <a:r>
              <a:rPr lang="zh-CN" altLang="zh-CN"/>
              <a:t>，它把数据从像素格式转换成字</a:t>
            </a:r>
            <a:r>
              <a:rPr lang="en-US" altLang="zh-CN"/>
              <a:t>(ARGB8888)</a:t>
            </a:r>
            <a:r>
              <a:rPr lang="zh-CN" altLang="zh-CN"/>
              <a:t>的格式，再经过“混合单元”把两层数据合并起来，最终混合得到的是单层要显示的数据，通过信号线输出到液晶面</a:t>
            </a:r>
            <a:r>
              <a:rPr lang="zh-CN" altLang="zh-CN"/>
              <a:t>板</a:t>
            </a:r>
            <a:r>
              <a:rPr lang="zh-CN" altLang="zh-CN" smtClean="0"/>
              <a:t>。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在</a:t>
            </a:r>
            <a:r>
              <a:rPr lang="zh-CN" altLang="zh-CN"/>
              <a:t>输出前混合单元的数据还经过一个“抖动单元”，它的作用是当像素数据格式的色深大于液晶面板实际色深时，对像素数据颜色进行舍入操作，如向</a:t>
            </a:r>
            <a:r>
              <a:rPr lang="en-US" altLang="zh-CN"/>
              <a:t>18</a:t>
            </a:r>
            <a:r>
              <a:rPr lang="zh-CN" altLang="zh-CN"/>
              <a:t>位显示器上显示</a:t>
            </a:r>
            <a:r>
              <a:rPr lang="en-US" altLang="zh-CN"/>
              <a:t>24</a:t>
            </a:r>
            <a:r>
              <a:rPr lang="zh-CN" altLang="zh-CN"/>
              <a:t>位数据时，抖动单元把像素数据的低</a:t>
            </a:r>
            <a:r>
              <a:rPr lang="en-US" altLang="zh-CN"/>
              <a:t>6</a:t>
            </a:r>
            <a:r>
              <a:rPr lang="zh-CN" altLang="zh-CN"/>
              <a:t>位与阈值比较，若大于阈值，则向数据的第</a:t>
            </a:r>
            <a:r>
              <a:rPr lang="en-US" altLang="zh-CN"/>
              <a:t>7</a:t>
            </a:r>
            <a:r>
              <a:rPr lang="zh-CN" altLang="zh-CN"/>
              <a:t>位进</a:t>
            </a:r>
            <a:r>
              <a:rPr lang="en-US" altLang="zh-CN"/>
              <a:t>1</a:t>
            </a:r>
            <a:r>
              <a:rPr lang="zh-CN" altLang="zh-CN"/>
              <a:t>，否则直接舍掉低</a:t>
            </a:r>
            <a:r>
              <a:rPr lang="en-US" altLang="zh-CN"/>
              <a:t>6</a:t>
            </a:r>
            <a:r>
              <a:rPr lang="zh-CN" altLang="zh-CN"/>
              <a:t>位。</a:t>
            </a:r>
          </a:p>
        </p:txBody>
      </p:sp>
      <p:sp>
        <p:nvSpPr>
          <p:cNvPr id="5" name="矩形 4"/>
          <p:cNvSpPr/>
          <p:nvPr/>
        </p:nvSpPr>
        <p:spPr>
          <a:xfrm>
            <a:off x="649375" y="1083332"/>
            <a:ext cx="2016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2</a:t>
            </a:r>
            <a:r>
              <a:rPr lang="en-US" altLang="zh-CN" sz="2000" b="1" smtClean="0"/>
              <a:t>. </a:t>
            </a:r>
            <a:r>
              <a:rPr lang="zh-CN" altLang="en-US" sz="2000" b="1" smtClean="0"/>
              <a:t>图像处理</a:t>
            </a:r>
            <a:r>
              <a:rPr lang="zh-CN" altLang="en-US" sz="2000" b="1"/>
              <a:t>单元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14227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2449</TotalTime>
  <Pages>0</Pages>
  <Words>312</Words>
  <Characters>0</Characters>
  <Application>Microsoft Office PowerPoint</Application>
  <DocSecurity>0</DocSecurity>
  <PresentationFormat>全屏显示(4:3)</PresentationFormat>
  <Lines>0</Lines>
  <Paragraphs>218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249</cp:revision>
  <dcterms:created xsi:type="dcterms:W3CDTF">2014-09-22T09:17:55Z</dcterms:created>
  <dcterms:modified xsi:type="dcterms:W3CDTF">2016-06-08T06:51:47Z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