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87" r:id="rId2"/>
    <p:sldId id="273" r:id="rId3"/>
    <p:sldId id="296" r:id="rId4"/>
    <p:sldId id="365" r:id="rId5"/>
    <p:sldId id="366" r:id="rId6"/>
    <p:sldId id="373" r:id="rId7"/>
    <p:sldId id="375" r:id="rId8"/>
    <p:sldId id="374" r:id="rId9"/>
    <p:sldId id="376" r:id="rId10"/>
    <p:sldId id="377" r:id="rId11"/>
    <p:sldId id="283" r:id="rId12"/>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E978C"/>
    <a:srgbClr val="FFA850"/>
    <a:srgbClr val="5B81CF"/>
    <a:srgbClr val="EAFBFF"/>
    <a:srgbClr val="76A4DC"/>
    <a:srgbClr val="248C51"/>
    <a:srgbClr val="188EF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61" d="100"/>
          <a:sy n="61" d="100"/>
        </p:scale>
        <p:origin x="-96" y="-504"/>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LTDC</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零死角玩转</a:t>
            </a:r>
            <a:r>
              <a:rPr lang="en-US" altLang="zh-CN" sz="3200" b="1"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www.chuxue123.com</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b="1" smtClean="0">
                <a:latin typeface="微软雅黑" pitchFamily="34" charset="-122"/>
                <a:ea typeface="微软雅黑" pitchFamily="34" charset="-122"/>
              </a:rPr>
              <a:t>4.OUT </a:t>
            </a:r>
            <a:r>
              <a:rPr lang="en-US" altLang="zh-CN" sz="2400" b="1">
                <a:latin typeface="微软雅黑" pitchFamily="34" charset="-122"/>
                <a:ea typeface="微软雅黑" pitchFamily="34" charset="-122"/>
              </a:rPr>
              <a:t>PFC</a:t>
            </a:r>
            <a:endParaRPr lang="zh-CN" altLang="en-US" sz="2400" b="1" dirty="0">
              <a:latin typeface="微软雅黑" pitchFamily="34" charset="-122"/>
              <a:ea typeface="微软雅黑" pitchFamily="34" charset="-122"/>
            </a:endParaRPr>
          </a:p>
        </p:txBody>
      </p:sp>
      <p:sp>
        <p:nvSpPr>
          <p:cNvPr id="2" name="矩形 1"/>
          <p:cNvSpPr/>
          <p:nvPr/>
        </p:nvSpPr>
        <p:spPr>
          <a:xfrm>
            <a:off x="652935" y="1740872"/>
            <a:ext cx="7702624" cy="4193520"/>
          </a:xfrm>
          <a:prstGeom prst="rect">
            <a:avLst/>
          </a:prstGeom>
        </p:spPr>
        <p:txBody>
          <a:bodyPr wrap="square">
            <a:spAutoFit/>
          </a:bodyPr>
          <a:lstStyle/>
          <a:p>
            <a:pPr>
              <a:lnSpc>
                <a:spcPct val="150000"/>
              </a:lnSpc>
            </a:pPr>
            <a:r>
              <a:rPr lang="en-US" altLang="zh-CN" smtClean="0"/>
              <a:t>	</a:t>
            </a:r>
            <a:r>
              <a:rPr lang="en-US" altLang="zh-CN"/>
              <a:t>OUT PFC</a:t>
            </a:r>
            <a:r>
              <a:rPr lang="zh-CN" altLang="zh-CN"/>
              <a:t>是输出像素格式转换器，它把混合器转换得到的图像转换成目标格式，如</a:t>
            </a:r>
            <a:r>
              <a:rPr lang="en-US" altLang="zh-CN"/>
              <a:t>ARGB8888</a:t>
            </a:r>
            <a:r>
              <a:rPr lang="zh-CN" altLang="zh-CN"/>
              <a:t>、</a:t>
            </a:r>
            <a:r>
              <a:rPr lang="en-US" altLang="zh-CN"/>
              <a:t>RGB888</a:t>
            </a:r>
            <a:r>
              <a:rPr lang="zh-CN" altLang="zh-CN"/>
              <a:t>、</a:t>
            </a:r>
            <a:r>
              <a:rPr lang="en-US" altLang="zh-CN"/>
              <a:t>RGB565</a:t>
            </a:r>
            <a:r>
              <a:rPr lang="zh-CN" altLang="zh-CN"/>
              <a:t>、</a:t>
            </a:r>
            <a:r>
              <a:rPr lang="en-US" altLang="zh-CN"/>
              <a:t>ARGB1555</a:t>
            </a:r>
            <a:r>
              <a:rPr lang="zh-CN" altLang="zh-CN"/>
              <a:t>或</a:t>
            </a:r>
            <a:r>
              <a:rPr lang="en-US" altLang="zh-CN"/>
              <a:t>ARGB4444</a:t>
            </a:r>
            <a:r>
              <a:rPr lang="zh-CN" altLang="zh-CN"/>
              <a:t>，具体的格式可根据需要在输出</a:t>
            </a:r>
            <a:r>
              <a:rPr lang="en-US" altLang="zh-CN"/>
              <a:t>PFC</a:t>
            </a:r>
            <a:r>
              <a:rPr lang="zh-CN" altLang="zh-CN"/>
              <a:t>控制寄存器</a:t>
            </a:r>
            <a:r>
              <a:rPr lang="en-US" altLang="zh-CN"/>
              <a:t>DMA2D_OPFCCR</a:t>
            </a:r>
            <a:r>
              <a:rPr lang="zh-CN" altLang="zh-CN"/>
              <a:t>中选择。</a:t>
            </a:r>
          </a:p>
          <a:p>
            <a:pPr>
              <a:lnSpc>
                <a:spcPct val="150000"/>
              </a:lnSpc>
            </a:pPr>
            <a:r>
              <a:rPr lang="en-US" altLang="zh-CN"/>
              <a:t> </a:t>
            </a:r>
            <a:endParaRPr lang="zh-CN" altLang="zh-CN"/>
          </a:p>
          <a:p>
            <a:pPr>
              <a:lnSpc>
                <a:spcPct val="150000"/>
              </a:lnSpc>
            </a:pPr>
            <a:r>
              <a:rPr lang="en-US" altLang="zh-CN" smtClean="0"/>
              <a:t>	STM32F429</a:t>
            </a:r>
            <a:r>
              <a:rPr lang="zh-CN" altLang="zh-CN"/>
              <a:t>芯片使用</a:t>
            </a:r>
            <a:r>
              <a:rPr lang="en-US" altLang="zh-CN"/>
              <a:t>LTDC</a:t>
            </a:r>
            <a:r>
              <a:rPr lang="zh-CN" altLang="zh-CN"/>
              <a:t>、</a:t>
            </a:r>
            <a:r>
              <a:rPr lang="en-US" altLang="zh-CN"/>
              <a:t>DMA2D</a:t>
            </a:r>
            <a:r>
              <a:rPr lang="zh-CN" altLang="zh-CN"/>
              <a:t>及</a:t>
            </a:r>
            <a:r>
              <a:rPr lang="en-US" altLang="zh-CN"/>
              <a:t>RAM</a:t>
            </a:r>
            <a:r>
              <a:rPr lang="zh-CN" altLang="zh-CN"/>
              <a:t>存储器，构成了一个完整的液晶控制器。</a:t>
            </a:r>
            <a:r>
              <a:rPr lang="en-US" altLang="zh-CN"/>
              <a:t>LTDC</a:t>
            </a:r>
            <a:r>
              <a:rPr lang="zh-CN" altLang="zh-CN"/>
              <a:t>负责不断刷新液晶屏，</a:t>
            </a:r>
            <a:r>
              <a:rPr lang="en-US" altLang="zh-CN"/>
              <a:t>DMA2D</a:t>
            </a:r>
            <a:r>
              <a:rPr lang="zh-CN" altLang="zh-CN"/>
              <a:t>用于图像数据搬运、混合及格式转换，</a:t>
            </a:r>
            <a:r>
              <a:rPr lang="en-US" altLang="zh-CN"/>
              <a:t>RAM</a:t>
            </a:r>
            <a:r>
              <a:rPr lang="zh-CN" altLang="zh-CN"/>
              <a:t>存储器作为显存。其中显存可以使用</a:t>
            </a:r>
            <a:r>
              <a:rPr lang="en-US" altLang="zh-CN"/>
              <a:t>STM32</a:t>
            </a:r>
            <a:r>
              <a:rPr lang="zh-CN" altLang="zh-CN"/>
              <a:t>芯片内部的</a:t>
            </a:r>
            <a:r>
              <a:rPr lang="en-US" altLang="zh-CN"/>
              <a:t>SRAM</a:t>
            </a:r>
            <a:r>
              <a:rPr lang="zh-CN" altLang="zh-CN"/>
              <a:t>或外扩</a:t>
            </a:r>
            <a:r>
              <a:rPr lang="en-US" altLang="zh-CN"/>
              <a:t>SDRAM/SRAM</a:t>
            </a:r>
            <a:r>
              <a:rPr lang="zh-CN" altLang="zh-CN"/>
              <a:t>，只要容量足够大即可</a:t>
            </a:r>
            <a:r>
              <a:rPr lang="en-US" altLang="zh-CN"/>
              <a:t>(</a:t>
            </a:r>
            <a:r>
              <a:rPr lang="zh-CN" altLang="zh-CN"/>
              <a:t>至少要能存储一帧图像数据</a:t>
            </a:r>
            <a:r>
              <a:rPr lang="en-US" altLang="zh-CN"/>
              <a:t>)</a:t>
            </a:r>
            <a:r>
              <a:rPr lang="zh-CN" altLang="zh-CN"/>
              <a:t>。</a:t>
            </a:r>
          </a:p>
        </p:txBody>
      </p:sp>
    </p:spTree>
    <p:extLst>
      <p:ext uri="{BB962C8B-B14F-4D97-AF65-F5344CB8AC3E}">
        <p14:creationId xmlns:p14="http://schemas.microsoft.com/office/powerpoint/2010/main" val="3603281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www.chuxue123.com</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067605" y="105273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1772816"/>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92475" y="1195296"/>
            <a:ext cx="1980029"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显示器</a:t>
            </a:r>
            <a:r>
              <a:rPr lang="zh-CN" altLang="en-US" sz="2800" b="1">
                <a:solidFill>
                  <a:prstClr val="black"/>
                </a:solidFill>
                <a:latin typeface="微软雅黑" pitchFamily="34" charset="-122"/>
                <a:ea typeface="微软雅黑" pitchFamily="34" charset="-122"/>
                <a:cs typeface="+mj-cs"/>
              </a:rPr>
              <a:t>简介</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67605" y="191683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36913" y="3499420"/>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292475" y="1916832"/>
            <a:ext cx="2339102"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液晶</a:t>
            </a:r>
            <a:r>
              <a:rPr lang="zh-CN" altLang="en-US" sz="2800" b="1">
                <a:solidFill>
                  <a:prstClr val="black"/>
                </a:solidFill>
                <a:latin typeface="微软雅黑" pitchFamily="34" charset="-122"/>
                <a:ea typeface="微软雅黑" pitchFamily="34" charset="-122"/>
                <a:cs typeface="+mj-cs"/>
              </a:rPr>
              <a:t>控制原理</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67605" y="278092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FF0000"/>
                </a:solidFill>
                <a:effectLst>
                  <a:innerShdw blurRad="114300">
                    <a:prstClr val="black"/>
                  </a:innerShdw>
                </a:effectLst>
                <a:latin typeface="微软雅黑" pitchFamily="34" charset="-122"/>
                <a:ea typeface="微软雅黑" pitchFamily="34" charset="-122"/>
              </a:rPr>
              <a:t>03</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31840" y="2564904"/>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292475" y="2833772"/>
            <a:ext cx="2902333"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LTDC</a:t>
            </a:r>
            <a:r>
              <a:rPr lang="zh-CN" altLang="en-US" sz="2800" b="1">
                <a:solidFill>
                  <a:prstClr val="black"/>
                </a:solidFill>
                <a:latin typeface="微软雅黑" pitchFamily="34" charset="-122"/>
                <a:ea typeface="微软雅黑" pitchFamily="34" charset="-122"/>
                <a:cs typeface="+mj-cs"/>
              </a:rPr>
              <a:t>液晶</a:t>
            </a:r>
            <a:r>
              <a:rPr lang="zh-CN" altLang="en-US" sz="2800" b="1" smtClean="0">
                <a:solidFill>
                  <a:prstClr val="black"/>
                </a:solidFill>
                <a:latin typeface="微软雅黑" pitchFamily="34" charset="-122"/>
                <a:ea typeface="微软雅黑" pitchFamily="34" charset="-122"/>
                <a:cs typeface="+mj-cs"/>
              </a:rPr>
              <a:t>控制器</a:t>
            </a:r>
            <a:endParaRPr lang="zh-CN" altLang="en-US" sz="2800" b="1" dirty="0">
              <a:solidFill>
                <a:prstClr val="black"/>
              </a:solidFill>
              <a:latin typeface="微软雅黑" pitchFamily="34" charset="-122"/>
              <a:ea typeface="微软雅黑" pitchFamily="34" charset="-122"/>
              <a:cs typeface="+mj-cs"/>
            </a:endParaRPr>
          </a:p>
        </p:txBody>
      </p:sp>
      <p:sp>
        <p:nvSpPr>
          <p:cNvPr id="15" name="矩形 14"/>
          <p:cNvSpPr/>
          <p:nvPr/>
        </p:nvSpPr>
        <p:spPr>
          <a:xfrm>
            <a:off x="3303910" y="3645024"/>
            <a:ext cx="3406702"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DMA2D</a:t>
            </a:r>
            <a:r>
              <a:rPr lang="zh-CN" altLang="en-US" sz="2800" b="1">
                <a:solidFill>
                  <a:prstClr val="black"/>
                </a:solidFill>
                <a:latin typeface="微软雅黑" pitchFamily="34" charset="-122"/>
                <a:ea typeface="微软雅黑" pitchFamily="34" charset="-122"/>
                <a:cs typeface="+mj-cs"/>
              </a:rPr>
              <a:t>图形</a:t>
            </a:r>
            <a:r>
              <a:rPr lang="zh-CN" altLang="en-US" sz="2800" b="1" smtClean="0">
                <a:solidFill>
                  <a:prstClr val="black"/>
                </a:solidFill>
                <a:latin typeface="微软雅黑" pitchFamily="34" charset="-122"/>
                <a:ea typeface="微软雅黑" pitchFamily="34" charset="-122"/>
                <a:cs typeface="+mj-cs"/>
              </a:rPr>
              <a:t>加速器</a:t>
            </a:r>
            <a:endParaRPr lang="zh-CN" altLang="en-US" sz="2800" b="1" dirty="0">
              <a:solidFill>
                <a:prstClr val="black"/>
              </a:solidFill>
              <a:latin typeface="微软雅黑" pitchFamily="34" charset="-122"/>
              <a:ea typeface="微软雅黑" pitchFamily="34" charset="-122"/>
              <a:cs typeface="+mj-cs"/>
            </a:endParaRPr>
          </a:p>
        </p:txBody>
      </p:sp>
      <p:sp>
        <p:nvSpPr>
          <p:cNvPr id="16" name="对角圆角矩形 15"/>
          <p:cNvSpPr/>
          <p:nvPr/>
        </p:nvSpPr>
        <p:spPr bwMode="auto">
          <a:xfrm>
            <a:off x="2067605" y="3645024"/>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00B050"/>
                </a:solidFill>
                <a:effectLst>
                  <a:innerShdw blurRad="114300">
                    <a:prstClr val="black"/>
                  </a:innerShdw>
                </a:effectLst>
                <a:latin typeface="微软雅黑" pitchFamily="34" charset="-122"/>
                <a:ea typeface="微软雅黑" pitchFamily="34" charset="-122"/>
              </a:rPr>
              <a:t>04</a:t>
            </a:r>
            <a:endParaRPr lang="zh-CN" altLang="en-US" sz="3200" dirty="0">
              <a:solidFill>
                <a:srgbClr val="00B050"/>
              </a:solidFill>
              <a:effectLst>
                <a:innerShdw blurRad="114300">
                  <a:prstClr val="black"/>
                </a:innerShdw>
              </a:effectLst>
              <a:latin typeface="微软雅黑" pitchFamily="34" charset="-122"/>
              <a:ea typeface="微软雅黑" pitchFamily="34" charset="-122"/>
            </a:endParaRPr>
          </a:p>
        </p:txBody>
      </p:sp>
      <p:cxnSp>
        <p:nvCxnSpPr>
          <p:cNvPr id="17" name="直接连接符 16"/>
          <p:cNvCxnSpPr/>
          <p:nvPr/>
        </p:nvCxnSpPr>
        <p:spPr>
          <a:xfrm>
            <a:off x="3236913" y="4293096"/>
            <a:ext cx="4143375" cy="1588"/>
          </a:xfrm>
          <a:prstGeom prst="line">
            <a:avLst/>
          </a:prstGeom>
          <a:ln>
            <a:solidFill>
              <a:srgbClr val="08A85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987824" y="6010977"/>
            <a:ext cx="4499687" cy="923330"/>
          </a:xfrm>
          <a:prstGeom prst="rect">
            <a:avLst/>
          </a:prstGeom>
        </p:spPr>
        <p:txBody>
          <a:bodyPr wrap="square">
            <a:spAutoFit/>
          </a:bodyPr>
          <a:lstStyle/>
          <a:p>
            <a:pPr algn="ctr" fontAlgn="auto">
              <a:lnSpc>
                <a:spcPct val="150000"/>
              </a:lnSpc>
              <a:spcBef>
                <a:spcPts val="0"/>
              </a:spcBef>
              <a:spcAft>
                <a:spcPts val="0"/>
              </a:spcAft>
              <a:defRPr/>
            </a:pPr>
            <a:r>
              <a:rPr lang="zh-CN" altLang="en-US" b="1" dirty="0" smtClean="0">
                <a:solidFill>
                  <a:prstClr val="black"/>
                </a:solidFill>
                <a:latin typeface="微软雅黑" pitchFamily="34" charset="-122"/>
                <a:ea typeface="微软雅黑" pitchFamily="34" charset="-122"/>
                <a:cs typeface="+mj-cs"/>
              </a:rPr>
              <a:t>参考资料</a:t>
            </a:r>
            <a:r>
              <a:rPr lang="en-US" altLang="zh-CN" b="1" dirty="0" smtClean="0">
                <a:solidFill>
                  <a:prstClr val="black"/>
                </a:solidFill>
                <a:latin typeface="微软雅黑" pitchFamily="34" charset="-122"/>
                <a:ea typeface="微软雅黑" pitchFamily="34" charset="-122"/>
                <a:cs typeface="+mj-cs"/>
              </a:rPr>
              <a:t>:《</a:t>
            </a:r>
            <a:r>
              <a:rPr lang="zh-CN" altLang="en-US" b="1" dirty="0" smtClean="0">
                <a:solidFill>
                  <a:prstClr val="black"/>
                </a:solidFill>
                <a:latin typeface="微软雅黑" pitchFamily="34" charset="-122"/>
                <a:ea typeface="微软雅黑" pitchFamily="34" charset="-122"/>
                <a:cs typeface="+mj-cs"/>
              </a:rPr>
              <a:t>零死角玩转</a:t>
            </a:r>
            <a:r>
              <a:rPr lang="en-US" altLang="zh-CN" b="1" dirty="0" smtClean="0">
                <a:solidFill>
                  <a:prstClr val="black"/>
                </a:solidFill>
                <a:latin typeface="微软雅黑" pitchFamily="34" charset="-122"/>
                <a:ea typeface="微软雅黑" pitchFamily="34" charset="-122"/>
                <a:cs typeface="+mj-cs"/>
              </a:rPr>
              <a:t>STM32》</a:t>
            </a:r>
          </a:p>
          <a:p>
            <a:pPr algn="ctr" fontAlgn="auto">
              <a:lnSpc>
                <a:spcPct val="150000"/>
              </a:lnSpc>
              <a:spcBef>
                <a:spcPts val="0"/>
              </a:spcBef>
              <a:spcAft>
                <a:spcPts val="0"/>
              </a:spcAft>
              <a:defRPr/>
            </a:pPr>
            <a:r>
              <a:rPr lang="zh-CN" altLang="en-US" b="1" smtClean="0">
                <a:solidFill>
                  <a:prstClr val="black"/>
                </a:solidFill>
                <a:latin typeface="微软雅黑" pitchFamily="34" charset="-122"/>
                <a:ea typeface="微软雅黑" pitchFamily="34" charset="-122"/>
                <a:cs typeface="+mj-cs"/>
              </a:rPr>
              <a:t>“</a:t>
            </a:r>
            <a:r>
              <a:rPr lang="en-US" altLang="zh-CN" b="1" smtClean="0">
                <a:solidFill>
                  <a:prstClr val="black"/>
                </a:solidFill>
                <a:latin typeface="微软雅黑" pitchFamily="34" charset="-122"/>
                <a:ea typeface="微软雅黑" pitchFamily="34" charset="-122"/>
                <a:cs typeface="+mj-cs"/>
              </a:rPr>
              <a:t>LTDC/DMA2D</a:t>
            </a:r>
            <a:r>
              <a:rPr lang="en-US" altLang="zh-CN" b="1">
                <a:solidFill>
                  <a:prstClr val="black"/>
                </a:solidFill>
                <a:latin typeface="微软雅黑" pitchFamily="34" charset="-122"/>
                <a:ea typeface="微软雅黑" pitchFamily="34" charset="-122"/>
                <a:cs typeface="+mj-cs"/>
              </a:rPr>
              <a:t>—</a:t>
            </a:r>
            <a:r>
              <a:rPr lang="zh-CN" altLang="en-US" b="1">
                <a:solidFill>
                  <a:prstClr val="black"/>
                </a:solidFill>
                <a:latin typeface="微软雅黑" pitchFamily="34" charset="-122"/>
                <a:ea typeface="微软雅黑" pitchFamily="34" charset="-122"/>
                <a:cs typeface="+mj-cs"/>
              </a:rPr>
              <a:t>液晶显示”章节</a:t>
            </a:r>
            <a:endParaRPr lang="zh-CN" altLang="en-US" b="1" dirty="0">
              <a:solidFill>
                <a:prstClr val="black"/>
              </a:solidFill>
              <a:latin typeface="微软雅黑" pitchFamily="34" charset="-122"/>
              <a:ea typeface="微软雅黑" pitchFamily="34" charset="-122"/>
              <a:cs typeface="+mj-cs"/>
            </a:endParaRPr>
          </a:p>
        </p:txBody>
      </p:sp>
      <p:sp>
        <p:nvSpPr>
          <p:cNvPr id="19" name="矩形 18"/>
          <p:cNvSpPr/>
          <p:nvPr/>
        </p:nvSpPr>
        <p:spPr>
          <a:xfrm>
            <a:off x="3327473" y="4561964"/>
            <a:ext cx="3969933"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LTDC</a:t>
            </a:r>
            <a:r>
              <a:rPr lang="zh-CN" altLang="en-US" sz="2800" b="1" smtClean="0">
                <a:solidFill>
                  <a:prstClr val="black"/>
                </a:solidFill>
                <a:latin typeface="微软雅黑" pitchFamily="34" charset="-122"/>
                <a:ea typeface="微软雅黑" pitchFamily="34" charset="-122"/>
                <a:cs typeface="+mj-cs"/>
              </a:rPr>
              <a:t>及</a:t>
            </a:r>
            <a:r>
              <a:rPr lang="en-US" altLang="zh-CN" sz="2800" b="1" smtClean="0">
                <a:solidFill>
                  <a:prstClr val="black"/>
                </a:solidFill>
                <a:latin typeface="微软雅黑" pitchFamily="34" charset="-122"/>
                <a:ea typeface="微软雅黑" pitchFamily="34" charset="-122"/>
                <a:cs typeface="+mj-cs"/>
              </a:rPr>
              <a:t>DMA2D</a:t>
            </a:r>
            <a:r>
              <a:rPr lang="zh-CN" altLang="en-US" sz="2800" b="1" smtClean="0">
                <a:solidFill>
                  <a:prstClr val="black"/>
                </a:solidFill>
                <a:latin typeface="微软雅黑" pitchFamily="34" charset="-122"/>
                <a:ea typeface="微软雅黑" pitchFamily="34" charset="-122"/>
                <a:cs typeface="+mj-cs"/>
              </a:rPr>
              <a:t>结构体</a:t>
            </a:r>
            <a:endParaRPr lang="zh-CN" altLang="en-US" sz="2800" b="1" dirty="0">
              <a:solidFill>
                <a:prstClr val="black"/>
              </a:solidFill>
              <a:latin typeface="微软雅黑" pitchFamily="34" charset="-122"/>
              <a:ea typeface="微软雅黑" pitchFamily="34" charset="-122"/>
              <a:cs typeface="+mj-cs"/>
            </a:endParaRPr>
          </a:p>
        </p:txBody>
      </p:sp>
      <p:sp>
        <p:nvSpPr>
          <p:cNvPr id="20" name="对角圆角矩形 19"/>
          <p:cNvSpPr/>
          <p:nvPr/>
        </p:nvSpPr>
        <p:spPr bwMode="auto">
          <a:xfrm>
            <a:off x="2051720" y="4509120"/>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FE978C"/>
                </a:solidFill>
                <a:effectLst>
                  <a:innerShdw blurRad="114300">
                    <a:prstClr val="black"/>
                  </a:innerShdw>
                </a:effectLst>
                <a:latin typeface="微软雅黑" pitchFamily="34" charset="-122"/>
                <a:ea typeface="微软雅黑" pitchFamily="34" charset="-122"/>
              </a:rPr>
              <a:t>05</a:t>
            </a:r>
            <a:endParaRPr lang="zh-CN" altLang="en-US" sz="3200" dirty="0">
              <a:solidFill>
                <a:srgbClr val="FE978C"/>
              </a:solidFill>
              <a:effectLst>
                <a:innerShdw blurRad="114300">
                  <a:prstClr val="black"/>
                </a:innerShdw>
              </a:effectLst>
              <a:latin typeface="微软雅黑" pitchFamily="34" charset="-122"/>
              <a:ea typeface="微软雅黑" pitchFamily="34" charset="-122"/>
            </a:endParaRPr>
          </a:p>
        </p:txBody>
      </p:sp>
      <p:cxnSp>
        <p:nvCxnSpPr>
          <p:cNvPr id="21" name="直接连接符 20"/>
          <p:cNvCxnSpPr/>
          <p:nvPr/>
        </p:nvCxnSpPr>
        <p:spPr>
          <a:xfrm>
            <a:off x="3260476" y="5157192"/>
            <a:ext cx="4143375" cy="1588"/>
          </a:xfrm>
          <a:prstGeom prst="line">
            <a:avLst/>
          </a:prstGeom>
          <a:ln>
            <a:solidFill>
              <a:srgbClr val="FE978C"/>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303934" y="5432330"/>
            <a:ext cx="5245923"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LTDC/DMA2D</a:t>
            </a:r>
            <a:r>
              <a:rPr lang="en-US" altLang="zh-CN" sz="2800" b="1">
                <a:solidFill>
                  <a:prstClr val="black"/>
                </a:solidFill>
                <a:latin typeface="微软雅黑" pitchFamily="34" charset="-122"/>
                <a:ea typeface="微软雅黑" pitchFamily="34" charset="-122"/>
                <a:cs typeface="+mj-cs"/>
              </a:rPr>
              <a:t>—</a:t>
            </a:r>
            <a:r>
              <a:rPr lang="zh-CN" altLang="en-US" sz="2800" b="1">
                <a:solidFill>
                  <a:prstClr val="black"/>
                </a:solidFill>
                <a:latin typeface="微软雅黑" pitchFamily="34" charset="-122"/>
                <a:ea typeface="微软雅黑" pitchFamily="34" charset="-122"/>
                <a:cs typeface="+mj-cs"/>
              </a:rPr>
              <a:t>液晶显示实验</a:t>
            </a:r>
            <a:endParaRPr lang="zh-CN" altLang="en-US" sz="2800" b="1" dirty="0">
              <a:solidFill>
                <a:prstClr val="black"/>
              </a:solidFill>
              <a:latin typeface="微软雅黑" pitchFamily="34" charset="-122"/>
              <a:ea typeface="微软雅黑" pitchFamily="34" charset="-122"/>
              <a:cs typeface="+mj-cs"/>
            </a:endParaRPr>
          </a:p>
        </p:txBody>
      </p:sp>
      <p:sp>
        <p:nvSpPr>
          <p:cNvPr id="23" name="对角圆角矩形 22"/>
          <p:cNvSpPr/>
          <p:nvPr/>
        </p:nvSpPr>
        <p:spPr bwMode="auto">
          <a:xfrm>
            <a:off x="2067629" y="5379486"/>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FFC000"/>
                </a:solidFill>
                <a:effectLst>
                  <a:innerShdw blurRad="114300">
                    <a:prstClr val="black"/>
                  </a:innerShdw>
                </a:effectLst>
                <a:latin typeface="微软雅黑" pitchFamily="34" charset="-122"/>
                <a:ea typeface="微软雅黑" pitchFamily="34" charset="-122"/>
              </a:rPr>
              <a:t>06</a:t>
            </a:r>
            <a:endParaRPr lang="zh-CN" altLang="en-US" sz="3200" dirty="0">
              <a:solidFill>
                <a:srgbClr val="FFC000"/>
              </a:solidFill>
              <a:effectLst>
                <a:innerShdw blurRad="114300">
                  <a:prstClr val="black"/>
                </a:innerShdw>
              </a:effectLst>
              <a:latin typeface="微软雅黑" pitchFamily="34" charset="-122"/>
              <a:ea typeface="微软雅黑" pitchFamily="34" charset="-122"/>
            </a:endParaRPr>
          </a:p>
        </p:txBody>
      </p:sp>
      <p:cxnSp>
        <p:nvCxnSpPr>
          <p:cNvPr id="24" name="直接连接符 23"/>
          <p:cNvCxnSpPr/>
          <p:nvPr/>
        </p:nvCxnSpPr>
        <p:spPr>
          <a:xfrm>
            <a:off x="3236937" y="5949280"/>
            <a:ext cx="4143375"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b="1" smtClean="0">
                <a:latin typeface="微软雅黑" pitchFamily="34" charset="-122"/>
                <a:ea typeface="微软雅黑" pitchFamily="34" charset="-122"/>
              </a:rPr>
              <a:t>DMA2D</a:t>
            </a:r>
            <a:r>
              <a:rPr lang="zh-CN" altLang="en-US" sz="2400" b="1">
                <a:latin typeface="微软雅黑" pitchFamily="34" charset="-122"/>
                <a:ea typeface="微软雅黑" pitchFamily="34" charset="-122"/>
              </a:rPr>
              <a:t>图形加速器简介</a:t>
            </a:r>
            <a:endParaRPr lang="zh-CN" altLang="en-US" sz="2400" b="1" dirty="0">
              <a:latin typeface="微软雅黑" pitchFamily="34" charset="-122"/>
              <a:ea typeface="微软雅黑" pitchFamily="34" charset="-122"/>
            </a:endParaRPr>
          </a:p>
        </p:txBody>
      </p:sp>
      <p:sp>
        <p:nvSpPr>
          <p:cNvPr id="2" name="矩形 1"/>
          <p:cNvSpPr/>
          <p:nvPr/>
        </p:nvSpPr>
        <p:spPr>
          <a:xfrm>
            <a:off x="652935" y="1740872"/>
            <a:ext cx="7702624" cy="2531527"/>
          </a:xfrm>
          <a:prstGeom prst="rect">
            <a:avLst/>
          </a:prstGeom>
        </p:spPr>
        <p:txBody>
          <a:bodyPr wrap="square">
            <a:spAutoFit/>
          </a:bodyPr>
          <a:lstStyle/>
          <a:p>
            <a:pPr>
              <a:lnSpc>
                <a:spcPct val="150000"/>
              </a:lnSpc>
            </a:pPr>
            <a:r>
              <a:rPr lang="en-US" altLang="zh-CN" smtClean="0"/>
              <a:t>	</a:t>
            </a:r>
            <a:r>
              <a:rPr lang="zh-CN" altLang="zh-CN"/>
              <a:t>在实际使用</a:t>
            </a:r>
            <a:r>
              <a:rPr lang="en-US" altLang="zh-CN"/>
              <a:t>LTDC</a:t>
            </a:r>
            <a:r>
              <a:rPr lang="zh-CN" altLang="zh-CN"/>
              <a:t>控制器控制液晶屏时，使</a:t>
            </a:r>
            <a:r>
              <a:rPr lang="en-US" altLang="zh-CN"/>
              <a:t>LTDC</a:t>
            </a:r>
            <a:r>
              <a:rPr lang="zh-CN" altLang="zh-CN"/>
              <a:t>正常工作后，往配置好的显存地址写入要显示的像素数据，</a:t>
            </a:r>
            <a:r>
              <a:rPr lang="en-US" altLang="zh-CN"/>
              <a:t>LTDC</a:t>
            </a:r>
            <a:r>
              <a:rPr lang="zh-CN" altLang="zh-CN"/>
              <a:t>就会把这些数据从显存搬运到液晶面板进行显示，而显示数据的容量非常大，所以我们希望能用</a:t>
            </a:r>
            <a:r>
              <a:rPr lang="en-US" altLang="zh-CN"/>
              <a:t>DMA</a:t>
            </a:r>
            <a:r>
              <a:rPr lang="zh-CN" altLang="zh-CN"/>
              <a:t>来操作，针对这个需求，</a:t>
            </a:r>
            <a:r>
              <a:rPr lang="en-US" altLang="zh-CN"/>
              <a:t>STM32</a:t>
            </a:r>
            <a:r>
              <a:rPr lang="zh-CN" altLang="zh-CN"/>
              <a:t>专门定制了</a:t>
            </a:r>
            <a:r>
              <a:rPr lang="en-US" altLang="zh-CN"/>
              <a:t>DMA2D</a:t>
            </a:r>
            <a:r>
              <a:rPr lang="zh-CN" altLang="zh-CN"/>
              <a:t>外设，它可用于快速绘制矩形、直线、分层数据混合、数据复制以及进行图像数据格式转换，可以把它理解为图形专用的</a:t>
            </a:r>
            <a:r>
              <a:rPr lang="en-US" altLang="zh-CN"/>
              <a:t>DMA</a:t>
            </a:r>
            <a:r>
              <a:rPr lang="zh-CN" altLang="zh-CN"/>
              <a:t>。</a:t>
            </a:r>
          </a:p>
        </p:txBody>
      </p:sp>
    </p:spTree>
    <p:extLst>
      <p:ext uri="{BB962C8B-B14F-4D97-AF65-F5344CB8AC3E}">
        <p14:creationId xmlns:p14="http://schemas.microsoft.com/office/powerpoint/2010/main" val="2081575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b="1" smtClean="0">
                <a:latin typeface="微软雅黑" pitchFamily="34" charset="-122"/>
                <a:ea typeface="微软雅黑" pitchFamily="34" charset="-122"/>
              </a:rPr>
              <a:t>DMA2D</a:t>
            </a:r>
            <a:r>
              <a:rPr lang="zh-CN" altLang="en-US" sz="2400" b="1">
                <a:latin typeface="微软雅黑" pitchFamily="34" charset="-122"/>
                <a:ea typeface="微软雅黑" pitchFamily="34" charset="-122"/>
              </a:rPr>
              <a:t>结构框图剖析</a:t>
            </a:r>
            <a:endParaRPr lang="zh-CN" altLang="en-US" sz="2400" b="1" dirty="0">
              <a:latin typeface="微软雅黑" pitchFamily="34" charset="-122"/>
              <a:ea typeface="微软雅黑" pitchFamily="34" charset="-122"/>
            </a:endParaRPr>
          </a:p>
        </p:txBody>
      </p:sp>
      <p:sp>
        <p:nvSpPr>
          <p:cNvPr id="2" name="矩形 1"/>
          <p:cNvSpPr/>
          <p:nvPr/>
        </p:nvSpPr>
        <p:spPr>
          <a:xfrm>
            <a:off x="652935" y="1556792"/>
            <a:ext cx="7702624" cy="869533"/>
          </a:xfrm>
          <a:prstGeom prst="rect">
            <a:avLst/>
          </a:prstGeom>
        </p:spPr>
        <p:txBody>
          <a:bodyPr wrap="square">
            <a:spAutoFit/>
          </a:bodyPr>
          <a:lstStyle/>
          <a:p>
            <a:pPr>
              <a:lnSpc>
                <a:spcPct val="150000"/>
              </a:lnSpc>
            </a:pPr>
            <a:r>
              <a:rPr lang="en-US" altLang="zh-CN" smtClean="0"/>
              <a:t>	</a:t>
            </a:r>
            <a:r>
              <a:rPr lang="en-US" altLang="zh-CN"/>
              <a:t>DMA2D</a:t>
            </a:r>
            <a:r>
              <a:rPr lang="zh-CN" altLang="zh-CN"/>
              <a:t>的结构框图，它与前面</a:t>
            </a:r>
            <a:r>
              <a:rPr lang="en-US" altLang="zh-CN"/>
              <a:t>LTDC</a:t>
            </a:r>
            <a:r>
              <a:rPr lang="zh-CN" altLang="zh-CN"/>
              <a:t>结构里的图像处理单元很类似，主要为分层</a:t>
            </a:r>
            <a:r>
              <a:rPr lang="en-US" altLang="zh-CN"/>
              <a:t>FIFO</a:t>
            </a:r>
            <a:r>
              <a:rPr lang="zh-CN" altLang="zh-CN"/>
              <a:t>、</a:t>
            </a:r>
            <a:r>
              <a:rPr lang="en-US" altLang="zh-CN"/>
              <a:t>PFC</a:t>
            </a:r>
            <a:r>
              <a:rPr lang="zh-CN" altLang="zh-CN"/>
              <a:t>及彩色混合器。</a:t>
            </a:r>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bwMode="auto">
          <a:xfrm>
            <a:off x="1835696" y="2492896"/>
            <a:ext cx="5616624" cy="4308354"/>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27026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b="1">
                <a:latin typeface="微软雅黑" pitchFamily="34" charset="-122"/>
                <a:ea typeface="微软雅黑" pitchFamily="34" charset="-122"/>
              </a:rPr>
              <a:t>1</a:t>
            </a:r>
            <a:r>
              <a:rPr lang="en-US" altLang="zh-CN" sz="2400" b="1" smtClean="0">
                <a:latin typeface="微软雅黑" pitchFamily="34" charset="-122"/>
                <a:ea typeface="微软雅黑" pitchFamily="34" charset="-122"/>
              </a:rPr>
              <a:t>. FG </a:t>
            </a:r>
            <a:r>
              <a:rPr lang="en-US" altLang="zh-CN" sz="2400" b="1">
                <a:latin typeface="微软雅黑" pitchFamily="34" charset="-122"/>
                <a:ea typeface="微软雅黑" pitchFamily="34" charset="-122"/>
              </a:rPr>
              <a:t>FIFO</a:t>
            </a:r>
            <a:r>
              <a:rPr lang="zh-CN" altLang="en-US" sz="2400" b="1">
                <a:latin typeface="微软雅黑" pitchFamily="34" charset="-122"/>
                <a:ea typeface="微软雅黑" pitchFamily="34" charset="-122"/>
              </a:rPr>
              <a:t>与</a:t>
            </a:r>
            <a:r>
              <a:rPr lang="en-US" altLang="zh-CN" sz="2400" b="1">
                <a:latin typeface="微软雅黑" pitchFamily="34" charset="-122"/>
                <a:ea typeface="微软雅黑" pitchFamily="34" charset="-122"/>
              </a:rPr>
              <a:t>BG FIFO</a:t>
            </a:r>
            <a:endParaRPr lang="zh-CN" altLang="en-US" sz="2400" b="1" dirty="0">
              <a:latin typeface="微软雅黑" pitchFamily="34" charset="-122"/>
              <a:ea typeface="微软雅黑" pitchFamily="34" charset="-122"/>
            </a:endParaRPr>
          </a:p>
        </p:txBody>
      </p:sp>
      <p:sp>
        <p:nvSpPr>
          <p:cNvPr id="2" name="矩形 1"/>
          <p:cNvSpPr/>
          <p:nvPr/>
        </p:nvSpPr>
        <p:spPr>
          <a:xfrm>
            <a:off x="652935" y="1740872"/>
            <a:ext cx="7702624" cy="2531527"/>
          </a:xfrm>
          <a:prstGeom prst="rect">
            <a:avLst/>
          </a:prstGeom>
        </p:spPr>
        <p:txBody>
          <a:bodyPr wrap="square">
            <a:spAutoFit/>
          </a:bodyPr>
          <a:lstStyle/>
          <a:p>
            <a:pPr>
              <a:lnSpc>
                <a:spcPct val="150000"/>
              </a:lnSpc>
            </a:pPr>
            <a:r>
              <a:rPr lang="en-US" altLang="zh-CN" smtClean="0"/>
              <a:t>	</a:t>
            </a:r>
            <a:r>
              <a:rPr lang="en-US" altLang="zh-CN"/>
              <a:t>FG FIFO(Foreground FIFO)</a:t>
            </a:r>
            <a:r>
              <a:rPr lang="zh-CN" altLang="zh-CN"/>
              <a:t>与</a:t>
            </a:r>
            <a:r>
              <a:rPr lang="en-US" altLang="zh-CN"/>
              <a:t>BG FIFO(Backgroun FIFO)</a:t>
            </a:r>
            <a:r>
              <a:rPr lang="zh-CN" altLang="zh-CN"/>
              <a:t>是两个</a:t>
            </a:r>
            <a:r>
              <a:rPr lang="en-US" altLang="zh-CN"/>
              <a:t>64x32</a:t>
            </a:r>
            <a:r>
              <a:rPr lang="zh-CN" altLang="zh-CN"/>
              <a:t>位大小的缓冲区，它们用于缓存从</a:t>
            </a:r>
            <a:r>
              <a:rPr lang="en-US" altLang="zh-CN"/>
              <a:t>AHB</a:t>
            </a:r>
            <a:r>
              <a:rPr lang="zh-CN" altLang="zh-CN"/>
              <a:t>总线获取的像素数据，分别专用于缓冲前景层和背景层的数据源。</a:t>
            </a:r>
          </a:p>
          <a:p>
            <a:pPr>
              <a:lnSpc>
                <a:spcPct val="150000"/>
              </a:lnSpc>
            </a:pPr>
            <a:r>
              <a:rPr lang="en-US" altLang="zh-CN" smtClean="0"/>
              <a:t>	AHB</a:t>
            </a:r>
            <a:r>
              <a:rPr lang="zh-CN" altLang="zh-CN"/>
              <a:t>总线的数据源一般是</a:t>
            </a:r>
            <a:r>
              <a:rPr lang="en-US" altLang="zh-CN"/>
              <a:t>SDRAM</a:t>
            </a:r>
            <a:r>
              <a:rPr lang="zh-CN" altLang="zh-CN"/>
              <a:t>，也就是说在</a:t>
            </a:r>
            <a:r>
              <a:rPr lang="en-US" altLang="zh-CN"/>
              <a:t>LTDC</a:t>
            </a:r>
            <a:r>
              <a:rPr lang="zh-CN" altLang="zh-CN"/>
              <a:t>外设中配置的前景层及背景层数据源地址一般指向</a:t>
            </a:r>
            <a:r>
              <a:rPr lang="en-US" altLang="zh-CN"/>
              <a:t>SDRAM</a:t>
            </a:r>
            <a:r>
              <a:rPr lang="zh-CN" altLang="zh-CN"/>
              <a:t>的存储空间，使用</a:t>
            </a:r>
            <a:r>
              <a:rPr lang="en-US" altLang="zh-CN"/>
              <a:t>SDRAM</a:t>
            </a:r>
            <a:r>
              <a:rPr lang="zh-CN" altLang="zh-CN"/>
              <a:t>的部分空间作为显存。</a:t>
            </a:r>
          </a:p>
        </p:txBody>
      </p:sp>
    </p:spTree>
    <p:extLst>
      <p:ext uri="{BB962C8B-B14F-4D97-AF65-F5344CB8AC3E}">
        <p14:creationId xmlns:p14="http://schemas.microsoft.com/office/powerpoint/2010/main" val="40457780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b="1" smtClean="0">
                <a:latin typeface="微软雅黑" pitchFamily="34" charset="-122"/>
                <a:ea typeface="微软雅黑" pitchFamily="34" charset="-122"/>
              </a:rPr>
              <a:t>2.FG </a:t>
            </a:r>
            <a:r>
              <a:rPr lang="en-US" altLang="zh-CN" sz="2400" b="1">
                <a:latin typeface="微软雅黑" pitchFamily="34" charset="-122"/>
                <a:ea typeface="微软雅黑" pitchFamily="34" charset="-122"/>
              </a:rPr>
              <a:t>PFC</a:t>
            </a:r>
            <a:r>
              <a:rPr lang="zh-CN" altLang="en-US" sz="2400" b="1">
                <a:latin typeface="微软雅黑" pitchFamily="34" charset="-122"/>
                <a:ea typeface="微软雅黑" pitchFamily="34" charset="-122"/>
              </a:rPr>
              <a:t>与</a:t>
            </a:r>
            <a:r>
              <a:rPr lang="en-US" altLang="zh-CN" sz="2400" b="1">
                <a:latin typeface="微软雅黑" pitchFamily="34" charset="-122"/>
                <a:ea typeface="微软雅黑" pitchFamily="34" charset="-122"/>
              </a:rPr>
              <a:t>BG PFC</a:t>
            </a:r>
            <a:endParaRPr lang="zh-CN" altLang="en-US" sz="2400" b="1" dirty="0">
              <a:latin typeface="微软雅黑" pitchFamily="34" charset="-122"/>
              <a:ea typeface="微软雅黑" pitchFamily="34" charset="-122"/>
            </a:endParaRPr>
          </a:p>
        </p:txBody>
      </p:sp>
      <p:sp>
        <p:nvSpPr>
          <p:cNvPr id="2" name="矩形 1"/>
          <p:cNvSpPr/>
          <p:nvPr/>
        </p:nvSpPr>
        <p:spPr>
          <a:xfrm>
            <a:off x="652935" y="1740872"/>
            <a:ext cx="7702624" cy="3778022"/>
          </a:xfrm>
          <a:prstGeom prst="rect">
            <a:avLst/>
          </a:prstGeom>
        </p:spPr>
        <p:txBody>
          <a:bodyPr wrap="square">
            <a:spAutoFit/>
          </a:bodyPr>
          <a:lstStyle/>
          <a:p>
            <a:pPr>
              <a:lnSpc>
                <a:spcPct val="150000"/>
              </a:lnSpc>
            </a:pPr>
            <a:r>
              <a:rPr lang="en-US" altLang="zh-CN" smtClean="0"/>
              <a:t>	</a:t>
            </a:r>
            <a:r>
              <a:rPr lang="en-US" altLang="zh-CN"/>
              <a:t>FG PFC(FG Pixel Format Convertor)</a:t>
            </a:r>
            <a:r>
              <a:rPr lang="zh-CN" altLang="zh-CN"/>
              <a:t>与</a:t>
            </a:r>
            <a:r>
              <a:rPr lang="en-US" altLang="zh-CN"/>
              <a:t>BG PFC(BG Pixel Format Convertor)</a:t>
            </a:r>
            <a:r>
              <a:rPr lang="zh-CN" altLang="zh-CN"/>
              <a:t>是两个像素格式转换器，分别用于前景层和背景层的像素格式转换，不管从</a:t>
            </a:r>
            <a:r>
              <a:rPr lang="en-US" altLang="zh-CN"/>
              <a:t>FIFO</a:t>
            </a:r>
            <a:r>
              <a:rPr lang="zh-CN" altLang="zh-CN"/>
              <a:t>的数据源格式如何，都把它转化成字的格式</a:t>
            </a:r>
            <a:r>
              <a:rPr lang="en-US" altLang="zh-CN"/>
              <a:t>(</a:t>
            </a:r>
            <a:r>
              <a:rPr lang="zh-CN" altLang="zh-CN"/>
              <a:t>即</a:t>
            </a:r>
            <a:r>
              <a:rPr lang="en-US" altLang="zh-CN"/>
              <a:t>32</a:t>
            </a:r>
            <a:r>
              <a:rPr lang="zh-CN" altLang="zh-CN"/>
              <a:t>位</a:t>
            </a:r>
            <a:r>
              <a:rPr lang="en-US" altLang="zh-CN"/>
              <a:t>)</a:t>
            </a:r>
            <a:r>
              <a:rPr lang="zh-CN" altLang="zh-CN"/>
              <a:t>，</a:t>
            </a:r>
            <a:r>
              <a:rPr lang="en-US" altLang="zh-CN"/>
              <a:t>ARGB8888</a:t>
            </a:r>
            <a:r>
              <a:rPr lang="zh-CN" altLang="zh-CN"/>
              <a:t>。</a:t>
            </a:r>
          </a:p>
          <a:p>
            <a:pPr>
              <a:lnSpc>
                <a:spcPct val="150000"/>
              </a:lnSpc>
            </a:pPr>
            <a:r>
              <a:rPr lang="en-US" altLang="zh-CN" smtClean="0"/>
              <a:t>	</a:t>
            </a:r>
            <a:r>
              <a:rPr lang="zh-CN" altLang="zh-CN" smtClean="0"/>
              <a:t>图</a:t>
            </a:r>
            <a:r>
              <a:rPr lang="zh-CN" altLang="zh-CN"/>
              <a:t>中的“</a:t>
            </a:r>
            <a:r>
              <a:rPr lang="en-US" altLang="zh-CN"/>
              <a:t>ɑ</a:t>
            </a:r>
            <a:r>
              <a:rPr lang="zh-CN" altLang="zh-CN"/>
              <a:t>”表示</a:t>
            </a:r>
            <a:r>
              <a:rPr lang="en-US" altLang="zh-CN"/>
              <a:t>Alpha</a:t>
            </a:r>
            <a:r>
              <a:rPr lang="zh-CN" altLang="zh-CN"/>
              <a:t>，即透明度，经过</a:t>
            </a:r>
            <a:r>
              <a:rPr lang="en-US" altLang="zh-CN"/>
              <a:t>PFC</a:t>
            </a:r>
            <a:r>
              <a:rPr lang="zh-CN" altLang="zh-CN"/>
              <a:t>，透明度会被扩展成</a:t>
            </a:r>
            <a:r>
              <a:rPr lang="en-US" altLang="zh-CN"/>
              <a:t>8</a:t>
            </a:r>
            <a:r>
              <a:rPr lang="zh-CN" altLang="zh-CN"/>
              <a:t>位的格式。</a:t>
            </a:r>
          </a:p>
          <a:p>
            <a:pPr>
              <a:lnSpc>
                <a:spcPct val="150000"/>
              </a:lnSpc>
            </a:pPr>
            <a:r>
              <a:rPr lang="en-US" altLang="zh-CN" smtClean="0"/>
              <a:t>	</a:t>
            </a:r>
            <a:r>
              <a:rPr lang="zh-CN" altLang="zh-CN" smtClean="0"/>
              <a:t>图</a:t>
            </a:r>
            <a:r>
              <a:rPr lang="zh-CN" altLang="zh-CN"/>
              <a:t>中的“</a:t>
            </a:r>
            <a:r>
              <a:rPr lang="en-US" altLang="zh-CN"/>
              <a:t>CLUT</a:t>
            </a:r>
            <a:r>
              <a:rPr lang="zh-CN" altLang="zh-CN"/>
              <a:t>”表示颜色查找表</a:t>
            </a:r>
            <a:r>
              <a:rPr lang="en-US" altLang="zh-CN"/>
              <a:t>(Color Lookup Table)</a:t>
            </a:r>
            <a:r>
              <a:rPr lang="zh-CN" altLang="zh-CN"/>
              <a:t>，颜色查找表是一种间接的颜色表示方式，它使用一个</a:t>
            </a:r>
            <a:r>
              <a:rPr lang="en-US" altLang="zh-CN"/>
              <a:t>256x32</a:t>
            </a:r>
            <a:r>
              <a:rPr lang="zh-CN" altLang="zh-CN"/>
              <a:t>位的空间缓存</a:t>
            </a:r>
            <a:r>
              <a:rPr lang="en-US" altLang="zh-CN"/>
              <a:t>256</a:t>
            </a:r>
            <a:r>
              <a:rPr lang="zh-CN" altLang="zh-CN"/>
              <a:t>种颜色，颜色的格式是</a:t>
            </a:r>
            <a:r>
              <a:rPr lang="en-US" altLang="zh-CN"/>
              <a:t>ARGB8888</a:t>
            </a:r>
            <a:r>
              <a:rPr lang="zh-CN" altLang="zh-CN"/>
              <a:t>或</a:t>
            </a:r>
            <a:r>
              <a:rPr lang="en-US" altLang="zh-CN"/>
              <a:t>RGB888</a:t>
            </a:r>
            <a:r>
              <a:rPr lang="zh-CN" altLang="zh-CN" smtClean="0"/>
              <a:t>。</a:t>
            </a:r>
            <a:r>
              <a:rPr lang="en-US" altLang="zh-CN"/>
              <a:t>	</a:t>
            </a:r>
            <a:endParaRPr lang="zh-CN" altLang="zh-CN"/>
          </a:p>
        </p:txBody>
      </p:sp>
    </p:spTree>
    <p:extLst>
      <p:ext uri="{BB962C8B-B14F-4D97-AF65-F5344CB8AC3E}">
        <p14:creationId xmlns:p14="http://schemas.microsoft.com/office/powerpoint/2010/main" val="92269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b="1" smtClean="0">
                <a:latin typeface="微软雅黑" pitchFamily="34" charset="-122"/>
                <a:ea typeface="微软雅黑" pitchFamily="34" charset="-122"/>
              </a:rPr>
              <a:t>2.FG </a:t>
            </a:r>
            <a:r>
              <a:rPr lang="en-US" altLang="zh-CN" sz="2400" b="1">
                <a:latin typeface="微软雅黑" pitchFamily="34" charset="-122"/>
                <a:ea typeface="微软雅黑" pitchFamily="34" charset="-122"/>
              </a:rPr>
              <a:t>PFC</a:t>
            </a:r>
            <a:r>
              <a:rPr lang="zh-CN" altLang="en-US" sz="2400" b="1">
                <a:latin typeface="微软雅黑" pitchFamily="34" charset="-122"/>
                <a:ea typeface="微软雅黑" pitchFamily="34" charset="-122"/>
              </a:rPr>
              <a:t>与</a:t>
            </a:r>
            <a:r>
              <a:rPr lang="en-US" altLang="zh-CN" sz="2400" b="1">
                <a:latin typeface="微软雅黑" pitchFamily="34" charset="-122"/>
                <a:ea typeface="微软雅黑" pitchFamily="34" charset="-122"/>
              </a:rPr>
              <a:t>BG PFC</a:t>
            </a:r>
            <a:endParaRPr lang="zh-CN" altLang="en-US" sz="2400" b="1" dirty="0">
              <a:latin typeface="微软雅黑" pitchFamily="34" charset="-122"/>
              <a:ea typeface="微软雅黑" pitchFamily="34" charset="-122"/>
            </a:endParaRPr>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1650587" y="1628800"/>
            <a:ext cx="5828537" cy="4938935"/>
          </a:xfrm>
          <a:prstGeom prst="rect">
            <a:avLst/>
          </a:prstGeom>
          <a:ln>
            <a:solidFill>
              <a:schemeClr val="tx1"/>
            </a:solidFill>
          </a:ln>
        </p:spPr>
      </p:pic>
    </p:spTree>
    <p:extLst>
      <p:ext uri="{BB962C8B-B14F-4D97-AF65-F5344CB8AC3E}">
        <p14:creationId xmlns:p14="http://schemas.microsoft.com/office/powerpoint/2010/main" val="630428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b="1" smtClean="0">
                <a:latin typeface="微软雅黑" pitchFamily="34" charset="-122"/>
                <a:ea typeface="微软雅黑" pitchFamily="34" charset="-122"/>
              </a:rPr>
              <a:t>2.FG </a:t>
            </a:r>
            <a:r>
              <a:rPr lang="en-US" altLang="zh-CN" sz="2400" b="1">
                <a:latin typeface="微软雅黑" pitchFamily="34" charset="-122"/>
                <a:ea typeface="微软雅黑" pitchFamily="34" charset="-122"/>
              </a:rPr>
              <a:t>PFC</a:t>
            </a:r>
            <a:r>
              <a:rPr lang="zh-CN" altLang="en-US" sz="2400" b="1">
                <a:latin typeface="微软雅黑" pitchFamily="34" charset="-122"/>
                <a:ea typeface="微软雅黑" pitchFamily="34" charset="-122"/>
              </a:rPr>
              <a:t>与</a:t>
            </a:r>
            <a:r>
              <a:rPr lang="en-US" altLang="zh-CN" sz="2400" b="1">
                <a:latin typeface="微软雅黑" pitchFamily="34" charset="-122"/>
                <a:ea typeface="微软雅黑" pitchFamily="34" charset="-122"/>
              </a:rPr>
              <a:t>BG PFC</a:t>
            </a:r>
            <a:endParaRPr lang="zh-CN" altLang="en-US" sz="2400" b="1" dirty="0">
              <a:latin typeface="微软雅黑" pitchFamily="34" charset="-122"/>
              <a:ea typeface="微软雅黑" pitchFamily="34" charset="-122"/>
            </a:endParaRPr>
          </a:p>
        </p:txBody>
      </p:sp>
      <p:sp>
        <p:nvSpPr>
          <p:cNvPr id="2" name="矩形 1"/>
          <p:cNvSpPr/>
          <p:nvPr/>
        </p:nvSpPr>
        <p:spPr>
          <a:xfrm>
            <a:off x="652935" y="1740872"/>
            <a:ext cx="7702624" cy="2947025"/>
          </a:xfrm>
          <a:prstGeom prst="rect">
            <a:avLst/>
          </a:prstGeom>
        </p:spPr>
        <p:txBody>
          <a:bodyPr wrap="square">
            <a:spAutoFit/>
          </a:bodyPr>
          <a:lstStyle/>
          <a:p>
            <a:pPr>
              <a:lnSpc>
                <a:spcPct val="150000"/>
              </a:lnSpc>
            </a:pPr>
            <a:r>
              <a:rPr lang="en-US" altLang="zh-CN" smtClean="0"/>
              <a:t>	</a:t>
            </a:r>
            <a:r>
              <a:rPr lang="zh-CN" altLang="zh-CN"/>
              <a:t>利用颜色查找表，实际的图像只使用这</a:t>
            </a:r>
            <a:r>
              <a:rPr lang="en-US" altLang="zh-CN"/>
              <a:t>256</a:t>
            </a:r>
            <a:r>
              <a:rPr lang="zh-CN" altLang="zh-CN"/>
              <a:t>种颜色，而图像的每个像素使用</a:t>
            </a:r>
            <a:r>
              <a:rPr lang="en-US" altLang="zh-CN"/>
              <a:t>8</a:t>
            </a:r>
            <a:r>
              <a:rPr lang="zh-CN" altLang="zh-CN"/>
              <a:t>位的数据来表示，该数据并不是直接的</a:t>
            </a:r>
            <a:r>
              <a:rPr lang="en-US" altLang="zh-CN"/>
              <a:t>RGB</a:t>
            </a:r>
            <a:r>
              <a:rPr lang="zh-CN" altLang="zh-CN"/>
              <a:t>颜色数据，而是指向颜色查找表的地址偏移，即表示这个像素点应该显示颜色查找表中的哪一种颜色。在图像大小不变的情况下，利用颜色查找表可以扩展颜色显示的能力，其特点是用</a:t>
            </a:r>
            <a:r>
              <a:rPr lang="en-US" altLang="zh-CN"/>
              <a:t>8</a:t>
            </a:r>
            <a:r>
              <a:rPr lang="zh-CN" altLang="zh-CN"/>
              <a:t>位的数据表示了一个</a:t>
            </a:r>
            <a:r>
              <a:rPr lang="en-US" altLang="zh-CN"/>
              <a:t>24</a:t>
            </a:r>
            <a:r>
              <a:rPr lang="zh-CN" altLang="zh-CN"/>
              <a:t>或</a:t>
            </a:r>
            <a:r>
              <a:rPr lang="en-US" altLang="zh-CN"/>
              <a:t>32</a:t>
            </a:r>
            <a:r>
              <a:rPr lang="zh-CN" altLang="zh-CN"/>
              <a:t>位的颜色，但整个图像颜色的种类局限于颜色表中的</a:t>
            </a:r>
            <a:r>
              <a:rPr lang="en-US" altLang="zh-CN"/>
              <a:t>256</a:t>
            </a:r>
            <a:r>
              <a:rPr lang="zh-CN" altLang="zh-CN"/>
              <a:t>种。</a:t>
            </a:r>
            <a:r>
              <a:rPr lang="en-US" altLang="zh-CN"/>
              <a:t>DMA2D</a:t>
            </a:r>
            <a:r>
              <a:rPr lang="zh-CN" altLang="zh-CN"/>
              <a:t>的颜色查找表可以由</a:t>
            </a:r>
            <a:r>
              <a:rPr lang="en-US" altLang="zh-CN"/>
              <a:t>CPU</a:t>
            </a:r>
            <a:r>
              <a:rPr lang="zh-CN" altLang="zh-CN"/>
              <a:t>自动加载或编程手动</a:t>
            </a:r>
            <a:r>
              <a:rPr lang="zh-CN" altLang="zh-CN"/>
              <a:t>加载</a:t>
            </a:r>
            <a:r>
              <a:rPr lang="zh-CN" altLang="zh-CN" smtClean="0"/>
              <a:t>。</a:t>
            </a:r>
            <a:endParaRPr lang="zh-CN" altLang="zh-CN"/>
          </a:p>
        </p:txBody>
      </p:sp>
    </p:spTree>
    <p:extLst>
      <p:ext uri="{BB962C8B-B14F-4D97-AF65-F5344CB8AC3E}">
        <p14:creationId xmlns:p14="http://schemas.microsoft.com/office/powerpoint/2010/main" val="3775608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b="1">
                <a:latin typeface="微软雅黑" pitchFamily="34" charset="-122"/>
                <a:ea typeface="微软雅黑" pitchFamily="34" charset="-122"/>
              </a:rPr>
              <a:t>3</a:t>
            </a:r>
            <a:r>
              <a:rPr lang="en-US" altLang="zh-CN" sz="2400" b="1" smtClean="0">
                <a:latin typeface="微软雅黑" pitchFamily="34" charset="-122"/>
                <a:ea typeface="微软雅黑" pitchFamily="34" charset="-122"/>
              </a:rPr>
              <a:t>. </a:t>
            </a:r>
            <a:r>
              <a:rPr lang="zh-CN" altLang="en-US" sz="2400" b="1" smtClean="0">
                <a:latin typeface="微软雅黑" pitchFamily="34" charset="-122"/>
                <a:ea typeface="微软雅黑" pitchFamily="34" charset="-122"/>
              </a:rPr>
              <a:t>混合器</a:t>
            </a:r>
            <a:endParaRPr lang="zh-CN" altLang="en-US" sz="2400" b="1" dirty="0">
              <a:latin typeface="微软雅黑" pitchFamily="34" charset="-122"/>
              <a:ea typeface="微软雅黑" pitchFamily="34" charset="-122"/>
            </a:endParaRPr>
          </a:p>
        </p:txBody>
      </p:sp>
      <p:sp>
        <p:nvSpPr>
          <p:cNvPr id="2" name="矩形 1"/>
          <p:cNvSpPr/>
          <p:nvPr/>
        </p:nvSpPr>
        <p:spPr>
          <a:xfrm>
            <a:off x="652935" y="1740872"/>
            <a:ext cx="7702624" cy="923330"/>
          </a:xfrm>
          <a:prstGeom prst="rect">
            <a:avLst/>
          </a:prstGeom>
        </p:spPr>
        <p:txBody>
          <a:bodyPr wrap="square">
            <a:spAutoFit/>
          </a:bodyPr>
          <a:lstStyle/>
          <a:p>
            <a:pPr>
              <a:lnSpc>
                <a:spcPct val="150000"/>
              </a:lnSpc>
            </a:pPr>
            <a:r>
              <a:rPr lang="en-US" altLang="zh-CN" smtClean="0"/>
              <a:t>	</a:t>
            </a:r>
            <a:r>
              <a:rPr lang="en-US" altLang="zh-CN"/>
              <a:t>FIFO</a:t>
            </a:r>
            <a:r>
              <a:rPr lang="zh-CN" altLang="zh-CN"/>
              <a:t>中的数据源经过</a:t>
            </a:r>
            <a:r>
              <a:rPr lang="en-US" altLang="zh-CN"/>
              <a:t>PFC</a:t>
            </a:r>
            <a:r>
              <a:rPr lang="zh-CN" altLang="zh-CN"/>
              <a:t>像素格式转换器后，前景层和背景层的图像都输入到混合器中运算，</a:t>
            </a:r>
            <a:r>
              <a:rPr lang="zh-CN" altLang="zh-CN"/>
              <a:t>运算</a:t>
            </a:r>
            <a:r>
              <a:rPr lang="zh-CN" altLang="zh-CN" smtClean="0"/>
              <a:t>公式</a:t>
            </a:r>
            <a:r>
              <a:rPr lang="zh-CN" altLang="en-US" smtClean="0"/>
              <a:t>如下：</a:t>
            </a:r>
            <a:endParaRPr lang="zh-CN" altLang="zh-CN"/>
          </a:p>
        </p:txBody>
      </p:sp>
      <p:pic>
        <p:nvPicPr>
          <p:cNvPr id="6" name="图片 5"/>
          <p:cNvPicPr/>
          <p:nvPr/>
        </p:nvPicPr>
        <p:blipFill>
          <a:blip r:embed="rId3"/>
          <a:stretch>
            <a:fillRect/>
          </a:stretch>
        </p:blipFill>
        <p:spPr>
          <a:xfrm>
            <a:off x="2185035" y="2852936"/>
            <a:ext cx="4773930" cy="1984375"/>
          </a:xfrm>
          <a:prstGeom prst="rect">
            <a:avLst/>
          </a:prstGeom>
          <a:ln>
            <a:solidFill>
              <a:schemeClr val="tx1"/>
            </a:solidFill>
          </a:ln>
        </p:spPr>
      </p:pic>
      <p:sp>
        <p:nvSpPr>
          <p:cNvPr id="3" name="矩形 2"/>
          <p:cNvSpPr/>
          <p:nvPr/>
        </p:nvSpPr>
        <p:spPr>
          <a:xfrm>
            <a:off x="611560" y="5169966"/>
            <a:ext cx="7920880" cy="1285032"/>
          </a:xfrm>
          <a:prstGeom prst="rect">
            <a:avLst/>
          </a:prstGeom>
        </p:spPr>
        <p:txBody>
          <a:bodyPr wrap="square">
            <a:spAutoFit/>
          </a:bodyPr>
          <a:lstStyle/>
          <a:p>
            <a:pPr>
              <a:lnSpc>
                <a:spcPct val="150000"/>
              </a:lnSpc>
            </a:pPr>
            <a:r>
              <a:rPr lang="en-US" altLang="zh-CN" smtClean="0"/>
              <a:t>	</a:t>
            </a:r>
            <a:r>
              <a:rPr lang="zh-CN" altLang="zh-CN" smtClean="0"/>
              <a:t>从</a:t>
            </a:r>
            <a:r>
              <a:rPr lang="zh-CN" altLang="zh-CN"/>
              <a:t>公式可以了解到混合器的运算主要是使用前景和背景的透明度作为因子，对像素</a:t>
            </a:r>
            <a:r>
              <a:rPr lang="en-US" altLang="zh-CN"/>
              <a:t>RGB</a:t>
            </a:r>
            <a:r>
              <a:rPr lang="zh-CN" altLang="zh-CN"/>
              <a:t>颜色值进行加权运算。经过混合器后，两层数据合成为一层</a:t>
            </a:r>
            <a:r>
              <a:rPr lang="en-US" altLang="zh-CN"/>
              <a:t>ARGB8888</a:t>
            </a:r>
            <a:r>
              <a:rPr lang="zh-CN" altLang="zh-CN"/>
              <a:t>格式的图像。</a:t>
            </a:r>
          </a:p>
        </p:txBody>
      </p:sp>
    </p:spTree>
    <p:extLst>
      <p:ext uri="{BB962C8B-B14F-4D97-AF65-F5344CB8AC3E}">
        <p14:creationId xmlns:p14="http://schemas.microsoft.com/office/powerpoint/2010/main" val="42807988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2454</TotalTime>
  <Pages>0</Pages>
  <Words>137</Words>
  <Characters>0</Characters>
  <Application>Microsoft Office PowerPoint</Application>
  <DocSecurity>0</DocSecurity>
  <PresentationFormat>全屏显示(4:3)</PresentationFormat>
  <Lines>0</Lines>
  <Paragraphs>54</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admin</cp:lastModifiedBy>
  <cp:revision>255</cp:revision>
  <dcterms:created xsi:type="dcterms:W3CDTF">2014-09-22T09:17:55Z</dcterms:created>
  <dcterms:modified xsi:type="dcterms:W3CDTF">2016-06-08T07:00:01Z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