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87" r:id="rId2"/>
    <p:sldId id="273" r:id="rId3"/>
    <p:sldId id="296" r:id="rId4"/>
    <p:sldId id="379" r:id="rId5"/>
    <p:sldId id="380" r:id="rId6"/>
    <p:sldId id="381" r:id="rId7"/>
    <p:sldId id="382" r:id="rId8"/>
    <p:sldId id="383" r:id="rId9"/>
    <p:sldId id="384" r:id="rId10"/>
    <p:sldId id="385" r:id="rId11"/>
    <p:sldId id="386" r:id="rId12"/>
    <p:sldId id="387" r:id="rId13"/>
    <p:sldId id="388" r:id="rId14"/>
    <p:sldId id="389" r:id="rId15"/>
    <p:sldId id="390" r:id="rId16"/>
    <p:sldId id="392" r:id="rId17"/>
    <p:sldId id="393" r:id="rId18"/>
    <p:sldId id="394" r:id="rId19"/>
    <p:sldId id="395" r:id="rId20"/>
    <p:sldId id="396" r:id="rId21"/>
    <p:sldId id="397" r:id="rId22"/>
    <p:sldId id="398" r:id="rId23"/>
    <p:sldId id="283" r:id="rId24"/>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E978C"/>
    <a:srgbClr val="FFA850"/>
    <a:srgbClr val="5B81CF"/>
    <a:srgbClr val="EAFBFF"/>
    <a:srgbClr val="76A4DC"/>
    <a:srgbClr val="248C51"/>
    <a:srgbClr val="188EF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62" d="100"/>
          <a:sy n="62" d="100"/>
        </p:scale>
        <p:origin x="-451" y="-82"/>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LTDC</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零死角玩转</a:t>
            </a:r>
            <a:r>
              <a:rPr lang="en-US" altLang="zh-CN" sz="3200" b="1"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www.chuxue123.com</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a:t>LTDC </a:t>
            </a:r>
            <a:r>
              <a:rPr lang="zh-CN" altLang="en-US" sz="2400" b="1"/>
              <a:t>层级初始化</a:t>
            </a:r>
            <a:r>
              <a:rPr lang="zh-CN" altLang="en-US" sz="2400" b="1" smtClean="0"/>
              <a:t>结构体</a:t>
            </a:r>
            <a:endParaRPr lang="zh-CN" altLang="en-US" sz="2400" b="1" dirty="0">
              <a:latin typeface="微软雅黑" pitchFamily="34" charset="-122"/>
              <a:ea typeface="微软雅黑" pitchFamily="34" charset="-122"/>
            </a:endParaRPr>
          </a:p>
        </p:txBody>
      </p:sp>
      <p:sp>
        <p:nvSpPr>
          <p:cNvPr id="3" name="矩形 2"/>
          <p:cNvSpPr/>
          <p:nvPr/>
        </p:nvSpPr>
        <p:spPr>
          <a:xfrm>
            <a:off x="611560" y="1628800"/>
            <a:ext cx="8280920" cy="1477328"/>
          </a:xfrm>
          <a:prstGeom prst="rect">
            <a:avLst/>
          </a:prstGeom>
        </p:spPr>
        <p:txBody>
          <a:bodyPr wrap="square">
            <a:spAutoFit/>
          </a:bodyPr>
          <a:lstStyle/>
          <a:p>
            <a:pPr marL="285750" lvl="0" indent="-285750">
              <a:buFont typeface="Arial" panose="020B0604020202020204" pitchFamily="34" charset="0"/>
              <a:buChar char="•"/>
            </a:pPr>
            <a:r>
              <a:rPr lang="en-US" altLang="zh-CN" b="1" smtClean="0"/>
              <a:t>LTDC</a:t>
            </a:r>
            <a:r>
              <a:rPr lang="en-US" altLang="zh-CN" b="1"/>
              <a:t>_ HorizontalStart /HorizontalStop/ VerticalStart/ VerticalStop </a:t>
            </a:r>
            <a:endParaRPr lang="zh-CN" altLang="zh-CN" b="1"/>
          </a:p>
          <a:p>
            <a:r>
              <a:rPr lang="en-US" altLang="zh-CN" smtClean="0"/>
              <a:t>	</a:t>
            </a:r>
            <a:r>
              <a:rPr lang="zh-CN" altLang="zh-CN" smtClean="0"/>
              <a:t>这些</a:t>
            </a:r>
            <a:r>
              <a:rPr lang="zh-CN" altLang="zh-CN"/>
              <a:t>成员用于确定该层显示窗口的边界，分别表示行起始、行结束、垂直起始及垂直结束的</a:t>
            </a:r>
            <a:r>
              <a:rPr lang="zh-CN" altLang="zh-CN" smtClean="0"/>
              <a:t>位置</a:t>
            </a:r>
            <a:r>
              <a:rPr lang="zh-CN" altLang="en-US" smtClean="0"/>
              <a:t>，</a:t>
            </a:r>
            <a:r>
              <a:rPr lang="zh-CN" altLang="zh-CN"/>
              <a:t>注意这些参数包含同步</a:t>
            </a:r>
            <a:r>
              <a:rPr lang="en-US" altLang="zh-CN"/>
              <a:t>HSW/VSW</a:t>
            </a:r>
            <a:r>
              <a:rPr lang="zh-CN" altLang="zh-CN"/>
              <a:t>、后沿大小</a:t>
            </a:r>
            <a:r>
              <a:rPr lang="en-US" altLang="zh-CN"/>
              <a:t>HBP/VBP</a:t>
            </a:r>
            <a:r>
              <a:rPr lang="zh-CN" altLang="zh-CN"/>
              <a:t>和有效数据区域的内部时序发生器的</a:t>
            </a:r>
            <a:r>
              <a:rPr lang="zh-CN" altLang="zh-CN" smtClean="0"/>
              <a:t>配置</a:t>
            </a:r>
            <a:r>
              <a:rPr lang="zh-CN" altLang="en-US" smtClean="0"/>
              <a:t>，表中</a:t>
            </a:r>
            <a:r>
              <a:rPr lang="zh-CN" altLang="zh-CN" smtClean="0"/>
              <a:t>的</a:t>
            </a:r>
            <a:r>
              <a:rPr lang="zh-CN" altLang="zh-CN"/>
              <a:t>是各个窗口配置成员应写入的数值</a:t>
            </a:r>
            <a:r>
              <a:rPr lang="zh-CN" altLang="zh-CN" smtClean="0"/>
              <a:t>。</a:t>
            </a:r>
            <a:endParaRPr lang="zh-CN" altLang="en-US"/>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bwMode="auto">
          <a:xfrm>
            <a:off x="2397918" y="3106128"/>
            <a:ext cx="4333875" cy="1819275"/>
          </a:xfrm>
          <a:prstGeom prst="rect">
            <a:avLst/>
          </a:prstGeom>
          <a:ln>
            <a:solidFill>
              <a:schemeClr val="tx1"/>
            </a:solidFill>
          </a:ln>
          <a:extLst>
            <a:ext uri="{53640926-AAD7-44D8-BBD7-CCE9431645EC}">
              <a14:shadowObscured xmlns:a14="http://schemas.microsoft.com/office/drawing/2010/main"/>
            </a:ext>
          </a:extLst>
        </p:spPr>
      </p:pic>
      <p:graphicFrame>
        <p:nvGraphicFramePr>
          <p:cNvPr id="2" name="表格 1"/>
          <p:cNvGraphicFramePr>
            <a:graphicFrameLocks noGrp="1"/>
          </p:cNvGraphicFramePr>
          <p:nvPr>
            <p:extLst>
              <p:ext uri="{D42A27DB-BD31-4B8C-83A1-F6EECF244321}">
                <p14:modId xmlns:p14="http://schemas.microsoft.com/office/powerpoint/2010/main" val="1049278224"/>
              </p:ext>
            </p:extLst>
          </p:nvPr>
        </p:nvGraphicFramePr>
        <p:xfrm>
          <a:off x="611561" y="5013176"/>
          <a:ext cx="8064895" cy="1584175"/>
        </p:xfrm>
        <a:graphic>
          <a:graphicData uri="http://schemas.openxmlformats.org/drawingml/2006/table">
            <a:tbl>
              <a:tblPr firstRow="1" firstCol="1" bandRow="1">
                <a:tableStyleId>{5C22544A-7EE6-4342-B048-85BDC9FD1C3A}</a:tableStyleId>
              </a:tblPr>
              <a:tblGrid>
                <a:gridCol w="2303444"/>
                <a:gridCol w="2588300"/>
                <a:gridCol w="3173151"/>
              </a:tblGrid>
              <a:tr h="528059">
                <a:tc>
                  <a:txBody>
                    <a:bodyPr/>
                    <a:lstStyle/>
                    <a:p>
                      <a:pPr algn="just">
                        <a:lnSpc>
                          <a:spcPts val="1200"/>
                        </a:lnSpc>
                        <a:spcAft>
                          <a:spcPts val="0"/>
                        </a:spcAft>
                      </a:pPr>
                      <a:r>
                        <a:rPr lang="en-US" sz="1200" smtClean="0">
                          <a:effectLst/>
                        </a:rPr>
                        <a:t>LTDC</a:t>
                      </a:r>
                      <a:r>
                        <a:rPr lang="zh-CN" sz="1200" smtClean="0">
                          <a:effectLst/>
                        </a:rPr>
                        <a:t>层级窗口配置成员</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等效于</a:t>
                      </a:r>
                      <a:r>
                        <a:rPr lang="en-US" sz="1200">
                          <a:effectLst/>
                        </a:rPr>
                        <a:t>LTDC</a:t>
                      </a:r>
                      <a:r>
                        <a:rPr lang="zh-CN" sz="1200">
                          <a:effectLst/>
                        </a:rPr>
                        <a:t>时序参数配置成员的值</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实际值</a:t>
                      </a:r>
                      <a:endParaRPr lang="zh-CN" sz="1200">
                        <a:effectLst/>
                        <a:latin typeface="Times New Roman"/>
                        <a:ea typeface="黑体"/>
                      </a:endParaRPr>
                    </a:p>
                  </a:txBody>
                  <a:tcPr marL="68580" marR="68580" marT="0" marB="0" anchor="ctr"/>
                </a:tc>
              </a:tr>
              <a:tr h="264029">
                <a:tc>
                  <a:txBody>
                    <a:bodyPr/>
                    <a:lstStyle/>
                    <a:p>
                      <a:pPr algn="just">
                        <a:lnSpc>
                          <a:spcPts val="1200"/>
                        </a:lnSpc>
                        <a:spcAft>
                          <a:spcPts val="0"/>
                        </a:spcAft>
                      </a:pPr>
                      <a:r>
                        <a:rPr lang="en-US" sz="1050">
                          <a:effectLst/>
                        </a:rPr>
                        <a:t>LTDC_HorizontalStart</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(LTDC_AccumulatedHBP+1)</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HBP + HSW</a:t>
                      </a:r>
                      <a:endParaRPr lang="zh-CN" sz="1050">
                        <a:effectLst/>
                        <a:latin typeface="Times New Roman"/>
                        <a:ea typeface="宋体"/>
                      </a:endParaRPr>
                    </a:p>
                  </a:txBody>
                  <a:tcPr marL="68580" marR="68580" marT="0" marB="0" anchor="ctr"/>
                </a:tc>
              </a:tr>
              <a:tr h="264029">
                <a:tc>
                  <a:txBody>
                    <a:bodyPr/>
                    <a:lstStyle/>
                    <a:p>
                      <a:pPr algn="just">
                        <a:lnSpc>
                          <a:spcPts val="1200"/>
                        </a:lnSpc>
                        <a:spcAft>
                          <a:spcPts val="0"/>
                        </a:spcAft>
                      </a:pPr>
                      <a:r>
                        <a:rPr lang="en-US" sz="1050">
                          <a:effectLst/>
                        </a:rPr>
                        <a:t>LTDC_HorizontalStop</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LTDC_AccumulatedActiveW</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HSW+HBP+LCD_PIXEL_WIDTH-1</a:t>
                      </a:r>
                      <a:endParaRPr lang="zh-CN" sz="1050">
                        <a:effectLst/>
                        <a:latin typeface="Times New Roman"/>
                        <a:ea typeface="宋体"/>
                      </a:endParaRPr>
                    </a:p>
                  </a:txBody>
                  <a:tcPr marL="68580" marR="68580" marT="0" marB="0" anchor="ctr"/>
                </a:tc>
              </a:tr>
              <a:tr h="264029">
                <a:tc>
                  <a:txBody>
                    <a:bodyPr/>
                    <a:lstStyle/>
                    <a:p>
                      <a:pPr algn="just">
                        <a:lnSpc>
                          <a:spcPts val="1200"/>
                        </a:lnSpc>
                        <a:spcAft>
                          <a:spcPts val="0"/>
                        </a:spcAft>
                      </a:pPr>
                      <a:r>
                        <a:rPr lang="en-US" sz="1050">
                          <a:effectLst/>
                        </a:rPr>
                        <a:t>LTDC_VerticalStart</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(LTDC_AccumulatedVBP+1)</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VBP + VSW</a:t>
                      </a:r>
                      <a:endParaRPr lang="zh-CN" sz="1050">
                        <a:effectLst/>
                        <a:latin typeface="Times New Roman"/>
                        <a:ea typeface="宋体"/>
                      </a:endParaRPr>
                    </a:p>
                  </a:txBody>
                  <a:tcPr marL="68580" marR="68580" marT="0" marB="0" anchor="ctr"/>
                </a:tc>
              </a:tr>
              <a:tr h="264029">
                <a:tc>
                  <a:txBody>
                    <a:bodyPr/>
                    <a:lstStyle/>
                    <a:p>
                      <a:pPr algn="just">
                        <a:lnSpc>
                          <a:spcPts val="1200"/>
                        </a:lnSpc>
                        <a:spcAft>
                          <a:spcPts val="0"/>
                        </a:spcAft>
                      </a:pPr>
                      <a:r>
                        <a:rPr lang="en-US" sz="1050">
                          <a:effectLst/>
                        </a:rPr>
                        <a:t>LTDC_VerticalStop</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LTDC_AccumulatedActiveH</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VSW+VBP+LCD_PIXEL_HEIGHT-1</a:t>
                      </a:r>
                      <a:endParaRPr lang="zh-CN" sz="105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2915450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a:t>LTDC </a:t>
            </a:r>
            <a:r>
              <a:rPr lang="zh-CN" altLang="en-US" sz="2400" b="1"/>
              <a:t>层级初始化</a:t>
            </a:r>
            <a:r>
              <a:rPr lang="zh-CN" altLang="en-US" sz="2400" b="1" smtClean="0"/>
              <a:t>结构体</a:t>
            </a:r>
            <a:endParaRPr lang="zh-CN" altLang="en-US" sz="2400" b="1" dirty="0">
              <a:latin typeface="微软雅黑" pitchFamily="34" charset="-122"/>
              <a:ea typeface="微软雅黑" pitchFamily="34" charset="-122"/>
            </a:endParaRPr>
          </a:p>
        </p:txBody>
      </p:sp>
      <p:sp>
        <p:nvSpPr>
          <p:cNvPr id="3" name="矩形 2"/>
          <p:cNvSpPr/>
          <p:nvPr/>
        </p:nvSpPr>
        <p:spPr>
          <a:xfrm>
            <a:off x="611560" y="1628800"/>
            <a:ext cx="8280920" cy="4247317"/>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b="1"/>
              <a:t>LTDC_PixelFormat</a:t>
            </a:r>
            <a:endParaRPr lang="zh-CN" altLang="zh-CN" b="1"/>
          </a:p>
          <a:p>
            <a:pPr>
              <a:lnSpc>
                <a:spcPct val="150000"/>
              </a:lnSpc>
            </a:pPr>
            <a:r>
              <a:rPr lang="en-US" altLang="zh-CN" smtClean="0"/>
              <a:t>	</a:t>
            </a:r>
            <a:r>
              <a:rPr lang="zh-CN" altLang="zh-CN" smtClean="0"/>
              <a:t>本</a:t>
            </a:r>
            <a:r>
              <a:rPr lang="zh-CN" altLang="zh-CN"/>
              <a:t>成员用于设置该层数据的像素格式，可以设置为</a:t>
            </a:r>
            <a:r>
              <a:rPr lang="en-US" altLang="zh-CN"/>
              <a:t>LTDC_Pixelformat_ARGB8888/ RGB888/ RGB565/ ARGB1555/ ARGB4444/ L8/ AL44/ AL88</a:t>
            </a:r>
            <a:r>
              <a:rPr lang="zh-CN" altLang="zh-CN"/>
              <a:t>格式</a:t>
            </a:r>
            <a:r>
              <a:rPr lang="zh-CN" altLang="zh-CN" smtClean="0"/>
              <a:t>。</a:t>
            </a:r>
            <a:endParaRPr lang="en-US" altLang="zh-CN" smtClean="0"/>
          </a:p>
          <a:p>
            <a:pPr>
              <a:lnSpc>
                <a:spcPct val="150000"/>
              </a:lnSpc>
            </a:pPr>
            <a:endParaRPr lang="zh-CN" altLang="zh-CN"/>
          </a:p>
          <a:p>
            <a:pPr marL="285750" lvl="0" indent="-285750">
              <a:lnSpc>
                <a:spcPct val="150000"/>
              </a:lnSpc>
              <a:buFont typeface="Arial" panose="020B0604020202020204" pitchFamily="34" charset="0"/>
              <a:buChar char="•"/>
            </a:pPr>
            <a:r>
              <a:rPr lang="en-US" altLang="zh-CN" b="1"/>
              <a:t>LTDC_ConstantAlpha</a:t>
            </a:r>
            <a:endParaRPr lang="zh-CN" altLang="zh-CN" b="1"/>
          </a:p>
          <a:p>
            <a:pPr>
              <a:lnSpc>
                <a:spcPct val="150000"/>
              </a:lnSpc>
            </a:pPr>
            <a:r>
              <a:rPr lang="en-US" altLang="zh-CN" smtClean="0"/>
              <a:t>	</a:t>
            </a:r>
            <a:r>
              <a:rPr lang="zh-CN" altLang="zh-CN" smtClean="0"/>
              <a:t>本</a:t>
            </a:r>
            <a:r>
              <a:rPr lang="zh-CN" altLang="zh-CN"/>
              <a:t>成员用于设置该层恒定的透明度常量</a:t>
            </a:r>
            <a:r>
              <a:rPr lang="en-US" altLang="zh-CN"/>
              <a:t>Alpha</a:t>
            </a:r>
            <a:r>
              <a:rPr lang="zh-CN" altLang="zh-CN"/>
              <a:t>，称为恒定</a:t>
            </a:r>
            <a:r>
              <a:rPr lang="en-US" altLang="zh-CN"/>
              <a:t>Alpha</a:t>
            </a:r>
            <a:r>
              <a:rPr lang="zh-CN" altLang="zh-CN"/>
              <a:t>，参数范围为</a:t>
            </a:r>
            <a:r>
              <a:rPr lang="en-US" altLang="zh-CN"/>
              <a:t>0x00-0xFF</a:t>
            </a:r>
            <a:r>
              <a:rPr lang="zh-CN" altLang="zh-CN"/>
              <a:t>，在图层混合时，可根据后面的</a:t>
            </a:r>
            <a:r>
              <a:rPr lang="en-US" altLang="zh-CN"/>
              <a:t>BlendingFactor</a:t>
            </a:r>
            <a:r>
              <a:rPr lang="zh-CN" altLang="zh-CN"/>
              <a:t>成员的配置，选择是只使用这个恒定</a:t>
            </a:r>
            <a:r>
              <a:rPr lang="en-US" altLang="zh-CN"/>
              <a:t>Alpha</a:t>
            </a:r>
            <a:r>
              <a:rPr lang="zh-CN" altLang="zh-CN"/>
              <a:t>进行混合运算还是把像素本身的</a:t>
            </a:r>
            <a:r>
              <a:rPr lang="en-US" altLang="zh-CN"/>
              <a:t>Alpha</a:t>
            </a:r>
            <a:r>
              <a:rPr lang="zh-CN" altLang="zh-CN"/>
              <a:t>值也加入到运算中</a:t>
            </a:r>
            <a:r>
              <a:rPr lang="zh-CN" altLang="zh-CN" smtClean="0"/>
              <a:t>。</a:t>
            </a:r>
            <a:endParaRPr lang="zh-CN" altLang="zh-CN"/>
          </a:p>
        </p:txBody>
      </p:sp>
    </p:spTree>
    <p:extLst>
      <p:ext uri="{BB962C8B-B14F-4D97-AF65-F5344CB8AC3E}">
        <p14:creationId xmlns:p14="http://schemas.microsoft.com/office/powerpoint/2010/main" val="7807181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a:t>LTDC </a:t>
            </a:r>
            <a:r>
              <a:rPr lang="zh-CN" altLang="en-US" sz="2400" b="1"/>
              <a:t>层级初始化</a:t>
            </a:r>
            <a:r>
              <a:rPr lang="zh-CN" altLang="en-US" sz="2400" b="1" smtClean="0"/>
              <a:t>结构体</a:t>
            </a:r>
            <a:endParaRPr lang="zh-CN" altLang="en-US" sz="2400" b="1" dirty="0">
              <a:latin typeface="微软雅黑" pitchFamily="34" charset="-122"/>
              <a:ea typeface="微软雅黑" pitchFamily="34" charset="-122"/>
            </a:endParaRPr>
          </a:p>
        </p:txBody>
      </p:sp>
      <p:sp>
        <p:nvSpPr>
          <p:cNvPr id="3" name="矩形 2"/>
          <p:cNvSpPr/>
          <p:nvPr/>
        </p:nvSpPr>
        <p:spPr>
          <a:xfrm>
            <a:off x="611560" y="1628800"/>
            <a:ext cx="8280920" cy="3831818"/>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b="1" smtClean="0"/>
              <a:t>LTDC_DefaultColorBlue/Green/Red/Alpha</a:t>
            </a:r>
            <a:endParaRPr lang="zh-CN" altLang="zh-CN" b="1"/>
          </a:p>
          <a:p>
            <a:pPr>
              <a:lnSpc>
                <a:spcPct val="150000"/>
              </a:lnSpc>
            </a:pPr>
            <a:r>
              <a:rPr lang="en-US" altLang="zh-CN" smtClean="0"/>
              <a:t>	</a:t>
            </a:r>
            <a:r>
              <a:rPr lang="zh-CN" altLang="zh-CN" smtClean="0"/>
              <a:t>这些</a:t>
            </a:r>
            <a:r>
              <a:rPr lang="zh-CN" altLang="zh-CN"/>
              <a:t>成员用于配置该层的默认颜色值，分别为蓝、绿、红及透明分量，该颜色在定义的层窗口外或在层禁止时使用</a:t>
            </a:r>
            <a:r>
              <a:rPr lang="zh-CN" altLang="zh-CN" smtClean="0"/>
              <a:t>。</a:t>
            </a:r>
            <a:endParaRPr lang="en-US" altLang="zh-CN" smtClean="0"/>
          </a:p>
          <a:p>
            <a:pPr>
              <a:lnSpc>
                <a:spcPct val="150000"/>
              </a:lnSpc>
            </a:pPr>
            <a:endParaRPr lang="zh-CN" altLang="zh-CN"/>
          </a:p>
          <a:p>
            <a:pPr marL="285750" lvl="0" indent="-285750">
              <a:lnSpc>
                <a:spcPct val="150000"/>
              </a:lnSpc>
              <a:buFont typeface="Arial" panose="020B0604020202020204" pitchFamily="34" charset="0"/>
              <a:buChar char="•"/>
            </a:pPr>
            <a:r>
              <a:rPr lang="en-US" altLang="zh-CN" b="1"/>
              <a:t>LTDC_BlendingFactor_1/2</a:t>
            </a:r>
            <a:endParaRPr lang="zh-CN" altLang="zh-CN" b="1"/>
          </a:p>
          <a:p>
            <a:pPr>
              <a:lnSpc>
                <a:spcPct val="150000"/>
              </a:lnSpc>
            </a:pPr>
            <a:r>
              <a:rPr lang="en-US" altLang="zh-CN" smtClean="0"/>
              <a:t>	</a:t>
            </a:r>
            <a:r>
              <a:rPr lang="zh-CN" altLang="zh-CN" smtClean="0"/>
              <a:t>本</a:t>
            </a:r>
            <a:r>
              <a:rPr lang="zh-CN" altLang="zh-CN"/>
              <a:t>成员用于设置混合系数</a:t>
            </a:r>
            <a:r>
              <a:rPr lang="en-US" altLang="zh-CN"/>
              <a:t> BF1 </a:t>
            </a:r>
            <a:r>
              <a:rPr lang="zh-CN" altLang="zh-CN"/>
              <a:t>和</a:t>
            </a:r>
            <a:r>
              <a:rPr lang="en-US" altLang="zh-CN"/>
              <a:t> BF2</a:t>
            </a:r>
            <a:r>
              <a:rPr lang="zh-CN" altLang="zh-CN"/>
              <a:t>。每一层实际显示的颜色都需要使用透明度参与运算，计算出不包含透明度的直接</a:t>
            </a:r>
            <a:r>
              <a:rPr lang="en-US" altLang="zh-CN"/>
              <a:t>RGB</a:t>
            </a:r>
            <a:r>
              <a:rPr lang="zh-CN" altLang="zh-CN"/>
              <a:t>颜色值，然后才传输给液晶屏</a:t>
            </a:r>
            <a:r>
              <a:rPr lang="en-US" altLang="zh-CN"/>
              <a:t>(</a:t>
            </a:r>
            <a:r>
              <a:rPr lang="zh-CN" altLang="zh-CN"/>
              <a:t>因为液晶屏本身没有透明的概念</a:t>
            </a:r>
            <a:r>
              <a:rPr lang="en-US" altLang="zh-CN"/>
              <a:t>)</a:t>
            </a:r>
            <a:r>
              <a:rPr lang="zh-CN" altLang="zh-CN"/>
              <a:t>。混合的计算公式为：</a:t>
            </a:r>
          </a:p>
          <a:p>
            <a:pPr>
              <a:lnSpc>
                <a:spcPct val="150000"/>
              </a:lnSpc>
            </a:pPr>
            <a:r>
              <a:rPr lang="en-US" altLang="zh-CN" smtClean="0"/>
              <a:t>			BC </a:t>
            </a:r>
            <a:r>
              <a:rPr lang="en-US" altLang="zh-CN"/>
              <a:t>= BF1 x C + BF2 x </a:t>
            </a:r>
            <a:r>
              <a:rPr lang="en-US" altLang="zh-CN" smtClean="0"/>
              <a:t>Cs</a:t>
            </a:r>
            <a:endParaRPr lang="zh-CN" altLang="zh-CN"/>
          </a:p>
        </p:txBody>
      </p:sp>
    </p:spTree>
    <p:extLst>
      <p:ext uri="{BB962C8B-B14F-4D97-AF65-F5344CB8AC3E}">
        <p14:creationId xmlns:p14="http://schemas.microsoft.com/office/powerpoint/2010/main" val="31886754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a:t>LTDC </a:t>
            </a:r>
            <a:r>
              <a:rPr lang="zh-CN" altLang="en-US" sz="2400" b="1"/>
              <a:t>层级初始化</a:t>
            </a:r>
            <a:r>
              <a:rPr lang="zh-CN" altLang="en-US" sz="2400" b="1" smtClean="0"/>
              <a:t>结构体</a:t>
            </a:r>
            <a:endParaRPr lang="zh-CN" altLang="en-US" sz="2400" b="1" dirty="0">
              <a:latin typeface="微软雅黑" pitchFamily="34" charset="-122"/>
              <a:ea typeface="微软雅黑" pitchFamily="34" charset="-122"/>
            </a:endParaRPr>
          </a:p>
        </p:txBody>
      </p:sp>
      <p:sp>
        <p:nvSpPr>
          <p:cNvPr id="3" name="矩形 2"/>
          <p:cNvSpPr/>
          <p:nvPr/>
        </p:nvSpPr>
        <p:spPr>
          <a:xfrm>
            <a:off x="611560" y="1628800"/>
            <a:ext cx="8280920" cy="1200329"/>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b="1" smtClean="0"/>
              <a:t>LTDC_BlendingFactor_1/2</a:t>
            </a:r>
          </a:p>
          <a:p>
            <a:r>
              <a:rPr lang="en-US" altLang="zh-CN" smtClean="0"/>
              <a:t>	</a:t>
            </a:r>
            <a:r>
              <a:rPr lang="zh-CN" altLang="zh-CN" smtClean="0"/>
              <a:t>混合</a:t>
            </a:r>
            <a:r>
              <a:rPr lang="zh-CN" altLang="zh-CN"/>
              <a:t>的计算</a:t>
            </a:r>
            <a:r>
              <a:rPr lang="zh-CN" altLang="zh-CN" smtClean="0"/>
              <a:t>公式：</a:t>
            </a:r>
            <a:r>
              <a:rPr lang="en-US" altLang="zh-CN" smtClean="0"/>
              <a:t>BC </a:t>
            </a:r>
            <a:r>
              <a:rPr lang="en-US" altLang="zh-CN"/>
              <a:t>= BF1 x C + BF2 x </a:t>
            </a:r>
            <a:r>
              <a:rPr lang="en-US" altLang="zh-CN" smtClean="0"/>
              <a:t>Cs</a:t>
            </a:r>
            <a:endParaRPr lang="zh-CN" altLang="zh-CN"/>
          </a:p>
          <a:p>
            <a:pPr lvl="0">
              <a:lnSpc>
                <a:spcPct val="150000"/>
              </a:lnSpc>
            </a:pPr>
            <a:r>
              <a:rPr lang="en-US" altLang="zh-CN" smtClean="0"/>
              <a:t>	</a:t>
            </a:r>
            <a:endParaRPr lang="zh-CN" altLang="zh-CN"/>
          </a:p>
        </p:txBody>
      </p:sp>
      <p:graphicFrame>
        <p:nvGraphicFramePr>
          <p:cNvPr id="2" name="表格 1"/>
          <p:cNvGraphicFramePr>
            <a:graphicFrameLocks noGrp="1"/>
          </p:cNvGraphicFramePr>
          <p:nvPr>
            <p:extLst>
              <p:ext uri="{D42A27DB-BD31-4B8C-83A1-F6EECF244321}">
                <p14:modId xmlns:p14="http://schemas.microsoft.com/office/powerpoint/2010/main" val="4022771014"/>
              </p:ext>
            </p:extLst>
          </p:nvPr>
        </p:nvGraphicFramePr>
        <p:xfrm>
          <a:off x="352388" y="2996952"/>
          <a:ext cx="8424936" cy="2304256"/>
        </p:xfrm>
        <a:graphic>
          <a:graphicData uri="http://schemas.openxmlformats.org/drawingml/2006/table">
            <a:tbl>
              <a:tblPr firstRow="1" firstCol="1" bandRow="1">
                <a:tableStyleId>{5C22544A-7EE6-4342-B048-85BDC9FD1C3A}</a:tableStyleId>
              </a:tblPr>
              <a:tblGrid>
                <a:gridCol w="807694"/>
                <a:gridCol w="2382550"/>
                <a:gridCol w="1961403"/>
                <a:gridCol w="3273289"/>
              </a:tblGrid>
              <a:tr h="288032">
                <a:tc>
                  <a:txBody>
                    <a:bodyPr/>
                    <a:lstStyle/>
                    <a:p>
                      <a:pPr algn="just">
                        <a:lnSpc>
                          <a:spcPts val="1200"/>
                        </a:lnSpc>
                        <a:spcAft>
                          <a:spcPts val="0"/>
                        </a:spcAft>
                      </a:pPr>
                      <a:r>
                        <a:rPr lang="zh-CN" sz="1600">
                          <a:effectLst/>
                        </a:rPr>
                        <a:t>参数</a:t>
                      </a:r>
                      <a:endParaRPr lang="zh-CN" sz="1600">
                        <a:effectLst/>
                        <a:latin typeface="Times New Roman"/>
                        <a:ea typeface="黑体"/>
                      </a:endParaRPr>
                    </a:p>
                  </a:txBody>
                  <a:tcPr marL="68580" marR="68580" marT="0" marB="0" anchor="ctr"/>
                </a:tc>
                <a:tc>
                  <a:txBody>
                    <a:bodyPr/>
                    <a:lstStyle/>
                    <a:p>
                      <a:pPr algn="just">
                        <a:lnSpc>
                          <a:spcPts val="1200"/>
                        </a:lnSpc>
                        <a:spcAft>
                          <a:spcPts val="0"/>
                        </a:spcAft>
                      </a:pPr>
                      <a:r>
                        <a:rPr lang="zh-CN" sz="1600">
                          <a:effectLst/>
                        </a:rPr>
                        <a:t>说明</a:t>
                      </a:r>
                      <a:endParaRPr lang="zh-CN" sz="1600">
                        <a:effectLst/>
                        <a:latin typeface="Times New Roman"/>
                        <a:ea typeface="黑体"/>
                      </a:endParaRPr>
                    </a:p>
                  </a:txBody>
                  <a:tcPr marL="68580" marR="68580" marT="0" marB="0" anchor="ctr"/>
                </a:tc>
                <a:tc>
                  <a:txBody>
                    <a:bodyPr/>
                    <a:lstStyle/>
                    <a:p>
                      <a:pPr algn="just">
                        <a:lnSpc>
                          <a:spcPts val="1200"/>
                        </a:lnSpc>
                        <a:spcAft>
                          <a:spcPts val="0"/>
                        </a:spcAft>
                      </a:pPr>
                      <a:r>
                        <a:rPr lang="en-US" sz="1100">
                          <a:effectLst/>
                        </a:rPr>
                        <a:t>CA</a:t>
                      </a:r>
                      <a:endParaRPr lang="zh-CN" sz="1600">
                        <a:effectLst/>
                        <a:latin typeface="Times New Roman"/>
                        <a:ea typeface="黑体"/>
                      </a:endParaRPr>
                    </a:p>
                  </a:txBody>
                  <a:tcPr marL="68580" marR="68580" marT="0" marB="0" anchor="ctr"/>
                </a:tc>
                <a:tc>
                  <a:txBody>
                    <a:bodyPr/>
                    <a:lstStyle/>
                    <a:p>
                      <a:pPr algn="just">
                        <a:lnSpc>
                          <a:spcPts val="1200"/>
                        </a:lnSpc>
                        <a:spcAft>
                          <a:spcPts val="0"/>
                        </a:spcAft>
                      </a:pPr>
                      <a:r>
                        <a:rPr lang="en-US" sz="1100">
                          <a:effectLst/>
                        </a:rPr>
                        <a:t>PAxCA</a:t>
                      </a:r>
                      <a:endParaRPr lang="zh-CN" sz="1600">
                        <a:effectLst/>
                        <a:latin typeface="Times New Roman"/>
                        <a:ea typeface="黑体"/>
                      </a:endParaRPr>
                    </a:p>
                  </a:txBody>
                  <a:tcPr marL="68580" marR="68580" marT="0" marB="0" anchor="ctr"/>
                </a:tc>
              </a:tr>
              <a:tr h="576064">
                <a:tc>
                  <a:txBody>
                    <a:bodyPr/>
                    <a:lstStyle/>
                    <a:p>
                      <a:pPr algn="just">
                        <a:lnSpc>
                          <a:spcPts val="1200"/>
                        </a:lnSpc>
                        <a:spcAft>
                          <a:spcPts val="0"/>
                        </a:spcAft>
                      </a:pPr>
                      <a:r>
                        <a:rPr lang="en-US" sz="1200">
                          <a:effectLst/>
                        </a:rPr>
                        <a:t>BC</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zh-CN" sz="1200">
                          <a:effectLst/>
                        </a:rPr>
                        <a:t>混合后的颜色</a:t>
                      </a:r>
                      <a:r>
                        <a:rPr lang="en-US" sz="1200">
                          <a:effectLst/>
                        </a:rPr>
                        <a:t>(</a:t>
                      </a:r>
                      <a:r>
                        <a:rPr lang="zh-CN" sz="1200">
                          <a:effectLst/>
                        </a:rPr>
                        <a:t>混合结果</a:t>
                      </a:r>
                      <a:r>
                        <a:rPr lang="en-US" sz="1200">
                          <a:effectLst/>
                        </a:rPr>
                        <a:t>)</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en-US" sz="1200">
                          <a:effectLst/>
                        </a:rPr>
                        <a:t>-</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en-US" sz="1200">
                          <a:effectLst/>
                        </a:rPr>
                        <a:t>-</a:t>
                      </a:r>
                      <a:endParaRPr lang="zh-CN" sz="1200">
                        <a:effectLst/>
                        <a:latin typeface="Times New Roman"/>
                        <a:ea typeface="宋体"/>
                      </a:endParaRPr>
                    </a:p>
                  </a:txBody>
                  <a:tcPr marL="68580" marR="68580" marT="0" marB="0" anchor="ctr"/>
                </a:tc>
              </a:tr>
              <a:tr h="288032">
                <a:tc>
                  <a:txBody>
                    <a:bodyPr/>
                    <a:lstStyle/>
                    <a:p>
                      <a:pPr algn="just">
                        <a:lnSpc>
                          <a:spcPts val="1200"/>
                        </a:lnSpc>
                        <a:spcAft>
                          <a:spcPts val="0"/>
                        </a:spcAft>
                      </a:pPr>
                      <a:r>
                        <a:rPr lang="en-US" sz="1200">
                          <a:effectLst/>
                        </a:rPr>
                        <a:t>C</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zh-CN" sz="1200">
                          <a:effectLst/>
                        </a:rPr>
                        <a:t>当前层颜色</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en-US" sz="1200">
                          <a:effectLst/>
                        </a:rPr>
                        <a:t>-</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en-US" sz="1200">
                          <a:effectLst/>
                        </a:rPr>
                        <a:t>-</a:t>
                      </a:r>
                      <a:endParaRPr lang="zh-CN" sz="1200">
                        <a:effectLst/>
                        <a:latin typeface="Times New Roman"/>
                        <a:ea typeface="宋体"/>
                      </a:endParaRPr>
                    </a:p>
                  </a:txBody>
                  <a:tcPr marL="68580" marR="68580" marT="0" marB="0" anchor="ctr"/>
                </a:tc>
              </a:tr>
              <a:tr h="288032">
                <a:tc>
                  <a:txBody>
                    <a:bodyPr/>
                    <a:lstStyle/>
                    <a:p>
                      <a:pPr algn="just">
                        <a:lnSpc>
                          <a:spcPts val="1200"/>
                        </a:lnSpc>
                        <a:spcAft>
                          <a:spcPts val="0"/>
                        </a:spcAft>
                      </a:pPr>
                      <a:r>
                        <a:rPr lang="en-US" sz="1200">
                          <a:effectLst/>
                        </a:rPr>
                        <a:t>Cs</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zh-CN" sz="1200">
                          <a:effectLst/>
                        </a:rPr>
                        <a:t>底层混合后的颜色</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en-US" sz="1200">
                          <a:effectLst/>
                        </a:rPr>
                        <a:t>-</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en-US" sz="1200">
                          <a:effectLst/>
                        </a:rPr>
                        <a:t>-</a:t>
                      </a:r>
                      <a:endParaRPr lang="zh-CN" sz="1200">
                        <a:effectLst/>
                        <a:latin typeface="Times New Roman"/>
                        <a:ea typeface="宋体"/>
                      </a:endParaRPr>
                    </a:p>
                  </a:txBody>
                  <a:tcPr marL="68580" marR="68580" marT="0" marB="0" anchor="ctr"/>
                </a:tc>
              </a:tr>
              <a:tr h="288032">
                <a:tc>
                  <a:txBody>
                    <a:bodyPr/>
                    <a:lstStyle/>
                    <a:p>
                      <a:pPr algn="just">
                        <a:lnSpc>
                          <a:spcPts val="1200"/>
                        </a:lnSpc>
                        <a:spcAft>
                          <a:spcPts val="0"/>
                        </a:spcAft>
                      </a:pPr>
                      <a:r>
                        <a:rPr lang="en-US" sz="1200">
                          <a:effectLst/>
                        </a:rPr>
                        <a:t>BF1</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zh-CN" sz="1200">
                          <a:effectLst/>
                        </a:rPr>
                        <a:t>混合系数</a:t>
                      </a:r>
                      <a:r>
                        <a:rPr lang="en-US" sz="1200">
                          <a:effectLst/>
                        </a:rPr>
                        <a:t>1</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zh-CN" sz="1200">
                          <a:effectLst/>
                        </a:rPr>
                        <a:t>等于</a:t>
                      </a:r>
                      <a:r>
                        <a:rPr lang="en-US" sz="1200">
                          <a:effectLst/>
                        </a:rPr>
                        <a:t>(</a:t>
                      </a:r>
                      <a:r>
                        <a:rPr lang="zh-CN" sz="1200">
                          <a:effectLst/>
                        </a:rPr>
                        <a:t>恒定</a:t>
                      </a:r>
                      <a:r>
                        <a:rPr lang="en-US" sz="1200">
                          <a:effectLst/>
                        </a:rPr>
                        <a:t>Alpha</a:t>
                      </a:r>
                      <a:r>
                        <a:rPr lang="zh-CN" sz="1200">
                          <a:effectLst/>
                        </a:rPr>
                        <a:t>值</a:t>
                      </a:r>
                      <a:r>
                        <a:rPr lang="en-US" sz="1200">
                          <a:effectLst/>
                        </a:rPr>
                        <a:t>)</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zh-CN" sz="1200">
                          <a:effectLst/>
                        </a:rPr>
                        <a:t>等于</a:t>
                      </a:r>
                      <a:r>
                        <a:rPr lang="en-US" sz="1200">
                          <a:effectLst/>
                        </a:rPr>
                        <a:t>(</a:t>
                      </a:r>
                      <a:r>
                        <a:rPr lang="zh-CN" sz="1200">
                          <a:effectLst/>
                        </a:rPr>
                        <a:t>恒定</a:t>
                      </a:r>
                      <a:r>
                        <a:rPr lang="en-US" sz="1200">
                          <a:effectLst/>
                        </a:rPr>
                        <a:t>Alpha x </a:t>
                      </a:r>
                      <a:r>
                        <a:rPr lang="zh-CN" sz="1200">
                          <a:effectLst/>
                        </a:rPr>
                        <a:t>像素</a:t>
                      </a:r>
                      <a:r>
                        <a:rPr lang="en-US" sz="1200">
                          <a:effectLst/>
                        </a:rPr>
                        <a:t>Alpha</a:t>
                      </a:r>
                      <a:r>
                        <a:rPr lang="zh-CN" sz="1200">
                          <a:effectLst/>
                        </a:rPr>
                        <a:t>值</a:t>
                      </a:r>
                      <a:r>
                        <a:rPr lang="en-US" sz="1200">
                          <a:effectLst/>
                        </a:rPr>
                        <a:t>)</a:t>
                      </a:r>
                      <a:endParaRPr lang="zh-CN" sz="1200">
                        <a:effectLst/>
                        <a:latin typeface="Times New Roman"/>
                        <a:ea typeface="宋体"/>
                      </a:endParaRPr>
                    </a:p>
                  </a:txBody>
                  <a:tcPr marL="68580" marR="68580" marT="0" marB="0" anchor="ctr"/>
                </a:tc>
              </a:tr>
              <a:tr h="576064">
                <a:tc>
                  <a:txBody>
                    <a:bodyPr/>
                    <a:lstStyle/>
                    <a:p>
                      <a:pPr algn="just">
                        <a:lnSpc>
                          <a:spcPts val="1200"/>
                        </a:lnSpc>
                        <a:spcAft>
                          <a:spcPts val="0"/>
                        </a:spcAft>
                      </a:pPr>
                      <a:r>
                        <a:rPr lang="en-US" sz="1200">
                          <a:effectLst/>
                        </a:rPr>
                        <a:t>BF2</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zh-CN" sz="1200">
                          <a:effectLst/>
                        </a:rPr>
                        <a:t>混合系数</a:t>
                      </a:r>
                      <a:r>
                        <a:rPr lang="en-US" sz="1200">
                          <a:effectLst/>
                        </a:rPr>
                        <a:t>2</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zh-CN" sz="1200">
                          <a:effectLst/>
                        </a:rPr>
                        <a:t>等于</a:t>
                      </a:r>
                      <a:r>
                        <a:rPr lang="en-US" sz="1200">
                          <a:effectLst/>
                        </a:rPr>
                        <a:t>(1-</a:t>
                      </a:r>
                      <a:r>
                        <a:rPr lang="zh-CN" sz="1200">
                          <a:effectLst/>
                        </a:rPr>
                        <a:t>恒定</a:t>
                      </a:r>
                      <a:r>
                        <a:rPr lang="en-US" sz="1200">
                          <a:effectLst/>
                        </a:rPr>
                        <a:t>Alpha)</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zh-CN" sz="1200">
                          <a:effectLst/>
                        </a:rPr>
                        <a:t>等于</a:t>
                      </a:r>
                      <a:r>
                        <a:rPr lang="en-US" sz="1200">
                          <a:effectLst/>
                        </a:rPr>
                        <a:t>(1-</a:t>
                      </a:r>
                      <a:r>
                        <a:rPr lang="zh-CN" sz="1200">
                          <a:effectLst/>
                        </a:rPr>
                        <a:t>恒定</a:t>
                      </a:r>
                      <a:r>
                        <a:rPr lang="en-US" sz="1200">
                          <a:effectLst/>
                        </a:rPr>
                        <a:t>Alpha x </a:t>
                      </a:r>
                      <a:r>
                        <a:rPr lang="zh-CN" sz="1200">
                          <a:effectLst/>
                        </a:rPr>
                        <a:t>像素</a:t>
                      </a:r>
                      <a:r>
                        <a:rPr lang="en-US" sz="1200">
                          <a:effectLst/>
                        </a:rPr>
                        <a:t>Alpha</a:t>
                      </a:r>
                      <a:r>
                        <a:rPr lang="zh-CN" sz="1200">
                          <a:effectLst/>
                        </a:rPr>
                        <a:t>值</a:t>
                      </a:r>
                      <a:r>
                        <a:rPr lang="en-US" sz="1200">
                          <a:effectLst/>
                        </a:rPr>
                        <a:t>)</a:t>
                      </a:r>
                      <a:endParaRPr lang="zh-CN" sz="120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1560735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a:t>LTDC </a:t>
            </a:r>
            <a:r>
              <a:rPr lang="zh-CN" altLang="en-US" sz="2400" b="1"/>
              <a:t>层级初始化</a:t>
            </a:r>
            <a:r>
              <a:rPr lang="zh-CN" altLang="en-US" sz="2400" b="1" smtClean="0"/>
              <a:t>结构体</a:t>
            </a:r>
            <a:endParaRPr lang="zh-CN" altLang="en-US" sz="2400" b="1" dirty="0">
              <a:latin typeface="微软雅黑" pitchFamily="34" charset="-122"/>
              <a:ea typeface="微软雅黑" pitchFamily="34" charset="-122"/>
            </a:endParaRPr>
          </a:p>
        </p:txBody>
      </p:sp>
      <p:sp>
        <p:nvSpPr>
          <p:cNvPr id="3" name="矩形 2"/>
          <p:cNvSpPr/>
          <p:nvPr/>
        </p:nvSpPr>
        <p:spPr>
          <a:xfrm>
            <a:off x="611560" y="1412776"/>
            <a:ext cx="8280920" cy="2446824"/>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b="1" smtClean="0"/>
              <a:t>LTDC_BlendingFactor_1/2</a:t>
            </a:r>
          </a:p>
          <a:p>
            <a:r>
              <a:rPr lang="en-US" altLang="zh-CN" smtClean="0"/>
              <a:t>	</a:t>
            </a:r>
            <a:r>
              <a:rPr lang="zh-CN" altLang="zh-CN"/>
              <a:t>本结构体成员可以设置</a:t>
            </a:r>
            <a:r>
              <a:rPr lang="en-US" altLang="zh-CN"/>
              <a:t>BF1/BF2</a:t>
            </a:r>
            <a:r>
              <a:rPr lang="zh-CN" altLang="zh-CN"/>
              <a:t>参数使用</a:t>
            </a:r>
            <a:r>
              <a:rPr lang="en-US" altLang="zh-CN"/>
              <a:t>CA</a:t>
            </a:r>
            <a:r>
              <a:rPr lang="zh-CN" altLang="zh-CN"/>
              <a:t>配置</a:t>
            </a:r>
            <a:r>
              <a:rPr lang="en-US" altLang="zh-CN"/>
              <a:t>(LTDC_BlendingFactor1/2_CA)</a:t>
            </a:r>
            <a:r>
              <a:rPr lang="zh-CN" altLang="zh-CN"/>
              <a:t>还是</a:t>
            </a:r>
            <a:r>
              <a:rPr lang="en-US" altLang="zh-CN"/>
              <a:t>PAxCA</a:t>
            </a:r>
            <a:r>
              <a:rPr lang="zh-CN" altLang="zh-CN"/>
              <a:t>配置</a:t>
            </a:r>
            <a:r>
              <a:rPr lang="en-US" altLang="zh-CN"/>
              <a:t>(LTDC_BlendingFactor1/2_PAxCA)</a:t>
            </a:r>
            <a:r>
              <a:rPr lang="zh-CN" altLang="zh-CN"/>
              <a:t>。配置成</a:t>
            </a:r>
            <a:r>
              <a:rPr lang="en-US" altLang="zh-CN"/>
              <a:t>CA</a:t>
            </a:r>
            <a:r>
              <a:rPr lang="zh-CN" altLang="zh-CN"/>
              <a:t>表示混合系数中只包含恒定的</a:t>
            </a:r>
            <a:r>
              <a:rPr lang="en-US" altLang="zh-CN"/>
              <a:t>Alpha</a:t>
            </a:r>
            <a:r>
              <a:rPr lang="zh-CN" altLang="zh-CN"/>
              <a:t>值，即像素本身的</a:t>
            </a:r>
            <a:r>
              <a:rPr lang="en-US" altLang="zh-CN"/>
              <a:t>Alpha</a:t>
            </a:r>
            <a:r>
              <a:rPr lang="zh-CN" altLang="zh-CN"/>
              <a:t>不会影响混合效果，若配置成</a:t>
            </a:r>
            <a:r>
              <a:rPr lang="en-US" altLang="zh-CN"/>
              <a:t>PAxCA</a:t>
            </a:r>
            <a:r>
              <a:rPr lang="zh-CN" altLang="zh-CN"/>
              <a:t>，则混合系数中包含有像素本身的</a:t>
            </a:r>
            <a:r>
              <a:rPr lang="en-US" altLang="zh-CN"/>
              <a:t>Alpha</a:t>
            </a:r>
            <a:r>
              <a:rPr lang="zh-CN" altLang="zh-CN"/>
              <a:t>值，即把像素本身的</a:t>
            </a:r>
            <a:r>
              <a:rPr lang="en-US" altLang="zh-CN"/>
              <a:t>Alpha</a:t>
            </a:r>
            <a:r>
              <a:rPr lang="zh-CN" altLang="zh-CN"/>
              <a:t>加入到混合运算中。其中的恒定</a:t>
            </a:r>
            <a:r>
              <a:rPr lang="en-US" altLang="zh-CN"/>
              <a:t>Alpha</a:t>
            </a:r>
            <a:r>
              <a:rPr lang="zh-CN" altLang="zh-CN"/>
              <a:t>值即前面“</a:t>
            </a:r>
            <a:r>
              <a:rPr lang="en-US" altLang="zh-CN"/>
              <a:t>LTDC_ConstantAlpha</a:t>
            </a:r>
            <a:r>
              <a:rPr lang="zh-CN" altLang="zh-CN"/>
              <a:t>”结构体配置参数的透明度百分比：</a:t>
            </a:r>
            <a:r>
              <a:rPr lang="en-US" altLang="zh-CN"/>
              <a:t>(</a:t>
            </a:r>
            <a:r>
              <a:rPr lang="zh-CN" altLang="zh-CN"/>
              <a:t>配置的</a:t>
            </a:r>
            <a:r>
              <a:rPr lang="en-US" altLang="zh-CN"/>
              <a:t>Alpha</a:t>
            </a:r>
            <a:r>
              <a:rPr lang="zh-CN" altLang="zh-CN"/>
              <a:t>值</a:t>
            </a:r>
            <a:r>
              <a:rPr lang="en-US" altLang="zh-CN"/>
              <a:t>/0xFF)</a:t>
            </a:r>
            <a:r>
              <a:rPr lang="zh-CN" altLang="zh-CN" smtClean="0"/>
              <a:t>。</a:t>
            </a:r>
            <a:r>
              <a:rPr lang="en-US" altLang="zh-CN" smtClean="0"/>
              <a:t>	</a:t>
            </a:r>
            <a:endParaRPr lang="zh-CN" altLang="zh-CN"/>
          </a:p>
        </p:txBody>
      </p:sp>
      <p:pic>
        <p:nvPicPr>
          <p:cNvPr id="7" name="图片 6"/>
          <p:cNvPicPr/>
          <p:nvPr/>
        </p:nvPicPr>
        <p:blipFill>
          <a:blip r:embed="rId3"/>
          <a:stretch>
            <a:fillRect/>
          </a:stretch>
        </p:blipFill>
        <p:spPr>
          <a:xfrm>
            <a:off x="1902354" y="3933056"/>
            <a:ext cx="5274310" cy="1186180"/>
          </a:xfrm>
          <a:prstGeom prst="rect">
            <a:avLst/>
          </a:prstGeom>
          <a:ln>
            <a:solidFill>
              <a:schemeClr val="tx1"/>
            </a:solidFill>
          </a:ln>
        </p:spPr>
      </p:pic>
      <p:sp>
        <p:nvSpPr>
          <p:cNvPr id="4" name="矩形 3"/>
          <p:cNvSpPr/>
          <p:nvPr/>
        </p:nvSpPr>
        <p:spPr>
          <a:xfrm>
            <a:off x="611560" y="5131058"/>
            <a:ext cx="8208912" cy="1754326"/>
          </a:xfrm>
          <a:prstGeom prst="rect">
            <a:avLst/>
          </a:prstGeom>
        </p:spPr>
        <p:txBody>
          <a:bodyPr wrap="square">
            <a:spAutoFit/>
          </a:bodyPr>
          <a:lstStyle/>
          <a:p>
            <a:r>
              <a:rPr lang="zh-CN" altLang="zh-CN" smtClean="0"/>
              <a:t>数据源</a:t>
            </a:r>
            <a:r>
              <a:rPr lang="zh-CN" altLang="zh-CN"/>
              <a:t>混合时，由下至上，如果使用了</a:t>
            </a:r>
            <a:r>
              <a:rPr lang="en-US" altLang="zh-CN"/>
              <a:t>2</a:t>
            </a:r>
            <a:r>
              <a:rPr lang="zh-CN" altLang="zh-CN"/>
              <a:t>层，则先将第</a:t>
            </a:r>
            <a:r>
              <a:rPr lang="en-US" altLang="zh-CN"/>
              <a:t>1</a:t>
            </a:r>
            <a:r>
              <a:rPr lang="zh-CN" altLang="zh-CN"/>
              <a:t>层与</a:t>
            </a:r>
            <a:r>
              <a:rPr lang="en-US" altLang="zh-CN"/>
              <a:t>LTDC</a:t>
            </a:r>
            <a:r>
              <a:rPr lang="zh-CN" altLang="zh-CN"/>
              <a:t>背景混合，随后再使用该混合颜色与第</a:t>
            </a:r>
            <a:r>
              <a:rPr lang="en-US" altLang="zh-CN"/>
              <a:t>2</a:t>
            </a:r>
            <a:r>
              <a:rPr lang="zh-CN" altLang="zh-CN"/>
              <a:t>层混合得到最终结果。例如，当只使用第</a:t>
            </a:r>
            <a:r>
              <a:rPr lang="en-US" altLang="zh-CN"/>
              <a:t>1</a:t>
            </a:r>
            <a:r>
              <a:rPr lang="zh-CN" altLang="zh-CN"/>
              <a:t>层数据源时，且</a:t>
            </a:r>
            <a:r>
              <a:rPr lang="en-US" altLang="zh-CN"/>
              <a:t>BF1</a:t>
            </a:r>
            <a:r>
              <a:rPr lang="zh-CN" altLang="zh-CN"/>
              <a:t>及</a:t>
            </a:r>
            <a:r>
              <a:rPr lang="en-US" altLang="zh-CN"/>
              <a:t>BF2</a:t>
            </a:r>
            <a:r>
              <a:rPr lang="zh-CN" altLang="zh-CN"/>
              <a:t>都配置为使用恒定</a:t>
            </a:r>
            <a:r>
              <a:rPr lang="en-US" altLang="zh-CN"/>
              <a:t>Alpha</a:t>
            </a:r>
            <a:r>
              <a:rPr lang="zh-CN" altLang="zh-CN"/>
              <a:t>，该</a:t>
            </a:r>
            <a:r>
              <a:rPr lang="en-US" altLang="zh-CN"/>
              <a:t>Alpha</a:t>
            </a:r>
            <a:r>
              <a:rPr lang="zh-CN" altLang="zh-CN"/>
              <a:t>值在</a:t>
            </a:r>
            <a:r>
              <a:rPr lang="en-US" altLang="zh-CN"/>
              <a:t>LTDC_ConstantAlpha</a:t>
            </a:r>
            <a:r>
              <a:rPr lang="zh-CN" altLang="zh-CN"/>
              <a:t>结构体成员值中被配置为</a:t>
            </a:r>
            <a:r>
              <a:rPr lang="en-US" altLang="zh-CN"/>
              <a:t>240(0xF0)</a:t>
            </a:r>
            <a:r>
              <a:rPr lang="zh-CN" altLang="zh-CN"/>
              <a:t>。因此，恒定</a:t>
            </a:r>
            <a:r>
              <a:rPr lang="en-US" altLang="zh-CN"/>
              <a:t>Alpha</a:t>
            </a:r>
            <a:r>
              <a:rPr lang="zh-CN" altLang="zh-CN"/>
              <a:t>值为</a:t>
            </a:r>
            <a:r>
              <a:rPr lang="en-US" altLang="zh-CN"/>
              <a:t>240/255=0.94</a:t>
            </a:r>
            <a:r>
              <a:rPr lang="zh-CN" altLang="zh-CN"/>
              <a:t>。若当前层颜色</a:t>
            </a:r>
            <a:r>
              <a:rPr lang="en-US" altLang="zh-CN"/>
              <a:t>C=128</a:t>
            </a:r>
            <a:r>
              <a:rPr lang="zh-CN" altLang="zh-CN"/>
              <a:t>，背景色</a:t>
            </a:r>
            <a:r>
              <a:rPr lang="en-US" altLang="zh-CN"/>
              <a:t>Cs=48</a:t>
            </a:r>
            <a:r>
              <a:rPr lang="zh-CN" altLang="zh-CN"/>
              <a:t>，那么第</a:t>
            </a:r>
            <a:r>
              <a:rPr lang="en-US" altLang="zh-CN"/>
              <a:t>1</a:t>
            </a:r>
            <a:r>
              <a:rPr lang="zh-CN" altLang="zh-CN"/>
              <a:t>层与背景色的混合结果为</a:t>
            </a:r>
            <a:r>
              <a:rPr lang="zh-CN" altLang="zh-CN" smtClean="0"/>
              <a:t>：</a:t>
            </a:r>
          </a:p>
          <a:p>
            <a:r>
              <a:rPr lang="en-US" altLang="zh-CN" smtClean="0"/>
              <a:t>BC=</a:t>
            </a:r>
            <a:r>
              <a:rPr lang="zh-CN" altLang="zh-CN" smtClean="0"/>
              <a:t>恒定</a:t>
            </a:r>
            <a:r>
              <a:rPr lang="en-US" altLang="zh-CN" smtClean="0"/>
              <a:t>Alpha x C + (1- </a:t>
            </a:r>
            <a:r>
              <a:rPr lang="zh-CN" altLang="zh-CN" smtClean="0"/>
              <a:t>恒定</a:t>
            </a:r>
            <a:r>
              <a:rPr lang="en-US" altLang="zh-CN" smtClean="0"/>
              <a:t>Alpha) x Cs=0.94 x Cs +(1-0.94)x 48=123</a:t>
            </a:r>
            <a:endParaRPr lang="zh-CN" altLang="zh-CN"/>
          </a:p>
        </p:txBody>
      </p:sp>
    </p:spTree>
    <p:extLst>
      <p:ext uri="{BB962C8B-B14F-4D97-AF65-F5344CB8AC3E}">
        <p14:creationId xmlns:p14="http://schemas.microsoft.com/office/powerpoint/2010/main" val="533580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a:t>LTDC </a:t>
            </a:r>
            <a:r>
              <a:rPr lang="zh-CN" altLang="en-US" sz="2400" b="1"/>
              <a:t>层级初始化</a:t>
            </a:r>
            <a:r>
              <a:rPr lang="zh-CN" altLang="en-US" sz="2400" b="1" smtClean="0"/>
              <a:t>结构体</a:t>
            </a:r>
            <a:endParaRPr lang="zh-CN" altLang="en-US" sz="2400" b="1" dirty="0">
              <a:latin typeface="微软雅黑" pitchFamily="34" charset="-122"/>
              <a:ea typeface="微软雅黑" pitchFamily="34" charset="-122"/>
            </a:endParaRPr>
          </a:p>
        </p:txBody>
      </p:sp>
      <p:sp>
        <p:nvSpPr>
          <p:cNvPr id="3" name="矩形 2"/>
          <p:cNvSpPr/>
          <p:nvPr/>
        </p:nvSpPr>
        <p:spPr>
          <a:xfrm>
            <a:off x="611560" y="1613406"/>
            <a:ext cx="8280920" cy="3831818"/>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b="1" smtClean="0"/>
              <a:t>LTDC_CFBStartAdress</a:t>
            </a:r>
            <a:endParaRPr lang="zh-CN" altLang="zh-CN" b="1"/>
          </a:p>
          <a:p>
            <a:pPr>
              <a:lnSpc>
                <a:spcPct val="150000"/>
              </a:lnSpc>
            </a:pPr>
            <a:r>
              <a:rPr lang="en-US" altLang="zh-CN" smtClean="0"/>
              <a:t>	</a:t>
            </a:r>
            <a:r>
              <a:rPr lang="zh-CN" altLang="zh-CN" smtClean="0"/>
              <a:t>本</a:t>
            </a:r>
            <a:r>
              <a:rPr lang="zh-CN" altLang="zh-CN"/>
              <a:t>成员用于设置该层的显存首地址，该层的像素数据保存在从这个地址开始的存储空间内。 </a:t>
            </a:r>
            <a:endParaRPr lang="en-US" altLang="zh-CN" smtClean="0"/>
          </a:p>
          <a:p>
            <a:pPr>
              <a:lnSpc>
                <a:spcPct val="150000"/>
              </a:lnSpc>
            </a:pPr>
            <a:endParaRPr lang="zh-CN" altLang="zh-CN"/>
          </a:p>
          <a:p>
            <a:pPr marL="285750" lvl="0" indent="-285750">
              <a:lnSpc>
                <a:spcPct val="150000"/>
              </a:lnSpc>
              <a:buFont typeface="Arial" panose="020B0604020202020204" pitchFamily="34" charset="0"/>
              <a:buChar char="•"/>
            </a:pPr>
            <a:r>
              <a:rPr lang="en-US" altLang="zh-CN" b="1"/>
              <a:t>LTDC_CFBLineLength</a:t>
            </a:r>
            <a:endParaRPr lang="zh-CN" altLang="zh-CN" b="1"/>
          </a:p>
          <a:p>
            <a:pPr>
              <a:lnSpc>
                <a:spcPct val="150000"/>
              </a:lnSpc>
            </a:pPr>
            <a:r>
              <a:rPr lang="en-US" altLang="zh-CN" smtClean="0"/>
              <a:t>	</a:t>
            </a:r>
            <a:r>
              <a:rPr lang="zh-CN" altLang="zh-CN" smtClean="0"/>
              <a:t>本</a:t>
            </a:r>
            <a:r>
              <a:rPr lang="zh-CN" altLang="zh-CN"/>
              <a:t>成员用于设置当前层的行数据长度，即每行的有效像素点个数</a:t>
            </a:r>
            <a:r>
              <a:rPr lang="en-US" altLang="zh-CN"/>
              <a:t>x</a:t>
            </a:r>
            <a:r>
              <a:rPr lang="zh-CN" altLang="zh-CN"/>
              <a:t>每个像素的字节数，实际配置该参数时应写入值</a:t>
            </a:r>
            <a:r>
              <a:rPr lang="en-US" altLang="zh-CN"/>
              <a:t>(</a:t>
            </a:r>
            <a:r>
              <a:rPr lang="zh-CN" altLang="zh-CN"/>
              <a:t>行有效像素个数</a:t>
            </a:r>
            <a:r>
              <a:rPr lang="en-US" altLang="zh-CN"/>
              <a:t>x</a:t>
            </a:r>
            <a:r>
              <a:rPr lang="zh-CN" altLang="zh-CN"/>
              <a:t>每个像素的字节数</a:t>
            </a:r>
            <a:r>
              <a:rPr lang="en-US" altLang="zh-CN"/>
              <a:t>+3)</a:t>
            </a:r>
            <a:r>
              <a:rPr lang="zh-CN" altLang="zh-CN"/>
              <a:t>，每个像素的字节数跟像素格式有关，如</a:t>
            </a:r>
            <a:r>
              <a:rPr lang="en-US" altLang="zh-CN"/>
              <a:t>RGB565</a:t>
            </a:r>
            <a:r>
              <a:rPr lang="zh-CN" altLang="zh-CN"/>
              <a:t>为</a:t>
            </a:r>
            <a:r>
              <a:rPr lang="en-US" altLang="zh-CN"/>
              <a:t>2</a:t>
            </a:r>
            <a:r>
              <a:rPr lang="zh-CN" altLang="zh-CN"/>
              <a:t>字节，</a:t>
            </a:r>
            <a:r>
              <a:rPr lang="en-US" altLang="zh-CN"/>
              <a:t>RGB888</a:t>
            </a:r>
            <a:r>
              <a:rPr lang="zh-CN" altLang="zh-CN"/>
              <a:t>为</a:t>
            </a:r>
            <a:r>
              <a:rPr lang="en-US" altLang="zh-CN"/>
              <a:t>3</a:t>
            </a:r>
            <a:r>
              <a:rPr lang="zh-CN" altLang="zh-CN"/>
              <a:t>字节，</a:t>
            </a:r>
            <a:r>
              <a:rPr lang="en-US" altLang="zh-CN"/>
              <a:t>ARGB8888</a:t>
            </a:r>
            <a:r>
              <a:rPr lang="zh-CN" altLang="zh-CN"/>
              <a:t>为</a:t>
            </a:r>
            <a:r>
              <a:rPr lang="en-US" altLang="zh-CN"/>
              <a:t>4</a:t>
            </a:r>
            <a:r>
              <a:rPr lang="zh-CN" altLang="zh-CN"/>
              <a:t>字节</a:t>
            </a:r>
            <a:r>
              <a:rPr lang="zh-CN" altLang="zh-CN" smtClean="0"/>
              <a:t>。</a:t>
            </a:r>
            <a:endParaRPr lang="en-US" altLang="zh-CN" smtClean="0"/>
          </a:p>
        </p:txBody>
      </p:sp>
    </p:spTree>
    <p:extLst>
      <p:ext uri="{BB962C8B-B14F-4D97-AF65-F5344CB8AC3E}">
        <p14:creationId xmlns:p14="http://schemas.microsoft.com/office/powerpoint/2010/main" val="36687621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a:t>LTDC </a:t>
            </a:r>
            <a:r>
              <a:rPr lang="zh-CN" altLang="en-US" sz="2400" b="1"/>
              <a:t>层级初始化</a:t>
            </a:r>
            <a:r>
              <a:rPr lang="zh-CN" altLang="en-US" sz="2400" b="1" smtClean="0"/>
              <a:t>结构体</a:t>
            </a:r>
            <a:endParaRPr lang="zh-CN" altLang="en-US" sz="2400" b="1" dirty="0">
              <a:latin typeface="微软雅黑" pitchFamily="34" charset="-122"/>
              <a:ea typeface="微软雅黑" pitchFamily="34" charset="-122"/>
            </a:endParaRPr>
          </a:p>
        </p:txBody>
      </p:sp>
      <p:sp>
        <p:nvSpPr>
          <p:cNvPr id="3" name="矩形 2"/>
          <p:cNvSpPr/>
          <p:nvPr/>
        </p:nvSpPr>
        <p:spPr>
          <a:xfrm>
            <a:off x="611560" y="1580307"/>
            <a:ext cx="8280920" cy="3000821"/>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b="1" smtClean="0"/>
              <a:t>LTDC_CFBPitch</a:t>
            </a:r>
            <a:endParaRPr lang="zh-CN" altLang="zh-CN" b="1"/>
          </a:p>
          <a:p>
            <a:pPr>
              <a:lnSpc>
                <a:spcPct val="150000"/>
              </a:lnSpc>
            </a:pPr>
            <a:r>
              <a:rPr lang="en-US" altLang="zh-CN" smtClean="0"/>
              <a:t>	</a:t>
            </a:r>
            <a:r>
              <a:rPr lang="zh-CN" altLang="zh-CN" smtClean="0"/>
              <a:t>本</a:t>
            </a:r>
            <a:r>
              <a:rPr lang="zh-CN" altLang="zh-CN"/>
              <a:t>成员用于设置从某行的有效像素起始位置到下一行起始位置处的数据增量，无特殊情况的话，它一般就直接等于行的有效像素个数</a:t>
            </a:r>
            <a:r>
              <a:rPr lang="en-US" altLang="zh-CN"/>
              <a:t>x</a:t>
            </a:r>
            <a:r>
              <a:rPr lang="zh-CN" altLang="zh-CN"/>
              <a:t>每个像素的字节数</a:t>
            </a:r>
            <a:r>
              <a:rPr lang="zh-CN" altLang="zh-CN" smtClean="0"/>
              <a:t>。</a:t>
            </a:r>
            <a:endParaRPr lang="en-US" altLang="zh-CN" smtClean="0"/>
          </a:p>
          <a:p>
            <a:pPr>
              <a:lnSpc>
                <a:spcPct val="150000"/>
              </a:lnSpc>
            </a:pPr>
            <a:endParaRPr lang="zh-CN" altLang="zh-CN"/>
          </a:p>
          <a:p>
            <a:pPr marL="285750" lvl="0" indent="-285750">
              <a:lnSpc>
                <a:spcPct val="150000"/>
              </a:lnSpc>
              <a:buFont typeface="Arial" panose="020B0604020202020204" pitchFamily="34" charset="0"/>
              <a:buChar char="•"/>
            </a:pPr>
            <a:r>
              <a:rPr lang="en-US" altLang="zh-CN" b="1"/>
              <a:t>LTDC_CFBLineNumber</a:t>
            </a:r>
            <a:endParaRPr lang="zh-CN" altLang="zh-CN" b="1"/>
          </a:p>
          <a:p>
            <a:pPr>
              <a:lnSpc>
                <a:spcPct val="150000"/>
              </a:lnSpc>
            </a:pPr>
            <a:r>
              <a:rPr lang="en-US" altLang="zh-CN" smtClean="0"/>
              <a:t>	</a:t>
            </a:r>
            <a:r>
              <a:rPr lang="zh-CN" altLang="zh-CN" smtClean="0"/>
              <a:t>本</a:t>
            </a:r>
            <a:r>
              <a:rPr lang="zh-CN" altLang="zh-CN"/>
              <a:t>成员用于设置当前层的显示行数</a:t>
            </a:r>
            <a:r>
              <a:rPr lang="zh-CN" altLang="zh-CN" smtClean="0"/>
              <a:t>。</a:t>
            </a:r>
            <a:r>
              <a:rPr lang="en-US" altLang="zh-CN"/>
              <a:t> </a:t>
            </a:r>
            <a:endParaRPr lang="zh-CN" altLang="zh-CN"/>
          </a:p>
        </p:txBody>
      </p:sp>
      <p:sp>
        <p:nvSpPr>
          <p:cNvPr id="6" name="矩形 5"/>
          <p:cNvSpPr/>
          <p:nvPr/>
        </p:nvSpPr>
        <p:spPr>
          <a:xfrm>
            <a:off x="539552" y="4797152"/>
            <a:ext cx="8280920" cy="1700530"/>
          </a:xfrm>
          <a:prstGeom prst="rect">
            <a:avLst/>
          </a:prstGeom>
        </p:spPr>
        <p:txBody>
          <a:bodyPr wrap="square">
            <a:spAutoFit/>
          </a:bodyPr>
          <a:lstStyle/>
          <a:p>
            <a:pPr>
              <a:lnSpc>
                <a:spcPct val="150000"/>
              </a:lnSpc>
            </a:pPr>
            <a:r>
              <a:rPr lang="en-US" altLang="zh-CN" smtClean="0"/>
              <a:t>	</a:t>
            </a:r>
            <a:r>
              <a:rPr lang="zh-CN" altLang="zh-CN" smtClean="0"/>
              <a:t>配置</a:t>
            </a:r>
            <a:r>
              <a:rPr lang="zh-CN" altLang="zh-CN"/>
              <a:t>完</a:t>
            </a:r>
            <a:r>
              <a:rPr lang="en-US" altLang="zh-CN"/>
              <a:t>LTDC_Layer_InitTypeDef</a:t>
            </a:r>
            <a:r>
              <a:rPr lang="zh-CN" altLang="zh-CN"/>
              <a:t>层级初始化结构体后，调用库函数</a:t>
            </a:r>
            <a:r>
              <a:rPr lang="en-US" altLang="zh-CN">
                <a:solidFill>
                  <a:srgbClr val="FF0000"/>
                </a:solidFill>
              </a:rPr>
              <a:t>LTDC_LayerInit</a:t>
            </a:r>
            <a:r>
              <a:rPr lang="zh-CN" altLang="zh-CN"/>
              <a:t>可把这些配置写入到</a:t>
            </a:r>
            <a:r>
              <a:rPr lang="en-US" altLang="zh-CN"/>
              <a:t>LTDC</a:t>
            </a:r>
            <a:r>
              <a:rPr lang="zh-CN" altLang="zh-CN"/>
              <a:t>的层级控制寄存器中，完成初始化。初始化完成后</a:t>
            </a:r>
            <a:r>
              <a:rPr lang="en-US" altLang="zh-CN"/>
              <a:t>LTDC</a:t>
            </a:r>
            <a:r>
              <a:rPr lang="zh-CN" altLang="zh-CN"/>
              <a:t>会不断把显存空间的数据传输到液晶屏进行显示，我们可以直接修改或使用</a:t>
            </a:r>
            <a:r>
              <a:rPr lang="en-US" altLang="zh-CN"/>
              <a:t>DMA2D</a:t>
            </a:r>
            <a:r>
              <a:rPr lang="zh-CN" altLang="zh-CN"/>
              <a:t>修改显存中的数据，从而改变显示的内容。</a:t>
            </a:r>
          </a:p>
        </p:txBody>
      </p:sp>
    </p:spTree>
    <p:extLst>
      <p:ext uri="{BB962C8B-B14F-4D97-AF65-F5344CB8AC3E}">
        <p14:creationId xmlns:p14="http://schemas.microsoft.com/office/powerpoint/2010/main" val="4219482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smtClean="0"/>
              <a:t>DMA2D</a:t>
            </a:r>
            <a:r>
              <a:rPr lang="zh-CN" altLang="en-US" sz="2400" b="1" smtClean="0"/>
              <a:t>结构体</a:t>
            </a:r>
            <a:endParaRPr lang="zh-CN" altLang="en-US" sz="2400" b="1" dirty="0">
              <a:latin typeface="微软雅黑" pitchFamily="34" charset="-122"/>
              <a:ea typeface="微软雅黑" pitchFamily="34" charset="-122"/>
            </a:endParaRPr>
          </a:p>
        </p:txBody>
      </p:sp>
      <p:sp>
        <p:nvSpPr>
          <p:cNvPr id="3" name="矩形 2"/>
          <p:cNvSpPr/>
          <p:nvPr/>
        </p:nvSpPr>
        <p:spPr>
          <a:xfrm>
            <a:off x="611560" y="1628800"/>
            <a:ext cx="8280920" cy="646331"/>
          </a:xfrm>
          <a:prstGeom prst="rect">
            <a:avLst/>
          </a:prstGeom>
        </p:spPr>
        <p:txBody>
          <a:bodyPr wrap="square">
            <a:spAutoFit/>
          </a:bodyPr>
          <a:lstStyle/>
          <a:p>
            <a:r>
              <a:rPr lang="en-US" altLang="zh-CN" smtClean="0"/>
              <a:t>	</a:t>
            </a:r>
            <a:r>
              <a:rPr lang="zh-CN" altLang="zh-CN" smtClean="0"/>
              <a:t>在</a:t>
            </a:r>
            <a:r>
              <a:rPr lang="zh-CN" altLang="zh-CN"/>
              <a:t>实际显示时，我们常常采用</a:t>
            </a:r>
            <a:r>
              <a:rPr lang="en-US" altLang="zh-CN"/>
              <a:t>DMA2D</a:t>
            </a:r>
            <a:r>
              <a:rPr lang="zh-CN" altLang="zh-CN"/>
              <a:t>描绘直线和矩形，这个时候会用到</a:t>
            </a:r>
            <a:r>
              <a:rPr lang="en-US" altLang="zh-CN"/>
              <a:t>DMA2D</a:t>
            </a:r>
            <a:r>
              <a:rPr lang="zh-CN" altLang="zh-CN" smtClean="0"/>
              <a:t>结构体</a:t>
            </a:r>
            <a:r>
              <a:rPr lang="zh-CN" altLang="en-US" smtClean="0"/>
              <a:t>。</a:t>
            </a:r>
            <a:endParaRPr lang="zh-CN" altLang="en-US"/>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368" y="2359790"/>
            <a:ext cx="8816976" cy="4234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80741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a:t>DMA2D</a:t>
            </a:r>
            <a:r>
              <a:rPr lang="zh-CN" altLang="en-US" sz="2400" b="1"/>
              <a:t>结构体</a:t>
            </a:r>
            <a:endParaRPr lang="zh-CN" altLang="en-US" sz="2400" b="1" dirty="0">
              <a:latin typeface="微软雅黑" pitchFamily="34" charset="-122"/>
              <a:ea typeface="微软雅黑" pitchFamily="34" charset="-122"/>
            </a:endParaRPr>
          </a:p>
        </p:txBody>
      </p:sp>
      <p:sp>
        <p:nvSpPr>
          <p:cNvPr id="3" name="矩形 2"/>
          <p:cNvSpPr/>
          <p:nvPr/>
        </p:nvSpPr>
        <p:spPr>
          <a:xfrm>
            <a:off x="611560" y="1628800"/>
            <a:ext cx="8280920" cy="646331"/>
          </a:xfrm>
          <a:prstGeom prst="rect">
            <a:avLst/>
          </a:prstGeom>
        </p:spPr>
        <p:txBody>
          <a:bodyPr wrap="square">
            <a:spAutoFit/>
          </a:bodyPr>
          <a:lstStyle/>
          <a:p>
            <a:pPr marL="285750" lvl="0" indent="-285750">
              <a:buFont typeface="Arial" panose="020B0604020202020204" pitchFamily="34" charset="0"/>
              <a:buChar char="•"/>
            </a:pPr>
            <a:r>
              <a:rPr lang="en-US" altLang="zh-CN" b="1"/>
              <a:t>DMA2D_Mode</a:t>
            </a:r>
            <a:endParaRPr lang="zh-CN" altLang="zh-CN" b="1"/>
          </a:p>
          <a:p>
            <a:r>
              <a:rPr lang="zh-CN" altLang="zh-CN"/>
              <a:t>本成员用于配置</a:t>
            </a:r>
            <a:r>
              <a:rPr lang="en-US" altLang="zh-CN"/>
              <a:t>DMA2D</a:t>
            </a:r>
            <a:r>
              <a:rPr lang="zh-CN" altLang="zh-CN"/>
              <a:t>的工作模式，它可以被设置</a:t>
            </a:r>
            <a:r>
              <a:rPr lang="zh-CN" altLang="zh-CN" smtClean="0"/>
              <a:t>为</a:t>
            </a:r>
            <a:r>
              <a:rPr lang="zh-CN" altLang="en-US" smtClean="0"/>
              <a:t>下表中的值：</a:t>
            </a:r>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2011456027"/>
              </p:ext>
            </p:extLst>
          </p:nvPr>
        </p:nvGraphicFramePr>
        <p:xfrm>
          <a:off x="683567" y="2492896"/>
          <a:ext cx="7858391" cy="1751285"/>
        </p:xfrm>
        <a:graphic>
          <a:graphicData uri="http://schemas.openxmlformats.org/drawingml/2006/table">
            <a:tbl>
              <a:tblPr firstRow="1" firstCol="1" bandRow="1">
                <a:tableStyleId>{5C22544A-7EE6-4342-B048-85BDC9FD1C3A}</a:tableStyleId>
              </a:tblPr>
              <a:tblGrid>
                <a:gridCol w="2150056"/>
                <a:gridCol w="5708335"/>
              </a:tblGrid>
              <a:tr h="350257">
                <a:tc>
                  <a:txBody>
                    <a:bodyPr/>
                    <a:lstStyle/>
                    <a:p>
                      <a:pPr algn="just">
                        <a:lnSpc>
                          <a:spcPts val="1200"/>
                        </a:lnSpc>
                        <a:spcAft>
                          <a:spcPts val="0"/>
                        </a:spcAft>
                      </a:pPr>
                      <a:r>
                        <a:rPr lang="zh-CN" sz="1200">
                          <a:effectLst/>
                        </a:rPr>
                        <a:t>宏</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说明</a:t>
                      </a:r>
                      <a:endParaRPr lang="zh-CN" sz="1200">
                        <a:effectLst/>
                        <a:latin typeface="Times New Roman"/>
                        <a:ea typeface="黑体"/>
                      </a:endParaRPr>
                    </a:p>
                  </a:txBody>
                  <a:tcPr marL="68580" marR="68580" marT="0" marB="0" anchor="ctr"/>
                </a:tc>
              </a:tr>
              <a:tr h="350257">
                <a:tc>
                  <a:txBody>
                    <a:bodyPr/>
                    <a:lstStyle/>
                    <a:p>
                      <a:pPr algn="just">
                        <a:lnSpc>
                          <a:spcPts val="1200"/>
                        </a:lnSpc>
                        <a:spcAft>
                          <a:spcPts val="0"/>
                        </a:spcAft>
                      </a:pPr>
                      <a:r>
                        <a:rPr lang="en-US" sz="1050">
                          <a:effectLst/>
                        </a:rPr>
                        <a:t>DMA2D_M2M</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从存储器到存储器（仅限</a:t>
                      </a:r>
                      <a:r>
                        <a:rPr lang="en-US" sz="1050">
                          <a:effectLst/>
                        </a:rPr>
                        <a:t>FG</a:t>
                      </a:r>
                      <a:r>
                        <a:rPr lang="zh-CN" sz="1050">
                          <a:effectLst/>
                        </a:rPr>
                        <a:t>获取数据源）</a:t>
                      </a:r>
                      <a:endParaRPr lang="zh-CN" sz="1050">
                        <a:effectLst/>
                        <a:latin typeface="Times New Roman"/>
                        <a:ea typeface="宋体"/>
                      </a:endParaRPr>
                    </a:p>
                  </a:txBody>
                  <a:tcPr marL="68580" marR="68580" marT="0" marB="0" anchor="ctr"/>
                </a:tc>
              </a:tr>
              <a:tr h="350257">
                <a:tc>
                  <a:txBody>
                    <a:bodyPr/>
                    <a:lstStyle/>
                    <a:p>
                      <a:pPr algn="just">
                        <a:lnSpc>
                          <a:spcPts val="1200"/>
                        </a:lnSpc>
                        <a:spcAft>
                          <a:spcPts val="0"/>
                        </a:spcAft>
                      </a:pPr>
                      <a:r>
                        <a:rPr lang="en-US" sz="1050">
                          <a:effectLst/>
                        </a:rPr>
                        <a:t>DMA2D_M2M_PFC</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存储器到存储器并执行 </a:t>
                      </a:r>
                      <a:r>
                        <a:rPr lang="en-US" sz="1050">
                          <a:effectLst/>
                        </a:rPr>
                        <a:t>PFC</a:t>
                      </a:r>
                      <a:r>
                        <a:rPr lang="zh-CN" sz="1050">
                          <a:effectLst/>
                        </a:rPr>
                        <a:t>（仅限 </a:t>
                      </a:r>
                      <a:r>
                        <a:rPr lang="en-US" sz="1050">
                          <a:effectLst/>
                        </a:rPr>
                        <a:t>FG PFC </a:t>
                      </a:r>
                      <a:r>
                        <a:rPr lang="zh-CN" sz="1050">
                          <a:effectLst/>
                        </a:rPr>
                        <a:t>激活时的 </a:t>
                      </a:r>
                      <a:r>
                        <a:rPr lang="en-US" sz="1050">
                          <a:effectLst/>
                        </a:rPr>
                        <a:t>FG </a:t>
                      </a:r>
                      <a:r>
                        <a:rPr lang="zh-CN" sz="1050">
                          <a:effectLst/>
                        </a:rPr>
                        <a:t>获取）</a:t>
                      </a:r>
                      <a:endParaRPr lang="zh-CN" sz="1050">
                        <a:effectLst/>
                        <a:latin typeface="Times New Roman"/>
                        <a:ea typeface="宋体"/>
                      </a:endParaRPr>
                    </a:p>
                  </a:txBody>
                  <a:tcPr marL="68580" marR="68580" marT="0" marB="0" anchor="ctr"/>
                </a:tc>
              </a:tr>
              <a:tr h="350257">
                <a:tc>
                  <a:txBody>
                    <a:bodyPr/>
                    <a:lstStyle/>
                    <a:p>
                      <a:pPr algn="just">
                        <a:lnSpc>
                          <a:spcPts val="1200"/>
                        </a:lnSpc>
                        <a:spcAft>
                          <a:spcPts val="0"/>
                        </a:spcAft>
                      </a:pPr>
                      <a:r>
                        <a:rPr lang="en-US" sz="1050">
                          <a:effectLst/>
                        </a:rPr>
                        <a:t>DMA2D_M2M_BLEND</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存储器到存储器并执行混合（执行 </a:t>
                      </a:r>
                      <a:r>
                        <a:rPr lang="en-US" sz="1050">
                          <a:effectLst/>
                        </a:rPr>
                        <a:t>PFC </a:t>
                      </a:r>
                      <a:r>
                        <a:rPr lang="zh-CN" sz="1050">
                          <a:effectLst/>
                        </a:rPr>
                        <a:t>和混合时的 </a:t>
                      </a:r>
                      <a:r>
                        <a:rPr lang="en-US" sz="1050">
                          <a:effectLst/>
                        </a:rPr>
                        <a:t>FG </a:t>
                      </a:r>
                      <a:r>
                        <a:rPr lang="zh-CN" sz="1050">
                          <a:effectLst/>
                        </a:rPr>
                        <a:t>和 </a:t>
                      </a:r>
                      <a:r>
                        <a:rPr lang="en-US" sz="1050">
                          <a:effectLst/>
                        </a:rPr>
                        <a:t>BG </a:t>
                      </a:r>
                      <a:r>
                        <a:rPr lang="zh-CN" sz="1050">
                          <a:effectLst/>
                        </a:rPr>
                        <a:t>获取）</a:t>
                      </a:r>
                      <a:endParaRPr lang="zh-CN" sz="1050">
                        <a:effectLst/>
                        <a:latin typeface="Times New Roman"/>
                        <a:ea typeface="宋体"/>
                      </a:endParaRPr>
                    </a:p>
                  </a:txBody>
                  <a:tcPr marL="68580" marR="68580" marT="0" marB="0" anchor="ctr"/>
                </a:tc>
              </a:tr>
              <a:tr h="350257">
                <a:tc>
                  <a:txBody>
                    <a:bodyPr/>
                    <a:lstStyle/>
                    <a:p>
                      <a:pPr algn="just">
                        <a:lnSpc>
                          <a:spcPts val="1200"/>
                        </a:lnSpc>
                        <a:spcAft>
                          <a:spcPts val="0"/>
                        </a:spcAft>
                      </a:pPr>
                      <a:r>
                        <a:rPr lang="en-US" sz="1050">
                          <a:effectLst/>
                        </a:rPr>
                        <a:t>DMA2D_R2M</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寄存器到存储器（无 </a:t>
                      </a:r>
                      <a:r>
                        <a:rPr lang="en-US" sz="1050">
                          <a:effectLst/>
                        </a:rPr>
                        <a:t>FG </a:t>
                      </a:r>
                      <a:r>
                        <a:rPr lang="zh-CN" sz="1050">
                          <a:effectLst/>
                        </a:rPr>
                        <a:t>和 </a:t>
                      </a:r>
                      <a:r>
                        <a:rPr lang="en-US" sz="1050">
                          <a:effectLst/>
                        </a:rPr>
                        <a:t>BG</a:t>
                      </a:r>
                      <a:r>
                        <a:rPr lang="zh-CN" sz="1050">
                          <a:effectLst/>
                        </a:rPr>
                        <a:t>，仅输出阶段激活）</a:t>
                      </a:r>
                      <a:endParaRPr lang="zh-CN" sz="1050">
                        <a:effectLst/>
                        <a:latin typeface="Times New Roman"/>
                        <a:ea typeface="宋体"/>
                      </a:endParaRPr>
                    </a:p>
                  </a:txBody>
                  <a:tcPr marL="68580" marR="68580" marT="0" marB="0" anchor="ctr"/>
                </a:tc>
              </a:tr>
            </a:tbl>
          </a:graphicData>
        </a:graphic>
      </p:graphicFrame>
      <p:sp>
        <p:nvSpPr>
          <p:cNvPr id="4" name="矩形 3"/>
          <p:cNvSpPr/>
          <p:nvPr/>
        </p:nvSpPr>
        <p:spPr>
          <a:xfrm>
            <a:off x="606888" y="4361036"/>
            <a:ext cx="8069568" cy="2308324"/>
          </a:xfrm>
          <a:prstGeom prst="rect">
            <a:avLst/>
          </a:prstGeom>
        </p:spPr>
        <p:txBody>
          <a:bodyPr wrap="square">
            <a:spAutoFit/>
          </a:bodyPr>
          <a:lstStyle/>
          <a:p>
            <a:r>
              <a:rPr lang="en-US" altLang="zh-CN" smtClean="0"/>
              <a:t>	</a:t>
            </a:r>
            <a:r>
              <a:rPr lang="zh-CN" altLang="zh-CN" smtClean="0"/>
              <a:t>这</a:t>
            </a:r>
            <a:r>
              <a:rPr lang="zh-CN" altLang="zh-CN"/>
              <a:t>几种工作模式主要区分数据的来源、是否使能</a:t>
            </a:r>
            <a:r>
              <a:rPr lang="en-US" altLang="zh-CN"/>
              <a:t>PFC</a:t>
            </a:r>
            <a:r>
              <a:rPr lang="zh-CN" altLang="zh-CN"/>
              <a:t>以及是否使能混合器。使用</a:t>
            </a:r>
            <a:r>
              <a:rPr lang="en-US" altLang="zh-CN"/>
              <a:t>DMA2D</a:t>
            </a:r>
            <a:r>
              <a:rPr lang="zh-CN" altLang="zh-CN"/>
              <a:t>时，可把数据从某个位置搬运到显存，该位置可以是</a:t>
            </a:r>
            <a:r>
              <a:rPr lang="en-US" altLang="zh-CN"/>
              <a:t>DMA2D</a:t>
            </a:r>
            <a:r>
              <a:rPr lang="zh-CN" altLang="zh-CN"/>
              <a:t>本身的寄存器，也可以是设置好的</a:t>
            </a:r>
            <a:r>
              <a:rPr lang="en-US" altLang="zh-CN"/>
              <a:t>DMA2D</a:t>
            </a:r>
            <a:r>
              <a:rPr lang="zh-CN" altLang="zh-CN"/>
              <a:t>前景地址、背景地址</a:t>
            </a:r>
            <a:r>
              <a:rPr lang="en-US" altLang="zh-CN"/>
              <a:t>(</a:t>
            </a:r>
            <a:r>
              <a:rPr lang="zh-CN" altLang="zh-CN"/>
              <a:t>即从存储器到存储器</a:t>
            </a:r>
            <a:r>
              <a:rPr lang="en-US" altLang="zh-CN"/>
              <a:t>)</a:t>
            </a:r>
            <a:r>
              <a:rPr lang="zh-CN" altLang="zh-CN"/>
              <a:t>。若使能了</a:t>
            </a:r>
            <a:r>
              <a:rPr lang="en-US" altLang="zh-CN"/>
              <a:t>PFC</a:t>
            </a:r>
            <a:r>
              <a:rPr lang="zh-CN" altLang="zh-CN"/>
              <a:t>，则存储器中的数据源会经过转换再传输到显存。若使能了混合器，</a:t>
            </a:r>
            <a:r>
              <a:rPr lang="en-US" altLang="zh-CN"/>
              <a:t>DMA2D</a:t>
            </a:r>
            <a:r>
              <a:rPr lang="zh-CN" altLang="zh-CN"/>
              <a:t>会把两个数据源中的数据混合后再输出到显存。</a:t>
            </a:r>
          </a:p>
          <a:p>
            <a:r>
              <a:rPr lang="zh-CN" altLang="zh-CN"/>
              <a:t>若使用存储器到存储器模式，需要调用库函数</a:t>
            </a:r>
            <a:r>
              <a:rPr lang="en-US" altLang="zh-CN"/>
              <a:t>DMA2D_FGConfig</a:t>
            </a:r>
            <a:r>
              <a:rPr lang="zh-CN" altLang="zh-CN"/>
              <a:t>，使用初始化结构体</a:t>
            </a:r>
            <a:r>
              <a:rPr lang="en-US" altLang="zh-CN"/>
              <a:t>DMA2D_FG_InitTypeDef</a:t>
            </a:r>
            <a:r>
              <a:rPr lang="zh-CN" altLang="zh-CN"/>
              <a:t>配置数据源的格式、地址等参数。</a:t>
            </a:r>
            <a:r>
              <a:rPr lang="en-US" altLang="zh-CN"/>
              <a:t>(</a:t>
            </a:r>
            <a:r>
              <a:rPr lang="zh-CN" altLang="zh-CN"/>
              <a:t>背景层使用函数</a:t>
            </a:r>
            <a:r>
              <a:rPr lang="en-US" altLang="zh-CN"/>
              <a:t>DMA2D_BGConfig</a:t>
            </a:r>
            <a:r>
              <a:rPr lang="zh-CN" altLang="zh-CN"/>
              <a:t>和结构体</a:t>
            </a:r>
            <a:r>
              <a:rPr lang="en-US" altLang="zh-CN"/>
              <a:t>DMA2D_BG_InitTypeDef</a:t>
            </a:r>
            <a:r>
              <a:rPr lang="en-US" altLang="zh-CN" smtClean="0"/>
              <a:t>)</a:t>
            </a:r>
            <a:r>
              <a:rPr lang="zh-CN" altLang="en-US" smtClean="0"/>
              <a:t>。</a:t>
            </a:r>
            <a:endParaRPr lang="zh-CN" altLang="zh-CN"/>
          </a:p>
        </p:txBody>
      </p:sp>
    </p:spTree>
    <p:extLst>
      <p:ext uri="{BB962C8B-B14F-4D97-AF65-F5344CB8AC3E}">
        <p14:creationId xmlns:p14="http://schemas.microsoft.com/office/powerpoint/2010/main" val="23543152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a:t>DMA2D</a:t>
            </a:r>
            <a:r>
              <a:rPr lang="zh-CN" altLang="en-US" sz="2400" b="1"/>
              <a:t>结构体</a:t>
            </a:r>
            <a:endParaRPr lang="zh-CN" altLang="en-US" sz="2400" b="1" dirty="0">
              <a:latin typeface="微软雅黑" pitchFamily="34" charset="-122"/>
              <a:ea typeface="微软雅黑" pitchFamily="34" charset="-122"/>
            </a:endParaRPr>
          </a:p>
        </p:txBody>
      </p:sp>
      <p:sp>
        <p:nvSpPr>
          <p:cNvPr id="3" name="矩形 2"/>
          <p:cNvSpPr/>
          <p:nvPr/>
        </p:nvSpPr>
        <p:spPr>
          <a:xfrm>
            <a:off x="611560" y="1628800"/>
            <a:ext cx="8280920" cy="5024517"/>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b="1"/>
              <a:t>DMA2D_CMode</a:t>
            </a:r>
            <a:endParaRPr lang="zh-CN" altLang="zh-CN" b="1"/>
          </a:p>
          <a:p>
            <a:pPr>
              <a:lnSpc>
                <a:spcPct val="150000"/>
              </a:lnSpc>
            </a:pPr>
            <a:r>
              <a:rPr lang="en-US" altLang="zh-CN" smtClean="0"/>
              <a:t>	</a:t>
            </a:r>
            <a:r>
              <a:rPr lang="zh-CN" altLang="zh-CN" smtClean="0"/>
              <a:t>本</a:t>
            </a:r>
            <a:r>
              <a:rPr lang="zh-CN" altLang="zh-CN"/>
              <a:t>成员用于配置</a:t>
            </a:r>
            <a:r>
              <a:rPr lang="en-US" altLang="zh-CN"/>
              <a:t>DMA2D</a:t>
            </a:r>
            <a:r>
              <a:rPr lang="zh-CN" altLang="zh-CN"/>
              <a:t>的输出</a:t>
            </a:r>
            <a:r>
              <a:rPr lang="en-US" altLang="zh-CN"/>
              <a:t>PFC</a:t>
            </a:r>
            <a:r>
              <a:rPr lang="zh-CN" altLang="zh-CN"/>
              <a:t>颜色格式，即它将要传输给显存的格式。 </a:t>
            </a:r>
            <a:endParaRPr lang="en-US" altLang="zh-CN" smtClean="0"/>
          </a:p>
          <a:p>
            <a:pPr>
              <a:lnSpc>
                <a:spcPct val="150000"/>
              </a:lnSpc>
            </a:pPr>
            <a:endParaRPr lang="zh-CN" altLang="zh-CN"/>
          </a:p>
          <a:p>
            <a:pPr marL="285750" lvl="0" indent="-285750">
              <a:lnSpc>
                <a:spcPct val="150000"/>
              </a:lnSpc>
              <a:buFont typeface="Arial" panose="020B0604020202020204" pitchFamily="34" charset="0"/>
              <a:buChar char="•"/>
            </a:pPr>
            <a:r>
              <a:rPr lang="en-US" altLang="zh-CN" b="1"/>
              <a:t>DMA2D_OutputBlue/ Green/ Red/ Alpha</a:t>
            </a:r>
            <a:endParaRPr lang="zh-CN" altLang="zh-CN" b="1"/>
          </a:p>
          <a:p>
            <a:pPr>
              <a:lnSpc>
                <a:spcPct val="150000"/>
              </a:lnSpc>
            </a:pPr>
            <a:r>
              <a:rPr lang="en-US" altLang="zh-CN" smtClean="0"/>
              <a:t>	</a:t>
            </a:r>
            <a:r>
              <a:rPr lang="zh-CN" altLang="zh-CN" smtClean="0"/>
              <a:t>这</a:t>
            </a:r>
            <a:r>
              <a:rPr lang="zh-CN" altLang="zh-CN"/>
              <a:t>几个成员用于配置</a:t>
            </a:r>
            <a:r>
              <a:rPr lang="en-US" altLang="zh-CN"/>
              <a:t>DMA2D</a:t>
            </a:r>
            <a:r>
              <a:rPr lang="zh-CN" altLang="zh-CN"/>
              <a:t>的寄存器颜色值，若</a:t>
            </a:r>
            <a:r>
              <a:rPr lang="en-US" altLang="zh-CN"/>
              <a:t>DMA2D</a:t>
            </a:r>
            <a:r>
              <a:rPr lang="zh-CN" altLang="zh-CN"/>
              <a:t>工作在“寄存器到存储器”</a:t>
            </a:r>
            <a:r>
              <a:rPr lang="en-US" altLang="zh-CN"/>
              <a:t>(DMA2D_R2M)</a:t>
            </a:r>
            <a:r>
              <a:rPr lang="zh-CN" altLang="zh-CN"/>
              <a:t>模式时，这个颜色值作为数据源，被</a:t>
            </a:r>
            <a:r>
              <a:rPr lang="en-US" altLang="zh-CN"/>
              <a:t>DMA2D</a:t>
            </a:r>
            <a:r>
              <a:rPr lang="zh-CN" altLang="zh-CN"/>
              <a:t>复制到显存空间，即目标空间都会被填入这一种色彩</a:t>
            </a:r>
            <a:r>
              <a:rPr lang="zh-CN" altLang="zh-CN" smtClean="0"/>
              <a:t>。</a:t>
            </a:r>
            <a:endParaRPr lang="en-US" altLang="zh-CN" smtClean="0"/>
          </a:p>
          <a:p>
            <a:pPr>
              <a:lnSpc>
                <a:spcPct val="150000"/>
              </a:lnSpc>
            </a:pPr>
            <a:endParaRPr lang="zh-CN" altLang="zh-CN"/>
          </a:p>
          <a:p>
            <a:pPr marL="285750" lvl="0" indent="-285750">
              <a:lnSpc>
                <a:spcPct val="150000"/>
              </a:lnSpc>
              <a:buFont typeface="Arial" panose="020B0604020202020204" pitchFamily="34" charset="0"/>
              <a:buChar char="•"/>
            </a:pPr>
            <a:r>
              <a:rPr lang="en-US" altLang="zh-CN" b="1"/>
              <a:t>DMA2D_OutputMemoryAdd</a:t>
            </a:r>
            <a:endParaRPr lang="zh-CN" altLang="zh-CN" b="1"/>
          </a:p>
          <a:p>
            <a:pPr>
              <a:lnSpc>
                <a:spcPct val="150000"/>
              </a:lnSpc>
            </a:pPr>
            <a:r>
              <a:rPr lang="en-US" altLang="zh-CN" smtClean="0"/>
              <a:t>	</a:t>
            </a:r>
            <a:r>
              <a:rPr lang="zh-CN" altLang="zh-CN" smtClean="0"/>
              <a:t>本</a:t>
            </a:r>
            <a:r>
              <a:rPr lang="zh-CN" altLang="zh-CN"/>
              <a:t>成员用于配置</a:t>
            </a:r>
            <a:r>
              <a:rPr lang="en-US" altLang="zh-CN"/>
              <a:t>DMA2D</a:t>
            </a:r>
            <a:r>
              <a:rPr lang="zh-CN" altLang="zh-CN"/>
              <a:t>的输出</a:t>
            </a:r>
            <a:r>
              <a:rPr lang="en-US" altLang="zh-CN"/>
              <a:t>FIFO</a:t>
            </a:r>
            <a:r>
              <a:rPr lang="zh-CN" altLang="zh-CN"/>
              <a:t>的地址，</a:t>
            </a:r>
            <a:r>
              <a:rPr lang="en-US" altLang="zh-CN"/>
              <a:t> DMA2D</a:t>
            </a:r>
            <a:r>
              <a:rPr lang="zh-CN" altLang="zh-CN"/>
              <a:t>的数据会被搬运到该空间，一般把它设置为本次传输显示位置的起始地址。</a:t>
            </a:r>
          </a:p>
        </p:txBody>
      </p:sp>
    </p:spTree>
    <p:extLst>
      <p:ext uri="{BB962C8B-B14F-4D97-AF65-F5344CB8AC3E}">
        <p14:creationId xmlns:p14="http://schemas.microsoft.com/office/powerpoint/2010/main" val="592196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067605" y="105273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1772816"/>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92475" y="1195296"/>
            <a:ext cx="1980029"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显示器</a:t>
            </a:r>
            <a:r>
              <a:rPr lang="zh-CN" altLang="en-US" sz="2800" b="1">
                <a:solidFill>
                  <a:prstClr val="black"/>
                </a:solidFill>
                <a:latin typeface="微软雅黑" pitchFamily="34" charset="-122"/>
                <a:ea typeface="微软雅黑" pitchFamily="34" charset="-122"/>
                <a:cs typeface="+mj-cs"/>
              </a:rPr>
              <a:t>简介</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67605" y="191683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36913" y="3499420"/>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92475" y="1916832"/>
            <a:ext cx="2339102"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液晶</a:t>
            </a:r>
            <a:r>
              <a:rPr lang="zh-CN" altLang="en-US" sz="2800" b="1">
                <a:solidFill>
                  <a:prstClr val="black"/>
                </a:solidFill>
                <a:latin typeface="微软雅黑" pitchFamily="34" charset="-122"/>
                <a:ea typeface="微软雅黑" pitchFamily="34" charset="-122"/>
                <a:cs typeface="+mj-cs"/>
              </a:rPr>
              <a:t>控制原理</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67605" y="278092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FF0000"/>
                </a:solidFill>
                <a:effectLst>
                  <a:innerShdw blurRad="114300">
                    <a:prstClr val="black"/>
                  </a:innerShdw>
                </a:effectLst>
                <a:latin typeface="微软雅黑" pitchFamily="34" charset="-122"/>
                <a:ea typeface="微软雅黑" pitchFamily="34" charset="-122"/>
              </a:rPr>
              <a:t>03</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31840" y="2564904"/>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292475" y="2833772"/>
            <a:ext cx="2902333"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LTDC</a:t>
            </a:r>
            <a:r>
              <a:rPr lang="zh-CN" altLang="en-US" sz="2800" b="1">
                <a:solidFill>
                  <a:prstClr val="black"/>
                </a:solidFill>
                <a:latin typeface="微软雅黑" pitchFamily="34" charset="-122"/>
                <a:ea typeface="微软雅黑" pitchFamily="34" charset="-122"/>
                <a:cs typeface="+mj-cs"/>
              </a:rPr>
              <a:t>液晶</a:t>
            </a:r>
            <a:r>
              <a:rPr lang="zh-CN" altLang="en-US" sz="2800" b="1" smtClean="0">
                <a:solidFill>
                  <a:prstClr val="black"/>
                </a:solidFill>
                <a:latin typeface="微软雅黑" pitchFamily="34" charset="-122"/>
                <a:ea typeface="微软雅黑" pitchFamily="34" charset="-122"/>
                <a:cs typeface="+mj-cs"/>
              </a:rPr>
              <a:t>控制器</a:t>
            </a:r>
            <a:endParaRPr lang="zh-CN" altLang="en-US" sz="2800" b="1" dirty="0">
              <a:solidFill>
                <a:prstClr val="black"/>
              </a:solidFill>
              <a:latin typeface="微软雅黑" pitchFamily="34" charset="-122"/>
              <a:ea typeface="微软雅黑" pitchFamily="34" charset="-122"/>
              <a:cs typeface="+mj-cs"/>
            </a:endParaRPr>
          </a:p>
        </p:txBody>
      </p:sp>
      <p:sp>
        <p:nvSpPr>
          <p:cNvPr id="15" name="矩形 14"/>
          <p:cNvSpPr/>
          <p:nvPr/>
        </p:nvSpPr>
        <p:spPr>
          <a:xfrm>
            <a:off x="3303910" y="3645024"/>
            <a:ext cx="3406702"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DMA2D</a:t>
            </a:r>
            <a:r>
              <a:rPr lang="zh-CN" altLang="en-US" sz="2800" b="1">
                <a:solidFill>
                  <a:prstClr val="black"/>
                </a:solidFill>
                <a:latin typeface="微软雅黑" pitchFamily="34" charset="-122"/>
                <a:ea typeface="微软雅黑" pitchFamily="34" charset="-122"/>
                <a:cs typeface="+mj-cs"/>
              </a:rPr>
              <a:t>图形</a:t>
            </a:r>
            <a:r>
              <a:rPr lang="zh-CN" altLang="en-US" sz="2800" b="1" smtClean="0">
                <a:solidFill>
                  <a:prstClr val="black"/>
                </a:solidFill>
                <a:latin typeface="微软雅黑" pitchFamily="34" charset="-122"/>
                <a:ea typeface="微软雅黑" pitchFamily="34" charset="-122"/>
                <a:cs typeface="+mj-cs"/>
              </a:rPr>
              <a:t>加速器</a:t>
            </a:r>
            <a:endParaRPr lang="zh-CN" altLang="en-US" sz="2800" b="1" dirty="0">
              <a:solidFill>
                <a:prstClr val="black"/>
              </a:solidFill>
              <a:latin typeface="微软雅黑" pitchFamily="34" charset="-122"/>
              <a:ea typeface="微软雅黑" pitchFamily="34" charset="-122"/>
              <a:cs typeface="+mj-cs"/>
            </a:endParaRPr>
          </a:p>
        </p:txBody>
      </p:sp>
      <p:sp>
        <p:nvSpPr>
          <p:cNvPr id="16" name="对角圆角矩形 15"/>
          <p:cNvSpPr/>
          <p:nvPr/>
        </p:nvSpPr>
        <p:spPr bwMode="auto">
          <a:xfrm>
            <a:off x="2067605" y="3645024"/>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00B050"/>
                </a:solidFill>
                <a:effectLst>
                  <a:innerShdw blurRad="114300">
                    <a:prstClr val="black"/>
                  </a:innerShdw>
                </a:effectLst>
                <a:latin typeface="微软雅黑" pitchFamily="34" charset="-122"/>
                <a:ea typeface="微软雅黑" pitchFamily="34" charset="-122"/>
              </a:rPr>
              <a:t>04</a:t>
            </a:r>
            <a:endParaRPr lang="zh-CN" altLang="en-US" sz="3200" dirty="0">
              <a:solidFill>
                <a:srgbClr val="00B050"/>
              </a:solidFill>
              <a:effectLst>
                <a:innerShdw blurRad="114300">
                  <a:prstClr val="black"/>
                </a:innerShdw>
              </a:effectLst>
              <a:latin typeface="微软雅黑" pitchFamily="34" charset="-122"/>
              <a:ea typeface="微软雅黑" pitchFamily="34" charset="-122"/>
            </a:endParaRPr>
          </a:p>
        </p:txBody>
      </p:sp>
      <p:cxnSp>
        <p:nvCxnSpPr>
          <p:cNvPr id="17" name="直接连接符 16"/>
          <p:cNvCxnSpPr/>
          <p:nvPr/>
        </p:nvCxnSpPr>
        <p:spPr>
          <a:xfrm>
            <a:off x="3236913" y="4293096"/>
            <a:ext cx="4143375" cy="1588"/>
          </a:xfrm>
          <a:prstGeom prst="line">
            <a:avLst/>
          </a:prstGeom>
          <a:ln>
            <a:solidFill>
              <a:srgbClr val="08A85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987824" y="6010977"/>
            <a:ext cx="4499687" cy="923330"/>
          </a:xfrm>
          <a:prstGeom prst="rect">
            <a:avLst/>
          </a:prstGeom>
        </p:spPr>
        <p:txBody>
          <a:bodyPr wrap="square">
            <a:spAutoFit/>
          </a:bodyPr>
          <a:lstStyle/>
          <a:p>
            <a:pPr algn="ctr" fontAlgn="auto">
              <a:lnSpc>
                <a:spcPct val="150000"/>
              </a:lnSpc>
              <a:spcBef>
                <a:spcPts val="0"/>
              </a:spcBef>
              <a:spcAft>
                <a:spcPts val="0"/>
              </a:spcAft>
              <a:defRPr/>
            </a:pPr>
            <a:r>
              <a:rPr lang="zh-CN" altLang="en-US" b="1" dirty="0" smtClean="0">
                <a:solidFill>
                  <a:prstClr val="black"/>
                </a:solidFill>
                <a:latin typeface="微软雅黑" pitchFamily="34" charset="-122"/>
                <a:ea typeface="微软雅黑" pitchFamily="34" charset="-122"/>
                <a:cs typeface="+mj-cs"/>
              </a:rPr>
              <a:t>参考资料</a:t>
            </a:r>
            <a:r>
              <a:rPr lang="en-US" altLang="zh-CN" b="1" dirty="0" smtClean="0">
                <a:solidFill>
                  <a:prstClr val="black"/>
                </a:solidFill>
                <a:latin typeface="微软雅黑" pitchFamily="34" charset="-122"/>
                <a:ea typeface="微软雅黑" pitchFamily="34" charset="-122"/>
                <a:cs typeface="+mj-cs"/>
              </a:rPr>
              <a:t>:《</a:t>
            </a:r>
            <a:r>
              <a:rPr lang="zh-CN" altLang="en-US" b="1" dirty="0" smtClean="0">
                <a:solidFill>
                  <a:prstClr val="black"/>
                </a:solidFill>
                <a:latin typeface="微软雅黑" pitchFamily="34" charset="-122"/>
                <a:ea typeface="微软雅黑" pitchFamily="34" charset="-122"/>
                <a:cs typeface="+mj-cs"/>
              </a:rPr>
              <a:t>零死角玩转</a:t>
            </a:r>
            <a:r>
              <a:rPr lang="en-US" altLang="zh-CN" b="1" dirty="0" smtClean="0">
                <a:solidFill>
                  <a:prstClr val="black"/>
                </a:solidFill>
                <a:latin typeface="微软雅黑" pitchFamily="34" charset="-122"/>
                <a:ea typeface="微软雅黑" pitchFamily="34" charset="-122"/>
                <a:cs typeface="+mj-cs"/>
              </a:rPr>
              <a:t>STM32》</a:t>
            </a:r>
          </a:p>
          <a:p>
            <a:pPr algn="ctr" fontAlgn="auto">
              <a:lnSpc>
                <a:spcPct val="150000"/>
              </a:lnSpc>
              <a:spcBef>
                <a:spcPts val="0"/>
              </a:spcBef>
              <a:spcAft>
                <a:spcPts val="0"/>
              </a:spcAft>
              <a:defRPr/>
            </a:pPr>
            <a:r>
              <a:rPr lang="zh-CN" altLang="en-US" b="1" smtClean="0">
                <a:solidFill>
                  <a:prstClr val="black"/>
                </a:solidFill>
                <a:latin typeface="微软雅黑" pitchFamily="34" charset="-122"/>
                <a:ea typeface="微软雅黑" pitchFamily="34" charset="-122"/>
                <a:cs typeface="+mj-cs"/>
              </a:rPr>
              <a:t>“</a:t>
            </a:r>
            <a:r>
              <a:rPr lang="en-US" altLang="zh-CN" b="1" smtClean="0">
                <a:solidFill>
                  <a:prstClr val="black"/>
                </a:solidFill>
                <a:latin typeface="微软雅黑" pitchFamily="34" charset="-122"/>
                <a:ea typeface="微软雅黑" pitchFamily="34" charset="-122"/>
                <a:cs typeface="+mj-cs"/>
              </a:rPr>
              <a:t>LTDC/DMA2D</a:t>
            </a:r>
            <a:r>
              <a:rPr lang="en-US" altLang="zh-CN" b="1">
                <a:solidFill>
                  <a:prstClr val="black"/>
                </a:solidFill>
                <a:latin typeface="微软雅黑" pitchFamily="34" charset="-122"/>
                <a:ea typeface="微软雅黑" pitchFamily="34" charset="-122"/>
                <a:cs typeface="+mj-cs"/>
              </a:rPr>
              <a:t>—</a:t>
            </a:r>
            <a:r>
              <a:rPr lang="zh-CN" altLang="en-US" b="1">
                <a:solidFill>
                  <a:prstClr val="black"/>
                </a:solidFill>
                <a:latin typeface="微软雅黑" pitchFamily="34" charset="-122"/>
                <a:ea typeface="微软雅黑" pitchFamily="34" charset="-122"/>
                <a:cs typeface="+mj-cs"/>
              </a:rPr>
              <a:t>液晶显示”章节</a:t>
            </a:r>
            <a:endParaRPr lang="zh-CN" altLang="en-US" b="1" dirty="0">
              <a:solidFill>
                <a:prstClr val="black"/>
              </a:solidFill>
              <a:latin typeface="微软雅黑" pitchFamily="34" charset="-122"/>
              <a:ea typeface="微软雅黑" pitchFamily="34" charset="-122"/>
              <a:cs typeface="+mj-cs"/>
            </a:endParaRPr>
          </a:p>
        </p:txBody>
      </p:sp>
      <p:sp>
        <p:nvSpPr>
          <p:cNvPr id="19" name="矩形 18"/>
          <p:cNvSpPr/>
          <p:nvPr/>
        </p:nvSpPr>
        <p:spPr>
          <a:xfrm>
            <a:off x="3327473" y="4561964"/>
            <a:ext cx="3969933"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LTDC</a:t>
            </a:r>
            <a:r>
              <a:rPr lang="zh-CN" altLang="en-US" sz="2800" b="1" smtClean="0">
                <a:solidFill>
                  <a:prstClr val="black"/>
                </a:solidFill>
                <a:latin typeface="微软雅黑" pitchFamily="34" charset="-122"/>
                <a:ea typeface="微软雅黑" pitchFamily="34" charset="-122"/>
                <a:cs typeface="+mj-cs"/>
              </a:rPr>
              <a:t>及</a:t>
            </a:r>
            <a:r>
              <a:rPr lang="en-US" altLang="zh-CN" sz="2800" b="1" smtClean="0">
                <a:solidFill>
                  <a:prstClr val="black"/>
                </a:solidFill>
                <a:latin typeface="微软雅黑" pitchFamily="34" charset="-122"/>
                <a:ea typeface="微软雅黑" pitchFamily="34" charset="-122"/>
                <a:cs typeface="+mj-cs"/>
              </a:rPr>
              <a:t>DMA2D</a:t>
            </a:r>
            <a:r>
              <a:rPr lang="zh-CN" altLang="en-US" sz="2800" b="1" smtClean="0">
                <a:solidFill>
                  <a:prstClr val="black"/>
                </a:solidFill>
                <a:latin typeface="微软雅黑" pitchFamily="34" charset="-122"/>
                <a:ea typeface="微软雅黑" pitchFamily="34" charset="-122"/>
                <a:cs typeface="+mj-cs"/>
              </a:rPr>
              <a:t>结构体</a:t>
            </a:r>
            <a:endParaRPr lang="zh-CN" altLang="en-US" sz="2800" b="1" dirty="0">
              <a:solidFill>
                <a:prstClr val="black"/>
              </a:solidFill>
              <a:latin typeface="微软雅黑" pitchFamily="34" charset="-122"/>
              <a:ea typeface="微软雅黑" pitchFamily="34" charset="-122"/>
              <a:cs typeface="+mj-cs"/>
            </a:endParaRPr>
          </a:p>
        </p:txBody>
      </p:sp>
      <p:sp>
        <p:nvSpPr>
          <p:cNvPr id="20" name="对角圆角矩形 19"/>
          <p:cNvSpPr/>
          <p:nvPr/>
        </p:nvSpPr>
        <p:spPr bwMode="auto">
          <a:xfrm>
            <a:off x="2051720" y="4509120"/>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FE978C"/>
                </a:solidFill>
                <a:effectLst>
                  <a:innerShdw blurRad="114300">
                    <a:prstClr val="black"/>
                  </a:innerShdw>
                </a:effectLst>
                <a:latin typeface="微软雅黑" pitchFamily="34" charset="-122"/>
                <a:ea typeface="微软雅黑" pitchFamily="34" charset="-122"/>
              </a:rPr>
              <a:t>05</a:t>
            </a:r>
            <a:endParaRPr lang="zh-CN" altLang="en-US" sz="3200" dirty="0">
              <a:solidFill>
                <a:srgbClr val="FE978C"/>
              </a:solidFill>
              <a:effectLst>
                <a:innerShdw blurRad="114300">
                  <a:prstClr val="black"/>
                </a:innerShdw>
              </a:effectLst>
              <a:latin typeface="微软雅黑" pitchFamily="34" charset="-122"/>
              <a:ea typeface="微软雅黑" pitchFamily="34" charset="-122"/>
            </a:endParaRPr>
          </a:p>
        </p:txBody>
      </p:sp>
      <p:cxnSp>
        <p:nvCxnSpPr>
          <p:cNvPr id="21" name="直接连接符 20"/>
          <p:cNvCxnSpPr/>
          <p:nvPr/>
        </p:nvCxnSpPr>
        <p:spPr>
          <a:xfrm>
            <a:off x="3260476" y="5157192"/>
            <a:ext cx="4143375" cy="1588"/>
          </a:xfrm>
          <a:prstGeom prst="line">
            <a:avLst/>
          </a:prstGeom>
          <a:ln>
            <a:solidFill>
              <a:srgbClr val="FE978C"/>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303934" y="5432330"/>
            <a:ext cx="5245923"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LTDC/DMA2D</a:t>
            </a:r>
            <a:r>
              <a:rPr lang="en-US" altLang="zh-CN" sz="2800" b="1">
                <a:solidFill>
                  <a:prstClr val="black"/>
                </a:solidFill>
                <a:latin typeface="微软雅黑" pitchFamily="34" charset="-122"/>
                <a:ea typeface="微软雅黑" pitchFamily="34" charset="-122"/>
                <a:cs typeface="+mj-cs"/>
              </a:rPr>
              <a:t>—</a:t>
            </a:r>
            <a:r>
              <a:rPr lang="zh-CN" altLang="en-US" sz="2800" b="1">
                <a:solidFill>
                  <a:prstClr val="black"/>
                </a:solidFill>
                <a:latin typeface="微软雅黑" pitchFamily="34" charset="-122"/>
                <a:ea typeface="微软雅黑" pitchFamily="34" charset="-122"/>
                <a:cs typeface="+mj-cs"/>
              </a:rPr>
              <a:t>液晶显示实验</a:t>
            </a:r>
            <a:endParaRPr lang="zh-CN" altLang="en-US" sz="2800" b="1" dirty="0">
              <a:solidFill>
                <a:prstClr val="black"/>
              </a:solidFill>
              <a:latin typeface="微软雅黑" pitchFamily="34" charset="-122"/>
              <a:ea typeface="微软雅黑" pitchFamily="34" charset="-122"/>
              <a:cs typeface="+mj-cs"/>
            </a:endParaRPr>
          </a:p>
        </p:txBody>
      </p:sp>
      <p:sp>
        <p:nvSpPr>
          <p:cNvPr id="23" name="对角圆角矩形 22"/>
          <p:cNvSpPr/>
          <p:nvPr/>
        </p:nvSpPr>
        <p:spPr bwMode="auto">
          <a:xfrm>
            <a:off x="2067629" y="5379486"/>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FFC000"/>
                </a:solidFill>
                <a:effectLst>
                  <a:innerShdw blurRad="114300">
                    <a:prstClr val="black"/>
                  </a:innerShdw>
                </a:effectLst>
                <a:latin typeface="微软雅黑" pitchFamily="34" charset="-122"/>
                <a:ea typeface="微软雅黑" pitchFamily="34" charset="-122"/>
              </a:rPr>
              <a:t>06</a:t>
            </a:r>
            <a:endParaRPr lang="zh-CN" altLang="en-US" sz="3200" dirty="0">
              <a:solidFill>
                <a:srgbClr val="FFC000"/>
              </a:solidFill>
              <a:effectLst>
                <a:innerShdw blurRad="114300">
                  <a:prstClr val="black"/>
                </a:innerShdw>
              </a:effectLst>
              <a:latin typeface="微软雅黑" pitchFamily="34" charset="-122"/>
              <a:ea typeface="微软雅黑" pitchFamily="34" charset="-122"/>
            </a:endParaRPr>
          </a:p>
        </p:txBody>
      </p:sp>
      <p:cxnSp>
        <p:nvCxnSpPr>
          <p:cNvPr id="24" name="直接连接符 23"/>
          <p:cNvCxnSpPr/>
          <p:nvPr/>
        </p:nvCxnSpPr>
        <p:spPr>
          <a:xfrm>
            <a:off x="3236937" y="5949280"/>
            <a:ext cx="4143375"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a:t>DMA2D</a:t>
            </a:r>
            <a:r>
              <a:rPr lang="zh-CN" altLang="en-US" sz="2400" b="1"/>
              <a:t>结构体</a:t>
            </a:r>
            <a:endParaRPr lang="zh-CN" altLang="en-US" sz="2400" b="1" dirty="0">
              <a:latin typeface="微软雅黑" pitchFamily="34" charset="-122"/>
              <a:ea typeface="微软雅黑" pitchFamily="34" charset="-122"/>
            </a:endParaRPr>
          </a:p>
        </p:txBody>
      </p:sp>
      <p:sp>
        <p:nvSpPr>
          <p:cNvPr id="3" name="矩形 2"/>
          <p:cNvSpPr/>
          <p:nvPr/>
        </p:nvSpPr>
        <p:spPr>
          <a:xfrm>
            <a:off x="611560" y="1628800"/>
            <a:ext cx="8280920" cy="2585323"/>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b="1" smtClean="0"/>
              <a:t>DMA2D_OutputOffset</a:t>
            </a:r>
            <a:r>
              <a:rPr lang="en-US" altLang="zh-CN" smtClean="0"/>
              <a:t>	</a:t>
            </a:r>
          </a:p>
          <a:p>
            <a:pPr lvl="0">
              <a:lnSpc>
                <a:spcPct val="150000"/>
              </a:lnSpc>
            </a:pPr>
            <a:r>
              <a:rPr lang="en-US" altLang="zh-CN" smtClean="0"/>
              <a:t>	</a:t>
            </a:r>
            <a:r>
              <a:rPr lang="zh-CN" altLang="zh-CN" smtClean="0"/>
              <a:t>本</a:t>
            </a:r>
            <a:r>
              <a:rPr lang="zh-CN" altLang="zh-CN"/>
              <a:t>成员用于配置行偏移</a:t>
            </a:r>
            <a:r>
              <a:rPr lang="en-US" altLang="zh-CN"/>
              <a:t>(</a:t>
            </a:r>
            <a:r>
              <a:rPr lang="zh-CN" altLang="zh-CN"/>
              <a:t>以像素为单位</a:t>
            </a:r>
            <a:r>
              <a:rPr lang="en-US" altLang="zh-CN"/>
              <a:t>)</a:t>
            </a:r>
            <a:r>
              <a:rPr lang="zh-CN" altLang="zh-CN"/>
              <a:t>，行偏移会被添加到各行的结尾，用于确定下一行的起始地址</a:t>
            </a:r>
            <a:r>
              <a:rPr lang="zh-CN" altLang="zh-CN" smtClean="0"/>
              <a:t>。</a:t>
            </a:r>
            <a:r>
              <a:rPr lang="zh-CN" altLang="en-US" smtClean="0"/>
              <a:t>如下表中的</a:t>
            </a:r>
            <a:r>
              <a:rPr lang="zh-CN" altLang="zh-CN" smtClean="0"/>
              <a:t>黄色</a:t>
            </a:r>
            <a:r>
              <a:rPr lang="zh-CN" altLang="zh-CN"/>
              <a:t>格子表示行偏移，绿色格子表示要显示的数据。左表中显示的是一条垂直的线，且线的宽度为</a:t>
            </a:r>
            <a:r>
              <a:rPr lang="en-US" altLang="zh-CN"/>
              <a:t>1</a:t>
            </a:r>
            <a:r>
              <a:rPr lang="zh-CN" altLang="zh-CN"/>
              <a:t>像素，所以行偏移的值</a:t>
            </a:r>
            <a:r>
              <a:rPr lang="en-US" altLang="zh-CN"/>
              <a:t>=7-1=6</a:t>
            </a:r>
            <a:r>
              <a:rPr lang="zh-CN" altLang="zh-CN"/>
              <a:t>，即“行偏移的值</a:t>
            </a:r>
            <a:r>
              <a:rPr lang="en-US" altLang="zh-CN"/>
              <a:t>=</a:t>
            </a:r>
            <a:r>
              <a:rPr lang="zh-CN" altLang="zh-CN"/>
              <a:t>行宽度</a:t>
            </a:r>
            <a:r>
              <a:rPr lang="en-US" altLang="zh-CN"/>
              <a:t>-</a:t>
            </a:r>
            <a:r>
              <a:rPr lang="zh-CN" altLang="zh-CN"/>
              <a:t>线的宽度”，右表中的线宽度为</a:t>
            </a:r>
            <a:r>
              <a:rPr lang="en-US" altLang="zh-CN"/>
              <a:t>2</a:t>
            </a:r>
            <a:r>
              <a:rPr lang="zh-CN" altLang="zh-CN"/>
              <a:t>像素，行偏移的值</a:t>
            </a:r>
            <a:r>
              <a:rPr lang="en-US" altLang="zh-CN"/>
              <a:t>=7-2=5</a:t>
            </a:r>
            <a:r>
              <a:rPr lang="zh-CN" altLang="zh-CN"/>
              <a:t>。</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235848"/>
            <a:ext cx="3409950"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3307" y="4178002"/>
            <a:ext cx="3667125" cy="241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57490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a:t>DMA2D</a:t>
            </a:r>
            <a:r>
              <a:rPr lang="zh-CN" altLang="en-US" sz="2400" b="1"/>
              <a:t>结构体</a:t>
            </a:r>
            <a:endParaRPr lang="zh-CN" altLang="en-US" sz="2400" b="1" dirty="0">
              <a:latin typeface="微软雅黑" pitchFamily="34" charset="-122"/>
              <a:ea typeface="微软雅黑" pitchFamily="34" charset="-122"/>
            </a:endParaRPr>
          </a:p>
        </p:txBody>
      </p:sp>
      <p:sp>
        <p:nvSpPr>
          <p:cNvPr id="3" name="矩形 2"/>
          <p:cNvSpPr/>
          <p:nvPr/>
        </p:nvSpPr>
        <p:spPr>
          <a:xfrm>
            <a:off x="611560" y="1628800"/>
            <a:ext cx="8280920" cy="2308324"/>
          </a:xfrm>
          <a:prstGeom prst="rect">
            <a:avLst/>
          </a:prstGeom>
        </p:spPr>
        <p:txBody>
          <a:bodyPr wrap="square">
            <a:spAutoFit/>
          </a:bodyPr>
          <a:lstStyle/>
          <a:p>
            <a:pPr marL="285750" lvl="0" indent="-285750">
              <a:buFont typeface="Arial" panose="020B0604020202020204" pitchFamily="34" charset="0"/>
              <a:buChar char="•"/>
            </a:pPr>
            <a:r>
              <a:rPr lang="en-US" altLang="zh-CN" b="1" smtClean="0"/>
              <a:t>DMA2D_NumberOfLine</a:t>
            </a:r>
            <a:endParaRPr lang="zh-CN" altLang="zh-CN" b="1"/>
          </a:p>
          <a:p>
            <a:r>
              <a:rPr lang="en-US" altLang="zh-CN" smtClean="0"/>
              <a:t>	</a:t>
            </a:r>
            <a:r>
              <a:rPr lang="zh-CN" altLang="zh-CN" smtClean="0"/>
              <a:t>本</a:t>
            </a:r>
            <a:r>
              <a:rPr lang="zh-CN" altLang="zh-CN"/>
              <a:t>成员用于配置</a:t>
            </a:r>
            <a:r>
              <a:rPr lang="en-US" altLang="zh-CN"/>
              <a:t>DMA2D</a:t>
            </a:r>
            <a:r>
              <a:rPr lang="zh-CN" altLang="zh-CN"/>
              <a:t>一共要传输多少行数据</a:t>
            </a:r>
            <a:r>
              <a:rPr lang="zh-CN" altLang="zh-CN" smtClean="0"/>
              <a:t>，</a:t>
            </a:r>
            <a:r>
              <a:rPr lang="zh-CN" altLang="en-US" smtClean="0"/>
              <a:t>如下表</a:t>
            </a:r>
            <a:r>
              <a:rPr lang="zh-CN" altLang="zh-CN" smtClean="0"/>
              <a:t>中</a:t>
            </a:r>
            <a:r>
              <a:rPr lang="zh-CN" altLang="en-US" smtClean="0"/>
              <a:t>绿色部分</a:t>
            </a:r>
            <a:r>
              <a:rPr lang="zh-CN" altLang="zh-CN" smtClean="0"/>
              <a:t>一共</a:t>
            </a:r>
            <a:r>
              <a:rPr lang="zh-CN" altLang="zh-CN"/>
              <a:t>有</a:t>
            </a:r>
            <a:r>
              <a:rPr lang="en-US" altLang="zh-CN"/>
              <a:t>5</a:t>
            </a:r>
            <a:r>
              <a:rPr lang="zh-CN" altLang="zh-CN"/>
              <a:t>行数据</a:t>
            </a:r>
            <a:r>
              <a:rPr lang="zh-CN" altLang="zh-CN" smtClean="0"/>
              <a:t>。</a:t>
            </a:r>
            <a:endParaRPr lang="en-US" altLang="zh-CN" smtClean="0"/>
          </a:p>
          <a:p>
            <a:endParaRPr lang="en-US" altLang="zh-CN" smtClean="0"/>
          </a:p>
          <a:p>
            <a:pPr marL="285750" lvl="0" indent="-285750">
              <a:buFont typeface="Arial" panose="020B0604020202020204" pitchFamily="34" charset="0"/>
              <a:buChar char="•"/>
            </a:pPr>
            <a:r>
              <a:rPr lang="en-US" altLang="zh-CN" b="1"/>
              <a:t>DMA2D_PixelPerLine</a:t>
            </a:r>
            <a:endParaRPr lang="zh-CN" altLang="zh-CN" b="1"/>
          </a:p>
          <a:p>
            <a:r>
              <a:rPr lang="en-US" altLang="zh-CN" smtClean="0"/>
              <a:t>	</a:t>
            </a:r>
            <a:r>
              <a:rPr lang="zh-CN" altLang="zh-CN" smtClean="0"/>
              <a:t>本</a:t>
            </a:r>
            <a:r>
              <a:rPr lang="zh-CN" altLang="zh-CN"/>
              <a:t>成员用于配置每行有多少个像素点，</a:t>
            </a:r>
            <a:r>
              <a:rPr lang="zh-CN" altLang="zh-CN" smtClean="0"/>
              <a:t>如</a:t>
            </a:r>
            <a:r>
              <a:rPr lang="zh-CN" altLang="en-US" smtClean="0"/>
              <a:t>下面左图中</a:t>
            </a:r>
            <a:r>
              <a:rPr lang="zh-CN" altLang="zh-CN" smtClean="0"/>
              <a:t>表示</a:t>
            </a:r>
            <a:r>
              <a:rPr lang="zh-CN" altLang="zh-CN"/>
              <a:t>每行有</a:t>
            </a:r>
            <a:r>
              <a:rPr lang="en-US" altLang="zh-CN"/>
              <a:t>1</a:t>
            </a:r>
            <a:r>
              <a:rPr lang="zh-CN" altLang="zh-CN"/>
              <a:t>个像素点，</a:t>
            </a:r>
            <a:r>
              <a:rPr lang="zh-CN" altLang="zh-CN" smtClean="0"/>
              <a:t>右</a:t>
            </a:r>
            <a:r>
              <a:rPr lang="zh-CN" altLang="en-US" smtClean="0"/>
              <a:t>图</a:t>
            </a:r>
            <a:r>
              <a:rPr lang="zh-CN" altLang="zh-CN" smtClean="0"/>
              <a:t>表示</a:t>
            </a:r>
            <a:r>
              <a:rPr lang="zh-CN" altLang="zh-CN"/>
              <a:t>每行有</a:t>
            </a:r>
            <a:r>
              <a:rPr lang="en-US" altLang="zh-CN"/>
              <a:t>2</a:t>
            </a:r>
            <a:r>
              <a:rPr lang="zh-CN" altLang="zh-CN"/>
              <a:t>个像素点。</a:t>
            </a:r>
          </a:p>
          <a:p>
            <a:endParaRPr lang="zh-CN" altLang="zh-CN"/>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235848"/>
            <a:ext cx="3409950"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3307" y="4178002"/>
            <a:ext cx="3667125" cy="241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33830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a:t>DMA2D</a:t>
            </a:r>
            <a:r>
              <a:rPr lang="zh-CN" altLang="en-US" sz="2400" b="1"/>
              <a:t>结构体</a:t>
            </a:r>
            <a:endParaRPr lang="zh-CN" altLang="en-US" sz="2400" b="1" dirty="0">
              <a:latin typeface="微软雅黑" pitchFamily="34" charset="-122"/>
              <a:ea typeface="微软雅黑" pitchFamily="34" charset="-122"/>
            </a:endParaRPr>
          </a:p>
        </p:txBody>
      </p:sp>
      <p:sp>
        <p:nvSpPr>
          <p:cNvPr id="2" name="矩形 1"/>
          <p:cNvSpPr/>
          <p:nvPr/>
        </p:nvSpPr>
        <p:spPr>
          <a:xfrm>
            <a:off x="611560" y="1767006"/>
            <a:ext cx="8208912" cy="923330"/>
          </a:xfrm>
          <a:prstGeom prst="rect">
            <a:avLst/>
          </a:prstGeom>
        </p:spPr>
        <p:txBody>
          <a:bodyPr wrap="square">
            <a:spAutoFit/>
          </a:bodyPr>
          <a:lstStyle/>
          <a:p>
            <a:r>
              <a:rPr lang="en-US" altLang="zh-CN" smtClean="0"/>
              <a:t>	</a:t>
            </a:r>
            <a:r>
              <a:rPr lang="zh-CN" altLang="zh-CN" smtClean="0"/>
              <a:t>配置</a:t>
            </a:r>
            <a:r>
              <a:rPr lang="zh-CN" altLang="zh-CN"/>
              <a:t>完这些结构体成员，调用库函数</a:t>
            </a:r>
            <a:r>
              <a:rPr lang="en-US" altLang="zh-CN">
                <a:solidFill>
                  <a:srgbClr val="FF0000"/>
                </a:solidFill>
              </a:rPr>
              <a:t>DMA2D_Init</a:t>
            </a:r>
            <a:r>
              <a:rPr lang="zh-CN" altLang="zh-CN"/>
              <a:t>即可把这些参数写入到</a:t>
            </a:r>
            <a:r>
              <a:rPr lang="en-US" altLang="zh-CN"/>
              <a:t>DMA2D</a:t>
            </a:r>
            <a:r>
              <a:rPr lang="zh-CN" altLang="zh-CN"/>
              <a:t>的控制寄存器中，然后再调用</a:t>
            </a:r>
            <a:r>
              <a:rPr lang="en-US" altLang="zh-CN"/>
              <a:t>DMA2D_StartTransfer</a:t>
            </a:r>
            <a:r>
              <a:rPr lang="zh-CN" altLang="zh-CN"/>
              <a:t>函数开启数据传输及转换。</a:t>
            </a:r>
          </a:p>
        </p:txBody>
      </p:sp>
    </p:spTree>
    <p:extLst>
      <p:ext uri="{BB962C8B-B14F-4D97-AF65-F5344CB8AC3E}">
        <p14:creationId xmlns:p14="http://schemas.microsoft.com/office/powerpoint/2010/main" val="14488960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www.chuxue123.com</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smtClean="0">
                <a:latin typeface="微软雅黑" pitchFamily="34" charset="-122"/>
                <a:ea typeface="微软雅黑" pitchFamily="34" charset="-122"/>
              </a:rPr>
              <a:t>LTDC</a:t>
            </a:r>
            <a:r>
              <a:rPr lang="zh-CN" altLang="en-US" sz="2400" b="1">
                <a:latin typeface="微软雅黑" pitchFamily="34" charset="-122"/>
                <a:ea typeface="微软雅黑" pitchFamily="34" charset="-122"/>
              </a:rPr>
              <a:t>初始化结构体</a:t>
            </a:r>
            <a:endParaRPr lang="zh-CN" altLang="en-US" sz="2400" b="1" dirty="0">
              <a:latin typeface="微软雅黑" pitchFamily="34" charset="-122"/>
              <a:ea typeface="微软雅黑" pitchFamily="34" charset="-122"/>
            </a:endParaRPr>
          </a:p>
        </p:txBody>
      </p:sp>
      <p:sp>
        <p:nvSpPr>
          <p:cNvPr id="3" name="矩形 2"/>
          <p:cNvSpPr/>
          <p:nvPr/>
        </p:nvSpPr>
        <p:spPr>
          <a:xfrm>
            <a:off x="611560" y="1628800"/>
            <a:ext cx="8280920" cy="923330"/>
          </a:xfrm>
          <a:prstGeom prst="rect">
            <a:avLst/>
          </a:prstGeom>
        </p:spPr>
        <p:txBody>
          <a:bodyPr wrap="square">
            <a:spAutoFit/>
          </a:bodyPr>
          <a:lstStyle/>
          <a:p>
            <a:r>
              <a:rPr lang="en-US" altLang="zh-CN" smtClean="0"/>
              <a:t>	</a:t>
            </a:r>
            <a:r>
              <a:rPr lang="zh-CN" altLang="zh-CN" smtClean="0"/>
              <a:t>控制</a:t>
            </a:r>
            <a:r>
              <a:rPr lang="en-US" altLang="zh-CN"/>
              <a:t>LTDC</a:t>
            </a:r>
            <a:r>
              <a:rPr lang="zh-CN" altLang="zh-CN"/>
              <a:t>涉及到非常多的寄存器，利用</a:t>
            </a:r>
            <a:r>
              <a:rPr lang="en-US" altLang="zh-CN"/>
              <a:t>LTDC</a:t>
            </a:r>
            <a:r>
              <a:rPr lang="zh-CN" altLang="zh-CN"/>
              <a:t>初始化结构体可以减轻开发和维护的</a:t>
            </a:r>
            <a:r>
              <a:rPr lang="zh-CN" altLang="zh-CN" smtClean="0"/>
              <a:t>工作量</a:t>
            </a:r>
            <a:r>
              <a:rPr lang="zh-CN" altLang="en-US" smtClean="0"/>
              <a:t>。</a:t>
            </a:r>
            <a:r>
              <a:rPr lang="zh-CN" altLang="zh-CN"/>
              <a:t>这个结构体大部分成员都是用于定义</a:t>
            </a:r>
            <a:r>
              <a:rPr lang="en-US" altLang="zh-CN"/>
              <a:t>LTDC</a:t>
            </a:r>
            <a:r>
              <a:rPr lang="zh-CN" altLang="zh-CN"/>
              <a:t>的时序参数的，包括信号有效电平及各种时间参数的</a:t>
            </a:r>
            <a:r>
              <a:rPr lang="zh-CN" altLang="zh-CN" smtClean="0"/>
              <a:t>宽度</a:t>
            </a:r>
            <a:r>
              <a:rPr lang="zh-CN" altLang="en-US" smtClean="0"/>
              <a:t>。</a:t>
            </a:r>
            <a:endParaRPr lang="zh-CN" altLang="en-US"/>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40" y="2552130"/>
            <a:ext cx="6192688" cy="4243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1575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smtClean="0">
                <a:latin typeface="微软雅黑" pitchFamily="34" charset="-122"/>
                <a:ea typeface="微软雅黑" pitchFamily="34" charset="-122"/>
              </a:rPr>
              <a:t>LTDC</a:t>
            </a:r>
            <a:r>
              <a:rPr lang="zh-CN" altLang="en-US" sz="2400" b="1">
                <a:latin typeface="微软雅黑" pitchFamily="34" charset="-122"/>
                <a:ea typeface="微软雅黑" pitchFamily="34" charset="-122"/>
              </a:rPr>
              <a:t>初始化结构体</a:t>
            </a:r>
            <a:endParaRPr lang="zh-CN" altLang="en-US" sz="2400" b="1" dirty="0">
              <a:latin typeface="微软雅黑" pitchFamily="34" charset="-122"/>
              <a:ea typeface="微软雅黑" pitchFamily="34" charset="-122"/>
            </a:endParaRPr>
          </a:p>
        </p:txBody>
      </p:sp>
      <p:sp>
        <p:nvSpPr>
          <p:cNvPr id="2" name="矩形 1"/>
          <p:cNvSpPr/>
          <p:nvPr/>
        </p:nvSpPr>
        <p:spPr>
          <a:xfrm>
            <a:off x="323528" y="1583480"/>
            <a:ext cx="8784976" cy="4662815"/>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b="1"/>
              <a:t>LTDC_HSPolarity</a:t>
            </a:r>
            <a:endParaRPr lang="zh-CN" altLang="zh-CN" b="1"/>
          </a:p>
          <a:p>
            <a:pPr>
              <a:lnSpc>
                <a:spcPct val="150000"/>
              </a:lnSpc>
            </a:pPr>
            <a:r>
              <a:rPr lang="en-US" altLang="zh-CN" smtClean="0"/>
              <a:t>	</a:t>
            </a:r>
            <a:r>
              <a:rPr lang="zh-CN" altLang="zh-CN" smtClean="0"/>
              <a:t>本</a:t>
            </a:r>
            <a:r>
              <a:rPr lang="zh-CN" altLang="zh-CN"/>
              <a:t>成员用于设置行同步信号</a:t>
            </a:r>
            <a:r>
              <a:rPr lang="en-US" altLang="zh-CN"/>
              <a:t>HSYNC</a:t>
            </a:r>
            <a:r>
              <a:rPr lang="zh-CN" altLang="zh-CN"/>
              <a:t>的极性，即</a:t>
            </a:r>
            <a:r>
              <a:rPr lang="en-US" altLang="zh-CN"/>
              <a:t>HSYNC</a:t>
            </a:r>
            <a:r>
              <a:rPr lang="zh-CN" altLang="zh-CN"/>
              <a:t>有效时的电平，该成员的值可设置为高电平</a:t>
            </a:r>
            <a:r>
              <a:rPr lang="en-US" altLang="zh-CN"/>
              <a:t>(LTDC_HSPolarity_AH)</a:t>
            </a:r>
            <a:r>
              <a:rPr lang="zh-CN" altLang="zh-CN"/>
              <a:t>或低电平</a:t>
            </a:r>
            <a:r>
              <a:rPr lang="en-US" altLang="zh-CN"/>
              <a:t>(LTDC_HSPolarity_AL)</a:t>
            </a:r>
            <a:r>
              <a:rPr lang="zh-CN" altLang="zh-CN" smtClean="0"/>
              <a:t>。</a:t>
            </a:r>
            <a:endParaRPr lang="en-US" altLang="zh-CN" smtClean="0"/>
          </a:p>
          <a:p>
            <a:pPr>
              <a:lnSpc>
                <a:spcPct val="150000"/>
              </a:lnSpc>
            </a:pPr>
            <a:endParaRPr lang="zh-CN" altLang="zh-CN"/>
          </a:p>
          <a:p>
            <a:pPr marL="285750" lvl="0" indent="-285750">
              <a:lnSpc>
                <a:spcPct val="150000"/>
              </a:lnSpc>
              <a:buFont typeface="Arial" panose="020B0604020202020204" pitchFamily="34" charset="0"/>
              <a:buChar char="•"/>
            </a:pPr>
            <a:r>
              <a:rPr lang="en-US" altLang="zh-CN" b="1"/>
              <a:t>LTDC_VSPolarity</a:t>
            </a:r>
            <a:endParaRPr lang="zh-CN" altLang="zh-CN" b="1"/>
          </a:p>
          <a:p>
            <a:pPr>
              <a:lnSpc>
                <a:spcPct val="150000"/>
              </a:lnSpc>
            </a:pPr>
            <a:r>
              <a:rPr lang="en-US" altLang="zh-CN" smtClean="0"/>
              <a:t>	</a:t>
            </a:r>
            <a:r>
              <a:rPr lang="zh-CN" altLang="zh-CN" smtClean="0"/>
              <a:t>本</a:t>
            </a:r>
            <a:r>
              <a:rPr lang="zh-CN" altLang="zh-CN"/>
              <a:t>成员用于设置垂直同步信号</a:t>
            </a:r>
            <a:r>
              <a:rPr lang="en-US" altLang="zh-CN"/>
              <a:t>VSYNC</a:t>
            </a:r>
            <a:r>
              <a:rPr lang="zh-CN" altLang="zh-CN"/>
              <a:t>的极性，可设置为高电平</a:t>
            </a:r>
            <a:r>
              <a:rPr lang="en-US" altLang="zh-CN"/>
              <a:t>(LTDC_VSPolarity_AH)</a:t>
            </a:r>
            <a:r>
              <a:rPr lang="zh-CN" altLang="zh-CN"/>
              <a:t>或低电平</a:t>
            </a:r>
            <a:r>
              <a:rPr lang="en-US" altLang="zh-CN"/>
              <a:t>(LTDC_VSPolarity_AL)</a:t>
            </a:r>
            <a:r>
              <a:rPr lang="zh-CN" altLang="zh-CN" smtClean="0"/>
              <a:t>。</a:t>
            </a:r>
            <a:endParaRPr lang="en-US" altLang="zh-CN" smtClean="0"/>
          </a:p>
          <a:p>
            <a:pPr>
              <a:lnSpc>
                <a:spcPct val="150000"/>
              </a:lnSpc>
            </a:pPr>
            <a:endParaRPr lang="zh-CN" altLang="zh-CN"/>
          </a:p>
          <a:p>
            <a:pPr marL="285750" lvl="0" indent="-285750">
              <a:lnSpc>
                <a:spcPct val="150000"/>
              </a:lnSpc>
              <a:buFont typeface="Arial" panose="020B0604020202020204" pitchFamily="34" charset="0"/>
              <a:buChar char="•"/>
            </a:pPr>
            <a:r>
              <a:rPr lang="en-US" altLang="zh-CN" b="1"/>
              <a:t>LTDC_DEPolarity</a:t>
            </a:r>
            <a:endParaRPr lang="zh-CN" altLang="zh-CN" b="1"/>
          </a:p>
          <a:p>
            <a:pPr>
              <a:lnSpc>
                <a:spcPct val="150000"/>
              </a:lnSpc>
            </a:pPr>
            <a:r>
              <a:rPr lang="en-US" altLang="zh-CN" smtClean="0"/>
              <a:t>	</a:t>
            </a:r>
            <a:r>
              <a:rPr lang="zh-CN" altLang="zh-CN" smtClean="0"/>
              <a:t>本</a:t>
            </a:r>
            <a:r>
              <a:rPr lang="zh-CN" altLang="zh-CN"/>
              <a:t>成员用于设置数据使能信号</a:t>
            </a:r>
            <a:r>
              <a:rPr lang="en-US" altLang="zh-CN"/>
              <a:t>DE</a:t>
            </a:r>
            <a:r>
              <a:rPr lang="zh-CN" altLang="zh-CN"/>
              <a:t>的极性，可设置为高电平</a:t>
            </a:r>
            <a:r>
              <a:rPr lang="en-US" altLang="zh-CN"/>
              <a:t>(LTDC_DEPolarity_AH)</a:t>
            </a:r>
            <a:r>
              <a:rPr lang="zh-CN" altLang="zh-CN"/>
              <a:t>或低电平</a:t>
            </a:r>
            <a:r>
              <a:rPr lang="en-US" altLang="zh-CN"/>
              <a:t>(LTDC_DEPolarity_AL)</a:t>
            </a:r>
            <a:r>
              <a:rPr lang="zh-CN" altLang="zh-CN" smtClean="0"/>
              <a:t>。</a:t>
            </a:r>
            <a:endParaRPr lang="zh-CN" altLang="zh-CN"/>
          </a:p>
        </p:txBody>
      </p:sp>
    </p:spTree>
    <p:extLst>
      <p:ext uri="{BB962C8B-B14F-4D97-AF65-F5344CB8AC3E}">
        <p14:creationId xmlns:p14="http://schemas.microsoft.com/office/powerpoint/2010/main" val="3384555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smtClean="0">
                <a:latin typeface="微软雅黑" pitchFamily="34" charset="-122"/>
                <a:ea typeface="微软雅黑" pitchFamily="34" charset="-122"/>
              </a:rPr>
              <a:t>LTDC</a:t>
            </a:r>
            <a:r>
              <a:rPr lang="zh-CN" altLang="en-US" sz="2400" b="1">
                <a:latin typeface="微软雅黑" pitchFamily="34" charset="-122"/>
                <a:ea typeface="微软雅黑" pitchFamily="34" charset="-122"/>
              </a:rPr>
              <a:t>初始化结构体</a:t>
            </a:r>
            <a:endParaRPr lang="zh-CN" altLang="en-US" sz="2400" b="1" dirty="0">
              <a:latin typeface="微软雅黑" pitchFamily="34" charset="-122"/>
              <a:ea typeface="微软雅黑" pitchFamily="34" charset="-122"/>
            </a:endParaRPr>
          </a:p>
        </p:txBody>
      </p:sp>
      <p:sp>
        <p:nvSpPr>
          <p:cNvPr id="2" name="矩形 1"/>
          <p:cNvSpPr/>
          <p:nvPr/>
        </p:nvSpPr>
        <p:spPr>
          <a:xfrm>
            <a:off x="323528" y="1583480"/>
            <a:ext cx="8784976" cy="5078313"/>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b="1" smtClean="0"/>
              <a:t>LTDC_PCPolarity</a:t>
            </a:r>
            <a:endParaRPr lang="zh-CN" altLang="zh-CN" b="1"/>
          </a:p>
          <a:p>
            <a:pPr>
              <a:lnSpc>
                <a:spcPct val="150000"/>
              </a:lnSpc>
            </a:pPr>
            <a:r>
              <a:rPr lang="en-US" altLang="zh-CN"/>
              <a:t>	</a:t>
            </a:r>
            <a:r>
              <a:rPr lang="zh-CN" altLang="zh-CN"/>
              <a:t>本成员用于设置像素时钟信号</a:t>
            </a:r>
            <a:r>
              <a:rPr lang="en-US" altLang="zh-CN"/>
              <a:t>CLK</a:t>
            </a:r>
            <a:r>
              <a:rPr lang="zh-CN" altLang="zh-CN"/>
              <a:t>的极性，可设置为上升沿</a:t>
            </a:r>
            <a:r>
              <a:rPr lang="en-US" altLang="zh-CN"/>
              <a:t>(LTDC_DEPolarity_AH)</a:t>
            </a:r>
            <a:r>
              <a:rPr lang="zh-CN" altLang="zh-CN"/>
              <a:t>或下降沿</a:t>
            </a:r>
            <a:r>
              <a:rPr lang="en-US" altLang="zh-CN"/>
              <a:t>(LTDC_DEPolarity_AL)</a:t>
            </a:r>
            <a:r>
              <a:rPr lang="zh-CN" altLang="zh-CN"/>
              <a:t>，表示</a:t>
            </a:r>
            <a:r>
              <a:rPr lang="en-US" altLang="zh-CN"/>
              <a:t>RGB</a:t>
            </a:r>
            <a:r>
              <a:rPr lang="zh-CN" altLang="zh-CN"/>
              <a:t>数据信号在</a:t>
            </a:r>
            <a:r>
              <a:rPr lang="en-US" altLang="zh-CN"/>
              <a:t>CLK</a:t>
            </a:r>
            <a:r>
              <a:rPr lang="zh-CN" altLang="zh-CN"/>
              <a:t>的哪个时刻被采集</a:t>
            </a:r>
            <a:r>
              <a:rPr lang="zh-CN" altLang="zh-CN" smtClean="0"/>
              <a:t>。</a:t>
            </a:r>
            <a:endParaRPr lang="en-US" altLang="zh-CN" smtClean="0"/>
          </a:p>
          <a:p>
            <a:pPr>
              <a:lnSpc>
                <a:spcPct val="150000"/>
              </a:lnSpc>
            </a:pPr>
            <a:endParaRPr lang="zh-CN" altLang="zh-CN"/>
          </a:p>
          <a:p>
            <a:pPr marL="285750" lvl="0" indent="-285750">
              <a:lnSpc>
                <a:spcPct val="150000"/>
              </a:lnSpc>
              <a:buFont typeface="Arial" panose="020B0604020202020204" pitchFamily="34" charset="0"/>
              <a:buChar char="•"/>
            </a:pPr>
            <a:r>
              <a:rPr lang="en-US" altLang="zh-CN" b="1"/>
              <a:t>LTDC_HorizontalSync</a:t>
            </a:r>
            <a:endParaRPr lang="zh-CN" altLang="zh-CN" b="1"/>
          </a:p>
          <a:p>
            <a:pPr>
              <a:lnSpc>
                <a:spcPct val="150000"/>
              </a:lnSpc>
            </a:pPr>
            <a:r>
              <a:rPr lang="en-US" altLang="zh-CN" smtClean="0"/>
              <a:t>	</a:t>
            </a:r>
            <a:r>
              <a:rPr lang="zh-CN" altLang="zh-CN" smtClean="0"/>
              <a:t>本</a:t>
            </a:r>
            <a:r>
              <a:rPr lang="zh-CN" altLang="zh-CN"/>
              <a:t>成员设置行同步信号</a:t>
            </a:r>
            <a:r>
              <a:rPr lang="en-US" altLang="zh-CN"/>
              <a:t>HSYNC</a:t>
            </a:r>
            <a:r>
              <a:rPr lang="zh-CN" altLang="zh-CN"/>
              <a:t>的宽度</a:t>
            </a:r>
            <a:r>
              <a:rPr lang="en-US" altLang="zh-CN"/>
              <a:t>HSW</a:t>
            </a:r>
            <a:r>
              <a:rPr lang="zh-CN" altLang="zh-CN"/>
              <a:t>，它以像素时钟</a:t>
            </a:r>
            <a:r>
              <a:rPr lang="en-US" altLang="zh-CN"/>
              <a:t>CLK</a:t>
            </a:r>
            <a:r>
              <a:rPr lang="zh-CN" altLang="zh-CN"/>
              <a:t>的周期为单位，实际写入该参数时应写入</a:t>
            </a:r>
            <a:r>
              <a:rPr lang="en-US" altLang="zh-CN"/>
              <a:t>(HSW-1)</a:t>
            </a:r>
            <a:r>
              <a:rPr lang="zh-CN" altLang="zh-CN"/>
              <a:t>，参数范围为</a:t>
            </a:r>
            <a:r>
              <a:rPr lang="en-US" altLang="zh-CN"/>
              <a:t>0x000- 0xFFF</a:t>
            </a:r>
            <a:r>
              <a:rPr lang="zh-CN" altLang="zh-CN" smtClean="0"/>
              <a:t>。</a:t>
            </a:r>
            <a:endParaRPr lang="en-US" altLang="zh-CN" smtClean="0"/>
          </a:p>
          <a:p>
            <a:pPr>
              <a:lnSpc>
                <a:spcPct val="150000"/>
              </a:lnSpc>
            </a:pPr>
            <a:endParaRPr lang="zh-CN" altLang="zh-CN"/>
          </a:p>
          <a:p>
            <a:pPr marL="285750" lvl="0" indent="-285750">
              <a:lnSpc>
                <a:spcPct val="150000"/>
              </a:lnSpc>
              <a:buFont typeface="Arial" panose="020B0604020202020204" pitchFamily="34" charset="0"/>
              <a:buChar char="•"/>
            </a:pPr>
            <a:r>
              <a:rPr lang="en-US" altLang="zh-CN" b="1"/>
              <a:t>LTDC_VerticalSync</a:t>
            </a:r>
            <a:endParaRPr lang="zh-CN" altLang="zh-CN" b="1"/>
          </a:p>
          <a:p>
            <a:pPr>
              <a:lnSpc>
                <a:spcPct val="150000"/>
              </a:lnSpc>
            </a:pPr>
            <a:r>
              <a:rPr lang="en-US" altLang="zh-CN" smtClean="0"/>
              <a:t>	</a:t>
            </a:r>
            <a:r>
              <a:rPr lang="zh-CN" altLang="zh-CN" smtClean="0"/>
              <a:t>本</a:t>
            </a:r>
            <a:r>
              <a:rPr lang="zh-CN" altLang="zh-CN"/>
              <a:t>成员设置垂直同步信号</a:t>
            </a:r>
            <a:r>
              <a:rPr lang="en-US" altLang="zh-CN"/>
              <a:t>VSYNC</a:t>
            </a:r>
            <a:r>
              <a:rPr lang="zh-CN" altLang="zh-CN"/>
              <a:t>的宽度</a:t>
            </a:r>
            <a:r>
              <a:rPr lang="en-US" altLang="zh-CN"/>
              <a:t>VSW</a:t>
            </a:r>
            <a:r>
              <a:rPr lang="zh-CN" altLang="zh-CN"/>
              <a:t>，它以“行”为位，实际写入该参数时应写入</a:t>
            </a:r>
            <a:r>
              <a:rPr lang="en-US" altLang="zh-CN"/>
              <a:t>(VSW-1) </a:t>
            </a:r>
            <a:r>
              <a:rPr lang="zh-CN" altLang="zh-CN"/>
              <a:t>，参数范围为</a:t>
            </a:r>
            <a:r>
              <a:rPr lang="en-US" altLang="zh-CN"/>
              <a:t>0x000- 0x7FF</a:t>
            </a:r>
            <a:r>
              <a:rPr lang="zh-CN" altLang="zh-CN" smtClean="0"/>
              <a:t>。</a:t>
            </a:r>
            <a:endParaRPr lang="zh-CN" altLang="zh-CN"/>
          </a:p>
        </p:txBody>
      </p:sp>
    </p:spTree>
    <p:extLst>
      <p:ext uri="{BB962C8B-B14F-4D97-AF65-F5344CB8AC3E}">
        <p14:creationId xmlns:p14="http://schemas.microsoft.com/office/powerpoint/2010/main" val="3718899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smtClean="0">
                <a:latin typeface="微软雅黑" pitchFamily="34" charset="-122"/>
                <a:ea typeface="微软雅黑" pitchFamily="34" charset="-122"/>
              </a:rPr>
              <a:t>LTDC</a:t>
            </a:r>
            <a:r>
              <a:rPr lang="zh-CN" altLang="en-US" sz="2400" b="1">
                <a:latin typeface="微软雅黑" pitchFamily="34" charset="-122"/>
                <a:ea typeface="微软雅黑" pitchFamily="34" charset="-122"/>
              </a:rPr>
              <a:t>初始化结构体</a:t>
            </a:r>
            <a:endParaRPr lang="zh-CN" altLang="en-US" sz="2400" b="1" dirty="0">
              <a:latin typeface="微软雅黑" pitchFamily="34" charset="-122"/>
              <a:ea typeface="微软雅黑" pitchFamily="34" charset="-122"/>
            </a:endParaRPr>
          </a:p>
        </p:txBody>
      </p:sp>
      <p:sp>
        <p:nvSpPr>
          <p:cNvPr id="2" name="矩形 1"/>
          <p:cNvSpPr/>
          <p:nvPr/>
        </p:nvSpPr>
        <p:spPr>
          <a:xfrm>
            <a:off x="323528" y="1583480"/>
            <a:ext cx="8784976" cy="5078313"/>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b="1" smtClean="0"/>
              <a:t>LTDC_AccumulatedHBP</a:t>
            </a:r>
            <a:endParaRPr lang="zh-CN" altLang="zh-CN" b="1"/>
          </a:p>
          <a:p>
            <a:pPr>
              <a:lnSpc>
                <a:spcPct val="150000"/>
              </a:lnSpc>
            </a:pPr>
            <a:r>
              <a:rPr lang="en-US" altLang="zh-CN" smtClean="0"/>
              <a:t>	</a:t>
            </a:r>
            <a:r>
              <a:rPr lang="zh-CN" altLang="zh-CN" smtClean="0"/>
              <a:t>本</a:t>
            </a:r>
            <a:r>
              <a:rPr lang="zh-CN" altLang="zh-CN"/>
              <a:t>成员用于配置“水平同步像素</a:t>
            </a:r>
            <a:r>
              <a:rPr lang="en-US" altLang="zh-CN"/>
              <a:t>HSW</a:t>
            </a:r>
            <a:r>
              <a:rPr lang="zh-CN" altLang="zh-CN"/>
              <a:t>”加“水平后沿像素</a:t>
            </a:r>
            <a:r>
              <a:rPr lang="en-US" altLang="zh-CN"/>
              <a:t>HBP</a:t>
            </a:r>
            <a:r>
              <a:rPr lang="zh-CN" altLang="zh-CN"/>
              <a:t>”的累加值，实际写入该参数时应写入</a:t>
            </a:r>
            <a:r>
              <a:rPr lang="en-US" altLang="zh-CN"/>
              <a:t>(HSW+HBP-1) </a:t>
            </a:r>
            <a:r>
              <a:rPr lang="zh-CN" altLang="zh-CN"/>
              <a:t>，参数范围为</a:t>
            </a:r>
            <a:r>
              <a:rPr lang="en-US" altLang="zh-CN"/>
              <a:t>0x000- 0xFFF</a:t>
            </a:r>
            <a:r>
              <a:rPr lang="zh-CN" altLang="zh-CN" smtClean="0"/>
              <a:t>。</a:t>
            </a:r>
            <a:endParaRPr lang="en-US" altLang="zh-CN" smtClean="0"/>
          </a:p>
          <a:p>
            <a:pPr>
              <a:lnSpc>
                <a:spcPct val="150000"/>
              </a:lnSpc>
            </a:pPr>
            <a:endParaRPr lang="zh-CN" altLang="zh-CN"/>
          </a:p>
          <a:p>
            <a:pPr marL="285750" lvl="0" indent="-285750">
              <a:lnSpc>
                <a:spcPct val="150000"/>
              </a:lnSpc>
              <a:buFont typeface="Arial" panose="020B0604020202020204" pitchFamily="34" charset="0"/>
              <a:buChar char="•"/>
            </a:pPr>
            <a:r>
              <a:rPr lang="en-US" altLang="zh-CN" b="1"/>
              <a:t>LTDC_AccumulatedVBP</a:t>
            </a:r>
            <a:endParaRPr lang="zh-CN" altLang="zh-CN" b="1"/>
          </a:p>
          <a:p>
            <a:pPr>
              <a:lnSpc>
                <a:spcPct val="150000"/>
              </a:lnSpc>
            </a:pPr>
            <a:r>
              <a:rPr lang="en-US" altLang="zh-CN" smtClean="0"/>
              <a:t>	</a:t>
            </a:r>
            <a:r>
              <a:rPr lang="zh-CN" altLang="zh-CN" smtClean="0"/>
              <a:t>本</a:t>
            </a:r>
            <a:r>
              <a:rPr lang="zh-CN" altLang="zh-CN"/>
              <a:t>成员用于配置“垂直同步行</a:t>
            </a:r>
            <a:r>
              <a:rPr lang="en-US" altLang="zh-CN"/>
              <a:t>VSW</a:t>
            </a:r>
            <a:r>
              <a:rPr lang="zh-CN" altLang="zh-CN"/>
              <a:t>”加“垂直后沿行</a:t>
            </a:r>
            <a:r>
              <a:rPr lang="en-US" altLang="zh-CN"/>
              <a:t>VBP</a:t>
            </a:r>
            <a:r>
              <a:rPr lang="zh-CN" altLang="zh-CN"/>
              <a:t>”的累加值，实际写入该参数时应写入</a:t>
            </a:r>
            <a:r>
              <a:rPr lang="en-US" altLang="zh-CN"/>
              <a:t>(VSW+VBP-1) </a:t>
            </a:r>
            <a:r>
              <a:rPr lang="zh-CN" altLang="zh-CN"/>
              <a:t>，参数范围为</a:t>
            </a:r>
            <a:r>
              <a:rPr lang="en-US" altLang="zh-CN"/>
              <a:t>0x000- 0x7FF</a:t>
            </a:r>
            <a:r>
              <a:rPr lang="zh-CN" altLang="zh-CN" smtClean="0"/>
              <a:t>。</a:t>
            </a:r>
            <a:endParaRPr lang="en-US" altLang="zh-CN" smtClean="0"/>
          </a:p>
          <a:p>
            <a:pPr>
              <a:lnSpc>
                <a:spcPct val="150000"/>
              </a:lnSpc>
            </a:pPr>
            <a:endParaRPr lang="zh-CN" altLang="zh-CN"/>
          </a:p>
          <a:p>
            <a:pPr marL="285750" lvl="0" indent="-285750">
              <a:lnSpc>
                <a:spcPct val="150000"/>
              </a:lnSpc>
              <a:buFont typeface="Arial" panose="020B0604020202020204" pitchFamily="34" charset="0"/>
              <a:buChar char="•"/>
            </a:pPr>
            <a:r>
              <a:rPr lang="en-US" altLang="zh-CN" b="1"/>
              <a:t>LTDC_AccumulatedActiveW</a:t>
            </a:r>
            <a:endParaRPr lang="zh-CN" altLang="zh-CN" b="1"/>
          </a:p>
          <a:p>
            <a:pPr>
              <a:lnSpc>
                <a:spcPct val="150000"/>
              </a:lnSpc>
            </a:pPr>
            <a:r>
              <a:rPr lang="en-US" altLang="zh-CN" smtClean="0"/>
              <a:t>	</a:t>
            </a:r>
            <a:r>
              <a:rPr lang="zh-CN" altLang="zh-CN" smtClean="0"/>
              <a:t>本</a:t>
            </a:r>
            <a:r>
              <a:rPr lang="zh-CN" altLang="zh-CN"/>
              <a:t>成员用于配置“水平同步像素</a:t>
            </a:r>
            <a:r>
              <a:rPr lang="en-US" altLang="zh-CN"/>
              <a:t>HSW</a:t>
            </a:r>
            <a:r>
              <a:rPr lang="zh-CN" altLang="zh-CN"/>
              <a:t>”加“水平后沿像素</a:t>
            </a:r>
            <a:r>
              <a:rPr lang="en-US" altLang="zh-CN"/>
              <a:t>HBP</a:t>
            </a:r>
            <a:r>
              <a:rPr lang="zh-CN" altLang="zh-CN"/>
              <a:t>”加“有效像素”的累加值，实际写入该参数时应写入</a:t>
            </a:r>
            <a:r>
              <a:rPr lang="en-US" altLang="zh-CN"/>
              <a:t>(HSW+HBP+</a:t>
            </a:r>
            <a:r>
              <a:rPr lang="zh-CN" altLang="zh-CN"/>
              <a:t>有效宽度</a:t>
            </a:r>
            <a:r>
              <a:rPr lang="en-US" altLang="zh-CN"/>
              <a:t>-1) </a:t>
            </a:r>
            <a:r>
              <a:rPr lang="zh-CN" altLang="zh-CN"/>
              <a:t>，参数范围为</a:t>
            </a:r>
            <a:r>
              <a:rPr lang="en-US" altLang="zh-CN"/>
              <a:t>0x000- 0xFFF</a:t>
            </a:r>
            <a:r>
              <a:rPr lang="zh-CN" altLang="zh-CN" smtClean="0"/>
              <a:t>。</a:t>
            </a:r>
            <a:endParaRPr lang="zh-CN" altLang="zh-CN"/>
          </a:p>
        </p:txBody>
      </p:sp>
    </p:spTree>
    <p:extLst>
      <p:ext uri="{BB962C8B-B14F-4D97-AF65-F5344CB8AC3E}">
        <p14:creationId xmlns:p14="http://schemas.microsoft.com/office/powerpoint/2010/main" val="3474664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smtClean="0">
                <a:latin typeface="微软雅黑" pitchFamily="34" charset="-122"/>
                <a:ea typeface="微软雅黑" pitchFamily="34" charset="-122"/>
              </a:rPr>
              <a:t>LTDC</a:t>
            </a:r>
            <a:r>
              <a:rPr lang="zh-CN" altLang="en-US" sz="2400" b="1">
                <a:latin typeface="微软雅黑" pitchFamily="34" charset="-122"/>
                <a:ea typeface="微软雅黑" pitchFamily="34" charset="-122"/>
              </a:rPr>
              <a:t>初始化结构体</a:t>
            </a:r>
            <a:endParaRPr lang="zh-CN" altLang="en-US" sz="2400" b="1" dirty="0">
              <a:latin typeface="微软雅黑" pitchFamily="34" charset="-122"/>
              <a:ea typeface="微软雅黑" pitchFamily="34" charset="-122"/>
            </a:endParaRPr>
          </a:p>
        </p:txBody>
      </p:sp>
      <p:sp>
        <p:nvSpPr>
          <p:cNvPr id="2" name="矩形 1"/>
          <p:cNvSpPr/>
          <p:nvPr/>
        </p:nvSpPr>
        <p:spPr>
          <a:xfrm>
            <a:off x="323528" y="1375023"/>
            <a:ext cx="8784976" cy="5493812"/>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b="1" smtClean="0"/>
              <a:t>LTDC_AccumulatedActiveH</a:t>
            </a:r>
            <a:endParaRPr lang="zh-CN" altLang="zh-CN" b="1"/>
          </a:p>
          <a:p>
            <a:pPr>
              <a:lnSpc>
                <a:spcPct val="150000"/>
              </a:lnSpc>
            </a:pPr>
            <a:r>
              <a:rPr lang="en-US" altLang="zh-CN" smtClean="0"/>
              <a:t>	</a:t>
            </a:r>
            <a:r>
              <a:rPr lang="zh-CN" altLang="zh-CN" smtClean="0"/>
              <a:t>本</a:t>
            </a:r>
            <a:r>
              <a:rPr lang="zh-CN" altLang="zh-CN"/>
              <a:t>成员用于配置“垂直同步行</a:t>
            </a:r>
            <a:r>
              <a:rPr lang="en-US" altLang="zh-CN"/>
              <a:t>VSW</a:t>
            </a:r>
            <a:r>
              <a:rPr lang="zh-CN" altLang="zh-CN"/>
              <a:t>”加“垂直后沿行</a:t>
            </a:r>
            <a:r>
              <a:rPr lang="en-US" altLang="zh-CN"/>
              <a:t>VBP</a:t>
            </a:r>
            <a:r>
              <a:rPr lang="zh-CN" altLang="zh-CN"/>
              <a:t>”加“有效行”的累加值，实际写入该参数时应写入</a:t>
            </a:r>
            <a:r>
              <a:rPr lang="en-US" altLang="zh-CN"/>
              <a:t>(VSW+VBP+</a:t>
            </a:r>
            <a:r>
              <a:rPr lang="zh-CN" altLang="zh-CN"/>
              <a:t>有效高度</a:t>
            </a:r>
            <a:r>
              <a:rPr lang="en-US" altLang="zh-CN"/>
              <a:t>-1) </a:t>
            </a:r>
            <a:r>
              <a:rPr lang="zh-CN" altLang="zh-CN"/>
              <a:t>，参数范围为</a:t>
            </a:r>
            <a:r>
              <a:rPr lang="en-US" altLang="zh-CN"/>
              <a:t>0x000- 0x7FF</a:t>
            </a:r>
            <a:r>
              <a:rPr lang="zh-CN" altLang="zh-CN" smtClean="0"/>
              <a:t>。</a:t>
            </a:r>
            <a:endParaRPr lang="zh-CN" altLang="zh-CN"/>
          </a:p>
          <a:p>
            <a:pPr marL="285750" lvl="0" indent="-285750">
              <a:lnSpc>
                <a:spcPct val="150000"/>
              </a:lnSpc>
              <a:buFont typeface="Arial" panose="020B0604020202020204" pitchFamily="34" charset="0"/>
              <a:buChar char="•"/>
            </a:pPr>
            <a:r>
              <a:rPr lang="en-US" altLang="zh-CN" b="1"/>
              <a:t>LTDC_TotalWidth</a:t>
            </a:r>
            <a:endParaRPr lang="zh-CN" altLang="zh-CN" b="1"/>
          </a:p>
          <a:p>
            <a:pPr>
              <a:lnSpc>
                <a:spcPct val="150000"/>
              </a:lnSpc>
            </a:pPr>
            <a:r>
              <a:rPr lang="en-US" altLang="zh-CN" smtClean="0"/>
              <a:t>	</a:t>
            </a:r>
            <a:r>
              <a:rPr lang="zh-CN" altLang="zh-CN" smtClean="0"/>
              <a:t>本</a:t>
            </a:r>
            <a:r>
              <a:rPr lang="zh-CN" altLang="zh-CN"/>
              <a:t>成员用于配置“水平同步像素</a:t>
            </a:r>
            <a:r>
              <a:rPr lang="en-US" altLang="zh-CN"/>
              <a:t>HSW</a:t>
            </a:r>
            <a:r>
              <a:rPr lang="zh-CN" altLang="zh-CN"/>
              <a:t>”加“水平后沿像素</a:t>
            </a:r>
            <a:r>
              <a:rPr lang="en-US" altLang="zh-CN"/>
              <a:t>HBP</a:t>
            </a:r>
            <a:r>
              <a:rPr lang="zh-CN" altLang="zh-CN"/>
              <a:t>”加“有效像素”加“水平前沿像素</a:t>
            </a:r>
            <a:r>
              <a:rPr lang="en-US" altLang="zh-CN"/>
              <a:t>HFP</a:t>
            </a:r>
            <a:r>
              <a:rPr lang="zh-CN" altLang="zh-CN"/>
              <a:t>”的累加值，即总宽度，实际写入该参数时应写入</a:t>
            </a:r>
            <a:r>
              <a:rPr lang="en-US" altLang="zh-CN"/>
              <a:t>(HSW+HBP+</a:t>
            </a:r>
            <a:r>
              <a:rPr lang="zh-CN" altLang="zh-CN"/>
              <a:t>有效宽度</a:t>
            </a:r>
            <a:r>
              <a:rPr lang="en-US" altLang="zh-CN"/>
              <a:t>+HFP-1) </a:t>
            </a:r>
            <a:r>
              <a:rPr lang="zh-CN" altLang="zh-CN"/>
              <a:t>，参数范围为</a:t>
            </a:r>
            <a:r>
              <a:rPr lang="en-US" altLang="zh-CN"/>
              <a:t>0x000- 0xFFF</a:t>
            </a:r>
            <a:r>
              <a:rPr lang="zh-CN" altLang="zh-CN" smtClean="0"/>
              <a:t>。</a:t>
            </a:r>
            <a:endParaRPr lang="en-US" altLang="zh-CN" smtClean="0"/>
          </a:p>
          <a:p>
            <a:pPr>
              <a:lnSpc>
                <a:spcPct val="150000"/>
              </a:lnSpc>
            </a:pPr>
            <a:endParaRPr lang="zh-CN" altLang="zh-CN"/>
          </a:p>
          <a:p>
            <a:pPr marL="285750" lvl="0" indent="-285750">
              <a:lnSpc>
                <a:spcPct val="150000"/>
              </a:lnSpc>
              <a:buFont typeface="Arial" panose="020B0604020202020204" pitchFamily="34" charset="0"/>
              <a:buChar char="•"/>
            </a:pPr>
            <a:r>
              <a:rPr lang="en-US" altLang="zh-CN" b="1"/>
              <a:t>LTDC_TotalHeigh </a:t>
            </a:r>
            <a:endParaRPr lang="zh-CN" altLang="zh-CN" b="1"/>
          </a:p>
          <a:p>
            <a:pPr>
              <a:lnSpc>
                <a:spcPct val="150000"/>
              </a:lnSpc>
            </a:pPr>
            <a:r>
              <a:rPr lang="en-US" altLang="zh-CN" smtClean="0"/>
              <a:t>	</a:t>
            </a:r>
            <a:r>
              <a:rPr lang="zh-CN" altLang="zh-CN" smtClean="0"/>
              <a:t>本</a:t>
            </a:r>
            <a:r>
              <a:rPr lang="zh-CN" altLang="zh-CN"/>
              <a:t>成员用于配置“垂直同步行</a:t>
            </a:r>
            <a:r>
              <a:rPr lang="en-US" altLang="zh-CN"/>
              <a:t>VSW</a:t>
            </a:r>
            <a:r>
              <a:rPr lang="zh-CN" altLang="zh-CN"/>
              <a:t>”加“垂直后沿行</a:t>
            </a:r>
            <a:r>
              <a:rPr lang="en-US" altLang="zh-CN"/>
              <a:t>VBP</a:t>
            </a:r>
            <a:r>
              <a:rPr lang="zh-CN" altLang="zh-CN"/>
              <a:t>”加“有效行”加“</a:t>
            </a:r>
            <a:r>
              <a:rPr lang="zh-CN" altLang="zh-CN" smtClean="0"/>
              <a:t>垂直</a:t>
            </a:r>
            <a:r>
              <a:rPr lang="zh-CN" altLang="zh-CN"/>
              <a:t>前沿行</a:t>
            </a:r>
            <a:r>
              <a:rPr lang="en-US" altLang="zh-CN"/>
              <a:t>VFP</a:t>
            </a:r>
            <a:r>
              <a:rPr lang="zh-CN" altLang="zh-CN"/>
              <a:t>”的累加值，即总高度，实际写入该参数时应写入</a:t>
            </a:r>
            <a:r>
              <a:rPr lang="en-US" altLang="zh-CN"/>
              <a:t>(HSW+HBP+</a:t>
            </a:r>
            <a:r>
              <a:rPr lang="zh-CN" altLang="zh-CN"/>
              <a:t>有效高度</a:t>
            </a:r>
            <a:r>
              <a:rPr lang="en-US" altLang="zh-CN"/>
              <a:t>+VFP-1) </a:t>
            </a:r>
            <a:r>
              <a:rPr lang="zh-CN" altLang="zh-CN"/>
              <a:t>，参数范围为</a:t>
            </a:r>
            <a:r>
              <a:rPr lang="en-US" altLang="zh-CN"/>
              <a:t>0x000- 0x7FF</a:t>
            </a:r>
            <a:endParaRPr lang="zh-CN" altLang="zh-CN"/>
          </a:p>
        </p:txBody>
      </p:sp>
    </p:spTree>
    <p:extLst>
      <p:ext uri="{BB962C8B-B14F-4D97-AF65-F5344CB8AC3E}">
        <p14:creationId xmlns:p14="http://schemas.microsoft.com/office/powerpoint/2010/main" val="3915224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smtClean="0">
                <a:latin typeface="微软雅黑" pitchFamily="34" charset="-122"/>
                <a:ea typeface="微软雅黑" pitchFamily="34" charset="-122"/>
              </a:rPr>
              <a:t>LTDC</a:t>
            </a:r>
            <a:r>
              <a:rPr lang="zh-CN" altLang="en-US" sz="2400" b="1">
                <a:latin typeface="微软雅黑" pitchFamily="34" charset="-122"/>
                <a:ea typeface="微软雅黑" pitchFamily="34" charset="-122"/>
              </a:rPr>
              <a:t>初始化结构体</a:t>
            </a:r>
            <a:endParaRPr lang="zh-CN" altLang="en-US" sz="2400" b="1" dirty="0">
              <a:latin typeface="微软雅黑" pitchFamily="34" charset="-122"/>
              <a:ea typeface="微软雅黑" pitchFamily="34" charset="-122"/>
            </a:endParaRPr>
          </a:p>
        </p:txBody>
      </p:sp>
      <p:sp>
        <p:nvSpPr>
          <p:cNvPr id="2" name="矩形 1"/>
          <p:cNvSpPr/>
          <p:nvPr/>
        </p:nvSpPr>
        <p:spPr>
          <a:xfrm>
            <a:off x="323528" y="1530072"/>
            <a:ext cx="8784976" cy="2446824"/>
          </a:xfrm>
          <a:prstGeom prst="rect">
            <a:avLst/>
          </a:prstGeom>
        </p:spPr>
        <p:txBody>
          <a:bodyPr wrap="square">
            <a:spAutoFit/>
          </a:bodyPr>
          <a:lstStyle/>
          <a:p>
            <a:pPr marL="285750" lvl="0" indent="-285750">
              <a:buFont typeface="Arial" panose="020B0604020202020204" pitchFamily="34" charset="0"/>
              <a:buChar char="•"/>
            </a:pPr>
            <a:r>
              <a:rPr lang="en-US" altLang="zh-CN" b="1"/>
              <a:t>LTDC_BackgroundRedValue/ GreenValue/ BlueValue</a:t>
            </a:r>
            <a:endParaRPr lang="zh-CN" altLang="zh-CN" b="1"/>
          </a:p>
          <a:p>
            <a:pPr>
              <a:lnSpc>
                <a:spcPct val="150000"/>
              </a:lnSpc>
            </a:pPr>
            <a:r>
              <a:rPr lang="en-US" altLang="zh-CN" smtClean="0"/>
              <a:t>	</a:t>
            </a:r>
            <a:r>
              <a:rPr lang="zh-CN" altLang="zh-CN"/>
              <a:t>这三个结构体成员用于配置背景的颜色</a:t>
            </a:r>
            <a:r>
              <a:rPr lang="zh-CN" altLang="zh-CN" smtClean="0"/>
              <a:t>值</a:t>
            </a:r>
            <a:r>
              <a:rPr lang="zh-CN" altLang="en-US" smtClean="0"/>
              <a:t>，</a:t>
            </a:r>
            <a:r>
              <a:rPr lang="zh-CN" altLang="zh-CN"/>
              <a:t>这里说的背景层与前面提到的“前景层</a:t>
            </a:r>
            <a:r>
              <a:rPr lang="en-US" altLang="zh-CN"/>
              <a:t>/</a:t>
            </a:r>
            <a:r>
              <a:rPr lang="zh-CN" altLang="zh-CN"/>
              <a:t>背景层”概念有点区别，它们对应下图中的“第</a:t>
            </a:r>
            <a:r>
              <a:rPr lang="en-US" altLang="zh-CN"/>
              <a:t>2</a:t>
            </a:r>
            <a:r>
              <a:rPr lang="zh-CN" altLang="zh-CN"/>
              <a:t>层</a:t>
            </a:r>
            <a:r>
              <a:rPr lang="en-US" altLang="zh-CN"/>
              <a:t>/</a:t>
            </a:r>
            <a:r>
              <a:rPr lang="zh-CN" altLang="zh-CN"/>
              <a:t>第</a:t>
            </a:r>
            <a:r>
              <a:rPr lang="en-US" altLang="zh-CN"/>
              <a:t>1</a:t>
            </a:r>
            <a:r>
              <a:rPr lang="zh-CN" altLang="zh-CN"/>
              <a:t>层”，而在这两层之外，还有一个最终的背景层，当第</a:t>
            </a:r>
            <a:r>
              <a:rPr lang="en-US" altLang="zh-CN"/>
              <a:t>1</a:t>
            </a:r>
            <a:r>
              <a:rPr lang="zh-CN" altLang="zh-CN"/>
              <a:t>第</a:t>
            </a:r>
            <a:r>
              <a:rPr lang="en-US" altLang="zh-CN"/>
              <a:t>2</a:t>
            </a:r>
            <a:r>
              <a:rPr lang="zh-CN" altLang="zh-CN"/>
              <a:t>层都透明时，这个背景层就会被显示，而这个背景层是一个纯色的矩形，它的颜色值就是由这三个结构体成员配置的，各成员的参数范围为</a:t>
            </a:r>
            <a:r>
              <a:rPr lang="en-US" altLang="zh-CN"/>
              <a:t>0x00- 0xFF</a:t>
            </a:r>
            <a:r>
              <a:rPr lang="zh-CN" altLang="zh-CN" smtClean="0"/>
              <a:t>。</a:t>
            </a:r>
            <a:endParaRPr lang="zh-CN" altLang="zh-CN"/>
          </a:p>
        </p:txBody>
      </p:sp>
      <p:pic>
        <p:nvPicPr>
          <p:cNvPr id="6" name="图片 5"/>
          <p:cNvPicPr/>
          <p:nvPr/>
        </p:nvPicPr>
        <p:blipFill>
          <a:blip r:embed="rId3"/>
          <a:stretch>
            <a:fillRect/>
          </a:stretch>
        </p:blipFill>
        <p:spPr>
          <a:xfrm>
            <a:off x="1793557" y="4149080"/>
            <a:ext cx="5274310" cy="1186180"/>
          </a:xfrm>
          <a:prstGeom prst="rect">
            <a:avLst/>
          </a:prstGeom>
          <a:ln>
            <a:solidFill>
              <a:schemeClr val="tx1"/>
            </a:solidFill>
          </a:ln>
        </p:spPr>
      </p:pic>
      <p:sp>
        <p:nvSpPr>
          <p:cNvPr id="3" name="矩形 2"/>
          <p:cNvSpPr/>
          <p:nvPr/>
        </p:nvSpPr>
        <p:spPr>
          <a:xfrm>
            <a:off x="578608" y="5734997"/>
            <a:ext cx="8241864" cy="646331"/>
          </a:xfrm>
          <a:prstGeom prst="rect">
            <a:avLst/>
          </a:prstGeom>
        </p:spPr>
        <p:txBody>
          <a:bodyPr wrap="square">
            <a:spAutoFit/>
          </a:bodyPr>
          <a:lstStyle/>
          <a:p>
            <a:r>
              <a:rPr lang="en-US" altLang="zh-CN" smtClean="0"/>
              <a:t>	</a:t>
            </a:r>
            <a:r>
              <a:rPr lang="zh-CN" altLang="zh-CN" smtClean="0"/>
              <a:t>对</a:t>
            </a:r>
            <a:r>
              <a:rPr lang="zh-CN" altLang="zh-CN"/>
              <a:t>这些</a:t>
            </a:r>
            <a:r>
              <a:rPr lang="en-US" altLang="zh-CN"/>
              <a:t>LTDC</a:t>
            </a:r>
            <a:r>
              <a:rPr lang="zh-CN" altLang="zh-CN"/>
              <a:t>初始化结构体成员赋值后，调用库函数</a:t>
            </a:r>
            <a:r>
              <a:rPr lang="en-US" altLang="zh-CN">
                <a:solidFill>
                  <a:srgbClr val="FF0000"/>
                </a:solidFill>
              </a:rPr>
              <a:t>LTDC_Init</a:t>
            </a:r>
            <a:r>
              <a:rPr lang="zh-CN" altLang="zh-CN"/>
              <a:t>可把这些参数写入到</a:t>
            </a:r>
            <a:r>
              <a:rPr lang="en-US" altLang="zh-CN"/>
              <a:t>LTDC</a:t>
            </a:r>
            <a:r>
              <a:rPr lang="zh-CN" altLang="zh-CN"/>
              <a:t>的各个配置寄存器，</a:t>
            </a:r>
            <a:r>
              <a:rPr lang="en-US" altLang="zh-CN"/>
              <a:t>LTDC</a:t>
            </a:r>
            <a:r>
              <a:rPr lang="zh-CN" altLang="zh-CN"/>
              <a:t>外设根据这些配置控制时序。</a:t>
            </a:r>
          </a:p>
        </p:txBody>
      </p:sp>
    </p:spTree>
    <p:extLst>
      <p:ext uri="{BB962C8B-B14F-4D97-AF65-F5344CB8AC3E}">
        <p14:creationId xmlns:p14="http://schemas.microsoft.com/office/powerpoint/2010/main" val="249923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b="1"/>
              <a:t>LTDC </a:t>
            </a:r>
            <a:r>
              <a:rPr lang="zh-CN" altLang="en-US" sz="2400" b="1"/>
              <a:t>层级初始化</a:t>
            </a:r>
            <a:r>
              <a:rPr lang="zh-CN" altLang="en-US" sz="2400" b="1" smtClean="0"/>
              <a:t>结构体</a:t>
            </a:r>
            <a:endParaRPr lang="zh-CN" altLang="en-US" sz="2400" b="1" dirty="0">
              <a:latin typeface="微软雅黑" pitchFamily="34" charset="-122"/>
              <a:ea typeface="微软雅黑" pitchFamily="34" charset="-122"/>
            </a:endParaRPr>
          </a:p>
        </p:txBody>
      </p:sp>
      <p:sp>
        <p:nvSpPr>
          <p:cNvPr id="3" name="矩形 2"/>
          <p:cNvSpPr/>
          <p:nvPr/>
        </p:nvSpPr>
        <p:spPr>
          <a:xfrm>
            <a:off x="611560" y="1628800"/>
            <a:ext cx="8280920" cy="646331"/>
          </a:xfrm>
          <a:prstGeom prst="rect">
            <a:avLst/>
          </a:prstGeom>
        </p:spPr>
        <p:txBody>
          <a:bodyPr wrap="square">
            <a:spAutoFit/>
          </a:bodyPr>
          <a:lstStyle/>
          <a:p>
            <a:r>
              <a:rPr lang="en-US" altLang="zh-CN" smtClean="0"/>
              <a:t>	</a:t>
            </a:r>
            <a:r>
              <a:rPr lang="en-US" altLang="zh-CN"/>
              <a:t>LTDC</a:t>
            </a:r>
            <a:r>
              <a:rPr lang="zh-CN" altLang="zh-CN"/>
              <a:t>初始化结构体只是配置好了与液晶屏通讯的基本时序，还有像素格式、显存地址等诸多参数需要使用</a:t>
            </a:r>
            <a:r>
              <a:rPr lang="en-US" altLang="zh-CN"/>
              <a:t>LTDC</a:t>
            </a:r>
            <a:r>
              <a:rPr lang="zh-CN" altLang="zh-CN"/>
              <a:t>层级初始化结构体</a:t>
            </a:r>
            <a:r>
              <a:rPr lang="zh-CN" altLang="zh-CN" smtClean="0"/>
              <a:t>完成</a:t>
            </a:r>
            <a:r>
              <a:rPr lang="zh-CN" altLang="en-US" smtClean="0"/>
              <a:t>。</a:t>
            </a:r>
            <a:endParaRPr lang="zh-CN" altLang="en-US"/>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2348880"/>
            <a:ext cx="5888512" cy="4225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22749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2546</TotalTime>
  <Pages>0</Pages>
  <Words>542</Words>
  <Characters>0</Characters>
  <Application>Microsoft Office PowerPoint</Application>
  <DocSecurity>0</DocSecurity>
  <PresentationFormat>全屏显示(4:3)</PresentationFormat>
  <Lines>0</Lines>
  <Paragraphs>202</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admin</cp:lastModifiedBy>
  <cp:revision>274</cp:revision>
  <dcterms:created xsi:type="dcterms:W3CDTF">2014-09-22T09:17:55Z</dcterms:created>
  <dcterms:modified xsi:type="dcterms:W3CDTF">2016-06-12T01:40:20Z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