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380" r:id="rId4"/>
    <p:sldId id="381" r:id="rId5"/>
    <p:sldId id="382" r:id="rId6"/>
    <p:sldId id="383" r:id="rId7"/>
    <p:sldId id="385" r:id="rId8"/>
    <p:sldId id="386" r:id="rId9"/>
    <p:sldId id="387" r:id="rId10"/>
    <p:sldId id="388" r:id="rId11"/>
    <p:sldId id="389" r:id="rId12"/>
    <p:sldId id="283" r:id="rId1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2" d="100"/>
          <a:sy n="62" d="100"/>
        </p:scale>
        <p:origin x="-451" y="-8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unicode.org/"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LTDC</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smtClean="0"/>
              <a:t>UTF-8</a:t>
            </a:r>
            <a:endParaRPr lang="zh-CN" altLang="en-US" sz="2000" b="1"/>
          </a:p>
        </p:txBody>
      </p:sp>
      <p:graphicFrame>
        <p:nvGraphicFramePr>
          <p:cNvPr id="2" name="表格 1"/>
          <p:cNvGraphicFramePr>
            <a:graphicFrameLocks noGrp="1"/>
          </p:cNvGraphicFramePr>
          <p:nvPr>
            <p:extLst>
              <p:ext uri="{D42A27DB-BD31-4B8C-83A1-F6EECF244321}">
                <p14:modId xmlns:p14="http://schemas.microsoft.com/office/powerpoint/2010/main" val="954178944"/>
              </p:ext>
            </p:extLst>
          </p:nvPr>
        </p:nvGraphicFramePr>
        <p:xfrm>
          <a:off x="476453" y="1484784"/>
          <a:ext cx="8416026" cy="3384374"/>
        </p:xfrm>
        <a:graphic>
          <a:graphicData uri="http://schemas.openxmlformats.org/drawingml/2006/table">
            <a:tbl>
              <a:tblPr firstRow="1" firstCol="1" bandRow="1">
                <a:tableStyleId>{5C22544A-7EE6-4342-B048-85BDC9FD1C3A}</a:tableStyleId>
              </a:tblPr>
              <a:tblGrid>
                <a:gridCol w="1402671"/>
                <a:gridCol w="1402671"/>
                <a:gridCol w="1402671"/>
                <a:gridCol w="1402671"/>
                <a:gridCol w="1402671"/>
                <a:gridCol w="1402671"/>
              </a:tblGrid>
              <a:tr h="307670">
                <a:tc>
                  <a:txBody>
                    <a:bodyPr/>
                    <a:lstStyle/>
                    <a:p>
                      <a:pPr algn="just">
                        <a:lnSpc>
                          <a:spcPts val="1200"/>
                        </a:lnSpc>
                        <a:spcAft>
                          <a:spcPts val="0"/>
                        </a:spcAft>
                      </a:pPr>
                      <a:r>
                        <a:rPr lang="en-US" sz="1200">
                          <a:effectLst/>
                        </a:rPr>
                        <a:t>Unicode(16</a:t>
                      </a:r>
                      <a:r>
                        <a:rPr lang="zh-CN" sz="1200">
                          <a:effectLst/>
                        </a:rPr>
                        <a:t>进制</a:t>
                      </a:r>
                      <a:r>
                        <a:rPr lang="en-US" sz="1200">
                          <a:effectLst/>
                        </a:rPr>
                        <a:t>)</a:t>
                      </a:r>
                      <a:endParaRPr lang="zh-CN" sz="1200">
                        <a:effectLst/>
                        <a:latin typeface="Times New Roman"/>
                        <a:ea typeface="黑体"/>
                      </a:endParaRPr>
                    </a:p>
                  </a:txBody>
                  <a:tcPr marL="68580" marR="68580" marT="0" marB="0" anchor="ctr"/>
                </a:tc>
                <a:tc gridSpan="5">
                  <a:txBody>
                    <a:bodyPr/>
                    <a:lstStyle/>
                    <a:p>
                      <a:pPr algn="ctr">
                        <a:lnSpc>
                          <a:spcPts val="1200"/>
                        </a:lnSpc>
                        <a:spcAft>
                          <a:spcPts val="0"/>
                        </a:spcAft>
                      </a:pPr>
                      <a:r>
                        <a:rPr lang="en-US" sz="1200">
                          <a:effectLst/>
                        </a:rPr>
                        <a:t>UTF-8</a:t>
                      </a:r>
                      <a:r>
                        <a:rPr lang="zh-CN" sz="1200">
                          <a:effectLst/>
                        </a:rPr>
                        <a:t>（</a:t>
                      </a:r>
                      <a:r>
                        <a:rPr lang="en-US" sz="1200">
                          <a:effectLst/>
                        </a:rPr>
                        <a:t>2</a:t>
                      </a:r>
                      <a:r>
                        <a:rPr lang="zh-CN" sz="1200">
                          <a:effectLst/>
                        </a:rPr>
                        <a:t>进制）</a:t>
                      </a:r>
                      <a:endParaRPr lang="zh-CN" sz="1200">
                        <a:effectLst/>
                        <a:latin typeface="Times New Roman"/>
                        <a:ea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7670">
                <a:tc>
                  <a:txBody>
                    <a:bodyPr/>
                    <a:lstStyle/>
                    <a:p>
                      <a:pPr algn="just">
                        <a:lnSpc>
                          <a:spcPts val="1200"/>
                        </a:lnSpc>
                        <a:spcAft>
                          <a:spcPts val="0"/>
                        </a:spcAft>
                      </a:pPr>
                      <a:r>
                        <a:rPr lang="zh-CN" sz="1200">
                          <a:effectLst/>
                        </a:rPr>
                        <a:t>编号范围</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第一字节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第二字节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第三字节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第四字节</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第五字节</a:t>
                      </a:r>
                      <a:endParaRPr lang="zh-CN" sz="1200">
                        <a:effectLst/>
                        <a:latin typeface="Times New Roman"/>
                        <a:ea typeface="黑体"/>
                      </a:endParaRPr>
                    </a:p>
                  </a:txBody>
                  <a:tcPr marL="68580" marR="68580" marT="0" marB="0" anchor="ctr"/>
                </a:tc>
              </a:tr>
              <a:tr h="615341">
                <a:tc>
                  <a:txBody>
                    <a:bodyPr/>
                    <a:lstStyle/>
                    <a:p>
                      <a:pPr algn="just">
                        <a:lnSpc>
                          <a:spcPts val="1200"/>
                        </a:lnSpc>
                        <a:spcAft>
                          <a:spcPts val="0"/>
                        </a:spcAft>
                      </a:pPr>
                      <a:r>
                        <a:rPr lang="en-US" sz="1050">
                          <a:effectLst/>
                        </a:rPr>
                        <a:t>00000000-0000007F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0xxxxxxx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r>
              <a:tr h="615341">
                <a:tc>
                  <a:txBody>
                    <a:bodyPr/>
                    <a:lstStyle/>
                    <a:p>
                      <a:pPr algn="just">
                        <a:lnSpc>
                          <a:spcPts val="1200"/>
                        </a:lnSpc>
                        <a:spcAft>
                          <a:spcPts val="0"/>
                        </a:spcAft>
                      </a:pPr>
                      <a:r>
                        <a:rPr lang="en-US" sz="1050">
                          <a:effectLst/>
                        </a:rPr>
                        <a:t>00000080-000007FF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110xxxxx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r>
              <a:tr h="615341">
                <a:tc>
                  <a:txBody>
                    <a:bodyPr/>
                    <a:lstStyle/>
                    <a:p>
                      <a:pPr algn="just">
                        <a:lnSpc>
                          <a:spcPts val="1200"/>
                        </a:lnSpc>
                        <a:spcAft>
                          <a:spcPts val="0"/>
                        </a:spcAft>
                      </a:pPr>
                      <a:r>
                        <a:rPr lang="en-US" sz="1050">
                          <a:effectLst/>
                        </a:rPr>
                        <a:t>00000800-0000FFFF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1110xxxx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r>
              <a:tr h="615341">
                <a:tc>
                  <a:txBody>
                    <a:bodyPr/>
                    <a:lstStyle/>
                    <a:p>
                      <a:pPr algn="just">
                        <a:lnSpc>
                          <a:spcPts val="1200"/>
                        </a:lnSpc>
                        <a:spcAft>
                          <a:spcPts val="0"/>
                        </a:spcAft>
                      </a:pPr>
                      <a:r>
                        <a:rPr lang="en-US" sz="1050">
                          <a:effectLst/>
                        </a:rPr>
                        <a:t>00010000-0010FFFF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11110xxx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 </a:t>
                      </a:r>
                      <a:endParaRPr lang="zh-CN" sz="1050">
                        <a:effectLst/>
                        <a:latin typeface="Times New Roman"/>
                        <a:ea typeface="宋体"/>
                      </a:endParaRPr>
                    </a:p>
                  </a:txBody>
                  <a:tcPr marL="68580" marR="68580" marT="0" marB="0" anchor="ctr"/>
                </a:tc>
              </a:tr>
              <a:tr h="307670">
                <a:tc>
                  <a:txBody>
                    <a:bodyPr/>
                    <a:lstStyle/>
                    <a:p>
                      <a:pPr algn="just">
                        <a:lnSpc>
                          <a:spcPts val="1200"/>
                        </a:lnSpc>
                        <a:spcAft>
                          <a:spcPts val="0"/>
                        </a:spcAft>
                      </a:pPr>
                      <a:r>
                        <a:rPr lang="en-US" sz="1050">
                          <a:effectLst/>
                        </a:rPr>
                        <a: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111110xx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10xxxxxx</a:t>
                      </a:r>
                      <a:endParaRPr lang="zh-CN" sz="1050">
                        <a:effectLst/>
                        <a:latin typeface="Times New Roman"/>
                        <a:ea typeface="宋体"/>
                      </a:endParaRPr>
                    </a:p>
                  </a:txBody>
                  <a:tcPr marL="68580" marR="68580" marT="0" marB="0" anchor="ctr"/>
                </a:tc>
              </a:tr>
            </a:tbl>
          </a:graphicData>
        </a:graphic>
      </p:graphicFrame>
      <p:sp>
        <p:nvSpPr>
          <p:cNvPr id="3" name="矩形 2"/>
          <p:cNvSpPr/>
          <p:nvPr/>
        </p:nvSpPr>
        <p:spPr>
          <a:xfrm>
            <a:off x="467544" y="5013176"/>
            <a:ext cx="8424936" cy="1754326"/>
          </a:xfrm>
          <a:prstGeom prst="rect">
            <a:avLst/>
          </a:prstGeom>
        </p:spPr>
        <p:txBody>
          <a:bodyPr wrap="square">
            <a:spAutoFit/>
          </a:bodyPr>
          <a:lstStyle/>
          <a:p>
            <a:r>
              <a:rPr lang="en-US" altLang="zh-CN" smtClean="0"/>
              <a:t>	UTF-8</a:t>
            </a:r>
            <a:r>
              <a:rPr lang="zh-CN" altLang="zh-CN"/>
              <a:t>解码的时候以字节为单位去看，如果第一个字节的</a:t>
            </a:r>
            <a:r>
              <a:rPr lang="en-US" altLang="zh-CN"/>
              <a:t>bit</a:t>
            </a:r>
            <a:r>
              <a:rPr lang="zh-CN" altLang="zh-CN"/>
              <a:t>位以</a:t>
            </a:r>
            <a:r>
              <a:rPr lang="en-US" altLang="zh-CN"/>
              <a:t>0</a:t>
            </a:r>
            <a:r>
              <a:rPr lang="zh-CN" altLang="zh-CN"/>
              <a:t>开头，那就是</a:t>
            </a:r>
            <a:r>
              <a:rPr lang="en-US" altLang="zh-CN"/>
              <a:t>ASCII</a:t>
            </a:r>
            <a:r>
              <a:rPr lang="zh-CN" altLang="zh-CN"/>
              <a:t>字符，以单字节进行解析。如果第一个字节的数据位以“</a:t>
            </a:r>
            <a:r>
              <a:rPr lang="en-US" altLang="zh-CN"/>
              <a:t>110</a:t>
            </a:r>
            <a:r>
              <a:rPr lang="zh-CN" altLang="zh-CN"/>
              <a:t>”开头，就按双字节进行解析，</a:t>
            </a:r>
            <a:r>
              <a:rPr lang="en-US" altLang="zh-CN"/>
              <a:t>3</a:t>
            </a:r>
            <a:r>
              <a:rPr lang="zh-CN" altLang="zh-CN"/>
              <a:t>、</a:t>
            </a:r>
            <a:r>
              <a:rPr lang="en-US" altLang="zh-CN"/>
              <a:t>4</a:t>
            </a:r>
            <a:r>
              <a:rPr lang="zh-CN" altLang="zh-CN"/>
              <a:t>字节的解析方法类似。</a:t>
            </a:r>
          </a:p>
          <a:p>
            <a:r>
              <a:rPr lang="en-US" altLang="zh-CN" smtClean="0"/>
              <a:t>	UTF-8</a:t>
            </a:r>
            <a:r>
              <a:rPr lang="zh-CN" altLang="zh-CN"/>
              <a:t>的优点是兼容了</a:t>
            </a:r>
            <a:r>
              <a:rPr lang="en-US" altLang="zh-CN"/>
              <a:t>ASCII</a:t>
            </a:r>
            <a:r>
              <a:rPr lang="zh-CN" altLang="zh-CN"/>
              <a:t>码，节约空间，且没有字节顺序的问题，它直接根据第</a:t>
            </a:r>
            <a:r>
              <a:rPr lang="en-US" altLang="zh-CN"/>
              <a:t>1</a:t>
            </a:r>
            <a:r>
              <a:rPr lang="zh-CN" altLang="zh-CN"/>
              <a:t>个字节前面数据位中连续的</a:t>
            </a:r>
            <a:r>
              <a:rPr lang="en-US" altLang="zh-CN"/>
              <a:t>1</a:t>
            </a:r>
            <a:r>
              <a:rPr lang="zh-CN" altLang="zh-CN"/>
              <a:t>个数决定后面有多少个字节。不过使用</a:t>
            </a:r>
            <a:r>
              <a:rPr lang="en-US" altLang="zh-CN"/>
              <a:t>UTF-8</a:t>
            </a:r>
            <a:r>
              <a:rPr lang="zh-CN" altLang="zh-CN"/>
              <a:t>编码汉字平均需要</a:t>
            </a:r>
            <a:r>
              <a:rPr lang="en-US" altLang="zh-CN"/>
              <a:t>3</a:t>
            </a:r>
            <a:r>
              <a:rPr lang="zh-CN" altLang="zh-CN"/>
              <a:t>个字节，比</a:t>
            </a:r>
            <a:r>
              <a:rPr lang="en-US" altLang="zh-CN"/>
              <a:t>GBK</a:t>
            </a:r>
            <a:r>
              <a:rPr lang="zh-CN" altLang="zh-CN"/>
              <a:t>编码要多一个字节。</a:t>
            </a:r>
          </a:p>
        </p:txBody>
      </p:sp>
    </p:spTree>
    <p:extLst>
      <p:ext uri="{BB962C8B-B14F-4D97-AF65-F5344CB8AC3E}">
        <p14:creationId xmlns:p14="http://schemas.microsoft.com/office/powerpoint/2010/main" val="177599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782587" cy="400110"/>
          </a:xfrm>
          <a:prstGeom prst="rect">
            <a:avLst/>
          </a:prstGeom>
        </p:spPr>
        <p:txBody>
          <a:bodyPr wrap="none">
            <a:spAutoFit/>
          </a:bodyPr>
          <a:lstStyle/>
          <a:p>
            <a:r>
              <a:rPr lang="en-US" altLang="zh-CN" sz="2000" b="1" smtClean="0"/>
              <a:t>BOM</a:t>
            </a:r>
            <a:endParaRPr lang="zh-CN" altLang="en-US" sz="2000" b="1"/>
          </a:p>
        </p:txBody>
      </p:sp>
      <p:sp>
        <p:nvSpPr>
          <p:cNvPr id="4" name="矩形 3"/>
          <p:cNvSpPr/>
          <p:nvPr/>
        </p:nvSpPr>
        <p:spPr>
          <a:xfrm>
            <a:off x="467544" y="1628801"/>
            <a:ext cx="8280920" cy="1477328"/>
          </a:xfrm>
          <a:prstGeom prst="rect">
            <a:avLst/>
          </a:prstGeom>
        </p:spPr>
        <p:txBody>
          <a:bodyPr wrap="square">
            <a:spAutoFit/>
          </a:bodyPr>
          <a:lstStyle/>
          <a:p>
            <a:r>
              <a:rPr lang="zh-CN" altLang="zh-CN"/>
              <a:t>由于</a:t>
            </a:r>
            <a:r>
              <a:rPr lang="en-US" altLang="zh-CN"/>
              <a:t>UTF</a:t>
            </a:r>
            <a:r>
              <a:rPr lang="zh-CN" altLang="zh-CN"/>
              <a:t>系列有多种编码方式，而且对于</a:t>
            </a:r>
            <a:r>
              <a:rPr lang="en-US" altLang="zh-CN"/>
              <a:t>UTF-16</a:t>
            </a:r>
            <a:r>
              <a:rPr lang="zh-CN" altLang="zh-CN"/>
              <a:t>和</a:t>
            </a:r>
            <a:r>
              <a:rPr lang="en-US" altLang="zh-CN"/>
              <a:t>UTF-32</a:t>
            </a:r>
            <a:r>
              <a:rPr lang="zh-CN" altLang="zh-CN"/>
              <a:t>还有大小端的区分，那么计算机软件在打开文档的时候到底应该用什么编码方式去解码呢？有的人就想到在文档最前面加标记，一种标记对应一种编码方式，这些标记就叫做</a:t>
            </a:r>
            <a:r>
              <a:rPr lang="en-US" altLang="zh-CN"/>
              <a:t>BOM(Byte Order Mark)</a:t>
            </a:r>
            <a:r>
              <a:rPr lang="zh-CN" altLang="zh-CN"/>
              <a:t>，它们位于文本文件的开头</a:t>
            </a:r>
            <a:r>
              <a:rPr lang="zh-CN" altLang="zh-CN" smtClean="0"/>
              <a:t>，</a:t>
            </a:r>
            <a:r>
              <a:rPr lang="zh-CN" altLang="en-US" smtClean="0"/>
              <a:t>见下表。</a:t>
            </a:r>
            <a:r>
              <a:rPr lang="zh-CN" altLang="zh-CN" smtClean="0"/>
              <a:t>注意</a:t>
            </a:r>
            <a:r>
              <a:rPr lang="en-US" altLang="zh-CN"/>
              <a:t>BOM</a:t>
            </a:r>
            <a:r>
              <a:rPr lang="zh-CN" altLang="zh-CN"/>
              <a:t>是对</a:t>
            </a:r>
            <a:r>
              <a:rPr lang="en-US" altLang="zh-CN"/>
              <a:t>Unicode</a:t>
            </a:r>
            <a:r>
              <a:rPr lang="zh-CN" altLang="zh-CN"/>
              <a:t>的几种编码而言的，</a:t>
            </a:r>
            <a:r>
              <a:rPr lang="en-US" altLang="zh-CN"/>
              <a:t>ANSI</a:t>
            </a:r>
            <a:r>
              <a:rPr lang="zh-CN" altLang="zh-CN"/>
              <a:t>编码没有</a:t>
            </a:r>
            <a:r>
              <a:rPr lang="en-US" altLang="zh-CN"/>
              <a:t>BOM</a:t>
            </a:r>
            <a:r>
              <a:rPr lang="zh-CN" altLang="zh-CN" smtClean="0"/>
              <a:t>。</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24271704"/>
              </p:ext>
            </p:extLst>
          </p:nvPr>
        </p:nvGraphicFramePr>
        <p:xfrm>
          <a:off x="2078821" y="3284984"/>
          <a:ext cx="4972070" cy="2255268"/>
        </p:xfrm>
        <a:graphic>
          <a:graphicData uri="http://schemas.openxmlformats.org/drawingml/2006/table">
            <a:tbl>
              <a:tblPr firstRow="1" firstCol="1" bandRow="1">
                <a:tableStyleId>{5C22544A-7EE6-4342-B048-85BDC9FD1C3A}</a:tableStyleId>
              </a:tblPr>
              <a:tblGrid>
                <a:gridCol w="2485597"/>
                <a:gridCol w="2486473"/>
              </a:tblGrid>
              <a:tr h="375878">
                <a:tc>
                  <a:txBody>
                    <a:bodyPr/>
                    <a:lstStyle/>
                    <a:p>
                      <a:pPr algn="just">
                        <a:lnSpc>
                          <a:spcPts val="1200"/>
                        </a:lnSpc>
                        <a:spcAft>
                          <a:spcPts val="0"/>
                        </a:spcAft>
                      </a:pPr>
                      <a:r>
                        <a:rPr lang="en-US" sz="1200">
                          <a:effectLst/>
                        </a:rPr>
                        <a:t>BOM</a:t>
                      </a:r>
                      <a:r>
                        <a:rPr lang="zh-CN" sz="1200">
                          <a:effectLst/>
                        </a:rPr>
                        <a:t>标记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表示的编码</a:t>
                      </a:r>
                      <a:endParaRPr lang="zh-CN" sz="1200">
                        <a:effectLst/>
                        <a:latin typeface="Times New Roman"/>
                        <a:ea typeface="黑体"/>
                      </a:endParaRPr>
                    </a:p>
                  </a:txBody>
                  <a:tcPr marL="68580" marR="68580" marT="0" marB="0" anchor="ctr"/>
                </a:tc>
              </a:tr>
              <a:tr h="375878">
                <a:tc>
                  <a:txBody>
                    <a:bodyPr/>
                    <a:lstStyle/>
                    <a:p>
                      <a:pPr algn="just">
                        <a:lnSpc>
                          <a:spcPts val="1200"/>
                        </a:lnSpc>
                        <a:spcAft>
                          <a:spcPts val="0"/>
                        </a:spcAft>
                      </a:pPr>
                      <a:r>
                        <a:rPr lang="en-US" sz="1050">
                          <a:effectLst/>
                        </a:rPr>
                        <a:t>0xEF 0xBB 0xBF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UTF-8</a:t>
                      </a:r>
                      <a:endParaRPr lang="zh-CN" sz="1050">
                        <a:effectLst/>
                        <a:latin typeface="Times New Roman"/>
                        <a:ea typeface="宋体"/>
                      </a:endParaRPr>
                    </a:p>
                  </a:txBody>
                  <a:tcPr marL="68580" marR="68580" marT="0" marB="0" anchor="ctr"/>
                </a:tc>
              </a:tr>
              <a:tr h="375878">
                <a:tc>
                  <a:txBody>
                    <a:bodyPr/>
                    <a:lstStyle/>
                    <a:p>
                      <a:pPr algn="just">
                        <a:lnSpc>
                          <a:spcPts val="1200"/>
                        </a:lnSpc>
                        <a:spcAft>
                          <a:spcPts val="0"/>
                        </a:spcAft>
                      </a:pPr>
                      <a:r>
                        <a:rPr lang="en-US" sz="1050">
                          <a:effectLst/>
                        </a:rPr>
                        <a:t>0xFF 0xFE</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小端格式</a:t>
                      </a:r>
                      <a:endParaRPr lang="zh-CN" sz="1050">
                        <a:effectLst/>
                        <a:latin typeface="Times New Roman"/>
                        <a:ea typeface="宋体"/>
                      </a:endParaRPr>
                    </a:p>
                  </a:txBody>
                  <a:tcPr marL="68580" marR="68580" marT="0" marB="0" anchor="ctr"/>
                </a:tc>
              </a:tr>
              <a:tr h="375878">
                <a:tc>
                  <a:txBody>
                    <a:bodyPr/>
                    <a:lstStyle/>
                    <a:p>
                      <a:pPr algn="just">
                        <a:lnSpc>
                          <a:spcPts val="1200"/>
                        </a:lnSpc>
                        <a:spcAft>
                          <a:spcPts val="0"/>
                        </a:spcAft>
                      </a:pPr>
                      <a:r>
                        <a:rPr lang="en-US" sz="1050">
                          <a:effectLst/>
                        </a:rPr>
                        <a:t>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UTF-16 </a:t>
                      </a:r>
                      <a:r>
                        <a:rPr lang="zh-CN" sz="1050">
                          <a:effectLst/>
                        </a:rPr>
                        <a:t>大端格式</a:t>
                      </a:r>
                      <a:endParaRPr lang="zh-CN" sz="1050">
                        <a:effectLst/>
                        <a:latin typeface="Times New Roman"/>
                        <a:ea typeface="宋体"/>
                      </a:endParaRPr>
                    </a:p>
                  </a:txBody>
                  <a:tcPr marL="68580" marR="68580" marT="0" marB="0" anchor="ctr"/>
                </a:tc>
              </a:tr>
              <a:tr h="375878">
                <a:tc>
                  <a:txBody>
                    <a:bodyPr/>
                    <a:lstStyle/>
                    <a:p>
                      <a:pPr algn="just">
                        <a:lnSpc>
                          <a:spcPts val="1200"/>
                        </a:lnSpc>
                        <a:spcAft>
                          <a:spcPts val="0"/>
                        </a:spcAft>
                      </a:pPr>
                      <a:r>
                        <a:rPr lang="en-US" sz="1050">
                          <a:effectLst/>
                        </a:rPr>
                        <a:t>0xFF 0xFE 0x00 0x00</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小端格式</a:t>
                      </a:r>
                      <a:endParaRPr lang="zh-CN" sz="1050">
                        <a:effectLst/>
                        <a:latin typeface="Times New Roman"/>
                        <a:ea typeface="宋体"/>
                      </a:endParaRPr>
                    </a:p>
                  </a:txBody>
                  <a:tcPr marL="68580" marR="68580" marT="0" marB="0" anchor="ctr"/>
                </a:tc>
              </a:tr>
              <a:tr h="375878">
                <a:tc>
                  <a:txBody>
                    <a:bodyPr/>
                    <a:lstStyle/>
                    <a:p>
                      <a:pPr algn="just">
                        <a:lnSpc>
                          <a:spcPts val="1200"/>
                        </a:lnSpc>
                        <a:spcAft>
                          <a:spcPts val="0"/>
                        </a:spcAft>
                      </a:pPr>
                      <a:r>
                        <a:rPr lang="en-US" sz="1050">
                          <a:effectLst/>
                        </a:rPr>
                        <a:t>0x00 0x00 0xFE 0xFF</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UTF-32 </a:t>
                      </a:r>
                      <a:r>
                        <a:rPr lang="zh-CN" sz="1050">
                          <a:effectLst/>
                        </a:rPr>
                        <a:t>大端格式</a:t>
                      </a:r>
                      <a:endParaRPr lang="zh-CN" sz="1050">
                        <a:effectLst/>
                        <a:latin typeface="Times New Roman"/>
                        <a:ea typeface="宋体"/>
                      </a:endParaRPr>
                    </a:p>
                  </a:txBody>
                  <a:tcPr marL="68580" marR="68580" marT="0" marB="0" anchor="ctr"/>
                </a:tc>
              </a:tr>
            </a:tbl>
          </a:graphicData>
        </a:graphic>
      </p:graphicFrame>
      <p:sp>
        <p:nvSpPr>
          <p:cNvPr id="7" name="矩形 6"/>
          <p:cNvSpPr/>
          <p:nvPr/>
        </p:nvSpPr>
        <p:spPr>
          <a:xfrm>
            <a:off x="436112" y="5733256"/>
            <a:ext cx="8312352" cy="646331"/>
          </a:xfrm>
          <a:prstGeom prst="rect">
            <a:avLst/>
          </a:prstGeom>
        </p:spPr>
        <p:txBody>
          <a:bodyPr wrap="square">
            <a:spAutoFit/>
          </a:bodyPr>
          <a:lstStyle/>
          <a:p>
            <a:r>
              <a:rPr lang="en-US" altLang="zh-CN" smtClean="0"/>
              <a:t>	</a:t>
            </a:r>
            <a:r>
              <a:rPr lang="zh-CN" altLang="zh-CN" smtClean="0"/>
              <a:t>由于</a:t>
            </a:r>
            <a:r>
              <a:rPr lang="zh-CN" altLang="zh-CN"/>
              <a:t>带</a:t>
            </a:r>
            <a:r>
              <a:rPr lang="en-US" altLang="zh-CN"/>
              <a:t>BOM</a:t>
            </a:r>
            <a:r>
              <a:rPr lang="zh-CN" altLang="zh-CN"/>
              <a:t>的设计很多规范不兼容，不能跨平台，所以这种带</a:t>
            </a:r>
            <a:r>
              <a:rPr lang="en-US" altLang="zh-CN"/>
              <a:t>BOM</a:t>
            </a:r>
            <a:r>
              <a:rPr lang="zh-CN" altLang="zh-CN"/>
              <a:t>的设计没有流行起来。</a:t>
            </a:r>
            <a:r>
              <a:rPr lang="en-US" altLang="zh-CN"/>
              <a:t>Linux</a:t>
            </a:r>
            <a:r>
              <a:rPr lang="zh-CN" altLang="zh-CN"/>
              <a:t>系统下默认不带</a:t>
            </a:r>
            <a:r>
              <a:rPr lang="en-US" altLang="zh-CN"/>
              <a:t>BOM</a:t>
            </a:r>
            <a:r>
              <a:rPr lang="zh-CN" altLang="zh-CN"/>
              <a:t>。</a:t>
            </a:r>
          </a:p>
        </p:txBody>
      </p:sp>
    </p:spTree>
    <p:extLst>
      <p:ext uri="{BB962C8B-B14F-4D97-AF65-F5344CB8AC3E}">
        <p14:creationId xmlns:p14="http://schemas.microsoft.com/office/powerpoint/2010/main" val="266632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45690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220486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88205"/>
            <a:ext cx="1620957"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字符</a:t>
            </a:r>
            <a:r>
              <a:rPr lang="zh-CN" altLang="en-US" sz="2800" b="1">
                <a:solidFill>
                  <a:prstClr val="black"/>
                </a:solidFill>
                <a:latin typeface="微软雅黑" pitchFamily="34" charset="-122"/>
                <a:ea typeface="微软雅黑" pitchFamily="34" charset="-122"/>
                <a:cs typeface="+mj-cs"/>
              </a:rPr>
              <a:t>编码</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53176" y="299695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5200674"/>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3128251"/>
            <a:ext cx="233910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什么</a:t>
            </a:r>
            <a:r>
              <a:rPr lang="zh-CN" altLang="en-US" sz="2800" b="1">
                <a:solidFill>
                  <a:prstClr val="black"/>
                </a:solidFill>
                <a:latin typeface="微软雅黑" pitchFamily="34" charset="-122"/>
                <a:ea typeface="微软雅黑" pitchFamily="34" charset="-122"/>
                <a:cs typeface="+mj-cs"/>
              </a:rPr>
              <a:t>是字模？</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443711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95199" y="378277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568411"/>
            <a:ext cx="4852610"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各种</a:t>
            </a:r>
            <a:r>
              <a:rPr lang="zh-CN" altLang="en-US" sz="2800" b="1">
                <a:solidFill>
                  <a:prstClr val="black"/>
                </a:solidFill>
                <a:latin typeface="微软雅黑" pitchFamily="34" charset="-122"/>
                <a:ea typeface="微软雅黑" pitchFamily="34" charset="-122"/>
                <a:cs typeface="+mj-cs"/>
              </a:rPr>
              <a:t>模式的液晶显示字符实验</a:t>
            </a:r>
            <a:endParaRPr lang="zh-CN" altLang="en-US" sz="2800" b="1" dirty="0">
              <a:solidFill>
                <a:prstClr val="black"/>
              </a:solidFill>
              <a:latin typeface="微软雅黑" pitchFamily="34" charset="-122"/>
              <a:ea typeface="微软雅黑" pitchFamily="34" charset="-122"/>
              <a:cs typeface="+mj-cs"/>
            </a:endParaRPr>
          </a:p>
        </p:txBody>
      </p:sp>
      <p:sp>
        <p:nvSpPr>
          <p:cNvPr id="18" name="矩形 17"/>
          <p:cNvSpPr/>
          <p:nvPr/>
        </p:nvSpPr>
        <p:spPr>
          <a:xfrm>
            <a:off x="2833554" y="5805264"/>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smtClean="0">
                <a:solidFill>
                  <a:prstClr val="black"/>
                </a:solidFill>
                <a:latin typeface="微软雅黑" pitchFamily="34" charset="-122"/>
                <a:ea typeface="微软雅黑" pitchFamily="34" charset="-122"/>
                <a:cs typeface="+mj-cs"/>
              </a:rPr>
              <a:t>参考资料</a:t>
            </a:r>
            <a:r>
              <a:rPr lang="en-US" altLang="zh-CN" b="1" dirty="0" smtClean="0">
                <a:solidFill>
                  <a:prstClr val="black"/>
                </a:solidFill>
                <a:latin typeface="微软雅黑" pitchFamily="34" charset="-122"/>
                <a:ea typeface="微软雅黑" pitchFamily="34" charset="-122"/>
                <a:cs typeface="+mj-cs"/>
              </a:rPr>
              <a:t>:《</a:t>
            </a:r>
            <a:r>
              <a:rPr lang="zh-CN" altLang="en-US" b="1" dirty="0" smtClean="0">
                <a:solidFill>
                  <a:prstClr val="black"/>
                </a:solidFill>
                <a:latin typeface="微软雅黑" pitchFamily="34" charset="-122"/>
                <a:ea typeface="微软雅黑" pitchFamily="34" charset="-122"/>
                <a:cs typeface="+mj-cs"/>
              </a:rPr>
              <a:t>零死角玩转</a:t>
            </a:r>
            <a:r>
              <a:rPr lang="en-US" altLang="zh-CN" b="1" dirty="0" smtClean="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cs typeface="+mj-cs"/>
              </a:rPr>
              <a:t>“</a:t>
            </a:r>
            <a:r>
              <a:rPr lang="en-US" altLang="zh-CN" b="1" smtClean="0">
                <a:solidFill>
                  <a:prstClr val="black"/>
                </a:solidFill>
                <a:latin typeface="微软雅黑" pitchFamily="34" charset="-122"/>
                <a:ea typeface="微软雅黑" pitchFamily="34" charset="-122"/>
                <a:cs typeface="+mj-cs"/>
              </a:rPr>
              <a:t>LTDC</a:t>
            </a:r>
            <a:r>
              <a:rPr lang="en-US" altLang="zh-CN" b="1">
                <a:solidFill>
                  <a:prstClr val="black"/>
                </a:solidFill>
                <a:latin typeface="微软雅黑" pitchFamily="34" charset="-122"/>
                <a:ea typeface="微软雅黑" pitchFamily="34" charset="-122"/>
                <a:cs typeface="+mj-cs"/>
              </a:rPr>
              <a:t>—</a:t>
            </a:r>
            <a:r>
              <a:rPr lang="zh-CN" altLang="en-US" b="1">
                <a:solidFill>
                  <a:prstClr val="black"/>
                </a:solidFill>
                <a:latin typeface="微软雅黑" pitchFamily="34" charset="-122"/>
                <a:ea typeface="微软雅黑" pitchFamily="34" charset="-122"/>
                <a:cs typeface="+mj-cs"/>
              </a:rPr>
              <a:t>液晶显示中英文”章节</a:t>
            </a:r>
            <a:endParaRPr lang="zh-CN" altLang="en-US"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2746265" cy="400110"/>
          </a:xfrm>
          <a:prstGeom prst="rect">
            <a:avLst/>
          </a:prstGeom>
        </p:spPr>
        <p:txBody>
          <a:bodyPr wrap="none">
            <a:spAutoFit/>
          </a:bodyPr>
          <a:lstStyle/>
          <a:p>
            <a:r>
              <a:rPr lang="en-US" altLang="zh-CN" sz="2000" b="1" smtClean="0"/>
              <a:t>Unicode</a:t>
            </a:r>
            <a:r>
              <a:rPr lang="zh-CN" altLang="en-US" sz="2000" b="1"/>
              <a:t>字符集和编码</a:t>
            </a:r>
          </a:p>
        </p:txBody>
      </p:sp>
      <p:sp>
        <p:nvSpPr>
          <p:cNvPr id="2" name="矩形 1"/>
          <p:cNvSpPr/>
          <p:nvPr/>
        </p:nvSpPr>
        <p:spPr>
          <a:xfrm>
            <a:off x="395536" y="1556793"/>
            <a:ext cx="8352928" cy="5078313"/>
          </a:xfrm>
          <a:prstGeom prst="rect">
            <a:avLst/>
          </a:prstGeom>
        </p:spPr>
        <p:txBody>
          <a:bodyPr wrap="square">
            <a:spAutoFit/>
          </a:bodyPr>
          <a:lstStyle/>
          <a:p>
            <a:pPr>
              <a:lnSpc>
                <a:spcPct val="150000"/>
              </a:lnSpc>
            </a:pPr>
            <a:r>
              <a:rPr lang="en-US" altLang="zh-CN" smtClean="0"/>
              <a:t>	</a:t>
            </a:r>
            <a:r>
              <a:rPr lang="zh-CN" altLang="zh-CN"/>
              <a:t>由于各个国家或地区都根据使用自己的文字系统制定标准，同一个编码在不同的标准里表示不一样的字符，各个标准互不兼容，而又没有一个标准能够囊括所有的字符，即无法用一个标准表达所有字符。国际标准化组织</a:t>
            </a:r>
            <a:r>
              <a:rPr lang="en-US" altLang="zh-CN"/>
              <a:t>(ISO)</a:t>
            </a:r>
            <a:r>
              <a:rPr lang="zh-CN" altLang="zh-CN"/>
              <a:t>为解决这一问题，它舍弃了地区性的方案，重新给全球上所有文化使用的字母和符号进行编号，对每个字符指定一个唯一的编号</a:t>
            </a:r>
            <a:r>
              <a:rPr lang="en-US" altLang="zh-CN"/>
              <a:t>(ASCII</a:t>
            </a:r>
            <a:r>
              <a:rPr lang="zh-CN" altLang="zh-CN"/>
              <a:t>中原有的字符编号不变</a:t>
            </a:r>
            <a:r>
              <a:rPr lang="en-US" altLang="zh-CN"/>
              <a:t>)</a:t>
            </a:r>
            <a:r>
              <a:rPr lang="zh-CN" altLang="zh-CN"/>
              <a:t>，这些字符的号码从</a:t>
            </a:r>
            <a:r>
              <a:rPr lang="en-US" altLang="zh-CN"/>
              <a:t>0x000000</a:t>
            </a:r>
            <a:r>
              <a:rPr lang="zh-CN" altLang="zh-CN"/>
              <a:t>到</a:t>
            </a:r>
            <a:r>
              <a:rPr lang="en-US" altLang="zh-CN"/>
              <a:t>0x10FFFF</a:t>
            </a:r>
            <a:r>
              <a:rPr lang="zh-CN" altLang="zh-CN"/>
              <a:t>，该编号集被称为</a:t>
            </a:r>
            <a:r>
              <a:rPr lang="en-US" altLang="zh-CN"/>
              <a:t>Universal Multiple-Octet Coded Character Set</a:t>
            </a:r>
            <a:r>
              <a:rPr lang="zh-CN" altLang="zh-CN"/>
              <a:t>，简称</a:t>
            </a:r>
            <a:r>
              <a:rPr lang="en-US" altLang="zh-CN"/>
              <a:t>UCS</a:t>
            </a:r>
            <a:r>
              <a:rPr lang="zh-CN" altLang="zh-CN"/>
              <a:t>，也被称为</a:t>
            </a:r>
            <a:r>
              <a:rPr lang="en-US" altLang="zh-CN"/>
              <a:t>Unicode</a:t>
            </a:r>
            <a:r>
              <a:rPr lang="zh-CN" altLang="zh-CN"/>
              <a:t>。最新版的</a:t>
            </a:r>
            <a:r>
              <a:rPr lang="en-US" altLang="zh-CN"/>
              <a:t>Unicode</a:t>
            </a:r>
            <a:r>
              <a:rPr lang="zh-CN" altLang="zh-CN"/>
              <a:t>标准还包含了表情符号</a:t>
            </a:r>
            <a:r>
              <a:rPr lang="en-US" altLang="zh-CN"/>
              <a:t>(</a:t>
            </a:r>
            <a:r>
              <a:rPr lang="zh-CN" altLang="zh-CN"/>
              <a:t>聊天软件中的部分</a:t>
            </a:r>
            <a:r>
              <a:rPr lang="en-US" altLang="zh-CN"/>
              <a:t>emoji</a:t>
            </a:r>
            <a:r>
              <a:rPr lang="zh-CN" altLang="zh-CN"/>
              <a:t>表情</a:t>
            </a:r>
            <a:r>
              <a:rPr lang="en-US" altLang="zh-CN"/>
              <a:t>)</a:t>
            </a:r>
            <a:r>
              <a:rPr lang="zh-CN" altLang="zh-CN"/>
              <a:t>，可访问</a:t>
            </a:r>
            <a:r>
              <a:rPr lang="en-US" altLang="zh-CN"/>
              <a:t>Unicode</a:t>
            </a:r>
            <a:r>
              <a:rPr lang="zh-CN" altLang="zh-CN"/>
              <a:t>官网了解：</a:t>
            </a:r>
            <a:r>
              <a:rPr lang="en-US" altLang="zh-CN" u="sng">
                <a:hlinkClick r:id="rId3"/>
              </a:rPr>
              <a:t>http://www.unicode.org</a:t>
            </a:r>
            <a:r>
              <a:rPr lang="zh-CN" altLang="zh-CN" smtClean="0"/>
              <a:t>。</a:t>
            </a:r>
            <a:endParaRPr lang="zh-CN" altLang="zh-CN"/>
          </a:p>
          <a:p>
            <a:pPr>
              <a:lnSpc>
                <a:spcPct val="150000"/>
              </a:lnSpc>
            </a:pPr>
            <a:r>
              <a:rPr lang="en-US" altLang="zh-CN" smtClean="0"/>
              <a:t>	Unicode</a:t>
            </a:r>
            <a:r>
              <a:rPr lang="zh-CN" altLang="zh-CN"/>
              <a:t>字符集只是对字符进行编号，但具体怎么对每个字符进行编码，</a:t>
            </a:r>
            <a:r>
              <a:rPr lang="en-US" altLang="zh-CN"/>
              <a:t>Unicode</a:t>
            </a:r>
            <a:r>
              <a:rPr lang="zh-CN" altLang="zh-CN"/>
              <a:t>并没指定，因此也衍生出了如下几种</a:t>
            </a:r>
            <a:r>
              <a:rPr lang="en-US" altLang="zh-CN"/>
              <a:t>unicode</a:t>
            </a:r>
            <a:r>
              <a:rPr lang="zh-CN" altLang="zh-CN"/>
              <a:t>编码方案</a:t>
            </a:r>
            <a:r>
              <a:rPr lang="en-US" altLang="zh-CN"/>
              <a:t>(Unicode Transformation Format)</a:t>
            </a:r>
            <a:r>
              <a:rPr lang="zh-CN" altLang="zh-CN"/>
              <a:t>。</a:t>
            </a:r>
          </a:p>
        </p:txBody>
      </p:sp>
    </p:spTree>
    <p:extLst>
      <p:ext uri="{BB962C8B-B14F-4D97-AF65-F5344CB8AC3E}">
        <p14:creationId xmlns:p14="http://schemas.microsoft.com/office/powerpoint/2010/main" val="2724708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smtClean="0"/>
              <a:t>UTF-32</a:t>
            </a:r>
            <a:endParaRPr lang="zh-CN" altLang="en-US" sz="2000" b="1"/>
          </a:p>
        </p:txBody>
      </p:sp>
      <p:sp>
        <p:nvSpPr>
          <p:cNvPr id="2" name="矩形 1"/>
          <p:cNvSpPr/>
          <p:nvPr/>
        </p:nvSpPr>
        <p:spPr>
          <a:xfrm>
            <a:off x="395536" y="1556793"/>
            <a:ext cx="8352928" cy="2116028"/>
          </a:xfrm>
          <a:prstGeom prst="rect">
            <a:avLst/>
          </a:prstGeom>
        </p:spPr>
        <p:txBody>
          <a:bodyPr wrap="square">
            <a:spAutoFit/>
          </a:bodyPr>
          <a:lstStyle/>
          <a:p>
            <a:pPr>
              <a:lnSpc>
                <a:spcPct val="150000"/>
              </a:lnSpc>
            </a:pPr>
            <a:r>
              <a:rPr lang="en-US" altLang="zh-CN" smtClean="0"/>
              <a:t>	</a:t>
            </a:r>
            <a:r>
              <a:rPr lang="zh-CN" altLang="zh-CN"/>
              <a:t>对</a:t>
            </a:r>
            <a:r>
              <a:rPr lang="en-US" altLang="zh-CN"/>
              <a:t>Unicode</a:t>
            </a:r>
            <a:r>
              <a:rPr lang="zh-CN" altLang="zh-CN"/>
              <a:t>字符集编码，最自然的就是</a:t>
            </a:r>
            <a:r>
              <a:rPr lang="en-US" altLang="zh-CN"/>
              <a:t>UTF-32</a:t>
            </a:r>
            <a:r>
              <a:rPr lang="zh-CN" altLang="zh-CN"/>
              <a:t>方式了。编码时，它直接对</a:t>
            </a:r>
            <a:r>
              <a:rPr lang="en-US" altLang="zh-CN"/>
              <a:t>Unicode</a:t>
            </a:r>
            <a:r>
              <a:rPr lang="zh-CN" altLang="zh-CN"/>
              <a:t>字符集里的每个字符都用</a:t>
            </a:r>
            <a:r>
              <a:rPr lang="en-US" altLang="zh-CN"/>
              <a:t>4</a:t>
            </a:r>
            <a:r>
              <a:rPr lang="zh-CN" altLang="zh-CN"/>
              <a:t>字节来表示，转换方式很简单，直接将字符对应的编号数字转换为</a:t>
            </a:r>
            <a:r>
              <a:rPr lang="en-US" altLang="zh-CN"/>
              <a:t>4</a:t>
            </a:r>
            <a:r>
              <a:rPr lang="zh-CN" altLang="zh-CN"/>
              <a:t>字节的二进制数</a:t>
            </a:r>
            <a:r>
              <a:rPr lang="zh-CN" altLang="zh-CN" smtClean="0"/>
              <a:t>。</a:t>
            </a:r>
            <a:endParaRPr lang="en-US" altLang="zh-CN" smtClean="0"/>
          </a:p>
          <a:p>
            <a:pPr>
              <a:lnSpc>
                <a:spcPct val="150000"/>
              </a:lnSpc>
            </a:pPr>
            <a:r>
              <a:rPr lang="en-US" altLang="zh-CN"/>
              <a:t>	</a:t>
            </a:r>
            <a:r>
              <a:rPr lang="zh-CN" altLang="zh-CN" smtClean="0"/>
              <a:t>由于</a:t>
            </a:r>
            <a:r>
              <a:rPr lang="en-US" altLang="zh-CN"/>
              <a:t>UTF-32</a:t>
            </a:r>
            <a:r>
              <a:rPr lang="zh-CN" altLang="zh-CN"/>
              <a:t>把每个字符都用要</a:t>
            </a:r>
            <a:r>
              <a:rPr lang="en-US" altLang="zh-CN"/>
              <a:t>4</a:t>
            </a:r>
            <a:r>
              <a:rPr lang="zh-CN" altLang="zh-CN"/>
              <a:t>字节来存储，因此</a:t>
            </a:r>
            <a:r>
              <a:rPr lang="en-US" altLang="zh-CN"/>
              <a:t>UTF-32</a:t>
            </a:r>
            <a:r>
              <a:rPr lang="zh-CN" altLang="zh-CN"/>
              <a:t>不兼容</a:t>
            </a:r>
            <a:r>
              <a:rPr lang="en-US" altLang="zh-CN"/>
              <a:t>ASCII</a:t>
            </a:r>
            <a:r>
              <a:rPr lang="zh-CN" altLang="zh-CN"/>
              <a:t>编码，也就是说</a:t>
            </a:r>
            <a:r>
              <a:rPr lang="en-US" altLang="zh-CN"/>
              <a:t>ASCII</a:t>
            </a:r>
            <a:r>
              <a:rPr lang="zh-CN" altLang="zh-CN"/>
              <a:t>编码的文件用</a:t>
            </a:r>
            <a:r>
              <a:rPr lang="en-US" altLang="zh-CN"/>
              <a:t>UTF-32</a:t>
            </a:r>
            <a:r>
              <a:rPr lang="zh-CN" altLang="zh-CN"/>
              <a:t>标准来打开会成为乱码</a:t>
            </a:r>
            <a:r>
              <a:rPr lang="zh-CN" altLang="zh-CN" smtClean="0"/>
              <a:t>。</a:t>
            </a:r>
            <a:endParaRPr lang="zh-CN" altLang="zh-CN"/>
          </a:p>
        </p:txBody>
      </p:sp>
      <p:graphicFrame>
        <p:nvGraphicFramePr>
          <p:cNvPr id="3" name="表格 2"/>
          <p:cNvGraphicFramePr>
            <a:graphicFrameLocks noGrp="1"/>
          </p:cNvGraphicFramePr>
          <p:nvPr>
            <p:extLst>
              <p:ext uri="{D42A27DB-BD31-4B8C-83A1-F6EECF244321}">
                <p14:modId xmlns:p14="http://schemas.microsoft.com/office/powerpoint/2010/main" val="1159864224"/>
              </p:ext>
            </p:extLst>
          </p:nvPr>
        </p:nvGraphicFramePr>
        <p:xfrm>
          <a:off x="457200" y="4005064"/>
          <a:ext cx="8291264" cy="1656183"/>
        </p:xfrm>
        <a:graphic>
          <a:graphicData uri="http://schemas.openxmlformats.org/drawingml/2006/table">
            <a:tbl>
              <a:tblPr firstRow="1" firstCol="1" bandRow="1">
                <a:tableStyleId>{5C22544A-7EE6-4342-B048-85BDC9FD1C3A}</a:tableStyleId>
              </a:tblPr>
              <a:tblGrid>
                <a:gridCol w="2072816"/>
                <a:gridCol w="2072816"/>
                <a:gridCol w="2072816"/>
                <a:gridCol w="2072816"/>
              </a:tblGrid>
              <a:tr h="552061">
                <a:tc>
                  <a:txBody>
                    <a:bodyPr/>
                    <a:lstStyle/>
                    <a:p>
                      <a:pPr algn="just">
                        <a:lnSpc>
                          <a:spcPts val="1200"/>
                        </a:lnSpc>
                        <a:spcAft>
                          <a:spcPts val="0"/>
                        </a:spcAft>
                      </a:pPr>
                      <a:r>
                        <a:rPr lang="zh-CN" sz="1600">
                          <a:effectLst/>
                        </a:rPr>
                        <a:t>字符</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GBK</a:t>
                      </a:r>
                      <a:r>
                        <a:rPr lang="zh-CN" sz="1600">
                          <a:effectLst/>
                        </a:rPr>
                        <a:t>编码</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Unicode</a:t>
                      </a:r>
                      <a:r>
                        <a:rPr lang="zh-CN" sz="1600">
                          <a:effectLst/>
                        </a:rPr>
                        <a:t>编号</a:t>
                      </a:r>
                      <a:endParaRPr lang="zh-CN" sz="1600">
                        <a:effectLst/>
                        <a:latin typeface="Times New Roman"/>
                        <a:ea typeface="黑体"/>
                      </a:endParaRPr>
                    </a:p>
                  </a:txBody>
                  <a:tcPr marL="68580" marR="68580" marT="0" marB="0" anchor="ctr"/>
                </a:tc>
                <a:tc>
                  <a:txBody>
                    <a:bodyPr/>
                    <a:lstStyle/>
                    <a:p>
                      <a:pPr algn="just">
                        <a:lnSpc>
                          <a:spcPts val="1200"/>
                        </a:lnSpc>
                        <a:spcAft>
                          <a:spcPts val="0"/>
                        </a:spcAft>
                      </a:pPr>
                      <a:r>
                        <a:rPr lang="en-US" sz="1600">
                          <a:effectLst/>
                        </a:rPr>
                        <a:t>UTF-32</a:t>
                      </a:r>
                      <a:r>
                        <a:rPr lang="zh-CN" sz="1600">
                          <a:effectLst/>
                        </a:rPr>
                        <a:t>编码</a:t>
                      </a:r>
                      <a:endParaRPr lang="zh-CN" sz="1600">
                        <a:effectLst/>
                        <a:latin typeface="Times New Roman"/>
                        <a:ea typeface="黑体"/>
                      </a:endParaRPr>
                    </a:p>
                  </a:txBody>
                  <a:tcPr marL="68580" marR="68580" marT="0" marB="0" anchor="ctr"/>
                </a:tc>
              </a:tr>
              <a:tr h="552061">
                <a:tc>
                  <a:txBody>
                    <a:bodyPr/>
                    <a:lstStyle/>
                    <a:p>
                      <a:pPr algn="just">
                        <a:lnSpc>
                          <a:spcPts val="1200"/>
                        </a:lnSpc>
                        <a:spcAft>
                          <a:spcPts val="0"/>
                        </a:spcAft>
                      </a:pPr>
                      <a:r>
                        <a:rPr lang="en-US" sz="1200">
                          <a:effectLst/>
                        </a:rPr>
                        <a:t>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0041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0041</a:t>
                      </a:r>
                      <a:endParaRPr lang="zh-CN" sz="1200">
                        <a:effectLst/>
                        <a:latin typeface="Times New Roman"/>
                        <a:ea typeface="宋体"/>
                      </a:endParaRPr>
                    </a:p>
                  </a:txBody>
                  <a:tcPr marL="68580" marR="68580" marT="0" marB="0" anchor="ctr"/>
                </a:tc>
              </a:tr>
              <a:tr h="552061">
                <a:tc>
                  <a:txBody>
                    <a:bodyPr/>
                    <a:lstStyle/>
                    <a:p>
                      <a:pPr algn="just">
                        <a:lnSpc>
                          <a:spcPts val="1200"/>
                        </a:lnSpc>
                        <a:spcAft>
                          <a:spcPts val="0"/>
                        </a:spcAft>
                      </a:pPr>
                      <a:r>
                        <a:rPr lang="zh-CN" sz="1200">
                          <a:effectLst/>
                        </a:rPr>
                        <a:t>啊</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0xB0A1</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en-US" sz="1200">
                          <a:effectLst/>
                        </a:rPr>
                        <a:t>0x0000 554A</a:t>
                      </a:r>
                      <a:endParaRPr lang="zh-CN" sz="1200">
                        <a:effectLst/>
                        <a:latin typeface="Times New Roman"/>
                        <a:ea typeface="宋体"/>
                      </a:endParaRPr>
                    </a:p>
                  </a:txBody>
                  <a:tcPr marL="68580" marR="68580" marT="0" marB="0" anchor="ctr"/>
                </a:tc>
                <a:tc>
                  <a:txBody>
                    <a:bodyPr/>
                    <a:lstStyle/>
                    <a:p>
                      <a:pPr algn="just">
                        <a:lnSpc>
                          <a:spcPts val="1200"/>
                        </a:lnSpc>
                        <a:spcAft>
                          <a:spcPts val="0"/>
                        </a:spcAft>
                      </a:pPr>
                      <a:r>
                        <a:rPr lang="zh-CN" sz="1200">
                          <a:effectLst/>
                        </a:rPr>
                        <a:t>大端格式</a:t>
                      </a:r>
                      <a:r>
                        <a:rPr lang="en-US" sz="1200">
                          <a:effectLst/>
                        </a:rPr>
                        <a:t>0x0000 554A</a:t>
                      </a:r>
                      <a:endParaRPr lang="zh-CN" sz="12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597793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smtClean="0"/>
              <a:t>UTF-32</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smtClean="0"/>
              <a:t>	</a:t>
            </a:r>
            <a:r>
              <a:rPr lang="zh-CN" altLang="zh-CN"/>
              <a:t>对</a:t>
            </a:r>
            <a:r>
              <a:rPr lang="en-US" altLang="zh-CN"/>
              <a:t>UTF-32</a:t>
            </a:r>
            <a:r>
              <a:rPr lang="zh-CN" altLang="zh-CN"/>
              <a:t>数据进行解码的时候，以</a:t>
            </a:r>
            <a:r>
              <a:rPr lang="en-US" altLang="zh-CN"/>
              <a:t>4</a:t>
            </a:r>
            <a:r>
              <a:rPr lang="zh-CN" altLang="zh-CN"/>
              <a:t>个字节为单位进行解析即可，根据编码可直接找到</a:t>
            </a:r>
            <a:r>
              <a:rPr lang="en-US" altLang="zh-CN"/>
              <a:t>Unicode</a:t>
            </a:r>
            <a:r>
              <a:rPr lang="zh-CN" altLang="zh-CN"/>
              <a:t>字符集中对应编号的字符。</a:t>
            </a:r>
          </a:p>
          <a:p>
            <a:pPr>
              <a:lnSpc>
                <a:spcPct val="150000"/>
              </a:lnSpc>
            </a:pPr>
            <a:r>
              <a:rPr lang="en-US" altLang="zh-CN" smtClean="0"/>
              <a:t>	UTF-32</a:t>
            </a:r>
            <a:r>
              <a:rPr lang="zh-CN" altLang="zh-CN"/>
              <a:t>的优点是编码简单，解码也很方便，读取编码的时候每次都直接读</a:t>
            </a:r>
            <a:r>
              <a:rPr lang="en-US" altLang="zh-CN"/>
              <a:t>4</a:t>
            </a:r>
            <a:r>
              <a:rPr lang="zh-CN" altLang="zh-CN"/>
              <a:t>个字节，不需要加其它的判断。它的缺点是浪费存储空间，大量常用字符的编号只需要</a:t>
            </a:r>
            <a:r>
              <a:rPr lang="en-US" altLang="zh-CN"/>
              <a:t>2</a:t>
            </a:r>
            <a:r>
              <a:rPr lang="zh-CN" altLang="zh-CN"/>
              <a:t>个字节就能表示。其次，在存储的时候需要指定字节顺序，是高位字节存储在前</a:t>
            </a:r>
            <a:r>
              <a:rPr lang="en-US" altLang="zh-CN"/>
              <a:t>(</a:t>
            </a:r>
            <a:r>
              <a:rPr lang="zh-CN" altLang="zh-CN"/>
              <a:t>大端格式</a:t>
            </a:r>
            <a:r>
              <a:rPr lang="en-US" altLang="zh-CN"/>
              <a:t>)</a:t>
            </a:r>
            <a:r>
              <a:rPr lang="zh-CN" altLang="zh-CN"/>
              <a:t>，还是低位字节存储在前</a:t>
            </a:r>
            <a:r>
              <a:rPr lang="en-US" altLang="zh-CN"/>
              <a:t>(</a:t>
            </a:r>
            <a:r>
              <a:rPr lang="zh-CN" altLang="zh-CN"/>
              <a:t>小端格式</a:t>
            </a:r>
            <a:r>
              <a:rPr lang="en-US" altLang="zh-CN"/>
              <a:t>)</a:t>
            </a:r>
            <a:r>
              <a:rPr lang="zh-CN" altLang="zh-CN"/>
              <a:t>。</a:t>
            </a:r>
          </a:p>
        </p:txBody>
      </p:sp>
    </p:spTree>
    <p:extLst>
      <p:ext uri="{BB962C8B-B14F-4D97-AF65-F5344CB8AC3E}">
        <p14:creationId xmlns:p14="http://schemas.microsoft.com/office/powerpoint/2010/main" val="3270559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smtClean="0"/>
              <a:t>UTF-16</a:t>
            </a:r>
            <a:endParaRPr lang="zh-CN" altLang="en-US" sz="2000" b="1"/>
          </a:p>
        </p:txBody>
      </p:sp>
      <p:sp>
        <p:nvSpPr>
          <p:cNvPr id="2" name="矩形 1"/>
          <p:cNvSpPr/>
          <p:nvPr/>
        </p:nvSpPr>
        <p:spPr>
          <a:xfrm>
            <a:off x="395536" y="1556793"/>
            <a:ext cx="8352928" cy="2947025"/>
          </a:xfrm>
          <a:prstGeom prst="rect">
            <a:avLst/>
          </a:prstGeom>
        </p:spPr>
        <p:txBody>
          <a:bodyPr wrap="square">
            <a:spAutoFit/>
          </a:bodyPr>
          <a:lstStyle/>
          <a:p>
            <a:pPr>
              <a:lnSpc>
                <a:spcPct val="150000"/>
              </a:lnSpc>
            </a:pPr>
            <a:r>
              <a:rPr lang="en-US" altLang="zh-CN" smtClean="0"/>
              <a:t>	</a:t>
            </a:r>
            <a:r>
              <a:rPr lang="zh-CN" altLang="zh-CN"/>
              <a:t>针对</a:t>
            </a:r>
            <a:r>
              <a:rPr lang="en-US" altLang="zh-CN"/>
              <a:t>UTF-32</a:t>
            </a:r>
            <a:r>
              <a:rPr lang="zh-CN" altLang="zh-CN"/>
              <a:t>的缺点，人们改进出了</a:t>
            </a:r>
            <a:r>
              <a:rPr lang="en-US" altLang="zh-CN"/>
              <a:t>UTF-16</a:t>
            </a:r>
            <a:r>
              <a:rPr lang="zh-CN" altLang="zh-CN"/>
              <a:t>的编码方式，它采用</a:t>
            </a:r>
            <a:r>
              <a:rPr lang="en-US" altLang="zh-CN"/>
              <a:t>2</a:t>
            </a:r>
            <a:r>
              <a:rPr lang="zh-CN" altLang="zh-CN"/>
              <a:t>字节或</a:t>
            </a:r>
            <a:r>
              <a:rPr lang="en-US" altLang="zh-CN"/>
              <a:t>4</a:t>
            </a:r>
            <a:r>
              <a:rPr lang="zh-CN" altLang="zh-CN"/>
              <a:t>字节的变长编码方式</a:t>
            </a:r>
            <a:r>
              <a:rPr lang="en-US" altLang="zh-CN"/>
              <a:t>(UTF-32</a:t>
            </a:r>
            <a:r>
              <a:rPr lang="zh-CN" altLang="zh-CN"/>
              <a:t>定长为</a:t>
            </a:r>
            <a:r>
              <a:rPr lang="en-US" altLang="zh-CN"/>
              <a:t>4</a:t>
            </a:r>
            <a:r>
              <a:rPr lang="zh-CN" altLang="zh-CN"/>
              <a:t>字节</a:t>
            </a:r>
            <a:r>
              <a:rPr lang="en-US" altLang="zh-CN"/>
              <a:t>)</a:t>
            </a:r>
            <a:r>
              <a:rPr lang="zh-CN" altLang="zh-CN"/>
              <a:t>。对</a:t>
            </a:r>
            <a:r>
              <a:rPr lang="en-US" altLang="zh-CN"/>
              <a:t>Unicode</a:t>
            </a:r>
            <a:r>
              <a:rPr lang="zh-CN" altLang="zh-CN"/>
              <a:t>字符编号在</a:t>
            </a:r>
            <a:r>
              <a:rPr lang="en-US" altLang="zh-CN"/>
              <a:t>0</a:t>
            </a:r>
            <a:r>
              <a:rPr lang="zh-CN" altLang="zh-CN"/>
              <a:t>到</a:t>
            </a:r>
            <a:r>
              <a:rPr lang="en-US" altLang="zh-CN"/>
              <a:t>65535</a:t>
            </a:r>
            <a:r>
              <a:rPr lang="zh-CN" altLang="zh-CN"/>
              <a:t>的统一用</a:t>
            </a:r>
            <a:r>
              <a:rPr lang="en-US" altLang="zh-CN"/>
              <a:t>2</a:t>
            </a:r>
            <a:r>
              <a:rPr lang="zh-CN" altLang="zh-CN"/>
              <a:t>个字节来表示，将每个字符的编号转换为</a:t>
            </a:r>
            <a:r>
              <a:rPr lang="en-US" altLang="zh-CN"/>
              <a:t>2</a:t>
            </a:r>
            <a:r>
              <a:rPr lang="zh-CN" altLang="zh-CN"/>
              <a:t>字节的二进制数，即从</a:t>
            </a:r>
            <a:r>
              <a:rPr lang="en-US" altLang="zh-CN"/>
              <a:t>0x0000</a:t>
            </a:r>
            <a:r>
              <a:rPr lang="zh-CN" altLang="zh-CN"/>
              <a:t>到</a:t>
            </a:r>
            <a:r>
              <a:rPr lang="en-US" altLang="zh-CN"/>
              <a:t>0xFFFF</a:t>
            </a:r>
            <a:r>
              <a:rPr lang="zh-CN" altLang="zh-CN"/>
              <a:t>。而由于</a:t>
            </a:r>
            <a:r>
              <a:rPr lang="en-US" altLang="zh-CN"/>
              <a:t>Unicode</a:t>
            </a:r>
            <a:r>
              <a:rPr lang="zh-CN" altLang="zh-CN"/>
              <a:t>字符集在</a:t>
            </a:r>
            <a:r>
              <a:rPr lang="en-US" altLang="zh-CN"/>
              <a:t>0xD800-0xDBFF</a:t>
            </a:r>
            <a:r>
              <a:rPr lang="zh-CN" altLang="zh-CN"/>
              <a:t>这个区间是没有表示任何字符的，所以</a:t>
            </a:r>
            <a:r>
              <a:rPr lang="en-US" altLang="zh-CN"/>
              <a:t>UTF-16</a:t>
            </a:r>
            <a:r>
              <a:rPr lang="zh-CN" altLang="zh-CN"/>
              <a:t>就利用这段空间，对</a:t>
            </a:r>
            <a:r>
              <a:rPr lang="en-US" altLang="zh-CN"/>
              <a:t>Unicode</a:t>
            </a:r>
            <a:r>
              <a:rPr lang="zh-CN" altLang="zh-CN"/>
              <a:t>中编号超出</a:t>
            </a:r>
            <a:r>
              <a:rPr lang="en-US" altLang="zh-CN"/>
              <a:t>0xFFFF</a:t>
            </a:r>
            <a:r>
              <a:rPr lang="zh-CN" altLang="zh-CN"/>
              <a:t>的字符，利用它们的编号做某种运算与该空间建立映射关系，从而利用该空间表示</a:t>
            </a:r>
            <a:r>
              <a:rPr lang="en-US" altLang="zh-CN"/>
              <a:t>4</a:t>
            </a:r>
            <a:r>
              <a:rPr lang="zh-CN" altLang="zh-CN"/>
              <a:t>字节扩展，感兴趣的读者可查阅相关资料了解具体的映射过程。</a:t>
            </a:r>
          </a:p>
        </p:txBody>
      </p:sp>
      <p:graphicFrame>
        <p:nvGraphicFramePr>
          <p:cNvPr id="3" name="表格 2"/>
          <p:cNvGraphicFramePr>
            <a:graphicFrameLocks noGrp="1"/>
          </p:cNvGraphicFramePr>
          <p:nvPr>
            <p:extLst>
              <p:ext uri="{D42A27DB-BD31-4B8C-83A1-F6EECF244321}">
                <p14:modId xmlns:p14="http://schemas.microsoft.com/office/powerpoint/2010/main" val="119890043"/>
              </p:ext>
            </p:extLst>
          </p:nvPr>
        </p:nvGraphicFramePr>
        <p:xfrm>
          <a:off x="457200" y="4581128"/>
          <a:ext cx="8291264" cy="1584176"/>
        </p:xfrm>
        <a:graphic>
          <a:graphicData uri="http://schemas.openxmlformats.org/drawingml/2006/table">
            <a:tbl>
              <a:tblPr firstRow="1" firstCol="1" bandRow="1">
                <a:tableStyleId>{5C22544A-7EE6-4342-B048-85BDC9FD1C3A}</a:tableStyleId>
              </a:tblPr>
              <a:tblGrid>
                <a:gridCol w="2072816"/>
                <a:gridCol w="2072816"/>
                <a:gridCol w="2072816"/>
                <a:gridCol w="2072816"/>
              </a:tblGrid>
              <a:tr h="396044">
                <a:tc>
                  <a:txBody>
                    <a:bodyPr/>
                    <a:lstStyle/>
                    <a:p>
                      <a:pPr algn="just">
                        <a:lnSpc>
                          <a:spcPct val="150000"/>
                        </a:lnSpc>
                        <a:spcAft>
                          <a:spcPts val="0"/>
                        </a:spcAft>
                      </a:pPr>
                      <a:r>
                        <a:rPr lang="zh-CN" sz="1400">
                          <a:effectLst/>
                        </a:rPr>
                        <a:t>字符</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GB18030</a:t>
                      </a:r>
                      <a:r>
                        <a:rPr lang="zh-CN" sz="1400">
                          <a:effectLst/>
                        </a:rPr>
                        <a:t>编码</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Unicode</a:t>
                      </a:r>
                      <a:r>
                        <a:rPr lang="zh-CN" sz="1400">
                          <a:effectLst/>
                        </a:rPr>
                        <a:t>编号</a:t>
                      </a:r>
                      <a:endParaRPr lang="zh-CN" sz="1400">
                        <a:effectLst/>
                        <a:latin typeface="Times New Roman"/>
                        <a:ea typeface="黑体"/>
                      </a:endParaRPr>
                    </a:p>
                  </a:txBody>
                  <a:tcPr marL="68580" marR="68580" marT="0" marB="0"/>
                </a:tc>
                <a:tc>
                  <a:txBody>
                    <a:bodyPr/>
                    <a:lstStyle/>
                    <a:p>
                      <a:pPr algn="just">
                        <a:lnSpc>
                          <a:spcPct val="150000"/>
                        </a:lnSpc>
                        <a:spcAft>
                          <a:spcPts val="0"/>
                        </a:spcAft>
                      </a:pPr>
                      <a:r>
                        <a:rPr lang="en-US" sz="1400">
                          <a:effectLst/>
                        </a:rPr>
                        <a:t>UTF-16</a:t>
                      </a:r>
                      <a:r>
                        <a:rPr lang="zh-CN" sz="1400">
                          <a:effectLst/>
                        </a:rPr>
                        <a:t>编码</a:t>
                      </a:r>
                      <a:endParaRPr lang="zh-CN" sz="1400">
                        <a:effectLst/>
                        <a:latin typeface="Times New Roman"/>
                        <a:ea typeface="黑体"/>
                      </a:endParaRPr>
                    </a:p>
                  </a:txBody>
                  <a:tcPr marL="68580" marR="68580" marT="0" marB="0"/>
                </a:tc>
              </a:tr>
              <a:tr h="396044">
                <a:tc>
                  <a:txBody>
                    <a:bodyPr/>
                    <a:lstStyle/>
                    <a:p>
                      <a:pPr algn="just">
                        <a:lnSpc>
                          <a:spcPct val="150000"/>
                        </a:lnSpc>
                        <a:spcAft>
                          <a:spcPts val="0"/>
                        </a:spcAft>
                      </a:pPr>
                      <a:r>
                        <a:rPr lang="en-US" sz="1100">
                          <a:effectLst/>
                        </a:rPr>
                        <a:t>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0041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0x0041</a:t>
                      </a:r>
                      <a:endParaRPr lang="zh-CN" sz="1100">
                        <a:effectLst/>
                        <a:latin typeface="Times New Roman"/>
                        <a:ea typeface="宋体"/>
                      </a:endParaRPr>
                    </a:p>
                  </a:txBody>
                  <a:tcPr marL="68580" marR="68580" marT="0" marB="0"/>
                </a:tc>
              </a:tr>
              <a:tr h="396044">
                <a:tc>
                  <a:txBody>
                    <a:bodyPr/>
                    <a:lstStyle/>
                    <a:p>
                      <a:pPr algn="just">
                        <a:lnSpc>
                          <a:spcPct val="150000"/>
                        </a:lnSpc>
                        <a:spcAft>
                          <a:spcPts val="0"/>
                        </a:spcAft>
                      </a:pPr>
                      <a:r>
                        <a:rPr lang="zh-CN" sz="1100">
                          <a:effectLst/>
                        </a:rPr>
                        <a:t>啊</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0xB0A1</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0x0000 554A</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0x554A</a:t>
                      </a:r>
                      <a:endParaRPr lang="zh-CN" sz="1100">
                        <a:effectLst/>
                        <a:latin typeface="Times New Roman"/>
                        <a:ea typeface="宋体"/>
                      </a:endParaRPr>
                    </a:p>
                  </a:txBody>
                  <a:tcPr marL="68580" marR="68580" marT="0" marB="0"/>
                </a:tc>
              </a:tr>
              <a:tr h="396044">
                <a:tc>
                  <a:txBody>
                    <a:bodyPr/>
                    <a:lstStyle/>
                    <a:p>
                      <a:pPr algn="just">
                        <a:lnSpc>
                          <a:spcPct val="150000"/>
                        </a:lnSpc>
                        <a:spcAft>
                          <a:spcPts val="0"/>
                        </a:spcAft>
                      </a:pPr>
                      <a:r>
                        <a:rPr lang="zh-CN" sz="1100">
                          <a:effectLst/>
                        </a:rPr>
                        <a:t>𧗌</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0x9735 F832</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en-US" sz="1100">
                          <a:effectLst/>
                        </a:rPr>
                        <a:t>0x0002 75CC</a:t>
                      </a:r>
                      <a:endParaRPr lang="zh-CN" sz="1100">
                        <a:effectLst/>
                        <a:latin typeface="Times New Roman"/>
                        <a:ea typeface="宋体"/>
                      </a:endParaRPr>
                    </a:p>
                  </a:txBody>
                  <a:tcPr marL="68580" marR="68580" marT="0" marB="0"/>
                </a:tc>
                <a:tc>
                  <a:txBody>
                    <a:bodyPr/>
                    <a:lstStyle/>
                    <a:p>
                      <a:pPr algn="just">
                        <a:lnSpc>
                          <a:spcPct val="150000"/>
                        </a:lnSpc>
                        <a:spcAft>
                          <a:spcPts val="0"/>
                        </a:spcAft>
                      </a:pPr>
                      <a:r>
                        <a:rPr lang="zh-CN" sz="1100">
                          <a:effectLst/>
                        </a:rPr>
                        <a:t>大端格式</a:t>
                      </a:r>
                      <a:r>
                        <a:rPr lang="en-US" sz="1100">
                          <a:effectLst/>
                        </a:rPr>
                        <a:t>0xD85D DDCC</a:t>
                      </a:r>
                      <a:endParaRPr lang="zh-CN" sz="1100">
                        <a:effectLst/>
                        <a:latin typeface="Times New Roman"/>
                        <a:ea typeface="宋体"/>
                      </a:endParaRPr>
                    </a:p>
                  </a:txBody>
                  <a:tcPr marL="68580" marR="68580" marT="0" marB="0"/>
                </a:tc>
              </a:tr>
            </a:tbl>
          </a:graphicData>
        </a:graphic>
      </p:graphicFrame>
      <p:sp>
        <p:nvSpPr>
          <p:cNvPr id="4" name="矩形 3"/>
          <p:cNvSpPr/>
          <p:nvPr/>
        </p:nvSpPr>
        <p:spPr>
          <a:xfrm>
            <a:off x="426268" y="6289575"/>
            <a:ext cx="8538220" cy="307777"/>
          </a:xfrm>
          <a:prstGeom prst="rect">
            <a:avLst/>
          </a:prstGeom>
        </p:spPr>
        <p:txBody>
          <a:bodyPr wrap="square">
            <a:spAutoFit/>
          </a:bodyPr>
          <a:lstStyle/>
          <a:p>
            <a:r>
              <a:rPr lang="zh-CN" altLang="zh-CN" sz="1400"/>
              <a:t>注：𧗌 五笔：</a:t>
            </a:r>
            <a:r>
              <a:rPr lang="en-US" altLang="zh-CN" sz="1400"/>
              <a:t>TLHH(</a:t>
            </a:r>
            <a:r>
              <a:rPr lang="zh-CN" altLang="zh-CN" sz="1400"/>
              <a:t>不支持</a:t>
            </a:r>
            <a:r>
              <a:rPr lang="en-US" altLang="zh-CN" sz="1400"/>
              <a:t>GB18030</a:t>
            </a:r>
            <a:r>
              <a:rPr lang="zh-CN" altLang="zh-CN" sz="1400"/>
              <a:t>码的输入法无法找到该字，感兴趣可搜索它的</a:t>
            </a:r>
            <a:r>
              <a:rPr lang="en-US" altLang="zh-CN" sz="1400"/>
              <a:t>Unicode</a:t>
            </a:r>
            <a:r>
              <a:rPr lang="zh-CN" altLang="zh-CN" sz="1400"/>
              <a:t>编号找到</a:t>
            </a:r>
            <a:r>
              <a:rPr lang="en-US" altLang="zh-CN" sz="1400"/>
              <a:t>)</a:t>
            </a:r>
            <a:endParaRPr lang="zh-CN" altLang="zh-CN" sz="1400"/>
          </a:p>
        </p:txBody>
      </p:sp>
    </p:spTree>
    <p:extLst>
      <p:ext uri="{BB962C8B-B14F-4D97-AF65-F5344CB8AC3E}">
        <p14:creationId xmlns:p14="http://schemas.microsoft.com/office/powerpoint/2010/main" val="164344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1055097" cy="400110"/>
          </a:xfrm>
          <a:prstGeom prst="rect">
            <a:avLst/>
          </a:prstGeom>
        </p:spPr>
        <p:txBody>
          <a:bodyPr wrap="none">
            <a:spAutoFit/>
          </a:bodyPr>
          <a:lstStyle/>
          <a:p>
            <a:r>
              <a:rPr lang="en-US" altLang="zh-CN" sz="2000" b="1" smtClean="0"/>
              <a:t>UTF-16</a:t>
            </a:r>
            <a:endParaRPr lang="zh-CN" altLang="en-US" sz="2000" b="1"/>
          </a:p>
        </p:txBody>
      </p:sp>
      <p:sp>
        <p:nvSpPr>
          <p:cNvPr id="2" name="矩形 1"/>
          <p:cNvSpPr/>
          <p:nvPr/>
        </p:nvSpPr>
        <p:spPr>
          <a:xfrm>
            <a:off x="395536" y="1556793"/>
            <a:ext cx="8352928" cy="2585323"/>
          </a:xfrm>
          <a:prstGeom prst="rect">
            <a:avLst/>
          </a:prstGeom>
        </p:spPr>
        <p:txBody>
          <a:bodyPr wrap="square">
            <a:spAutoFit/>
          </a:bodyPr>
          <a:lstStyle/>
          <a:p>
            <a:pPr>
              <a:lnSpc>
                <a:spcPct val="150000"/>
              </a:lnSpc>
            </a:pPr>
            <a:r>
              <a:rPr lang="en-US" altLang="zh-CN" smtClean="0"/>
              <a:t>	</a:t>
            </a:r>
            <a:r>
              <a:rPr lang="en-US" altLang="zh-CN"/>
              <a:t>UTF-16</a:t>
            </a:r>
            <a:r>
              <a:rPr lang="zh-CN" altLang="zh-CN"/>
              <a:t>解码时，按两个字节去读取，如果这两个字节不在</a:t>
            </a:r>
            <a:r>
              <a:rPr lang="en-US" altLang="zh-CN"/>
              <a:t>0xD800</a:t>
            </a:r>
            <a:r>
              <a:rPr lang="zh-CN" altLang="zh-CN"/>
              <a:t>到</a:t>
            </a:r>
            <a:r>
              <a:rPr lang="en-US" altLang="zh-CN"/>
              <a:t>0xDFFF</a:t>
            </a:r>
            <a:r>
              <a:rPr lang="zh-CN" altLang="zh-CN"/>
              <a:t>范围内，那就是双字节编码的字符，以双字节进行解析，找到对应编号的字符。如果这两个字节在</a:t>
            </a:r>
            <a:r>
              <a:rPr lang="en-US" altLang="zh-CN"/>
              <a:t>0xD800</a:t>
            </a:r>
            <a:r>
              <a:rPr lang="zh-CN" altLang="zh-CN"/>
              <a:t>到</a:t>
            </a:r>
            <a:r>
              <a:rPr lang="en-US" altLang="zh-CN"/>
              <a:t> 0xDFFF</a:t>
            </a:r>
            <a:r>
              <a:rPr lang="zh-CN" altLang="zh-CN"/>
              <a:t>之间，那它就是四字节编码的字符，以四字节进行解析，找到对应编号的字符。</a:t>
            </a:r>
          </a:p>
          <a:p>
            <a:pPr>
              <a:lnSpc>
                <a:spcPct val="150000"/>
              </a:lnSpc>
            </a:pPr>
            <a:r>
              <a:rPr lang="en-US" altLang="zh-CN"/>
              <a:t>UTF-16</a:t>
            </a:r>
            <a:r>
              <a:rPr lang="zh-CN" altLang="zh-CN"/>
              <a:t>编码的优点是相对</a:t>
            </a:r>
            <a:r>
              <a:rPr lang="en-US" altLang="zh-CN"/>
              <a:t>UTF-32</a:t>
            </a:r>
            <a:r>
              <a:rPr lang="zh-CN" altLang="zh-CN"/>
              <a:t>节约了存储空间，缺点是仍不兼容</a:t>
            </a:r>
            <a:r>
              <a:rPr lang="en-US" altLang="zh-CN"/>
              <a:t>ASCII</a:t>
            </a:r>
            <a:r>
              <a:rPr lang="zh-CN" altLang="zh-CN"/>
              <a:t>码，仍有大小端格式问题。</a:t>
            </a:r>
          </a:p>
        </p:txBody>
      </p:sp>
    </p:spTree>
    <p:extLst>
      <p:ext uri="{BB962C8B-B14F-4D97-AF65-F5344CB8AC3E}">
        <p14:creationId xmlns:p14="http://schemas.microsoft.com/office/powerpoint/2010/main" val="3962026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smtClean="0"/>
              <a:t>UTF-8</a:t>
            </a:r>
            <a:endParaRPr lang="zh-CN" altLang="en-US" sz="2000" b="1"/>
          </a:p>
        </p:txBody>
      </p:sp>
      <p:sp>
        <p:nvSpPr>
          <p:cNvPr id="2" name="矩形 1"/>
          <p:cNvSpPr/>
          <p:nvPr/>
        </p:nvSpPr>
        <p:spPr>
          <a:xfrm>
            <a:off x="395536" y="1556793"/>
            <a:ext cx="8352928" cy="923330"/>
          </a:xfrm>
          <a:prstGeom prst="rect">
            <a:avLst/>
          </a:prstGeom>
        </p:spPr>
        <p:txBody>
          <a:bodyPr wrap="square">
            <a:spAutoFit/>
          </a:bodyPr>
          <a:lstStyle/>
          <a:p>
            <a:r>
              <a:rPr lang="en-US" altLang="zh-CN" smtClean="0"/>
              <a:t>	</a:t>
            </a:r>
            <a:r>
              <a:rPr lang="en-US" altLang="zh-CN"/>
              <a:t>UTF-8</a:t>
            </a:r>
            <a:r>
              <a:rPr lang="zh-CN" altLang="zh-CN"/>
              <a:t>是目前</a:t>
            </a:r>
            <a:r>
              <a:rPr lang="en-US" altLang="zh-CN"/>
              <a:t>Unicode</a:t>
            </a:r>
            <a:r>
              <a:rPr lang="zh-CN" altLang="zh-CN"/>
              <a:t>字符集中使用得最广的编码方式，目前大部分网页文件已使用</a:t>
            </a:r>
            <a:r>
              <a:rPr lang="en-US" altLang="zh-CN"/>
              <a:t>UTF-8</a:t>
            </a:r>
            <a:r>
              <a:rPr lang="zh-CN" altLang="zh-CN"/>
              <a:t>编码，如使用浏览器查看百度首页源文件，可以在前几行</a:t>
            </a:r>
            <a:r>
              <a:rPr lang="en-US" altLang="zh-CN"/>
              <a:t>HTML</a:t>
            </a:r>
            <a:r>
              <a:rPr lang="zh-CN" altLang="zh-CN"/>
              <a:t>代码中找到如下代码：</a:t>
            </a:r>
          </a:p>
        </p:txBody>
      </p:sp>
      <p:sp>
        <p:nvSpPr>
          <p:cNvPr id="3" name="矩形 2"/>
          <p:cNvSpPr/>
          <p:nvPr/>
        </p:nvSpPr>
        <p:spPr>
          <a:xfrm>
            <a:off x="683568" y="2636912"/>
            <a:ext cx="7560840" cy="369332"/>
          </a:xfrm>
          <a:prstGeom prst="rect">
            <a:avLst/>
          </a:prstGeom>
        </p:spPr>
        <p:txBody>
          <a:bodyPr wrap="square">
            <a:spAutoFit/>
          </a:bodyPr>
          <a:lstStyle/>
          <a:p>
            <a:r>
              <a:rPr lang="en-US" altLang="zh-CN" smtClean="0"/>
              <a:t>&lt;meta </a:t>
            </a:r>
            <a:r>
              <a:rPr lang="en-US" altLang="zh-CN"/>
              <a:t>http-equiv=Content-Type content="text/html;charset=utf-8"&gt;</a:t>
            </a:r>
            <a:endParaRPr lang="zh-CN" altLang="zh-CN"/>
          </a:p>
        </p:txBody>
      </p:sp>
      <p:sp>
        <p:nvSpPr>
          <p:cNvPr id="4" name="矩形 3"/>
          <p:cNvSpPr/>
          <p:nvPr/>
        </p:nvSpPr>
        <p:spPr>
          <a:xfrm>
            <a:off x="484634" y="3212977"/>
            <a:ext cx="8479854" cy="369332"/>
          </a:xfrm>
          <a:prstGeom prst="rect">
            <a:avLst/>
          </a:prstGeom>
        </p:spPr>
        <p:txBody>
          <a:bodyPr wrap="square">
            <a:spAutoFit/>
          </a:bodyPr>
          <a:lstStyle/>
          <a:p>
            <a:r>
              <a:rPr lang="zh-CN" altLang="zh-CN" smtClean="0"/>
              <a:t>其中</a:t>
            </a:r>
            <a:r>
              <a:rPr lang="zh-CN" altLang="zh-CN"/>
              <a:t>“</a:t>
            </a:r>
            <a:r>
              <a:rPr lang="en-US" altLang="zh-CN"/>
              <a:t>charset</a:t>
            </a:r>
            <a:r>
              <a:rPr lang="zh-CN" altLang="zh-CN"/>
              <a:t>”等号后面的“</a:t>
            </a:r>
            <a:r>
              <a:rPr lang="en-US" altLang="zh-CN"/>
              <a:t>utf-8</a:t>
            </a:r>
            <a:r>
              <a:rPr lang="zh-CN" altLang="zh-CN"/>
              <a:t>”即表示该网页字符的编码方式</a:t>
            </a:r>
            <a:r>
              <a:rPr lang="en-US" altLang="zh-CN"/>
              <a:t>UTF-8</a:t>
            </a:r>
            <a:r>
              <a:rPr lang="zh-CN" altLang="zh-CN"/>
              <a:t>。</a:t>
            </a:r>
          </a:p>
        </p:txBody>
      </p:sp>
    </p:spTree>
    <p:extLst>
      <p:ext uri="{BB962C8B-B14F-4D97-AF65-F5344CB8AC3E}">
        <p14:creationId xmlns:p14="http://schemas.microsoft.com/office/powerpoint/2010/main" val="2745087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液晶显示中英文</a:t>
            </a:r>
            <a:endParaRPr lang="zh-CN" altLang="en-US" sz="3200" b="1" dirty="0">
              <a:latin typeface="微软雅黑" pitchFamily="34" charset="-122"/>
              <a:ea typeface="微软雅黑" pitchFamily="34" charset="-122"/>
            </a:endParaRPr>
          </a:p>
        </p:txBody>
      </p:sp>
      <p:sp>
        <p:nvSpPr>
          <p:cNvPr id="5" name="矩形 4"/>
          <p:cNvSpPr/>
          <p:nvPr/>
        </p:nvSpPr>
        <p:spPr>
          <a:xfrm>
            <a:off x="467544" y="1044575"/>
            <a:ext cx="912429" cy="400110"/>
          </a:xfrm>
          <a:prstGeom prst="rect">
            <a:avLst/>
          </a:prstGeom>
        </p:spPr>
        <p:txBody>
          <a:bodyPr wrap="none">
            <a:spAutoFit/>
          </a:bodyPr>
          <a:lstStyle/>
          <a:p>
            <a:r>
              <a:rPr lang="en-US" altLang="zh-CN" sz="2000" b="1" smtClean="0"/>
              <a:t>UTF-8</a:t>
            </a:r>
            <a:endParaRPr lang="zh-CN" altLang="en-US" sz="2000" b="1"/>
          </a:p>
        </p:txBody>
      </p:sp>
      <p:sp>
        <p:nvSpPr>
          <p:cNvPr id="8" name="矩形 7"/>
          <p:cNvSpPr/>
          <p:nvPr/>
        </p:nvSpPr>
        <p:spPr>
          <a:xfrm>
            <a:off x="620105" y="1488926"/>
            <a:ext cx="8208912" cy="923330"/>
          </a:xfrm>
          <a:prstGeom prst="rect">
            <a:avLst/>
          </a:prstGeom>
        </p:spPr>
        <p:txBody>
          <a:bodyPr wrap="square">
            <a:spAutoFit/>
          </a:bodyPr>
          <a:lstStyle/>
          <a:p>
            <a:r>
              <a:rPr lang="en-US" altLang="zh-CN" smtClean="0"/>
              <a:t>	UTF-8</a:t>
            </a:r>
            <a:r>
              <a:rPr lang="zh-CN" altLang="zh-CN"/>
              <a:t>也是一种变长的编码方式，它的编码有</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字节长度的方式，每个</a:t>
            </a:r>
            <a:r>
              <a:rPr lang="en-US" altLang="zh-CN"/>
              <a:t>Unicode</a:t>
            </a:r>
            <a:r>
              <a:rPr lang="zh-CN" altLang="zh-CN"/>
              <a:t>字符根据自己的编号范围去进行对应的</a:t>
            </a:r>
            <a:r>
              <a:rPr lang="zh-CN" altLang="zh-CN" smtClean="0"/>
              <a:t>编码</a:t>
            </a:r>
            <a:r>
              <a:rPr lang="zh-CN" altLang="en-US" smtClean="0"/>
              <a:t>。</a:t>
            </a:r>
            <a:r>
              <a:rPr lang="zh-CN" altLang="zh-CN"/>
              <a:t>它的编码符合以下规律：</a:t>
            </a:r>
            <a:endParaRPr lang="zh-CN" altLang="en-US"/>
          </a:p>
        </p:txBody>
      </p:sp>
      <p:sp>
        <p:nvSpPr>
          <p:cNvPr id="6" name="矩形 5"/>
          <p:cNvSpPr/>
          <p:nvPr/>
        </p:nvSpPr>
        <p:spPr>
          <a:xfrm>
            <a:off x="620104" y="2636912"/>
            <a:ext cx="8208913"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对于</a:t>
            </a:r>
            <a:r>
              <a:rPr lang="en-US" altLang="zh-CN"/>
              <a:t>UTF-8</a:t>
            </a:r>
            <a:r>
              <a:rPr lang="zh-CN" altLang="zh-CN"/>
              <a:t>单字节的编码，该字节的第</a:t>
            </a:r>
            <a:r>
              <a:rPr lang="en-US" altLang="zh-CN"/>
              <a:t>1</a:t>
            </a:r>
            <a:r>
              <a:rPr lang="zh-CN" altLang="zh-CN"/>
              <a:t>位设为</a:t>
            </a:r>
            <a:r>
              <a:rPr lang="en-US" altLang="zh-CN"/>
              <a:t>0(</a:t>
            </a:r>
            <a:r>
              <a:rPr lang="zh-CN" altLang="zh-CN"/>
              <a:t>从左边数起第</a:t>
            </a:r>
            <a:r>
              <a:rPr lang="en-US" altLang="zh-CN"/>
              <a:t>1</a:t>
            </a:r>
            <a:r>
              <a:rPr lang="zh-CN" altLang="zh-CN"/>
              <a:t>位，即最高位</a:t>
            </a:r>
            <a:r>
              <a:rPr lang="en-US" altLang="zh-CN"/>
              <a:t>)</a:t>
            </a:r>
            <a:r>
              <a:rPr lang="zh-CN" altLang="zh-CN"/>
              <a:t>，剩余的位用来写入字符的</a:t>
            </a:r>
            <a:r>
              <a:rPr lang="en-US" altLang="zh-CN"/>
              <a:t>Unicode</a:t>
            </a:r>
            <a:r>
              <a:rPr lang="zh-CN" altLang="zh-CN"/>
              <a:t>编号。即对于</a:t>
            </a:r>
            <a:r>
              <a:rPr lang="en-US" altLang="zh-CN"/>
              <a:t>Unicode</a:t>
            </a:r>
            <a:r>
              <a:rPr lang="zh-CN" altLang="zh-CN"/>
              <a:t>编号从</a:t>
            </a:r>
            <a:r>
              <a:rPr lang="en-US" altLang="zh-CN"/>
              <a:t>0x0000 0000-0x0000 007F</a:t>
            </a:r>
            <a:r>
              <a:rPr lang="zh-CN" altLang="zh-CN"/>
              <a:t>的字符，</a:t>
            </a:r>
            <a:r>
              <a:rPr lang="en-US" altLang="zh-CN"/>
              <a:t>UTF-8</a:t>
            </a:r>
            <a:r>
              <a:rPr lang="zh-CN" altLang="zh-CN"/>
              <a:t>编码只需要</a:t>
            </a:r>
            <a:r>
              <a:rPr lang="en-US" altLang="zh-CN"/>
              <a:t>1</a:t>
            </a:r>
            <a:r>
              <a:rPr lang="zh-CN" altLang="zh-CN"/>
              <a:t>个字节，因为这个范围</a:t>
            </a:r>
            <a:r>
              <a:rPr lang="en-US" altLang="zh-CN"/>
              <a:t>Unicode</a:t>
            </a:r>
            <a:r>
              <a:rPr lang="zh-CN" altLang="zh-CN"/>
              <a:t>编号的字符与</a:t>
            </a:r>
            <a:r>
              <a:rPr lang="en-US" altLang="zh-CN"/>
              <a:t>ASCII</a:t>
            </a:r>
            <a:r>
              <a:rPr lang="zh-CN" altLang="zh-CN"/>
              <a:t>码完全相同，所以</a:t>
            </a:r>
            <a:r>
              <a:rPr lang="en-US" altLang="zh-CN"/>
              <a:t>UTF-8</a:t>
            </a:r>
            <a:r>
              <a:rPr lang="zh-CN" altLang="zh-CN"/>
              <a:t>兼容了</a:t>
            </a:r>
            <a:r>
              <a:rPr lang="en-US" altLang="zh-CN"/>
              <a:t>ASCII</a:t>
            </a:r>
            <a:r>
              <a:rPr lang="zh-CN" altLang="zh-CN"/>
              <a:t>码表</a:t>
            </a:r>
            <a:r>
              <a:rPr lang="zh-CN" altLang="zh-CN" smtClean="0"/>
              <a:t>。</a:t>
            </a:r>
            <a:endParaRPr lang="en-US" altLang="zh-CN" smtClean="0"/>
          </a:p>
          <a:p>
            <a:pPr marL="285750" lvl="0" indent="-285750">
              <a:lnSpc>
                <a:spcPct val="150000"/>
              </a:lnSpc>
              <a:buFont typeface="Arial" panose="020B0604020202020204" pitchFamily="34" charset="0"/>
              <a:buChar char="•"/>
            </a:pPr>
            <a:endParaRPr lang="zh-CN" altLang="zh-CN"/>
          </a:p>
          <a:p>
            <a:pPr marL="285750" lvl="0" indent="-285750">
              <a:lnSpc>
                <a:spcPct val="150000"/>
              </a:lnSpc>
              <a:buFont typeface="Arial" panose="020B0604020202020204" pitchFamily="34" charset="0"/>
              <a:buChar char="•"/>
            </a:pPr>
            <a:r>
              <a:rPr lang="zh-CN" altLang="zh-CN"/>
              <a:t>对于</a:t>
            </a:r>
            <a:r>
              <a:rPr lang="en-US" altLang="zh-CN"/>
              <a:t>UTF-8</a:t>
            </a:r>
            <a:r>
              <a:rPr lang="zh-CN" altLang="zh-CN"/>
              <a:t>使用</a:t>
            </a:r>
            <a:r>
              <a:rPr lang="en-US" altLang="zh-CN"/>
              <a:t>N</a:t>
            </a:r>
            <a:r>
              <a:rPr lang="zh-CN" altLang="zh-CN"/>
              <a:t>个字节的编码</a:t>
            </a:r>
            <a:r>
              <a:rPr lang="en-US" altLang="zh-CN"/>
              <a:t>(N&gt;1)</a:t>
            </a:r>
            <a:r>
              <a:rPr lang="zh-CN" altLang="zh-CN"/>
              <a:t>，第一个字节的前</a:t>
            </a:r>
            <a:r>
              <a:rPr lang="en-US" altLang="zh-CN"/>
              <a:t>N</a:t>
            </a:r>
            <a:r>
              <a:rPr lang="zh-CN" altLang="zh-CN"/>
              <a:t>位设为</a:t>
            </a:r>
            <a:r>
              <a:rPr lang="en-US" altLang="zh-CN"/>
              <a:t>1</a:t>
            </a:r>
            <a:r>
              <a:rPr lang="zh-CN" altLang="zh-CN"/>
              <a:t>，第</a:t>
            </a:r>
            <a:r>
              <a:rPr lang="en-US" altLang="zh-CN"/>
              <a:t>N+1</a:t>
            </a:r>
            <a:r>
              <a:rPr lang="zh-CN" altLang="zh-CN"/>
              <a:t>位设为</a:t>
            </a:r>
            <a:r>
              <a:rPr lang="en-US" altLang="zh-CN"/>
              <a:t>0</a:t>
            </a:r>
            <a:r>
              <a:rPr lang="zh-CN" altLang="zh-CN"/>
              <a:t>，后面字节的前两位都设为</a:t>
            </a:r>
            <a:r>
              <a:rPr lang="en-US" altLang="zh-CN"/>
              <a:t>10</a:t>
            </a:r>
            <a:r>
              <a:rPr lang="zh-CN" altLang="zh-CN"/>
              <a:t>，这</a:t>
            </a:r>
            <a:r>
              <a:rPr lang="en-US" altLang="zh-CN"/>
              <a:t>N</a:t>
            </a:r>
            <a:r>
              <a:rPr lang="zh-CN" altLang="zh-CN"/>
              <a:t>个字节的其余空位填充该字符的</a:t>
            </a:r>
            <a:r>
              <a:rPr lang="en-US" altLang="zh-CN"/>
              <a:t>Unicode</a:t>
            </a:r>
            <a:r>
              <a:rPr lang="zh-CN" altLang="zh-CN"/>
              <a:t>编号，高位用</a:t>
            </a:r>
            <a:r>
              <a:rPr lang="en-US" altLang="zh-CN"/>
              <a:t>0</a:t>
            </a:r>
            <a:r>
              <a:rPr lang="zh-CN" altLang="zh-CN"/>
              <a:t>补足。</a:t>
            </a:r>
          </a:p>
        </p:txBody>
      </p:sp>
    </p:spTree>
    <p:extLst>
      <p:ext uri="{BB962C8B-B14F-4D97-AF65-F5344CB8AC3E}">
        <p14:creationId xmlns:p14="http://schemas.microsoft.com/office/powerpoint/2010/main" val="351433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2813</TotalTime>
  <Pages>0</Pages>
  <Words>535</Words>
  <Characters>0</Characters>
  <Application>Microsoft Office PowerPoint</Application>
  <DocSecurity>0</DocSecurity>
  <PresentationFormat>全屏显示(4:3)</PresentationFormat>
  <Lines>0</Lines>
  <Paragraphs>136</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274</cp:revision>
  <dcterms:created xsi:type="dcterms:W3CDTF">2014-09-22T09:17:55Z</dcterms:created>
  <dcterms:modified xsi:type="dcterms:W3CDTF">2016-06-17T01:08:19Z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