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87" r:id="rId2"/>
    <p:sldId id="273" r:id="rId3"/>
    <p:sldId id="296" r:id="rId4"/>
    <p:sldId id="385" r:id="rId5"/>
    <p:sldId id="386" r:id="rId6"/>
    <p:sldId id="387" r:id="rId7"/>
    <p:sldId id="398" r:id="rId8"/>
    <p:sldId id="399" r:id="rId9"/>
    <p:sldId id="400" r:id="rId10"/>
    <p:sldId id="407" r:id="rId11"/>
    <p:sldId id="401" r:id="rId12"/>
    <p:sldId id="402" r:id="rId13"/>
    <p:sldId id="403" r:id="rId14"/>
    <p:sldId id="406" r:id="rId15"/>
    <p:sldId id="404" r:id="rId16"/>
    <p:sldId id="405" r:id="rId17"/>
    <p:sldId id="408" r:id="rId18"/>
    <p:sldId id="409" r:id="rId19"/>
    <p:sldId id="283" r:id="rId20"/>
  </p:sldIdLst>
  <p:sldSz cx="9144000" cy="6858000" type="screen4x3"/>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E978C"/>
    <a:srgbClr val="FFA850"/>
    <a:srgbClr val="5B81CF"/>
    <a:srgbClr val="EAFBFF"/>
    <a:srgbClr val="76A4DC"/>
    <a:srgbClr val="248C51"/>
    <a:srgbClr val="188EFC"/>
    <a:srgbClr val="5B76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61" d="100"/>
          <a:sy n="61" d="100"/>
        </p:scale>
        <p:origin x="-96" y="-504"/>
      </p:cViewPr>
      <p:guideLst>
        <p:guide orient="horz" pos="2123"/>
        <p:guide pos="29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Tree>
    <p:extLst>
      <p:ext uri="{BB962C8B-B14F-4D97-AF65-F5344CB8AC3E}">
        <p14:creationId xmlns:p14="http://schemas.microsoft.com/office/powerpoint/2010/main" val="2308328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248739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08423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74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Tree>
    <p:extLst>
      <p:ext uri="{BB962C8B-B14F-4D97-AF65-F5344CB8AC3E}">
        <p14:creationId xmlns:p14="http://schemas.microsoft.com/office/powerpoint/2010/main" val="81882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271186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376071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421241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03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3957017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716711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D9D9D9">
                <a:alpha val="73000"/>
              </a:srgbClr>
            </a:gs>
            <a:gs pos="100000">
              <a:srgbClr val="FFFFFF">
                <a:alpha val="85689"/>
              </a:srgbClr>
            </a:gs>
          </a:gsLst>
          <a:lin ang="5400000" scaled="1"/>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宋体" pitchFamily="2" charset="-122"/>
        </a:defRPr>
      </a:lvl2pPr>
      <a:lvl3pPr algn="l" rtl="0" eaLnBrk="0" fontAlgn="base" hangingPunct="0">
        <a:spcBef>
          <a:spcPct val="0"/>
        </a:spcBef>
        <a:spcAft>
          <a:spcPct val="0"/>
        </a:spcAft>
        <a:defRPr sz="2800" b="1">
          <a:solidFill>
            <a:schemeClr val="tx1"/>
          </a:solidFill>
          <a:latin typeface="Arial" pitchFamily="34" charset="0"/>
          <a:ea typeface="宋体" pitchFamily="2" charset="-122"/>
        </a:defRPr>
      </a:lvl3pPr>
      <a:lvl4pPr algn="l" rtl="0" eaLnBrk="0" fontAlgn="base" hangingPunct="0">
        <a:spcBef>
          <a:spcPct val="0"/>
        </a:spcBef>
        <a:spcAft>
          <a:spcPct val="0"/>
        </a:spcAft>
        <a:defRPr sz="2800" b="1">
          <a:solidFill>
            <a:schemeClr val="tx1"/>
          </a:solidFill>
          <a:latin typeface="Arial" pitchFamily="34" charset="0"/>
          <a:ea typeface="宋体" pitchFamily="2" charset="-122"/>
        </a:defRPr>
      </a:lvl4pPr>
      <a:lvl5pPr algn="l" rtl="0" eaLnBrk="0" fontAlgn="base" hangingPunct="0">
        <a:spcBef>
          <a:spcPct val="0"/>
        </a:spcBef>
        <a:spcAft>
          <a:spcPct val="0"/>
        </a:spcAft>
        <a:defRPr sz="28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8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8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8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8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2050"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1" name="圆角矩形 18"/>
          <p:cNvGrpSpPr>
            <a:grpSpLocks/>
          </p:cNvGrpSpPr>
          <p:nvPr/>
        </p:nvGrpSpPr>
        <p:grpSpPr bwMode="auto">
          <a:xfrm>
            <a:off x="6215063" y="3562350"/>
            <a:ext cx="742950" cy="742950"/>
            <a:chOff x="0" y="0"/>
            <a:chExt cx="468" cy="468"/>
          </a:xfrm>
        </p:grpSpPr>
        <p:pic>
          <p:nvPicPr>
            <p:cNvPr id="208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2" name="圆角矩形 13"/>
          <p:cNvGrpSpPr>
            <a:grpSpLocks/>
          </p:cNvGrpSpPr>
          <p:nvPr/>
        </p:nvGrpSpPr>
        <p:grpSpPr bwMode="auto">
          <a:xfrm>
            <a:off x="4856163" y="2206625"/>
            <a:ext cx="530225" cy="525463"/>
            <a:chOff x="0" y="0"/>
            <a:chExt cx="334" cy="331"/>
          </a:xfrm>
        </p:grpSpPr>
        <p:pic>
          <p:nvPicPr>
            <p:cNvPr id="207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3" name="圆角矩形 12"/>
          <p:cNvGrpSpPr>
            <a:grpSpLocks/>
          </p:cNvGrpSpPr>
          <p:nvPr/>
        </p:nvGrpSpPr>
        <p:grpSpPr bwMode="auto">
          <a:xfrm>
            <a:off x="6232525" y="2413000"/>
            <a:ext cx="1225550" cy="1225550"/>
            <a:chOff x="0" y="0"/>
            <a:chExt cx="772" cy="772"/>
          </a:xfrm>
        </p:grpSpPr>
        <p:pic>
          <p:nvPicPr>
            <p:cNvPr id="207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4" name="圆角矩形 9"/>
          <p:cNvGrpSpPr>
            <a:grpSpLocks/>
          </p:cNvGrpSpPr>
          <p:nvPr/>
        </p:nvGrpSpPr>
        <p:grpSpPr bwMode="auto">
          <a:xfrm>
            <a:off x="3648075" y="2566988"/>
            <a:ext cx="446088" cy="444500"/>
            <a:chOff x="0" y="0"/>
            <a:chExt cx="281" cy="280"/>
          </a:xfrm>
        </p:grpSpPr>
        <p:pic>
          <p:nvPicPr>
            <p:cNvPr id="207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5" name="圆角矩形 4"/>
          <p:cNvGrpSpPr>
            <a:grpSpLocks/>
          </p:cNvGrpSpPr>
          <p:nvPr/>
        </p:nvGrpSpPr>
        <p:grpSpPr bwMode="auto">
          <a:xfrm>
            <a:off x="2428875" y="1847850"/>
            <a:ext cx="523875" cy="530225"/>
            <a:chOff x="0" y="0"/>
            <a:chExt cx="330" cy="334"/>
          </a:xfrm>
        </p:grpSpPr>
        <p:pic>
          <p:nvPicPr>
            <p:cNvPr id="207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6" name="标题 1"/>
          <p:cNvGrpSpPr>
            <a:grpSpLocks/>
          </p:cNvGrpSpPr>
          <p:nvPr/>
        </p:nvGrpSpPr>
        <p:grpSpPr bwMode="auto">
          <a:xfrm>
            <a:off x="1692275" y="2206625"/>
            <a:ext cx="5302250" cy="2066925"/>
            <a:chOff x="0" y="0"/>
            <a:chExt cx="3340" cy="1302"/>
          </a:xfrm>
        </p:grpSpPr>
        <p:pic>
          <p:nvPicPr>
            <p:cNvPr id="207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latin typeface="微软雅黑" pitchFamily="34" charset="-122"/>
                  <a:ea typeface="微软雅黑" pitchFamily="34" charset="-122"/>
                </a:rPr>
                <a:t>电容触摸屏</a:t>
              </a:r>
              <a:r>
                <a:rPr lang="en-US" altLang="zh-CN" sz="3200" b="1" smtClean="0">
                  <a:latin typeface="微软雅黑" pitchFamily="34" charset="-122"/>
                  <a:ea typeface="微软雅黑" pitchFamily="34" charset="-122"/>
                </a:rPr>
                <a:t>—</a:t>
              </a:r>
              <a:r>
                <a:rPr lang="zh-CN" altLang="en-US" sz="3200" b="1" smtClean="0">
                  <a:latin typeface="微软雅黑" pitchFamily="34" charset="-122"/>
                  <a:ea typeface="微软雅黑" pitchFamily="34" charset="-122"/>
                </a:rPr>
                <a:t>触摸画板</a:t>
              </a:r>
              <a:endParaRPr lang="zh-CN" altLang="en-US" sz="3200" b="1" dirty="0">
                <a:latin typeface="微软雅黑" pitchFamily="34" charset="-122"/>
                <a:ea typeface="微软雅黑" pitchFamily="34" charset="-122"/>
              </a:endParaRPr>
            </a:p>
          </p:txBody>
        </p:sp>
      </p:grpSp>
      <p:grpSp>
        <p:nvGrpSpPr>
          <p:cNvPr id="2057" name="圆角矩形 8"/>
          <p:cNvGrpSpPr>
            <a:grpSpLocks/>
          </p:cNvGrpSpPr>
          <p:nvPr/>
        </p:nvGrpSpPr>
        <p:grpSpPr bwMode="auto">
          <a:xfrm>
            <a:off x="1435100" y="2566988"/>
            <a:ext cx="446088" cy="444500"/>
            <a:chOff x="0" y="0"/>
            <a:chExt cx="281" cy="280"/>
          </a:xfrm>
        </p:grpSpPr>
        <p:pic>
          <p:nvPicPr>
            <p:cNvPr id="206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8" name="圆角矩形 11"/>
          <p:cNvGrpSpPr>
            <a:grpSpLocks/>
          </p:cNvGrpSpPr>
          <p:nvPr/>
        </p:nvGrpSpPr>
        <p:grpSpPr bwMode="auto">
          <a:xfrm>
            <a:off x="5970588" y="2384425"/>
            <a:ext cx="1055687" cy="1054100"/>
            <a:chOff x="0" y="0"/>
            <a:chExt cx="665" cy="664"/>
          </a:xfrm>
        </p:grpSpPr>
        <p:pic>
          <p:nvPicPr>
            <p:cNvPr id="206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2059"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latin typeface="微软雅黑" pitchFamily="34" charset="-122"/>
                <a:ea typeface="微软雅黑" pitchFamily="34" charset="-122"/>
              </a:rPr>
              <a:t>零死角玩转</a:t>
            </a:r>
            <a:r>
              <a:rPr lang="en-US" altLang="zh-CN" sz="3200" b="1" smtClean="0">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060" name="标题 1"/>
          <p:cNvGrpSpPr>
            <a:grpSpLocks/>
          </p:cNvGrpSpPr>
          <p:nvPr/>
        </p:nvGrpSpPr>
        <p:grpSpPr bwMode="auto">
          <a:xfrm>
            <a:off x="1781175" y="4365104"/>
            <a:ext cx="5208588" cy="938212"/>
            <a:chOff x="0" y="0"/>
            <a:chExt cx="3340" cy="1302"/>
          </a:xfrm>
        </p:grpSpPr>
        <p:pic>
          <p:nvPicPr>
            <p:cNvPr id="2064"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5"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grpSp>
        <p:nvGrpSpPr>
          <p:cNvPr id="2061" name="标题 1"/>
          <p:cNvGrpSpPr>
            <a:grpSpLocks/>
          </p:cNvGrpSpPr>
          <p:nvPr/>
        </p:nvGrpSpPr>
        <p:grpSpPr bwMode="auto">
          <a:xfrm>
            <a:off x="1763713" y="5227091"/>
            <a:ext cx="5210175" cy="938213"/>
            <a:chOff x="0" y="0"/>
            <a:chExt cx="3340" cy="1302"/>
          </a:xfrm>
        </p:grpSpPr>
        <p:pic>
          <p:nvPicPr>
            <p:cNvPr id="2062"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3"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www.chuxue123.com</a:t>
              </a:r>
            </a:p>
          </p:txBody>
        </p:sp>
      </p:grpSp>
      <p:pic>
        <p:nvPicPr>
          <p:cNvPr id="34"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35"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smtClean="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latin typeface="微软雅黑" pitchFamily="34" charset="-122"/>
                <a:ea typeface="微软雅黑" pitchFamily="34" charset="-122"/>
              </a:rPr>
              <a:t>电容</a:t>
            </a:r>
            <a:r>
              <a:rPr lang="zh-CN" altLang="en-US" sz="3200" b="1">
                <a:latin typeface="微软雅黑" pitchFamily="34" charset="-122"/>
                <a:ea typeface="微软雅黑" pitchFamily="34" charset="-122"/>
              </a:rPr>
              <a:t>触摸屏</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触摸画板</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smtClean="0">
                <a:latin typeface="微软雅黑" pitchFamily="34" charset="-122"/>
                <a:ea typeface="微软雅黑" pitchFamily="34" charset="-122"/>
              </a:rPr>
              <a:t>寄存器</a:t>
            </a:r>
            <a:r>
              <a:rPr lang="zh-CN" altLang="en-US" sz="2400" b="1">
                <a:latin typeface="微软雅黑" pitchFamily="34" charset="-122"/>
                <a:ea typeface="微软雅黑" pitchFamily="34" charset="-122"/>
              </a:rPr>
              <a:t>配置</a:t>
            </a:r>
            <a:endParaRPr lang="zh-CN" altLang="en-US" sz="2400" b="1" dirty="0">
              <a:latin typeface="微软雅黑" pitchFamily="34" charset="-122"/>
              <a:ea typeface="微软雅黑" pitchFamily="34" charset="-122"/>
            </a:endParaRPr>
          </a:p>
        </p:txBody>
      </p:sp>
      <p:pic>
        <p:nvPicPr>
          <p:cNvPr id="6" name="图片 5"/>
          <p:cNvPicPr/>
          <p:nvPr/>
        </p:nvPicPr>
        <p:blipFill>
          <a:blip r:embed="rId3" cstate="print">
            <a:extLst>
              <a:ext uri="{28A0092B-C50C-407E-A947-70E740481C1C}">
                <a14:useLocalDpi xmlns:a14="http://schemas.microsoft.com/office/drawing/2010/main" val="0"/>
              </a:ext>
            </a:extLst>
          </a:blip>
          <a:stretch>
            <a:fillRect/>
          </a:stretch>
        </p:blipFill>
        <p:spPr>
          <a:xfrm>
            <a:off x="1450765" y="1663071"/>
            <a:ext cx="6839024" cy="4696473"/>
          </a:xfrm>
          <a:prstGeom prst="rect">
            <a:avLst/>
          </a:prstGeom>
          <a:ln>
            <a:solidFill>
              <a:schemeClr val="tx1"/>
            </a:solidFill>
          </a:ln>
        </p:spPr>
      </p:pic>
    </p:spTree>
    <p:extLst>
      <p:ext uri="{BB962C8B-B14F-4D97-AF65-F5344CB8AC3E}">
        <p14:creationId xmlns:p14="http://schemas.microsoft.com/office/powerpoint/2010/main" val="21868944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latin typeface="微软雅黑" pitchFamily="34" charset="-122"/>
                <a:ea typeface="微软雅黑" pitchFamily="34" charset="-122"/>
              </a:rPr>
              <a:t>电容</a:t>
            </a:r>
            <a:r>
              <a:rPr lang="zh-CN" altLang="en-US" sz="3200" b="1">
                <a:latin typeface="微软雅黑" pitchFamily="34" charset="-122"/>
                <a:ea typeface="微软雅黑" pitchFamily="34" charset="-122"/>
              </a:rPr>
              <a:t>触摸屏</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触摸画板</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smtClean="0">
                <a:latin typeface="微软雅黑" pitchFamily="34" charset="-122"/>
                <a:ea typeface="微软雅黑" pitchFamily="34" charset="-122"/>
              </a:rPr>
              <a:t>寄存器</a:t>
            </a:r>
            <a:r>
              <a:rPr lang="zh-CN" altLang="en-US" sz="2400" b="1">
                <a:latin typeface="微软雅黑" pitchFamily="34" charset="-122"/>
                <a:ea typeface="微软雅黑" pitchFamily="34" charset="-122"/>
              </a:rPr>
              <a:t>配置</a:t>
            </a:r>
            <a:endParaRPr lang="zh-CN" altLang="en-US" sz="2400" b="1" dirty="0">
              <a:latin typeface="微软雅黑" pitchFamily="34" charset="-122"/>
              <a:ea typeface="微软雅黑" pitchFamily="34" charset="-122"/>
            </a:endParaRPr>
          </a:p>
        </p:txBody>
      </p:sp>
      <p:sp>
        <p:nvSpPr>
          <p:cNvPr id="2" name="矩形 1"/>
          <p:cNvSpPr/>
          <p:nvPr/>
        </p:nvSpPr>
        <p:spPr>
          <a:xfrm>
            <a:off x="611560" y="1514401"/>
            <a:ext cx="7992888" cy="3416320"/>
          </a:xfrm>
          <a:prstGeom prst="rect">
            <a:avLst/>
          </a:prstGeom>
        </p:spPr>
        <p:txBody>
          <a:bodyPr wrap="square">
            <a:spAutoFit/>
          </a:bodyPr>
          <a:lstStyle/>
          <a:p>
            <a:pPr marL="285750" lvl="0" indent="-285750">
              <a:lnSpc>
                <a:spcPct val="150000"/>
              </a:lnSpc>
              <a:buFont typeface="Arial" panose="020B0604020202020204" pitchFamily="34" charset="0"/>
              <a:buChar char="•"/>
            </a:pPr>
            <a:r>
              <a:rPr lang="zh-CN" altLang="zh-CN" b="1" smtClean="0"/>
              <a:t>配置</a:t>
            </a:r>
            <a:r>
              <a:rPr lang="zh-CN" altLang="zh-CN" b="1"/>
              <a:t>版本寄存器</a:t>
            </a:r>
          </a:p>
          <a:p>
            <a:pPr>
              <a:lnSpc>
                <a:spcPct val="150000"/>
              </a:lnSpc>
            </a:pPr>
            <a:r>
              <a:rPr lang="en-US" altLang="zh-CN" smtClean="0"/>
              <a:t>	0x8047</a:t>
            </a:r>
            <a:r>
              <a:rPr lang="zh-CN" altLang="zh-CN"/>
              <a:t>配置版本寄存器，它包含有配置文件的版本号，若新写入的版本号比原版本大，或者版本号相等，但配置不一样时，才会更新配置文件到寄存器中。其中配置文件是指记录了寄存器</a:t>
            </a:r>
            <a:r>
              <a:rPr lang="en-US" altLang="zh-CN"/>
              <a:t>0x8048-0x80FE</a:t>
            </a:r>
            <a:r>
              <a:rPr lang="zh-CN" altLang="zh-CN"/>
              <a:t>控制参数的一系列数据。</a:t>
            </a:r>
          </a:p>
          <a:p>
            <a:pPr>
              <a:lnSpc>
                <a:spcPct val="150000"/>
              </a:lnSpc>
            </a:pPr>
            <a:r>
              <a:rPr lang="en-US" altLang="zh-CN" smtClean="0"/>
              <a:t>	</a:t>
            </a:r>
            <a:r>
              <a:rPr lang="zh-CN" altLang="zh-CN" smtClean="0"/>
              <a:t>为了</a:t>
            </a:r>
            <a:r>
              <a:rPr lang="zh-CN" altLang="zh-CN"/>
              <a:t>保证每次都更新配置，我们一般把配置版本寄存器设置为“</a:t>
            </a:r>
            <a:r>
              <a:rPr lang="en-US" altLang="zh-CN"/>
              <a:t>0x00</a:t>
            </a:r>
            <a:r>
              <a:rPr lang="zh-CN" altLang="zh-CN"/>
              <a:t>”，这样版本号会默认初始化为‘</a:t>
            </a:r>
            <a:r>
              <a:rPr lang="en-US" altLang="zh-CN"/>
              <a:t>A</a:t>
            </a:r>
            <a:r>
              <a:rPr lang="zh-CN" altLang="zh-CN"/>
              <a:t>’，这样每次我们修改其它寄存器配置的时候，都会写入到</a:t>
            </a:r>
            <a:r>
              <a:rPr lang="en-US" altLang="zh-CN"/>
              <a:t>GT9157</a:t>
            </a:r>
            <a:r>
              <a:rPr lang="zh-CN" altLang="zh-CN"/>
              <a:t>中</a:t>
            </a:r>
            <a:r>
              <a:rPr lang="zh-CN" altLang="zh-CN" smtClean="0"/>
              <a:t>。</a:t>
            </a:r>
            <a:endParaRPr lang="zh-CN" altLang="zh-CN"/>
          </a:p>
        </p:txBody>
      </p:sp>
    </p:spTree>
    <p:extLst>
      <p:ext uri="{BB962C8B-B14F-4D97-AF65-F5344CB8AC3E}">
        <p14:creationId xmlns:p14="http://schemas.microsoft.com/office/powerpoint/2010/main" val="21398168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latin typeface="微软雅黑" pitchFamily="34" charset="-122"/>
                <a:ea typeface="微软雅黑" pitchFamily="34" charset="-122"/>
              </a:rPr>
              <a:t>电容</a:t>
            </a:r>
            <a:r>
              <a:rPr lang="zh-CN" altLang="en-US" sz="3200" b="1">
                <a:latin typeface="微软雅黑" pitchFamily="34" charset="-122"/>
                <a:ea typeface="微软雅黑" pitchFamily="34" charset="-122"/>
              </a:rPr>
              <a:t>触摸屏</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触摸画板</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smtClean="0">
                <a:latin typeface="微软雅黑" pitchFamily="34" charset="-122"/>
                <a:ea typeface="微软雅黑" pitchFamily="34" charset="-122"/>
              </a:rPr>
              <a:t>寄存器</a:t>
            </a:r>
            <a:r>
              <a:rPr lang="zh-CN" altLang="en-US" sz="2400" b="1">
                <a:latin typeface="微软雅黑" pitchFamily="34" charset="-122"/>
                <a:ea typeface="微软雅黑" pitchFamily="34" charset="-122"/>
              </a:rPr>
              <a:t>配置</a:t>
            </a:r>
            <a:endParaRPr lang="zh-CN" altLang="en-US" sz="2400" b="1" dirty="0">
              <a:latin typeface="微软雅黑" pitchFamily="34" charset="-122"/>
              <a:ea typeface="微软雅黑" pitchFamily="34" charset="-122"/>
            </a:endParaRPr>
          </a:p>
        </p:txBody>
      </p:sp>
      <p:sp>
        <p:nvSpPr>
          <p:cNvPr id="2" name="矩形 1"/>
          <p:cNvSpPr/>
          <p:nvPr/>
        </p:nvSpPr>
        <p:spPr>
          <a:xfrm>
            <a:off x="611560" y="1514401"/>
            <a:ext cx="7992888" cy="3416320"/>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altLang="zh-CN" b="1" smtClean="0"/>
              <a:t>X</a:t>
            </a:r>
            <a:r>
              <a:rPr lang="zh-CN" altLang="zh-CN" b="1"/>
              <a:t>、</a:t>
            </a:r>
            <a:r>
              <a:rPr lang="en-US" altLang="zh-CN" b="1"/>
              <a:t>Y</a:t>
            </a:r>
            <a:r>
              <a:rPr lang="zh-CN" altLang="zh-CN" b="1"/>
              <a:t>分辨率</a:t>
            </a:r>
          </a:p>
          <a:p>
            <a:pPr>
              <a:lnSpc>
                <a:spcPct val="150000"/>
              </a:lnSpc>
            </a:pPr>
            <a:r>
              <a:rPr lang="en-US" altLang="zh-CN" smtClean="0"/>
              <a:t>	0x8048-0x804B</a:t>
            </a:r>
            <a:r>
              <a:rPr lang="zh-CN" altLang="zh-CN"/>
              <a:t>寄存器用于配置触控芯片输出的</a:t>
            </a:r>
            <a:r>
              <a:rPr lang="en-US" altLang="zh-CN"/>
              <a:t>XY</a:t>
            </a:r>
            <a:r>
              <a:rPr lang="zh-CN" altLang="zh-CN"/>
              <a:t>坐标的最大值，为了方便使用，我们把它配置得跟液晶面板的分辨率一致，这样就能使触控芯片输出的坐标一一对应到液晶面板的每一个像素点了。</a:t>
            </a:r>
          </a:p>
          <a:p>
            <a:pPr lvl="0">
              <a:lnSpc>
                <a:spcPct val="150000"/>
              </a:lnSpc>
            </a:pPr>
            <a:r>
              <a:rPr lang="zh-CN" altLang="zh-CN"/>
              <a:t>触点个数</a:t>
            </a:r>
          </a:p>
          <a:p>
            <a:pPr>
              <a:lnSpc>
                <a:spcPct val="150000"/>
              </a:lnSpc>
            </a:pPr>
            <a:r>
              <a:rPr lang="en-US" altLang="zh-CN" smtClean="0"/>
              <a:t>	0x804C</a:t>
            </a:r>
            <a:r>
              <a:rPr lang="zh-CN" altLang="zh-CN"/>
              <a:t>触点个数寄存器用于配置它最多可输出多少个同时按下的触点坐标，这个极限值跟触摸屏面板有关，如我们本章实验使用的触摸面板最多支持</a:t>
            </a:r>
            <a:r>
              <a:rPr lang="en-US" altLang="zh-CN"/>
              <a:t>5</a:t>
            </a:r>
            <a:r>
              <a:rPr lang="zh-CN" altLang="zh-CN"/>
              <a:t>点触</a:t>
            </a:r>
            <a:r>
              <a:rPr lang="zh-CN" altLang="zh-CN"/>
              <a:t>控</a:t>
            </a:r>
            <a:r>
              <a:rPr lang="zh-CN" altLang="zh-CN" smtClean="0"/>
              <a:t>。</a:t>
            </a:r>
            <a:endParaRPr lang="zh-CN" altLang="zh-CN"/>
          </a:p>
        </p:txBody>
      </p:sp>
    </p:spTree>
    <p:extLst>
      <p:ext uri="{BB962C8B-B14F-4D97-AF65-F5344CB8AC3E}">
        <p14:creationId xmlns:p14="http://schemas.microsoft.com/office/powerpoint/2010/main" val="31003214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latin typeface="微软雅黑" pitchFamily="34" charset="-122"/>
                <a:ea typeface="微软雅黑" pitchFamily="34" charset="-122"/>
              </a:rPr>
              <a:t>电容</a:t>
            </a:r>
            <a:r>
              <a:rPr lang="zh-CN" altLang="en-US" sz="3200" b="1">
                <a:latin typeface="微软雅黑" pitchFamily="34" charset="-122"/>
                <a:ea typeface="微软雅黑" pitchFamily="34" charset="-122"/>
              </a:rPr>
              <a:t>触摸屏</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触摸画板</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smtClean="0">
                <a:latin typeface="微软雅黑" pitchFamily="34" charset="-122"/>
                <a:ea typeface="微软雅黑" pitchFamily="34" charset="-122"/>
              </a:rPr>
              <a:t>寄存器</a:t>
            </a:r>
            <a:r>
              <a:rPr lang="zh-CN" altLang="en-US" sz="2400" b="1">
                <a:latin typeface="微软雅黑" pitchFamily="34" charset="-122"/>
                <a:ea typeface="微软雅黑" pitchFamily="34" charset="-122"/>
              </a:rPr>
              <a:t>配置</a:t>
            </a:r>
            <a:endParaRPr lang="zh-CN" altLang="en-US" sz="2400" b="1" dirty="0">
              <a:latin typeface="微软雅黑" pitchFamily="34" charset="-122"/>
              <a:ea typeface="微软雅黑" pitchFamily="34" charset="-122"/>
            </a:endParaRPr>
          </a:p>
        </p:txBody>
      </p:sp>
      <p:sp>
        <p:nvSpPr>
          <p:cNvPr id="2" name="矩形 1"/>
          <p:cNvSpPr/>
          <p:nvPr/>
        </p:nvSpPr>
        <p:spPr>
          <a:xfrm>
            <a:off x="611560" y="1514401"/>
            <a:ext cx="7992888" cy="4662815"/>
          </a:xfrm>
          <a:prstGeom prst="rect">
            <a:avLst/>
          </a:prstGeom>
        </p:spPr>
        <p:txBody>
          <a:bodyPr wrap="square">
            <a:spAutoFit/>
          </a:bodyPr>
          <a:lstStyle/>
          <a:p>
            <a:pPr marL="285750" lvl="0" indent="-285750">
              <a:lnSpc>
                <a:spcPct val="150000"/>
              </a:lnSpc>
              <a:buFont typeface="Arial" panose="020B0604020202020204" pitchFamily="34" charset="0"/>
              <a:buChar char="•"/>
            </a:pPr>
            <a:r>
              <a:rPr lang="zh-CN" altLang="zh-CN" b="1" smtClean="0"/>
              <a:t>模式切换 </a:t>
            </a:r>
          </a:p>
          <a:p>
            <a:pPr>
              <a:lnSpc>
                <a:spcPct val="150000"/>
              </a:lnSpc>
            </a:pPr>
            <a:r>
              <a:rPr lang="en-US" altLang="zh-CN" smtClean="0"/>
              <a:t>	0x804D</a:t>
            </a:r>
            <a:r>
              <a:rPr lang="zh-CN" altLang="zh-CN" smtClean="0"/>
              <a:t>模式切换寄存器中的</a:t>
            </a:r>
            <a:r>
              <a:rPr lang="en-US" altLang="zh-CN" smtClean="0"/>
              <a:t>X2Y</a:t>
            </a:r>
            <a:r>
              <a:rPr lang="zh-CN" altLang="zh-CN" smtClean="0"/>
              <a:t>位可以用于交换</a:t>
            </a:r>
            <a:r>
              <a:rPr lang="en-US" altLang="zh-CN" smtClean="0"/>
              <a:t>XY</a:t>
            </a:r>
            <a:r>
              <a:rPr lang="zh-CN" altLang="zh-CN" smtClean="0"/>
              <a:t>坐标轴；而</a:t>
            </a:r>
            <a:r>
              <a:rPr lang="en-US" altLang="zh-CN" smtClean="0"/>
              <a:t>INT</a:t>
            </a:r>
            <a:r>
              <a:rPr lang="zh-CN" altLang="zh-CN" smtClean="0"/>
              <a:t>触发方式位可以配置不同的触发方式，当有触摸信号时，</a:t>
            </a:r>
            <a:r>
              <a:rPr lang="en-US" altLang="zh-CN" smtClean="0"/>
              <a:t>INT</a:t>
            </a:r>
            <a:r>
              <a:rPr lang="zh-CN" altLang="zh-CN" smtClean="0"/>
              <a:t>引脚会根据这里的配置给出触发信号。</a:t>
            </a:r>
          </a:p>
          <a:p>
            <a:pPr lvl="0">
              <a:lnSpc>
                <a:spcPct val="150000"/>
              </a:lnSpc>
            </a:pPr>
            <a:r>
              <a:rPr lang="zh-CN" altLang="zh-CN" smtClean="0"/>
              <a:t>配置校验</a:t>
            </a:r>
          </a:p>
          <a:p>
            <a:pPr>
              <a:lnSpc>
                <a:spcPct val="150000"/>
              </a:lnSpc>
            </a:pPr>
            <a:r>
              <a:rPr lang="en-US" altLang="zh-CN" smtClean="0"/>
              <a:t>	0x80FF</a:t>
            </a:r>
            <a:r>
              <a:rPr lang="zh-CN" altLang="zh-CN" smtClean="0"/>
              <a:t>配置校验寄存器用于写入前面</a:t>
            </a:r>
            <a:r>
              <a:rPr lang="en-US" altLang="zh-CN" smtClean="0"/>
              <a:t>0x8047-0x80FE</a:t>
            </a:r>
            <a:r>
              <a:rPr lang="zh-CN" altLang="zh-CN" smtClean="0"/>
              <a:t>寄存器控制参数字节之和的补码，</a:t>
            </a:r>
            <a:r>
              <a:rPr lang="en-US" altLang="zh-CN" smtClean="0"/>
              <a:t>GT9157</a:t>
            </a:r>
            <a:r>
              <a:rPr lang="zh-CN" altLang="zh-CN" smtClean="0"/>
              <a:t>收到前面的寄存器配置时，会利用这个数据进行校验，若不匹配，就不会更新寄存器配置。</a:t>
            </a:r>
          </a:p>
          <a:p>
            <a:pPr marL="285750" lvl="0" indent="-285750">
              <a:lnSpc>
                <a:spcPct val="150000"/>
              </a:lnSpc>
              <a:buFont typeface="Arial" panose="020B0604020202020204" pitchFamily="34" charset="0"/>
              <a:buChar char="•"/>
            </a:pPr>
            <a:r>
              <a:rPr lang="zh-CN" altLang="zh-CN" b="1" smtClean="0"/>
              <a:t>配置更新</a:t>
            </a:r>
          </a:p>
          <a:p>
            <a:pPr>
              <a:lnSpc>
                <a:spcPct val="150000"/>
              </a:lnSpc>
            </a:pPr>
            <a:r>
              <a:rPr lang="en-US" altLang="zh-CN" smtClean="0"/>
              <a:t>	0x8100</a:t>
            </a:r>
            <a:r>
              <a:rPr lang="zh-CN" altLang="zh-CN" smtClean="0"/>
              <a:t>配置更新寄存器用于控制</a:t>
            </a:r>
            <a:r>
              <a:rPr lang="en-US" altLang="zh-CN" smtClean="0"/>
              <a:t>GT9157</a:t>
            </a:r>
            <a:r>
              <a:rPr lang="zh-CN" altLang="zh-CN" smtClean="0"/>
              <a:t>进行更新，传输了前面的寄存器配置并校验通过后，对这个寄存器写</a:t>
            </a:r>
            <a:r>
              <a:rPr lang="en-US" altLang="zh-CN" smtClean="0"/>
              <a:t>1</a:t>
            </a:r>
            <a:r>
              <a:rPr lang="zh-CN" altLang="zh-CN" smtClean="0"/>
              <a:t>，</a:t>
            </a:r>
            <a:r>
              <a:rPr lang="en-US" altLang="zh-CN" smtClean="0"/>
              <a:t>GT9157</a:t>
            </a:r>
            <a:r>
              <a:rPr lang="zh-CN" altLang="zh-CN" smtClean="0"/>
              <a:t>会更新配置。</a:t>
            </a:r>
            <a:endParaRPr lang="zh-CN" altLang="zh-CN"/>
          </a:p>
        </p:txBody>
      </p:sp>
    </p:spTree>
    <p:extLst>
      <p:ext uri="{BB962C8B-B14F-4D97-AF65-F5344CB8AC3E}">
        <p14:creationId xmlns:p14="http://schemas.microsoft.com/office/powerpoint/2010/main" val="39477678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p:nvPr/>
        </p:nvPicPr>
        <p:blipFill>
          <a:blip r:embed="rId3" cstate="print">
            <a:extLst>
              <a:ext uri="{28A0092B-C50C-407E-A947-70E740481C1C}">
                <a14:useLocalDpi xmlns:a14="http://schemas.microsoft.com/office/drawing/2010/main" val="0"/>
              </a:ext>
            </a:extLst>
          </a:blip>
          <a:stretch>
            <a:fillRect/>
          </a:stretch>
        </p:blipFill>
        <p:spPr>
          <a:xfrm>
            <a:off x="1763688" y="332656"/>
            <a:ext cx="5274310" cy="6458585"/>
          </a:xfrm>
          <a:prstGeom prst="rect">
            <a:avLst/>
          </a:prstGeom>
          <a:ln>
            <a:solidFill>
              <a:schemeClr val="tx1"/>
            </a:solidFill>
          </a:ln>
        </p:spPr>
      </p:pic>
    </p:spTree>
    <p:extLst>
      <p:ext uri="{BB962C8B-B14F-4D97-AF65-F5344CB8AC3E}">
        <p14:creationId xmlns:p14="http://schemas.microsoft.com/office/powerpoint/2010/main" val="33151550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latin typeface="微软雅黑" pitchFamily="34" charset="-122"/>
                <a:ea typeface="微软雅黑" pitchFamily="34" charset="-122"/>
              </a:rPr>
              <a:t>电容</a:t>
            </a:r>
            <a:r>
              <a:rPr lang="zh-CN" altLang="en-US" sz="3200" b="1">
                <a:latin typeface="微软雅黑" pitchFamily="34" charset="-122"/>
                <a:ea typeface="微软雅黑" pitchFamily="34" charset="-122"/>
              </a:rPr>
              <a:t>触摸屏</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触摸画板</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smtClean="0">
                <a:latin typeface="微软雅黑" pitchFamily="34" charset="-122"/>
                <a:ea typeface="微软雅黑" pitchFamily="34" charset="-122"/>
              </a:rPr>
              <a:t>读取</a:t>
            </a:r>
            <a:r>
              <a:rPr lang="zh-CN" altLang="en-US" sz="2400" b="1">
                <a:latin typeface="微软雅黑" pitchFamily="34" charset="-122"/>
                <a:ea typeface="微软雅黑" pitchFamily="34" charset="-122"/>
              </a:rPr>
              <a:t>坐标信息</a:t>
            </a:r>
            <a:endParaRPr lang="zh-CN" altLang="en-US" sz="2400" b="1" dirty="0">
              <a:latin typeface="微软雅黑" pitchFamily="34" charset="-122"/>
              <a:ea typeface="微软雅黑" pitchFamily="34" charset="-122"/>
            </a:endParaRPr>
          </a:p>
        </p:txBody>
      </p:sp>
      <p:sp>
        <p:nvSpPr>
          <p:cNvPr id="2" name="矩形 1"/>
          <p:cNvSpPr/>
          <p:nvPr/>
        </p:nvSpPr>
        <p:spPr>
          <a:xfrm>
            <a:off x="611560" y="1514401"/>
            <a:ext cx="7992888" cy="923330"/>
          </a:xfrm>
          <a:prstGeom prst="rect">
            <a:avLst/>
          </a:prstGeom>
        </p:spPr>
        <p:txBody>
          <a:bodyPr wrap="square">
            <a:spAutoFit/>
          </a:bodyPr>
          <a:lstStyle/>
          <a:p>
            <a:pPr>
              <a:lnSpc>
                <a:spcPct val="150000"/>
              </a:lnSpc>
            </a:pPr>
            <a:r>
              <a:rPr lang="en-US" altLang="zh-CN" smtClean="0"/>
              <a:t>	</a:t>
            </a:r>
            <a:r>
              <a:rPr lang="zh-CN" altLang="zh-CN" smtClean="0"/>
              <a:t>上述</a:t>
            </a:r>
            <a:r>
              <a:rPr lang="zh-CN" altLang="zh-CN"/>
              <a:t>寄存器主要是由外部主控芯片给</a:t>
            </a:r>
            <a:r>
              <a:rPr lang="en-US" altLang="zh-CN"/>
              <a:t>GT9157</a:t>
            </a:r>
            <a:r>
              <a:rPr lang="zh-CN" altLang="zh-CN"/>
              <a:t>写入配置的，</a:t>
            </a:r>
            <a:r>
              <a:rPr lang="zh-CN" altLang="zh-CN"/>
              <a:t>而</a:t>
            </a:r>
            <a:r>
              <a:rPr lang="zh-CN" altLang="zh-CN" smtClean="0"/>
              <a:t>它使用</a:t>
            </a:r>
            <a:r>
              <a:rPr lang="zh-CN" altLang="en-US" smtClean="0"/>
              <a:t>下面的</a:t>
            </a:r>
            <a:r>
              <a:rPr lang="zh-CN" altLang="zh-CN" smtClean="0"/>
              <a:t>寄存器</a:t>
            </a:r>
            <a:r>
              <a:rPr lang="zh-CN" altLang="zh-CN"/>
              <a:t>向主控</a:t>
            </a:r>
            <a:r>
              <a:rPr lang="zh-CN" altLang="zh-CN"/>
              <a:t>器</a:t>
            </a:r>
            <a:r>
              <a:rPr lang="zh-CN" altLang="zh-CN" smtClean="0"/>
              <a:t>反馈</a:t>
            </a:r>
            <a:r>
              <a:rPr lang="zh-CN" altLang="en-US"/>
              <a:t>触摸</a:t>
            </a:r>
            <a:r>
              <a:rPr lang="zh-CN" altLang="zh-CN" smtClean="0"/>
              <a:t>信息。</a:t>
            </a:r>
            <a:endParaRPr lang="zh-CN" altLang="zh-CN"/>
          </a:p>
        </p:txBody>
      </p:sp>
      <p:sp>
        <p:nvSpPr>
          <p:cNvPr id="3" name="矩形 2"/>
          <p:cNvSpPr/>
          <p:nvPr/>
        </p:nvSpPr>
        <p:spPr>
          <a:xfrm>
            <a:off x="708162" y="2464221"/>
            <a:ext cx="8064896" cy="3831818"/>
          </a:xfrm>
          <a:prstGeom prst="rect">
            <a:avLst/>
          </a:prstGeom>
        </p:spPr>
        <p:txBody>
          <a:bodyPr wrap="square">
            <a:spAutoFit/>
          </a:bodyPr>
          <a:lstStyle/>
          <a:p>
            <a:pPr marL="285750" lvl="0" indent="-285750">
              <a:lnSpc>
                <a:spcPct val="150000"/>
              </a:lnSpc>
              <a:buFont typeface="Arial" panose="020B0604020202020204" pitchFamily="34" charset="0"/>
              <a:buChar char="•"/>
            </a:pPr>
            <a:r>
              <a:rPr lang="zh-CN" altLang="zh-CN" b="1"/>
              <a:t>产品</a:t>
            </a:r>
            <a:r>
              <a:rPr lang="en-US" altLang="zh-CN" b="1"/>
              <a:t>ID</a:t>
            </a:r>
            <a:r>
              <a:rPr lang="zh-CN" altLang="zh-CN" b="1"/>
              <a:t>及版本</a:t>
            </a:r>
          </a:p>
          <a:p>
            <a:pPr>
              <a:lnSpc>
                <a:spcPct val="150000"/>
              </a:lnSpc>
            </a:pPr>
            <a:r>
              <a:rPr lang="en-US" altLang="zh-CN" smtClean="0"/>
              <a:t>	0x8140-0x8143 </a:t>
            </a:r>
            <a:r>
              <a:rPr lang="zh-CN" altLang="zh-CN"/>
              <a:t>寄存器存储的是产品</a:t>
            </a:r>
            <a:r>
              <a:rPr lang="en-US" altLang="zh-CN"/>
              <a:t>ID</a:t>
            </a:r>
            <a:r>
              <a:rPr lang="zh-CN" altLang="zh-CN"/>
              <a:t>，上电后我们可以利用</a:t>
            </a:r>
            <a:r>
              <a:rPr lang="en-US" altLang="zh-CN"/>
              <a:t>I2C</a:t>
            </a:r>
            <a:r>
              <a:rPr lang="zh-CN" altLang="zh-CN"/>
              <a:t>读取这些寄存器的值来判断</a:t>
            </a:r>
            <a:r>
              <a:rPr lang="en-US" altLang="zh-CN"/>
              <a:t>I2C</a:t>
            </a:r>
            <a:r>
              <a:rPr lang="zh-CN" altLang="zh-CN"/>
              <a:t>是否正常通讯，这些寄存器中包含有“</a:t>
            </a:r>
            <a:r>
              <a:rPr lang="en-US" altLang="zh-CN"/>
              <a:t>9157</a:t>
            </a:r>
            <a:r>
              <a:rPr lang="zh-CN" altLang="zh-CN"/>
              <a:t>”字样</a:t>
            </a:r>
            <a:r>
              <a:rPr lang="en-US" altLang="zh-CN"/>
              <a:t>; </a:t>
            </a:r>
            <a:r>
              <a:rPr lang="zh-CN" altLang="zh-CN"/>
              <a:t>而</a:t>
            </a:r>
            <a:r>
              <a:rPr lang="en-US" altLang="zh-CN"/>
              <a:t>0x8144-0x8145</a:t>
            </a:r>
            <a:r>
              <a:rPr lang="zh-CN" altLang="zh-CN"/>
              <a:t>则保存有固件版本号，不同版本可能</a:t>
            </a:r>
            <a:r>
              <a:rPr lang="zh-CN" altLang="zh-CN"/>
              <a:t>不同</a:t>
            </a:r>
            <a:r>
              <a:rPr lang="zh-CN" altLang="zh-CN" smtClean="0"/>
              <a:t>。</a:t>
            </a:r>
            <a:endParaRPr lang="en-US" altLang="zh-CN" smtClean="0"/>
          </a:p>
          <a:p>
            <a:pPr>
              <a:lnSpc>
                <a:spcPct val="150000"/>
              </a:lnSpc>
            </a:pPr>
            <a:endParaRPr lang="zh-CN" altLang="zh-CN"/>
          </a:p>
          <a:p>
            <a:pPr marL="285750" lvl="0" indent="-285750">
              <a:lnSpc>
                <a:spcPct val="150000"/>
              </a:lnSpc>
              <a:buFont typeface="Arial" panose="020B0604020202020204" pitchFamily="34" charset="0"/>
              <a:buChar char="•"/>
            </a:pPr>
            <a:r>
              <a:rPr lang="en-US" altLang="zh-CN" b="1"/>
              <a:t>X/Y</a:t>
            </a:r>
            <a:r>
              <a:rPr lang="zh-CN" altLang="zh-CN" b="1"/>
              <a:t>分辨率</a:t>
            </a:r>
          </a:p>
          <a:p>
            <a:pPr>
              <a:lnSpc>
                <a:spcPct val="150000"/>
              </a:lnSpc>
            </a:pPr>
            <a:r>
              <a:rPr lang="en-US" altLang="zh-CN" smtClean="0"/>
              <a:t>	0x8146-0x8149</a:t>
            </a:r>
            <a:r>
              <a:rPr lang="zh-CN" altLang="zh-CN"/>
              <a:t>寄存器存储了控制触摸屏的分辨率，它们的值与我们前面在配置寄存器写入的</a:t>
            </a:r>
            <a:r>
              <a:rPr lang="en-US" altLang="zh-CN"/>
              <a:t>XY</a:t>
            </a:r>
            <a:r>
              <a:rPr lang="zh-CN" altLang="zh-CN"/>
              <a:t>控制参数一致。所以我们可以通过读取这两个寄存器的值来确认配置参数是否正确</a:t>
            </a:r>
            <a:r>
              <a:rPr lang="zh-CN" altLang="zh-CN"/>
              <a:t>写入</a:t>
            </a:r>
            <a:r>
              <a:rPr lang="zh-CN" altLang="zh-CN" smtClean="0"/>
              <a:t>。</a:t>
            </a:r>
            <a:endParaRPr lang="zh-CN" altLang="zh-CN"/>
          </a:p>
        </p:txBody>
      </p:sp>
    </p:spTree>
    <p:extLst>
      <p:ext uri="{BB962C8B-B14F-4D97-AF65-F5344CB8AC3E}">
        <p14:creationId xmlns:p14="http://schemas.microsoft.com/office/powerpoint/2010/main" val="39761623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latin typeface="微软雅黑" pitchFamily="34" charset="-122"/>
                <a:ea typeface="微软雅黑" pitchFamily="34" charset="-122"/>
              </a:rPr>
              <a:t>电容</a:t>
            </a:r>
            <a:r>
              <a:rPr lang="zh-CN" altLang="en-US" sz="3200" b="1">
                <a:latin typeface="微软雅黑" pitchFamily="34" charset="-122"/>
                <a:ea typeface="微软雅黑" pitchFamily="34" charset="-122"/>
              </a:rPr>
              <a:t>触摸屏</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触摸画板</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smtClean="0">
                <a:latin typeface="微软雅黑" pitchFamily="34" charset="-122"/>
                <a:ea typeface="微软雅黑" pitchFamily="34" charset="-122"/>
              </a:rPr>
              <a:t>读取</a:t>
            </a:r>
            <a:r>
              <a:rPr lang="zh-CN" altLang="en-US" sz="2400" b="1">
                <a:latin typeface="微软雅黑" pitchFamily="34" charset="-122"/>
                <a:ea typeface="微软雅黑" pitchFamily="34" charset="-122"/>
              </a:rPr>
              <a:t>坐标信息</a:t>
            </a:r>
            <a:endParaRPr lang="zh-CN" altLang="en-US" sz="2400" b="1" dirty="0">
              <a:latin typeface="微软雅黑" pitchFamily="34" charset="-122"/>
              <a:ea typeface="微软雅黑" pitchFamily="34" charset="-122"/>
            </a:endParaRPr>
          </a:p>
        </p:txBody>
      </p:sp>
      <p:sp>
        <p:nvSpPr>
          <p:cNvPr id="3" name="矩形 2"/>
          <p:cNvSpPr/>
          <p:nvPr/>
        </p:nvSpPr>
        <p:spPr>
          <a:xfrm>
            <a:off x="708162" y="1844824"/>
            <a:ext cx="8064896" cy="4662815"/>
          </a:xfrm>
          <a:prstGeom prst="rect">
            <a:avLst/>
          </a:prstGeom>
        </p:spPr>
        <p:txBody>
          <a:bodyPr wrap="square">
            <a:spAutoFit/>
          </a:bodyPr>
          <a:lstStyle/>
          <a:p>
            <a:pPr marL="285750" lvl="0" indent="-285750">
              <a:lnSpc>
                <a:spcPct val="150000"/>
              </a:lnSpc>
              <a:buFont typeface="Arial" panose="020B0604020202020204" pitchFamily="34" charset="0"/>
              <a:buChar char="•"/>
            </a:pPr>
            <a:r>
              <a:rPr lang="zh-CN" altLang="zh-CN" b="1" smtClean="0"/>
              <a:t>状态</a:t>
            </a:r>
            <a:r>
              <a:rPr lang="zh-CN" altLang="zh-CN" b="1"/>
              <a:t>寄存器</a:t>
            </a:r>
          </a:p>
          <a:p>
            <a:pPr>
              <a:lnSpc>
                <a:spcPct val="150000"/>
              </a:lnSpc>
            </a:pPr>
            <a:r>
              <a:rPr lang="en-US" altLang="zh-CN" smtClean="0"/>
              <a:t>	0x814E</a:t>
            </a:r>
            <a:r>
              <a:rPr lang="zh-CN" altLang="zh-CN"/>
              <a:t>地址的是状态寄存器，它的</a:t>
            </a:r>
            <a:r>
              <a:rPr lang="en-US" altLang="zh-CN"/>
              <a:t>Buffer status</a:t>
            </a:r>
            <a:r>
              <a:rPr lang="zh-CN" altLang="zh-CN"/>
              <a:t>位存储了坐标状态，当它为</a:t>
            </a:r>
            <a:r>
              <a:rPr lang="en-US" altLang="zh-CN"/>
              <a:t>1</a:t>
            </a:r>
            <a:r>
              <a:rPr lang="zh-CN" altLang="zh-CN"/>
              <a:t>时，表示新的坐标数据已准备好，可以读取，</a:t>
            </a:r>
            <a:r>
              <a:rPr lang="en-US" altLang="zh-CN"/>
              <a:t>0</a:t>
            </a:r>
            <a:r>
              <a:rPr lang="zh-CN" altLang="zh-CN"/>
              <a:t>表示未就绪，数据无效，外部控制器读取完坐标后，须对这个寄存器位写</a:t>
            </a:r>
            <a:r>
              <a:rPr lang="en-US" altLang="zh-CN"/>
              <a:t>0 </a:t>
            </a:r>
            <a:r>
              <a:rPr lang="zh-CN" altLang="zh-CN"/>
              <a:t>。</a:t>
            </a:r>
            <a:r>
              <a:rPr lang="en-US" altLang="zh-CN"/>
              <a:t>number of touch points</a:t>
            </a:r>
            <a:r>
              <a:rPr lang="zh-CN" altLang="zh-CN"/>
              <a:t>位表示当前有多少个触点。其余数据位我们</a:t>
            </a:r>
            <a:r>
              <a:rPr lang="zh-CN" altLang="zh-CN"/>
              <a:t>不关心</a:t>
            </a:r>
            <a:r>
              <a:rPr lang="zh-CN" altLang="zh-CN" smtClean="0"/>
              <a:t>。</a:t>
            </a:r>
            <a:endParaRPr lang="en-US" altLang="zh-CN" smtClean="0"/>
          </a:p>
          <a:p>
            <a:pPr>
              <a:lnSpc>
                <a:spcPct val="150000"/>
              </a:lnSpc>
            </a:pPr>
            <a:endParaRPr lang="zh-CN" altLang="zh-CN"/>
          </a:p>
          <a:p>
            <a:pPr marL="285750" lvl="0" indent="-285750">
              <a:lnSpc>
                <a:spcPct val="150000"/>
              </a:lnSpc>
              <a:buFont typeface="Arial" panose="020B0604020202020204" pitchFamily="34" charset="0"/>
              <a:buChar char="•"/>
            </a:pPr>
            <a:r>
              <a:rPr lang="zh-CN" altLang="zh-CN" b="1"/>
              <a:t>坐标数据</a:t>
            </a:r>
          </a:p>
          <a:p>
            <a:pPr>
              <a:lnSpc>
                <a:spcPct val="150000"/>
              </a:lnSpc>
            </a:pPr>
            <a:r>
              <a:rPr lang="en-US" altLang="zh-CN" smtClean="0"/>
              <a:t>	</a:t>
            </a:r>
            <a:r>
              <a:rPr lang="zh-CN" altLang="zh-CN" smtClean="0"/>
              <a:t>从</a:t>
            </a:r>
            <a:r>
              <a:rPr lang="zh-CN" altLang="zh-CN"/>
              <a:t>地址</a:t>
            </a:r>
            <a:r>
              <a:rPr lang="en-US" altLang="zh-CN"/>
              <a:t>0x814F-0x8156</a:t>
            </a:r>
            <a:r>
              <a:rPr lang="zh-CN" altLang="zh-CN"/>
              <a:t>的是触摸点</a:t>
            </a:r>
            <a:r>
              <a:rPr lang="en-US" altLang="zh-CN"/>
              <a:t>1</a:t>
            </a:r>
            <a:r>
              <a:rPr lang="zh-CN" altLang="zh-CN"/>
              <a:t>的坐标数据，从</a:t>
            </a:r>
            <a:r>
              <a:rPr lang="en-US" altLang="zh-CN"/>
              <a:t>0x8157-0x815E</a:t>
            </a:r>
            <a:r>
              <a:rPr lang="zh-CN" altLang="zh-CN"/>
              <a:t>的是触摸点</a:t>
            </a:r>
            <a:r>
              <a:rPr lang="en-US" altLang="zh-CN"/>
              <a:t>2</a:t>
            </a:r>
            <a:r>
              <a:rPr lang="zh-CN" altLang="zh-CN"/>
              <a:t>的坐标数据，依次还有存储</a:t>
            </a:r>
            <a:r>
              <a:rPr lang="en-US" altLang="zh-CN"/>
              <a:t>3-10</a:t>
            </a:r>
            <a:r>
              <a:rPr lang="zh-CN" altLang="zh-CN"/>
              <a:t>触摸点坐标数据的寄存器。读取这些坐标信息时，我们通过它们的</a:t>
            </a:r>
            <a:r>
              <a:rPr lang="en-US" altLang="zh-CN"/>
              <a:t>track id</a:t>
            </a:r>
            <a:r>
              <a:rPr lang="zh-CN" altLang="zh-CN"/>
              <a:t>来区分笔迹，多次读取坐标数据时，同一个</a:t>
            </a:r>
            <a:r>
              <a:rPr lang="en-US" altLang="zh-CN"/>
              <a:t>track id</a:t>
            </a:r>
            <a:r>
              <a:rPr lang="zh-CN" altLang="zh-CN"/>
              <a:t>号里的数据属于同一个连续的笔划轨迹。</a:t>
            </a:r>
          </a:p>
        </p:txBody>
      </p:sp>
    </p:spTree>
    <p:extLst>
      <p:ext uri="{BB962C8B-B14F-4D97-AF65-F5344CB8AC3E}">
        <p14:creationId xmlns:p14="http://schemas.microsoft.com/office/powerpoint/2010/main" val="8699251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latin typeface="微软雅黑" pitchFamily="34" charset="-122"/>
                <a:ea typeface="微软雅黑" pitchFamily="34" charset="-122"/>
              </a:rPr>
              <a:t>电容</a:t>
            </a:r>
            <a:r>
              <a:rPr lang="zh-CN" altLang="en-US" sz="3200" b="1">
                <a:latin typeface="微软雅黑" pitchFamily="34" charset="-122"/>
                <a:ea typeface="微软雅黑" pitchFamily="34" charset="-122"/>
              </a:rPr>
              <a:t>触摸屏</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触摸画板</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a:latin typeface="微软雅黑" pitchFamily="34" charset="-122"/>
                <a:ea typeface="微软雅黑" pitchFamily="34" charset="-122"/>
              </a:rPr>
              <a:t>读坐标流程</a:t>
            </a:r>
            <a:endParaRPr lang="zh-CN" altLang="en-US" sz="2400" b="1" dirty="0">
              <a:latin typeface="微软雅黑" pitchFamily="34" charset="-122"/>
              <a:ea typeface="微软雅黑" pitchFamily="34" charset="-122"/>
            </a:endParaRPr>
          </a:p>
        </p:txBody>
      </p:sp>
      <p:sp>
        <p:nvSpPr>
          <p:cNvPr id="2" name="矩形 1"/>
          <p:cNvSpPr/>
          <p:nvPr/>
        </p:nvSpPr>
        <p:spPr>
          <a:xfrm>
            <a:off x="611560" y="1628800"/>
            <a:ext cx="7669759" cy="4662815"/>
          </a:xfrm>
          <a:prstGeom prst="rect">
            <a:avLst/>
          </a:prstGeom>
        </p:spPr>
        <p:txBody>
          <a:bodyPr wrap="square">
            <a:spAutoFit/>
          </a:bodyPr>
          <a:lstStyle/>
          <a:p>
            <a:pPr>
              <a:lnSpc>
                <a:spcPct val="150000"/>
              </a:lnSpc>
            </a:pPr>
            <a:r>
              <a:rPr lang="en-US" altLang="zh-CN" smtClean="0"/>
              <a:t>	</a:t>
            </a:r>
            <a:r>
              <a:rPr lang="zh-CN" altLang="zh-CN" smtClean="0"/>
              <a:t>上</a:t>
            </a:r>
            <a:r>
              <a:rPr lang="zh-CN" altLang="zh-CN"/>
              <a:t>电、配置完寄存器后，</a:t>
            </a:r>
            <a:r>
              <a:rPr lang="en-US" altLang="zh-CN"/>
              <a:t>GT9157</a:t>
            </a:r>
            <a:r>
              <a:rPr lang="zh-CN" altLang="zh-CN"/>
              <a:t>就会开监测触摸屏，若我们前面的配置使</a:t>
            </a:r>
            <a:r>
              <a:rPr lang="en-US" altLang="zh-CN"/>
              <a:t>INT</a:t>
            </a:r>
            <a:r>
              <a:rPr lang="zh-CN" altLang="zh-CN"/>
              <a:t>采用中断上升沿报告触摸信号的方式，整个读取坐标信息的过程如下：</a:t>
            </a:r>
          </a:p>
          <a:p>
            <a:pPr marL="285750" lvl="0" indent="-285750">
              <a:lnSpc>
                <a:spcPct val="150000"/>
              </a:lnSpc>
              <a:buFont typeface="Arial" panose="020B0604020202020204" pitchFamily="34" charset="0"/>
              <a:buChar char="•"/>
            </a:pPr>
            <a:r>
              <a:rPr lang="zh-CN" altLang="zh-CN"/>
              <a:t>待机时</a:t>
            </a:r>
            <a:r>
              <a:rPr lang="en-US" altLang="zh-CN"/>
              <a:t>INT</a:t>
            </a:r>
            <a:r>
              <a:rPr lang="zh-CN" altLang="zh-CN"/>
              <a:t>引脚输出低电平；</a:t>
            </a:r>
          </a:p>
          <a:p>
            <a:pPr marL="285750" lvl="0" indent="-285750">
              <a:lnSpc>
                <a:spcPct val="150000"/>
              </a:lnSpc>
              <a:buFont typeface="Arial" panose="020B0604020202020204" pitchFamily="34" charset="0"/>
              <a:buChar char="•"/>
            </a:pPr>
            <a:r>
              <a:rPr lang="zh-CN" altLang="zh-CN"/>
              <a:t>有坐标更新时，</a:t>
            </a:r>
            <a:r>
              <a:rPr lang="en-US" altLang="zh-CN"/>
              <a:t>INT</a:t>
            </a:r>
            <a:r>
              <a:rPr lang="zh-CN" altLang="zh-CN"/>
              <a:t>引脚输出上升沿； </a:t>
            </a:r>
          </a:p>
          <a:p>
            <a:pPr marL="285750" lvl="0" indent="-285750">
              <a:lnSpc>
                <a:spcPct val="150000"/>
              </a:lnSpc>
              <a:buFont typeface="Arial" panose="020B0604020202020204" pitchFamily="34" charset="0"/>
              <a:buChar char="•"/>
            </a:pPr>
            <a:r>
              <a:rPr lang="en-US" altLang="zh-CN"/>
              <a:t>INT</a:t>
            </a:r>
            <a:r>
              <a:rPr lang="zh-CN" altLang="zh-CN"/>
              <a:t>输出上升沿后，</a:t>
            </a:r>
            <a:r>
              <a:rPr lang="en-US" altLang="zh-CN"/>
              <a:t>INT </a:t>
            </a:r>
            <a:r>
              <a:rPr lang="zh-CN" altLang="zh-CN"/>
              <a:t>脚会保持高直到下一个周期（该周期可由配置</a:t>
            </a:r>
            <a:r>
              <a:rPr lang="en-US" altLang="zh-CN"/>
              <a:t> Refresh_Rate </a:t>
            </a:r>
            <a:r>
              <a:rPr lang="zh-CN" altLang="zh-CN"/>
              <a:t>决定）。外部主控器在检测到</a:t>
            </a:r>
            <a:r>
              <a:rPr lang="en-US" altLang="zh-CN"/>
              <a:t>INT</a:t>
            </a:r>
            <a:r>
              <a:rPr lang="zh-CN" altLang="zh-CN"/>
              <a:t>的信号后，先读取状态寄存器</a:t>
            </a:r>
            <a:r>
              <a:rPr lang="en-US" altLang="zh-CN"/>
              <a:t>(0x814E)</a:t>
            </a:r>
            <a:r>
              <a:rPr lang="zh-CN" altLang="zh-CN"/>
              <a:t>中的</a:t>
            </a:r>
            <a:r>
              <a:rPr lang="en-US" altLang="zh-CN"/>
              <a:t>number of touch points</a:t>
            </a:r>
            <a:r>
              <a:rPr lang="zh-CN" altLang="zh-CN"/>
              <a:t>位获当前有多少个触摸点，然后读取各个点的坐标数据，读取完后将</a:t>
            </a:r>
            <a:r>
              <a:rPr lang="en-US" altLang="zh-CN"/>
              <a:t> buffer status</a:t>
            </a:r>
            <a:r>
              <a:rPr lang="zh-CN" altLang="zh-CN"/>
              <a:t>位写为</a:t>
            </a:r>
            <a:r>
              <a:rPr lang="en-US" altLang="zh-CN"/>
              <a:t> 0</a:t>
            </a:r>
            <a:r>
              <a:rPr lang="zh-CN" altLang="zh-CN"/>
              <a:t>。外部主控器的这些读取过程要在一周期内完成，该周期由</a:t>
            </a:r>
            <a:r>
              <a:rPr lang="en-US" altLang="zh-CN"/>
              <a:t>0x8056</a:t>
            </a:r>
            <a:r>
              <a:rPr lang="zh-CN" altLang="zh-CN"/>
              <a:t>地址的</a:t>
            </a:r>
            <a:r>
              <a:rPr lang="en-US" altLang="zh-CN"/>
              <a:t>Refresh_Rate</a:t>
            </a:r>
            <a:r>
              <a:rPr lang="zh-CN" altLang="zh-CN"/>
              <a:t>寄存器</a:t>
            </a:r>
            <a:r>
              <a:rPr lang="zh-CN" altLang="zh-CN"/>
              <a:t>配置</a:t>
            </a:r>
            <a:r>
              <a:rPr lang="zh-CN" altLang="zh-CN" smtClean="0"/>
              <a:t>；</a:t>
            </a:r>
            <a:endParaRPr lang="zh-CN" altLang="zh-CN"/>
          </a:p>
        </p:txBody>
      </p:sp>
    </p:spTree>
    <p:extLst>
      <p:ext uri="{BB962C8B-B14F-4D97-AF65-F5344CB8AC3E}">
        <p14:creationId xmlns:p14="http://schemas.microsoft.com/office/powerpoint/2010/main" val="4543815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latin typeface="微软雅黑" pitchFamily="34" charset="-122"/>
                <a:ea typeface="微软雅黑" pitchFamily="34" charset="-122"/>
              </a:rPr>
              <a:t>电容</a:t>
            </a:r>
            <a:r>
              <a:rPr lang="zh-CN" altLang="en-US" sz="3200" b="1">
                <a:latin typeface="微软雅黑" pitchFamily="34" charset="-122"/>
                <a:ea typeface="微软雅黑" pitchFamily="34" charset="-122"/>
              </a:rPr>
              <a:t>触摸屏</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触摸画板</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a:latin typeface="微软雅黑" pitchFamily="34" charset="-122"/>
                <a:ea typeface="微软雅黑" pitchFamily="34" charset="-122"/>
              </a:rPr>
              <a:t>读坐标流程</a:t>
            </a:r>
            <a:endParaRPr lang="zh-CN" altLang="en-US" sz="2400" b="1" dirty="0">
              <a:latin typeface="微软雅黑" pitchFamily="34" charset="-122"/>
              <a:ea typeface="微软雅黑" pitchFamily="34" charset="-122"/>
            </a:endParaRPr>
          </a:p>
        </p:txBody>
      </p:sp>
      <p:sp>
        <p:nvSpPr>
          <p:cNvPr id="2" name="矩形 1"/>
          <p:cNvSpPr/>
          <p:nvPr/>
        </p:nvSpPr>
        <p:spPr>
          <a:xfrm>
            <a:off x="611560" y="1628800"/>
            <a:ext cx="7669759" cy="1338828"/>
          </a:xfrm>
          <a:prstGeom prst="rect">
            <a:avLst/>
          </a:prstGeom>
        </p:spPr>
        <p:txBody>
          <a:bodyPr wrap="square">
            <a:spAutoFit/>
          </a:bodyPr>
          <a:lstStyle/>
          <a:p>
            <a:pPr marL="285750" lvl="0" indent="-285750">
              <a:lnSpc>
                <a:spcPct val="150000"/>
              </a:lnSpc>
              <a:buFont typeface="Arial" panose="020B0604020202020204" pitchFamily="34" charset="0"/>
              <a:buChar char="•"/>
            </a:pPr>
            <a:r>
              <a:rPr lang="zh-CN" altLang="zh-CN" smtClean="0"/>
              <a:t>上一步骤中</a:t>
            </a:r>
            <a:r>
              <a:rPr lang="en-US" altLang="zh-CN" smtClean="0"/>
              <a:t>INT</a:t>
            </a:r>
            <a:r>
              <a:rPr lang="zh-CN" altLang="zh-CN" smtClean="0"/>
              <a:t>输出上升沿后，若主控未在一个周期内读走坐标，下次</a:t>
            </a:r>
            <a:r>
              <a:rPr lang="en-US" altLang="zh-CN" smtClean="0"/>
              <a:t> GT9157 </a:t>
            </a:r>
            <a:r>
              <a:rPr lang="zh-CN" altLang="zh-CN" smtClean="0"/>
              <a:t>即使检测到坐标更新会再输出一个</a:t>
            </a:r>
            <a:r>
              <a:rPr lang="en-US" altLang="zh-CN" smtClean="0"/>
              <a:t> INT </a:t>
            </a:r>
            <a:r>
              <a:rPr lang="zh-CN" altLang="zh-CN" smtClean="0"/>
              <a:t>脉冲但不更新坐标；</a:t>
            </a:r>
          </a:p>
          <a:p>
            <a:pPr marL="285750" lvl="0" indent="-285750">
              <a:lnSpc>
                <a:spcPct val="150000"/>
              </a:lnSpc>
              <a:buFont typeface="Arial" panose="020B0604020202020204" pitchFamily="34" charset="0"/>
              <a:buChar char="•"/>
            </a:pPr>
            <a:r>
              <a:rPr lang="zh-CN" altLang="zh-CN" smtClean="0"/>
              <a:t>若外部主控一直未读走坐标，则</a:t>
            </a:r>
            <a:r>
              <a:rPr lang="en-US" altLang="zh-CN" smtClean="0"/>
              <a:t> GT9 </a:t>
            </a:r>
            <a:r>
              <a:rPr lang="zh-CN" altLang="zh-CN" smtClean="0"/>
              <a:t>会一直输出</a:t>
            </a:r>
            <a:r>
              <a:rPr lang="en-US" altLang="zh-CN" smtClean="0"/>
              <a:t> INT </a:t>
            </a:r>
            <a:r>
              <a:rPr lang="zh-CN" altLang="zh-CN" smtClean="0"/>
              <a:t>脉冲。</a:t>
            </a:r>
            <a:endParaRPr lang="zh-CN" altLang="zh-CN"/>
          </a:p>
        </p:txBody>
      </p:sp>
    </p:spTree>
    <p:extLst>
      <p:ext uri="{BB962C8B-B14F-4D97-AF65-F5344CB8AC3E}">
        <p14:creationId xmlns:p14="http://schemas.microsoft.com/office/powerpoint/2010/main" val="39950727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1266"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7" name="圆角矩形 18"/>
          <p:cNvGrpSpPr>
            <a:grpSpLocks/>
          </p:cNvGrpSpPr>
          <p:nvPr/>
        </p:nvGrpSpPr>
        <p:grpSpPr bwMode="auto">
          <a:xfrm>
            <a:off x="6215063" y="3284984"/>
            <a:ext cx="742950" cy="742950"/>
            <a:chOff x="0" y="0"/>
            <a:chExt cx="468" cy="468"/>
          </a:xfrm>
        </p:grpSpPr>
        <p:pic>
          <p:nvPicPr>
            <p:cNvPr id="1129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8" name="圆角矩形 13"/>
          <p:cNvGrpSpPr>
            <a:grpSpLocks/>
          </p:cNvGrpSpPr>
          <p:nvPr/>
        </p:nvGrpSpPr>
        <p:grpSpPr bwMode="auto">
          <a:xfrm>
            <a:off x="4856163" y="2010841"/>
            <a:ext cx="530225" cy="525463"/>
            <a:chOff x="0" y="0"/>
            <a:chExt cx="334" cy="331"/>
          </a:xfrm>
        </p:grpSpPr>
        <p:pic>
          <p:nvPicPr>
            <p:cNvPr id="1128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9" name="圆角矩形 12"/>
          <p:cNvGrpSpPr>
            <a:grpSpLocks/>
          </p:cNvGrpSpPr>
          <p:nvPr/>
        </p:nvGrpSpPr>
        <p:grpSpPr bwMode="auto">
          <a:xfrm>
            <a:off x="6232525" y="1858441"/>
            <a:ext cx="1225550" cy="1225550"/>
            <a:chOff x="0" y="0"/>
            <a:chExt cx="772" cy="772"/>
          </a:xfrm>
        </p:grpSpPr>
        <p:pic>
          <p:nvPicPr>
            <p:cNvPr id="1128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0" name="圆角矩形 9"/>
          <p:cNvGrpSpPr>
            <a:grpSpLocks/>
          </p:cNvGrpSpPr>
          <p:nvPr/>
        </p:nvGrpSpPr>
        <p:grpSpPr bwMode="auto">
          <a:xfrm>
            <a:off x="3648075" y="2371204"/>
            <a:ext cx="446088" cy="444500"/>
            <a:chOff x="0" y="0"/>
            <a:chExt cx="281" cy="280"/>
          </a:xfrm>
        </p:grpSpPr>
        <p:pic>
          <p:nvPicPr>
            <p:cNvPr id="1128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1" name="圆角矩形 4"/>
          <p:cNvGrpSpPr>
            <a:grpSpLocks/>
          </p:cNvGrpSpPr>
          <p:nvPr/>
        </p:nvGrpSpPr>
        <p:grpSpPr bwMode="auto">
          <a:xfrm>
            <a:off x="2428875" y="1652066"/>
            <a:ext cx="523875" cy="530225"/>
            <a:chOff x="0" y="0"/>
            <a:chExt cx="330" cy="334"/>
          </a:xfrm>
        </p:grpSpPr>
        <p:pic>
          <p:nvPicPr>
            <p:cNvPr id="1128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2" name="标题 1"/>
          <p:cNvGrpSpPr>
            <a:grpSpLocks/>
          </p:cNvGrpSpPr>
          <p:nvPr/>
        </p:nvGrpSpPr>
        <p:grpSpPr bwMode="auto">
          <a:xfrm>
            <a:off x="1692275" y="2298179"/>
            <a:ext cx="5302250" cy="2066925"/>
            <a:chOff x="0" y="0"/>
            <a:chExt cx="3340" cy="1302"/>
          </a:xfrm>
        </p:grpSpPr>
        <p:pic>
          <p:nvPicPr>
            <p:cNvPr id="1128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THANKS</a:t>
              </a:r>
              <a:endParaRPr lang="zh-CN" altLang="en-US" sz="3200" b="1">
                <a:latin typeface="微软雅黑" pitchFamily="34" charset="-122"/>
                <a:ea typeface="微软雅黑" pitchFamily="34" charset="-122"/>
              </a:endParaRPr>
            </a:p>
          </p:txBody>
        </p:sp>
      </p:grpSp>
      <p:grpSp>
        <p:nvGrpSpPr>
          <p:cNvPr id="11273" name="圆角矩形 8"/>
          <p:cNvGrpSpPr>
            <a:grpSpLocks/>
          </p:cNvGrpSpPr>
          <p:nvPr/>
        </p:nvGrpSpPr>
        <p:grpSpPr bwMode="auto">
          <a:xfrm>
            <a:off x="1435100" y="2371204"/>
            <a:ext cx="446088" cy="444500"/>
            <a:chOff x="0" y="0"/>
            <a:chExt cx="281" cy="280"/>
          </a:xfrm>
        </p:grpSpPr>
        <p:pic>
          <p:nvPicPr>
            <p:cNvPr id="1127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4" name="圆角矩形 11"/>
          <p:cNvGrpSpPr>
            <a:grpSpLocks/>
          </p:cNvGrpSpPr>
          <p:nvPr/>
        </p:nvGrpSpPr>
        <p:grpSpPr bwMode="auto">
          <a:xfrm>
            <a:off x="5970588" y="2188641"/>
            <a:ext cx="1055687" cy="1054100"/>
            <a:chOff x="0" y="0"/>
            <a:chExt cx="665" cy="664"/>
          </a:xfrm>
        </p:grpSpPr>
        <p:pic>
          <p:nvPicPr>
            <p:cNvPr id="1127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112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a:latin typeface="微软雅黑" pitchFamily="34" charset="-122"/>
                <a:ea typeface="微软雅黑" pitchFamily="34" charset="-122"/>
              </a:rPr>
              <a:t>零死角玩转</a:t>
            </a:r>
            <a:r>
              <a:rPr lang="en-US" altLang="zh-CN" sz="3200" b="1" dirty="0" smtClean="0">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8" name="标题 1"/>
          <p:cNvGrpSpPr>
            <a:grpSpLocks/>
          </p:cNvGrpSpPr>
          <p:nvPr/>
        </p:nvGrpSpPr>
        <p:grpSpPr bwMode="auto">
          <a:xfrm>
            <a:off x="1666081" y="4365104"/>
            <a:ext cx="5210175" cy="938213"/>
            <a:chOff x="0" y="0"/>
            <a:chExt cx="3340" cy="1302"/>
          </a:xfrm>
        </p:grpSpPr>
        <p:pic>
          <p:nvPicPr>
            <p:cNvPr id="29"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www.chuxue123.com</a:t>
              </a:r>
            </a:p>
          </p:txBody>
        </p:sp>
      </p:grpSp>
      <p:grpSp>
        <p:nvGrpSpPr>
          <p:cNvPr id="34" name="标题 1"/>
          <p:cNvGrpSpPr>
            <a:grpSpLocks/>
          </p:cNvGrpSpPr>
          <p:nvPr/>
        </p:nvGrpSpPr>
        <p:grpSpPr bwMode="auto">
          <a:xfrm>
            <a:off x="1667668" y="5157192"/>
            <a:ext cx="5208588" cy="938212"/>
            <a:chOff x="0" y="0"/>
            <a:chExt cx="3340" cy="1302"/>
          </a:xfrm>
        </p:grpSpPr>
        <p:pic>
          <p:nvPicPr>
            <p:cNvPr id="35"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pic>
        <p:nvPicPr>
          <p:cNvPr id="1026"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40"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smtClean="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主讲内容</a:t>
            </a:r>
          </a:p>
        </p:txBody>
      </p:sp>
      <p:sp>
        <p:nvSpPr>
          <p:cNvPr id="27" name="对角圆角矩形 26"/>
          <p:cNvSpPr/>
          <p:nvPr/>
        </p:nvSpPr>
        <p:spPr bwMode="auto">
          <a:xfrm>
            <a:off x="2067605" y="1456906"/>
            <a:ext cx="785818" cy="785818"/>
          </a:xfrm>
          <a:prstGeom prst="round2DiagRect">
            <a:avLst/>
          </a:prstGeom>
          <a:gradFill flip="none" rotWithShape="1">
            <a:gsLst>
              <a:gs pos="0">
                <a:schemeClr val="bg1">
                  <a:lumMod val="9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C00000"/>
                </a:solidFill>
                <a:effectLst>
                  <a:innerShdw blurRad="114300">
                    <a:prstClr val="black"/>
                  </a:innerShdw>
                </a:effectLst>
                <a:latin typeface="微软雅黑" pitchFamily="34" charset="-122"/>
                <a:ea typeface="微软雅黑" pitchFamily="34" charset="-122"/>
              </a:rPr>
              <a:t>01</a:t>
            </a:r>
            <a:endParaRPr lang="zh-CN" altLang="en-US" sz="3200" dirty="0">
              <a:solidFill>
                <a:srgbClr val="C00000"/>
              </a:solidFill>
              <a:effectLst>
                <a:innerShdw blurRad="114300">
                  <a:prstClr val="black"/>
                </a:innerShdw>
              </a:effectLst>
              <a:latin typeface="微软雅黑" pitchFamily="34" charset="-122"/>
              <a:ea typeface="微软雅黑" pitchFamily="34" charset="-122"/>
            </a:endParaRPr>
          </a:p>
        </p:txBody>
      </p:sp>
      <p:cxnSp>
        <p:nvCxnSpPr>
          <p:cNvPr id="28" name="直接连接符 27"/>
          <p:cNvCxnSpPr/>
          <p:nvPr/>
        </p:nvCxnSpPr>
        <p:spPr>
          <a:xfrm>
            <a:off x="3059832" y="2204864"/>
            <a:ext cx="4143375"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292475" y="1588205"/>
            <a:ext cx="1980029" cy="523220"/>
          </a:xfrm>
          <a:prstGeom prst="rect">
            <a:avLst/>
          </a:prstGeom>
        </p:spPr>
        <p:txBody>
          <a:bodyPr wrap="none">
            <a:spAutoFit/>
          </a:bodyPr>
          <a:lstStyle/>
          <a:p>
            <a:pPr fontAlgn="auto">
              <a:spcBef>
                <a:spcPts val="0"/>
              </a:spcBef>
              <a:spcAft>
                <a:spcPts val="0"/>
              </a:spcAft>
              <a:defRPr/>
            </a:pPr>
            <a:r>
              <a:rPr lang="zh-CN" altLang="en-US" sz="2800" b="1" smtClean="0">
                <a:solidFill>
                  <a:prstClr val="black"/>
                </a:solidFill>
                <a:latin typeface="微软雅黑" pitchFamily="34" charset="-122"/>
                <a:ea typeface="微软雅黑" pitchFamily="34" charset="-122"/>
                <a:cs typeface="+mj-cs"/>
              </a:rPr>
              <a:t>触摸屏简介</a:t>
            </a:r>
            <a:endParaRPr lang="zh-CN" altLang="en-US" sz="2800" b="1" dirty="0">
              <a:solidFill>
                <a:prstClr val="black"/>
              </a:solidFill>
              <a:latin typeface="微软雅黑" pitchFamily="34" charset="-122"/>
              <a:ea typeface="微软雅黑" pitchFamily="34" charset="-122"/>
              <a:cs typeface="+mj-cs"/>
            </a:endParaRPr>
          </a:p>
        </p:txBody>
      </p:sp>
      <p:sp>
        <p:nvSpPr>
          <p:cNvPr id="30" name="对角圆角矩形 29"/>
          <p:cNvSpPr/>
          <p:nvPr/>
        </p:nvSpPr>
        <p:spPr bwMode="auto">
          <a:xfrm>
            <a:off x="2053176" y="2996952"/>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chemeClr val="accent6">
                    <a:lumMod val="75000"/>
                  </a:schemeClr>
                </a:solidFill>
                <a:effectLst>
                  <a:innerShdw blurRad="114300">
                    <a:prstClr val="black"/>
                  </a:innerShdw>
                </a:effectLst>
                <a:latin typeface="微软雅黑" pitchFamily="34" charset="-122"/>
                <a:ea typeface="微软雅黑" pitchFamily="34" charset="-122"/>
              </a:rPr>
              <a:t>02</a:t>
            </a:r>
            <a:endParaRPr lang="zh-CN" altLang="en-US" sz="3200" dirty="0">
              <a:solidFill>
                <a:schemeClr val="accent6">
                  <a:lumMod val="75000"/>
                </a:schemeClr>
              </a:solidFill>
              <a:effectLst>
                <a:innerShdw blurRad="114300">
                  <a:prstClr val="black"/>
                </a:innerShdw>
              </a:effectLst>
              <a:latin typeface="微软雅黑" pitchFamily="34" charset="-122"/>
              <a:ea typeface="微软雅黑" pitchFamily="34" charset="-122"/>
            </a:endParaRPr>
          </a:p>
        </p:txBody>
      </p:sp>
      <p:cxnSp>
        <p:nvCxnSpPr>
          <p:cNvPr id="31" name="直接连接符 30"/>
          <p:cNvCxnSpPr/>
          <p:nvPr/>
        </p:nvCxnSpPr>
        <p:spPr>
          <a:xfrm>
            <a:off x="3221168" y="5200674"/>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292475" y="3128251"/>
            <a:ext cx="3416320" cy="523220"/>
          </a:xfrm>
          <a:prstGeom prst="rect">
            <a:avLst/>
          </a:prstGeom>
        </p:spPr>
        <p:txBody>
          <a:bodyPr wrap="none">
            <a:spAutoFit/>
          </a:bodyPr>
          <a:lstStyle/>
          <a:p>
            <a:pPr fontAlgn="auto">
              <a:spcBef>
                <a:spcPts val="0"/>
              </a:spcBef>
              <a:spcAft>
                <a:spcPts val="0"/>
              </a:spcAft>
              <a:defRPr/>
            </a:pPr>
            <a:r>
              <a:rPr lang="zh-CN" altLang="en-US" sz="2800" b="1" smtClean="0">
                <a:solidFill>
                  <a:prstClr val="black"/>
                </a:solidFill>
                <a:latin typeface="微软雅黑" pitchFamily="34" charset="-122"/>
                <a:ea typeface="微软雅黑" pitchFamily="34" charset="-122"/>
                <a:cs typeface="+mj-cs"/>
              </a:rPr>
              <a:t>电容触摸屏控制芯片</a:t>
            </a:r>
            <a:endParaRPr lang="zh-CN" altLang="en-US" sz="2800" b="1" dirty="0">
              <a:solidFill>
                <a:prstClr val="black"/>
              </a:solidFill>
              <a:latin typeface="微软雅黑" pitchFamily="34" charset="-122"/>
              <a:ea typeface="微软雅黑" pitchFamily="34" charset="-122"/>
              <a:cs typeface="+mj-cs"/>
            </a:endParaRPr>
          </a:p>
        </p:txBody>
      </p:sp>
      <p:sp>
        <p:nvSpPr>
          <p:cNvPr id="39" name="对角圆角矩形 38"/>
          <p:cNvSpPr/>
          <p:nvPr/>
        </p:nvSpPr>
        <p:spPr bwMode="auto">
          <a:xfrm>
            <a:off x="2067605" y="4437112"/>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FF0000"/>
                </a:solidFill>
                <a:effectLst>
                  <a:innerShdw blurRad="114300">
                    <a:prstClr val="black"/>
                  </a:innerShdw>
                </a:effectLst>
                <a:latin typeface="微软雅黑" pitchFamily="34" charset="-122"/>
                <a:ea typeface="微软雅黑" pitchFamily="34" charset="-122"/>
              </a:rPr>
              <a:t>03</a:t>
            </a:r>
            <a:endParaRPr lang="zh-CN" altLang="en-US" sz="3200" dirty="0">
              <a:solidFill>
                <a:srgbClr val="FF0000"/>
              </a:solidFill>
              <a:effectLst>
                <a:innerShdw blurRad="114300">
                  <a:prstClr val="black"/>
                </a:innerShdw>
              </a:effectLst>
              <a:latin typeface="微软雅黑" pitchFamily="34" charset="-122"/>
              <a:ea typeface="微软雅黑" pitchFamily="34" charset="-122"/>
            </a:endParaRPr>
          </a:p>
        </p:txBody>
      </p:sp>
      <p:cxnSp>
        <p:nvCxnSpPr>
          <p:cNvPr id="40" name="直接连接符 39"/>
          <p:cNvCxnSpPr/>
          <p:nvPr/>
        </p:nvCxnSpPr>
        <p:spPr>
          <a:xfrm>
            <a:off x="3195199" y="3782770"/>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3131840" y="4568411"/>
            <a:ext cx="4522392" cy="523220"/>
          </a:xfrm>
          <a:prstGeom prst="rect">
            <a:avLst/>
          </a:prstGeom>
        </p:spPr>
        <p:txBody>
          <a:bodyPr wrap="none">
            <a:spAutoFit/>
          </a:bodyPr>
          <a:lstStyle/>
          <a:p>
            <a:pPr fontAlgn="auto">
              <a:spcBef>
                <a:spcPts val="0"/>
              </a:spcBef>
              <a:spcAft>
                <a:spcPts val="0"/>
              </a:spcAft>
              <a:defRPr/>
            </a:pPr>
            <a:r>
              <a:rPr lang="zh-CN" altLang="en-US" sz="2800" b="1" smtClean="0">
                <a:solidFill>
                  <a:prstClr val="black"/>
                </a:solidFill>
                <a:latin typeface="微软雅黑" pitchFamily="34" charset="-122"/>
                <a:ea typeface="微软雅黑" pitchFamily="34" charset="-122"/>
                <a:cs typeface="+mj-cs"/>
              </a:rPr>
              <a:t>电容触摸屏</a:t>
            </a:r>
            <a:r>
              <a:rPr lang="en-US" altLang="zh-CN" sz="2800" b="1" smtClean="0">
                <a:solidFill>
                  <a:prstClr val="black"/>
                </a:solidFill>
                <a:latin typeface="微软雅黑" pitchFamily="34" charset="-122"/>
                <a:ea typeface="微软雅黑" pitchFamily="34" charset="-122"/>
                <a:cs typeface="+mj-cs"/>
              </a:rPr>
              <a:t>—</a:t>
            </a:r>
            <a:r>
              <a:rPr lang="zh-CN" altLang="en-US" sz="2800" b="1" smtClean="0">
                <a:solidFill>
                  <a:prstClr val="black"/>
                </a:solidFill>
                <a:latin typeface="微软雅黑" pitchFamily="34" charset="-122"/>
                <a:ea typeface="微软雅黑" pitchFamily="34" charset="-122"/>
                <a:cs typeface="+mj-cs"/>
              </a:rPr>
              <a:t>触摸画板实验</a:t>
            </a:r>
            <a:endParaRPr lang="zh-CN" altLang="en-US" sz="2800" b="1" dirty="0">
              <a:solidFill>
                <a:prstClr val="black"/>
              </a:solidFill>
              <a:latin typeface="微软雅黑" pitchFamily="34" charset="-122"/>
              <a:ea typeface="微软雅黑" pitchFamily="34" charset="-122"/>
              <a:cs typeface="+mj-cs"/>
            </a:endParaRPr>
          </a:p>
        </p:txBody>
      </p:sp>
      <p:sp>
        <p:nvSpPr>
          <p:cNvPr id="18" name="矩形 17"/>
          <p:cNvSpPr/>
          <p:nvPr/>
        </p:nvSpPr>
        <p:spPr>
          <a:xfrm>
            <a:off x="2833554" y="5805264"/>
            <a:ext cx="4499687" cy="923330"/>
          </a:xfrm>
          <a:prstGeom prst="rect">
            <a:avLst/>
          </a:prstGeom>
        </p:spPr>
        <p:txBody>
          <a:bodyPr wrap="square">
            <a:spAutoFit/>
          </a:bodyPr>
          <a:lstStyle/>
          <a:p>
            <a:pPr algn="ctr" fontAlgn="auto">
              <a:lnSpc>
                <a:spcPct val="150000"/>
              </a:lnSpc>
              <a:spcBef>
                <a:spcPts val="0"/>
              </a:spcBef>
              <a:spcAft>
                <a:spcPts val="0"/>
              </a:spcAft>
              <a:defRPr/>
            </a:pPr>
            <a:r>
              <a:rPr lang="zh-CN" altLang="en-US" b="1" dirty="0" smtClean="0">
                <a:solidFill>
                  <a:prstClr val="black"/>
                </a:solidFill>
                <a:latin typeface="微软雅黑" pitchFamily="34" charset="-122"/>
                <a:ea typeface="微软雅黑" pitchFamily="34" charset="-122"/>
                <a:cs typeface="+mj-cs"/>
              </a:rPr>
              <a:t>参考资料</a:t>
            </a:r>
            <a:r>
              <a:rPr lang="en-US" altLang="zh-CN" b="1" dirty="0" smtClean="0">
                <a:solidFill>
                  <a:prstClr val="black"/>
                </a:solidFill>
                <a:latin typeface="微软雅黑" pitchFamily="34" charset="-122"/>
                <a:ea typeface="微软雅黑" pitchFamily="34" charset="-122"/>
                <a:cs typeface="+mj-cs"/>
              </a:rPr>
              <a:t>:《</a:t>
            </a:r>
            <a:r>
              <a:rPr lang="zh-CN" altLang="en-US" b="1" dirty="0" smtClean="0">
                <a:solidFill>
                  <a:prstClr val="black"/>
                </a:solidFill>
                <a:latin typeface="微软雅黑" pitchFamily="34" charset="-122"/>
                <a:ea typeface="微软雅黑" pitchFamily="34" charset="-122"/>
                <a:cs typeface="+mj-cs"/>
              </a:rPr>
              <a:t>零死角玩转</a:t>
            </a:r>
            <a:r>
              <a:rPr lang="en-US" altLang="zh-CN" b="1" dirty="0" smtClean="0">
                <a:solidFill>
                  <a:prstClr val="black"/>
                </a:solidFill>
                <a:latin typeface="微软雅黑" pitchFamily="34" charset="-122"/>
                <a:ea typeface="微软雅黑" pitchFamily="34" charset="-122"/>
                <a:cs typeface="+mj-cs"/>
              </a:rPr>
              <a:t>STM32》</a:t>
            </a:r>
          </a:p>
          <a:p>
            <a:pPr algn="ctr" fontAlgn="auto">
              <a:lnSpc>
                <a:spcPct val="150000"/>
              </a:lnSpc>
              <a:spcBef>
                <a:spcPts val="0"/>
              </a:spcBef>
              <a:spcAft>
                <a:spcPts val="0"/>
              </a:spcAft>
              <a:defRPr/>
            </a:pPr>
            <a:r>
              <a:rPr lang="zh-CN" altLang="en-US" b="1" smtClean="0">
                <a:solidFill>
                  <a:prstClr val="black"/>
                </a:solidFill>
                <a:latin typeface="微软雅黑" pitchFamily="34" charset="-122"/>
                <a:ea typeface="微软雅黑" pitchFamily="34" charset="-122"/>
                <a:cs typeface="+mj-cs"/>
              </a:rPr>
              <a:t>“电容</a:t>
            </a:r>
            <a:r>
              <a:rPr lang="zh-CN" altLang="en-US" b="1">
                <a:solidFill>
                  <a:prstClr val="black"/>
                </a:solidFill>
                <a:latin typeface="微软雅黑" pitchFamily="34" charset="-122"/>
                <a:ea typeface="微软雅黑" pitchFamily="34" charset="-122"/>
                <a:cs typeface="+mj-cs"/>
              </a:rPr>
              <a:t>触摸屏</a:t>
            </a:r>
            <a:r>
              <a:rPr lang="en-US" altLang="zh-CN" b="1">
                <a:solidFill>
                  <a:prstClr val="black"/>
                </a:solidFill>
                <a:latin typeface="微软雅黑" pitchFamily="34" charset="-122"/>
                <a:ea typeface="微软雅黑" pitchFamily="34" charset="-122"/>
                <a:cs typeface="+mj-cs"/>
              </a:rPr>
              <a:t>—</a:t>
            </a:r>
            <a:r>
              <a:rPr lang="zh-CN" altLang="en-US" b="1">
                <a:solidFill>
                  <a:prstClr val="black"/>
                </a:solidFill>
                <a:latin typeface="微软雅黑" pitchFamily="34" charset="-122"/>
                <a:ea typeface="微软雅黑" pitchFamily="34" charset="-122"/>
                <a:cs typeface="+mj-cs"/>
              </a:rPr>
              <a:t>触摸画板”章节</a:t>
            </a:r>
            <a:endParaRPr lang="zh-CN" altLang="en-US" b="1" dirty="0">
              <a:solidFill>
                <a:prstClr val="black"/>
              </a:solidFill>
              <a:latin typeface="微软雅黑" pitchFamily="34" charset="-122"/>
              <a:ea typeface="微软雅黑" pitchFamily="34" charset="-122"/>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latin typeface="微软雅黑" pitchFamily="34" charset="-122"/>
                <a:ea typeface="微软雅黑" pitchFamily="34" charset="-122"/>
              </a:rPr>
              <a:t>电容</a:t>
            </a:r>
            <a:r>
              <a:rPr lang="zh-CN" altLang="en-US" sz="3200" b="1">
                <a:latin typeface="微软雅黑" pitchFamily="34" charset="-122"/>
                <a:ea typeface="微软雅黑" pitchFamily="34" charset="-122"/>
              </a:rPr>
              <a:t>触摸屏</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触摸画板</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smtClean="0">
                <a:latin typeface="微软雅黑" pitchFamily="34" charset="-122"/>
                <a:ea typeface="微软雅黑" pitchFamily="34" charset="-122"/>
              </a:rPr>
              <a:t>电容</a:t>
            </a:r>
            <a:r>
              <a:rPr lang="zh-CN" altLang="en-US" sz="2400" b="1">
                <a:latin typeface="微软雅黑" pitchFamily="34" charset="-122"/>
                <a:ea typeface="微软雅黑" pitchFamily="34" charset="-122"/>
              </a:rPr>
              <a:t>触摸屏控制芯片</a:t>
            </a:r>
            <a:endParaRPr lang="zh-CN" altLang="en-US" sz="2400" b="1" dirty="0">
              <a:latin typeface="微软雅黑" pitchFamily="34" charset="-122"/>
              <a:ea typeface="微软雅黑" pitchFamily="34" charset="-122"/>
            </a:endParaRPr>
          </a:p>
        </p:txBody>
      </p:sp>
      <p:sp>
        <p:nvSpPr>
          <p:cNvPr id="3" name="矩形 2"/>
          <p:cNvSpPr/>
          <p:nvPr/>
        </p:nvSpPr>
        <p:spPr>
          <a:xfrm>
            <a:off x="611560" y="1720840"/>
            <a:ext cx="8208912" cy="1700530"/>
          </a:xfrm>
          <a:prstGeom prst="rect">
            <a:avLst/>
          </a:prstGeom>
        </p:spPr>
        <p:txBody>
          <a:bodyPr wrap="square">
            <a:spAutoFit/>
          </a:bodyPr>
          <a:lstStyle/>
          <a:p>
            <a:pPr>
              <a:lnSpc>
                <a:spcPct val="150000"/>
              </a:lnSpc>
            </a:pPr>
            <a:r>
              <a:rPr lang="en-US" altLang="zh-CN"/>
              <a:t>	</a:t>
            </a:r>
            <a:r>
              <a:rPr lang="zh-CN" altLang="zh-CN"/>
              <a:t>相对来说，电容屏的坐标检测比电阻屏的要复杂，因而它也有专用芯片用于检测过程，下面我们以本章重点讲述的电容屏使用的触控芯片</a:t>
            </a:r>
            <a:r>
              <a:rPr lang="en-US" altLang="zh-CN"/>
              <a:t>GT9157</a:t>
            </a:r>
            <a:r>
              <a:rPr lang="zh-CN" altLang="zh-CN"/>
              <a:t>为例进行讲解，关于它的详细说明可从《</a:t>
            </a:r>
            <a:r>
              <a:rPr lang="en-US" altLang="zh-CN"/>
              <a:t>gt91x</a:t>
            </a:r>
            <a:r>
              <a:rPr lang="zh-CN" altLang="zh-CN"/>
              <a:t>编程指南》和《电容触控芯片</a:t>
            </a:r>
            <a:r>
              <a:rPr lang="en-US" altLang="zh-CN"/>
              <a:t>GT9157</a:t>
            </a:r>
            <a:r>
              <a:rPr lang="zh-CN" altLang="zh-CN"/>
              <a:t>》文档了解。</a:t>
            </a:r>
          </a:p>
        </p:txBody>
      </p:sp>
    </p:spTree>
    <p:extLst>
      <p:ext uri="{BB962C8B-B14F-4D97-AF65-F5344CB8AC3E}">
        <p14:creationId xmlns:p14="http://schemas.microsoft.com/office/powerpoint/2010/main" val="20815758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latin typeface="微软雅黑" pitchFamily="34" charset="-122"/>
                <a:ea typeface="微软雅黑" pitchFamily="34" charset="-122"/>
              </a:rPr>
              <a:t>电容</a:t>
            </a:r>
            <a:r>
              <a:rPr lang="zh-CN" altLang="en-US" sz="3200" b="1">
                <a:latin typeface="微软雅黑" pitchFamily="34" charset="-122"/>
                <a:ea typeface="微软雅黑" pitchFamily="34" charset="-122"/>
              </a:rPr>
              <a:t>触摸屏</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触摸画板</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b="1" smtClean="0">
                <a:latin typeface="微软雅黑" pitchFamily="34" charset="-122"/>
                <a:ea typeface="微软雅黑" pitchFamily="34" charset="-122"/>
              </a:rPr>
              <a:t>GT9157</a:t>
            </a:r>
            <a:r>
              <a:rPr lang="zh-CN" altLang="en-US" sz="2400" b="1">
                <a:latin typeface="微软雅黑" pitchFamily="34" charset="-122"/>
                <a:ea typeface="微软雅黑" pitchFamily="34" charset="-122"/>
              </a:rPr>
              <a:t>芯片的引脚</a:t>
            </a:r>
            <a:endParaRPr lang="zh-CN" altLang="en-US" sz="2400" b="1" dirty="0">
              <a:latin typeface="微软雅黑" pitchFamily="34" charset="-122"/>
              <a:ea typeface="微软雅黑" pitchFamily="34" charset="-122"/>
            </a:endParaRPr>
          </a:p>
        </p:txBody>
      </p:sp>
      <p:sp>
        <p:nvSpPr>
          <p:cNvPr id="2" name="矩形 1"/>
          <p:cNvSpPr/>
          <p:nvPr/>
        </p:nvSpPr>
        <p:spPr>
          <a:xfrm>
            <a:off x="649153" y="1628800"/>
            <a:ext cx="4711546" cy="369332"/>
          </a:xfrm>
          <a:prstGeom prst="rect">
            <a:avLst/>
          </a:prstGeom>
        </p:spPr>
        <p:txBody>
          <a:bodyPr wrap="none">
            <a:spAutoFit/>
          </a:bodyPr>
          <a:lstStyle/>
          <a:p>
            <a:r>
              <a:rPr lang="en-US" altLang="zh-CN" smtClean="0"/>
              <a:t>	GT9157</a:t>
            </a:r>
            <a:r>
              <a:rPr lang="zh-CN" altLang="zh-CN"/>
              <a:t>芯片的</a:t>
            </a:r>
            <a:r>
              <a:rPr lang="zh-CN" altLang="zh-CN" smtClean="0"/>
              <a:t>内部</a:t>
            </a:r>
            <a:r>
              <a:rPr lang="zh-CN" altLang="zh-CN"/>
              <a:t>结构</a:t>
            </a:r>
            <a:r>
              <a:rPr lang="zh-CN" altLang="zh-CN" smtClean="0"/>
              <a:t>框图</a:t>
            </a:r>
            <a:r>
              <a:rPr lang="zh-CN" altLang="en-US" smtClean="0"/>
              <a:t>如下：</a:t>
            </a:r>
            <a:endParaRPr lang="zh-CN" altLang="en-US"/>
          </a:p>
        </p:txBody>
      </p:sp>
      <p:pic>
        <p:nvPicPr>
          <p:cNvPr id="7" name="图片 6"/>
          <p:cNvPicPr/>
          <p:nvPr/>
        </p:nvPicPr>
        <p:blipFill>
          <a:blip r:embed="rId3" cstate="print">
            <a:extLst>
              <a:ext uri="{28A0092B-C50C-407E-A947-70E740481C1C}">
                <a14:useLocalDpi xmlns:a14="http://schemas.microsoft.com/office/drawing/2010/main" val="0"/>
              </a:ext>
            </a:extLst>
          </a:blip>
          <a:stretch>
            <a:fillRect/>
          </a:stretch>
        </p:blipFill>
        <p:spPr>
          <a:xfrm>
            <a:off x="971600" y="2078456"/>
            <a:ext cx="7453735" cy="4446888"/>
          </a:xfrm>
          <a:prstGeom prst="rect">
            <a:avLst/>
          </a:prstGeom>
          <a:ln>
            <a:solidFill>
              <a:schemeClr val="tx1"/>
            </a:solidFill>
          </a:ln>
        </p:spPr>
      </p:pic>
    </p:spTree>
    <p:extLst>
      <p:ext uri="{BB962C8B-B14F-4D97-AF65-F5344CB8AC3E}">
        <p14:creationId xmlns:p14="http://schemas.microsoft.com/office/powerpoint/2010/main" val="8480103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latin typeface="微软雅黑" pitchFamily="34" charset="-122"/>
                <a:ea typeface="微软雅黑" pitchFamily="34" charset="-122"/>
              </a:rPr>
              <a:t>电容</a:t>
            </a:r>
            <a:r>
              <a:rPr lang="zh-CN" altLang="en-US" sz="3200" b="1">
                <a:latin typeface="微软雅黑" pitchFamily="34" charset="-122"/>
                <a:ea typeface="微软雅黑" pitchFamily="34" charset="-122"/>
              </a:rPr>
              <a:t>触摸屏</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触摸画板</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b="1" smtClean="0">
                <a:latin typeface="微软雅黑" pitchFamily="34" charset="-122"/>
                <a:ea typeface="微软雅黑" pitchFamily="34" charset="-122"/>
              </a:rPr>
              <a:t>GT9157</a:t>
            </a:r>
            <a:r>
              <a:rPr lang="zh-CN" altLang="en-US" sz="2400" b="1">
                <a:latin typeface="微软雅黑" pitchFamily="34" charset="-122"/>
                <a:ea typeface="微软雅黑" pitchFamily="34" charset="-122"/>
              </a:rPr>
              <a:t>芯片的引脚</a:t>
            </a:r>
            <a:endParaRPr lang="zh-CN" altLang="en-US" sz="2400" b="1" dirty="0">
              <a:latin typeface="微软雅黑" pitchFamily="34" charset="-122"/>
              <a:ea typeface="微软雅黑" pitchFamily="34" charset="-122"/>
            </a:endParaRPr>
          </a:p>
        </p:txBody>
      </p:sp>
      <p:sp>
        <p:nvSpPr>
          <p:cNvPr id="2" name="矩形 1"/>
          <p:cNvSpPr/>
          <p:nvPr/>
        </p:nvSpPr>
        <p:spPr>
          <a:xfrm>
            <a:off x="694014" y="1533621"/>
            <a:ext cx="3877985" cy="369332"/>
          </a:xfrm>
          <a:prstGeom prst="rect">
            <a:avLst/>
          </a:prstGeom>
        </p:spPr>
        <p:txBody>
          <a:bodyPr wrap="none">
            <a:spAutoFit/>
          </a:bodyPr>
          <a:lstStyle/>
          <a:p>
            <a:r>
              <a:rPr lang="zh-CN" altLang="zh-CN"/>
              <a:t>该芯片对外引出的信号线介绍如下：</a:t>
            </a:r>
          </a:p>
        </p:txBody>
      </p:sp>
      <p:graphicFrame>
        <p:nvGraphicFramePr>
          <p:cNvPr id="3" name="表格 2"/>
          <p:cNvGraphicFramePr>
            <a:graphicFrameLocks noGrp="1"/>
          </p:cNvGraphicFramePr>
          <p:nvPr>
            <p:extLst>
              <p:ext uri="{D42A27DB-BD31-4B8C-83A1-F6EECF244321}">
                <p14:modId xmlns:p14="http://schemas.microsoft.com/office/powerpoint/2010/main" val="415156664"/>
              </p:ext>
            </p:extLst>
          </p:nvPr>
        </p:nvGraphicFramePr>
        <p:xfrm>
          <a:off x="683568" y="1988840"/>
          <a:ext cx="8190834" cy="4649597"/>
        </p:xfrm>
        <a:graphic>
          <a:graphicData uri="http://schemas.openxmlformats.org/drawingml/2006/table">
            <a:tbl>
              <a:tblPr firstRow="1" firstCol="1" bandRow="1">
                <a:tableStyleId>{5C22544A-7EE6-4342-B048-85BDC9FD1C3A}</a:tableStyleId>
              </a:tblPr>
              <a:tblGrid>
                <a:gridCol w="4095417"/>
                <a:gridCol w="4095417"/>
              </a:tblGrid>
              <a:tr h="435421">
                <a:tc>
                  <a:txBody>
                    <a:bodyPr/>
                    <a:lstStyle/>
                    <a:p>
                      <a:pPr algn="just">
                        <a:lnSpc>
                          <a:spcPct val="150000"/>
                        </a:lnSpc>
                        <a:spcAft>
                          <a:spcPts val="0"/>
                        </a:spcAft>
                      </a:pPr>
                      <a:r>
                        <a:rPr lang="zh-CN" sz="1700">
                          <a:effectLst/>
                        </a:rPr>
                        <a:t>信号线</a:t>
                      </a:r>
                      <a:endParaRPr lang="zh-CN" sz="1700">
                        <a:effectLst/>
                        <a:latin typeface="Times New Roman"/>
                        <a:ea typeface="黑体"/>
                      </a:endParaRPr>
                    </a:p>
                  </a:txBody>
                  <a:tcPr marL="71568" marR="71568" marT="0" marB="0" anchor="ctr"/>
                </a:tc>
                <a:tc>
                  <a:txBody>
                    <a:bodyPr/>
                    <a:lstStyle/>
                    <a:p>
                      <a:pPr algn="just">
                        <a:lnSpc>
                          <a:spcPct val="150000"/>
                        </a:lnSpc>
                        <a:spcAft>
                          <a:spcPts val="0"/>
                        </a:spcAft>
                      </a:pPr>
                      <a:r>
                        <a:rPr lang="zh-CN" sz="1700">
                          <a:effectLst/>
                        </a:rPr>
                        <a:t>说明</a:t>
                      </a:r>
                      <a:endParaRPr lang="zh-CN" sz="1700">
                        <a:effectLst/>
                        <a:latin typeface="Times New Roman"/>
                        <a:ea typeface="黑体"/>
                      </a:endParaRPr>
                    </a:p>
                  </a:txBody>
                  <a:tcPr marL="71568" marR="71568" marT="0" marB="0" anchor="ctr"/>
                </a:tc>
              </a:tr>
              <a:tr h="533478">
                <a:tc>
                  <a:txBody>
                    <a:bodyPr/>
                    <a:lstStyle/>
                    <a:p>
                      <a:pPr algn="just">
                        <a:lnSpc>
                          <a:spcPct val="150000"/>
                        </a:lnSpc>
                        <a:spcAft>
                          <a:spcPts val="0"/>
                        </a:spcAft>
                      </a:pPr>
                      <a:r>
                        <a:rPr lang="en-US" sz="1300">
                          <a:effectLst/>
                        </a:rPr>
                        <a:t>AVDD</a:t>
                      </a:r>
                      <a:r>
                        <a:rPr lang="zh-CN" sz="1300">
                          <a:effectLst/>
                        </a:rPr>
                        <a:t>、</a:t>
                      </a:r>
                      <a:r>
                        <a:rPr lang="en-US" sz="1300">
                          <a:effectLst/>
                        </a:rPr>
                        <a:t>AVDD18</a:t>
                      </a:r>
                      <a:r>
                        <a:rPr lang="zh-CN" sz="1300">
                          <a:effectLst/>
                        </a:rPr>
                        <a:t>、</a:t>
                      </a:r>
                      <a:r>
                        <a:rPr lang="en-US" sz="1300">
                          <a:effectLst/>
                        </a:rPr>
                        <a:t>DVDD12</a:t>
                      </a:r>
                      <a:r>
                        <a:rPr lang="zh-CN" sz="1300">
                          <a:effectLst/>
                        </a:rPr>
                        <a:t>、</a:t>
                      </a:r>
                      <a:r>
                        <a:rPr lang="en-US" sz="1300">
                          <a:effectLst/>
                        </a:rPr>
                        <a:t>VDDDIO</a:t>
                      </a:r>
                      <a:r>
                        <a:rPr lang="zh-CN" sz="1300">
                          <a:effectLst/>
                        </a:rPr>
                        <a:t>、</a:t>
                      </a:r>
                      <a:r>
                        <a:rPr lang="en-US" sz="1300">
                          <a:effectLst/>
                        </a:rPr>
                        <a:t>GND</a:t>
                      </a:r>
                      <a:endParaRPr lang="zh-CN" sz="1300">
                        <a:effectLst/>
                        <a:latin typeface="Times New Roman"/>
                        <a:ea typeface="宋体"/>
                      </a:endParaRPr>
                    </a:p>
                  </a:txBody>
                  <a:tcPr marL="71568" marR="71568" marT="0" marB="0" anchor="ctr"/>
                </a:tc>
                <a:tc>
                  <a:txBody>
                    <a:bodyPr/>
                    <a:lstStyle/>
                    <a:p>
                      <a:pPr algn="just">
                        <a:lnSpc>
                          <a:spcPct val="150000"/>
                        </a:lnSpc>
                        <a:spcAft>
                          <a:spcPts val="0"/>
                        </a:spcAft>
                      </a:pPr>
                      <a:r>
                        <a:rPr lang="zh-CN" sz="1300">
                          <a:effectLst/>
                        </a:rPr>
                        <a:t>电源和地</a:t>
                      </a:r>
                      <a:endParaRPr lang="zh-CN" sz="1300">
                        <a:effectLst/>
                        <a:latin typeface="Times New Roman"/>
                        <a:ea typeface="宋体"/>
                      </a:endParaRPr>
                    </a:p>
                  </a:txBody>
                  <a:tcPr marL="71568" marR="71568" marT="0" marB="0" anchor="ctr"/>
                </a:tc>
              </a:tr>
              <a:tr h="800219">
                <a:tc>
                  <a:txBody>
                    <a:bodyPr/>
                    <a:lstStyle/>
                    <a:p>
                      <a:pPr algn="just">
                        <a:lnSpc>
                          <a:spcPct val="150000"/>
                        </a:lnSpc>
                        <a:spcAft>
                          <a:spcPts val="0"/>
                        </a:spcAft>
                      </a:pPr>
                      <a:r>
                        <a:rPr lang="en-US" sz="1300">
                          <a:effectLst/>
                        </a:rPr>
                        <a:t>Driving channels</a:t>
                      </a:r>
                      <a:endParaRPr lang="zh-CN" sz="1300">
                        <a:effectLst/>
                        <a:latin typeface="Times New Roman"/>
                        <a:ea typeface="宋体"/>
                      </a:endParaRPr>
                    </a:p>
                  </a:txBody>
                  <a:tcPr marL="71568" marR="71568" marT="0" marB="0" anchor="ctr"/>
                </a:tc>
                <a:tc>
                  <a:txBody>
                    <a:bodyPr/>
                    <a:lstStyle/>
                    <a:p>
                      <a:pPr algn="just">
                        <a:lnSpc>
                          <a:spcPct val="150000"/>
                        </a:lnSpc>
                        <a:spcAft>
                          <a:spcPts val="0"/>
                        </a:spcAft>
                      </a:pPr>
                      <a:r>
                        <a:rPr lang="zh-CN" sz="1300">
                          <a:effectLst/>
                        </a:rPr>
                        <a:t>激励信号输出的引脚，一共有</a:t>
                      </a:r>
                      <a:r>
                        <a:rPr lang="en-US" sz="1300">
                          <a:effectLst/>
                        </a:rPr>
                        <a:t>0-25</a:t>
                      </a:r>
                      <a:r>
                        <a:rPr lang="zh-CN" sz="1300">
                          <a:effectLst/>
                        </a:rPr>
                        <a:t>个引脚，它连接到电容屏</a:t>
                      </a:r>
                      <a:r>
                        <a:rPr lang="en-US" sz="1300">
                          <a:effectLst/>
                        </a:rPr>
                        <a:t>ITO</a:t>
                      </a:r>
                      <a:r>
                        <a:rPr lang="zh-CN" sz="1300">
                          <a:effectLst/>
                        </a:rPr>
                        <a:t>层引出的各个激励信号轴</a:t>
                      </a:r>
                      <a:endParaRPr lang="zh-CN" sz="1300">
                        <a:effectLst/>
                        <a:latin typeface="Times New Roman"/>
                        <a:ea typeface="宋体"/>
                      </a:endParaRPr>
                    </a:p>
                  </a:txBody>
                  <a:tcPr marL="71568" marR="71568" marT="0" marB="0" anchor="ctr"/>
                </a:tc>
              </a:tr>
              <a:tr h="800219">
                <a:tc>
                  <a:txBody>
                    <a:bodyPr/>
                    <a:lstStyle/>
                    <a:p>
                      <a:pPr algn="just">
                        <a:lnSpc>
                          <a:spcPct val="150000"/>
                        </a:lnSpc>
                        <a:spcAft>
                          <a:spcPts val="0"/>
                        </a:spcAft>
                      </a:pPr>
                      <a:r>
                        <a:rPr lang="en-US" sz="1300">
                          <a:effectLst/>
                        </a:rPr>
                        <a:t>Sensing channels</a:t>
                      </a:r>
                      <a:endParaRPr lang="zh-CN" sz="1300">
                        <a:effectLst/>
                        <a:latin typeface="Times New Roman"/>
                        <a:ea typeface="宋体"/>
                      </a:endParaRPr>
                    </a:p>
                  </a:txBody>
                  <a:tcPr marL="71568" marR="71568" marT="0" marB="0" anchor="ctr"/>
                </a:tc>
                <a:tc>
                  <a:txBody>
                    <a:bodyPr/>
                    <a:lstStyle/>
                    <a:p>
                      <a:pPr algn="just">
                        <a:lnSpc>
                          <a:spcPct val="150000"/>
                        </a:lnSpc>
                        <a:spcAft>
                          <a:spcPts val="0"/>
                        </a:spcAft>
                      </a:pPr>
                      <a:r>
                        <a:rPr lang="zh-CN" sz="1300">
                          <a:effectLst/>
                        </a:rPr>
                        <a:t>信号检测引脚，一共有</a:t>
                      </a:r>
                      <a:r>
                        <a:rPr lang="en-US" sz="1300">
                          <a:effectLst/>
                        </a:rPr>
                        <a:t>0-13</a:t>
                      </a:r>
                      <a:r>
                        <a:rPr lang="zh-CN" sz="1300">
                          <a:effectLst/>
                        </a:rPr>
                        <a:t>个引脚，它连接到电容屏</a:t>
                      </a:r>
                      <a:r>
                        <a:rPr lang="en-US" sz="1300">
                          <a:effectLst/>
                        </a:rPr>
                        <a:t>ITO</a:t>
                      </a:r>
                      <a:r>
                        <a:rPr lang="zh-CN" sz="1300">
                          <a:effectLst/>
                        </a:rPr>
                        <a:t>层引出的各个电容量检测信号轴</a:t>
                      </a:r>
                      <a:endParaRPr lang="zh-CN" sz="1300">
                        <a:effectLst/>
                        <a:latin typeface="Times New Roman"/>
                        <a:ea typeface="宋体"/>
                      </a:endParaRPr>
                    </a:p>
                  </a:txBody>
                  <a:tcPr marL="71568" marR="71568" marT="0" marB="0" anchor="ctr"/>
                </a:tc>
              </a:tr>
              <a:tr h="822568">
                <a:tc>
                  <a:txBody>
                    <a:bodyPr/>
                    <a:lstStyle/>
                    <a:p>
                      <a:pPr algn="just">
                        <a:lnSpc>
                          <a:spcPct val="150000"/>
                        </a:lnSpc>
                        <a:spcAft>
                          <a:spcPts val="0"/>
                        </a:spcAft>
                      </a:pPr>
                      <a:r>
                        <a:rPr lang="en-US" sz="1300">
                          <a:effectLst/>
                        </a:rPr>
                        <a:t>I2C</a:t>
                      </a:r>
                      <a:endParaRPr lang="zh-CN" sz="1300">
                        <a:effectLst/>
                        <a:latin typeface="Times New Roman"/>
                        <a:ea typeface="宋体"/>
                      </a:endParaRPr>
                    </a:p>
                  </a:txBody>
                  <a:tcPr marL="71568" marR="71568" marT="0" marB="0" anchor="ctr"/>
                </a:tc>
                <a:tc>
                  <a:txBody>
                    <a:bodyPr/>
                    <a:lstStyle/>
                    <a:p>
                      <a:pPr algn="just">
                        <a:lnSpc>
                          <a:spcPct val="150000"/>
                        </a:lnSpc>
                        <a:spcAft>
                          <a:spcPts val="0"/>
                        </a:spcAft>
                      </a:pPr>
                      <a:r>
                        <a:rPr lang="en-US" sz="1300">
                          <a:effectLst/>
                        </a:rPr>
                        <a:t>I2C</a:t>
                      </a:r>
                      <a:r>
                        <a:rPr lang="zh-CN" sz="1300">
                          <a:effectLst/>
                        </a:rPr>
                        <a:t>通信信号线，包含</a:t>
                      </a:r>
                      <a:r>
                        <a:rPr lang="en-US" sz="1300">
                          <a:effectLst/>
                        </a:rPr>
                        <a:t>SCL</a:t>
                      </a:r>
                      <a:r>
                        <a:rPr lang="zh-CN" sz="1300">
                          <a:effectLst/>
                        </a:rPr>
                        <a:t>与</a:t>
                      </a:r>
                      <a:r>
                        <a:rPr lang="en-US" sz="1300">
                          <a:effectLst/>
                        </a:rPr>
                        <a:t>SDA</a:t>
                      </a:r>
                      <a:r>
                        <a:rPr lang="zh-CN" sz="1300">
                          <a:effectLst/>
                        </a:rPr>
                        <a:t>，外部控制器通过它与</a:t>
                      </a:r>
                      <a:r>
                        <a:rPr lang="en-US" sz="1300">
                          <a:effectLst/>
                        </a:rPr>
                        <a:t>GT9157</a:t>
                      </a:r>
                      <a:r>
                        <a:rPr lang="zh-CN" sz="1300">
                          <a:effectLst/>
                        </a:rPr>
                        <a:t>芯片通讯，配置</a:t>
                      </a:r>
                      <a:r>
                        <a:rPr lang="en-US" sz="1300">
                          <a:effectLst/>
                        </a:rPr>
                        <a:t>GT9157</a:t>
                      </a:r>
                      <a:r>
                        <a:rPr lang="zh-CN" sz="1300">
                          <a:effectLst/>
                        </a:rPr>
                        <a:t>的工作方式或获取坐标信号</a:t>
                      </a:r>
                      <a:endParaRPr lang="zh-CN" sz="1300">
                        <a:effectLst/>
                        <a:latin typeface="Times New Roman"/>
                        <a:ea typeface="宋体"/>
                      </a:endParaRPr>
                    </a:p>
                  </a:txBody>
                  <a:tcPr marL="71568" marR="71568" marT="0" marB="0" anchor="ctr"/>
                </a:tc>
              </a:tr>
              <a:tr h="536296">
                <a:tc>
                  <a:txBody>
                    <a:bodyPr/>
                    <a:lstStyle/>
                    <a:p>
                      <a:pPr algn="just">
                        <a:lnSpc>
                          <a:spcPct val="150000"/>
                        </a:lnSpc>
                        <a:spcAft>
                          <a:spcPts val="0"/>
                        </a:spcAft>
                      </a:pPr>
                      <a:r>
                        <a:rPr lang="en-US" sz="1300">
                          <a:effectLst/>
                        </a:rPr>
                        <a:t>INT</a:t>
                      </a:r>
                      <a:endParaRPr lang="zh-CN" sz="1300">
                        <a:effectLst/>
                        <a:latin typeface="Times New Roman"/>
                        <a:ea typeface="宋体"/>
                      </a:endParaRPr>
                    </a:p>
                  </a:txBody>
                  <a:tcPr marL="71568" marR="71568" marT="0" marB="0" anchor="ctr"/>
                </a:tc>
                <a:tc>
                  <a:txBody>
                    <a:bodyPr/>
                    <a:lstStyle/>
                    <a:p>
                      <a:pPr algn="just">
                        <a:lnSpc>
                          <a:spcPct val="150000"/>
                        </a:lnSpc>
                        <a:spcAft>
                          <a:spcPts val="0"/>
                        </a:spcAft>
                      </a:pPr>
                      <a:r>
                        <a:rPr lang="zh-CN" sz="1300">
                          <a:effectLst/>
                        </a:rPr>
                        <a:t>中断信号，</a:t>
                      </a:r>
                      <a:r>
                        <a:rPr lang="en-US" sz="1300">
                          <a:effectLst/>
                        </a:rPr>
                        <a:t>GB9157</a:t>
                      </a:r>
                      <a:r>
                        <a:rPr lang="zh-CN" sz="1300">
                          <a:effectLst/>
                        </a:rPr>
                        <a:t>芯片通过它告诉外部控制器有新的触摸事件</a:t>
                      </a:r>
                      <a:endParaRPr lang="zh-CN" sz="1300">
                        <a:effectLst/>
                        <a:latin typeface="Times New Roman"/>
                        <a:ea typeface="宋体"/>
                      </a:endParaRPr>
                    </a:p>
                  </a:txBody>
                  <a:tcPr marL="71568" marR="71568" marT="0" marB="0" anchor="ctr"/>
                </a:tc>
              </a:tr>
              <a:tr h="536296">
                <a:tc>
                  <a:txBody>
                    <a:bodyPr/>
                    <a:lstStyle/>
                    <a:p>
                      <a:pPr algn="just">
                        <a:lnSpc>
                          <a:spcPct val="150000"/>
                        </a:lnSpc>
                        <a:spcAft>
                          <a:spcPts val="0"/>
                        </a:spcAft>
                      </a:pPr>
                      <a:r>
                        <a:rPr lang="en-US" sz="1300">
                          <a:effectLst/>
                        </a:rPr>
                        <a:t>/RSTB</a:t>
                      </a:r>
                      <a:endParaRPr lang="zh-CN" sz="1300">
                        <a:effectLst/>
                        <a:latin typeface="Times New Roman"/>
                        <a:ea typeface="宋体"/>
                      </a:endParaRPr>
                    </a:p>
                  </a:txBody>
                  <a:tcPr marL="71568" marR="71568" marT="0" marB="0" anchor="ctr"/>
                </a:tc>
                <a:tc>
                  <a:txBody>
                    <a:bodyPr/>
                    <a:lstStyle/>
                    <a:p>
                      <a:pPr algn="just">
                        <a:lnSpc>
                          <a:spcPct val="150000"/>
                        </a:lnSpc>
                        <a:spcAft>
                          <a:spcPts val="0"/>
                        </a:spcAft>
                      </a:pPr>
                      <a:r>
                        <a:rPr lang="zh-CN" sz="1300">
                          <a:effectLst/>
                        </a:rPr>
                        <a:t>复位引脚，用于复位</a:t>
                      </a:r>
                      <a:r>
                        <a:rPr lang="en-US" sz="1300">
                          <a:effectLst/>
                        </a:rPr>
                        <a:t>GT9157</a:t>
                      </a:r>
                      <a:r>
                        <a:rPr lang="zh-CN" sz="1300">
                          <a:effectLst/>
                        </a:rPr>
                        <a:t>芯片；在上电时还与</a:t>
                      </a:r>
                      <a:r>
                        <a:rPr lang="en-US" sz="1300">
                          <a:effectLst/>
                        </a:rPr>
                        <a:t>INT</a:t>
                      </a:r>
                      <a:r>
                        <a:rPr lang="zh-CN" sz="1300">
                          <a:effectLst/>
                        </a:rPr>
                        <a:t>引脚配合设置</a:t>
                      </a:r>
                      <a:r>
                        <a:rPr lang="en-US" sz="1300">
                          <a:effectLst/>
                        </a:rPr>
                        <a:t>IIC</a:t>
                      </a:r>
                      <a:r>
                        <a:rPr lang="zh-CN" sz="1300">
                          <a:effectLst/>
                        </a:rPr>
                        <a:t>通讯的设备地址 </a:t>
                      </a:r>
                      <a:endParaRPr lang="zh-CN" sz="1300">
                        <a:effectLst/>
                        <a:latin typeface="Times New Roman"/>
                        <a:ea typeface="宋体"/>
                      </a:endParaRPr>
                    </a:p>
                  </a:txBody>
                  <a:tcPr marL="71568" marR="71568" marT="0" marB="0" anchor="ctr"/>
                </a:tc>
              </a:tr>
            </a:tbl>
          </a:graphicData>
        </a:graphic>
      </p:graphicFrame>
    </p:spTree>
    <p:extLst>
      <p:ext uri="{BB962C8B-B14F-4D97-AF65-F5344CB8AC3E}">
        <p14:creationId xmlns:p14="http://schemas.microsoft.com/office/powerpoint/2010/main" val="9958095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latin typeface="微软雅黑" pitchFamily="34" charset="-122"/>
                <a:ea typeface="微软雅黑" pitchFamily="34" charset="-122"/>
              </a:rPr>
              <a:t>电容</a:t>
            </a:r>
            <a:r>
              <a:rPr lang="zh-CN" altLang="en-US" sz="3200" b="1">
                <a:latin typeface="微软雅黑" pitchFamily="34" charset="-122"/>
                <a:ea typeface="微软雅黑" pitchFamily="34" charset="-122"/>
              </a:rPr>
              <a:t>触摸屏</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触摸画板</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b="1" smtClean="0">
                <a:latin typeface="微软雅黑" pitchFamily="34" charset="-122"/>
                <a:ea typeface="微软雅黑" pitchFamily="34" charset="-122"/>
              </a:rPr>
              <a:t>GT9157</a:t>
            </a:r>
            <a:r>
              <a:rPr lang="zh-CN" altLang="en-US" sz="2400" b="1">
                <a:latin typeface="微软雅黑" pitchFamily="34" charset="-122"/>
                <a:ea typeface="微软雅黑" pitchFamily="34" charset="-122"/>
              </a:rPr>
              <a:t>芯片的引脚</a:t>
            </a:r>
            <a:endParaRPr lang="zh-CN" altLang="en-US" sz="2400" b="1" dirty="0">
              <a:latin typeface="微软雅黑" pitchFamily="34" charset="-122"/>
              <a:ea typeface="微软雅黑" pitchFamily="34" charset="-122"/>
            </a:endParaRPr>
          </a:p>
        </p:txBody>
      </p:sp>
      <p:sp>
        <p:nvSpPr>
          <p:cNvPr id="3" name="矩形 2"/>
          <p:cNvSpPr/>
          <p:nvPr/>
        </p:nvSpPr>
        <p:spPr>
          <a:xfrm>
            <a:off x="755576" y="1700808"/>
            <a:ext cx="7992888" cy="2169825"/>
          </a:xfrm>
          <a:prstGeom prst="rect">
            <a:avLst/>
          </a:prstGeom>
        </p:spPr>
        <p:txBody>
          <a:bodyPr wrap="square">
            <a:spAutoFit/>
          </a:bodyPr>
          <a:lstStyle/>
          <a:p>
            <a:pPr>
              <a:lnSpc>
                <a:spcPct val="150000"/>
              </a:lnSpc>
            </a:pPr>
            <a:r>
              <a:rPr lang="en-US" altLang="zh-CN" smtClean="0"/>
              <a:t>	</a:t>
            </a:r>
            <a:r>
              <a:rPr lang="zh-CN" altLang="zh-CN" smtClean="0"/>
              <a:t>若把</a:t>
            </a:r>
            <a:r>
              <a:rPr lang="zh-CN" altLang="zh-CN"/>
              <a:t>电容触摸屏与液晶面板分离开来，在触摸面板的背面，可看到它的边框有一些电路走线，它们就是触摸屏</a:t>
            </a:r>
            <a:r>
              <a:rPr lang="en-US" altLang="zh-CN"/>
              <a:t>ITO</a:t>
            </a:r>
            <a:r>
              <a:rPr lang="zh-CN" altLang="zh-CN"/>
              <a:t>层引出的</a:t>
            </a:r>
            <a:r>
              <a:rPr lang="en-US" altLang="zh-CN"/>
              <a:t>XY</a:t>
            </a:r>
            <a:r>
              <a:rPr lang="zh-CN" altLang="zh-CN"/>
              <a:t>轴信号线，这些信号线分别引出到</a:t>
            </a:r>
            <a:r>
              <a:rPr lang="en-US" altLang="zh-CN"/>
              <a:t>GT9157</a:t>
            </a:r>
            <a:r>
              <a:rPr lang="zh-CN" altLang="zh-CN"/>
              <a:t>芯片的</a:t>
            </a:r>
            <a:r>
              <a:rPr lang="en-US" altLang="zh-CN"/>
              <a:t>Driving channels</a:t>
            </a:r>
            <a:r>
              <a:rPr lang="zh-CN" altLang="zh-CN"/>
              <a:t>及</a:t>
            </a:r>
            <a:r>
              <a:rPr lang="en-US" altLang="zh-CN"/>
              <a:t>Sensing channels</a:t>
            </a:r>
            <a:r>
              <a:rPr lang="zh-CN" altLang="zh-CN"/>
              <a:t>引脚中。也正是因为触摸屏有这些信号线的存在，所以手机厂商追求的屏幕无边框是比较难做到的。</a:t>
            </a:r>
          </a:p>
        </p:txBody>
      </p:sp>
    </p:spTree>
    <p:extLst>
      <p:ext uri="{BB962C8B-B14F-4D97-AF65-F5344CB8AC3E}">
        <p14:creationId xmlns:p14="http://schemas.microsoft.com/office/powerpoint/2010/main" val="30851572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latin typeface="微软雅黑" pitchFamily="34" charset="-122"/>
                <a:ea typeface="微软雅黑" pitchFamily="34" charset="-122"/>
              </a:rPr>
              <a:t>电容</a:t>
            </a:r>
            <a:r>
              <a:rPr lang="zh-CN" altLang="en-US" sz="3200" b="1">
                <a:latin typeface="微软雅黑" pitchFamily="34" charset="-122"/>
                <a:ea typeface="微软雅黑" pitchFamily="34" charset="-122"/>
              </a:rPr>
              <a:t>触摸屏</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触摸画板</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smtClean="0">
                <a:latin typeface="微软雅黑" pitchFamily="34" charset="-122"/>
                <a:ea typeface="微软雅黑" pitchFamily="34" charset="-122"/>
              </a:rPr>
              <a:t>上</a:t>
            </a:r>
            <a:r>
              <a:rPr lang="zh-CN" altLang="en-US" sz="2400" b="1">
                <a:latin typeface="微软雅黑" pitchFamily="34" charset="-122"/>
                <a:ea typeface="微软雅黑" pitchFamily="34" charset="-122"/>
              </a:rPr>
              <a:t>电时序与</a:t>
            </a:r>
            <a:r>
              <a:rPr lang="en-US" altLang="zh-CN" sz="2400" b="1">
                <a:latin typeface="微软雅黑" pitchFamily="34" charset="-122"/>
                <a:ea typeface="微软雅黑" pitchFamily="34" charset="-122"/>
              </a:rPr>
              <a:t>I2C</a:t>
            </a:r>
            <a:r>
              <a:rPr lang="zh-CN" altLang="en-US" sz="2400" b="1">
                <a:latin typeface="微软雅黑" pitchFamily="34" charset="-122"/>
                <a:ea typeface="微软雅黑" pitchFamily="34" charset="-122"/>
              </a:rPr>
              <a:t>设备地址</a:t>
            </a:r>
            <a:endParaRPr lang="zh-CN" altLang="en-US" sz="2400" b="1" dirty="0">
              <a:latin typeface="微软雅黑" pitchFamily="34" charset="-122"/>
              <a:ea typeface="微软雅黑" pitchFamily="34" charset="-122"/>
            </a:endParaRPr>
          </a:p>
        </p:txBody>
      </p:sp>
      <p:sp>
        <p:nvSpPr>
          <p:cNvPr id="3" name="矩形 2"/>
          <p:cNvSpPr/>
          <p:nvPr/>
        </p:nvSpPr>
        <p:spPr>
          <a:xfrm>
            <a:off x="755576" y="1700808"/>
            <a:ext cx="7992888" cy="2531527"/>
          </a:xfrm>
          <a:prstGeom prst="rect">
            <a:avLst/>
          </a:prstGeom>
        </p:spPr>
        <p:txBody>
          <a:bodyPr wrap="square">
            <a:spAutoFit/>
          </a:bodyPr>
          <a:lstStyle/>
          <a:p>
            <a:pPr>
              <a:lnSpc>
                <a:spcPct val="150000"/>
              </a:lnSpc>
            </a:pPr>
            <a:r>
              <a:rPr lang="en-US" altLang="zh-CN" smtClean="0"/>
              <a:t>	</a:t>
            </a:r>
            <a:r>
              <a:rPr lang="en-US" altLang="zh-CN"/>
              <a:t>GT9157</a:t>
            </a:r>
            <a:r>
              <a:rPr lang="zh-CN" altLang="zh-CN"/>
              <a:t>触控芯片有两个备选的</a:t>
            </a:r>
            <a:r>
              <a:rPr lang="en-US" altLang="zh-CN"/>
              <a:t>I2C</a:t>
            </a:r>
            <a:r>
              <a:rPr lang="zh-CN" altLang="zh-CN"/>
              <a:t>通讯地址，这是由芯片的上电时序设定</a:t>
            </a:r>
            <a:r>
              <a:rPr lang="zh-CN" altLang="zh-CN"/>
              <a:t>的</a:t>
            </a:r>
            <a:r>
              <a:rPr lang="zh-CN" altLang="zh-CN" smtClean="0"/>
              <a:t>，</a:t>
            </a:r>
            <a:r>
              <a:rPr lang="zh-CN" altLang="zh-CN"/>
              <a:t>上电时序有</a:t>
            </a:r>
            <a:r>
              <a:rPr lang="en-US" altLang="zh-CN"/>
              <a:t>Reset</a:t>
            </a:r>
            <a:r>
              <a:rPr lang="zh-CN" altLang="zh-CN"/>
              <a:t>引脚和</a:t>
            </a:r>
            <a:r>
              <a:rPr lang="en-US" altLang="zh-CN"/>
              <a:t>INT</a:t>
            </a:r>
            <a:r>
              <a:rPr lang="zh-CN" altLang="zh-CN"/>
              <a:t>引脚生成，若</a:t>
            </a:r>
            <a:r>
              <a:rPr lang="en-US" altLang="zh-CN"/>
              <a:t>Reset</a:t>
            </a:r>
            <a:r>
              <a:rPr lang="zh-CN" altLang="zh-CN"/>
              <a:t>引脚从低电电平转变到高电平期间，</a:t>
            </a:r>
            <a:r>
              <a:rPr lang="en-US" altLang="zh-CN"/>
              <a:t>INT</a:t>
            </a:r>
            <a:r>
              <a:rPr lang="zh-CN" altLang="zh-CN"/>
              <a:t>引脚为高电平的时候，触控芯片使用的</a:t>
            </a:r>
            <a:r>
              <a:rPr lang="en-US" altLang="zh-CN"/>
              <a:t>I2C</a:t>
            </a:r>
            <a:r>
              <a:rPr lang="zh-CN" altLang="zh-CN"/>
              <a:t>设备地址为</a:t>
            </a:r>
            <a:r>
              <a:rPr lang="en-US" altLang="zh-CN"/>
              <a:t>0x28/0x29(8</a:t>
            </a:r>
            <a:r>
              <a:rPr lang="zh-CN" altLang="zh-CN"/>
              <a:t>位写、读地址</a:t>
            </a:r>
            <a:r>
              <a:rPr lang="en-US" altLang="zh-CN"/>
              <a:t>)</a:t>
            </a:r>
            <a:r>
              <a:rPr lang="zh-CN" altLang="zh-CN"/>
              <a:t>，</a:t>
            </a:r>
            <a:r>
              <a:rPr lang="en-US" altLang="zh-CN"/>
              <a:t>7</a:t>
            </a:r>
            <a:r>
              <a:rPr lang="zh-CN" altLang="zh-CN"/>
              <a:t>位地址为</a:t>
            </a:r>
            <a:r>
              <a:rPr lang="en-US" altLang="zh-CN"/>
              <a:t>0x14</a:t>
            </a:r>
            <a:r>
              <a:rPr lang="zh-CN" altLang="zh-CN"/>
              <a:t>；若</a:t>
            </a:r>
            <a:r>
              <a:rPr lang="en-US" altLang="zh-CN"/>
              <a:t>Reset</a:t>
            </a:r>
            <a:r>
              <a:rPr lang="zh-CN" altLang="zh-CN"/>
              <a:t>引脚从低电电平转变到高电平期间，</a:t>
            </a:r>
            <a:r>
              <a:rPr lang="en-US" altLang="zh-CN"/>
              <a:t>INT</a:t>
            </a:r>
            <a:r>
              <a:rPr lang="zh-CN" altLang="zh-CN"/>
              <a:t>引脚一直为低电平，则触控芯片使用的</a:t>
            </a:r>
            <a:r>
              <a:rPr lang="en-US" altLang="zh-CN"/>
              <a:t>I2C</a:t>
            </a:r>
            <a:r>
              <a:rPr lang="zh-CN" altLang="zh-CN"/>
              <a:t>设备地址为</a:t>
            </a:r>
            <a:r>
              <a:rPr lang="en-US" altLang="zh-CN"/>
              <a:t>0xBA/0xBB(8</a:t>
            </a:r>
            <a:r>
              <a:rPr lang="zh-CN" altLang="zh-CN"/>
              <a:t>位写、读地址</a:t>
            </a:r>
            <a:r>
              <a:rPr lang="en-US" altLang="zh-CN"/>
              <a:t>)</a:t>
            </a:r>
            <a:r>
              <a:rPr lang="zh-CN" altLang="zh-CN"/>
              <a:t>，</a:t>
            </a:r>
            <a:r>
              <a:rPr lang="en-US" altLang="zh-CN"/>
              <a:t>7</a:t>
            </a:r>
            <a:r>
              <a:rPr lang="zh-CN" altLang="zh-CN"/>
              <a:t>位地址为</a:t>
            </a:r>
            <a:r>
              <a:rPr lang="en-US" altLang="zh-CN"/>
              <a:t>0x5D</a:t>
            </a:r>
            <a:r>
              <a:rPr lang="zh-CN" altLang="zh-CN" smtClean="0"/>
              <a:t>。</a:t>
            </a:r>
            <a:endParaRPr lang="zh-CN" altLang="zh-CN"/>
          </a:p>
        </p:txBody>
      </p:sp>
    </p:spTree>
    <p:extLst>
      <p:ext uri="{BB962C8B-B14F-4D97-AF65-F5344CB8AC3E}">
        <p14:creationId xmlns:p14="http://schemas.microsoft.com/office/powerpoint/2010/main" val="16456617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latin typeface="微软雅黑" pitchFamily="34" charset="-122"/>
                <a:ea typeface="微软雅黑" pitchFamily="34" charset="-122"/>
              </a:rPr>
              <a:t>电容</a:t>
            </a:r>
            <a:r>
              <a:rPr lang="zh-CN" altLang="en-US" sz="3200" b="1">
                <a:latin typeface="微软雅黑" pitchFamily="34" charset="-122"/>
                <a:ea typeface="微软雅黑" pitchFamily="34" charset="-122"/>
              </a:rPr>
              <a:t>触摸屏</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触摸画板</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smtClean="0">
                <a:latin typeface="微软雅黑" pitchFamily="34" charset="-122"/>
                <a:ea typeface="微软雅黑" pitchFamily="34" charset="-122"/>
              </a:rPr>
              <a:t>上</a:t>
            </a:r>
            <a:r>
              <a:rPr lang="zh-CN" altLang="en-US" sz="2400" b="1">
                <a:latin typeface="微软雅黑" pitchFamily="34" charset="-122"/>
                <a:ea typeface="微软雅黑" pitchFamily="34" charset="-122"/>
              </a:rPr>
              <a:t>电时序与</a:t>
            </a:r>
            <a:r>
              <a:rPr lang="en-US" altLang="zh-CN" sz="2400" b="1">
                <a:latin typeface="微软雅黑" pitchFamily="34" charset="-122"/>
                <a:ea typeface="微软雅黑" pitchFamily="34" charset="-122"/>
              </a:rPr>
              <a:t>I2C</a:t>
            </a:r>
            <a:r>
              <a:rPr lang="zh-CN" altLang="en-US" sz="2400" b="1">
                <a:latin typeface="微软雅黑" pitchFamily="34" charset="-122"/>
                <a:ea typeface="微软雅黑" pitchFamily="34" charset="-122"/>
              </a:rPr>
              <a:t>设备地址</a:t>
            </a:r>
            <a:endParaRPr lang="zh-CN" altLang="en-US" sz="2400" b="1" dirty="0">
              <a:latin typeface="微软雅黑" pitchFamily="34" charset="-122"/>
              <a:ea typeface="微软雅黑" pitchFamily="34" charset="-122"/>
            </a:endParaRPr>
          </a:p>
        </p:txBody>
      </p:sp>
      <p:pic>
        <p:nvPicPr>
          <p:cNvPr id="6" name="图片 5"/>
          <p:cNvPicPr/>
          <p:nvPr/>
        </p:nvPicPr>
        <p:blipFill>
          <a:blip r:embed="rId3" cstate="print">
            <a:extLst>
              <a:ext uri="{28A0092B-C50C-407E-A947-70E740481C1C}">
                <a14:useLocalDpi xmlns:a14="http://schemas.microsoft.com/office/drawing/2010/main" val="0"/>
              </a:ext>
            </a:extLst>
          </a:blip>
          <a:stretch>
            <a:fillRect/>
          </a:stretch>
        </p:blipFill>
        <p:spPr>
          <a:xfrm>
            <a:off x="2531268" y="1563010"/>
            <a:ext cx="4633020" cy="4998309"/>
          </a:xfrm>
          <a:prstGeom prst="rect">
            <a:avLst/>
          </a:prstGeom>
          <a:ln>
            <a:solidFill>
              <a:schemeClr val="tx1"/>
            </a:solidFill>
          </a:ln>
        </p:spPr>
      </p:pic>
    </p:spTree>
    <p:extLst>
      <p:ext uri="{BB962C8B-B14F-4D97-AF65-F5344CB8AC3E}">
        <p14:creationId xmlns:p14="http://schemas.microsoft.com/office/powerpoint/2010/main" val="2956103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latin typeface="微软雅黑" pitchFamily="34" charset="-122"/>
                <a:ea typeface="微软雅黑" pitchFamily="34" charset="-122"/>
              </a:rPr>
              <a:t>电容</a:t>
            </a:r>
            <a:r>
              <a:rPr lang="zh-CN" altLang="en-US" sz="3200" b="1">
                <a:latin typeface="微软雅黑" pitchFamily="34" charset="-122"/>
                <a:ea typeface="微软雅黑" pitchFamily="34" charset="-122"/>
              </a:rPr>
              <a:t>触摸屏</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触摸画板</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smtClean="0">
                <a:latin typeface="微软雅黑" pitchFamily="34" charset="-122"/>
                <a:ea typeface="微软雅黑" pitchFamily="34" charset="-122"/>
              </a:rPr>
              <a:t>寄存器</a:t>
            </a:r>
            <a:r>
              <a:rPr lang="zh-CN" altLang="en-US" sz="2400" b="1">
                <a:latin typeface="微软雅黑" pitchFamily="34" charset="-122"/>
                <a:ea typeface="微软雅黑" pitchFamily="34" charset="-122"/>
              </a:rPr>
              <a:t>配置</a:t>
            </a:r>
            <a:endParaRPr lang="zh-CN" altLang="en-US" sz="2400" b="1" dirty="0">
              <a:latin typeface="微软雅黑" pitchFamily="34" charset="-122"/>
              <a:ea typeface="微软雅黑" pitchFamily="34" charset="-122"/>
            </a:endParaRPr>
          </a:p>
        </p:txBody>
      </p:sp>
      <p:sp>
        <p:nvSpPr>
          <p:cNvPr id="2" name="矩形 1"/>
          <p:cNvSpPr/>
          <p:nvPr/>
        </p:nvSpPr>
        <p:spPr>
          <a:xfrm>
            <a:off x="611560" y="1514401"/>
            <a:ext cx="7992888" cy="2169825"/>
          </a:xfrm>
          <a:prstGeom prst="rect">
            <a:avLst/>
          </a:prstGeom>
        </p:spPr>
        <p:txBody>
          <a:bodyPr wrap="square">
            <a:spAutoFit/>
          </a:bodyPr>
          <a:lstStyle/>
          <a:p>
            <a:pPr>
              <a:lnSpc>
                <a:spcPct val="150000"/>
              </a:lnSpc>
            </a:pPr>
            <a:r>
              <a:rPr lang="en-US" altLang="zh-CN" smtClean="0"/>
              <a:t>	</a:t>
            </a:r>
            <a:r>
              <a:rPr lang="zh-CN" altLang="zh-CN" smtClean="0"/>
              <a:t>上</a:t>
            </a:r>
            <a:r>
              <a:rPr lang="zh-CN" altLang="zh-CN"/>
              <a:t>电复位后，</a:t>
            </a:r>
            <a:r>
              <a:rPr lang="en-US" altLang="zh-CN"/>
              <a:t>GT9157</a:t>
            </a:r>
            <a:r>
              <a:rPr lang="zh-CN" altLang="zh-CN"/>
              <a:t>芯片需要通过外部主控芯片加载寄存器配置，设定它的工作模式，这些配置通过</a:t>
            </a:r>
            <a:r>
              <a:rPr lang="en-US" altLang="zh-CN"/>
              <a:t>I2C</a:t>
            </a:r>
            <a:r>
              <a:rPr lang="zh-CN" altLang="zh-CN"/>
              <a:t>信号线传输到</a:t>
            </a:r>
            <a:r>
              <a:rPr lang="en-US" altLang="zh-CN"/>
              <a:t>GT9157</a:t>
            </a:r>
            <a:r>
              <a:rPr lang="zh-CN" altLang="zh-CN"/>
              <a:t>，它的配置寄存器地址都由两个字节来表示，这些寄存器的地址从</a:t>
            </a:r>
            <a:r>
              <a:rPr lang="en-US" altLang="zh-CN"/>
              <a:t>0x8047-0x8100</a:t>
            </a:r>
            <a:r>
              <a:rPr lang="zh-CN" altLang="zh-CN"/>
              <a:t>，一般来说，我们实际配置的时候会按照</a:t>
            </a:r>
            <a:r>
              <a:rPr lang="en-US" altLang="zh-CN"/>
              <a:t>GT9157</a:t>
            </a:r>
            <a:r>
              <a:rPr lang="zh-CN" altLang="zh-CN"/>
              <a:t>生产厂商给的默认配置来控制芯片，仅修改部分</a:t>
            </a:r>
            <a:r>
              <a:rPr lang="zh-CN" altLang="zh-CN"/>
              <a:t>关键</a:t>
            </a:r>
            <a:r>
              <a:rPr lang="zh-CN" altLang="zh-CN" smtClean="0"/>
              <a:t>寄存器</a:t>
            </a:r>
            <a:r>
              <a:rPr lang="zh-CN" altLang="en-US"/>
              <a:t>。</a:t>
            </a:r>
          </a:p>
        </p:txBody>
      </p:sp>
    </p:spTree>
    <p:extLst>
      <p:ext uri="{BB962C8B-B14F-4D97-AF65-F5344CB8AC3E}">
        <p14:creationId xmlns:p14="http://schemas.microsoft.com/office/powerpoint/2010/main" val="30255580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3298</TotalTime>
  <Pages>0</Pages>
  <Words>441</Words>
  <Characters>0</Characters>
  <Application>Microsoft Office PowerPoint</Application>
  <DocSecurity>0</DocSecurity>
  <PresentationFormat>全屏显示(4:3)</PresentationFormat>
  <Lines>0</Lines>
  <Paragraphs>99</Paragraphs>
  <Slides>19</Slides>
  <Notes>0</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wushaoxia(武绍霞)</dc:creator>
  <cp:lastModifiedBy>admin</cp:lastModifiedBy>
  <cp:revision>308</cp:revision>
  <dcterms:created xsi:type="dcterms:W3CDTF">2014-09-22T09:17:55Z</dcterms:created>
  <dcterms:modified xsi:type="dcterms:W3CDTF">2016-06-23T01:32:21Z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2052-10.1.0.5345</vt:lpwstr>
  </property>
</Properties>
</file>