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73" r:id="rId3"/>
    <p:sldId id="296" r:id="rId4"/>
    <p:sldId id="315" r:id="rId5"/>
    <p:sldId id="316" r:id="rId6"/>
    <p:sldId id="346" r:id="rId7"/>
    <p:sldId id="323" r:id="rId8"/>
    <p:sldId id="324" r:id="rId9"/>
    <p:sldId id="347" r:id="rId10"/>
    <p:sldId id="348" r:id="rId11"/>
    <p:sldId id="349" r:id="rId12"/>
    <p:sldId id="350" r:id="rId13"/>
    <p:sldId id="351" r:id="rId14"/>
    <p:sldId id="352" r:id="rId15"/>
    <p:sldId id="353" r:id="rId16"/>
    <p:sldId id="354" r:id="rId17"/>
    <p:sldId id="355" r:id="rId18"/>
    <p:sldId id="356" r:id="rId19"/>
    <p:sldId id="357" r:id="rId20"/>
    <p:sldId id="358" r:id="rId21"/>
    <p:sldId id="359" r:id="rId22"/>
    <p:sldId id="360" r:id="rId23"/>
    <p:sldId id="361" r:id="rId24"/>
    <p:sldId id="362" r:id="rId25"/>
    <p:sldId id="363" r:id="rId26"/>
    <p:sldId id="365" r:id="rId27"/>
    <p:sldId id="364" r:id="rId28"/>
    <p:sldId id="366" r:id="rId29"/>
    <p:sldId id="367" r:id="rId30"/>
    <p:sldId id="368" r:id="rId31"/>
    <p:sldId id="369" r:id="rId32"/>
    <p:sldId id="370" r:id="rId33"/>
    <p:sldId id="371" r:id="rId34"/>
    <p:sldId id="372" r:id="rId35"/>
    <p:sldId id="373" r:id="rId36"/>
    <p:sldId id="283" r:id="rId37"/>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A850"/>
    <a:srgbClr val="5B81CF"/>
    <a:srgbClr val="EAFBFF"/>
    <a:srgbClr val="76A4DC"/>
    <a:srgbClr val="FE978C"/>
    <a:srgbClr val="248C51"/>
    <a:srgbClr val="188EFC"/>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75" d="100"/>
          <a:sy n="75" d="100"/>
        </p:scale>
        <p:origin x="-58" y="-154"/>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23083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24873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08423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74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extLst>
      <p:ext uri="{BB962C8B-B14F-4D97-AF65-F5344CB8AC3E}">
        <p14:creationId xmlns:p14="http://schemas.microsoft.com/office/powerpoint/2010/main" val="81882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27118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3760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42124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395701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7167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0"/>
            <a:ext cx="742950" cy="742950"/>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2" name="圆角矩形 13"/>
          <p:cNvGrpSpPr>
            <a:grpSpLocks/>
          </p:cNvGrpSpPr>
          <p:nvPr/>
        </p:nvGrpSpPr>
        <p:grpSpPr bwMode="auto">
          <a:xfrm>
            <a:off x="4856163" y="2206625"/>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3" name="圆角矩形 12"/>
          <p:cNvGrpSpPr>
            <a:grpSpLocks/>
          </p:cNvGrpSpPr>
          <p:nvPr/>
        </p:nvGrpSpPr>
        <p:grpSpPr bwMode="auto">
          <a:xfrm>
            <a:off x="6232525" y="2413000"/>
            <a:ext cx="1225550" cy="1225550"/>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4" name="圆角矩形 9"/>
          <p:cNvGrpSpPr>
            <a:grpSpLocks/>
          </p:cNvGrpSpPr>
          <p:nvPr/>
        </p:nvGrpSpPr>
        <p:grpSpPr bwMode="auto">
          <a:xfrm>
            <a:off x="3648075" y="2566988"/>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5" name="圆角矩形 4"/>
          <p:cNvGrpSpPr>
            <a:grpSpLocks/>
          </p:cNvGrpSpPr>
          <p:nvPr/>
        </p:nvGrpSpPr>
        <p:grpSpPr bwMode="auto">
          <a:xfrm>
            <a:off x="2428875" y="1847850"/>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6" name="标题 1"/>
          <p:cNvGrpSpPr>
            <a:grpSpLocks/>
          </p:cNvGrpSpPr>
          <p:nvPr/>
        </p:nvGrpSpPr>
        <p:grpSpPr bwMode="auto">
          <a:xfrm>
            <a:off x="1692275" y="2206625"/>
            <a:ext cx="5302250" cy="2066925"/>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CAN—</a:t>
              </a:r>
              <a:r>
                <a:rPr lang="zh-CN" altLang="en-US" sz="3200" b="1" smtClean="0">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grpSp>
      <p:grpSp>
        <p:nvGrpSpPr>
          <p:cNvPr id="2057" name="圆角矩形 8"/>
          <p:cNvGrpSpPr>
            <a:grpSpLocks/>
          </p:cNvGrpSpPr>
          <p:nvPr/>
        </p:nvGrpSpPr>
        <p:grpSpPr bwMode="auto">
          <a:xfrm>
            <a:off x="1435100" y="2566988"/>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8" name="圆角矩形 11"/>
          <p:cNvGrpSpPr>
            <a:grpSpLocks/>
          </p:cNvGrpSpPr>
          <p:nvPr/>
        </p:nvGrpSpPr>
        <p:grpSpPr bwMode="auto">
          <a:xfrm>
            <a:off x="5970588" y="2384425"/>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2059"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零死角玩转</a:t>
            </a:r>
            <a:r>
              <a:rPr lang="en-US" altLang="zh-CN" sz="3200" b="1" smtClean="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060" name="标题 1"/>
          <p:cNvGrpSpPr>
            <a:grpSpLocks/>
          </p:cNvGrpSpPr>
          <p:nvPr/>
        </p:nvGrpSpPr>
        <p:grpSpPr bwMode="auto">
          <a:xfrm>
            <a:off x="1781175" y="4365104"/>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grpSp>
        <p:nvGrpSpPr>
          <p:cNvPr id="2061" name="标题 1"/>
          <p:cNvGrpSpPr>
            <a:grpSpLocks/>
          </p:cNvGrpSpPr>
          <p:nvPr/>
        </p:nvGrpSpPr>
        <p:grpSpPr bwMode="auto">
          <a:xfrm>
            <a:off x="1763713" y="5227091"/>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www.chuxue123.com</a:t>
              </a:r>
            </a:p>
          </p:txBody>
        </p:sp>
      </p:grpSp>
      <p:pic>
        <p:nvPicPr>
          <p:cNvPr id="34"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35"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smtClean="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6" name="文本框 3"/>
          <p:cNvSpPr txBox="1">
            <a:spLocks noChangeArrowheads="1"/>
          </p:cNvSpPr>
          <p:nvPr/>
        </p:nvSpPr>
        <p:spPr bwMode="auto">
          <a:xfrm>
            <a:off x="539552" y="1095127"/>
            <a:ext cx="74145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smtClean="0">
                <a:solidFill>
                  <a:srgbClr val="000000"/>
                </a:solidFill>
                <a:latin typeface="微软雅黑" pitchFamily="34" charset="-122"/>
                <a:ea typeface="微软雅黑" pitchFamily="34" charset="-122"/>
              </a:rPr>
              <a:t>CAN</a:t>
            </a:r>
            <a:r>
              <a:rPr lang="zh-CN" altLang="en-US" sz="2400" smtClean="0">
                <a:solidFill>
                  <a:srgbClr val="000000"/>
                </a:solidFill>
                <a:latin typeface="微软雅黑" pitchFamily="34" charset="-122"/>
                <a:ea typeface="微软雅黑" pitchFamily="34" charset="-122"/>
              </a:rPr>
              <a:t>协议中的差分信号</a:t>
            </a:r>
            <a:endParaRPr lang="zh-CN" altLang="en-US" sz="2400" dirty="0">
              <a:solidFill>
                <a:srgbClr val="000000"/>
              </a:solidFill>
              <a:latin typeface="微软雅黑" pitchFamily="34" charset="-122"/>
              <a:ea typeface="微软雅黑" pitchFamily="34" charset="-122"/>
            </a:endParaRPr>
          </a:p>
        </p:txBody>
      </p:sp>
      <p:sp>
        <p:nvSpPr>
          <p:cNvPr id="2" name="矩形 1"/>
          <p:cNvSpPr/>
          <p:nvPr/>
        </p:nvSpPr>
        <p:spPr>
          <a:xfrm>
            <a:off x="383534" y="1628800"/>
            <a:ext cx="8436937" cy="2169825"/>
          </a:xfrm>
          <a:prstGeom prst="rect">
            <a:avLst/>
          </a:prstGeom>
        </p:spPr>
        <p:txBody>
          <a:bodyPr wrap="square">
            <a:spAutoFit/>
          </a:bodyPr>
          <a:lstStyle/>
          <a:p>
            <a:pPr>
              <a:lnSpc>
                <a:spcPct val="150000"/>
              </a:lnSpc>
            </a:pPr>
            <a:r>
              <a:rPr lang="en-US" altLang="zh-CN"/>
              <a:t>CAN</a:t>
            </a:r>
            <a:r>
              <a:rPr lang="zh-CN" altLang="zh-CN"/>
              <a:t>协议中对它使用的</a:t>
            </a:r>
            <a:r>
              <a:rPr lang="en-US" altLang="zh-CN"/>
              <a:t>CAN_High</a:t>
            </a:r>
            <a:r>
              <a:rPr lang="zh-CN" altLang="zh-CN"/>
              <a:t>及</a:t>
            </a:r>
            <a:r>
              <a:rPr lang="en-US" altLang="zh-CN"/>
              <a:t>CAN_Low</a:t>
            </a:r>
            <a:r>
              <a:rPr lang="zh-CN" altLang="zh-CN"/>
              <a:t>表示的差分信号做</a:t>
            </a:r>
            <a:r>
              <a:rPr lang="zh-CN" altLang="zh-CN"/>
              <a:t>了</a:t>
            </a:r>
            <a:r>
              <a:rPr lang="zh-CN" altLang="zh-CN" smtClean="0"/>
              <a:t>规定</a:t>
            </a:r>
            <a:r>
              <a:rPr lang="zh-CN" altLang="en-US" smtClean="0"/>
              <a:t>。</a:t>
            </a:r>
          </a:p>
          <a:p>
            <a:pPr>
              <a:lnSpc>
                <a:spcPct val="150000"/>
              </a:lnSpc>
            </a:pPr>
            <a:r>
              <a:rPr lang="en-US" altLang="zh-CN" smtClean="0"/>
              <a:t>	</a:t>
            </a:r>
            <a:r>
              <a:rPr lang="zh-CN" altLang="zh-CN" smtClean="0"/>
              <a:t>以高速</a:t>
            </a:r>
            <a:r>
              <a:rPr lang="en-US" altLang="zh-CN" smtClean="0"/>
              <a:t>CAN</a:t>
            </a:r>
            <a:r>
              <a:rPr lang="zh-CN" altLang="zh-CN" smtClean="0"/>
              <a:t>协议为例，当表示逻辑</a:t>
            </a:r>
            <a:r>
              <a:rPr lang="en-US" altLang="zh-CN" smtClean="0"/>
              <a:t>1</a:t>
            </a:r>
            <a:r>
              <a:rPr lang="zh-CN" altLang="zh-CN" smtClean="0"/>
              <a:t>时</a:t>
            </a:r>
            <a:r>
              <a:rPr lang="en-US" altLang="zh-CN" smtClean="0"/>
              <a:t>(</a:t>
            </a:r>
            <a:r>
              <a:rPr lang="zh-CN" altLang="zh-CN" smtClean="0"/>
              <a:t>隐性电平</a:t>
            </a:r>
            <a:r>
              <a:rPr lang="en-US" altLang="zh-CN" smtClean="0"/>
              <a:t>)</a:t>
            </a:r>
            <a:r>
              <a:rPr lang="zh-CN" altLang="zh-CN" smtClean="0"/>
              <a:t>，</a:t>
            </a:r>
            <a:r>
              <a:rPr lang="en-US" altLang="zh-CN" smtClean="0"/>
              <a:t>CAN_High</a:t>
            </a:r>
            <a:r>
              <a:rPr lang="zh-CN" altLang="zh-CN" smtClean="0"/>
              <a:t>和</a:t>
            </a:r>
            <a:r>
              <a:rPr lang="en-US" altLang="zh-CN" smtClean="0"/>
              <a:t>CAN_Low</a:t>
            </a:r>
            <a:r>
              <a:rPr lang="zh-CN" altLang="zh-CN" smtClean="0"/>
              <a:t>线上的电压均为</a:t>
            </a:r>
            <a:r>
              <a:rPr lang="en-US" altLang="zh-CN" smtClean="0"/>
              <a:t>2.5v</a:t>
            </a:r>
            <a:r>
              <a:rPr lang="zh-CN" altLang="zh-CN" smtClean="0"/>
              <a:t>，即它们的电压差</a:t>
            </a:r>
            <a:r>
              <a:rPr lang="en-US" altLang="zh-CN" smtClean="0"/>
              <a:t>V</a:t>
            </a:r>
            <a:r>
              <a:rPr lang="en-US" altLang="zh-CN" baseline="-25000" smtClean="0"/>
              <a:t>H</a:t>
            </a:r>
            <a:r>
              <a:rPr lang="en-US" altLang="zh-CN" smtClean="0"/>
              <a:t>-V</a:t>
            </a:r>
            <a:r>
              <a:rPr lang="en-US" altLang="zh-CN" baseline="-25000" smtClean="0"/>
              <a:t>L</a:t>
            </a:r>
            <a:r>
              <a:rPr lang="en-US" altLang="zh-CN" smtClean="0"/>
              <a:t>=0V</a:t>
            </a:r>
            <a:r>
              <a:rPr lang="zh-CN" altLang="zh-CN" smtClean="0"/>
              <a:t>；而表示逻辑</a:t>
            </a:r>
            <a:r>
              <a:rPr lang="en-US" altLang="zh-CN" smtClean="0"/>
              <a:t>0</a:t>
            </a:r>
            <a:r>
              <a:rPr lang="zh-CN" altLang="zh-CN" smtClean="0"/>
              <a:t>时</a:t>
            </a:r>
            <a:r>
              <a:rPr lang="en-US" altLang="zh-CN" smtClean="0"/>
              <a:t>(</a:t>
            </a:r>
            <a:r>
              <a:rPr lang="zh-CN" altLang="zh-CN" smtClean="0"/>
              <a:t>显性电平</a:t>
            </a:r>
            <a:r>
              <a:rPr lang="en-US" altLang="zh-CN" smtClean="0"/>
              <a:t>)</a:t>
            </a:r>
            <a:r>
              <a:rPr lang="zh-CN" altLang="zh-CN" smtClean="0"/>
              <a:t>，</a:t>
            </a:r>
            <a:r>
              <a:rPr lang="en-US" altLang="zh-CN" smtClean="0"/>
              <a:t>CAN_High</a:t>
            </a:r>
            <a:r>
              <a:rPr lang="zh-CN" altLang="zh-CN" smtClean="0"/>
              <a:t>的电平为</a:t>
            </a:r>
            <a:r>
              <a:rPr lang="en-US" altLang="zh-CN" smtClean="0"/>
              <a:t>3.5V</a:t>
            </a:r>
            <a:r>
              <a:rPr lang="zh-CN" altLang="zh-CN" smtClean="0"/>
              <a:t>，</a:t>
            </a:r>
            <a:r>
              <a:rPr lang="en-US" altLang="zh-CN" smtClean="0"/>
              <a:t>CAN_Low</a:t>
            </a:r>
            <a:r>
              <a:rPr lang="zh-CN" altLang="zh-CN" smtClean="0"/>
              <a:t>线的电平为</a:t>
            </a:r>
            <a:r>
              <a:rPr lang="en-US" altLang="zh-CN" smtClean="0"/>
              <a:t>1.5V</a:t>
            </a:r>
            <a:r>
              <a:rPr lang="zh-CN" altLang="zh-CN" smtClean="0"/>
              <a:t>，即它们的电压差为</a:t>
            </a:r>
            <a:r>
              <a:rPr lang="en-US" altLang="zh-CN" smtClean="0"/>
              <a:t>V</a:t>
            </a:r>
            <a:r>
              <a:rPr lang="en-US" altLang="zh-CN" baseline="-25000" smtClean="0"/>
              <a:t>H</a:t>
            </a:r>
            <a:r>
              <a:rPr lang="en-US" altLang="zh-CN" smtClean="0"/>
              <a:t>-V</a:t>
            </a:r>
            <a:r>
              <a:rPr lang="en-US" altLang="zh-CN" baseline="-25000" smtClean="0"/>
              <a:t>L</a:t>
            </a:r>
            <a:r>
              <a:rPr lang="en-US" altLang="zh-CN" smtClean="0"/>
              <a:t>=2V</a:t>
            </a:r>
            <a:r>
              <a:rPr lang="zh-CN" altLang="zh-CN" smtClean="0"/>
              <a:t>。</a:t>
            </a:r>
            <a:endParaRPr lang="zh-CN" altLang="zh-CN"/>
          </a:p>
        </p:txBody>
      </p:sp>
      <p:graphicFrame>
        <p:nvGraphicFramePr>
          <p:cNvPr id="3" name="表格 2"/>
          <p:cNvGraphicFramePr>
            <a:graphicFrameLocks noGrp="1"/>
          </p:cNvGraphicFramePr>
          <p:nvPr>
            <p:extLst>
              <p:ext uri="{D42A27DB-BD31-4B8C-83A1-F6EECF244321}">
                <p14:modId xmlns:p14="http://schemas.microsoft.com/office/powerpoint/2010/main" val="1093669504"/>
              </p:ext>
            </p:extLst>
          </p:nvPr>
        </p:nvGraphicFramePr>
        <p:xfrm>
          <a:off x="107509" y="3933056"/>
          <a:ext cx="8928986" cy="2599170"/>
        </p:xfrm>
        <a:graphic>
          <a:graphicData uri="http://schemas.openxmlformats.org/drawingml/2006/table">
            <a:tbl>
              <a:tblPr firstRow="1" firstCol="1" bandRow="1">
                <a:tableStyleId>{5C22544A-7EE6-4342-B048-85BDC9FD1C3A}</a:tableStyleId>
              </a:tblPr>
              <a:tblGrid>
                <a:gridCol w="864091"/>
                <a:gridCol w="648072"/>
                <a:gridCol w="648072"/>
                <a:gridCol w="720080"/>
                <a:gridCol w="553911"/>
                <a:gridCol w="686845"/>
                <a:gridCol w="686845"/>
                <a:gridCol w="686845"/>
                <a:gridCol w="686845"/>
                <a:gridCol w="686845"/>
                <a:gridCol w="686845"/>
                <a:gridCol w="686845"/>
                <a:gridCol w="686845"/>
              </a:tblGrid>
              <a:tr h="492673">
                <a:tc rowSpan="3">
                  <a:txBody>
                    <a:bodyPr/>
                    <a:lstStyle/>
                    <a:p>
                      <a:pPr algn="ctr">
                        <a:lnSpc>
                          <a:spcPts val="1200"/>
                        </a:lnSpc>
                        <a:spcAft>
                          <a:spcPts val="0"/>
                        </a:spcAft>
                      </a:pPr>
                      <a:r>
                        <a:rPr lang="zh-CN" sz="1200">
                          <a:effectLst/>
                        </a:rPr>
                        <a:t>信号</a:t>
                      </a:r>
                      <a:endParaRPr lang="zh-CN" sz="1200">
                        <a:effectLst/>
                        <a:latin typeface="Times New Roman"/>
                        <a:ea typeface="黑体"/>
                      </a:endParaRPr>
                    </a:p>
                  </a:txBody>
                  <a:tcPr marL="68580" marR="68580" marT="0" marB="0" anchor="ctr"/>
                </a:tc>
                <a:tc gridSpan="6">
                  <a:txBody>
                    <a:bodyPr/>
                    <a:lstStyle/>
                    <a:p>
                      <a:pPr algn="ctr">
                        <a:lnSpc>
                          <a:spcPts val="1200"/>
                        </a:lnSpc>
                        <a:spcAft>
                          <a:spcPts val="0"/>
                        </a:spcAft>
                      </a:pPr>
                      <a:r>
                        <a:rPr lang="en-US" sz="1200">
                          <a:effectLst/>
                        </a:rPr>
                        <a:t>ISO11898(</a:t>
                      </a:r>
                      <a:r>
                        <a:rPr lang="zh-CN" sz="1200">
                          <a:effectLst/>
                        </a:rPr>
                        <a:t>高速</a:t>
                      </a:r>
                      <a:r>
                        <a:rPr lang="en-US" sz="1200">
                          <a:effectLst/>
                        </a:rPr>
                        <a:t>)</a:t>
                      </a:r>
                      <a:endParaRPr lang="zh-CN" sz="1200">
                        <a:effectLst/>
                        <a:latin typeface="Times New Roman"/>
                        <a:ea typeface="黑体"/>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6">
                  <a:txBody>
                    <a:bodyPr/>
                    <a:lstStyle/>
                    <a:p>
                      <a:pPr algn="ctr">
                        <a:lnSpc>
                          <a:spcPts val="1200"/>
                        </a:lnSpc>
                        <a:spcAft>
                          <a:spcPts val="0"/>
                        </a:spcAft>
                      </a:pPr>
                      <a:r>
                        <a:rPr lang="en-US" sz="1200">
                          <a:effectLst/>
                        </a:rPr>
                        <a:t>ISO11519-2(</a:t>
                      </a:r>
                      <a:r>
                        <a:rPr lang="zh-CN" sz="1200">
                          <a:effectLst/>
                        </a:rPr>
                        <a:t>低速</a:t>
                      </a:r>
                      <a:r>
                        <a:rPr lang="en-US" sz="1200">
                          <a:effectLst/>
                        </a:rPr>
                        <a:t>)</a:t>
                      </a:r>
                      <a:endParaRPr lang="zh-CN" sz="1200">
                        <a:effectLst/>
                        <a:latin typeface="Times New Roman"/>
                        <a:ea typeface="黑体"/>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00189">
                <a:tc vMerge="1">
                  <a:txBody>
                    <a:bodyPr/>
                    <a:lstStyle/>
                    <a:p>
                      <a:endParaRPr lang="zh-CN" altLang="en-US"/>
                    </a:p>
                  </a:txBody>
                  <a:tcPr/>
                </a:tc>
                <a:tc gridSpan="3">
                  <a:txBody>
                    <a:bodyPr/>
                    <a:lstStyle/>
                    <a:p>
                      <a:pPr algn="ctr">
                        <a:lnSpc>
                          <a:spcPts val="1200"/>
                        </a:lnSpc>
                        <a:spcAft>
                          <a:spcPts val="0"/>
                        </a:spcAft>
                      </a:pPr>
                      <a:r>
                        <a:rPr lang="zh-CN" sz="1200">
                          <a:effectLst/>
                        </a:rPr>
                        <a:t>隐性</a:t>
                      </a:r>
                      <a:r>
                        <a:rPr lang="en-US" sz="1200">
                          <a:effectLst/>
                        </a:rPr>
                        <a:t>(</a:t>
                      </a:r>
                      <a:r>
                        <a:rPr lang="zh-CN" sz="1200">
                          <a:effectLst/>
                        </a:rPr>
                        <a:t>逻辑</a:t>
                      </a:r>
                      <a:r>
                        <a:rPr lang="en-US" sz="1200">
                          <a:effectLst/>
                        </a:rPr>
                        <a:t>1)</a:t>
                      </a:r>
                      <a:endParaRPr lang="zh-CN" sz="1200">
                        <a:effectLst/>
                        <a:latin typeface="Times New Roman"/>
                        <a:ea typeface="黑体"/>
                      </a:endParaRPr>
                    </a:p>
                  </a:txBody>
                  <a:tcPr marL="68580" marR="68580" marT="0" marB="0" anchor="ctr"/>
                </a:tc>
                <a:tc hMerge="1">
                  <a:txBody>
                    <a:bodyPr/>
                    <a:lstStyle/>
                    <a:p>
                      <a:endParaRPr lang="zh-CN" altLang="en-US"/>
                    </a:p>
                  </a:txBody>
                  <a:tcPr/>
                </a:tc>
                <a:tc hMerge="1">
                  <a:txBody>
                    <a:bodyPr/>
                    <a:lstStyle/>
                    <a:p>
                      <a:endParaRPr lang="zh-CN" altLang="en-US"/>
                    </a:p>
                  </a:txBody>
                  <a:tcPr/>
                </a:tc>
                <a:tc gridSpan="3">
                  <a:txBody>
                    <a:bodyPr/>
                    <a:lstStyle/>
                    <a:p>
                      <a:pPr algn="ctr">
                        <a:lnSpc>
                          <a:spcPts val="1200"/>
                        </a:lnSpc>
                        <a:spcAft>
                          <a:spcPts val="0"/>
                        </a:spcAft>
                      </a:pPr>
                      <a:r>
                        <a:rPr lang="zh-CN" sz="1200">
                          <a:effectLst/>
                        </a:rPr>
                        <a:t>显性</a:t>
                      </a:r>
                      <a:r>
                        <a:rPr lang="en-US" sz="1200">
                          <a:effectLst/>
                        </a:rPr>
                        <a:t>(</a:t>
                      </a:r>
                      <a:r>
                        <a:rPr lang="zh-CN" sz="1200">
                          <a:effectLst/>
                        </a:rPr>
                        <a:t>逻辑</a:t>
                      </a:r>
                      <a:r>
                        <a:rPr lang="en-US" sz="1200">
                          <a:effectLst/>
                        </a:rPr>
                        <a:t>0)</a:t>
                      </a:r>
                      <a:endParaRPr lang="zh-CN" sz="1200">
                        <a:effectLst/>
                        <a:latin typeface="Times New Roman"/>
                        <a:ea typeface="黑体"/>
                      </a:endParaRPr>
                    </a:p>
                  </a:txBody>
                  <a:tcPr marL="68580" marR="68580" marT="0" marB="0" anchor="ctr"/>
                </a:tc>
                <a:tc hMerge="1">
                  <a:txBody>
                    <a:bodyPr/>
                    <a:lstStyle/>
                    <a:p>
                      <a:endParaRPr lang="zh-CN" altLang="en-US"/>
                    </a:p>
                  </a:txBody>
                  <a:tcPr/>
                </a:tc>
                <a:tc hMerge="1">
                  <a:txBody>
                    <a:bodyPr/>
                    <a:lstStyle/>
                    <a:p>
                      <a:endParaRPr lang="zh-CN" altLang="en-US"/>
                    </a:p>
                  </a:txBody>
                  <a:tcPr/>
                </a:tc>
                <a:tc gridSpan="3">
                  <a:txBody>
                    <a:bodyPr/>
                    <a:lstStyle/>
                    <a:p>
                      <a:pPr algn="ctr">
                        <a:lnSpc>
                          <a:spcPts val="1200"/>
                        </a:lnSpc>
                        <a:spcAft>
                          <a:spcPts val="0"/>
                        </a:spcAft>
                      </a:pPr>
                      <a:r>
                        <a:rPr lang="zh-CN" sz="1200">
                          <a:effectLst/>
                        </a:rPr>
                        <a:t>隐性</a:t>
                      </a:r>
                      <a:r>
                        <a:rPr lang="en-US" sz="1200">
                          <a:effectLst/>
                        </a:rPr>
                        <a:t>(</a:t>
                      </a:r>
                      <a:r>
                        <a:rPr lang="zh-CN" sz="1200">
                          <a:effectLst/>
                        </a:rPr>
                        <a:t>逻辑</a:t>
                      </a:r>
                      <a:r>
                        <a:rPr lang="en-US" sz="1200">
                          <a:effectLst/>
                        </a:rPr>
                        <a:t>1)</a:t>
                      </a:r>
                      <a:endParaRPr lang="zh-CN" sz="1200">
                        <a:effectLst/>
                        <a:latin typeface="Times New Roman"/>
                        <a:ea typeface="黑体"/>
                      </a:endParaRPr>
                    </a:p>
                  </a:txBody>
                  <a:tcPr marL="68580" marR="68580" marT="0" marB="0" anchor="ctr"/>
                </a:tc>
                <a:tc hMerge="1">
                  <a:txBody>
                    <a:bodyPr/>
                    <a:lstStyle/>
                    <a:p>
                      <a:endParaRPr lang="zh-CN" altLang="en-US"/>
                    </a:p>
                  </a:txBody>
                  <a:tcPr/>
                </a:tc>
                <a:tc hMerge="1">
                  <a:txBody>
                    <a:bodyPr/>
                    <a:lstStyle/>
                    <a:p>
                      <a:endParaRPr lang="zh-CN" altLang="en-US"/>
                    </a:p>
                  </a:txBody>
                  <a:tcPr/>
                </a:tc>
                <a:tc gridSpan="3">
                  <a:txBody>
                    <a:bodyPr/>
                    <a:lstStyle/>
                    <a:p>
                      <a:pPr algn="ctr">
                        <a:lnSpc>
                          <a:spcPts val="1200"/>
                        </a:lnSpc>
                        <a:spcAft>
                          <a:spcPts val="0"/>
                        </a:spcAft>
                      </a:pPr>
                      <a:r>
                        <a:rPr lang="zh-CN" sz="1200">
                          <a:effectLst/>
                        </a:rPr>
                        <a:t>显性</a:t>
                      </a:r>
                      <a:r>
                        <a:rPr lang="en-US" sz="1200">
                          <a:effectLst/>
                        </a:rPr>
                        <a:t>(</a:t>
                      </a:r>
                      <a:r>
                        <a:rPr lang="zh-CN" sz="1200">
                          <a:effectLst/>
                        </a:rPr>
                        <a:t>逻辑</a:t>
                      </a:r>
                      <a:r>
                        <a:rPr lang="en-US" sz="1200">
                          <a:effectLst/>
                        </a:rPr>
                        <a:t>0)</a:t>
                      </a:r>
                      <a:endParaRPr lang="zh-CN" sz="1200">
                        <a:effectLst/>
                        <a:latin typeface="Times New Roman"/>
                        <a:ea typeface="黑体"/>
                      </a:endParaRPr>
                    </a:p>
                  </a:txBody>
                  <a:tcPr marL="68580" marR="68580" marT="0" marB="0" anchor="ctr"/>
                </a:tc>
                <a:tc hMerge="1">
                  <a:txBody>
                    <a:bodyPr/>
                    <a:lstStyle/>
                    <a:p>
                      <a:endParaRPr lang="zh-CN" altLang="en-US"/>
                    </a:p>
                  </a:txBody>
                  <a:tcPr/>
                </a:tc>
                <a:tc hMerge="1">
                  <a:txBody>
                    <a:bodyPr/>
                    <a:lstStyle/>
                    <a:p>
                      <a:endParaRPr lang="zh-CN" altLang="en-US"/>
                    </a:p>
                  </a:txBody>
                  <a:tcPr/>
                </a:tc>
              </a:tr>
              <a:tr h="297917">
                <a:tc vMerge="1">
                  <a:txBody>
                    <a:bodyPr/>
                    <a:lstStyle/>
                    <a:p>
                      <a:endParaRPr lang="zh-CN" altLang="en-US"/>
                    </a:p>
                  </a:txBody>
                  <a:tcPr/>
                </a:tc>
                <a:tc>
                  <a:txBody>
                    <a:bodyPr/>
                    <a:lstStyle/>
                    <a:p>
                      <a:pPr>
                        <a:lnSpc>
                          <a:spcPts val="1200"/>
                        </a:lnSpc>
                        <a:spcAft>
                          <a:spcPts val="0"/>
                        </a:spcAft>
                      </a:pPr>
                      <a:r>
                        <a:rPr lang="zh-CN" sz="1200">
                          <a:effectLst/>
                        </a:rPr>
                        <a:t>最小值</a:t>
                      </a:r>
                      <a:endParaRPr lang="zh-CN" sz="1200">
                        <a:effectLst/>
                        <a:latin typeface="Times New Roman"/>
                        <a:ea typeface="黑体"/>
                      </a:endParaRPr>
                    </a:p>
                  </a:txBody>
                  <a:tcPr marL="68580" marR="68580" marT="0" marB="0" anchor="ctr"/>
                </a:tc>
                <a:tc>
                  <a:txBody>
                    <a:bodyPr/>
                    <a:lstStyle/>
                    <a:p>
                      <a:pPr>
                        <a:lnSpc>
                          <a:spcPts val="1200"/>
                        </a:lnSpc>
                        <a:spcAft>
                          <a:spcPts val="0"/>
                        </a:spcAft>
                      </a:pPr>
                      <a:r>
                        <a:rPr lang="zh-CN" sz="1200">
                          <a:effectLst/>
                        </a:rPr>
                        <a:t>典型值</a:t>
                      </a:r>
                      <a:endParaRPr lang="zh-CN" sz="1200">
                        <a:effectLst/>
                        <a:latin typeface="Times New Roman"/>
                        <a:ea typeface="黑体"/>
                      </a:endParaRPr>
                    </a:p>
                  </a:txBody>
                  <a:tcPr marL="68580" marR="68580" marT="0" marB="0" anchor="ctr"/>
                </a:tc>
                <a:tc>
                  <a:txBody>
                    <a:bodyPr/>
                    <a:lstStyle/>
                    <a:p>
                      <a:pPr>
                        <a:lnSpc>
                          <a:spcPts val="1200"/>
                        </a:lnSpc>
                        <a:spcAft>
                          <a:spcPts val="0"/>
                        </a:spcAft>
                      </a:pPr>
                      <a:r>
                        <a:rPr lang="zh-CN" sz="1200">
                          <a:effectLst/>
                        </a:rPr>
                        <a:t>最大值</a:t>
                      </a:r>
                      <a:endParaRPr lang="zh-CN" sz="1200">
                        <a:effectLst/>
                        <a:latin typeface="Times New Roman"/>
                        <a:ea typeface="黑体"/>
                      </a:endParaRPr>
                    </a:p>
                  </a:txBody>
                  <a:tcPr marL="68580" marR="68580" marT="0" marB="0" anchor="ctr"/>
                </a:tc>
                <a:tc>
                  <a:txBody>
                    <a:bodyPr/>
                    <a:lstStyle/>
                    <a:p>
                      <a:pPr>
                        <a:lnSpc>
                          <a:spcPts val="1200"/>
                        </a:lnSpc>
                        <a:spcAft>
                          <a:spcPts val="0"/>
                        </a:spcAft>
                      </a:pPr>
                      <a:r>
                        <a:rPr lang="zh-CN" sz="1200">
                          <a:effectLst/>
                        </a:rPr>
                        <a:t>最小值</a:t>
                      </a:r>
                      <a:endParaRPr lang="zh-CN" sz="1200">
                        <a:effectLst/>
                        <a:latin typeface="Times New Roman"/>
                        <a:ea typeface="黑体"/>
                      </a:endParaRPr>
                    </a:p>
                  </a:txBody>
                  <a:tcPr marL="68580" marR="68580" marT="0" marB="0" anchor="ctr"/>
                </a:tc>
                <a:tc>
                  <a:txBody>
                    <a:bodyPr/>
                    <a:lstStyle/>
                    <a:p>
                      <a:pPr>
                        <a:lnSpc>
                          <a:spcPts val="1200"/>
                        </a:lnSpc>
                        <a:spcAft>
                          <a:spcPts val="0"/>
                        </a:spcAft>
                      </a:pPr>
                      <a:r>
                        <a:rPr lang="zh-CN" sz="1200">
                          <a:effectLst/>
                        </a:rPr>
                        <a:t>典型值</a:t>
                      </a:r>
                      <a:endParaRPr lang="zh-CN" sz="1200">
                        <a:effectLst/>
                        <a:latin typeface="Times New Roman"/>
                        <a:ea typeface="黑体"/>
                      </a:endParaRPr>
                    </a:p>
                  </a:txBody>
                  <a:tcPr marL="68580" marR="68580" marT="0" marB="0" anchor="ctr"/>
                </a:tc>
                <a:tc>
                  <a:txBody>
                    <a:bodyPr/>
                    <a:lstStyle/>
                    <a:p>
                      <a:pPr>
                        <a:lnSpc>
                          <a:spcPts val="1200"/>
                        </a:lnSpc>
                        <a:spcAft>
                          <a:spcPts val="0"/>
                        </a:spcAft>
                      </a:pPr>
                      <a:r>
                        <a:rPr lang="zh-CN" sz="1200">
                          <a:effectLst/>
                        </a:rPr>
                        <a:t>最大值</a:t>
                      </a:r>
                      <a:endParaRPr lang="zh-CN" sz="1200">
                        <a:effectLst/>
                        <a:latin typeface="Times New Roman"/>
                        <a:ea typeface="黑体"/>
                      </a:endParaRPr>
                    </a:p>
                  </a:txBody>
                  <a:tcPr marL="68580" marR="68580" marT="0" marB="0" anchor="ctr"/>
                </a:tc>
                <a:tc>
                  <a:txBody>
                    <a:bodyPr/>
                    <a:lstStyle/>
                    <a:p>
                      <a:pPr>
                        <a:lnSpc>
                          <a:spcPts val="1200"/>
                        </a:lnSpc>
                        <a:spcAft>
                          <a:spcPts val="0"/>
                        </a:spcAft>
                      </a:pPr>
                      <a:r>
                        <a:rPr lang="zh-CN" sz="1200">
                          <a:effectLst/>
                        </a:rPr>
                        <a:t>最小值</a:t>
                      </a:r>
                      <a:endParaRPr lang="zh-CN" sz="1200">
                        <a:effectLst/>
                        <a:latin typeface="Times New Roman"/>
                        <a:ea typeface="黑体"/>
                      </a:endParaRPr>
                    </a:p>
                  </a:txBody>
                  <a:tcPr marL="68580" marR="68580" marT="0" marB="0" anchor="ctr"/>
                </a:tc>
                <a:tc>
                  <a:txBody>
                    <a:bodyPr/>
                    <a:lstStyle/>
                    <a:p>
                      <a:pPr>
                        <a:lnSpc>
                          <a:spcPts val="1200"/>
                        </a:lnSpc>
                        <a:spcAft>
                          <a:spcPts val="0"/>
                        </a:spcAft>
                      </a:pPr>
                      <a:r>
                        <a:rPr lang="zh-CN" sz="1200">
                          <a:effectLst/>
                        </a:rPr>
                        <a:t>典型值</a:t>
                      </a:r>
                      <a:endParaRPr lang="zh-CN" sz="1200">
                        <a:effectLst/>
                        <a:latin typeface="Times New Roman"/>
                        <a:ea typeface="黑体"/>
                      </a:endParaRPr>
                    </a:p>
                  </a:txBody>
                  <a:tcPr marL="68580" marR="68580" marT="0" marB="0" anchor="ctr"/>
                </a:tc>
                <a:tc>
                  <a:txBody>
                    <a:bodyPr/>
                    <a:lstStyle/>
                    <a:p>
                      <a:pPr>
                        <a:lnSpc>
                          <a:spcPts val="1200"/>
                        </a:lnSpc>
                        <a:spcAft>
                          <a:spcPts val="0"/>
                        </a:spcAft>
                      </a:pPr>
                      <a:r>
                        <a:rPr lang="zh-CN" sz="1200">
                          <a:effectLst/>
                        </a:rPr>
                        <a:t>最大值</a:t>
                      </a:r>
                      <a:endParaRPr lang="zh-CN" sz="1200">
                        <a:effectLst/>
                        <a:latin typeface="Times New Roman"/>
                        <a:ea typeface="黑体"/>
                      </a:endParaRPr>
                    </a:p>
                  </a:txBody>
                  <a:tcPr marL="68580" marR="68580" marT="0" marB="0" anchor="ctr"/>
                </a:tc>
                <a:tc>
                  <a:txBody>
                    <a:bodyPr/>
                    <a:lstStyle/>
                    <a:p>
                      <a:pPr>
                        <a:lnSpc>
                          <a:spcPts val="1200"/>
                        </a:lnSpc>
                        <a:spcAft>
                          <a:spcPts val="0"/>
                        </a:spcAft>
                      </a:pPr>
                      <a:r>
                        <a:rPr lang="zh-CN" sz="1200">
                          <a:effectLst/>
                        </a:rPr>
                        <a:t>最小值</a:t>
                      </a:r>
                      <a:endParaRPr lang="zh-CN" sz="1200">
                        <a:effectLst/>
                        <a:latin typeface="Times New Roman"/>
                        <a:ea typeface="黑体"/>
                      </a:endParaRPr>
                    </a:p>
                  </a:txBody>
                  <a:tcPr marL="68580" marR="68580" marT="0" marB="0" anchor="ctr"/>
                </a:tc>
                <a:tc>
                  <a:txBody>
                    <a:bodyPr/>
                    <a:lstStyle/>
                    <a:p>
                      <a:pPr>
                        <a:lnSpc>
                          <a:spcPts val="1200"/>
                        </a:lnSpc>
                        <a:spcAft>
                          <a:spcPts val="0"/>
                        </a:spcAft>
                      </a:pPr>
                      <a:r>
                        <a:rPr lang="zh-CN" sz="1200">
                          <a:effectLst/>
                        </a:rPr>
                        <a:t>典型值</a:t>
                      </a:r>
                      <a:endParaRPr lang="zh-CN" sz="1200">
                        <a:effectLst/>
                        <a:latin typeface="Times New Roman"/>
                        <a:ea typeface="黑体"/>
                      </a:endParaRPr>
                    </a:p>
                  </a:txBody>
                  <a:tcPr marL="68580" marR="68580" marT="0" marB="0" anchor="ctr"/>
                </a:tc>
                <a:tc>
                  <a:txBody>
                    <a:bodyPr/>
                    <a:lstStyle/>
                    <a:p>
                      <a:pPr>
                        <a:lnSpc>
                          <a:spcPts val="1200"/>
                        </a:lnSpc>
                        <a:spcAft>
                          <a:spcPts val="0"/>
                        </a:spcAft>
                      </a:pPr>
                      <a:r>
                        <a:rPr lang="zh-CN" sz="1200">
                          <a:effectLst/>
                        </a:rPr>
                        <a:t>最大值</a:t>
                      </a:r>
                      <a:endParaRPr lang="zh-CN" sz="1200">
                        <a:effectLst/>
                        <a:latin typeface="Times New Roman"/>
                        <a:ea typeface="黑体"/>
                      </a:endParaRPr>
                    </a:p>
                  </a:txBody>
                  <a:tcPr marL="68580" marR="68580" marT="0" marB="0" anchor="ctr"/>
                </a:tc>
              </a:tr>
              <a:tr h="533836">
                <a:tc>
                  <a:txBody>
                    <a:bodyPr/>
                    <a:lstStyle/>
                    <a:p>
                      <a:pPr>
                        <a:lnSpc>
                          <a:spcPts val="1200"/>
                        </a:lnSpc>
                        <a:spcAft>
                          <a:spcPts val="0"/>
                        </a:spcAft>
                      </a:pPr>
                      <a:r>
                        <a:rPr lang="en-US" sz="1050">
                          <a:effectLst/>
                        </a:rPr>
                        <a:t>CAN_High</a:t>
                      </a:r>
                      <a:r>
                        <a:rPr lang="zh-CN" sz="1050">
                          <a:effectLst/>
                        </a:rPr>
                        <a:t>（</a:t>
                      </a:r>
                      <a:r>
                        <a:rPr lang="en-US" sz="1050">
                          <a:effectLst/>
                        </a:rPr>
                        <a:t>V</a:t>
                      </a:r>
                      <a:r>
                        <a:rPr lang="zh-CN" sz="1050">
                          <a:effectLst/>
                        </a:rPr>
                        <a:t>）</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2.0</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2.5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3.0</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2.75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3.5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4.5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1.6</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1.75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1.9</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3.85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4.0</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5.0</a:t>
                      </a:r>
                      <a:endParaRPr lang="zh-CN" sz="1050">
                        <a:effectLst/>
                        <a:latin typeface="Times New Roman"/>
                        <a:ea typeface="宋体"/>
                      </a:endParaRPr>
                    </a:p>
                  </a:txBody>
                  <a:tcPr marL="68580" marR="68580" marT="0" marB="0" anchor="ctr"/>
                </a:tc>
              </a:tr>
              <a:tr h="533836">
                <a:tc>
                  <a:txBody>
                    <a:bodyPr/>
                    <a:lstStyle/>
                    <a:p>
                      <a:pPr>
                        <a:lnSpc>
                          <a:spcPts val="1200"/>
                        </a:lnSpc>
                        <a:spcAft>
                          <a:spcPts val="0"/>
                        </a:spcAft>
                      </a:pPr>
                      <a:r>
                        <a:rPr lang="en-US" sz="1050">
                          <a:effectLst/>
                        </a:rPr>
                        <a:t>CAN_Low</a:t>
                      </a:r>
                      <a:r>
                        <a:rPr lang="zh-CN" sz="1050">
                          <a:effectLst/>
                        </a:rPr>
                        <a:t>（</a:t>
                      </a:r>
                      <a:r>
                        <a:rPr lang="en-US" sz="1050">
                          <a:effectLst/>
                        </a:rPr>
                        <a:t>V</a:t>
                      </a:r>
                      <a:r>
                        <a:rPr lang="zh-CN" sz="1050">
                          <a:effectLst/>
                        </a:rPr>
                        <a:t>）</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2.0</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2.5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3.0</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0.5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1.5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2.25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3.10</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3.25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3.4</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0</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1.0</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1.15</a:t>
                      </a:r>
                      <a:endParaRPr lang="zh-CN" sz="1050">
                        <a:effectLst/>
                        <a:latin typeface="Times New Roman"/>
                        <a:ea typeface="宋体"/>
                      </a:endParaRPr>
                    </a:p>
                  </a:txBody>
                  <a:tcPr marL="68580" marR="68580" marT="0" marB="0" anchor="ctr"/>
                </a:tc>
              </a:tr>
              <a:tr h="533836">
                <a:tc>
                  <a:txBody>
                    <a:bodyPr/>
                    <a:lstStyle/>
                    <a:p>
                      <a:pPr>
                        <a:lnSpc>
                          <a:spcPts val="1200"/>
                        </a:lnSpc>
                        <a:spcAft>
                          <a:spcPts val="0"/>
                        </a:spcAft>
                      </a:pPr>
                      <a:r>
                        <a:rPr lang="en-US" sz="1050">
                          <a:effectLst/>
                        </a:rPr>
                        <a:t>High-Low</a:t>
                      </a:r>
                      <a:r>
                        <a:rPr lang="zh-CN" sz="1050">
                          <a:effectLst/>
                        </a:rPr>
                        <a:t>电位差</a:t>
                      </a:r>
                      <a:r>
                        <a:rPr lang="en-US" sz="1050">
                          <a:effectLst/>
                        </a:rPr>
                        <a:t> (V)</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-0.5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0</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0.05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1.5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2.0</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3.0</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-0.3</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-1.5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0.3</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3.0</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a:t>
                      </a:r>
                      <a:endParaRPr lang="zh-CN" sz="105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29705096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6" name="文本框 3"/>
          <p:cNvSpPr txBox="1">
            <a:spLocks noChangeArrowheads="1"/>
          </p:cNvSpPr>
          <p:nvPr/>
        </p:nvSpPr>
        <p:spPr bwMode="auto">
          <a:xfrm>
            <a:off x="539552" y="1095127"/>
            <a:ext cx="74145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smtClean="0">
                <a:solidFill>
                  <a:srgbClr val="000000"/>
                </a:solidFill>
                <a:latin typeface="微软雅黑" pitchFamily="34" charset="-122"/>
                <a:ea typeface="微软雅黑" pitchFamily="34" charset="-122"/>
              </a:rPr>
              <a:t>CAN</a:t>
            </a:r>
            <a:r>
              <a:rPr lang="zh-CN" altLang="en-US" sz="2400" smtClean="0">
                <a:solidFill>
                  <a:srgbClr val="000000"/>
                </a:solidFill>
                <a:latin typeface="微软雅黑" pitchFamily="34" charset="-122"/>
                <a:ea typeface="微软雅黑" pitchFamily="34" charset="-122"/>
              </a:rPr>
              <a:t>协议中的差分信号</a:t>
            </a:r>
            <a:endParaRPr lang="zh-CN" altLang="en-US" sz="2400" dirty="0">
              <a:solidFill>
                <a:srgbClr val="000000"/>
              </a:solidFill>
              <a:latin typeface="微软雅黑" pitchFamily="34" charset="-122"/>
              <a:ea typeface="微软雅黑" pitchFamily="34" charset="-122"/>
            </a:endParaRPr>
          </a:p>
        </p:txBody>
      </p:sp>
      <p:pic>
        <p:nvPicPr>
          <p:cNvPr id="7" name="图片 6"/>
          <p:cNvPicPr/>
          <p:nvPr/>
        </p:nvPicPr>
        <p:blipFill>
          <a:blip r:embed="rId3" cstate="print">
            <a:extLst>
              <a:ext uri="{28A0092B-C50C-407E-A947-70E740481C1C}">
                <a14:useLocalDpi xmlns:a14="http://schemas.microsoft.com/office/drawing/2010/main" val="0"/>
              </a:ext>
            </a:extLst>
          </a:blip>
          <a:stretch>
            <a:fillRect/>
          </a:stretch>
        </p:blipFill>
        <p:spPr>
          <a:xfrm>
            <a:off x="1691680" y="1628800"/>
            <a:ext cx="5274310" cy="3053080"/>
          </a:xfrm>
          <a:prstGeom prst="rect">
            <a:avLst/>
          </a:prstGeom>
          <a:ln>
            <a:solidFill>
              <a:schemeClr val="tx1"/>
            </a:solidFill>
          </a:ln>
        </p:spPr>
      </p:pic>
      <p:sp>
        <p:nvSpPr>
          <p:cNvPr id="4" name="矩形 3"/>
          <p:cNvSpPr/>
          <p:nvPr/>
        </p:nvSpPr>
        <p:spPr>
          <a:xfrm>
            <a:off x="467544" y="4854787"/>
            <a:ext cx="8280920" cy="1700530"/>
          </a:xfrm>
          <a:prstGeom prst="rect">
            <a:avLst/>
          </a:prstGeom>
        </p:spPr>
        <p:txBody>
          <a:bodyPr wrap="square">
            <a:spAutoFit/>
          </a:bodyPr>
          <a:lstStyle/>
          <a:p>
            <a:pPr>
              <a:lnSpc>
                <a:spcPct val="150000"/>
              </a:lnSpc>
            </a:pPr>
            <a:r>
              <a:rPr lang="en-US" altLang="zh-CN" smtClean="0"/>
              <a:t>	</a:t>
            </a:r>
            <a:r>
              <a:rPr lang="zh-CN" altLang="zh-CN" smtClean="0"/>
              <a:t>在</a:t>
            </a:r>
            <a:r>
              <a:rPr lang="en-US" altLang="zh-CN"/>
              <a:t>CAN</a:t>
            </a:r>
            <a:r>
              <a:rPr lang="zh-CN" altLang="zh-CN"/>
              <a:t>总线中，必须使它处于隐性电平</a:t>
            </a:r>
            <a:r>
              <a:rPr lang="en-US" altLang="zh-CN"/>
              <a:t>(</a:t>
            </a:r>
            <a:r>
              <a:rPr lang="zh-CN" altLang="zh-CN"/>
              <a:t>逻辑</a:t>
            </a:r>
            <a:r>
              <a:rPr lang="en-US" altLang="zh-CN"/>
              <a:t>1)</a:t>
            </a:r>
            <a:r>
              <a:rPr lang="zh-CN" altLang="zh-CN"/>
              <a:t>或显性电平</a:t>
            </a:r>
            <a:r>
              <a:rPr lang="en-US" altLang="zh-CN"/>
              <a:t>(</a:t>
            </a:r>
            <a:r>
              <a:rPr lang="zh-CN" altLang="zh-CN"/>
              <a:t>逻辑</a:t>
            </a:r>
            <a:r>
              <a:rPr lang="en-US" altLang="zh-CN"/>
              <a:t>0)</a:t>
            </a:r>
            <a:r>
              <a:rPr lang="zh-CN" altLang="zh-CN"/>
              <a:t>中的其中一个状态。假如有两个</a:t>
            </a:r>
            <a:r>
              <a:rPr lang="en-US" altLang="zh-CN"/>
              <a:t>CAN</a:t>
            </a:r>
            <a:r>
              <a:rPr lang="zh-CN" altLang="zh-CN"/>
              <a:t>通讯节点，在同一时间，一个输出隐性电平，另一个输出显性电平，类似</a:t>
            </a:r>
            <a:r>
              <a:rPr lang="en-US" altLang="zh-CN"/>
              <a:t>I2C</a:t>
            </a:r>
            <a:r>
              <a:rPr lang="zh-CN" altLang="zh-CN"/>
              <a:t>总线的“线与”特性将使它处于显性电平状态，显性电平的名字就是这样来的，即可以认为显性具有优先的意味。</a:t>
            </a:r>
          </a:p>
        </p:txBody>
      </p:sp>
    </p:spTree>
    <p:extLst>
      <p:ext uri="{BB962C8B-B14F-4D97-AF65-F5344CB8AC3E}">
        <p14:creationId xmlns:p14="http://schemas.microsoft.com/office/powerpoint/2010/main" val="34855152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6" name="文本框 3"/>
          <p:cNvSpPr txBox="1">
            <a:spLocks noChangeArrowheads="1"/>
          </p:cNvSpPr>
          <p:nvPr/>
        </p:nvSpPr>
        <p:spPr bwMode="auto">
          <a:xfrm>
            <a:off x="539552" y="1095127"/>
            <a:ext cx="74145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smtClean="0">
                <a:solidFill>
                  <a:srgbClr val="000000"/>
                </a:solidFill>
                <a:latin typeface="微软雅黑" pitchFamily="34" charset="-122"/>
                <a:ea typeface="微软雅黑" pitchFamily="34" charset="-122"/>
              </a:rPr>
              <a:t>CAN</a:t>
            </a:r>
            <a:r>
              <a:rPr lang="zh-CN" altLang="en-US" sz="2400" smtClean="0">
                <a:solidFill>
                  <a:srgbClr val="000000"/>
                </a:solidFill>
                <a:latin typeface="微软雅黑" pitchFamily="34" charset="-122"/>
                <a:ea typeface="微软雅黑" pitchFamily="34" charset="-122"/>
              </a:rPr>
              <a:t>协议中的差分信号</a:t>
            </a:r>
            <a:endParaRPr lang="zh-CN" altLang="en-US" sz="2400" dirty="0">
              <a:solidFill>
                <a:srgbClr val="000000"/>
              </a:solidFill>
              <a:latin typeface="微软雅黑" pitchFamily="34" charset="-122"/>
              <a:ea typeface="微软雅黑" pitchFamily="34" charset="-122"/>
            </a:endParaRPr>
          </a:p>
        </p:txBody>
      </p:sp>
      <p:pic>
        <p:nvPicPr>
          <p:cNvPr id="7" name="图片 6"/>
          <p:cNvPicPr/>
          <p:nvPr/>
        </p:nvPicPr>
        <p:blipFill>
          <a:blip r:embed="rId3" cstate="print">
            <a:extLst>
              <a:ext uri="{28A0092B-C50C-407E-A947-70E740481C1C}">
                <a14:useLocalDpi xmlns:a14="http://schemas.microsoft.com/office/drawing/2010/main" val="0"/>
              </a:ext>
            </a:extLst>
          </a:blip>
          <a:stretch>
            <a:fillRect/>
          </a:stretch>
        </p:blipFill>
        <p:spPr>
          <a:xfrm>
            <a:off x="1691680" y="1628800"/>
            <a:ext cx="5274310" cy="3053080"/>
          </a:xfrm>
          <a:prstGeom prst="rect">
            <a:avLst/>
          </a:prstGeom>
          <a:ln>
            <a:solidFill>
              <a:schemeClr val="tx1"/>
            </a:solidFill>
          </a:ln>
        </p:spPr>
      </p:pic>
      <p:sp>
        <p:nvSpPr>
          <p:cNvPr id="4" name="矩形 3"/>
          <p:cNvSpPr/>
          <p:nvPr/>
        </p:nvSpPr>
        <p:spPr>
          <a:xfrm>
            <a:off x="467544" y="4854787"/>
            <a:ext cx="8280920" cy="1700530"/>
          </a:xfrm>
          <a:prstGeom prst="rect">
            <a:avLst/>
          </a:prstGeom>
        </p:spPr>
        <p:txBody>
          <a:bodyPr wrap="square">
            <a:spAutoFit/>
          </a:bodyPr>
          <a:lstStyle/>
          <a:p>
            <a:pPr>
              <a:lnSpc>
                <a:spcPct val="150000"/>
              </a:lnSpc>
            </a:pPr>
            <a:r>
              <a:rPr lang="en-US" altLang="zh-CN" smtClean="0"/>
              <a:t>	</a:t>
            </a:r>
            <a:r>
              <a:rPr lang="zh-CN" altLang="zh-CN"/>
              <a:t>由于</a:t>
            </a:r>
            <a:r>
              <a:rPr lang="en-US" altLang="zh-CN"/>
              <a:t>CAN</a:t>
            </a:r>
            <a:r>
              <a:rPr lang="zh-CN" altLang="zh-CN"/>
              <a:t>总线协议的物理层只有</a:t>
            </a:r>
            <a:r>
              <a:rPr lang="en-US" altLang="zh-CN"/>
              <a:t>1</a:t>
            </a:r>
            <a:r>
              <a:rPr lang="zh-CN" altLang="zh-CN"/>
              <a:t>对差分线，在一个时刻只能表示一个信号，所以对通讯节点来说，</a:t>
            </a:r>
            <a:r>
              <a:rPr lang="en-US" altLang="zh-CN"/>
              <a:t>CAN</a:t>
            </a:r>
            <a:r>
              <a:rPr lang="zh-CN" altLang="zh-CN"/>
              <a:t>通讯是半双工的，收发数据需要分时进行。在</a:t>
            </a:r>
            <a:r>
              <a:rPr lang="en-US" altLang="zh-CN"/>
              <a:t>CAN</a:t>
            </a:r>
            <a:r>
              <a:rPr lang="zh-CN" altLang="zh-CN"/>
              <a:t>的通讯网络中，因为共用总线，在整个网络中同一时刻只能有一个通讯节点发送信号，其余的节点在该时刻都只能</a:t>
            </a:r>
            <a:r>
              <a:rPr lang="zh-CN" altLang="zh-CN"/>
              <a:t>接收</a:t>
            </a:r>
            <a:r>
              <a:rPr lang="zh-CN" altLang="zh-CN" smtClean="0"/>
              <a:t>。。</a:t>
            </a:r>
            <a:endParaRPr lang="zh-CN" altLang="zh-CN"/>
          </a:p>
        </p:txBody>
      </p:sp>
    </p:spTree>
    <p:extLst>
      <p:ext uri="{BB962C8B-B14F-4D97-AF65-F5344CB8AC3E}">
        <p14:creationId xmlns:p14="http://schemas.microsoft.com/office/powerpoint/2010/main" val="7889644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6" name="文本框 3"/>
          <p:cNvSpPr txBox="1">
            <a:spLocks noChangeArrowheads="1"/>
          </p:cNvSpPr>
          <p:nvPr/>
        </p:nvSpPr>
        <p:spPr bwMode="auto">
          <a:xfrm>
            <a:off x="539552" y="1095127"/>
            <a:ext cx="74145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smtClean="0">
                <a:solidFill>
                  <a:srgbClr val="000000"/>
                </a:solidFill>
                <a:latin typeface="微软雅黑" pitchFamily="34" charset="-122"/>
                <a:ea typeface="微软雅黑" pitchFamily="34" charset="-122"/>
              </a:rPr>
              <a:t>CAN</a:t>
            </a:r>
            <a:r>
              <a:rPr lang="zh-CN" altLang="en-US" sz="2400" smtClean="0">
                <a:solidFill>
                  <a:srgbClr val="000000"/>
                </a:solidFill>
                <a:latin typeface="微软雅黑" pitchFamily="34" charset="-122"/>
                <a:ea typeface="微软雅黑" pitchFamily="34" charset="-122"/>
              </a:rPr>
              <a:t>协议</a:t>
            </a:r>
            <a:r>
              <a:rPr lang="zh-CN" altLang="en-US" sz="2400">
                <a:solidFill>
                  <a:srgbClr val="000000"/>
                </a:solidFill>
                <a:latin typeface="微软雅黑" pitchFamily="34" charset="-122"/>
                <a:ea typeface="微软雅黑" pitchFamily="34" charset="-122"/>
              </a:rPr>
              <a:t>层</a:t>
            </a:r>
            <a:endParaRPr lang="zh-CN" altLang="en-US" sz="2400" dirty="0">
              <a:solidFill>
                <a:srgbClr val="000000"/>
              </a:solidFill>
              <a:latin typeface="微软雅黑" pitchFamily="34" charset="-122"/>
              <a:ea typeface="微软雅黑" pitchFamily="34" charset="-122"/>
            </a:endParaRPr>
          </a:p>
        </p:txBody>
      </p:sp>
      <p:sp>
        <p:nvSpPr>
          <p:cNvPr id="2" name="矩形 1"/>
          <p:cNvSpPr/>
          <p:nvPr/>
        </p:nvSpPr>
        <p:spPr>
          <a:xfrm>
            <a:off x="757912" y="1603955"/>
            <a:ext cx="3672800" cy="369332"/>
          </a:xfrm>
          <a:prstGeom prst="rect">
            <a:avLst/>
          </a:prstGeom>
        </p:spPr>
        <p:txBody>
          <a:bodyPr wrap="none">
            <a:spAutoFit/>
          </a:bodyPr>
          <a:lstStyle/>
          <a:p>
            <a:r>
              <a:rPr lang="en-US" altLang="zh-CN" smtClean="0"/>
              <a:t>CAN</a:t>
            </a:r>
            <a:r>
              <a:rPr lang="zh-CN" altLang="zh-CN" smtClean="0"/>
              <a:t>的</a:t>
            </a:r>
            <a:r>
              <a:rPr lang="zh-CN" altLang="zh-CN"/>
              <a:t>协议层则规定了通讯逻辑。</a:t>
            </a:r>
            <a:endParaRPr lang="zh-CN" altLang="en-US"/>
          </a:p>
        </p:txBody>
      </p:sp>
      <p:sp>
        <p:nvSpPr>
          <p:cNvPr id="5" name="矩形 4"/>
          <p:cNvSpPr/>
          <p:nvPr/>
        </p:nvSpPr>
        <p:spPr>
          <a:xfrm>
            <a:off x="539552" y="2555612"/>
            <a:ext cx="2775119" cy="369332"/>
          </a:xfrm>
          <a:prstGeom prst="rect">
            <a:avLst/>
          </a:prstGeom>
        </p:spPr>
        <p:txBody>
          <a:bodyPr wrap="none">
            <a:spAutoFit/>
          </a:bodyPr>
          <a:lstStyle/>
          <a:p>
            <a:r>
              <a:rPr lang="en-US" altLang="zh-CN"/>
              <a:t>1</a:t>
            </a:r>
            <a:r>
              <a:rPr lang="en-US" altLang="zh-CN" smtClean="0"/>
              <a:t>. CAN</a:t>
            </a:r>
            <a:r>
              <a:rPr lang="zh-CN" altLang="en-US"/>
              <a:t>的波特率及位同步</a:t>
            </a:r>
          </a:p>
        </p:txBody>
      </p:sp>
      <p:sp>
        <p:nvSpPr>
          <p:cNvPr id="8" name="矩形 7"/>
          <p:cNvSpPr/>
          <p:nvPr/>
        </p:nvSpPr>
        <p:spPr>
          <a:xfrm>
            <a:off x="757912" y="2970818"/>
            <a:ext cx="7846536" cy="1754326"/>
          </a:xfrm>
          <a:prstGeom prst="rect">
            <a:avLst/>
          </a:prstGeom>
        </p:spPr>
        <p:txBody>
          <a:bodyPr wrap="square">
            <a:spAutoFit/>
          </a:bodyPr>
          <a:lstStyle/>
          <a:p>
            <a:pPr>
              <a:lnSpc>
                <a:spcPct val="150000"/>
              </a:lnSpc>
            </a:pPr>
            <a:r>
              <a:rPr lang="en-US" altLang="zh-CN" smtClean="0"/>
              <a:t>	</a:t>
            </a:r>
            <a:r>
              <a:rPr lang="zh-CN" altLang="zh-CN" smtClean="0"/>
              <a:t>由于</a:t>
            </a:r>
            <a:r>
              <a:rPr lang="en-US" altLang="zh-CN"/>
              <a:t>CAN</a:t>
            </a:r>
            <a:r>
              <a:rPr lang="zh-CN" altLang="zh-CN"/>
              <a:t>属于异步通讯，没有时钟信号线，连接在同一个总线网络中的各个节点会像串口异步通讯那样，节点间使用约定好的波特率进行通讯，特别地，</a:t>
            </a:r>
            <a:r>
              <a:rPr lang="en-US" altLang="zh-CN"/>
              <a:t>CAN</a:t>
            </a:r>
            <a:r>
              <a:rPr lang="zh-CN" altLang="zh-CN"/>
              <a:t>还会使用“位同步”的方式来抗干扰、吸收误差，实现对总线电平信号进行正确的采样，确保通讯正常。</a:t>
            </a:r>
          </a:p>
        </p:txBody>
      </p:sp>
    </p:spTree>
    <p:extLst>
      <p:ext uri="{BB962C8B-B14F-4D97-AF65-F5344CB8AC3E}">
        <p14:creationId xmlns:p14="http://schemas.microsoft.com/office/powerpoint/2010/main" val="19462689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467545" y="3222772"/>
            <a:ext cx="8280920" cy="3446588"/>
          </a:xfrm>
          <a:prstGeom prst="rect">
            <a:avLst/>
          </a:prstGeom>
          <a:ln>
            <a:solidFill>
              <a:schemeClr val="tx1"/>
            </a:solidFill>
          </a:ln>
        </p:spPr>
      </p:pic>
      <p:sp>
        <p:nvSpPr>
          <p:cNvPr id="4" name="矩形 3"/>
          <p:cNvSpPr/>
          <p:nvPr/>
        </p:nvSpPr>
        <p:spPr>
          <a:xfrm>
            <a:off x="467545" y="1772816"/>
            <a:ext cx="8208911" cy="1338828"/>
          </a:xfrm>
          <a:prstGeom prst="rect">
            <a:avLst/>
          </a:prstGeom>
        </p:spPr>
        <p:txBody>
          <a:bodyPr wrap="square">
            <a:spAutoFit/>
          </a:bodyPr>
          <a:lstStyle/>
          <a:p>
            <a:pPr lvl="0" indent="266700">
              <a:lnSpc>
                <a:spcPct val="150000"/>
              </a:lnSpc>
            </a:pPr>
            <a:r>
              <a:rPr lang="zh-CN" altLang="en-US" smtClean="0"/>
              <a:t>为了</a:t>
            </a:r>
            <a:r>
              <a:rPr lang="zh-CN" altLang="zh-CN" smtClean="0"/>
              <a:t>实现</a:t>
            </a:r>
            <a:r>
              <a:rPr lang="zh-CN" altLang="zh-CN"/>
              <a:t>位同步，</a:t>
            </a:r>
            <a:r>
              <a:rPr lang="en-US" altLang="zh-CN"/>
              <a:t>CAN</a:t>
            </a:r>
            <a:r>
              <a:rPr lang="zh-CN" altLang="en-US"/>
              <a:t>协议把每一个数据位的时序分解成</a:t>
            </a:r>
            <a:r>
              <a:rPr lang="en-US" altLang="zh-CN"/>
              <a:t>SS</a:t>
            </a:r>
            <a:r>
              <a:rPr lang="zh-CN" altLang="en-US"/>
              <a:t>段、</a:t>
            </a:r>
            <a:r>
              <a:rPr lang="en-US" altLang="zh-CN"/>
              <a:t>PTS</a:t>
            </a:r>
            <a:r>
              <a:rPr lang="zh-CN" altLang="en-US"/>
              <a:t>段、</a:t>
            </a:r>
            <a:r>
              <a:rPr lang="en-US" altLang="zh-CN"/>
              <a:t>PBS1</a:t>
            </a:r>
            <a:r>
              <a:rPr lang="zh-CN" altLang="en-US"/>
              <a:t>段、</a:t>
            </a:r>
            <a:r>
              <a:rPr lang="en-US" altLang="zh-CN"/>
              <a:t>PBS2</a:t>
            </a:r>
            <a:r>
              <a:rPr lang="zh-CN" altLang="en-US"/>
              <a:t>段，这四段的长度加起来即为一个</a:t>
            </a:r>
            <a:r>
              <a:rPr lang="en-US" altLang="zh-CN"/>
              <a:t>CAN</a:t>
            </a:r>
            <a:r>
              <a:rPr lang="zh-CN" altLang="en-US"/>
              <a:t>数据位的长度。分解后最小的时间单位是</a:t>
            </a:r>
            <a:r>
              <a:rPr lang="en-US" altLang="zh-CN"/>
              <a:t>Tq</a:t>
            </a:r>
            <a:r>
              <a:rPr lang="zh-CN" altLang="en-US"/>
              <a:t>，而一个完整的位由</a:t>
            </a:r>
            <a:r>
              <a:rPr lang="en-US" altLang="zh-CN"/>
              <a:t>8~25</a:t>
            </a:r>
            <a:r>
              <a:rPr lang="zh-CN" altLang="en-US"/>
              <a:t>个</a:t>
            </a:r>
            <a:r>
              <a:rPr lang="en-US" altLang="zh-CN"/>
              <a:t>Tq</a:t>
            </a:r>
            <a:r>
              <a:rPr lang="zh-CN" altLang="en-US"/>
              <a:t>组成。</a:t>
            </a:r>
            <a:endParaRPr lang="zh-CN" altLang="en-US"/>
          </a:p>
        </p:txBody>
      </p:sp>
      <p:sp>
        <p:nvSpPr>
          <p:cNvPr id="7" name="矩形 6"/>
          <p:cNvSpPr/>
          <p:nvPr/>
        </p:nvSpPr>
        <p:spPr>
          <a:xfrm>
            <a:off x="485606" y="1196752"/>
            <a:ext cx="1346844" cy="369332"/>
          </a:xfrm>
          <a:prstGeom prst="rect">
            <a:avLst/>
          </a:prstGeom>
        </p:spPr>
        <p:txBody>
          <a:bodyPr wrap="none">
            <a:spAutoFit/>
          </a:bodyPr>
          <a:lstStyle/>
          <a:p>
            <a:r>
              <a:rPr lang="zh-CN" altLang="zh-CN" b="1"/>
              <a:t>位时序分解</a:t>
            </a:r>
          </a:p>
        </p:txBody>
      </p:sp>
    </p:spTree>
    <p:extLst>
      <p:ext uri="{BB962C8B-B14F-4D97-AF65-F5344CB8AC3E}">
        <p14:creationId xmlns:p14="http://schemas.microsoft.com/office/powerpoint/2010/main" val="28723214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424396" y="1638596"/>
            <a:ext cx="8280920" cy="3446588"/>
          </a:xfrm>
          <a:prstGeom prst="rect">
            <a:avLst/>
          </a:prstGeom>
          <a:ln>
            <a:solidFill>
              <a:schemeClr val="tx1"/>
            </a:solidFill>
          </a:ln>
        </p:spPr>
      </p:pic>
      <p:sp>
        <p:nvSpPr>
          <p:cNvPr id="7" name="矩形 6"/>
          <p:cNvSpPr/>
          <p:nvPr/>
        </p:nvSpPr>
        <p:spPr>
          <a:xfrm>
            <a:off x="485606" y="1124744"/>
            <a:ext cx="1346844" cy="369332"/>
          </a:xfrm>
          <a:prstGeom prst="rect">
            <a:avLst/>
          </a:prstGeom>
        </p:spPr>
        <p:txBody>
          <a:bodyPr wrap="none">
            <a:spAutoFit/>
          </a:bodyPr>
          <a:lstStyle/>
          <a:p>
            <a:r>
              <a:rPr lang="zh-CN" altLang="zh-CN" b="1"/>
              <a:t>位时序分解</a:t>
            </a:r>
          </a:p>
        </p:txBody>
      </p:sp>
      <p:sp>
        <p:nvSpPr>
          <p:cNvPr id="2" name="矩形 1"/>
          <p:cNvSpPr/>
          <p:nvPr/>
        </p:nvSpPr>
        <p:spPr>
          <a:xfrm>
            <a:off x="400870" y="5082934"/>
            <a:ext cx="8419601" cy="1754326"/>
          </a:xfrm>
          <a:prstGeom prst="rect">
            <a:avLst/>
          </a:prstGeom>
        </p:spPr>
        <p:txBody>
          <a:bodyPr wrap="square">
            <a:spAutoFit/>
          </a:bodyPr>
          <a:lstStyle/>
          <a:p>
            <a:pPr>
              <a:lnSpc>
                <a:spcPct val="150000"/>
              </a:lnSpc>
            </a:pPr>
            <a:r>
              <a:rPr lang="en-US" altLang="zh-CN" smtClean="0"/>
              <a:t>	</a:t>
            </a:r>
            <a:r>
              <a:rPr lang="zh-CN" altLang="zh-CN" smtClean="0"/>
              <a:t>图</a:t>
            </a:r>
            <a:r>
              <a:rPr lang="zh-CN" altLang="zh-CN"/>
              <a:t>中表示的</a:t>
            </a:r>
            <a:r>
              <a:rPr lang="en-US" altLang="zh-CN"/>
              <a:t>CAN</a:t>
            </a:r>
            <a:r>
              <a:rPr lang="zh-CN" altLang="zh-CN"/>
              <a:t>通讯信号每一个数据位的长度为</a:t>
            </a:r>
            <a:r>
              <a:rPr lang="en-US" altLang="zh-CN"/>
              <a:t>19Tq</a:t>
            </a:r>
            <a:r>
              <a:rPr lang="zh-CN" altLang="zh-CN"/>
              <a:t>，其中</a:t>
            </a:r>
            <a:r>
              <a:rPr lang="en-US" altLang="zh-CN"/>
              <a:t>SS</a:t>
            </a:r>
            <a:r>
              <a:rPr lang="zh-CN" altLang="zh-CN"/>
              <a:t>段占</a:t>
            </a:r>
            <a:r>
              <a:rPr lang="en-US" altLang="zh-CN"/>
              <a:t>1Tq</a:t>
            </a:r>
            <a:r>
              <a:rPr lang="zh-CN" altLang="zh-CN"/>
              <a:t>，</a:t>
            </a:r>
            <a:r>
              <a:rPr lang="en-US" altLang="zh-CN"/>
              <a:t>PTS</a:t>
            </a:r>
            <a:r>
              <a:rPr lang="zh-CN" altLang="zh-CN"/>
              <a:t>段占</a:t>
            </a:r>
            <a:r>
              <a:rPr lang="en-US" altLang="zh-CN"/>
              <a:t>6Tq</a:t>
            </a:r>
            <a:r>
              <a:rPr lang="zh-CN" altLang="zh-CN"/>
              <a:t>，</a:t>
            </a:r>
            <a:r>
              <a:rPr lang="en-US" altLang="zh-CN"/>
              <a:t>PBS1</a:t>
            </a:r>
            <a:r>
              <a:rPr lang="zh-CN" altLang="zh-CN"/>
              <a:t>段占</a:t>
            </a:r>
            <a:r>
              <a:rPr lang="en-US" altLang="zh-CN"/>
              <a:t>5Tq</a:t>
            </a:r>
            <a:r>
              <a:rPr lang="zh-CN" altLang="zh-CN"/>
              <a:t>，</a:t>
            </a:r>
            <a:r>
              <a:rPr lang="en-US" altLang="zh-CN"/>
              <a:t>PBS2</a:t>
            </a:r>
            <a:r>
              <a:rPr lang="zh-CN" altLang="zh-CN"/>
              <a:t>段占</a:t>
            </a:r>
            <a:r>
              <a:rPr lang="en-US" altLang="zh-CN"/>
              <a:t>7Tq</a:t>
            </a:r>
            <a:r>
              <a:rPr lang="zh-CN" altLang="zh-CN"/>
              <a:t>。信号的采样点位于</a:t>
            </a:r>
            <a:r>
              <a:rPr lang="en-US" altLang="zh-CN"/>
              <a:t>PBS1</a:t>
            </a:r>
            <a:r>
              <a:rPr lang="zh-CN" altLang="zh-CN"/>
              <a:t>段与</a:t>
            </a:r>
            <a:r>
              <a:rPr lang="en-US" altLang="zh-CN"/>
              <a:t>PBS2</a:t>
            </a:r>
            <a:r>
              <a:rPr lang="zh-CN" altLang="zh-CN"/>
              <a:t>段之间，通过控制各段的长度，可以对采样点的位置进行偏移，以便准确地采样。</a:t>
            </a:r>
          </a:p>
        </p:txBody>
      </p:sp>
    </p:spTree>
    <p:extLst>
      <p:ext uri="{BB962C8B-B14F-4D97-AF65-F5344CB8AC3E}">
        <p14:creationId xmlns:p14="http://schemas.microsoft.com/office/powerpoint/2010/main" val="22551309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1032712" y="1612601"/>
            <a:ext cx="7155916" cy="2978352"/>
          </a:xfrm>
          <a:prstGeom prst="rect">
            <a:avLst/>
          </a:prstGeom>
          <a:ln>
            <a:solidFill>
              <a:schemeClr val="tx1"/>
            </a:solidFill>
          </a:ln>
        </p:spPr>
      </p:pic>
      <p:sp>
        <p:nvSpPr>
          <p:cNvPr id="7" name="矩形 6"/>
          <p:cNvSpPr/>
          <p:nvPr/>
        </p:nvSpPr>
        <p:spPr>
          <a:xfrm>
            <a:off x="485606" y="1124744"/>
            <a:ext cx="1346844" cy="369332"/>
          </a:xfrm>
          <a:prstGeom prst="rect">
            <a:avLst/>
          </a:prstGeom>
        </p:spPr>
        <p:txBody>
          <a:bodyPr wrap="none">
            <a:spAutoFit/>
          </a:bodyPr>
          <a:lstStyle/>
          <a:p>
            <a:r>
              <a:rPr lang="zh-CN" altLang="zh-CN" b="1"/>
              <a:t>位时序分解</a:t>
            </a:r>
          </a:p>
        </p:txBody>
      </p:sp>
      <p:sp>
        <p:nvSpPr>
          <p:cNvPr id="2" name="矩形 1"/>
          <p:cNvSpPr/>
          <p:nvPr/>
        </p:nvSpPr>
        <p:spPr>
          <a:xfrm>
            <a:off x="400870" y="5082934"/>
            <a:ext cx="8419601" cy="1615827"/>
          </a:xfrm>
          <a:prstGeom prst="rect">
            <a:avLst/>
          </a:prstGeom>
        </p:spPr>
        <p:txBody>
          <a:bodyPr wrap="square">
            <a:spAutoFit/>
          </a:bodyPr>
          <a:lstStyle/>
          <a:p>
            <a:pPr marL="285750" lvl="0" indent="-285750">
              <a:buFont typeface="Arial" panose="020B0604020202020204" pitchFamily="34" charset="0"/>
              <a:buChar char="•"/>
            </a:pPr>
            <a:r>
              <a:rPr lang="en-US" altLang="zh-CN" smtClean="0"/>
              <a:t>SS</a:t>
            </a:r>
            <a:r>
              <a:rPr lang="zh-CN" altLang="zh-CN"/>
              <a:t>段</a:t>
            </a:r>
            <a:r>
              <a:rPr lang="en-US" altLang="zh-CN"/>
              <a:t>(SYNC SEG)</a:t>
            </a:r>
            <a:endParaRPr lang="zh-CN" altLang="zh-CN"/>
          </a:p>
          <a:p>
            <a:pPr>
              <a:lnSpc>
                <a:spcPct val="150000"/>
              </a:lnSpc>
            </a:pPr>
            <a:r>
              <a:rPr lang="en-US" altLang="zh-CN"/>
              <a:t>SS</a:t>
            </a:r>
            <a:r>
              <a:rPr lang="zh-CN" altLang="zh-CN"/>
              <a:t>译为同步段，若通讯节点检测到总线上信号的跳变沿被包含在</a:t>
            </a:r>
            <a:r>
              <a:rPr lang="en-US" altLang="zh-CN"/>
              <a:t>SS</a:t>
            </a:r>
            <a:r>
              <a:rPr lang="zh-CN" altLang="zh-CN"/>
              <a:t>段的范围之内，则表示节点与总线的时序是同步的，当节点与总线同步时，采样点采集到的总线电平即可被确定为该位的电平。</a:t>
            </a:r>
            <a:r>
              <a:rPr lang="en-US" altLang="zh-CN"/>
              <a:t>SS</a:t>
            </a:r>
            <a:r>
              <a:rPr lang="zh-CN" altLang="zh-CN"/>
              <a:t>段的大小固定为</a:t>
            </a:r>
            <a:r>
              <a:rPr lang="en-US" altLang="zh-CN"/>
              <a:t>1Tq</a:t>
            </a:r>
            <a:r>
              <a:rPr lang="zh-CN" altLang="zh-CN" smtClean="0"/>
              <a:t>。</a:t>
            </a:r>
            <a:endParaRPr lang="zh-CN" altLang="zh-CN"/>
          </a:p>
        </p:txBody>
      </p:sp>
    </p:spTree>
    <p:extLst>
      <p:ext uri="{BB962C8B-B14F-4D97-AF65-F5344CB8AC3E}">
        <p14:creationId xmlns:p14="http://schemas.microsoft.com/office/powerpoint/2010/main" val="13794089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1032712" y="1612601"/>
            <a:ext cx="7155916" cy="2978352"/>
          </a:xfrm>
          <a:prstGeom prst="rect">
            <a:avLst/>
          </a:prstGeom>
          <a:ln>
            <a:solidFill>
              <a:schemeClr val="tx1"/>
            </a:solidFill>
          </a:ln>
        </p:spPr>
      </p:pic>
      <p:sp>
        <p:nvSpPr>
          <p:cNvPr id="7" name="矩形 6"/>
          <p:cNvSpPr/>
          <p:nvPr/>
        </p:nvSpPr>
        <p:spPr>
          <a:xfrm>
            <a:off x="485606" y="1124744"/>
            <a:ext cx="1346844" cy="369332"/>
          </a:xfrm>
          <a:prstGeom prst="rect">
            <a:avLst/>
          </a:prstGeom>
        </p:spPr>
        <p:txBody>
          <a:bodyPr wrap="none">
            <a:spAutoFit/>
          </a:bodyPr>
          <a:lstStyle/>
          <a:p>
            <a:r>
              <a:rPr lang="zh-CN" altLang="zh-CN" b="1"/>
              <a:t>位时序分解</a:t>
            </a:r>
          </a:p>
        </p:txBody>
      </p:sp>
      <p:sp>
        <p:nvSpPr>
          <p:cNvPr id="2" name="矩形 1"/>
          <p:cNvSpPr/>
          <p:nvPr/>
        </p:nvSpPr>
        <p:spPr>
          <a:xfrm>
            <a:off x="400870" y="5082934"/>
            <a:ext cx="8419601" cy="1200329"/>
          </a:xfrm>
          <a:prstGeom prst="rect">
            <a:avLst/>
          </a:prstGeom>
        </p:spPr>
        <p:txBody>
          <a:bodyPr wrap="square">
            <a:spAutoFit/>
          </a:bodyPr>
          <a:lstStyle/>
          <a:p>
            <a:pPr marL="285750" lvl="0" indent="-285750">
              <a:buFont typeface="Arial" panose="020B0604020202020204" pitchFamily="34" charset="0"/>
              <a:buChar char="•"/>
            </a:pPr>
            <a:r>
              <a:rPr lang="en-US" altLang="zh-CN" smtClean="0"/>
              <a:t>PTS</a:t>
            </a:r>
            <a:r>
              <a:rPr lang="zh-CN" altLang="zh-CN"/>
              <a:t>段</a:t>
            </a:r>
            <a:r>
              <a:rPr lang="en-US" altLang="zh-CN"/>
              <a:t>(PROP SEG)</a:t>
            </a:r>
            <a:endParaRPr lang="zh-CN" altLang="zh-CN"/>
          </a:p>
          <a:p>
            <a:pPr>
              <a:lnSpc>
                <a:spcPct val="150000"/>
              </a:lnSpc>
            </a:pPr>
            <a:r>
              <a:rPr lang="en-US" altLang="zh-CN"/>
              <a:t>PTS</a:t>
            </a:r>
            <a:r>
              <a:rPr lang="zh-CN" altLang="zh-CN"/>
              <a:t>译为传播时间段，这个时间段是用于补偿网络的物理延时时间。是总线上输入比较器延时和输出驱动器延时总和的两倍。</a:t>
            </a:r>
            <a:r>
              <a:rPr lang="en-US" altLang="zh-CN"/>
              <a:t>PTS</a:t>
            </a:r>
            <a:r>
              <a:rPr lang="zh-CN" altLang="zh-CN"/>
              <a:t>段的大小可以为</a:t>
            </a:r>
            <a:r>
              <a:rPr lang="en-US" altLang="zh-CN"/>
              <a:t>1~8Tq</a:t>
            </a:r>
            <a:r>
              <a:rPr lang="zh-CN" altLang="zh-CN" smtClean="0"/>
              <a:t>。</a:t>
            </a:r>
            <a:endParaRPr lang="zh-CN" altLang="zh-CN"/>
          </a:p>
        </p:txBody>
      </p:sp>
    </p:spTree>
    <p:extLst>
      <p:ext uri="{BB962C8B-B14F-4D97-AF65-F5344CB8AC3E}">
        <p14:creationId xmlns:p14="http://schemas.microsoft.com/office/powerpoint/2010/main" val="18841294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1032712" y="1612601"/>
            <a:ext cx="7155916" cy="2978352"/>
          </a:xfrm>
          <a:prstGeom prst="rect">
            <a:avLst/>
          </a:prstGeom>
          <a:ln>
            <a:solidFill>
              <a:schemeClr val="tx1"/>
            </a:solidFill>
          </a:ln>
        </p:spPr>
      </p:pic>
      <p:sp>
        <p:nvSpPr>
          <p:cNvPr id="7" name="矩形 6"/>
          <p:cNvSpPr/>
          <p:nvPr/>
        </p:nvSpPr>
        <p:spPr>
          <a:xfrm>
            <a:off x="485606" y="1124744"/>
            <a:ext cx="1346844" cy="369332"/>
          </a:xfrm>
          <a:prstGeom prst="rect">
            <a:avLst/>
          </a:prstGeom>
        </p:spPr>
        <p:txBody>
          <a:bodyPr wrap="none">
            <a:spAutoFit/>
          </a:bodyPr>
          <a:lstStyle/>
          <a:p>
            <a:r>
              <a:rPr lang="zh-CN" altLang="zh-CN" b="1"/>
              <a:t>位时序分解</a:t>
            </a:r>
          </a:p>
        </p:txBody>
      </p:sp>
      <p:sp>
        <p:nvSpPr>
          <p:cNvPr id="2" name="矩形 1"/>
          <p:cNvSpPr/>
          <p:nvPr/>
        </p:nvSpPr>
        <p:spPr>
          <a:xfrm>
            <a:off x="400870" y="5082934"/>
            <a:ext cx="8419601" cy="1200329"/>
          </a:xfrm>
          <a:prstGeom prst="rect">
            <a:avLst/>
          </a:prstGeom>
        </p:spPr>
        <p:txBody>
          <a:bodyPr wrap="square">
            <a:spAutoFit/>
          </a:bodyPr>
          <a:lstStyle/>
          <a:p>
            <a:pPr marL="285750" lvl="0" indent="-285750">
              <a:buFont typeface="Arial" panose="020B0604020202020204" pitchFamily="34" charset="0"/>
              <a:buChar char="•"/>
            </a:pPr>
            <a:r>
              <a:rPr lang="en-US" altLang="zh-CN" smtClean="0"/>
              <a:t>PBS1</a:t>
            </a:r>
            <a:r>
              <a:rPr lang="zh-CN" altLang="zh-CN" smtClean="0"/>
              <a:t>段</a:t>
            </a:r>
            <a:r>
              <a:rPr lang="en-US" altLang="zh-CN" smtClean="0"/>
              <a:t>(PHASE SEG1)</a:t>
            </a:r>
            <a:r>
              <a:rPr lang="zh-CN" altLang="zh-CN" smtClean="0"/>
              <a:t>，</a:t>
            </a:r>
          </a:p>
          <a:p>
            <a:pPr>
              <a:lnSpc>
                <a:spcPct val="150000"/>
              </a:lnSpc>
            </a:pPr>
            <a:r>
              <a:rPr lang="en-US" altLang="zh-CN" smtClean="0"/>
              <a:t>PBS1</a:t>
            </a:r>
            <a:r>
              <a:rPr lang="zh-CN" altLang="zh-CN" smtClean="0"/>
              <a:t>译为相位缓冲段，主要用来补偿边沿阶段的误差，它的时间长度在重新同步的时候可以加长。</a:t>
            </a:r>
            <a:r>
              <a:rPr lang="en-US" altLang="zh-CN" smtClean="0"/>
              <a:t>PBS1</a:t>
            </a:r>
            <a:r>
              <a:rPr lang="zh-CN" altLang="zh-CN" smtClean="0"/>
              <a:t>段的初始大小可以为</a:t>
            </a:r>
            <a:r>
              <a:rPr lang="en-US" altLang="zh-CN" smtClean="0"/>
              <a:t>1~8Tq</a:t>
            </a:r>
            <a:r>
              <a:rPr lang="zh-CN" altLang="zh-CN" smtClean="0"/>
              <a:t>。</a:t>
            </a:r>
            <a:endParaRPr lang="zh-CN" altLang="zh-CN"/>
          </a:p>
        </p:txBody>
      </p:sp>
    </p:spTree>
    <p:extLst>
      <p:ext uri="{BB962C8B-B14F-4D97-AF65-F5344CB8AC3E}">
        <p14:creationId xmlns:p14="http://schemas.microsoft.com/office/powerpoint/2010/main" val="41128602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1032712" y="1612601"/>
            <a:ext cx="7155916" cy="2978352"/>
          </a:xfrm>
          <a:prstGeom prst="rect">
            <a:avLst/>
          </a:prstGeom>
          <a:ln>
            <a:solidFill>
              <a:schemeClr val="tx1"/>
            </a:solidFill>
          </a:ln>
        </p:spPr>
      </p:pic>
      <p:sp>
        <p:nvSpPr>
          <p:cNvPr id="7" name="矩形 6"/>
          <p:cNvSpPr/>
          <p:nvPr/>
        </p:nvSpPr>
        <p:spPr>
          <a:xfrm>
            <a:off x="485606" y="1124744"/>
            <a:ext cx="1346844" cy="369332"/>
          </a:xfrm>
          <a:prstGeom prst="rect">
            <a:avLst/>
          </a:prstGeom>
        </p:spPr>
        <p:txBody>
          <a:bodyPr wrap="none">
            <a:spAutoFit/>
          </a:bodyPr>
          <a:lstStyle/>
          <a:p>
            <a:r>
              <a:rPr lang="zh-CN" altLang="zh-CN" b="1"/>
              <a:t>位时序分解</a:t>
            </a:r>
          </a:p>
        </p:txBody>
      </p:sp>
      <p:sp>
        <p:nvSpPr>
          <p:cNvPr id="2" name="矩形 1"/>
          <p:cNvSpPr/>
          <p:nvPr/>
        </p:nvSpPr>
        <p:spPr>
          <a:xfrm>
            <a:off x="400870" y="5082934"/>
            <a:ext cx="8419601" cy="1200329"/>
          </a:xfrm>
          <a:prstGeom prst="rect">
            <a:avLst/>
          </a:prstGeom>
        </p:spPr>
        <p:txBody>
          <a:bodyPr wrap="square">
            <a:spAutoFit/>
          </a:bodyPr>
          <a:lstStyle/>
          <a:p>
            <a:pPr marL="285750" lvl="0" indent="-285750">
              <a:buFont typeface="Arial" panose="020B0604020202020204" pitchFamily="34" charset="0"/>
              <a:buChar char="•"/>
            </a:pPr>
            <a:r>
              <a:rPr lang="en-US" altLang="zh-CN" smtClean="0"/>
              <a:t>PBS2</a:t>
            </a:r>
            <a:r>
              <a:rPr lang="zh-CN" altLang="zh-CN"/>
              <a:t>段</a:t>
            </a:r>
            <a:r>
              <a:rPr lang="en-US" altLang="zh-CN"/>
              <a:t>(PHASE SEG2)</a:t>
            </a:r>
            <a:endParaRPr lang="zh-CN" altLang="zh-CN"/>
          </a:p>
          <a:p>
            <a:pPr>
              <a:lnSpc>
                <a:spcPct val="150000"/>
              </a:lnSpc>
            </a:pPr>
            <a:r>
              <a:rPr lang="en-US" altLang="zh-CN"/>
              <a:t>PBS2</a:t>
            </a:r>
            <a:r>
              <a:rPr lang="zh-CN" altLang="zh-CN"/>
              <a:t>这是另一个相位缓冲段，也是用来补偿边沿阶段误差的，它的时间长度在重新同步时可以缩短。</a:t>
            </a:r>
            <a:r>
              <a:rPr lang="en-US" altLang="zh-CN"/>
              <a:t>PBS2</a:t>
            </a:r>
            <a:r>
              <a:rPr lang="zh-CN" altLang="zh-CN"/>
              <a:t>段的初始大小可以为</a:t>
            </a:r>
            <a:r>
              <a:rPr lang="en-US" altLang="zh-CN"/>
              <a:t>2~8Tq</a:t>
            </a:r>
            <a:r>
              <a:rPr lang="zh-CN" altLang="zh-CN"/>
              <a:t>。</a:t>
            </a:r>
          </a:p>
        </p:txBody>
      </p:sp>
    </p:spTree>
    <p:extLst>
      <p:ext uri="{BB962C8B-B14F-4D97-AF65-F5344CB8AC3E}">
        <p14:creationId xmlns:p14="http://schemas.microsoft.com/office/powerpoint/2010/main" val="4071741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主讲内容</a:t>
            </a:r>
          </a:p>
        </p:txBody>
      </p:sp>
      <p:sp>
        <p:nvSpPr>
          <p:cNvPr id="27" name="对角圆角矩形 26"/>
          <p:cNvSpPr/>
          <p:nvPr/>
        </p:nvSpPr>
        <p:spPr bwMode="auto">
          <a:xfrm>
            <a:off x="2067605" y="1381440"/>
            <a:ext cx="785818" cy="785818"/>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203575" y="2238375"/>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292475" y="1524000"/>
            <a:ext cx="2436886" cy="523220"/>
          </a:xfrm>
          <a:prstGeom prst="rect">
            <a:avLst/>
          </a:prstGeom>
        </p:spPr>
        <p:txBody>
          <a:bodyPr wrap="none">
            <a:spAutoFit/>
          </a:bodyPr>
          <a:lstStyle/>
          <a:p>
            <a:pPr fontAlgn="auto">
              <a:spcBef>
                <a:spcPts val="0"/>
              </a:spcBef>
              <a:spcAft>
                <a:spcPts val="0"/>
              </a:spcAft>
              <a:defRPr/>
            </a:pPr>
            <a:r>
              <a:rPr lang="en-US" altLang="zh-CN" sz="2800" b="1" smtClean="0">
                <a:solidFill>
                  <a:prstClr val="black"/>
                </a:solidFill>
                <a:latin typeface="微软雅黑" pitchFamily="34" charset="-122"/>
                <a:ea typeface="微软雅黑" pitchFamily="34" charset="-122"/>
                <a:cs typeface="+mj-cs"/>
              </a:rPr>
              <a:t>CAN</a:t>
            </a:r>
            <a:r>
              <a:rPr lang="zh-CN" altLang="en-US" sz="2800" b="1">
                <a:solidFill>
                  <a:prstClr val="black"/>
                </a:solidFill>
                <a:latin typeface="微软雅黑" pitchFamily="34" charset="-122"/>
                <a:ea typeface="微软雅黑" pitchFamily="34" charset="-122"/>
                <a:cs typeface="+mj-cs"/>
              </a:rPr>
              <a:t>协议简介</a:t>
            </a:r>
            <a:endParaRPr lang="zh-CN" altLang="en-US" sz="2800" b="1" dirty="0">
              <a:solidFill>
                <a:prstClr val="black"/>
              </a:solidFill>
              <a:latin typeface="微软雅黑" pitchFamily="34" charset="-122"/>
              <a:ea typeface="微软雅黑" pitchFamily="34" charset="-122"/>
              <a:cs typeface="+mj-cs"/>
            </a:endParaRPr>
          </a:p>
        </p:txBody>
      </p:sp>
      <p:sp>
        <p:nvSpPr>
          <p:cNvPr id="30" name="对角圆角矩形 29"/>
          <p:cNvSpPr/>
          <p:nvPr/>
        </p:nvSpPr>
        <p:spPr bwMode="auto">
          <a:xfrm>
            <a:off x="2067605" y="2420888"/>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chemeClr val="accent6">
                    <a:lumMod val="75000"/>
                  </a:schemeClr>
                </a:solidFill>
                <a:effectLst>
                  <a:innerShdw blurRad="114300">
                    <a:prstClr val="black"/>
                  </a:innerShdw>
                </a:effectLst>
                <a:latin typeface="微软雅黑" pitchFamily="34" charset="-122"/>
                <a:ea typeface="微软雅黑" pitchFamily="34" charset="-122"/>
              </a:rPr>
              <a:t>02</a:t>
            </a:r>
            <a:endParaRPr lang="zh-CN" altLang="en-US" sz="3200" dirty="0">
              <a:solidFill>
                <a:schemeClr val="accent6">
                  <a:lumMod val="75000"/>
                </a:schemeClr>
              </a:solidFill>
              <a:effectLst>
                <a:innerShdw blurRad="114300">
                  <a:prstClr val="black"/>
                </a:innerShdw>
              </a:effectLst>
              <a:latin typeface="微软雅黑" pitchFamily="34" charset="-122"/>
              <a:ea typeface="微软雅黑" pitchFamily="34" charset="-122"/>
            </a:endParaRPr>
          </a:p>
        </p:txBody>
      </p:sp>
      <p:cxnSp>
        <p:nvCxnSpPr>
          <p:cNvPr id="31" name="直接连接符 30"/>
          <p:cNvCxnSpPr/>
          <p:nvPr/>
        </p:nvCxnSpPr>
        <p:spPr>
          <a:xfrm>
            <a:off x="3236913" y="4244975"/>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292475" y="2665413"/>
            <a:ext cx="4047903" cy="523220"/>
          </a:xfrm>
          <a:prstGeom prst="rect">
            <a:avLst/>
          </a:prstGeom>
        </p:spPr>
        <p:txBody>
          <a:bodyPr wrap="none">
            <a:spAutoFit/>
          </a:bodyPr>
          <a:lstStyle/>
          <a:p>
            <a:pPr fontAlgn="auto">
              <a:spcBef>
                <a:spcPts val="0"/>
              </a:spcBef>
              <a:spcAft>
                <a:spcPts val="0"/>
              </a:spcAft>
              <a:defRPr/>
            </a:pPr>
            <a:r>
              <a:rPr lang="en-US" altLang="zh-CN" sz="2800" b="1" smtClean="0">
                <a:solidFill>
                  <a:prstClr val="black"/>
                </a:solidFill>
                <a:latin typeface="微软雅黑" pitchFamily="34" charset="-122"/>
                <a:ea typeface="微软雅黑" pitchFamily="34" charset="-122"/>
                <a:cs typeface="+mj-cs"/>
              </a:rPr>
              <a:t>STM32</a:t>
            </a:r>
            <a:r>
              <a:rPr lang="zh-CN" altLang="en-US" sz="2800" b="1">
                <a:solidFill>
                  <a:prstClr val="black"/>
                </a:solidFill>
                <a:latin typeface="微软雅黑" pitchFamily="34" charset="-122"/>
                <a:ea typeface="微软雅黑" pitchFamily="34" charset="-122"/>
                <a:cs typeface="+mj-cs"/>
              </a:rPr>
              <a:t>的</a:t>
            </a:r>
            <a:r>
              <a:rPr lang="en-US" altLang="zh-CN" sz="2800" b="1">
                <a:solidFill>
                  <a:prstClr val="black"/>
                </a:solidFill>
                <a:latin typeface="微软雅黑" pitchFamily="34" charset="-122"/>
                <a:ea typeface="微软雅黑" pitchFamily="34" charset="-122"/>
                <a:cs typeface="+mj-cs"/>
              </a:rPr>
              <a:t>CAN</a:t>
            </a:r>
            <a:r>
              <a:rPr lang="zh-CN" altLang="en-US" sz="2800" b="1">
                <a:solidFill>
                  <a:prstClr val="black"/>
                </a:solidFill>
                <a:latin typeface="微软雅黑" pitchFamily="34" charset="-122"/>
                <a:ea typeface="微软雅黑" pitchFamily="34" charset="-122"/>
                <a:cs typeface="+mj-cs"/>
              </a:rPr>
              <a:t>外设简介</a:t>
            </a:r>
            <a:endParaRPr lang="zh-CN" altLang="en-US" sz="2800" b="1" dirty="0">
              <a:solidFill>
                <a:prstClr val="black"/>
              </a:solidFill>
              <a:latin typeface="微软雅黑" pitchFamily="34" charset="-122"/>
              <a:ea typeface="微软雅黑" pitchFamily="34" charset="-122"/>
              <a:cs typeface="+mj-cs"/>
            </a:endParaRPr>
          </a:p>
        </p:txBody>
      </p:sp>
      <p:sp>
        <p:nvSpPr>
          <p:cNvPr id="39" name="对角圆角矩形 38"/>
          <p:cNvSpPr/>
          <p:nvPr/>
        </p:nvSpPr>
        <p:spPr bwMode="auto">
          <a:xfrm>
            <a:off x="2067605" y="3461078"/>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FF0000"/>
                </a:solidFill>
                <a:effectLst>
                  <a:innerShdw blurRad="114300">
                    <a:prstClr val="black"/>
                  </a:innerShdw>
                </a:effectLst>
                <a:latin typeface="微软雅黑" pitchFamily="34" charset="-122"/>
                <a:ea typeface="微软雅黑" pitchFamily="34" charset="-122"/>
              </a:rPr>
              <a:t>03</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cxnSp>
        <p:nvCxnSpPr>
          <p:cNvPr id="40" name="直接连接符 39"/>
          <p:cNvCxnSpPr/>
          <p:nvPr/>
        </p:nvCxnSpPr>
        <p:spPr>
          <a:xfrm>
            <a:off x="3219450" y="3306763"/>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292475" y="3592513"/>
            <a:ext cx="3873176" cy="523220"/>
          </a:xfrm>
          <a:prstGeom prst="rect">
            <a:avLst/>
          </a:prstGeom>
        </p:spPr>
        <p:txBody>
          <a:bodyPr wrap="none">
            <a:spAutoFit/>
          </a:bodyPr>
          <a:lstStyle/>
          <a:p>
            <a:pPr fontAlgn="auto">
              <a:spcBef>
                <a:spcPts val="0"/>
              </a:spcBef>
              <a:spcAft>
                <a:spcPts val="0"/>
              </a:spcAft>
              <a:defRPr/>
            </a:pPr>
            <a:r>
              <a:rPr lang="en-US" altLang="zh-CN" sz="2800" b="1" smtClean="0">
                <a:solidFill>
                  <a:prstClr val="black"/>
                </a:solidFill>
                <a:latin typeface="微软雅黑" pitchFamily="34" charset="-122"/>
                <a:ea typeface="微软雅黑" pitchFamily="34" charset="-122"/>
                <a:cs typeface="+mj-cs"/>
              </a:rPr>
              <a:t>CAN</a:t>
            </a:r>
            <a:r>
              <a:rPr lang="zh-CN" altLang="en-US" sz="2800" b="1" smtClean="0">
                <a:solidFill>
                  <a:prstClr val="black"/>
                </a:solidFill>
                <a:latin typeface="微软雅黑" pitchFamily="34" charset="-122"/>
                <a:ea typeface="微软雅黑" pitchFamily="34" charset="-122"/>
                <a:cs typeface="+mj-cs"/>
              </a:rPr>
              <a:t>控制的</a:t>
            </a:r>
            <a:r>
              <a:rPr lang="zh-CN" altLang="en-US" sz="2800" b="1" smtClean="0">
                <a:solidFill>
                  <a:prstClr val="black"/>
                </a:solidFill>
                <a:latin typeface="微软雅黑" pitchFamily="34" charset="-122"/>
                <a:ea typeface="微软雅黑" pitchFamily="34" charset="-122"/>
                <a:cs typeface="+mj-cs"/>
              </a:rPr>
              <a:t>相关结构体</a:t>
            </a:r>
            <a:endParaRPr lang="zh-CN" altLang="en-US" sz="2800" b="1" dirty="0">
              <a:solidFill>
                <a:prstClr val="black"/>
              </a:solidFill>
              <a:latin typeface="微软雅黑" pitchFamily="34" charset="-122"/>
              <a:ea typeface="微软雅黑" pitchFamily="34" charset="-122"/>
              <a:cs typeface="+mj-cs"/>
            </a:endParaRPr>
          </a:p>
        </p:txBody>
      </p:sp>
      <p:sp>
        <p:nvSpPr>
          <p:cNvPr id="15" name="矩形 14"/>
          <p:cNvSpPr/>
          <p:nvPr/>
        </p:nvSpPr>
        <p:spPr>
          <a:xfrm>
            <a:off x="3303910" y="4653136"/>
            <a:ext cx="2824812" cy="523220"/>
          </a:xfrm>
          <a:prstGeom prst="rect">
            <a:avLst/>
          </a:prstGeom>
        </p:spPr>
        <p:txBody>
          <a:bodyPr wrap="none">
            <a:spAutoFit/>
          </a:bodyPr>
          <a:lstStyle/>
          <a:p>
            <a:pPr fontAlgn="auto">
              <a:spcBef>
                <a:spcPts val="0"/>
              </a:spcBef>
              <a:spcAft>
                <a:spcPts val="0"/>
              </a:spcAft>
              <a:defRPr/>
            </a:pPr>
            <a:r>
              <a:rPr lang="en-US" altLang="zh-CN" sz="2800" b="1" smtClean="0">
                <a:solidFill>
                  <a:prstClr val="black"/>
                </a:solidFill>
                <a:latin typeface="微软雅黑" pitchFamily="34" charset="-122"/>
                <a:ea typeface="微软雅黑" pitchFamily="34" charset="-122"/>
                <a:cs typeface="+mj-cs"/>
              </a:rPr>
              <a:t>CAN—</a:t>
            </a:r>
            <a:r>
              <a:rPr lang="zh-CN" altLang="en-US" sz="2800" b="1" smtClean="0">
                <a:solidFill>
                  <a:prstClr val="black"/>
                </a:solidFill>
                <a:latin typeface="微软雅黑" pitchFamily="34" charset="-122"/>
                <a:ea typeface="微软雅黑" pitchFamily="34" charset="-122"/>
                <a:cs typeface="+mj-cs"/>
              </a:rPr>
              <a:t>通讯</a:t>
            </a:r>
            <a:r>
              <a:rPr lang="zh-CN" altLang="en-US" sz="2800" b="1">
                <a:solidFill>
                  <a:prstClr val="black"/>
                </a:solidFill>
                <a:latin typeface="微软雅黑" pitchFamily="34" charset="-122"/>
                <a:ea typeface="微软雅黑" pitchFamily="34" charset="-122"/>
                <a:cs typeface="+mj-cs"/>
              </a:rPr>
              <a:t>实验</a:t>
            </a:r>
            <a:endParaRPr lang="zh-CN" altLang="en-US" sz="2800" b="1" dirty="0">
              <a:solidFill>
                <a:prstClr val="black"/>
              </a:solidFill>
              <a:latin typeface="微软雅黑" pitchFamily="34" charset="-122"/>
              <a:ea typeface="微软雅黑" pitchFamily="34" charset="-122"/>
              <a:cs typeface="+mj-cs"/>
            </a:endParaRPr>
          </a:p>
        </p:txBody>
      </p:sp>
      <p:sp>
        <p:nvSpPr>
          <p:cNvPr id="16" name="对角圆角矩形 15"/>
          <p:cNvSpPr/>
          <p:nvPr/>
        </p:nvSpPr>
        <p:spPr bwMode="auto">
          <a:xfrm>
            <a:off x="2067605" y="4450098"/>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00B050"/>
                </a:solidFill>
                <a:effectLst>
                  <a:innerShdw blurRad="114300">
                    <a:prstClr val="black"/>
                  </a:innerShdw>
                </a:effectLst>
                <a:latin typeface="微软雅黑" pitchFamily="34" charset="-122"/>
                <a:ea typeface="微软雅黑" pitchFamily="34" charset="-122"/>
              </a:rPr>
              <a:t>04</a:t>
            </a:r>
            <a:endParaRPr lang="zh-CN" altLang="en-US" sz="3200" dirty="0">
              <a:solidFill>
                <a:srgbClr val="00B050"/>
              </a:solidFill>
              <a:effectLst>
                <a:innerShdw blurRad="114300">
                  <a:prstClr val="black"/>
                </a:innerShdw>
              </a:effectLst>
              <a:latin typeface="微软雅黑" pitchFamily="34" charset="-122"/>
              <a:ea typeface="微软雅黑" pitchFamily="34" charset="-122"/>
            </a:endParaRPr>
          </a:p>
        </p:txBody>
      </p:sp>
      <p:cxnSp>
        <p:nvCxnSpPr>
          <p:cNvPr id="17" name="直接连接符 16"/>
          <p:cNvCxnSpPr/>
          <p:nvPr/>
        </p:nvCxnSpPr>
        <p:spPr>
          <a:xfrm>
            <a:off x="3236913" y="5254625"/>
            <a:ext cx="4143375" cy="1588"/>
          </a:xfrm>
          <a:prstGeom prst="line">
            <a:avLst/>
          </a:prstGeom>
          <a:ln>
            <a:solidFill>
              <a:srgbClr val="08A85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024641" y="5589240"/>
            <a:ext cx="4499687" cy="1015663"/>
          </a:xfrm>
          <a:prstGeom prst="rect">
            <a:avLst/>
          </a:prstGeom>
        </p:spPr>
        <p:txBody>
          <a:bodyPr wrap="square">
            <a:spAutoFit/>
          </a:bodyPr>
          <a:lstStyle/>
          <a:p>
            <a:pPr algn="ctr" fontAlgn="auto">
              <a:lnSpc>
                <a:spcPct val="150000"/>
              </a:lnSpc>
              <a:spcBef>
                <a:spcPts val="0"/>
              </a:spcBef>
              <a:spcAft>
                <a:spcPts val="0"/>
              </a:spcAft>
              <a:defRPr/>
            </a:pPr>
            <a:r>
              <a:rPr lang="zh-CN" altLang="en-US" sz="2000" b="1" dirty="0" smtClean="0">
                <a:solidFill>
                  <a:prstClr val="black"/>
                </a:solidFill>
                <a:latin typeface="微软雅黑" pitchFamily="34" charset="-122"/>
                <a:ea typeface="微软雅黑" pitchFamily="34" charset="-122"/>
                <a:cs typeface="+mj-cs"/>
              </a:rPr>
              <a:t>参考资料</a:t>
            </a:r>
            <a:r>
              <a:rPr lang="en-US" altLang="zh-CN" sz="2000" b="1" dirty="0" smtClean="0">
                <a:solidFill>
                  <a:prstClr val="black"/>
                </a:solidFill>
                <a:latin typeface="微软雅黑" pitchFamily="34" charset="-122"/>
                <a:ea typeface="微软雅黑" pitchFamily="34" charset="-122"/>
                <a:cs typeface="+mj-cs"/>
              </a:rPr>
              <a:t>:《</a:t>
            </a:r>
            <a:r>
              <a:rPr lang="zh-CN" altLang="en-US" sz="2000" b="1" dirty="0" smtClean="0">
                <a:solidFill>
                  <a:prstClr val="black"/>
                </a:solidFill>
                <a:latin typeface="微软雅黑" pitchFamily="34" charset="-122"/>
                <a:ea typeface="微软雅黑" pitchFamily="34" charset="-122"/>
                <a:cs typeface="+mj-cs"/>
              </a:rPr>
              <a:t>零死角玩转</a:t>
            </a:r>
            <a:r>
              <a:rPr lang="en-US" altLang="zh-CN" sz="2000" b="1" dirty="0" smtClean="0">
                <a:solidFill>
                  <a:prstClr val="black"/>
                </a:solidFill>
                <a:latin typeface="微软雅黑" pitchFamily="34" charset="-122"/>
                <a:ea typeface="微软雅黑" pitchFamily="34" charset="-122"/>
                <a:cs typeface="+mj-cs"/>
              </a:rPr>
              <a:t>STM32》</a:t>
            </a:r>
          </a:p>
          <a:p>
            <a:pPr algn="ctr" fontAlgn="auto">
              <a:lnSpc>
                <a:spcPct val="150000"/>
              </a:lnSpc>
              <a:spcBef>
                <a:spcPts val="0"/>
              </a:spcBef>
              <a:spcAft>
                <a:spcPts val="0"/>
              </a:spcAft>
              <a:defRPr/>
            </a:pPr>
            <a:r>
              <a:rPr lang="zh-CN" altLang="en-US" sz="2000" b="1" smtClean="0">
                <a:solidFill>
                  <a:prstClr val="black"/>
                </a:solidFill>
                <a:latin typeface="微软雅黑" pitchFamily="34" charset="-122"/>
                <a:ea typeface="微软雅黑" pitchFamily="34" charset="-122"/>
                <a:cs typeface="+mj-cs"/>
              </a:rPr>
              <a:t>“</a:t>
            </a:r>
            <a:r>
              <a:rPr lang="en-US" altLang="zh-CN" sz="2000" b="1" smtClean="0">
                <a:solidFill>
                  <a:prstClr val="black"/>
                </a:solidFill>
                <a:latin typeface="微软雅黑" pitchFamily="34" charset="-122"/>
                <a:ea typeface="微软雅黑" pitchFamily="34" charset="-122"/>
                <a:cs typeface="+mj-cs"/>
              </a:rPr>
              <a:t>CAN</a:t>
            </a:r>
            <a:r>
              <a:rPr lang="en-US" altLang="zh-CN" sz="2000" b="1">
                <a:solidFill>
                  <a:prstClr val="black"/>
                </a:solidFill>
                <a:latin typeface="微软雅黑" pitchFamily="34" charset="-122"/>
                <a:ea typeface="微软雅黑" pitchFamily="34" charset="-122"/>
                <a:cs typeface="+mj-cs"/>
              </a:rPr>
              <a:t>—</a:t>
            </a:r>
            <a:r>
              <a:rPr lang="zh-CN" altLang="en-US" sz="2000" b="1">
                <a:solidFill>
                  <a:prstClr val="black"/>
                </a:solidFill>
                <a:latin typeface="微软雅黑" pitchFamily="34" charset="-122"/>
                <a:ea typeface="微软雅黑" pitchFamily="34" charset="-122"/>
                <a:cs typeface="+mj-cs"/>
              </a:rPr>
              <a:t>通讯实验”章节</a:t>
            </a:r>
            <a:endParaRPr lang="zh-CN" altLang="en-US" sz="2000" b="1" dirty="0">
              <a:solidFill>
                <a:prstClr val="black"/>
              </a:solidFill>
              <a:latin typeface="微软雅黑" pitchFamily="34" charset="-122"/>
              <a:ea typeface="微软雅黑" pitchFamily="34" charset="-122"/>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1032712" y="1612601"/>
            <a:ext cx="7155916" cy="2978352"/>
          </a:xfrm>
          <a:prstGeom prst="rect">
            <a:avLst/>
          </a:prstGeom>
          <a:ln>
            <a:solidFill>
              <a:schemeClr val="tx1"/>
            </a:solidFill>
          </a:ln>
        </p:spPr>
      </p:pic>
      <p:sp>
        <p:nvSpPr>
          <p:cNvPr id="7" name="矩形 6"/>
          <p:cNvSpPr/>
          <p:nvPr/>
        </p:nvSpPr>
        <p:spPr>
          <a:xfrm>
            <a:off x="485606" y="1124744"/>
            <a:ext cx="1579278" cy="369332"/>
          </a:xfrm>
          <a:prstGeom prst="rect">
            <a:avLst/>
          </a:prstGeom>
        </p:spPr>
        <p:txBody>
          <a:bodyPr wrap="none">
            <a:spAutoFit/>
          </a:bodyPr>
          <a:lstStyle/>
          <a:p>
            <a:r>
              <a:rPr lang="zh-CN" altLang="zh-CN" b="1"/>
              <a:t>通讯的波特率</a:t>
            </a:r>
          </a:p>
        </p:txBody>
      </p:sp>
      <p:sp>
        <p:nvSpPr>
          <p:cNvPr id="2" name="矩形 1"/>
          <p:cNvSpPr/>
          <p:nvPr/>
        </p:nvSpPr>
        <p:spPr>
          <a:xfrm>
            <a:off x="400870" y="4869160"/>
            <a:ext cx="8419601" cy="1754326"/>
          </a:xfrm>
          <a:prstGeom prst="rect">
            <a:avLst/>
          </a:prstGeom>
        </p:spPr>
        <p:txBody>
          <a:bodyPr wrap="square">
            <a:spAutoFit/>
          </a:bodyPr>
          <a:lstStyle/>
          <a:p>
            <a:r>
              <a:rPr lang="en-US" altLang="zh-CN" smtClean="0"/>
              <a:t>	</a:t>
            </a:r>
            <a:r>
              <a:rPr lang="zh-CN" altLang="zh-CN" smtClean="0"/>
              <a:t>总线</a:t>
            </a:r>
            <a:r>
              <a:rPr lang="zh-CN" altLang="zh-CN"/>
              <a:t>上的各个通讯节点只要约定好</a:t>
            </a:r>
            <a:r>
              <a:rPr lang="en-US" altLang="zh-CN"/>
              <a:t>1</a:t>
            </a:r>
            <a:r>
              <a:rPr lang="zh-CN" altLang="zh-CN"/>
              <a:t>个</a:t>
            </a:r>
            <a:r>
              <a:rPr lang="en-US" altLang="zh-CN"/>
              <a:t>Tq</a:t>
            </a:r>
            <a:r>
              <a:rPr lang="zh-CN" altLang="zh-CN"/>
              <a:t>的时间长度以及每一个数据位占据多少个</a:t>
            </a:r>
            <a:r>
              <a:rPr lang="en-US" altLang="zh-CN"/>
              <a:t>Tq</a:t>
            </a:r>
            <a:r>
              <a:rPr lang="zh-CN" altLang="zh-CN"/>
              <a:t>，就可以确定</a:t>
            </a:r>
            <a:r>
              <a:rPr lang="en-US" altLang="zh-CN"/>
              <a:t>CAN</a:t>
            </a:r>
            <a:r>
              <a:rPr lang="zh-CN" altLang="zh-CN"/>
              <a:t>通讯的波特率。</a:t>
            </a:r>
          </a:p>
          <a:p>
            <a:r>
              <a:rPr lang="en-US" altLang="zh-CN" smtClean="0"/>
              <a:t>	</a:t>
            </a:r>
            <a:r>
              <a:rPr lang="zh-CN" altLang="zh-CN" smtClean="0"/>
              <a:t>例如</a:t>
            </a:r>
            <a:r>
              <a:rPr lang="zh-CN" altLang="zh-CN"/>
              <a:t>，假设上图中的</a:t>
            </a:r>
            <a:r>
              <a:rPr lang="en-US" altLang="zh-CN"/>
              <a:t>1Tq=1us</a:t>
            </a:r>
            <a:r>
              <a:rPr lang="zh-CN" altLang="zh-CN"/>
              <a:t>，而每个数据位由</a:t>
            </a:r>
            <a:r>
              <a:rPr lang="en-US" altLang="zh-CN"/>
              <a:t>19</a:t>
            </a:r>
            <a:r>
              <a:rPr lang="zh-CN" altLang="zh-CN"/>
              <a:t>个</a:t>
            </a:r>
            <a:r>
              <a:rPr lang="en-US" altLang="zh-CN"/>
              <a:t>Tq</a:t>
            </a:r>
            <a:r>
              <a:rPr lang="zh-CN" altLang="zh-CN"/>
              <a:t>组成，则传输一位数据需要时间</a:t>
            </a:r>
            <a:r>
              <a:rPr lang="en-US" altLang="zh-CN"/>
              <a:t>T</a:t>
            </a:r>
            <a:r>
              <a:rPr lang="en-US" altLang="zh-CN" baseline="-25000"/>
              <a:t>1bit </a:t>
            </a:r>
            <a:r>
              <a:rPr lang="en-US" altLang="zh-CN"/>
              <a:t>=19us</a:t>
            </a:r>
            <a:r>
              <a:rPr lang="zh-CN" altLang="zh-CN"/>
              <a:t>，从而每秒可以传输的数据位个数为：</a:t>
            </a:r>
          </a:p>
          <a:p>
            <a:r>
              <a:rPr lang="en-US" altLang="zh-CN" smtClean="0"/>
              <a:t>		1x10</a:t>
            </a:r>
            <a:r>
              <a:rPr lang="en-US" altLang="zh-CN" baseline="30000" smtClean="0"/>
              <a:t>6</a:t>
            </a:r>
            <a:r>
              <a:rPr lang="en-US" altLang="zh-CN" baseline="-25000"/>
              <a:t>­</a:t>
            </a:r>
            <a:r>
              <a:rPr lang="en-US" altLang="zh-CN"/>
              <a:t>/19 = 52631.6 (bps)</a:t>
            </a:r>
            <a:endParaRPr lang="zh-CN" altLang="zh-CN"/>
          </a:p>
          <a:p>
            <a:r>
              <a:rPr lang="en-US" altLang="zh-CN" smtClean="0"/>
              <a:t>	</a:t>
            </a:r>
            <a:r>
              <a:rPr lang="zh-CN" altLang="zh-CN" smtClean="0"/>
              <a:t>这个</a:t>
            </a:r>
            <a:r>
              <a:rPr lang="zh-CN" altLang="zh-CN"/>
              <a:t>每秒可传输的数据位的个数即为通讯中的波特率。</a:t>
            </a:r>
          </a:p>
        </p:txBody>
      </p:sp>
    </p:spTree>
    <p:extLst>
      <p:ext uri="{BB962C8B-B14F-4D97-AF65-F5344CB8AC3E}">
        <p14:creationId xmlns:p14="http://schemas.microsoft.com/office/powerpoint/2010/main" val="23805830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7" name="矩形 6"/>
          <p:cNvSpPr/>
          <p:nvPr/>
        </p:nvSpPr>
        <p:spPr>
          <a:xfrm>
            <a:off x="485606" y="1124744"/>
            <a:ext cx="3669594" cy="461665"/>
          </a:xfrm>
          <a:prstGeom prst="rect">
            <a:avLst/>
          </a:prstGeom>
        </p:spPr>
        <p:txBody>
          <a:bodyPr wrap="none">
            <a:spAutoFit/>
          </a:bodyPr>
          <a:lstStyle/>
          <a:p>
            <a:r>
              <a:rPr lang="en-US" altLang="zh-CN" sz="2400" b="1"/>
              <a:t>2</a:t>
            </a:r>
            <a:r>
              <a:rPr lang="en-US" altLang="zh-CN" sz="2400" b="1" smtClean="0"/>
              <a:t>. CAN</a:t>
            </a:r>
            <a:r>
              <a:rPr lang="zh-CN" altLang="en-US" sz="2400" b="1"/>
              <a:t>的报文种类及结构</a:t>
            </a:r>
            <a:endParaRPr lang="zh-CN" altLang="zh-CN" sz="2400" b="1"/>
          </a:p>
        </p:txBody>
      </p:sp>
      <p:sp>
        <p:nvSpPr>
          <p:cNvPr id="3" name="矩形 2"/>
          <p:cNvSpPr/>
          <p:nvPr/>
        </p:nvSpPr>
        <p:spPr>
          <a:xfrm>
            <a:off x="485606" y="1582341"/>
            <a:ext cx="8190850" cy="923330"/>
          </a:xfrm>
          <a:prstGeom prst="rect">
            <a:avLst/>
          </a:prstGeom>
        </p:spPr>
        <p:txBody>
          <a:bodyPr wrap="square">
            <a:spAutoFit/>
          </a:bodyPr>
          <a:lstStyle/>
          <a:p>
            <a:pPr>
              <a:lnSpc>
                <a:spcPct val="150000"/>
              </a:lnSpc>
            </a:pPr>
            <a:r>
              <a:rPr lang="en-US" altLang="zh-CN" smtClean="0"/>
              <a:t>	</a:t>
            </a:r>
            <a:r>
              <a:rPr lang="zh-CN" altLang="en-US" smtClean="0"/>
              <a:t>当使用</a:t>
            </a:r>
            <a:r>
              <a:rPr lang="en-US" altLang="zh-CN" smtClean="0"/>
              <a:t>CAN</a:t>
            </a:r>
            <a:r>
              <a:rPr lang="zh-CN" altLang="zh-CN" smtClean="0"/>
              <a:t>协议</a:t>
            </a:r>
            <a:r>
              <a:rPr lang="zh-CN" altLang="en-US" smtClean="0"/>
              <a:t>进行通讯时，需要对</a:t>
            </a:r>
            <a:r>
              <a:rPr lang="zh-CN" altLang="zh-CN" smtClean="0"/>
              <a:t>数据</a:t>
            </a:r>
            <a:r>
              <a:rPr lang="zh-CN" altLang="zh-CN"/>
              <a:t>、操作命令</a:t>
            </a:r>
            <a:r>
              <a:rPr lang="en-US" altLang="zh-CN"/>
              <a:t>(</a:t>
            </a:r>
            <a:r>
              <a:rPr lang="zh-CN" altLang="zh-CN"/>
              <a:t>如读</a:t>
            </a:r>
            <a:r>
              <a:rPr lang="en-US" altLang="zh-CN"/>
              <a:t>/</a:t>
            </a:r>
            <a:r>
              <a:rPr lang="zh-CN" altLang="zh-CN"/>
              <a:t>写</a:t>
            </a:r>
            <a:r>
              <a:rPr lang="en-US" altLang="zh-CN"/>
              <a:t>)</a:t>
            </a:r>
            <a:r>
              <a:rPr lang="zh-CN" altLang="zh-CN"/>
              <a:t>以及同步信号进行打包，打包后的这些内容称为报文。</a:t>
            </a:r>
          </a:p>
        </p:txBody>
      </p:sp>
      <p:sp>
        <p:nvSpPr>
          <p:cNvPr id="4" name="矩形 3"/>
          <p:cNvSpPr/>
          <p:nvPr/>
        </p:nvSpPr>
        <p:spPr>
          <a:xfrm>
            <a:off x="539145" y="2564904"/>
            <a:ext cx="1346844" cy="369332"/>
          </a:xfrm>
          <a:prstGeom prst="rect">
            <a:avLst/>
          </a:prstGeom>
        </p:spPr>
        <p:txBody>
          <a:bodyPr wrap="none">
            <a:spAutoFit/>
          </a:bodyPr>
          <a:lstStyle/>
          <a:p>
            <a:r>
              <a:rPr lang="zh-CN" altLang="zh-CN" b="1"/>
              <a:t>报文的种类</a:t>
            </a:r>
          </a:p>
        </p:txBody>
      </p:sp>
      <p:sp>
        <p:nvSpPr>
          <p:cNvPr id="5" name="矩形 4"/>
          <p:cNvSpPr/>
          <p:nvPr/>
        </p:nvSpPr>
        <p:spPr>
          <a:xfrm>
            <a:off x="400870" y="3212976"/>
            <a:ext cx="8347594" cy="2585323"/>
          </a:xfrm>
          <a:prstGeom prst="rect">
            <a:avLst/>
          </a:prstGeom>
        </p:spPr>
        <p:txBody>
          <a:bodyPr wrap="square">
            <a:spAutoFit/>
          </a:bodyPr>
          <a:lstStyle/>
          <a:p>
            <a:pPr>
              <a:lnSpc>
                <a:spcPct val="150000"/>
              </a:lnSpc>
            </a:pPr>
            <a:r>
              <a:rPr lang="en-US" altLang="zh-CN" smtClean="0"/>
              <a:t>	</a:t>
            </a:r>
            <a:r>
              <a:rPr lang="zh-CN" altLang="zh-CN" smtClean="0"/>
              <a:t>在</a:t>
            </a:r>
            <a:r>
              <a:rPr lang="zh-CN" altLang="zh-CN"/>
              <a:t>原始数据段的前面加上传输起始标签、片选</a:t>
            </a:r>
            <a:r>
              <a:rPr lang="en-US" altLang="zh-CN"/>
              <a:t>(</a:t>
            </a:r>
            <a:r>
              <a:rPr lang="zh-CN" altLang="zh-CN"/>
              <a:t>识别</a:t>
            </a:r>
            <a:r>
              <a:rPr lang="en-US" altLang="zh-CN"/>
              <a:t>)</a:t>
            </a:r>
            <a:r>
              <a:rPr lang="zh-CN" altLang="zh-CN"/>
              <a:t>标签和控制标签，在数据的尾段加上</a:t>
            </a:r>
            <a:r>
              <a:rPr lang="en-US" altLang="zh-CN"/>
              <a:t>CRC</a:t>
            </a:r>
            <a:r>
              <a:rPr lang="zh-CN" altLang="zh-CN"/>
              <a:t>校验标签、应答标签和传输结束标签，把这些内容按特定的格式打包好，就可以用一个通道表达</a:t>
            </a:r>
            <a:r>
              <a:rPr lang="zh-CN" altLang="zh-CN"/>
              <a:t>各种</a:t>
            </a:r>
            <a:r>
              <a:rPr lang="zh-CN" altLang="zh-CN" smtClean="0"/>
              <a:t>信号，</a:t>
            </a:r>
            <a:r>
              <a:rPr lang="zh-CN" altLang="zh-CN"/>
              <a:t>各种各样的标签就如同</a:t>
            </a:r>
            <a:r>
              <a:rPr lang="en-US" altLang="zh-CN"/>
              <a:t>SPI</a:t>
            </a:r>
            <a:r>
              <a:rPr lang="zh-CN" altLang="zh-CN"/>
              <a:t>中各种通道上的信号，起到了协同传输的作用。当整个数据包被传输到其它设备时，只要这些设备按格式去解读，就能还原出原始数据，这样的报文就被称为</a:t>
            </a:r>
            <a:r>
              <a:rPr lang="en-US" altLang="zh-CN"/>
              <a:t>CAN</a:t>
            </a:r>
            <a:r>
              <a:rPr lang="zh-CN" altLang="zh-CN"/>
              <a:t>的“数据帧”。</a:t>
            </a:r>
          </a:p>
        </p:txBody>
      </p:sp>
    </p:spTree>
    <p:extLst>
      <p:ext uri="{BB962C8B-B14F-4D97-AF65-F5344CB8AC3E}">
        <p14:creationId xmlns:p14="http://schemas.microsoft.com/office/powerpoint/2010/main" val="27604314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7" name="矩形 6"/>
          <p:cNvSpPr/>
          <p:nvPr/>
        </p:nvSpPr>
        <p:spPr>
          <a:xfrm>
            <a:off x="485606" y="1124744"/>
            <a:ext cx="1475084" cy="400110"/>
          </a:xfrm>
          <a:prstGeom prst="rect">
            <a:avLst/>
          </a:prstGeom>
        </p:spPr>
        <p:txBody>
          <a:bodyPr wrap="none">
            <a:spAutoFit/>
          </a:bodyPr>
          <a:lstStyle/>
          <a:p>
            <a:r>
              <a:rPr lang="zh-CN" altLang="en-US" sz="2000" b="1" smtClean="0"/>
              <a:t>报文的种类</a:t>
            </a:r>
            <a:endParaRPr lang="zh-CN" altLang="zh-CN" sz="2000" b="1"/>
          </a:p>
        </p:txBody>
      </p:sp>
      <p:sp>
        <p:nvSpPr>
          <p:cNvPr id="3" name="矩形 2"/>
          <p:cNvSpPr/>
          <p:nvPr/>
        </p:nvSpPr>
        <p:spPr>
          <a:xfrm>
            <a:off x="485606" y="1582341"/>
            <a:ext cx="8190850" cy="454035"/>
          </a:xfrm>
          <a:prstGeom prst="rect">
            <a:avLst/>
          </a:prstGeom>
        </p:spPr>
        <p:txBody>
          <a:bodyPr wrap="square">
            <a:spAutoFit/>
          </a:bodyPr>
          <a:lstStyle/>
          <a:p>
            <a:pPr>
              <a:lnSpc>
                <a:spcPct val="150000"/>
              </a:lnSpc>
            </a:pPr>
            <a:r>
              <a:rPr lang="en-US" altLang="zh-CN" smtClean="0"/>
              <a:t>	</a:t>
            </a:r>
            <a:r>
              <a:rPr lang="zh-CN" altLang="en-US" smtClean="0"/>
              <a:t>为了</a:t>
            </a:r>
            <a:r>
              <a:rPr lang="zh-CN" altLang="en-US"/>
              <a:t>更有效地控制通讯，</a:t>
            </a:r>
            <a:r>
              <a:rPr lang="en-US" altLang="zh-CN"/>
              <a:t>CAN</a:t>
            </a:r>
            <a:r>
              <a:rPr lang="zh-CN" altLang="en-US"/>
              <a:t>一共规定了</a:t>
            </a:r>
            <a:r>
              <a:rPr lang="en-US" altLang="zh-CN"/>
              <a:t>5</a:t>
            </a:r>
            <a:r>
              <a:rPr lang="zh-CN" altLang="en-US"/>
              <a:t>种类型</a:t>
            </a:r>
            <a:r>
              <a:rPr lang="zh-CN" altLang="en-US"/>
              <a:t>的</a:t>
            </a:r>
            <a:r>
              <a:rPr lang="zh-CN" altLang="en-US" smtClean="0"/>
              <a:t>帧。</a:t>
            </a:r>
            <a:endParaRPr lang="zh-CN" altLang="zh-CN"/>
          </a:p>
        </p:txBody>
      </p:sp>
      <p:graphicFrame>
        <p:nvGraphicFramePr>
          <p:cNvPr id="2" name="表格 1"/>
          <p:cNvGraphicFramePr>
            <a:graphicFrameLocks noGrp="1"/>
          </p:cNvGraphicFramePr>
          <p:nvPr>
            <p:extLst>
              <p:ext uri="{D42A27DB-BD31-4B8C-83A1-F6EECF244321}">
                <p14:modId xmlns:p14="http://schemas.microsoft.com/office/powerpoint/2010/main" val="1788318791"/>
              </p:ext>
            </p:extLst>
          </p:nvPr>
        </p:nvGraphicFramePr>
        <p:xfrm>
          <a:off x="845646" y="2276872"/>
          <a:ext cx="7326754" cy="3384375"/>
        </p:xfrm>
        <a:graphic>
          <a:graphicData uri="http://schemas.openxmlformats.org/drawingml/2006/table">
            <a:tbl>
              <a:tblPr firstRow="1" firstCol="1" bandRow="1">
                <a:tableStyleId>{5C22544A-7EE6-4342-B048-85BDC9FD1C3A}</a:tableStyleId>
              </a:tblPr>
              <a:tblGrid>
                <a:gridCol w="2164323"/>
                <a:gridCol w="5162431"/>
              </a:tblGrid>
              <a:tr h="535859">
                <a:tc>
                  <a:txBody>
                    <a:bodyPr/>
                    <a:lstStyle/>
                    <a:p>
                      <a:pPr algn="ctr">
                        <a:lnSpc>
                          <a:spcPts val="1200"/>
                        </a:lnSpc>
                        <a:spcAft>
                          <a:spcPts val="0"/>
                        </a:spcAft>
                      </a:pPr>
                      <a:r>
                        <a:rPr lang="zh-CN" sz="2000">
                          <a:effectLst/>
                        </a:rPr>
                        <a:t>帧</a:t>
                      </a:r>
                      <a:endParaRPr lang="zh-CN" sz="2000">
                        <a:effectLst/>
                        <a:latin typeface="Times New Roman"/>
                        <a:ea typeface="黑体"/>
                      </a:endParaRPr>
                    </a:p>
                  </a:txBody>
                  <a:tcPr marL="68580" marR="68580" marT="0" marB="0" anchor="ctr"/>
                </a:tc>
                <a:tc>
                  <a:txBody>
                    <a:bodyPr/>
                    <a:lstStyle/>
                    <a:p>
                      <a:pPr algn="ctr">
                        <a:lnSpc>
                          <a:spcPts val="1200"/>
                        </a:lnSpc>
                        <a:spcAft>
                          <a:spcPts val="0"/>
                        </a:spcAft>
                      </a:pPr>
                      <a:r>
                        <a:rPr lang="zh-CN" sz="2000">
                          <a:effectLst/>
                        </a:rPr>
                        <a:t>帧用途</a:t>
                      </a:r>
                      <a:endParaRPr lang="zh-CN" sz="2000">
                        <a:effectLst/>
                        <a:latin typeface="Times New Roman"/>
                        <a:ea typeface="黑体"/>
                      </a:endParaRPr>
                    </a:p>
                  </a:txBody>
                  <a:tcPr marL="68580" marR="68580" marT="0" marB="0" anchor="ctr"/>
                </a:tc>
              </a:tr>
              <a:tr h="515177">
                <a:tc>
                  <a:txBody>
                    <a:bodyPr/>
                    <a:lstStyle/>
                    <a:p>
                      <a:pPr>
                        <a:lnSpc>
                          <a:spcPts val="1200"/>
                        </a:lnSpc>
                        <a:spcAft>
                          <a:spcPts val="0"/>
                        </a:spcAft>
                      </a:pPr>
                      <a:r>
                        <a:rPr lang="zh-CN" sz="1600">
                          <a:effectLst/>
                        </a:rPr>
                        <a:t>数据帧</a:t>
                      </a:r>
                      <a:endParaRPr lang="zh-CN" sz="1600">
                        <a:effectLst/>
                        <a:latin typeface="Times New Roman"/>
                        <a:ea typeface="宋体"/>
                      </a:endParaRPr>
                    </a:p>
                  </a:txBody>
                  <a:tcPr marL="68580" marR="68580" marT="0" marB="0" anchor="ctr"/>
                </a:tc>
                <a:tc>
                  <a:txBody>
                    <a:bodyPr/>
                    <a:lstStyle/>
                    <a:p>
                      <a:pPr>
                        <a:lnSpc>
                          <a:spcPts val="1200"/>
                        </a:lnSpc>
                        <a:spcAft>
                          <a:spcPts val="0"/>
                        </a:spcAft>
                      </a:pPr>
                      <a:r>
                        <a:rPr lang="zh-CN" sz="1600">
                          <a:effectLst/>
                        </a:rPr>
                        <a:t>用于节点向外传送数据</a:t>
                      </a:r>
                      <a:endParaRPr lang="zh-CN" sz="1600">
                        <a:effectLst/>
                        <a:latin typeface="Times New Roman"/>
                        <a:ea typeface="宋体"/>
                      </a:endParaRPr>
                    </a:p>
                  </a:txBody>
                  <a:tcPr marL="68580" marR="68580" marT="0" marB="0" anchor="ctr"/>
                </a:tc>
              </a:tr>
              <a:tr h="498255">
                <a:tc>
                  <a:txBody>
                    <a:bodyPr/>
                    <a:lstStyle/>
                    <a:p>
                      <a:pPr>
                        <a:lnSpc>
                          <a:spcPts val="1200"/>
                        </a:lnSpc>
                        <a:spcAft>
                          <a:spcPts val="0"/>
                        </a:spcAft>
                      </a:pPr>
                      <a:r>
                        <a:rPr lang="zh-CN" sz="1600">
                          <a:effectLst/>
                        </a:rPr>
                        <a:t>遥控帧</a:t>
                      </a:r>
                      <a:endParaRPr lang="zh-CN" sz="1600">
                        <a:effectLst/>
                        <a:latin typeface="Times New Roman"/>
                        <a:ea typeface="宋体"/>
                      </a:endParaRPr>
                    </a:p>
                  </a:txBody>
                  <a:tcPr marL="68580" marR="68580" marT="0" marB="0" anchor="ctr"/>
                </a:tc>
                <a:tc>
                  <a:txBody>
                    <a:bodyPr/>
                    <a:lstStyle/>
                    <a:p>
                      <a:pPr>
                        <a:lnSpc>
                          <a:spcPts val="1200"/>
                        </a:lnSpc>
                        <a:spcAft>
                          <a:spcPts val="0"/>
                        </a:spcAft>
                      </a:pPr>
                      <a:r>
                        <a:rPr lang="zh-CN" sz="1600">
                          <a:effectLst/>
                        </a:rPr>
                        <a:t>用于向远端节点请求数据</a:t>
                      </a:r>
                      <a:endParaRPr lang="zh-CN" sz="1600">
                        <a:effectLst/>
                        <a:latin typeface="Times New Roman"/>
                        <a:ea typeface="宋体"/>
                      </a:endParaRPr>
                    </a:p>
                  </a:txBody>
                  <a:tcPr marL="68580" marR="68580" marT="0" marB="0" anchor="ctr"/>
                </a:tc>
              </a:tr>
              <a:tr h="515177">
                <a:tc>
                  <a:txBody>
                    <a:bodyPr/>
                    <a:lstStyle/>
                    <a:p>
                      <a:pPr>
                        <a:lnSpc>
                          <a:spcPts val="1200"/>
                        </a:lnSpc>
                        <a:spcAft>
                          <a:spcPts val="0"/>
                        </a:spcAft>
                      </a:pPr>
                      <a:r>
                        <a:rPr lang="zh-CN" sz="1600">
                          <a:effectLst/>
                        </a:rPr>
                        <a:t>错误帧</a:t>
                      </a:r>
                      <a:endParaRPr lang="zh-CN" sz="1600">
                        <a:effectLst/>
                        <a:latin typeface="Times New Roman"/>
                        <a:ea typeface="宋体"/>
                      </a:endParaRPr>
                    </a:p>
                  </a:txBody>
                  <a:tcPr marL="68580" marR="68580" marT="0" marB="0" anchor="ctr"/>
                </a:tc>
                <a:tc>
                  <a:txBody>
                    <a:bodyPr/>
                    <a:lstStyle/>
                    <a:p>
                      <a:pPr>
                        <a:lnSpc>
                          <a:spcPts val="1200"/>
                        </a:lnSpc>
                        <a:spcAft>
                          <a:spcPts val="0"/>
                        </a:spcAft>
                      </a:pPr>
                      <a:r>
                        <a:rPr lang="zh-CN" sz="1600">
                          <a:effectLst/>
                        </a:rPr>
                        <a:t>用于向远端节点通知校验错误，请求重新发送上一个数据</a:t>
                      </a:r>
                      <a:endParaRPr lang="zh-CN" sz="1600">
                        <a:effectLst/>
                        <a:latin typeface="Times New Roman"/>
                        <a:ea typeface="宋体"/>
                      </a:endParaRPr>
                    </a:p>
                  </a:txBody>
                  <a:tcPr marL="68580" marR="68580" marT="0" marB="0" anchor="ctr"/>
                </a:tc>
              </a:tr>
              <a:tr h="609188">
                <a:tc>
                  <a:txBody>
                    <a:bodyPr/>
                    <a:lstStyle/>
                    <a:p>
                      <a:pPr>
                        <a:lnSpc>
                          <a:spcPts val="1200"/>
                        </a:lnSpc>
                        <a:spcAft>
                          <a:spcPts val="0"/>
                        </a:spcAft>
                      </a:pPr>
                      <a:r>
                        <a:rPr lang="zh-CN" sz="1600">
                          <a:effectLst/>
                        </a:rPr>
                        <a:t>过载帧</a:t>
                      </a:r>
                      <a:endParaRPr lang="zh-CN" sz="1600">
                        <a:effectLst/>
                        <a:latin typeface="Times New Roman"/>
                        <a:ea typeface="宋体"/>
                      </a:endParaRPr>
                    </a:p>
                  </a:txBody>
                  <a:tcPr marL="68580" marR="68580" marT="0" marB="0" anchor="ctr"/>
                </a:tc>
                <a:tc>
                  <a:txBody>
                    <a:bodyPr/>
                    <a:lstStyle/>
                    <a:p>
                      <a:pPr>
                        <a:lnSpc>
                          <a:spcPts val="1200"/>
                        </a:lnSpc>
                        <a:spcAft>
                          <a:spcPts val="0"/>
                        </a:spcAft>
                      </a:pPr>
                      <a:r>
                        <a:rPr lang="zh-CN" sz="1600">
                          <a:effectLst/>
                        </a:rPr>
                        <a:t>用于通知远端节点：本节点尚未做好接收准备</a:t>
                      </a:r>
                      <a:endParaRPr lang="zh-CN" sz="1600">
                        <a:effectLst/>
                        <a:latin typeface="Times New Roman"/>
                        <a:ea typeface="宋体"/>
                      </a:endParaRPr>
                    </a:p>
                  </a:txBody>
                  <a:tcPr marL="68580" marR="68580" marT="0" marB="0" anchor="ctr"/>
                </a:tc>
              </a:tr>
              <a:tr h="710719">
                <a:tc>
                  <a:txBody>
                    <a:bodyPr/>
                    <a:lstStyle/>
                    <a:p>
                      <a:pPr>
                        <a:lnSpc>
                          <a:spcPts val="1200"/>
                        </a:lnSpc>
                        <a:spcAft>
                          <a:spcPts val="0"/>
                        </a:spcAft>
                      </a:pPr>
                      <a:r>
                        <a:rPr lang="zh-CN" sz="1600">
                          <a:effectLst/>
                        </a:rPr>
                        <a:t>帧间隔</a:t>
                      </a:r>
                      <a:endParaRPr lang="zh-CN" sz="1600">
                        <a:effectLst/>
                        <a:latin typeface="Times New Roman"/>
                        <a:ea typeface="宋体"/>
                      </a:endParaRPr>
                    </a:p>
                  </a:txBody>
                  <a:tcPr marL="68580" marR="68580" marT="0" marB="0" anchor="ctr"/>
                </a:tc>
                <a:tc>
                  <a:txBody>
                    <a:bodyPr/>
                    <a:lstStyle/>
                    <a:p>
                      <a:pPr>
                        <a:lnSpc>
                          <a:spcPts val="1200"/>
                        </a:lnSpc>
                        <a:spcAft>
                          <a:spcPts val="0"/>
                        </a:spcAft>
                      </a:pPr>
                      <a:r>
                        <a:rPr lang="zh-CN" sz="1600">
                          <a:effectLst/>
                        </a:rPr>
                        <a:t>用于将数据帧及遥控帧与前面的帧分离开来</a:t>
                      </a:r>
                      <a:endParaRPr lang="zh-CN" sz="160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26190610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7" name="矩形 6"/>
          <p:cNvSpPr/>
          <p:nvPr/>
        </p:nvSpPr>
        <p:spPr>
          <a:xfrm>
            <a:off x="485606" y="1124744"/>
            <a:ext cx="1733167" cy="400110"/>
          </a:xfrm>
          <a:prstGeom prst="rect">
            <a:avLst/>
          </a:prstGeom>
        </p:spPr>
        <p:txBody>
          <a:bodyPr wrap="none">
            <a:spAutoFit/>
          </a:bodyPr>
          <a:lstStyle/>
          <a:p>
            <a:r>
              <a:rPr lang="zh-CN" altLang="en-US" sz="2000" b="1" smtClean="0"/>
              <a:t>数据帧的结构</a:t>
            </a:r>
            <a:endParaRPr lang="zh-CN" altLang="zh-CN" sz="2000" b="1"/>
          </a:p>
        </p:txBody>
      </p:sp>
      <p:pic>
        <p:nvPicPr>
          <p:cNvPr id="8" name="图片 7"/>
          <p:cNvPicPr/>
          <p:nvPr/>
        </p:nvPicPr>
        <p:blipFill rotWithShape="1">
          <a:blip r:embed="rId3">
            <a:extLst>
              <a:ext uri="{28A0092B-C50C-407E-A947-70E740481C1C}">
                <a14:useLocalDpi xmlns:a14="http://schemas.microsoft.com/office/drawing/2010/main" val="0"/>
              </a:ext>
            </a:extLst>
          </a:blip>
          <a:srcRect r="3828" b="9584"/>
          <a:stretch/>
        </p:blipFill>
        <p:spPr bwMode="auto">
          <a:xfrm>
            <a:off x="518774" y="1988840"/>
            <a:ext cx="8157682" cy="2859492"/>
          </a:xfrm>
          <a:prstGeom prst="rect">
            <a:avLst/>
          </a:prstGeom>
          <a:ln>
            <a:noFill/>
          </a:ln>
          <a:extLst>
            <a:ext uri="{53640926-AAD7-44D8-BBD7-CCE9431645EC}">
              <a14:shadowObscured xmlns:a14="http://schemas.microsoft.com/office/drawing/2010/main"/>
            </a:ext>
          </a:extLst>
        </p:spPr>
      </p:pic>
      <p:sp>
        <p:nvSpPr>
          <p:cNvPr id="4" name="矩形 3"/>
          <p:cNvSpPr/>
          <p:nvPr/>
        </p:nvSpPr>
        <p:spPr>
          <a:xfrm>
            <a:off x="518774" y="1524854"/>
            <a:ext cx="8085674" cy="369332"/>
          </a:xfrm>
          <a:prstGeom prst="rect">
            <a:avLst/>
          </a:prstGeom>
        </p:spPr>
        <p:txBody>
          <a:bodyPr wrap="square">
            <a:spAutoFit/>
          </a:bodyPr>
          <a:lstStyle/>
          <a:p>
            <a:r>
              <a:rPr lang="zh-CN" altLang="zh-CN" smtClean="0"/>
              <a:t>数据帧</a:t>
            </a:r>
            <a:r>
              <a:rPr lang="zh-CN" altLang="en-US" smtClean="0"/>
              <a:t>的结构图：</a:t>
            </a:r>
            <a:endParaRPr lang="zh-CN" altLang="en-US"/>
          </a:p>
        </p:txBody>
      </p:sp>
      <p:sp>
        <p:nvSpPr>
          <p:cNvPr id="5" name="矩形 4"/>
          <p:cNvSpPr/>
          <p:nvPr/>
        </p:nvSpPr>
        <p:spPr>
          <a:xfrm>
            <a:off x="521708" y="5085184"/>
            <a:ext cx="8154748" cy="869533"/>
          </a:xfrm>
          <a:prstGeom prst="rect">
            <a:avLst/>
          </a:prstGeom>
        </p:spPr>
        <p:txBody>
          <a:bodyPr wrap="square">
            <a:spAutoFit/>
          </a:bodyPr>
          <a:lstStyle/>
          <a:p>
            <a:pPr>
              <a:lnSpc>
                <a:spcPct val="150000"/>
              </a:lnSpc>
            </a:pPr>
            <a:r>
              <a:rPr lang="zh-CN" altLang="zh-CN"/>
              <a:t>数据帧以一个显性位</a:t>
            </a:r>
            <a:r>
              <a:rPr lang="en-US" altLang="zh-CN"/>
              <a:t>(</a:t>
            </a:r>
            <a:r>
              <a:rPr lang="zh-CN" altLang="zh-CN"/>
              <a:t>逻辑</a:t>
            </a:r>
            <a:r>
              <a:rPr lang="en-US" altLang="zh-CN"/>
              <a:t>0)</a:t>
            </a:r>
            <a:r>
              <a:rPr lang="zh-CN" altLang="zh-CN"/>
              <a:t>开始，以</a:t>
            </a:r>
            <a:r>
              <a:rPr lang="en-US" altLang="zh-CN"/>
              <a:t>7</a:t>
            </a:r>
            <a:r>
              <a:rPr lang="zh-CN" altLang="zh-CN"/>
              <a:t>个连续的隐性位</a:t>
            </a:r>
            <a:r>
              <a:rPr lang="en-US" altLang="zh-CN"/>
              <a:t>(</a:t>
            </a:r>
            <a:r>
              <a:rPr lang="zh-CN" altLang="zh-CN"/>
              <a:t>逻辑</a:t>
            </a:r>
            <a:r>
              <a:rPr lang="en-US" altLang="zh-CN"/>
              <a:t>1)</a:t>
            </a:r>
            <a:r>
              <a:rPr lang="zh-CN" altLang="zh-CN"/>
              <a:t>结束，在它们之间，分别有仲裁段、控制段、数据段、</a:t>
            </a:r>
            <a:r>
              <a:rPr lang="en-US" altLang="zh-CN"/>
              <a:t>CRC</a:t>
            </a:r>
            <a:r>
              <a:rPr lang="zh-CN" altLang="zh-CN"/>
              <a:t>段和</a:t>
            </a:r>
            <a:r>
              <a:rPr lang="en-US" altLang="zh-CN"/>
              <a:t>ACK</a:t>
            </a:r>
            <a:r>
              <a:rPr lang="zh-CN" altLang="zh-CN"/>
              <a:t>段。</a:t>
            </a:r>
          </a:p>
        </p:txBody>
      </p:sp>
    </p:spTree>
    <p:extLst>
      <p:ext uri="{BB962C8B-B14F-4D97-AF65-F5344CB8AC3E}">
        <p14:creationId xmlns:p14="http://schemas.microsoft.com/office/powerpoint/2010/main" val="27363095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7" name="矩形 6"/>
          <p:cNvSpPr/>
          <p:nvPr/>
        </p:nvSpPr>
        <p:spPr>
          <a:xfrm>
            <a:off x="485606" y="1124744"/>
            <a:ext cx="958917" cy="400110"/>
          </a:xfrm>
          <a:prstGeom prst="rect">
            <a:avLst/>
          </a:prstGeom>
        </p:spPr>
        <p:txBody>
          <a:bodyPr wrap="none">
            <a:spAutoFit/>
          </a:bodyPr>
          <a:lstStyle/>
          <a:p>
            <a:r>
              <a:rPr lang="zh-CN" altLang="en-US" sz="2000" b="1"/>
              <a:t>帧起始</a:t>
            </a:r>
          </a:p>
        </p:txBody>
      </p:sp>
      <p:pic>
        <p:nvPicPr>
          <p:cNvPr id="8" name="图片 7"/>
          <p:cNvPicPr/>
          <p:nvPr/>
        </p:nvPicPr>
        <p:blipFill rotWithShape="1">
          <a:blip r:embed="rId3">
            <a:extLst>
              <a:ext uri="{28A0092B-C50C-407E-A947-70E740481C1C}">
                <a14:useLocalDpi xmlns:a14="http://schemas.microsoft.com/office/drawing/2010/main" val="0"/>
              </a:ext>
            </a:extLst>
          </a:blip>
          <a:srcRect r="3828" b="9584"/>
          <a:stretch/>
        </p:blipFill>
        <p:spPr bwMode="auto">
          <a:xfrm>
            <a:off x="518774" y="1556792"/>
            <a:ext cx="8157682" cy="2859492"/>
          </a:xfrm>
          <a:prstGeom prst="rect">
            <a:avLst/>
          </a:prstGeom>
          <a:ln>
            <a:noFill/>
          </a:ln>
          <a:extLst>
            <a:ext uri="{53640926-AAD7-44D8-BBD7-CCE9431645EC}">
              <a14:shadowObscured xmlns:a14="http://schemas.microsoft.com/office/drawing/2010/main"/>
            </a:ext>
          </a:extLst>
        </p:spPr>
      </p:pic>
      <p:sp>
        <p:nvSpPr>
          <p:cNvPr id="2" name="矩形 1"/>
          <p:cNvSpPr/>
          <p:nvPr/>
        </p:nvSpPr>
        <p:spPr>
          <a:xfrm>
            <a:off x="513866" y="4653136"/>
            <a:ext cx="8234598" cy="1700530"/>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a:t>帧起始</a:t>
            </a:r>
          </a:p>
          <a:p>
            <a:pPr>
              <a:lnSpc>
                <a:spcPct val="150000"/>
              </a:lnSpc>
            </a:pPr>
            <a:r>
              <a:rPr lang="en-US" altLang="zh-CN"/>
              <a:t>SOF</a:t>
            </a:r>
            <a:r>
              <a:rPr lang="zh-CN" altLang="zh-CN"/>
              <a:t>段</a:t>
            </a:r>
            <a:r>
              <a:rPr lang="en-US" altLang="zh-CN"/>
              <a:t>(Start Of Frame)</a:t>
            </a:r>
            <a:r>
              <a:rPr lang="zh-CN" altLang="zh-CN"/>
              <a:t>，译为帧起始，帧起始信号只有一个数据位，是一个显性电平，它用于通知各个节点将有数据传输，其它节点通过帧起始信号的电平跳变沿来进行硬同步。</a:t>
            </a:r>
          </a:p>
        </p:txBody>
      </p:sp>
    </p:spTree>
    <p:extLst>
      <p:ext uri="{BB962C8B-B14F-4D97-AF65-F5344CB8AC3E}">
        <p14:creationId xmlns:p14="http://schemas.microsoft.com/office/powerpoint/2010/main" val="34840102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7" name="矩形 6"/>
          <p:cNvSpPr/>
          <p:nvPr/>
        </p:nvSpPr>
        <p:spPr>
          <a:xfrm>
            <a:off x="485606" y="1124744"/>
            <a:ext cx="958917" cy="400110"/>
          </a:xfrm>
          <a:prstGeom prst="rect">
            <a:avLst/>
          </a:prstGeom>
        </p:spPr>
        <p:txBody>
          <a:bodyPr wrap="none">
            <a:spAutoFit/>
          </a:bodyPr>
          <a:lstStyle/>
          <a:p>
            <a:r>
              <a:rPr lang="zh-CN" altLang="en-US" sz="2000" b="1"/>
              <a:t>仲裁段</a:t>
            </a:r>
          </a:p>
        </p:txBody>
      </p:sp>
      <p:pic>
        <p:nvPicPr>
          <p:cNvPr id="8" name="图片 7"/>
          <p:cNvPicPr/>
          <p:nvPr/>
        </p:nvPicPr>
        <p:blipFill rotWithShape="1">
          <a:blip r:embed="rId3">
            <a:extLst>
              <a:ext uri="{28A0092B-C50C-407E-A947-70E740481C1C}">
                <a14:useLocalDpi xmlns:a14="http://schemas.microsoft.com/office/drawing/2010/main" val="0"/>
              </a:ext>
            </a:extLst>
          </a:blip>
          <a:srcRect r="3828" b="9584"/>
          <a:stretch/>
        </p:blipFill>
        <p:spPr bwMode="auto">
          <a:xfrm>
            <a:off x="518774" y="1556792"/>
            <a:ext cx="8157682" cy="2859492"/>
          </a:xfrm>
          <a:prstGeom prst="rect">
            <a:avLst/>
          </a:prstGeom>
          <a:ln>
            <a:noFill/>
          </a:ln>
          <a:extLst>
            <a:ext uri="{53640926-AAD7-44D8-BBD7-CCE9431645EC}">
              <a14:shadowObscured xmlns:a14="http://schemas.microsoft.com/office/drawing/2010/main"/>
            </a:ext>
          </a:extLst>
        </p:spPr>
      </p:pic>
      <p:sp>
        <p:nvSpPr>
          <p:cNvPr id="2" name="矩形 1"/>
          <p:cNvSpPr/>
          <p:nvPr/>
        </p:nvSpPr>
        <p:spPr>
          <a:xfrm>
            <a:off x="513866" y="4653136"/>
            <a:ext cx="8234598" cy="1285032"/>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a:t>仲裁段</a:t>
            </a:r>
          </a:p>
          <a:p>
            <a:pPr>
              <a:lnSpc>
                <a:spcPct val="150000"/>
              </a:lnSpc>
            </a:pPr>
            <a:r>
              <a:rPr lang="zh-CN" altLang="zh-CN"/>
              <a:t>当同时有两个报文被发送时，总线会根据仲裁段的内容决定哪个数据包能被传输，这也是它名称的由来。</a:t>
            </a:r>
          </a:p>
        </p:txBody>
      </p:sp>
    </p:spTree>
    <p:extLst>
      <p:ext uri="{BB962C8B-B14F-4D97-AF65-F5344CB8AC3E}">
        <p14:creationId xmlns:p14="http://schemas.microsoft.com/office/powerpoint/2010/main" val="36252905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3" name="矩形 2"/>
          <p:cNvSpPr/>
          <p:nvPr/>
        </p:nvSpPr>
        <p:spPr>
          <a:xfrm>
            <a:off x="557282" y="1916832"/>
            <a:ext cx="8119174" cy="3831818"/>
          </a:xfrm>
          <a:prstGeom prst="rect">
            <a:avLst/>
          </a:prstGeom>
        </p:spPr>
        <p:txBody>
          <a:bodyPr wrap="square">
            <a:spAutoFit/>
          </a:bodyPr>
          <a:lstStyle/>
          <a:p>
            <a:pPr>
              <a:lnSpc>
                <a:spcPct val="150000"/>
              </a:lnSpc>
            </a:pPr>
            <a:r>
              <a:rPr lang="en-US" altLang="zh-CN" smtClean="0"/>
              <a:t>	</a:t>
            </a:r>
            <a:r>
              <a:rPr lang="zh-CN" altLang="zh-CN" smtClean="0"/>
              <a:t>仲裁</a:t>
            </a:r>
            <a:r>
              <a:rPr lang="zh-CN" altLang="zh-CN"/>
              <a:t>段的内容主要为本数据帧的</a:t>
            </a:r>
            <a:r>
              <a:rPr lang="en-US" altLang="zh-CN"/>
              <a:t>ID</a:t>
            </a:r>
            <a:r>
              <a:rPr lang="zh-CN" altLang="zh-CN"/>
              <a:t>信息</a:t>
            </a:r>
            <a:r>
              <a:rPr lang="en-US" altLang="zh-CN"/>
              <a:t>(</a:t>
            </a:r>
            <a:r>
              <a:rPr lang="zh-CN" altLang="zh-CN"/>
              <a:t>标识符</a:t>
            </a:r>
            <a:r>
              <a:rPr lang="en-US" altLang="zh-CN"/>
              <a:t>)</a:t>
            </a:r>
            <a:r>
              <a:rPr lang="zh-CN" altLang="zh-CN"/>
              <a:t>，数据帧具有标准格式和扩展格式两种，区别就在于</a:t>
            </a:r>
            <a:r>
              <a:rPr lang="en-US" altLang="zh-CN"/>
              <a:t>ID</a:t>
            </a:r>
            <a:r>
              <a:rPr lang="zh-CN" altLang="zh-CN"/>
              <a:t>信息的长度，标准格式的</a:t>
            </a:r>
            <a:r>
              <a:rPr lang="en-US" altLang="zh-CN"/>
              <a:t>ID</a:t>
            </a:r>
            <a:r>
              <a:rPr lang="zh-CN" altLang="zh-CN"/>
              <a:t>为</a:t>
            </a:r>
            <a:r>
              <a:rPr lang="en-US" altLang="zh-CN"/>
              <a:t>11</a:t>
            </a:r>
            <a:r>
              <a:rPr lang="zh-CN" altLang="zh-CN"/>
              <a:t>位，扩展格式的</a:t>
            </a:r>
            <a:r>
              <a:rPr lang="en-US" altLang="zh-CN"/>
              <a:t>ID</a:t>
            </a:r>
            <a:r>
              <a:rPr lang="zh-CN" altLang="zh-CN"/>
              <a:t>为</a:t>
            </a:r>
            <a:r>
              <a:rPr lang="en-US" altLang="zh-CN"/>
              <a:t>29</a:t>
            </a:r>
            <a:r>
              <a:rPr lang="zh-CN" altLang="zh-CN"/>
              <a:t>位，它在标准</a:t>
            </a:r>
            <a:r>
              <a:rPr lang="en-US" altLang="zh-CN"/>
              <a:t>ID</a:t>
            </a:r>
            <a:r>
              <a:rPr lang="zh-CN" altLang="zh-CN"/>
              <a:t>的基础上多出</a:t>
            </a:r>
            <a:r>
              <a:rPr lang="en-US" altLang="zh-CN"/>
              <a:t>18</a:t>
            </a:r>
            <a:r>
              <a:rPr lang="zh-CN" altLang="zh-CN"/>
              <a:t>位</a:t>
            </a:r>
            <a:r>
              <a:rPr lang="zh-CN" altLang="zh-CN" smtClean="0"/>
              <a:t>。</a:t>
            </a:r>
            <a:endParaRPr lang="en-US" altLang="zh-CN" smtClean="0"/>
          </a:p>
          <a:p>
            <a:pPr>
              <a:lnSpc>
                <a:spcPct val="150000"/>
              </a:lnSpc>
            </a:pPr>
            <a:r>
              <a:rPr lang="en-US" altLang="zh-CN"/>
              <a:t>	</a:t>
            </a:r>
            <a:r>
              <a:rPr lang="zh-CN" altLang="zh-CN" smtClean="0"/>
              <a:t>在</a:t>
            </a:r>
            <a:r>
              <a:rPr lang="en-US" altLang="zh-CN"/>
              <a:t>CAN</a:t>
            </a:r>
            <a:r>
              <a:rPr lang="zh-CN" altLang="zh-CN"/>
              <a:t>协议中，</a:t>
            </a:r>
            <a:r>
              <a:rPr lang="en-US" altLang="zh-CN"/>
              <a:t>ID</a:t>
            </a:r>
            <a:r>
              <a:rPr lang="zh-CN" altLang="zh-CN"/>
              <a:t>起着重要的作用，它决定着数据帧发送的优先级，也决定着其它节点是否会接收这个数据帧。</a:t>
            </a:r>
            <a:r>
              <a:rPr lang="en-US" altLang="zh-CN"/>
              <a:t>CAN</a:t>
            </a:r>
            <a:r>
              <a:rPr lang="zh-CN" altLang="zh-CN"/>
              <a:t>协议不对挂载在它之上的节点分配优先级和地址，对总线的占有权是由信息的重要性决定的，即对于重要的</a:t>
            </a:r>
            <a:r>
              <a:rPr lang="zh-CN" altLang="zh-CN"/>
              <a:t>信息</a:t>
            </a:r>
            <a:r>
              <a:rPr lang="zh-CN" altLang="zh-CN" smtClean="0"/>
              <a:t>，</a:t>
            </a:r>
            <a:r>
              <a:rPr lang="zh-CN" altLang="en-US" smtClean="0"/>
              <a:t>可</a:t>
            </a:r>
            <a:r>
              <a:rPr lang="zh-CN" altLang="zh-CN" smtClean="0"/>
              <a:t>给</a:t>
            </a:r>
            <a:r>
              <a:rPr lang="zh-CN" altLang="zh-CN"/>
              <a:t>它打包上一个优先级高的</a:t>
            </a:r>
            <a:r>
              <a:rPr lang="en-US" altLang="zh-CN"/>
              <a:t>ID</a:t>
            </a:r>
            <a:r>
              <a:rPr lang="zh-CN" altLang="zh-CN"/>
              <a:t>，使它能够及时地发送</a:t>
            </a:r>
            <a:r>
              <a:rPr lang="zh-CN" altLang="zh-CN"/>
              <a:t>出去</a:t>
            </a:r>
            <a:r>
              <a:rPr lang="zh-CN" altLang="zh-CN" smtClean="0"/>
              <a:t>。</a:t>
            </a:r>
            <a:endParaRPr lang="en-US" altLang="zh-CN" smtClean="0"/>
          </a:p>
          <a:p>
            <a:pPr>
              <a:lnSpc>
                <a:spcPct val="150000"/>
              </a:lnSpc>
            </a:pPr>
            <a:r>
              <a:rPr lang="en-US" altLang="zh-CN" smtClean="0"/>
              <a:t>	</a:t>
            </a:r>
            <a:r>
              <a:rPr lang="zh-CN" altLang="zh-CN" smtClean="0"/>
              <a:t>也</a:t>
            </a:r>
            <a:r>
              <a:rPr lang="zh-CN" altLang="zh-CN"/>
              <a:t>正因为它这样的优先级分配原则，使得</a:t>
            </a:r>
            <a:r>
              <a:rPr lang="en-US" altLang="zh-CN"/>
              <a:t>CAN</a:t>
            </a:r>
            <a:r>
              <a:rPr lang="zh-CN" altLang="zh-CN"/>
              <a:t>的扩展性大大加强，在总线上增加或减少节点并不影响其它设备。</a:t>
            </a:r>
          </a:p>
        </p:txBody>
      </p:sp>
      <p:sp>
        <p:nvSpPr>
          <p:cNvPr id="4" name="矩形 3"/>
          <p:cNvSpPr/>
          <p:nvPr/>
        </p:nvSpPr>
        <p:spPr>
          <a:xfrm>
            <a:off x="576250" y="1124744"/>
            <a:ext cx="954107" cy="494238"/>
          </a:xfrm>
          <a:prstGeom prst="rect">
            <a:avLst/>
          </a:prstGeom>
        </p:spPr>
        <p:txBody>
          <a:bodyPr wrap="none">
            <a:spAutoFit/>
          </a:bodyPr>
          <a:lstStyle/>
          <a:p>
            <a:pPr lvl="0">
              <a:lnSpc>
                <a:spcPct val="150000"/>
              </a:lnSpc>
            </a:pPr>
            <a:r>
              <a:rPr lang="zh-CN" altLang="zh-CN" sz="2000" b="1"/>
              <a:t>仲裁段</a:t>
            </a:r>
            <a:endParaRPr lang="zh-CN" altLang="zh-CN" sz="2000" b="1"/>
          </a:p>
        </p:txBody>
      </p:sp>
    </p:spTree>
    <p:extLst>
      <p:ext uri="{BB962C8B-B14F-4D97-AF65-F5344CB8AC3E}">
        <p14:creationId xmlns:p14="http://schemas.microsoft.com/office/powerpoint/2010/main" val="3496242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pic>
        <p:nvPicPr>
          <p:cNvPr id="9" name="图片 8"/>
          <p:cNvPicPr/>
          <p:nvPr/>
        </p:nvPicPr>
        <p:blipFill>
          <a:blip r:embed="rId3">
            <a:extLst>
              <a:ext uri="{28A0092B-C50C-407E-A947-70E740481C1C}">
                <a14:useLocalDpi xmlns:a14="http://schemas.microsoft.com/office/drawing/2010/main" val="0"/>
              </a:ext>
            </a:extLst>
          </a:blip>
          <a:stretch>
            <a:fillRect/>
          </a:stretch>
        </p:blipFill>
        <p:spPr bwMode="auto">
          <a:xfrm>
            <a:off x="2034063" y="1551570"/>
            <a:ext cx="5061585" cy="2143125"/>
          </a:xfrm>
          <a:prstGeom prst="rect">
            <a:avLst/>
          </a:prstGeom>
          <a:ln>
            <a:solidFill>
              <a:schemeClr val="tx1"/>
            </a:solidFill>
          </a:ln>
          <a:extLst>
            <a:ext uri="{53640926-AAD7-44D8-BBD7-CCE9431645EC}">
              <a14:shadowObscured xmlns:a14="http://schemas.microsoft.com/office/drawing/2010/main"/>
            </a:ext>
          </a:extLst>
        </p:spPr>
      </p:pic>
      <p:sp>
        <p:nvSpPr>
          <p:cNvPr id="3" name="矩形 2"/>
          <p:cNvSpPr/>
          <p:nvPr/>
        </p:nvSpPr>
        <p:spPr>
          <a:xfrm>
            <a:off x="490360" y="3789040"/>
            <a:ext cx="8258103" cy="923330"/>
          </a:xfrm>
          <a:prstGeom prst="rect">
            <a:avLst/>
          </a:prstGeom>
        </p:spPr>
        <p:txBody>
          <a:bodyPr wrap="square">
            <a:spAutoFit/>
          </a:bodyPr>
          <a:lstStyle/>
          <a:p>
            <a:r>
              <a:rPr lang="en-US" altLang="zh-CN" smtClean="0"/>
              <a:t>	</a:t>
            </a:r>
            <a:r>
              <a:rPr lang="zh-CN" altLang="zh-CN" smtClean="0"/>
              <a:t>报文</a:t>
            </a:r>
            <a:r>
              <a:rPr lang="zh-CN" altLang="zh-CN"/>
              <a:t>的优先级，是通过对</a:t>
            </a:r>
            <a:r>
              <a:rPr lang="en-US" altLang="zh-CN"/>
              <a:t>ID</a:t>
            </a:r>
            <a:r>
              <a:rPr lang="zh-CN" altLang="zh-CN"/>
              <a:t>的仲裁来确定的。根据前面对物理层的分析我们知道如果总线上同时出现显性电平和隐性电平，总线的状态会被置为显性电平，</a:t>
            </a:r>
            <a:r>
              <a:rPr lang="en-US" altLang="zh-CN"/>
              <a:t>CAN</a:t>
            </a:r>
            <a:r>
              <a:rPr lang="zh-CN" altLang="zh-CN"/>
              <a:t>正是利用这个特性进行仲裁。</a:t>
            </a:r>
          </a:p>
        </p:txBody>
      </p:sp>
      <p:sp>
        <p:nvSpPr>
          <p:cNvPr id="4" name="Rectangle 1"/>
          <p:cNvSpPr>
            <a:spLocks noChangeArrowheads="1"/>
          </p:cNvSpPr>
          <p:nvPr/>
        </p:nvSpPr>
        <p:spPr bwMode="auto">
          <a:xfrm>
            <a:off x="473021" y="4730660"/>
            <a:ext cx="8419459" cy="1794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lang="en-US" altLang="zh-CN" smtClean="0"/>
              <a:t>	</a:t>
            </a:r>
            <a:r>
              <a:rPr lang="zh-CN" altLang="zh-CN" smtClean="0"/>
              <a:t>若</a:t>
            </a:r>
            <a:r>
              <a:rPr lang="zh-CN" altLang="zh-CN"/>
              <a:t>两个节点同时竞争</a:t>
            </a:r>
            <a:r>
              <a:rPr lang="en-US" altLang="zh-CN"/>
              <a:t>CAN</a:t>
            </a:r>
            <a:r>
              <a:rPr lang="zh-CN" altLang="en-US"/>
              <a:t>总线的占有权，当它们发送报文时，若首先出现隐性电平，则会失去对总线的占有权，进入接收</a:t>
            </a:r>
            <a:r>
              <a:rPr lang="zh-CN" altLang="en-US"/>
              <a:t>状态</a:t>
            </a:r>
            <a:r>
              <a:rPr lang="zh-CN" altLang="en-US" smtClean="0"/>
              <a:t>。在</a:t>
            </a:r>
            <a:r>
              <a:rPr lang="zh-CN" altLang="en-US"/>
              <a:t>开始阶段，两个设备发送的电平一样，所以它们一直继续发送数据。到了图中箭头所指的时序处，节点单元</a:t>
            </a:r>
            <a:r>
              <a:rPr lang="en-US" altLang="zh-CN"/>
              <a:t>1</a:t>
            </a:r>
            <a:r>
              <a:rPr lang="zh-CN" altLang="en-US"/>
              <a:t>发送的为隐性电平，而此时节点单元</a:t>
            </a:r>
            <a:r>
              <a:rPr lang="en-US" altLang="zh-CN"/>
              <a:t>2</a:t>
            </a:r>
            <a:r>
              <a:rPr lang="zh-CN" altLang="en-US"/>
              <a:t>发送的为显性电平，由于总线的“线与”特性使它表达出显示电平，因此单元</a:t>
            </a:r>
            <a:r>
              <a:rPr lang="en-US" altLang="zh-CN"/>
              <a:t>2</a:t>
            </a:r>
            <a:r>
              <a:rPr lang="zh-CN" altLang="en-US"/>
              <a:t>竞争总线成功，这个报文得以被继续发送出去。</a:t>
            </a:r>
          </a:p>
        </p:txBody>
      </p:sp>
      <p:sp>
        <p:nvSpPr>
          <p:cNvPr id="10" name="矩形 9"/>
          <p:cNvSpPr/>
          <p:nvPr/>
        </p:nvSpPr>
        <p:spPr>
          <a:xfrm>
            <a:off x="576250" y="1052736"/>
            <a:ext cx="954107" cy="494238"/>
          </a:xfrm>
          <a:prstGeom prst="rect">
            <a:avLst/>
          </a:prstGeom>
        </p:spPr>
        <p:txBody>
          <a:bodyPr wrap="none">
            <a:spAutoFit/>
          </a:bodyPr>
          <a:lstStyle/>
          <a:p>
            <a:pPr lvl="0">
              <a:lnSpc>
                <a:spcPct val="150000"/>
              </a:lnSpc>
            </a:pPr>
            <a:r>
              <a:rPr lang="zh-CN" altLang="zh-CN" sz="2000" b="1"/>
              <a:t>仲裁段</a:t>
            </a:r>
            <a:endParaRPr lang="zh-CN" altLang="zh-CN" sz="2000" b="1"/>
          </a:p>
        </p:txBody>
      </p:sp>
    </p:spTree>
    <p:extLst>
      <p:ext uri="{BB962C8B-B14F-4D97-AF65-F5344CB8AC3E}">
        <p14:creationId xmlns:p14="http://schemas.microsoft.com/office/powerpoint/2010/main" val="1680376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3" name="矩形 2"/>
          <p:cNvSpPr/>
          <p:nvPr/>
        </p:nvSpPr>
        <p:spPr>
          <a:xfrm>
            <a:off x="607464" y="1700808"/>
            <a:ext cx="8258103" cy="1754326"/>
          </a:xfrm>
          <a:prstGeom prst="rect">
            <a:avLst/>
          </a:prstGeom>
        </p:spPr>
        <p:txBody>
          <a:bodyPr wrap="square">
            <a:spAutoFit/>
          </a:bodyPr>
          <a:lstStyle/>
          <a:p>
            <a:pPr>
              <a:lnSpc>
                <a:spcPct val="150000"/>
              </a:lnSpc>
            </a:pPr>
            <a:r>
              <a:rPr lang="en-US" altLang="zh-CN" smtClean="0"/>
              <a:t>	</a:t>
            </a:r>
            <a:r>
              <a:rPr lang="zh-CN" altLang="zh-CN"/>
              <a:t>仲裁段</a:t>
            </a:r>
            <a:r>
              <a:rPr lang="en-US" altLang="zh-CN"/>
              <a:t>ID</a:t>
            </a:r>
            <a:r>
              <a:rPr lang="zh-CN" altLang="zh-CN"/>
              <a:t>的优先级也影响着接收设备对报文的反应。因为在</a:t>
            </a:r>
            <a:r>
              <a:rPr lang="en-US" altLang="zh-CN"/>
              <a:t>CAN</a:t>
            </a:r>
            <a:r>
              <a:rPr lang="zh-CN" altLang="zh-CN"/>
              <a:t>总线上数据是以广播的形式发送的，所有连接在</a:t>
            </a:r>
            <a:r>
              <a:rPr lang="en-US" altLang="zh-CN"/>
              <a:t>CAN</a:t>
            </a:r>
            <a:r>
              <a:rPr lang="zh-CN" altLang="zh-CN"/>
              <a:t>总线的节点都会收到所有其它节点发出的有效数据</a:t>
            </a:r>
            <a:r>
              <a:rPr lang="zh-CN" altLang="zh-CN"/>
              <a:t>，</a:t>
            </a:r>
            <a:r>
              <a:rPr lang="zh-CN" altLang="zh-CN" smtClean="0"/>
              <a:t>因而</a:t>
            </a:r>
            <a:r>
              <a:rPr lang="en-US" altLang="zh-CN" smtClean="0"/>
              <a:t>CAN</a:t>
            </a:r>
            <a:r>
              <a:rPr lang="zh-CN" altLang="zh-CN"/>
              <a:t>控制器大多具有根据</a:t>
            </a:r>
            <a:r>
              <a:rPr lang="en-US" altLang="zh-CN"/>
              <a:t>ID</a:t>
            </a:r>
            <a:r>
              <a:rPr lang="zh-CN" altLang="zh-CN"/>
              <a:t>过滤报文的功能，它可以控制自己只接收某些</a:t>
            </a:r>
            <a:r>
              <a:rPr lang="en-US" altLang="zh-CN"/>
              <a:t>ID</a:t>
            </a:r>
            <a:r>
              <a:rPr lang="zh-CN" altLang="zh-CN"/>
              <a:t>的报文。</a:t>
            </a:r>
          </a:p>
        </p:txBody>
      </p:sp>
      <p:sp>
        <p:nvSpPr>
          <p:cNvPr id="10" name="矩形 9"/>
          <p:cNvSpPr/>
          <p:nvPr/>
        </p:nvSpPr>
        <p:spPr>
          <a:xfrm>
            <a:off x="576250" y="1052736"/>
            <a:ext cx="954107" cy="494238"/>
          </a:xfrm>
          <a:prstGeom prst="rect">
            <a:avLst/>
          </a:prstGeom>
        </p:spPr>
        <p:txBody>
          <a:bodyPr wrap="none">
            <a:spAutoFit/>
          </a:bodyPr>
          <a:lstStyle/>
          <a:p>
            <a:pPr lvl="0">
              <a:lnSpc>
                <a:spcPct val="150000"/>
              </a:lnSpc>
            </a:pPr>
            <a:r>
              <a:rPr lang="zh-CN" altLang="zh-CN" sz="2000" b="1"/>
              <a:t>仲裁段</a:t>
            </a:r>
            <a:endParaRPr lang="zh-CN" altLang="zh-CN" sz="2000" b="1"/>
          </a:p>
        </p:txBody>
      </p:sp>
    </p:spTree>
    <p:extLst>
      <p:ext uri="{BB962C8B-B14F-4D97-AF65-F5344CB8AC3E}">
        <p14:creationId xmlns:p14="http://schemas.microsoft.com/office/powerpoint/2010/main" val="1059100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10" name="矩形 9"/>
          <p:cNvSpPr/>
          <p:nvPr/>
        </p:nvSpPr>
        <p:spPr>
          <a:xfrm>
            <a:off x="467544" y="908720"/>
            <a:ext cx="2459328" cy="553998"/>
          </a:xfrm>
          <a:prstGeom prst="rect">
            <a:avLst/>
          </a:prstGeom>
        </p:spPr>
        <p:txBody>
          <a:bodyPr wrap="none">
            <a:spAutoFit/>
          </a:bodyPr>
          <a:lstStyle/>
          <a:p>
            <a:pPr lvl="0">
              <a:lnSpc>
                <a:spcPct val="150000"/>
              </a:lnSpc>
            </a:pPr>
            <a:r>
              <a:rPr lang="en-US" altLang="zh-CN" sz="2000" b="1" smtClean="0"/>
              <a:t>RTR</a:t>
            </a:r>
            <a:r>
              <a:rPr lang="zh-CN" altLang="en-US" sz="2000" b="1" smtClean="0"/>
              <a:t>、</a:t>
            </a:r>
            <a:r>
              <a:rPr lang="en-US" altLang="zh-CN" sz="2000" b="1" smtClean="0"/>
              <a:t>IDE</a:t>
            </a:r>
            <a:r>
              <a:rPr lang="zh-CN" altLang="en-US" sz="2000" b="1" smtClean="0"/>
              <a:t>、</a:t>
            </a:r>
            <a:r>
              <a:rPr lang="en-US" altLang="zh-CN" sz="2000" b="1" smtClean="0"/>
              <a:t>SRR</a:t>
            </a:r>
            <a:r>
              <a:rPr lang="zh-CN" altLang="en-US" sz="2000" b="1" smtClean="0"/>
              <a:t>位</a:t>
            </a:r>
            <a:endParaRPr lang="zh-CN" altLang="zh-CN" sz="2000" b="1"/>
          </a:p>
        </p:txBody>
      </p:sp>
      <p:sp>
        <p:nvSpPr>
          <p:cNvPr id="2" name="矩形 1"/>
          <p:cNvSpPr/>
          <p:nvPr/>
        </p:nvSpPr>
        <p:spPr>
          <a:xfrm>
            <a:off x="323528" y="4300061"/>
            <a:ext cx="8254752" cy="2585323"/>
          </a:xfrm>
          <a:prstGeom prst="rect">
            <a:avLst/>
          </a:prstGeom>
        </p:spPr>
        <p:txBody>
          <a:bodyPr wrap="square">
            <a:spAutoFit/>
          </a:bodyPr>
          <a:lstStyle/>
          <a:p>
            <a:pPr marL="285750" lvl="0" indent="-285750">
              <a:buFont typeface="Arial" panose="020B0604020202020204" pitchFamily="34" charset="0"/>
              <a:buChar char="•"/>
            </a:pPr>
            <a:r>
              <a:rPr lang="en-US" altLang="zh-CN"/>
              <a:t>RTR</a:t>
            </a:r>
            <a:r>
              <a:rPr lang="zh-CN" altLang="zh-CN"/>
              <a:t>位</a:t>
            </a:r>
            <a:r>
              <a:rPr lang="en-US" altLang="zh-CN"/>
              <a:t>(Remote Transmission Request Bit)</a:t>
            </a:r>
            <a:r>
              <a:rPr lang="zh-CN" altLang="zh-CN"/>
              <a:t>，译作远程传输请求位，它是用于区分数据帧和遥控帧的，当它为显性电平时表示数据帧，隐性电平时表示遥控</a:t>
            </a:r>
            <a:r>
              <a:rPr lang="zh-CN" altLang="zh-CN"/>
              <a:t>帧</a:t>
            </a:r>
            <a:r>
              <a:rPr lang="zh-CN" altLang="zh-CN" smtClean="0"/>
              <a:t>。</a:t>
            </a:r>
            <a:endParaRPr lang="en-US" altLang="zh-CN" smtClean="0"/>
          </a:p>
          <a:p>
            <a:pPr marL="285750" lvl="0" indent="-285750">
              <a:buFont typeface="Arial" panose="020B0604020202020204" pitchFamily="34" charset="0"/>
              <a:buChar char="•"/>
            </a:pPr>
            <a:r>
              <a:rPr lang="en-US" altLang="zh-CN" smtClean="0"/>
              <a:t>IDE</a:t>
            </a:r>
            <a:r>
              <a:rPr lang="zh-CN" altLang="zh-CN"/>
              <a:t>位</a:t>
            </a:r>
            <a:r>
              <a:rPr lang="en-US" altLang="zh-CN"/>
              <a:t>(Identifier Extension Bit)</a:t>
            </a:r>
            <a:r>
              <a:rPr lang="zh-CN" altLang="zh-CN"/>
              <a:t>，译作标识符扩展位，它是用于区分标准格式与扩展格式，当它为显性电平时表示标准格式，隐性电平时表示扩展</a:t>
            </a:r>
            <a:r>
              <a:rPr lang="zh-CN" altLang="zh-CN"/>
              <a:t>格式</a:t>
            </a:r>
            <a:r>
              <a:rPr lang="zh-CN" altLang="zh-CN" smtClean="0"/>
              <a:t>。</a:t>
            </a:r>
            <a:endParaRPr lang="en-US" altLang="zh-CN" smtClean="0"/>
          </a:p>
          <a:p>
            <a:pPr marL="285750" lvl="0" indent="-285750">
              <a:buFont typeface="Arial" panose="020B0604020202020204" pitchFamily="34" charset="0"/>
              <a:buChar char="•"/>
            </a:pPr>
            <a:r>
              <a:rPr lang="en-US" altLang="zh-CN" smtClean="0"/>
              <a:t>SRR</a:t>
            </a:r>
            <a:r>
              <a:rPr lang="zh-CN" altLang="zh-CN"/>
              <a:t>位</a:t>
            </a:r>
            <a:r>
              <a:rPr lang="en-US" altLang="zh-CN"/>
              <a:t>(Substitute Remote Request Bit)</a:t>
            </a:r>
            <a:r>
              <a:rPr lang="zh-CN" altLang="zh-CN"/>
              <a:t>，只存在于扩展格式，它用于替代标准格式中的</a:t>
            </a:r>
            <a:r>
              <a:rPr lang="en-US" altLang="zh-CN"/>
              <a:t>RTR</a:t>
            </a:r>
            <a:r>
              <a:rPr lang="zh-CN" altLang="zh-CN"/>
              <a:t>位。由于扩展帧中的</a:t>
            </a:r>
            <a:r>
              <a:rPr lang="en-US" altLang="zh-CN"/>
              <a:t>SRR</a:t>
            </a:r>
            <a:r>
              <a:rPr lang="zh-CN" altLang="zh-CN"/>
              <a:t>位为隐性位，</a:t>
            </a:r>
            <a:r>
              <a:rPr lang="en-US" altLang="zh-CN"/>
              <a:t>RTR</a:t>
            </a:r>
            <a:r>
              <a:rPr lang="zh-CN" altLang="zh-CN"/>
              <a:t>在数据帧为显性位，所以在两个</a:t>
            </a:r>
            <a:r>
              <a:rPr lang="en-US" altLang="zh-CN"/>
              <a:t>ID</a:t>
            </a:r>
            <a:r>
              <a:rPr lang="zh-CN" altLang="zh-CN"/>
              <a:t>相同的标准格式报文与扩展格式报文中，标准格式的优先级较高。</a:t>
            </a: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3" y="1362001"/>
            <a:ext cx="8156575" cy="285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869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85799"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smtClean="0">
                <a:latin typeface="微软雅黑" pitchFamily="34" charset="-122"/>
                <a:ea typeface="微软雅黑" pitchFamily="34" charset="-122"/>
              </a:rPr>
              <a:t>CAN</a:t>
            </a:r>
            <a:r>
              <a:rPr lang="zh-CN" altLang="en-US" sz="2400">
                <a:latin typeface="微软雅黑" pitchFamily="34" charset="-122"/>
                <a:ea typeface="微软雅黑" pitchFamily="34" charset="-122"/>
              </a:rPr>
              <a:t>协议简介</a:t>
            </a:r>
            <a:endParaRPr lang="zh-CN" altLang="en-US" sz="2400" dirty="0">
              <a:latin typeface="微软雅黑" pitchFamily="34" charset="-122"/>
              <a:ea typeface="微软雅黑" pitchFamily="34" charset="-122"/>
            </a:endParaRPr>
          </a:p>
        </p:txBody>
      </p:sp>
      <p:sp>
        <p:nvSpPr>
          <p:cNvPr id="2" name="矩形 1"/>
          <p:cNvSpPr/>
          <p:nvPr/>
        </p:nvSpPr>
        <p:spPr>
          <a:xfrm>
            <a:off x="652935" y="1556792"/>
            <a:ext cx="7702624" cy="1285032"/>
          </a:xfrm>
          <a:prstGeom prst="rect">
            <a:avLst/>
          </a:prstGeom>
        </p:spPr>
        <p:txBody>
          <a:bodyPr wrap="square">
            <a:spAutoFit/>
          </a:bodyPr>
          <a:lstStyle/>
          <a:p>
            <a:pPr>
              <a:lnSpc>
                <a:spcPct val="150000"/>
              </a:lnSpc>
            </a:pPr>
            <a:r>
              <a:rPr lang="en-US" altLang="zh-CN" smtClean="0"/>
              <a:t>	</a:t>
            </a:r>
            <a:r>
              <a:rPr lang="en-US" altLang="zh-CN"/>
              <a:t>CAN</a:t>
            </a:r>
            <a:r>
              <a:rPr lang="zh-CN" altLang="zh-CN"/>
              <a:t>是控制器局域网络</a:t>
            </a:r>
            <a:r>
              <a:rPr lang="en-US" altLang="zh-CN"/>
              <a:t>(Controller Area Network)</a:t>
            </a:r>
            <a:r>
              <a:rPr lang="zh-CN" altLang="zh-CN"/>
              <a:t>的简称，它是由研发和生产汽车电子产品著称的</a:t>
            </a:r>
            <a:r>
              <a:rPr lang="en-US" altLang="zh-CN"/>
              <a:t>德国BOSCH</a:t>
            </a:r>
            <a:r>
              <a:rPr lang="zh-CN" altLang="zh-CN"/>
              <a:t>公司开发的，并最终成为国际标准（</a:t>
            </a:r>
            <a:r>
              <a:rPr lang="en-US" altLang="zh-CN"/>
              <a:t>ISO11519</a:t>
            </a:r>
            <a:r>
              <a:rPr lang="zh-CN" altLang="zh-CN"/>
              <a:t>），是国际上应用最广泛的现场总线之一</a:t>
            </a:r>
            <a:r>
              <a:rPr lang="zh-CN" altLang="zh-CN"/>
              <a:t>。 </a:t>
            </a:r>
            <a:endParaRPr lang="zh-CN" altLang="zh-CN"/>
          </a:p>
        </p:txBody>
      </p:sp>
      <p:sp>
        <p:nvSpPr>
          <p:cNvPr id="3" name="矩形 2"/>
          <p:cNvSpPr/>
          <p:nvPr/>
        </p:nvSpPr>
        <p:spPr>
          <a:xfrm>
            <a:off x="740259" y="3212976"/>
            <a:ext cx="7527975" cy="2116028"/>
          </a:xfrm>
          <a:prstGeom prst="rect">
            <a:avLst/>
          </a:prstGeom>
        </p:spPr>
        <p:txBody>
          <a:bodyPr wrap="square">
            <a:spAutoFit/>
          </a:bodyPr>
          <a:lstStyle/>
          <a:p>
            <a:pPr>
              <a:lnSpc>
                <a:spcPct val="150000"/>
              </a:lnSpc>
            </a:pPr>
            <a:r>
              <a:rPr lang="en-US" altLang="zh-CN"/>
              <a:t>	CAN</a:t>
            </a:r>
            <a:r>
              <a:rPr lang="zh-CN" altLang="en-US"/>
              <a:t>总线协议已经成为汽车计算机控制系统和嵌入式工业控制局域网的标准总线，并且拥有以</a:t>
            </a:r>
            <a:r>
              <a:rPr lang="en-US" altLang="zh-CN"/>
              <a:t>CAN</a:t>
            </a:r>
            <a:r>
              <a:rPr lang="zh-CN" altLang="en-US"/>
              <a:t>为底层协议专为大型货车和重工机械车辆设计的</a:t>
            </a:r>
            <a:r>
              <a:rPr lang="en-US" altLang="zh-CN"/>
              <a:t>J1939</a:t>
            </a:r>
            <a:r>
              <a:rPr lang="zh-CN" altLang="en-US"/>
              <a:t>协议。近年来，它具有的高可靠性和良好的错误检测能力受到重视，被广泛应用于汽车计算机控制系统和环境温度恶劣、电磁辐射强及振动大的工业环境。</a:t>
            </a:r>
          </a:p>
        </p:txBody>
      </p:sp>
    </p:spTree>
    <p:extLst>
      <p:ext uri="{BB962C8B-B14F-4D97-AF65-F5344CB8AC3E}">
        <p14:creationId xmlns:p14="http://schemas.microsoft.com/office/powerpoint/2010/main" val="20815758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10" name="矩形 9"/>
          <p:cNvSpPr/>
          <p:nvPr/>
        </p:nvSpPr>
        <p:spPr>
          <a:xfrm>
            <a:off x="467544" y="908720"/>
            <a:ext cx="958917" cy="494238"/>
          </a:xfrm>
          <a:prstGeom prst="rect">
            <a:avLst/>
          </a:prstGeom>
        </p:spPr>
        <p:txBody>
          <a:bodyPr wrap="none">
            <a:spAutoFit/>
          </a:bodyPr>
          <a:lstStyle/>
          <a:p>
            <a:pPr lvl="0">
              <a:lnSpc>
                <a:spcPct val="150000"/>
              </a:lnSpc>
            </a:pPr>
            <a:r>
              <a:rPr lang="zh-CN" altLang="en-US" sz="2000" b="1"/>
              <a:t>控制段</a:t>
            </a:r>
          </a:p>
        </p:txBody>
      </p:sp>
      <p:sp>
        <p:nvSpPr>
          <p:cNvPr id="2" name="矩形 1"/>
          <p:cNvSpPr/>
          <p:nvPr/>
        </p:nvSpPr>
        <p:spPr>
          <a:xfrm>
            <a:off x="323528" y="4320758"/>
            <a:ext cx="8254752" cy="1700530"/>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a:t>控制段</a:t>
            </a:r>
          </a:p>
          <a:p>
            <a:pPr>
              <a:lnSpc>
                <a:spcPct val="150000"/>
              </a:lnSpc>
            </a:pPr>
            <a:r>
              <a:rPr lang="zh-CN" altLang="zh-CN"/>
              <a:t>在控制段中的</a:t>
            </a:r>
            <a:r>
              <a:rPr lang="en-US" altLang="zh-CN"/>
              <a:t>r1</a:t>
            </a:r>
            <a:r>
              <a:rPr lang="zh-CN" altLang="zh-CN"/>
              <a:t>和</a:t>
            </a:r>
            <a:r>
              <a:rPr lang="en-US" altLang="zh-CN"/>
              <a:t>r0</a:t>
            </a:r>
            <a:r>
              <a:rPr lang="zh-CN" altLang="zh-CN"/>
              <a:t>为保留位，默认设置为显性位。它最主要的是</a:t>
            </a:r>
            <a:r>
              <a:rPr lang="en-US" altLang="zh-CN"/>
              <a:t>DLC</a:t>
            </a:r>
            <a:r>
              <a:rPr lang="zh-CN" altLang="zh-CN"/>
              <a:t>段</a:t>
            </a:r>
            <a:r>
              <a:rPr lang="en-US" altLang="zh-CN"/>
              <a:t>(Data Length Code)</a:t>
            </a:r>
            <a:r>
              <a:rPr lang="zh-CN" altLang="zh-CN"/>
              <a:t>，译为数据长度码，它由</a:t>
            </a:r>
            <a:r>
              <a:rPr lang="en-US" altLang="zh-CN"/>
              <a:t>4</a:t>
            </a:r>
            <a:r>
              <a:rPr lang="zh-CN" altLang="zh-CN"/>
              <a:t>个数据位组成，用于表示本报文中的数据段含有多少个字节，</a:t>
            </a:r>
            <a:r>
              <a:rPr lang="en-US" altLang="zh-CN"/>
              <a:t>DLC</a:t>
            </a:r>
            <a:r>
              <a:rPr lang="zh-CN" altLang="zh-CN"/>
              <a:t>段表示的数字为</a:t>
            </a:r>
            <a:r>
              <a:rPr lang="en-US" altLang="zh-CN"/>
              <a:t>0~8</a:t>
            </a:r>
            <a:r>
              <a:rPr lang="zh-CN" altLang="zh-CN" smtClean="0"/>
              <a:t>。</a:t>
            </a:r>
            <a:endParaRPr lang="zh-CN" altLang="zh-CN"/>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3" y="1506017"/>
            <a:ext cx="8156575" cy="285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45202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10" name="矩形 9"/>
          <p:cNvSpPr/>
          <p:nvPr/>
        </p:nvSpPr>
        <p:spPr>
          <a:xfrm>
            <a:off x="467544" y="908720"/>
            <a:ext cx="958917" cy="494238"/>
          </a:xfrm>
          <a:prstGeom prst="rect">
            <a:avLst/>
          </a:prstGeom>
        </p:spPr>
        <p:txBody>
          <a:bodyPr wrap="none">
            <a:spAutoFit/>
          </a:bodyPr>
          <a:lstStyle/>
          <a:p>
            <a:pPr lvl="0">
              <a:lnSpc>
                <a:spcPct val="150000"/>
              </a:lnSpc>
            </a:pPr>
            <a:r>
              <a:rPr lang="zh-CN" altLang="en-US" sz="2000" b="1"/>
              <a:t>数据段</a:t>
            </a:r>
          </a:p>
        </p:txBody>
      </p:sp>
      <p:sp>
        <p:nvSpPr>
          <p:cNvPr id="2" name="矩形 1"/>
          <p:cNvSpPr/>
          <p:nvPr/>
        </p:nvSpPr>
        <p:spPr>
          <a:xfrm>
            <a:off x="323528" y="4521894"/>
            <a:ext cx="8254752" cy="1285032"/>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smtClean="0"/>
              <a:t>数据段</a:t>
            </a:r>
            <a:endParaRPr lang="zh-CN" altLang="zh-CN"/>
          </a:p>
          <a:p>
            <a:pPr>
              <a:lnSpc>
                <a:spcPct val="150000"/>
              </a:lnSpc>
            </a:pPr>
            <a:r>
              <a:rPr lang="zh-CN" altLang="zh-CN"/>
              <a:t>数据段为数据帧的核心内容，它是节点要发送的原始信息，由</a:t>
            </a:r>
            <a:r>
              <a:rPr lang="en-US" altLang="zh-CN"/>
              <a:t>0~8</a:t>
            </a:r>
            <a:r>
              <a:rPr lang="zh-CN" altLang="zh-CN"/>
              <a:t>个字节组成，</a:t>
            </a:r>
            <a:r>
              <a:rPr lang="en-US" altLang="zh-CN"/>
              <a:t>MSB</a:t>
            </a:r>
            <a:r>
              <a:rPr lang="zh-CN" altLang="zh-CN"/>
              <a:t>先行</a:t>
            </a:r>
            <a:r>
              <a:rPr lang="zh-CN" altLang="zh-CN" smtClean="0"/>
              <a:t>。</a:t>
            </a:r>
            <a:endParaRPr lang="zh-CN" altLang="zh-CN"/>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3" y="1578025"/>
            <a:ext cx="8156575" cy="285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54528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10" name="矩形 9"/>
          <p:cNvSpPr/>
          <p:nvPr/>
        </p:nvSpPr>
        <p:spPr>
          <a:xfrm>
            <a:off x="467544" y="908720"/>
            <a:ext cx="1000595" cy="494238"/>
          </a:xfrm>
          <a:prstGeom prst="rect">
            <a:avLst/>
          </a:prstGeom>
        </p:spPr>
        <p:txBody>
          <a:bodyPr wrap="none">
            <a:spAutoFit/>
          </a:bodyPr>
          <a:lstStyle/>
          <a:p>
            <a:pPr lvl="0">
              <a:lnSpc>
                <a:spcPct val="150000"/>
              </a:lnSpc>
            </a:pPr>
            <a:r>
              <a:rPr lang="en-US" altLang="zh-CN" sz="2000" b="1" smtClean="0"/>
              <a:t>CRC</a:t>
            </a:r>
            <a:r>
              <a:rPr lang="zh-CN" altLang="en-US" sz="2000" b="1" smtClean="0"/>
              <a:t>段</a:t>
            </a:r>
            <a:endParaRPr lang="zh-CN" altLang="en-US" sz="2000" b="1"/>
          </a:p>
        </p:txBody>
      </p:sp>
      <p:sp>
        <p:nvSpPr>
          <p:cNvPr id="2" name="矩形 1"/>
          <p:cNvSpPr/>
          <p:nvPr/>
        </p:nvSpPr>
        <p:spPr>
          <a:xfrm>
            <a:off x="323528" y="4521894"/>
            <a:ext cx="8254752" cy="2169825"/>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smtClean="0"/>
              <a:t>CRC</a:t>
            </a:r>
            <a:r>
              <a:rPr lang="zh-CN" altLang="en-US"/>
              <a:t>段</a:t>
            </a:r>
          </a:p>
          <a:p>
            <a:pPr lvl="0"/>
            <a:r>
              <a:rPr lang="en-US" altLang="zh-CN" smtClean="0"/>
              <a:t>	</a:t>
            </a:r>
            <a:r>
              <a:rPr lang="zh-CN" altLang="en-US" smtClean="0"/>
              <a:t>为了</a:t>
            </a:r>
            <a:r>
              <a:rPr lang="zh-CN" altLang="en-US"/>
              <a:t>保证报文的正确传输，</a:t>
            </a:r>
            <a:r>
              <a:rPr lang="en-US" altLang="zh-CN"/>
              <a:t>CAN</a:t>
            </a:r>
            <a:r>
              <a:rPr lang="zh-CN" altLang="en-US"/>
              <a:t>的报文包含了一段</a:t>
            </a:r>
            <a:r>
              <a:rPr lang="en-US" altLang="zh-CN"/>
              <a:t>15</a:t>
            </a:r>
            <a:r>
              <a:rPr lang="zh-CN" altLang="en-US"/>
              <a:t>位的</a:t>
            </a:r>
            <a:r>
              <a:rPr lang="en-US" altLang="zh-CN"/>
              <a:t>CRC</a:t>
            </a:r>
            <a:r>
              <a:rPr lang="zh-CN" altLang="en-US"/>
              <a:t>校验码，一旦接收节点算出的</a:t>
            </a:r>
            <a:r>
              <a:rPr lang="en-US" altLang="zh-CN"/>
              <a:t>CRC</a:t>
            </a:r>
            <a:r>
              <a:rPr lang="zh-CN" altLang="en-US"/>
              <a:t>码跟接收到的</a:t>
            </a:r>
            <a:r>
              <a:rPr lang="en-US" altLang="zh-CN"/>
              <a:t>CRC</a:t>
            </a:r>
            <a:r>
              <a:rPr lang="zh-CN" altLang="en-US"/>
              <a:t>码不同，则它会向发送节点反馈出错信息，利用错误帧请求它重新发送。</a:t>
            </a:r>
            <a:r>
              <a:rPr lang="en-US" altLang="zh-CN"/>
              <a:t>CRC</a:t>
            </a:r>
            <a:r>
              <a:rPr lang="zh-CN" altLang="en-US"/>
              <a:t>部分的计算一般由</a:t>
            </a:r>
            <a:r>
              <a:rPr lang="en-US" altLang="zh-CN"/>
              <a:t>CAN</a:t>
            </a:r>
            <a:r>
              <a:rPr lang="zh-CN" altLang="en-US"/>
              <a:t>控制器硬件完成，出错时的处理则由软件控制最大重发数。</a:t>
            </a:r>
          </a:p>
          <a:p>
            <a:pPr lvl="0"/>
            <a:r>
              <a:rPr lang="en-US" altLang="zh-CN" smtClean="0"/>
              <a:t>	</a:t>
            </a:r>
            <a:r>
              <a:rPr lang="zh-CN" altLang="en-US" smtClean="0"/>
              <a:t>在</a:t>
            </a:r>
            <a:r>
              <a:rPr lang="en-US" altLang="zh-CN"/>
              <a:t>CRC</a:t>
            </a:r>
            <a:r>
              <a:rPr lang="zh-CN" altLang="en-US"/>
              <a:t>校验码之后，有一个</a:t>
            </a:r>
            <a:r>
              <a:rPr lang="en-US" altLang="zh-CN"/>
              <a:t>CRC</a:t>
            </a:r>
            <a:r>
              <a:rPr lang="zh-CN" altLang="en-US"/>
              <a:t>界定符，它为隐性位，主要作用是把</a:t>
            </a:r>
            <a:r>
              <a:rPr lang="en-US" altLang="zh-CN"/>
              <a:t>CRC</a:t>
            </a:r>
            <a:r>
              <a:rPr lang="zh-CN" altLang="en-US"/>
              <a:t>校验码与后面的</a:t>
            </a:r>
            <a:r>
              <a:rPr lang="en-US" altLang="zh-CN"/>
              <a:t>ACK</a:t>
            </a:r>
            <a:r>
              <a:rPr lang="zh-CN" altLang="en-US"/>
              <a:t>段间隔起来。</a:t>
            </a: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3" y="1578025"/>
            <a:ext cx="8156575" cy="285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36107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10" name="矩形 9"/>
          <p:cNvSpPr/>
          <p:nvPr/>
        </p:nvSpPr>
        <p:spPr>
          <a:xfrm>
            <a:off x="467544" y="908720"/>
            <a:ext cx="1000595" cy="494238"/>
          </a:xfrm>
          <a:prstGeom prst="rect">
            <a:avLst/>
          </a:prstGeom>
        </p:spPr>
        <p:txBody>
          <a:bodyPr wrap="none">
            <a:spAutoFit/>
          </a:bodyPr>
          <a:lstStyle/>
          <a:p>
            <a:pPr lvl="0">
              <a:lnSpc>
                <a:spcPct val="150000"/>
              </a:lnSpc>
            </a:pPr>
            <a:r>
              <a:rPr lang="en-US" altLang="zh-CN" sz="2000" b="1" smtClean="0"/>
              <a:t>ACK</a:t>
            </a:r>
            <a:r>
              <a:rPr lang="zh-CN" altLang="en-US" sz="2000" b="1" smtClean="0"/>
              <a:t>段</a:t>
            </a:r>
            <a:endParaRPr lang="zh-CN" altLang="en-US" sz="2000" b="1"/>
          </a:p>
        </p:txBody>
      </p:sp>
      <p:sp>
        <p:nvSpPr>
          <p:cNvPr id="2" name="矩形 1"/>
          <p:cNvSpPr/>
          <p:nvPr/>
        </p:nvSpPr>
        <p:spPr>
          <a:xfrm>
            <a:off x="323528" y="4521894"/>
            <a:ext cx="8254752" cy="1700530"/>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a:t>ACK</a:t>
            </a:r>
            <a:r>
              <a:rPr lang="zh-CN" altLang="zh-CN"/>
              <a:t>段</a:t>
            </a:r>
          </a:p>
          <a:p>
            <a:pPr>
              <a:lnSpc>
                <a:spcPct val="150000"/>
              </a:lnSpc>
            </a:pPr>
            <a:r>
              <a:rPr lang="en-US" altLang="zh-CN"/>
              <a:t>ACK</a:t>
            </a:r>
            <a:r>
              <a:rPr lang="zh-CN" altLang="zh-CN"/>
              <a:t>段包括一个</a:t>
            </a:r>
            <a:r>
              <a:rPr lang="en-US" altLang="zh-CN"/>
              <a:t>ACK</a:t>
            </a:r>
            <a:r>
              <a:rPr lang="zh-CN" altLang="zh-CN"/>
              <a:t>槽位，和</a:t>
            </a:r>
            <a:r>
              <a:rPr lang="en-US" altLang="zh-CN"/>
              <a:t>ACK</a:t>
            </a:r>
            <a:r>
              <a:rPr lang="zh-CN" altLang="zh-CN"/>
              <a:t>界定符位。类似</a:t>
            </a:r>
            <a:r>
              <a:rPr lang="en-US" altLang="zh-CN"/>
              <a:t>I2C</a:t>
            </a:r>
            <a:r>
              <a:rPr lang="zh-CN" altLang="zh-CN"/>
              <a:t>总线，在</a:t>
            </a:r>
            <a:r>
              <a:rPr lang="en-US" altLang="zh-CN"/>
              <a:t>ACK</a:t>
            </a:r>
            <a:r>
              <a:rPr lang="zh-CN" altLang="zh-CN"/>
              <a:t>槽位中，发送节点发送的是隐性位，而接收节点则在这一位中发送显性位以示应答。在</a:t>
            </a:r>
            <a:r>
              <a:rPr lang="en-US" altLang="zh-CN"/>
              <a:t>ACK</a:t>
            </a:r>
            <a:r>
              <a:rPr lang="zh-CN" altLang="zh-CN"/>
              <a:t>槽和帧结束之间由</a:t>
            </a:r>
            <a:r>
              <a:rPr lang="en-US" altLang="zh-CN"/>
              <a:t>ACK</a:t>
            </a:r>
            <a:r>
              <a:rPr lang="zh-CN" altLang="zh-CN"/>
              <a:t>界定符间隔开。</a:t>
            </a: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3" y="1578025"/>
            <a:ext cx="8156575" cy="285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01388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10" name="矩形 9"/>
          <p:cNvSpPr/>
          <p:nvPr/>
        </p:nvSpPr>
        <p:spPr>
          <a:xfrm>
            <a:off x="467544" y="908720"/>
            <a:ext cx="958917" cy="553998"/>
          </a:xfrm>
          <a:prstGeom prst="rect">
            <a:avLst/>
          </a:prstGeom>
        </p:spPr>
        <p:txBody>
          <a:bodyPr wrap="none">
            <a:spAutoFit/>
          </a:bodyPr>
          <a:lstStyle/>
          <a:p>
            <a:pPr lvl="0">
              <a:lnSpc>
                <a:spcPct val="150000"/>
              </a:lnSpc>
            </a:pPr>
            <a:r>
              <a:rPr lang="zh-CN" altLang="en-US" sz="2000" b="1" smtClean="0"/>
              <a:t>帧</a:t>
            </a:r>
            <a:r>
              <a:rPr lang="zh-CN" altLang="en-US" sz="2000" b="1"/>
              <a:t>结束</a:t>
            </a:r>
          </a:p>
        </p:txBody>
      </p:sp>
      <p:sp>
        <p:nvSpPr>
          <p:cNvPr id="2" name="矩形 1"/>
          <p:cNvSpPr/>
          <p:nvPr/>
        </p:nvSpPr>
        <p:spPr>
          <a:xfrm>
            <a:off x="323528" y="4521894"/>
            <a:ext cx="8254752" cy="923330"/>
          </a:xfrm>
          <a:prstGeom prst="rect">
            <a:avLst/>
          </a:prstGeom>
        </p:spPr>
        <p:txBody>
          <a:bodyPr wrap="square">
            <a:spAutoFit/>
          </a:bodyPr>
          <a:lstStyle/>
          <a:p>
            <a:pPr marL="285750" lvl="0" indent="-285750">
              <a:buFont typeface="Arial" panose="020B0604020202020204" pitchFamily="34" charset="0"/>
              <a:buChar char="•"/>
            </a:pPr>
            <a:r>
              <a:rPr lang="zh-CN" altLang="zh-CN"/>
              <a:t>帧结束</a:t>
            </a:r>
          </a:p>
          <a:p>
            <a:r>
              <a:rPr lang="en-US" altLang="zh-CN" smtClean="0"/>
              <a:t>	EOF</a:t>
            </a:r>
            <a:r>
              <a:rPr lang="zh-CN" altLang="zh-CN"/>
              <a:t>段</a:t>
            </a:r>
            <a:r>
              <a:rPr lang="en-US" altLang="zh-CN"/>
              <a:t>(End Of Frame)</a:t>
            </a:r>
            <a:r>
              <a:rPr lang="zh-CN" altLang="zh-CN"/>
              <a:t>，译为帧结束，帧结束段由发送节点发送的</a:t>
            </a:r>
            <a:r>
              <a:rPr lang="en-US" altLang="zh-CN"/>
              <a:t>7</a:t>
            </a:r>
            <a:r>
              <a:rPr lang="zh-CN" altLang="zh-CN"/>
              <a:t>个隐性位表示结束。</a:t>
            </a: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3" y="1578025"/>
            <a:ext cx="8156575" cy="285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84395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10" name="矩形 9"/>
          <p:cNvSpPr/>
          <p:nvPr/>
        </p:nvSpPr>
        <p:spPr>
          <a:xfrm>
            <a:off x="467544" y="908720"/>
            <a:ext cx="1217000" cy="494238"/>
          </a:xfrm>
          <a:prstGeom prst="rect">
            <a:avLst/>
          </a:prstGeom>
        </p:spPr>
        <p:txBody>
          <a:bodyPr wrap="none">
            <a:spAutoFit/>
          </a:bodyPr>
          <a:lstStyle/>
          <a:p>
            <a:pPr lvl="0">
              <a:lnSpc>
                <a:spcPct val="150000"/>
              </a:lnSpc>
            </a:pPr>
            <a:r>
              <a:rPr lang="zh-CN" altLang="en-US" sz="2000" b="1" smtClean="0"/>
              <a:t>其它报文</a:t>
            </a:r>
            <a:endParaRPr lang="zh-CN" altLang="en-US" sz="2000" b="1"/>
          </a:p>
        </p:txBody>
      </p:sp>
      <p:pic>
        <p:nvPicPr>
          <p:cNvPr id="7" name="图片 6"/>
          <p:cNvPicPr/>
          <p:nvPr/>
        </p:nvPicPr>
        <p:blipFill>
          <a:blip r:embed="rId3" cstate="print">
            <a:extLst>
              <a:ext uri="{28A0092B-C50C-407E-A947-70E740481C1C}">
                <a14:useLocalDpi xmlns:a14="http://schemas.microsoft.com/office/drawing/2010/main" val="0"/>
              </a:ext>
            </a:extLst>
          </a:blip>
          <a:stretch>
            <a:fillRect/>
          </a:stretch>
        </p:blipFill>
        <p:spPr>
          <a:xfrm>
            <a:off x="2699792" y="1373558"/>
            <a:ext cx="4323184" cy="5365380"/>
          </a:xfrm>
          <a:prstGeom prst="rect">
            <a:avLst/>
          </a:prstGeom>
          <a:ln>
            <a:solidFill>
              <a:schemeClr val="tx1"/>
            </a:solidFill>
          </a:ln>
        </p:spPr>
      </p:pic>
    </p:spTree>
    <p:extLst>
      <p:ext uri="{BB962C8B-B14F-4D97-AF65-F5344CB8AC3E}">
        <p14:creationId xmlns:p14="http://schemas.microsoft.com/office/powerpoint/2010/main" val="23761875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4"/>
            <a:ext cx="742950" cy="742950"/>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8" name="圆角矩形 13"/>
          <p:cNvGrpSpPr>
            <a:grpSpLocks/>
          </p:cNvGrpSpPr>
          <p:nvPr/>
        </p:nvGrpSpPr>
        <p:grpSpPr bwMode="auto">
          <a:xfrm>
            <a:off x="4856163" y="2010841"/>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9" name="圆角矩形 12"/>
          <p:cNvGrpSpPr>
            <a:grpSpLocks/>
          </p:cNvGrpSpPr>
          <p:nvPr/>
        </p:nvGrpSpPr>
        <p:grpSpPr bwMode="auto">
          <a:xfrm>
            <a:off x="6232525" y="1858441"/>
            <a:ext cx="1225550" cy="1225550"/>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0" name="圆角矩形 9"/>
          <p:cNvGrpSpPr>
            <a:grpSpLocks/>
          </p:cNvGrpSpPr>
          <p:nvPr/>
        </p:nvGrpSpPr>
        <p:grpSpPr bwMode="auto">
          <a:xfrm>
            <a:off x="3648075" y="2371204"/>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1" name="圆角矩形 4"/>
          <p:cNvGrpSpPr>
            <a:grpSpLocks/>
          </p:cNvGrpSpPr>
          <p:nvPr/>
        </p:nvGrpSpPr>
        <p:grpSpPr bwMode="auto">
          <a:xfrm>
            <a:off x="2428875" y="1652066"/>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2" name="标题 1"/>
          <p:cNvGrpSpPr>
            <a:grpSpLocks/>
          </p:cNvGrpSpPr>
          <p:nvPr/>
        </p:nvGrpSpPr>
        <p:grpSpPr bwMode="auto">
          <a:xfrm>
            <a:off x="1692275" y="2298179"/>
            <a:ext cx="5302250" cy="2066925"/>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THANKS</a:t>
              </a:r>
              <a:endParaRPr lang="zh-CN" altLang="en-US" sz="3200" b="1">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4"/>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4" name="圆角矩形 11"/>
          <p:cNvGrpSpPr>
            <a:grpSpLocks/>
          </p:cNvGrpSpPr>
          <p:nvPr/>
        </p:nvGrpSpPr>
        <p:grpSpPr bwMode="auto">
          <a:xfrm>
            <a:off x="5970588" y="2188641"/>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112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latin typeface="微软雅黑" pitchFamily="34" charset="-122"/>
                <a:ea typeface="微软雅黑" pitchFamily="34" charset="-122"/>
              </a:rPr>
              <a:t>零死角玩转</a:t>
            </a:r>
            <a:r>
              <a:rPr lang="en-US" altLang="zh-CN" sz="3200" b="1" dirty="0" smtClean="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8" name="标题 1"/>
          <p:cNvGrpSpPr>
            <a:grpSpLocks/>
          </p:cNvGrpSpPr>
          <p:nvPr/>
        </p:nvGrpSpPr>
        <p:grpSpPr bwMode="auto">
          <a:xfrm>
            <a:off x="1666081"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www.chuxue123.com</a:t>
              </a:r>
            </a:p>
          </p:txBody>
        </p:sp>
      </p:grpSp>
      <p:grpSp>
        <p:nvGrpSpPr>
          <p:cNvPr id="34" name="标题 1"/>
          <p:cNvGrpSpPr>
            <a:grpSpLocks/>
          </p:cNvGrpSpPr>
          <p:nvPr/>
        </p:nvGrpSpPr>
        <p:grpSpPr bwMode="auto">
          <a:xfrm>
            <a:off x="1667668" y="5157192"/>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pic>
        <p:nvPicPr>
          <p:cNvPr id="1026"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smtClean="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4" name="矩形 3"/>
          <p:cNvSpPr/>
          <p:nvPr/>
        </p:nvSpPr>
        <p:spPr>
          <a:xfrm>
            <a:off x="611049" y="1044575"/>
            <a:ext cx="1781257" cy="461665"/>
          </a:xfrm>
          <a:prstGeom prst="rect">
            <a:avLst/>
          </a:prstGeom>
        </p:spPr>
        <p:txBody>
          <a:bodyPr wrap="none">
            <a:spAutoFit/>
          </a:bodyPr>
          <a:lstStyle/>
          <a:p>
            <a:r>
              <a:rPr lang="en-US" altLang="zh-CN" sz="2400" b="1" smtClean="0"/>
              <a:t>CAN</a:t>
            </a:r>
            <a:r>
              <a:rPr lang="zh-CN" altLang="en-US" sz="2400" b="1"/>
              <a:t>物理层</a:t>
            </a:r>
          </a:p>
        </p:txBody>
      </p:sp>
      <p:sp>
        <p:nvSpPr>
          <p:cNvPr id="5" name="矩形 4"/>
          <p:cNvSpPr/>
          <p:nvPr/>
        </p:nvSpPr>
        <p:spPr>
          <a:xfrm>
            <a:off x="611048" y="1671201"/>
            <a:ext cx="8281431" cy="2585323"/>
          </a:xfrm>
          <a:prstGeom prst="rect">
            <a:avLst/>
          </a:prstGeom>
        </p:spPr>
        <p:txBody>
          <a:bodyPr wrap="square">
            <a:spAutoFit/>
          </a:bodyPr>
          <a:lstStyle/>
          <a:p>
            <a:pPr>
              <a:lnSpc>
                <a:spcPct val="150000"/>
              </a:lnSpc>
            </a:pPr>
            <a:r>
              <a:rPr lang="en-US" altLang="zh-CN" smtClean="0"/>
              <a:t>	</a:t>
            </a:r>
            <a:r>
              <a:rPr lang="zh-CN" altLang="zh-CN" smtClean="0"/>
              <a:t>与</a:t>
            </a:r>
            <a:r>
              <a:rPr lang="en-US" altLang="zh-CN" smtClean="0"/>
              <a:t>I2C</a:t>
            </a:r>
            <a:r>
              <a:rPr lang="zh-CN" altLang="zh-CN" smtClean="0"/>
              <a:t>、</a:t>
            </a:r>
            <a:r>
              <a:rPr lang="en-US" altLang="zh-CN" smtClean="0"/>
              <a:t>SPI</a:t>
            </a:r>
            <a:r>
              <a:rPr lang="zh-CN" altLang="zh-CN" smtClean="0"/>
              <a:t>等具有时钟信号的同步通讯方式不同，</a:t>
            </a:r>
            <a:r>
              <a:rPr lang="en-US" altLang="zh-CN" smtClean="0"/>
              <a:t>CAN</a:t>
            </a:r>
            <a:r>
              <a:rPr lang="zh-CN" altLang="zh-CN" smtClean="0"/>
              <a:t>通讯并不是以时钟信号来进行同步的，它是一种异步通讯，只具有</a:t>
            </a:r>
            <a:r>
              <a:rPr lang="en-US" altLang="zh-CN" smtClean="0"/>
              <a:t>CAN_High</a:t>
            </a:r>
            <a:r>
              <a:rPr lang="zh-CN" altLang="zh-CN" smtClean="0"/>
              <a:t>和</a:t>
            </a:r>
            <a:r>
              <a:rPr lang="en-US" altLang="zh-CN" smtClean="0"/>
              <a:t>CAN_Low</a:t>
            </a:r>
            <a:r>
              <a:rPr lang="zh-CN" altLang="zh-CN" smtClean="0"/>
              <a:t>两条信号线，共同构成一组差分信号线，以差分信号的形式进行通讯。</a:t>
            </a:r>
            <a:endParaRPr lang="en-US" altLang="zh-CN" smtClean="0"/>
          </a:p>
          <a:p>
            <a:pPr>
              <a:lnSpc>
                <a:spcPct val="150000"/>
              </a:lnSpc>
            </a:pPr>
            <a:endParaRPr lang="en-US" altLang="zh-CN"/>
          </a:p>
          <a:p>
            <a:pPr>
              <a:lnSpc>
                <a:spcPct val="150000"/>
              </a:lnSpc>
            </a:pPr>
            <a:r>
              <a:rPr lang="en-US" altLang="zh-CN" smtClean="0"/>
              <a:t>	CAN</a:t>
            </a:r>
            <a:r>
              <a:rPr lang="zh-CN" altLang="zh-CN"/>
              <a:t>物理层的</a:t>
            </a:r>
            <a:r>
              <a:rPr lang="zh-CN" altLang="zh-CN"/>
              <a:t>形式</a:t>
            </a:r>
            <a:r>
              <a:rPr lang="zh-CN" altLang="zh-CN" smtClean="0"/>
              <a:t>主要</a:t>
            </a:r>
            <a:r>
              <a:rPr lang="zh-CN" altLang="en-US" smtClean="0"/>
              <a:t>分为闭环总线及开环总线网络两</a:t>
            </a:r>
            <a:r>
              <a:rPr lang="zh-CN" altLang="zh-CN" smtClean="0"/>
              <a:t>种</a:t>
            </a:r>
            <a:r>
              <a:rPr lang="zh-CN" altLang="en-US" smtClean="0"/>
              <a:t>，一个适合于高速通讯，一个适合于远距离通讯。</a:t>
            </a:r>
            <a:endParaRPr lang="zh-CN" altLang="zh-CN"/>
          </a:p>
        </p:txBody>
      </p:sp>
    </p:spTree>
    <p:extLst>
      <p:ext uri="{BB962C8B-B14F-4D97-AF65-F5344CB8AC3E}">
        <p14:creationId xmlns:p14="http://schemas.microsoft.com/office/powerpoint/2010/main" val="2481107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bwMode="auto">
          <a:xfrm>
            <a:off x="899592" y="2919006"/>
            <a:ext cx="7886474" cy="3749927"/>
          </a:xfrm>
          <a:prstGeom prst="rect">
            <a:avLst/>
          </a:prstGeom>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
        <p:nvSpPr>
          <p:cNvPr id="3" name="矩形 2"/>
          <p:cNvSpPr/>
          <p:nvPr/>
        </p:nvSpPr>
        <p:spPr>
          <a:xfrm>
            <a:off x="368832" y="1052736"/>
            <a:ext cx="2348720" cy="523220"/>
          </a:xfrm>
          <a:prstGeom prst="rect">
            <a:avLst/>
          </a:prstGeom>
        </p:spPr>
        <p:txBody>
          <a:bodyPr wrap="none">
            <a:spAutoFit/>
          </a:bodyPr>
          <a:lstStyle/>
          <a:p>
            <a:r>
              <a:rPr lang="zh-CN" altLang="en-US" sz="2800" b="1" smtClean="0"/>
              <a:t>闭环</a:t>
            </a:r>
            <a:r>
              <a:rPr lang="zh-CN" altLang="en-US" sz="2800" b="1"/>
              <a:t>总线网络</a:t>
            </a:r>
          </a:p>
        </p:txBody>
      </p:sp>
      <p:sp>
        <p:nvSpPr>
          <p:cNvPr id="9" name="矩形 8"/>
          <p:cNvSpPr/>
          <p:nvPr/>
        </p:nvSpPr>
        <p:spPr>
          <a:xfrm>
            <a:off x="432078" y="1580178"/>
            <a:ext cx="8265556" cy="1338828"/>
          </a:xfrm>
          <a:prstGeom prst="rect">
            <a:avLst/>
          </a:prstGeom>
        </p:spPr>
        <p:txBody>
          <a:bodyPr wrap="square">
            <a:spAutoFit/>
          </a:bodyPr>
          <a:lstStyle/>
          <a:p>
            <a:pPr>
              <a:lnSpc>
                <a:spcPct val="150000"/>
              </a:lnSpc>
            </a:pPr>
            <a:r>
              <a:rPr lang="en-US" altLang="zh-CN" smtClean="0"/>
              <a:t>	CAN</a:t>
            </a:r>
            <a:r>
              <a:rPr lang="zh-CN" altLang="en-US" smtClean="0"/>
              <a:t>闭环通讯网络是</a:t>
            </a:r>
            <a:r>
              <a:rPr lang="zh-CN" altLang="zh-CN" smtClean="0"/>
              <a:t>一</a:t>
            </a:r>
            <a:r>
              <a:rPr lang="zh-CN" altLang="zh-CN"/>
              <a:t>种遵循</a:t>
            </a:r>
            <a:r>
              <a:rPr lang="en-US" altLang="zh-CN"/>
              <a:t>ISO11898</a:t>
            </a:r>
            <a:r>
              <a:rPr lang="zh-CN" altLang="zh-CN"/>
              <a:t>标准的高速</a:t>
            </a:r>
            <a:r>
              <a:rPr lang="zh-CN" altLang="zh-CN"/>
              <a:t>、</a:t>
            </a:r>
            <a:r>
              <a:rPr lang="zh-CN" altLang="zh-CN" smtClean="0"/>
              <a:t>短距离网络，</a:t>
            </a:r>
            <a:r>
              <a:rPr lang="zh-CN" altLang="zh-CN"/>
              <a:t>它的总线最大长度为</a:t>
            </a:r>
            <a:r>
              <a:rPr lang="en-US" altLang="zh-CN"/>
              <a:t>40m</a:t>
            </a:r>
            <a:r>
              <a:rPr lang="zh-CN" altLang="zh-CN"/>
              <a:t>，通信速度最高为</a:t>
            </a:r>
            <a:r>
              <a:rPr lang="en-US" altLang="zh-CN"/>
              <a:t>1Mbps</a:t>
            </a:r>
            <a:r>
              <a:rPr lang="zh-CN" altLang="zh-CN"/>
              <a:t>，总线的两端各要求有一个“</a:t>
            </a:r>
            <a:r>
              <a:rPr lang="en-US" altLang="zh-CN"/>
              <a:t>120</a:t>
            </a:r>
            <a:r>
              <a:rPr lang="zh-CN" altLang="zh-CN"/>
              <a:t>欧”的电阻。</a:t>
            </a:r>
          </a:p>
        </p:txBody>
      </p:sp>
    </p:spTree>
    <p:extLst>
      <p:ext uri="{BB962C8B-B14F-4D97-AF65-F5344CB8AC3E}">
        <p14:creationId xmlns:p14="http://schemas.microsoft.com/office/powerpoint/2010/main" val="2609071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3" name="矩形 2"/>
          <p:cNvSpPr/>
          <p:nvPr/>
        </p:nvSpPr>
        <p:spPr>
          <a:xfrm>
            <a:off x="368832" y="1052736"/>
            <a:ext cx="2348720" cy="523220"/>
          </a:xfrm>
          <a:prstGeom prst="rect">
            <a:avLst/>
          </a:prstGeom>
        </p:spPr>
        <p:txBody>
          <a:bodyPr wrap="none">
            <a:spAutoFit/>
          </a:bodyPr>
          <a:lstStyle/>
          <a:p>
            <a:r>
              <a:rPr lang="zh-CN" altLang="en-US" sz="2800" b="1" smtClean="0"/>
              <a:t>闭环</a:t>
            </a:r>
            <a:r>
              <a:rPr lang="zh-CN" altLang="en-US" sz="2800" b="1"/>
              <a:t>总线网络</a:t>
            </a:r>
          </a:p>
        </p:txBody>
      </p:sp>
      <p:sp>
        <p:nvSpPr>
          <p:cNvPr id="9" name="矩形 8"/>
          <p:cNvSpPr/>
          <p:nvPr/>
        </p:nvSpPr>
        <p:spPr>
          <a:xfrm>
            <a:off x="432078" y="1580178"/>
            <a:ext cx="8265556" cy="1338828"/>
          </a:xfrm>
          <a:prstGeom prst="rect">
            <a:avLst/>
          </a:prstGeom>
        </p:spPr>
        <p:txBody>
          <a:bodyPr wrap="square">
            <a:spAutoFit/>
          </a:bodyPr>
          <a:lstStyle/>
          <a:p>
            <a:pPr>
              <a:lnSpc>
                <a:spcPct val="150000"/>
              </a:lnSpc>
            </a:pPr>
            <a:r>
              <a:rPr lang="en-US" altLang="zh-CN" smtClean="0"/>
              <a:t>	CAN</a:t>
            </a:r>
            <a:r>
              <a:rPr lang="zh-CN" altLang="en-US" smtClean="0"/>
              <a:t>开环总线网络是</a:t>
            </a:r>
            <a:r>
              <a:rPr lang="zh-CN" altLang="zh-CN" smtClean="0"/>
              <a:t>遵循</a:t>
            </a:r>
            <a:r>
              <a:rPr lang="en-US" altLang="zh-CN"/>
              <a:t>ISO11519-2</a:t>
            </a:r>
            <a:r>
              <a:rPr lang="zh-CN" altLang="zh-CN"/>
              <a:t>标准的低速、</a:t>
            </a:r>
            <a:r>
              <a:rPr lang="zh-CN" altLang="zh-CN"/>
              <a:t>远</a:t>
            </a:r>
            <a:r>
              <a:rPr lang="zh-CN" altLang="zh-CN" smtClean="0"/>
              <a:t>距离网络，</a:t>
            </a:r>
            <a:r>
              <a:rPr lang="zh-CN" altLang="zh-CN"/>
              <a:t>它的最大传输距离为</a:t>
            </a:r>
            <a:r>
              <a:rPr lang="en-US" altLang="zh-CN"/>
              <a:t>1km</a:t>
            </a:r>
            <a:r>
              <a:rPr lang="zh-CN" altLang="zh-CN"/>
              <a:t>，最高通讯速率为</a:t>
            </a:r>
            <a:r>
              <a:rPr lang="en-US" altLang="zh-CN"/>
              <a:t>125kbps</a:t>
            </a:r>
            <a:r>
              <a:rPr lang="zh-CN" altLang="zh-CN"/>
              <a:t>，两根总线是独立的、不形成闭环，要求每根总线上各串联有一个“</a:t>
            </a:r>
            <a:r>
              <a:rPr lang="en-US" altLang="zh-CN"/>
              <a:t>2.2</a:t>
            </a:r>
            <a:r>
              <a:rPr lang="zh-CN" altLang="zh-CN"/>
              <a:t>千欧”的电阻。</a:t>
            </a:r>
          </a:p>
        </p:txBody>
      </p:sp>
      <p:pic>
        <p:nvPicPr>
          <p:cNvPr id="8" name="图片 7"/>
          <p:cNvPicPr/>
          <p:nvPr/>
        </p:nvPicPr>
        <p:blipFill>
          <a:blip r:embed="rId3">
            <a:extLst>
              <a:ext uri="{28A0092B-C50C-407E-A947-70E740481C1C}">
                <a14:useLocalDpi xmlns:a14="http://schemas.microsoft.com/office/drawing/2010/main" val="0"/>
              </a:ext>
            </a:extLst>
          </a:blip>
          <a:stretch>
            <a:fillRect/>
          </a:stretch>
        </p:blipFill>
        <p:spPr bwMode="auto">
          <a:xfrm>
            <a:off x="630944" y="2919005"/>
            <a:ext cx="8066690" cy="3701801"/>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605439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4" name="矩形 3"/>
          <p:cNvSpPr/>
          <p:nvPr/>
        </p:nvSpPr>
        <p:spPr>
          <a:xfrm>
            <a:off x="309317" y="961564"/>
            <a:ext cx="8295131" cy="523220"/>
          </a:xfrm>
          <a:prstGeom prst="rect">
            <a:avLst/>
          </a:prstGeom>
        </p:spPr>
        <p:txBody>
          <a:bodyPr wrap="square">
            <a:spAutoFit/>
          </a:bodyPr>
          <a:lstStyle/>
          <a:p>
            <a:r>
              <a:rPr lang="zh-CN" altLang="en-US" sz="2800" b="1" smtClean="0"/>
              <a:t>通讯节点</a:t>
            </a:r>
            <a:endParaRPr lang="zh-CN" altLang="en-US" sz="2800" b="1"/>
          </a:p>
        </p:txBody>
      </p:sp>
      <p:sp>
        <p:nvSpPr>
          <p:cNvPr id="3" name="矩形 2"/>
          <p:cNvSpPr/>
          <p:nvPr/>
        </p:nvSpPr>
        <p:spPr>
          <a:xfrm>
            <a:off x="179512" y="1389910"/>
            <a:ext cx="8640960" cy="5493812"/>
          </a:xfrm>
          <a:prstGeom prst="rect">
            <a:avLst/>
          </a:prstGeom>
        </p:spPr>
        <p:txBody>
          <a:bodyPr wrap="square">
            <a:spAutoFit/>
          </a:bodyPr>
          <a:lstStyle/>
          <a:p>
            <a:pPr>
              <a:lnSpc>
                <a:spcPct val="150000"/>
              </a:lnSpc>
            </a:pPr>
            <a:r>
              <a:rPr lang="en-US" altLang="zh-CN" smtClean="0"/>
              <a:t>	CAN</a:t>
            </a:r>
            <a:r>
              <a:rPr lang="zh-CN" altLang="zh-CN"/>
              <a:t>总线上可以挂载多个通讯节点，节点之间的信号经过总线传输，实现节点间通讯。由于</a:t>
            </a:r>
            <a:r>
              <a:rPr lang="en-US" altLang="zh-CN"/>
              <a:t>CAN</a:t>
            </a:r>
            <a:r>
              <a:rPr lang="zh-CN" altLang="zh-CN"/>
              <a:t>通讯协议不对节点进行地址编码，而是对数据内容</a:t>
            </a:r>
            <a:r>
              <a:rPr lang="zh-CN" altLang="zh-CN"/>
              <a:t>进行</a:t>
            </a:r>
            <a:r>
              <a:rPr lang="zh-CN" altLang="zh-CN" smtClean="0"/>
              <a:t>编码，</a:t>
            </a:r>
            <a:r>
              <a:rPr lang="zh-CN" altLang="zh-CN"/>
              <a:t>所以网络中的节点个数理论上不受限制，只要总线的负载足够即可，可以通过中继器增强负载。</a:t>
            </a:r>
          </a:p>
          <a:p>
            <a:pPr>
              <a:lnSpc>
                <a:spcPct val="150000"/>
              </a:lnSpc>
            </a:pPr>
            <a:r>
              <a:rPr lang="en-US" altLang="zh-CN" smtClean="0"/>
              <a:t>	CAN</a:t>
            </a:r>
            <a:r>
              <a:rPr lang="zh-CN" altLang="zh-CN"/>
              <a:t>通讯节点由一个</a:t>
            </a:r>
            <a:r>
              <a:rPr lang="en-US" altLang="zh-CN"/>
              <a:t>CAN</a:t>
            </a:r>
            <a:r>
              <a:rPr lang="zh-CN" altLang="zh-CN"/>
              <a:t>控制器及</a:t>
            </a:r>
            <a:r>
              <a:rPr lang="en-US" altLang="zh-CN"/>
              <a:t>CAN</a:t>
            </a:r>
            <a:r>
              <a:rPr lang="zh-CN" altLang="zh-CN"/>
              <a:t>收发器组成，控制器与收发器之间通过</a:t>
            </a:r>
            <a:r>
              <a:rPr lang="en-US" altLang="zh-CN"/>
              <a:t>CAN_Tx</a:t>
            </a:r>
            <a:r>
              <a:rPr lang="zh-CN" altLang="zh-CN"/>
              <a:t>及</a:t>
            </a:r>
            <a:r>
              <a:rPr lang="en-US" altLang="zh-CN"/>
              <a:t>CAN_Rx</a:t>
            </a:r>
            <a:r>
              <a:rPr lang="zh-CN" altLang="zh-CN"/>
              <a:t>信号线相连，收发器与</a:t>
            </a:r>
            <a:r>
              <a:rPr lang="en-US" altLang="zh-CN"/>
              <a:t>CAN</a:t>
            </a:r>
            <a:r>
              <a:rPr lang="zh-CN" altLang="zh-CN"/>
              <a:t>总线之间使用</a:t>
            </a:r>
            <a:r>
              <a:rPr lang="en-US" altLang="zh-CN"/>
              <a:t>CAN_High</a:t>
            </a:r>
            <a:r>
              <a:rPr lang="zh-CN" altLang="zh-CN"/>
              <a:t>及</a:t>
            </a:r>
            <a:r>
              <a:rPr lang="en-US" altLang="zh-CN"/>
              <a:t>CAN_Low</a:t>
            </a:r>
            <a:r>
              <a:rPr lang="zh-CN" altLang="zh-CN"/>
              <a:t>信号线相连。其中</a:t>
            </a:r>
            <a:r>
              <a:rPr lang="en-US" altLang="zh-CN"/>
              <a:t>CAN_Tx</a:t>
            </a:r>
            <a:r>
              <a:rPr lang="zh-CN" altLang="zh-CN"/>
              <a:t>及</a:t>
            </a:r>
            <a:r>
              <a:rPr lang="en-US" altLang="zh-CN"/>
              <a:t>CAN_Rx</a:t>
            </a:r>
            <a:r>
              <a:rPr lang="zh-CN" altLang="zh-CN"/>
              <a:t>使用普通的类似</a:t>
            </a:r>
            <a:r>
              <a:rPr lang="en-US" altLang="zh-CN"/>
              <a:t>TTL</a:t>
            </a:r>
            <a:r>
              <a:rPr lang="zh-CN" altLang="zh-CN"/>
              <a:t>逻辑信号，而</a:t>
            </a:r>
            <a:r>
              <a:rPr lang="en-US" altLang="zh-CN"/>
              <a:t>CAN_High</a:t>
            </a:r>
            <a:r>
              <a:rPr lang="zh-CN" altLang="zh-CN"/>
              <a:t>及</a:t>
            </a:r>
            <a:r>
              <a:rPr lang="en-US" altLang="zh-CN"/>
              <a:t>CAN_Low</a:t>
            </a:r>
            <a:r>
              <a:rPr lang="zh-CN" altLang="zh-CN"/>
              <a:t>是一对差分信号线，使用比较特别的</a:t>
            </a:r>
            <a:r>
              <a:rPr lang="zh-CN" altLang="zh-CN"/>
              <a:t>差分</a:t>
            </a:r>
            <a:r>
              <a:rPr lang="zh-CN" altLang="zh-CN" smtClean="0"/>
              <a:t>信号。</a:t>
            </a:r>
            <a:endParaRPr lang="zh-CN" altLang="zh-CN"/>
          </a:p>
          <a:p>
            <a:pPr>
              <a:lnSpc>
                <a:spcPct val="150000"/>
              </a:lnSpc>
            </a:pPr>
            <a:r>
              <a:rPr lang="en-US" altLang="zh-CN" smtClean="0"/>
              <a:t>	</a:t>
            </a:r>
            <a:r>
              <a:rPr lang="zh-CN" altLang="zh-CN" smtClean="0"/>
              <a:t>当</a:t>
            </a:r>
            <a:r>
              <a:rPr lang="en-US" altLang="zh-CN"/>
              <a:t>CAN</a:t>
            </a:r>
            <a:r>
              <a:rPr lang="zh-CN" altLang="zh-CN"/>
              <a:t>节点需要发送数据时，控制器把要发送的二进制编码通过</a:t>
            </a:r>
            <a:r>
              <a:rPr lang="en-US" altLang="zh-CN"/>
              <a:t>CAN_Tx</a:t>
            </a:r>
            <a:r>
              <a:rPr lang="zh-CN" altLang="zh-CN"/>
              <a:t>线发送到收发器，然后由收发器把这个普通的逻辑电平信号转化成差分信号，通过差分线</a:t>
            </a:r>
            <a:r>
              <a:rPr lang="en-US" altLang="zh-CN"/>
              <a:t>CAN_High</a:t>
            </a:r>
            <a:r>
              <a:rPr lang="zh-CN" altLang="zh-CN"/>
              <a:t>和</a:t>
            </a:r>
            <a:r>
              <a:rPr lang="en-US" altLang="zh-CN"/>
              <a:t>CAN_Low</a:t>
            </a:r>
            <a:r>
              <a:rPr lang="zh-CN" altLang="zh-CN"/>
              <a:t>线输出到</a:t>
            </a:r>
            <a:r>
              <a:rPr lang="en-US" altLang="zh-CN"/>
              <a:t>CAN</a:t>
            </a:r>
            <a:r>
              <a:rPr lang="zh-CN" altLang="zh-CN"/>
              <a:t>总线网络。而通过收发器接收总线上的数据到控制器时，则是相反的过程，收发器把总线上收到的</a:t>
            </a:r>
            <a:r>
              <a:rPr lang="en-US" altLang="zh-CN"/>
              <a:t>CAN_High</a:t>
            </a:r>
            <a:r>
              <a:rPr lang="zh-CN" altLang="zh-CN"/>
              <a:t>及</a:t>
            </a:r>
            <a:r>
              <a:rPr lang="en-US" altLang="zh-CN"/>
              <a:t>CAN_Low</a:t>
            </a:r>
            <a:r>
              <a:rPr lang="zh-CN" altLang="zh-CN"/>
              <a:t>信号转化成普通的逻辑电平信号，通过</a:t>
            </a:r>
            <a:r>
              <a:rPr lang="en-US" altLang="zh-CN"/>
              <a:t>CAN_Rx</a:t>
            </a:r>
            <a:r>
              <a:rPr lang="zh-CN" altLang="zh-CN"/>
              <a:t>输出到控制器</a:t>
            </a:r>
            <a:r>
              <a:rPr lang="zh-CN" altLang="zh-CN"/>
              <a:t>中</a:t>
            </a:r>
            <a:r>
              <a:rPr lang="zh-CN" altLang="zh-CN" smtClean="0"/>
              <a:t>。</a:t>
            </a:r>
            <a:endParaRPr lang="zh-CN" altLang="zh-CN"/>
          </a:p>
        </p:txBody>
      </p:sp>
    </p:spTree>
    <p:extLst>
      <p:ext uri="{BB962C8B-B14F-4D97-AF65-F5344CB8AC3E}">
        <p14:creationId xmlns:p14="http://schemas.microsoft.com/office/powerpoint/2010/main" val="18255120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6" name="文本框 3"/>
          <p:cNvSpPr txBox="1">
            <a:spLocks noChangeArrowheads="1"/>
          </p:cNvSpPr>
          <p:nvPr/>
        </p:nvSpPr>
        <p:spPr bwMode="auto">
          <a:xfrm>
            <a:off x="539552" y="1095127"/>
            <a:ext cx="74145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smtClean="0">
                <a:solidFill>
                  <a:srgbClr val="000000"/>
                </a:solidFill>
                <a:latin typeface="微软雅黑" pitchFamily="34" charset="-122"/>
                <a:ea typeface="微软雅黑" pitchFamily="34" charset="-122"/>
              </a:rPr>
              <a:t>差分信号</a:t>
            </a:r>
            <a:endParaRPr lang="zh-CN" altLang="en-US" sz="2400" dirty="0">
              <a:solidFill>
                <a:srgbClr val="000000"/>
              </a:solidFill>
              <a:latin typeface="微软雅黑" pitchFamily="34" charset="-122"/>
              <a:ea typeface="微软雅黑" pitchFamily="34" charset="-122"/>
            </a:endParaRPr>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1672805" y="3023901"/>
            <a:ext cx="6253472" cy="2925379"/>
          </a:xfrm>
          <a:prstGeom prst="rect">
            <a:avLst/>
          </a:prstGeom>
          <a:ln>
            <a:solidFill>
              <a:schemeClr val="tx1"/>
            </a:solidFill>
          </a:ln>
        </p:spPr>
      </p:pic>
      <p:sp>
        <p:nvSpPr>
          <p:cNvPr id="3" name="矩形 2"/>
          <p:cNvSpPr/>
          <p:nvPr/>
        </p:nvSpPr>
        <p:spPr>
          <a:xfrm>
            <a:off x="539552" y="1700808"/>
            <a:ext cx="7776864" cy="1285032"/>
          </a:xfrm>
          <a:prstGeom prst="rect">
            <a:avLst/>
          </a:prstGeom>
        </p:spPr>
        <p:txBody>
          <a:bodyPr wrap="square">
            <a:spAutoFit/>
          </a:bodyPr>
          <a:lstStyle/>
          <a:p>
            <a:pPr>
              <a:lnSpc>
                <a:spcPct val="150000"/>
              </a:lnSpc>
            </a:pPr>
            <a:r>
              <a:rPr lang="en-US" altLang="zh-CN" smtClean="0"/>
              <a:t>	</a:t>
            </a:r>
            <a:r>
              <a:rPr lang="zh-CN" altLang="zh-CN" smtClean="0"/>
              <a:t>差分</a:t>
            </a:r>
            <a:r>
              <a:rPr lang="zh-CN" altLang="zh-CN"/>
              <a:t>信号又称差模信号，与传统使用单根信号线电压表示逻辑的方式有区别，使用差分信号传输时，需要两根信号线，这两个信号线的振幅相等，相位相反，通过两根信号线的电压差值来表示逻辑</a:t>
            </a:r>
            <a:r>
              <a:rPr lang="en-US" altLang="zh-CN"/>
              <a:t>0</a:t>
            </a:r>
            <a:r>
              <a:rPr lang="zh-CN" altLang="zh-CN"/>
              <a:t>和逻辑</a:t>
            </a:r>
            <a:r>
              <a:rPr lang="en-US" altLang="zh-CN"/>
              <a:t>1</a:t>
            </a:r>
            <a:r>
              <a:rPr lang="zh-CN" altLang="zh-CN"/>
              <a:t>。</a:t>
            </a:r>
            <a:endParaRPr lang="zh-CN" altLang="en-US"/>
          </a:p>
        </p:txBody>
      </p:sp>
      <p:sp>
        <p:nvSpPr>
          <p:cNvPr id="4" name="矩形 3"/>
          <p:cNvSpPr/>
          <p:nvPr/>
        </p:nvSpPr>
        <p:spPr>
          <a:xfrm>
            <a:off x="539552" y="6156012"/>
            <a:ext cx="8424936" cy="369332"/>
          </a:xfrm>
          <a:prstGeom prst="rect">
            <a:avLst/>
          </a:prstGeom>
        </p:spPr>
        <p:txBody>
          <a:bodyPr wrap="square">
            <a:spAutoFit/>
          </a:bodyPr>
          <a:lstStyle/>
          <a:p>
            <a:r>
              <a:rPr lang="en-US" altLang="zh-CN" smtClean="0"/>
              <a:t>		</a:t>
            </a:r>
            <a:r>
              <a:rPr lang="zh-CN" altLang="zh-CN" smtClean="0"/>
              <a:t>使用</a:t>
            </a:r>
            <a:r>
              <a:rPr lang="zh-CN" altLang="zh-CN"/>
              <a:t>了</a:t>
            </a:r>
            <a:r>
              <a:rPr lang="en-US" altLang="zh-CN"/>
              <a:t>V+</a:t>
            </a:r>
            <a:r>
              <a:rPr lang="zh-CN" altLang="zh-CN"/>
              <a:t>与</a:t>
            </a:r>
            <a:r>
              <a:rPr lang="en-US" altLang="zh-CN"/>
              <a:t>V-</a:t>
            </a:r>
            <a:r>
              <a:rPr lang="zh-CN" altLang="zh-CN"/>
              <a:t>信号的差值表达出了图下方的信号。</a:t>
            </a:r>
          </a:p>
        </p:txBody>
      </p:sp>
    </p:spTree>
    <p:extLst>
      <p:ext uri="{BB962C8B-B14F-4D97-AF65-F5344CB8AC3E}">
        <p14:creationId xmlns:p14="http://schemas.microsoft.com/office/powerpoint/2010/main" val="1123677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6" name="文本框 3"/>
          <p:cNvSpPr txBox="1">
            <a:spLocks noChangeArrowheads="1"/>
          </p:cNvSpPr>
          <p:nvPr/>
        </p:nvSpPr>
        <p:spPr bwMode="auto">
          <a:xfrm>
            <a:off x="539552" y="1095127"/>
            <a:ext cx="74145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smtClean="0">
                <a:solidFill>
                  <a:srgbClr val="000000"/>
                </a:solidFill>
                <a:latin typeface="微软雅黑" pitchFamily="34" charset="-122"/>
                <a:ea typeface="微软雅黑" pitchFamily="34" charset="-122"/>
              </a:rPr>
              <a:t>差分信号</a:t>
            </a:r>
            <a:endParaRPr lang="zh-CN" altLang="en-US" sz="2400" dirty="0">
              <a:solidFill>
                <a:srgbClr val="000000"/>
              </a:solidFill>
              <a:latin typeface="微软雅黑" pitchFamily="34" charset="-122"/>
              <a:ea typeface="微软雅黑" pitchFamily="34" charset="-122"/>
            </a:endParaRPr>
          </a:p>
        </p:txBody>
      </p:sp>
      <p:sp>
        <p:nvSpPr>
          <p:cNvPr id="2" name="矩形 1"/>
          <p:cNvSpPr/>
          <p:nvPr/>
        </p:nvSpPr>
        <p:spPr>
          <a:xfrm>
            <a:off x="383534" y="1844824"/>
            <a:ext cx="8436937" cy="4609019"/>
          </a:xfrm>
          <a:prstGeom prst="rect">
            <a:avLst/>
          </a:prstGeom>
        </p:spPr>
        <p:txBody>
          <a:bodyPr wrap="square">
            <a:spAutoFit/>
          </a:bodyPr>
          <a:lstStyle/>
          <a:p>
            <a:pPr>
              <a:lnSpc>
                <a:spcPct val="150000"/>
              </a:lnSpc>
            </a:pPr>
            <a:r>
              <a:rPr lang="zh-CN" altLang="zh-CN" smtClean="0"/>
              <a:t>相对</a:t>
            </a:r>
            <a:r>
              <a:rPr lang="zh-CN" altLang="zh-CN"/>
              <a:t>于单信号线传输的方式，使用差分信号传输具有如下优点：</a:t>
            </a:r>
          </a:p>
          <a:p>
            <a:pPr marL="285750" lvl="0" indent="-285750">
              <a:lnSpc>
                <a:spcPct val="150000"/>
              </a:lnSpc>
              <a:buFont typeface="Arial" panose="020B0604020202020204" pitchFamily="34" charset="0"/>
              <a:buChar char="•"/>
            </a:pPr>
            <a:r>
              <a:rPr lang="zh-CN" altLang="zh-CN"/>
              <a:t>抗干扰能力强，当外界存在噪声干扰时，几乎会同时耦合到两条信号线上，而接收端只关心两个信号的差值，所以外界的共模噪声可以被完全</a:t>
            </a:r>
            <a:r>
              <a:rPr lang="zh-CN" altLang="zh-CN"/>
              <a:t>抵消</a:t>
            </a:r>
            <a:r>
              <a:rPr lang="zh-CN" altLang="zh-CN" smtClean="0"/>
              <a:t>。</a:t>
            </a:r>
            <a:endParaRPr lang="en-US" altLang="zh-CN" smtClean="0"/>
          </a:p>
          <a:p>
            <a:pPr marL="285750" lvl="0" indent="-285750">
              <a:lnSpc>
                <a:spcPct val="150000"/>
              </a:lnSpc>
              <a:buFont typeface="Arial" panose="020B0604020202020204" pitchFamily="34" charset="0"/>
              <a:buChar char="•"/>
            </a:pPr>
            <a:r>
              <a:rPr lang="zh-CN" altLang="zh-CN" smtClean="0"/>
              <a:t>能</a:t>
            </a:r>
            <a:r>
              <a:rPr lang="zh-CN" altLang="zh-CN"/>
              <a:t>有效抑制它对外部的电磁干扰，同样的道理，由于两根信号的极性相反，他们对外辐射的电磁场可以相互抵消，耦合的越紧密，泄放到外界的电磁能量越</a:t>
            </a:r>
            <a:r>
              <a:rPr lang="zh-CN" altLang="zh-CN"/>
              <a:t>少</a:t>
            </a:r>
            <a:r>
              <a:rPr lang="zh-CN" altLang="zh-CN" smtClean="0"/>
              <a:t>。</a:t>
            </a:r>
            <a:endParaRPr lang="en-US" altLang="zh-CN" smtClean="0"/>
          </a:p>
          <a:p>
            <a:pPr marL="285750" lvl="0" indent="-285750">
              <a:lnSpc>
                <a:spcPct val="150000"/>
              </a:lnSpc>
              <a:buFont typeface="Arial" panose="020B0604020202020204" pitchFamily="34" charset="0"/>
              <a:buChar char="•"/>
            </a:pPr>
            <a:r>
              <a:rPr lang="zh-CN" altLang="zh-CN" smtClean="0"/>
              <a:t>时序</a:t>
            </a:r>
            <a:r>
              <a:rPr lang="zh-CN" altLang="zh-CN"/>
              <a:t>定位精确，由于差分信号的开关变化是位于两个信号的交点，而不像普通单端信号依靠高低两个阈值电压判断，因而受工艺，温度的影响小，能降低时序上的误差，同时也更适合于低幅度信号的</a:t>
            </a:r>
            <a:r>
              <a:rPr lang="zh-CN" altLang="zh-CN"/>
              <a:t>电路</a:t>
            </a:r>
            <a:r>
              <a:rPr lang="zh-CN" altLang="zh-CN" smtClean="0"/>
              <a:t>。</a:t>
            </a:r>
            <a:endParaRPr lang="en-US" altLang="zh-CN" smtClean="0"/>
          </a:p>
          <a:p>
            <a:pPr marL="285750" lvl="0" indent="-285750">
              <a:lnSpc>
                <a:spcPct val="150000"/>
              </a:lnSpc>
              <a:buFont typeface="Arial" panose="020B0604020202020204" pitchFamily="34" charset="0"/>
              <a:buChar char="•"/>
            </a:pPr>
            <a:r>
              <a:rPr lang="zh-CN" altLang="zh-CN" smtClean="0"/>
              <a:t>由于</a:t>
            </a:r>
            <a:r>
              <a:rPr lang="zh-CN" altLang="zh-CN"/>
              <a:t>差分信号线具有这些优点，所以在</a:t>
            </a:r>
            <a:r>
              <a:rPr lang="en-US" altLang="zh-CN"/>
              <a:t>USB</a:t>
            </a:r>
            <a:r>
              <a:rPr lang="zh-CN" altLang="zh-CN"/>
              <a:t>协议、</a:t>
            </a:r>
            <a:r>
              <a:rPr lang="en-US" altLang="zh-CN"/>
              <a:t>485</a:t>
            </a:r>
            <a:r>
              <a:rPr lang="zh-CN" altLang="zh-CN"/>
              <a:t>协议、以太网协议及</a:t>
            </a:r>
            <a:r>
              <a:rPr lang="en-US" altLang="zh-CN"/>
              <a:t>CAN</a:t>
            </a:r>
            <a:r>
              <a:rPr lang="zh-CN" altLang="zh-CN"/>
              <a:t>协议的物理层中，都使用了差分信号传输。</a:t>
            </a:r>
          </a:p>
        </p:txBody>
      </p:sp>
    </p:spTree>
    <p:extLst>
      <p:ext uri="{BB962C8B-B14F-4D97-AF65-F5344CB8AC3E}">
        <p14:creationId xmlns:p14="http://schemas.microsoft.com/office/powerpoint/2010/main" val="5551317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2452</TotalTime>
  <Pages>0</Pages>
  <Words>1408</Words>
  <Characters>0</Characters>
  <Application>Microsoft Office PowerPoint</Application>
  <DocSecurity>0</DocSecurity>
  <PresentationFormat>全屏显示(4:3)</PresentationFormat>
  <Lines>0</Lines>
  <Paragraphs>225</Paragraphs>
  <Slides>36</Slides>
  <Notes>0</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admin</cp:lastModifiedBy>
  <cp:revision>306</cp:revision>
  <dcterms:created xsi:type="dcterms:W3CDTF">2014-09-22T09:17:55Z</dcterms:created>
  <dcterms:modified xsi:type="dcterms:W3CDTF">2016-05-28T07:26:22Z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