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sldIdLst>
    <p:sldId id="287" r:id="rId2"/>
    <p:sldId id="273" r:id="rId3"/>
    <p:sldId id="407" r:id="rId4"/>
    <p:sldId id="413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283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1" d="100"/>
          <a:sy n="61" d="100"/>
        </p:scale>
        <p:origin x="-96" y="-50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MDK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的编译过程及文件类型全解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044575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/>
              <a:t>程序</a:t>
            </a:r>
            <a:r>
              <a:rPr lang="zh-CN" altLang="en-US" sz="2800" b="1"/>
              <a:t>的存储与运行</a:t>
            </a:r>
            <a:endParaRPr lang="zh-CN" altLang="en-US" sz="2800" b="1"/>
          </a:p>
        </p:txBody>
      </p:sp>
      <p:sp>
        <p:nvSpPr>
          <p:cNvPr id="3" name="矩形 2"/>
          <p:cNvSpPr/>
          <p:nvPr/>
        </p:nvSpPr>
        <p:spPr>
          <a:xfrm>
            <a:off x="605064" y="1772816"/>
            <a:ext cx="80648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STM32</a:t>
            </a:r>
            <a:r>
              <a:rPr lang="zh-CN" altLang="zh-CN"/>
              <a:t>的</a:t>
            </a:r>
            <a:r>
              <a:rPr lang="en-US" altLang="zh-CN"/>
              <a:t>RO</a:t>
            </a:r>
            <a:r>
              <a:rPr lang="zh-CN" altLang="zh-CN"/>
              <a:t>区域不需要加载到</a:t>
            </a:r>
            <a:r>
              <a:rPr lang="en-US" altLang="zh-CN"/>
              <a:t>SRAM</a:t>
            </a:r>
            <a:r>
              <a:rPr lang="zh-CN" altLang="zh-CN"/>
              <a:t>，内核直接从</a:t>
            </a:r>
            <a:r>
              <a:rPr lang="en-US" altLang="zh-CN"/>
              <a:t>FLASH</a:t>
            </a:r>
            <a:r>
              <a:rPr lang="zh-CN" altLang="zh-CN"/>
              <a:t>读取指令运行。计算机系统的应用程序运行过程很类似，不过计算机系统的程序在存储状态时位于硬盘，执行的时候甚至会把上述的</a:t>
            </a:r>
            <a:r>
              <a:rPr lang="en-US" altLang="zh-CN"/>
              <a:t>RO</a:t>
            </a:r>
            <a:r>
              <a:rPr lang="zh-CN" altLang="zh-CN"/>
              <a:t>区域</a:t>
            </a:r>
            <a:r>
              <a:rPr lang="en-US" altLang="zh-CN"/>
              <a:t>(</a:t>
            </a:r>
            <a:r>
              <a:rPr lang="zh-CN" altLang="zh-CN"/>
              <a:t>代码、只读数据</a:t>
            </a:r>
            <a:r>
              <a:rPr lang="en-US" altLang="zh-CN"/>
              <a:t>)</a:t>
            </a:r>
            <a:r>
              <a:rPr lang="zh-CN" altLang="zh-CN"/>
              <a:t>加载到内存，加快运行速度，还有虚拟内存管理单元</a:t>
            </a:r>
            <a:r>
              <a:rPr lang="en-US" altLang="zh-CN"/>
              <a:t>(MMU)</a:t>
            </a:r>
            <a:r>
              <a:rPr lang="zh-CN" altLang="zh-CN"/>
              <a:t>辅助加载数据，使得可以运行比物理内存还大的应用程序。而</a:t>
            </a:r>
            <a:r>
              <a:rPr lang="en-US" altLang="zh-CN"/>
              <a:t>STM32</a:t>
            </a:r>
            <a:r>
              <a:rPr lang="zh-CN" altLang="zh-CN"/>
              <a:t>没有</a:t>
            </a:r>
            <a:r>
              <a:rPr lang="en-US" altLang="zh-CN"/>
              <a:t>MMU</a:t>
            </a:r>
            <a:r>
              <a:rPr lang="zh-CN" altLang="zh-CN"/>
              <a:t>，所以无法支持</a:t>
            </a:r>
            <a:r>
              <a:rPr lang="en-US" altLang="zh-CN"/>
              <a:t>Linux</a:t>
            </a:r>
            <a:r>
              <a:rPr lang="zh-CN" altLang="zh-CN"/>
              <a:t>和</a:t>
            </a:r>
            <a:r>
              <a:rPr lang="en-US" altLang="zh-CN"/>
              <a:t>Windows</a:t>
            </a:r>
            <a:r>
              <a:rPr lang="zh-CN" altLang="zh-CN"/>
              <a:t>系统。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当</a:t>
            </a:r>
            <a:r>
              <a:rPr lang="zh-CN" altLang="zh-CN"/>
              <a:t>程序存储到</a:t>
            </a:r>
            <a:r>
              <a:rPr lang="en-US" altLang="zh-CN"/>
              <a:t>STM32</a:t>
            </a:r>
            <a:r>
              <a:rPr lang="zh-CN" altLang="zh-CN"/>
              <a:t>芯片的内部</a:t>
            </a:r>
            <a:r>
              <a:rPr lang="en-US" altLang="zh-CN"/>
              <a:t>FLASH</a:t>
            </a:r>
            <a:r>
              <a:rPr lang="zh-CN" altLang="zh-CN"/>
              <a:t>时</a:t>
            </a:r>
            <a:r>
              <a:rPr lang="en-US" altLang="zh-CN"/>
              <a:t>(</a:t>
            </a:r>
            <a:r>
              <a:rPr lang="zh-CN" altLang="zh-CN"/>
              <a:t>即</a:t>
            </a:r>
            <a:r>
              <a:rPr lang="en-US" altLang="zh-CN"/>
              <a:t>ROM</a:t>
            </a:r>
            <a:r>
              <a:rPr lang="zh-CN" altLang="zh-CN"/>
              <a:t>区</a:t>
            </a:r>
            <a:r>
              <a:rPr lang="en-US" altLang="zh-CN"/>
              <a:t>)</a:t>
            </a:r>
            <a:r>
              <a:rPr lang="zh-CN" altLang="zh-CN"/>
              <a:t>，它占用的空间是</a:t>
            </a:r>
            <a:r>
              <a:rPr lang="en-US" altLang="zh-CN"/>
              <a:t>Code</a:t>
            </a:r>
            <a:r>
              <a:rPr lang="zh-CN" altLang="zh-CN"/>
              <a:t>、</a:t>
            </a:r>
            <a:r>
              <a:rPr lang="en-US" altLang="zh-CN"/>
              <a:t>RO-data</a:t>
            </a:r>
            <a:r>
              <a:rPr lang="zh-CN" altLang="zh-CN"/>
              <a:t>及</a:t>
            </a:r>
            <a:r>
              <a:rPr lang="en-US" altLang="zh-CN"/>
              <a:t>RW-data</a:t>
            </a:r>
            <a:r>
              <a:rPr lang="zh-CN" altLang="zh-CN"/>
              <a:t>的总和，所以如果这些内容比</a:t>
            </a:r>
            <a:r>
              <a:rPr lang="en-US" altLang="zh-CN"/>
              <a:t>STM32</a:t>
            </a:r>
            <a:r>
              <a:rPr lang="zh-CN" altLang="zh-CN"/>
              <a:t>芯片的</a:t>
            </a:r>
            <a:r>
              <a:rPr lang="en-US" altLang="zh-CN"/>
              <a:t>FLASH</a:t>
            </a:r>
            <a:r>
              <a:rPr lang="zh-CN" altLang="zh-CN"/>
              <a:t>空间大，程序就无法被正常保存了。当程序在执行的时候，需要占用内部</a:t>
            </a:r>
            <a:r>
              <a:rPr lang="en-US" altLang="zh-CN"/>
              <a:t>SRAM</a:t>
            </a:r>
            <a:r>
              <a:rPr lang="zh-CN" altLang="zh-CN"/>
              <a:t>空间</a:t>
            </a:r>
            <a:r>
              <a:rPr lang="en-US" altLang="zh-CN"/>
              <a:t>(</a:t>
            </a:r>
            <a:r>
              <a:rPr lang="zh-CN" altLang="zh-CN"/>
              <a:t>即</a:t>
            </a:r>
            <a:r>
              <a:rPr lang="en-US" altLang="zh-CN"/>
              <a:t>RAM</a:t>
            </a:r>
            <a:r>
              <a:rPr lang="zh-CN" altLang="zh-CN"/>
              <a:t>区</a:t>
            </a:r>
            <a:r>
              <a:rPr lang="en-US" altLang="zh-CN"/>
              <a:t>)</a:t>
            </a:r>
            <a:r>
              <a:rPr lang="zh-CN" altLang="zh-CN"/>
              <a:t>，占用的空间包括</a:t>
            </a:r>
            <a:r>
              <a:rPr lang="en-US" altLang="zh-CN"/>
              <a:t>RW-data</a:t>
            </a:r>
            <a:r>
              <a:rPr lang="zh-CN" altLang="zh-CN"/>
              <a:t>和</a:t>
            </a:r>
            <a:r>
              <a:rPr lang="en-US" altLang="zh-CN"/>
              <a:t>ZI-data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9416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044575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/>
              <a:t>程序</a:t>
            </a:r>
            <a:r>
              <a:rPr lang="zh-CN" altLang="en-US" sz="2800" b="1"/>
              <a:t>的存储与运行</a:t>
            </a:r>
            <a:endParaRPr lang="zh-CN" altLang="en-US" sz="2800" b="1"/>
          </a:p>
        </p:txBody>
      </p:sp>
      <p:sp>
        <p:nvSpPr>
          <p:cNvPr id="3" name="矩形 2"/>
          <p:cNvSpPr/>
          <p:nvPr/>
        </p:nvSpPr>
        <p:spPr>
          <a:xfrm>
            <a:off x="605064" y="1772816"/>
            <a:ext cx="8064896" cy="45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/>
              <a:t>应用程序在各个状态时各区域的组成</a:t>
            </a:r>
            <a:r>
              <a:rPr lang="zh-CN" altLang="en-US"/>
              <a:t>如下表：</a:t>
            </a:r>
            <a:endParaRPr lang="zh-CN" altLang="zh-CN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463761"/>
              </p:ext>
            </p:extLst>
          </p:nvPr>
        </p:nvGraphicFramePr>
        <p:xfrm>
          <a:off x="588590" y="2564904"/>
          <a:ext cx="7643192" cy="19411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21596"/>
                <a:gridCol w="3821596"/>
              </a:tblGrid>
              <a:tr h="48528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程序状态与区域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组成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</a:tr>
              <a:tr h="48528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程序执行时的只读区域</a:t>
                      </a:r>
                      <a:r>
                        <a:rPr lang="en-US" sz="1400">
                          <a:effectLst/>
                        </a:rPr>
                        <a:t>(RO)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Code + RO data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8528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程序执行时的可读写区域</a:t>
                      </a:r>
                      <a:r>
                        <a:rPr lang="en-US" sz="1400">
                          <a:effectLst/>
                        </a:rPr>
                        <a:t>(RW)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RW data + ZI data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8528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程序存储时占用的</a:t>
                      </a:r>
                      <a:r>
                        <a:rPr lang="en-US" sz="1400">
                          <a:effectLst/>
                        </a:rPr>
                        <a:t>ROM</a:t>
                      </a:r>
                      <a:r>
                        <a:rPr lang="zh-CN" sz="1400">
                          <a:effectLst/>
                        </a:rPr>
                        <a:t>区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Code + RO data + RW data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99034" y="4725144"/>
            <a:ext cx="8070926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在</a:t>
            </a:r>
            <a:r>
              <a:rPr lang="en-US" altLang="zh-CN"/>
              <a:t>MDK</a:t>
            </a:r>
            <a:r>
              <a:rPr lang="zh-CN" altLang="zh-CN"/>
              <a:t>中，我们建立的工程一般会选择芯片型号，选择后就有确定的</a:t>
            </a:r>
            <a:r>
              <a:rPr lang="en-US" altLang="zh-CN"/>
              <a:t>FLASH</a:t>
            </a:r>
            <a:r>
              <a:rPr lang="zh-CN" altLang="zh-CN"/>
              <a:t>及</a:t>
            </a:r>
            <a:r>
              <a:rPr lang="en-US" altLang="zh-CN"/>
              <a:t>SRAM</a:t>
            </a:r>
            <a:r>
              <a:rPr lang="zh-CN" altLang="zh-CN"/>
              <a:t>大小，若代码超出了芯片的存储器的极限，编译器会提示错误，这时就需要裁剪程序了，裁剪时可针对超出的区域来优化。</a:t>
            </a:r>
          </a:p>
        </p:txBody>
      </p:sp>
    </p:spTree>
    <p:extLst>
      <p:ext uri="{BB962C8B-B14F-4D97-AF65-F5344CB8AC3E}">
        <p14:creationId xmlns:p14="http://schemas.microsoft.com/office/powerpoint/2010/main" val="44777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编译过程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26627" y="278092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4293096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5291" y="285293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编译工具链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26627" y="364502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8650" y="350100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3789040"/>
            <a:ext cx="3599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MDK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工程的文件类型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2057990" y="192310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1988840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程序的组成、存储与运行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636912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对角圆角矩形 23"/>
          <p:cNvSpPr/>
          <p:nvPr/>
        </p:nvSpPr>
        <p:spPr bwMode="auto">
          <a:xfrm>
            <a:off x="2033729" y="451539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C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3200" dirty="0">
              <a:solidFill>
                <a:srgbClr val="FFC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228270" y="624691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112393" y="4662739"/>
            <a:ext cx="5069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实验：自动分配变量到外部</a:t>
            </a:r>
            <a:r>
              <a:rPr lang="en-US" altLang="zh-CN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SDRAM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3" name="对角圆角矩形 32"/>
          <p:cNvSpPr/>
          <p:nvPr/>
        </p:nvSpPr>
        <p:spPr bwMode="auto">
          <a:xfrm>
            <a:off x="2026627" y="5461097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188EFC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06</a:t>
            </a:r>
            <a:endParaRPr lang="zh-CN" altLang="en-US" sz="3200" dirty="0">
              <a:solidFill>
                <a:srgbClr val="188EFC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175752" y="522920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059832" y="5445224"/>
            <a:ext cx="42098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实验：优先使用内部</a:t>
            </a:r>
            <a:r>
              <a:rPr lang="en-US" altLang="zh-CN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SRAM</a:t>
            </a: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并</a:t>
            </a:r>
            <a:endParaRPr lang="en-US" altLang="zh-CN" sz="2400" b="1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          分配堆到</a:t>
            </a:r>
            <a:r>
              <a:rPr lang="en-US" altLang="zh-CN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SDRAM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程序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的组成、存储与运行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0092" y="1628800"/>
            <a:ext cx="4912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mtClean="0"/>
              <a:t>CODE</a:t>
            </a:r>
            <a:r>
              <a:rPr lang="zh-CN" altLang="en-US" sz="2000" b="1"/>
              <a:t>、</a:t>
            </a:r>
            <a:r>
              <a:rPr lang="en-US" altLang="zh-CN" sz="2000" b="1"/>
              <a:t>RO</a:t>
            </a:r>
            <a:r>
              <a:rPr lang="zh-CN" altLang="en-US" sz="2000" b="1"/>
              <a:t>、</a:t>
            </a:r>
            <a:r>
              <a:rPr lang="en-US" altLang="zh-CN" sz="2000" b="1"/>
              <a:t>RW</a:t>
            </a:r>
            <a:r>
              <a:rPr lang="zh-CN" altLang="en-US" sz="2000" b="1"/>
              <a:t>、</a:t>
            </a:r>
            <a:r>
              <a:rPr lang="en-US" altLang="zh-CN" sz="2000" b="1"/>
              <a:t>ZI Data</a:t>
            </a:r>
            <a:r>
              <a:rPr lang="zh-CN" altLang="en-US" sz="2000" b="1"/>
              <a:t>域及堆栈空间</a:t>
            </a:r>
            <a:endParaRPr lang="zh-CN" altLang="en-US" sz="2000" b="1"/>
          </a:p>
        </p:txBody>
      </p:sp>
      <p:sp>
        <p:nvSpPr>
          <p:cNvPr id="5" name="矩形 4"/>
          <p:cNvSpPr/>
          <p:nvPr/>
        </p:nvSpPr>
        <p:spPr>
          <a:xfrm>
            <a:off x="581328" y="1998132"/>
            <a:ext cx="8100392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/>
              <a:t>在工程的编译提示输出信息中有一个语句“</a:t>
            </a:r>
            <a:r>
              <a:rPr lang="en-US" altLang="zh-CN"/>
              <a:t>Program Size</a:t>
            </a:r>
            <a:r>
              <a:rPr lang="zh-CN" altLang="zh-CN"/>
              <a:t>：</a:t>
            </a:r>
            <a:r>
              <a:rPr lang="en-US" altLang="zh-CN"/>
              <a:t>Code=xx RO-data=xx RW-data=xx ZI-data=xx</a:t>
            </a:r>
            <a:r>
              <a:rPr lang="zh-CN" altLang="zh-CN"/>
              <a:t>”，它说明了程序各个域的大小，编译后，应用程序中所有具有同一性质的数据</a:t>
            </a:r>
            <a:r>
              <a:rPr lang="en-US" altLang="zh-CN"/>
              <a:t>(</a:t>
            </a:r>
            <a:r>
              <a:rPr lang="zh-CN" altLang="zh-CN"/>
              <a:t>包括代码</a:t>
            </a:r>
            <a:r>
              <a:rPr lang="en-US" altLang="zh-CN"/>
              <a:t>)</a:t>
            </a:r>
            <a:r>
              <a:rPr lang="zh-CN" altLang="zh-CN"/>
              <a:t>被归到一个域，程序在存储或运行的时候，不同的域会呈现不同的状态，这些域的意义如下：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3978930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Code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即代码域，它指的是编译器生成的机器指令，这些内容被存储到</a:t>
            </a:r>
            <a:r>
              <a:rPr lang="en-US" altLang="zh-CN"/>
              <a:t>ROM</a:t>
            </a:r>
            <a:r>
              <a:rPr lang="zh-CN" altLang="zh-CN"/>
              <a:t>区。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RO-data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en-US" altLang="zh-CN"/>
              <a:t>Read Only data</a:t>
            </a:r>
            <a:r>
              <a:rPr lang="zh-CN" altLang="zh-CN"/>
              <a:t>，即只读数据域，它指程序中用到的只读数据，这些数据被存储在</a:t>
            </a:r>
            <a:r>
              <a:rPr lang="en-US" altLang="zh-CN"/>
              <a:t>ROM</a:t>
            </a:r>
            <a:r>
              <a:rPr lang="zh-CN" altLang="zh-CN"/>
              <a:t>区，因而程序不能修改其内容。例如</a:t>
            </a:r>
            <a:r>
              <a:rPr lang="en-US" altLang="zh-CN"/>
              <a:t>C</a:t>
            </a:r>
            <a:r>
              <a:rPr lang="zh-CN" altLang="zh-CN"/>
              <a:t>语言中</a:t>
            </a:r>
            <a:r>
              <a:rPr lang="en-US" altLang="zh-CN"/>
              <a:t>const</a:t>
            </a:r>
            <a:r>
              <a:rPr lang="zh-CN" altLang="zh-CN"/>
              <a:t>关键字定义的变量就是典型的</a:t>
            </a:r>
            <a:r>
              <a:rPr lang="en-US" altLang="zh-CN"/>
              <a:t>RO-data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0860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044575"/>
            <a:ext cx="4912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mtClean="0"/>
              <a:t>CODE</a:t>
            </a:r>
            <a:r>
              <a:rPr lang="zh-CN" altLang="en-US" sz="2000" b="1"/>
              <a:t>、</a:t>
            </a:r>
            <a:r>
              <a:rPr lang="en-US" altLang="zh-CN" sz="2000" b="1"/>
              <a:t>RO</a:t>
            </a:r>
            <a:r>
              <a:rPr lang="zh-CN" altLang="en-US" sz="2000" b="1"/>
              <a:t>、</a:t>
            </a:r>
            <a:r>
              <a:rPr lang="en-US" altLang="zh-CN" sz="2000" b="1"/>
              <a:t>RW</a:t>
            </a:r>
            <a:r>
              <a:rPr lang="zh-CN" altLang="en-US" sz="2000" b="1"/>
              <a:t>、</a:t>
            </a:r>
            <a:r>
              <a:rPr lang="en-US" altLang="zh-CN" sz="2000" b="1"/>
              <a:t>ZI Data</a:t>
            </a:r>
            <a:r>
              <a:rPr lang="zh-CN" altLang="en-US" sz="2000" b="1"/>
              <a:t>域及堆栈空间</a:t>
            </a:r>
            <a:endParaRPr lang="zh-CN" altLang="en-US" sz="2000" b="1"/>
          </a:p>
        </p:txBody>
      </p:sp>
      <p:sp>
        <p:nvSpPr>
          <p:cNvPr id="2" name="矩形 1"/>
          <p:cNvSpPr/>
          <p:nvPr/>
        </p:nvSpPr>
        <p:spPr>
          <a:xfrm>
            <a:off x="467544" y="1598586"/>
            <a:ext cx="84969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smtClean="0">
                <a:solidFill>
                  <a:srgbClr val="FF0000"/>
                </a:solidFill>
              </a:rPr>
              <a:t>RW-data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en-US" altLang="zh-CN"/>
              <a:t>Read Write data</a:t>
            </a:r>
            <a:r>
              <a:rPr lang="zh-CN" altLang="zh-CN"/>
              <a:t>，即可读写数据域，它指初始化为“非</a:t>
            </a:r>
            <a:r>
              <a:rPr lang="en-US" altLang="zh-CN"/>
              <a:t>0</a:t>
            </a:r>
            <a:r>
              <a:rPr lang="zh-CN" altLang="zh-CN"/>
              <a:t>值”的可读写数据，程序刚运行时，这些数据具有非</a:t>
            </a:r>
            <a:r>
              <a:rPr lang="en-US" altLang="zh-CN"/>
              <a:t>0</a:t>
            </a:r>
            <a:r>
              <a:rPr lang="zh-CN" altLang="zh-CN"/>
              <a:t>的初始值，且运行的时候它们会常驻在</a:t>
            </a:r>
            <a:r>
              <a:rPr lang="en-US" altLang="zh-CN"/>
              <a:t>RAM</a:t>
            </a:r>
            <a:r>
              <a:rPr lang="zh-CN" altLang="zh-CN"/>
              <a:t>区，因而应用程序可以修改其内容。例如</a:t>
            </a:r>
            <a:r>
              <a:rPr lang="en-US" altLang="zh-CN"/>
              <a:t>C</a:t>
            </a:r>
            <a:r>
              <a:rPr lang="zh-CN" altLang="zh-CN"/>
              <a:t>语言中使用定义的全局变量，且定义时赋予“非</a:t>
            </a:r>
            <a:r>
              <a:rPr lang="en-US" altLang="zh-CN"/>
              <a:t>0</a:t>
            </a:r>
            <a:r>
              <a:rPr lang="zh-CN" altLang="zh-CN"/>
              <a:t>值”给该变量进行初始化。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ZI-data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en-US" altLang="zh-CN"/>
              <a:t>Zero Initialie data</a:t>
            </a:r>
            <a:r>
              <a:rPr lang="zh-CN" altLang="zh-CN"/>
              <a:t>，即</a:t>
            </a:r>
            <a:r>
              <a:rPr lang="en-US" altLang="zh-CN"/>
              <a:t>0</a:t>
            </a:r>
            <a:r>
              <a:rPr lang="zh-CN" altLang="zh-CN"/>
              <a:t>初始化数据，它指初始化为“</a:t>
            </a:r>
            <a:r>
              <a:rPr lang="en-US" altLang="zh-CN"/>
              <a:t>0</a:t>
            </a:r>
            <a:r>
              <a:rPr lang="zh-CN" altLang="zh-CN"/>
              <a:t>值”的可读写数据域，它与</a:t>
            </a:r>
            <a:r>
              <a:rPr lang="en-US" altLang="zh-CN"/>
              <a:t>RW-data</a:t>
            </a:r>
            <a:r>
              <a:rPr lang="zh-CN" altLang="zh-CN"/>
              <a:t>的区别是程序刚运行时这些数据初始值全都为</a:t>
            </a:r>
            <a:r>
              <a:rPr lang="en-US" altLang="zh-CN"/>
              <a:t>0</a:t>
            </a:r>
            <a:r>
              <a:rPr lang="zh-CN" altLang="zh-CN"/>
              <a:t>，而后续运行过程与</a:t>
            </a:r>
            <a:r>
              <a:rPr lang="en-US" altLang="zh-CN"/>
              <a:t>RW-data</a:t>
            </a:r>
            <a:r>
              <a:rPr lang="zh-CN" altLang="zh-CN"/>
              <a:t>的性质一样，它们也常驻在</a:t>
            </a:r>
            <a:r>
              <a:rPr lang="en-US" altLang="zh-CN"/>
              <a:t>RAM</a:t>
            </a:r>
            <a:r>
              <a:rPr lang="zh-CN" altLang="zh-CN"/>
              <a:t>区，因而应用程序可以更改其内容。例如</a:t>
            </a:r>
            <a:r>
              <a:rPr lang="en-US" altLang="zh-CN"/>
              <a:t>C</a:t>
            </a:r>
            <a:r>
              <a:rPr lang="zh-CN" altLang="zh-CN"/>
              <a:t>语言中使用定义的全局变量，且定义时赋予“</a:t>
            </a:r>
            <a:r>
              <a:rPr lang="en-US" altLang="zh-CN"/>
              <a:t>0</a:t>
            </a:r>
            <a:r>
              <a:rPr lang="zh-CN" altLang="zh-CN"/>
              <a:t>值”给该变量进行初始化</a:t>
            </a:r>
            <a:r>
              <a:rPr lang="en-US" altLang="zh-CN"/>
              <a:t>(</a:t>
            </a:r>
            <a:r>
              <a:rPr lang="zh-CN" altLang="zh-CN"/>
              <a:t>若定义该变量时没有赋予初始值，编译器会把它当</a:t>
            </a:r>
            <a:r>
              <a:rPr lang="en-US" altLang="zh-CN"/>
              <a:t>ZI-data</a:t>
            </a:r>
            <a:r>
              <a:rPr lang="zh-CN" altLang="zh-CN"/>
              <a:t>来对待，初始化为</a:t>
            </a:r>
            <a:r>
              <a:rPr lang="en-US" altLang="zh-CN"/>
              <a:t>0</a:t>
            </a:r>
            <a:r>
              <a:rPr lang="en-US" altLang="zh-CN"/>
              <a:t>)</a:t>
            </a:r>
            <a:r>
              <a:rPr lang="zh-CN" altLang="zh-CN" smtClean="0"/>
              <a:t>；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8507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044575"/>
            <a:ext cx="4912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mtClean="0"/>
              <a:t>CODE</a:t>
            </a:r>
            <a:r>
              <a:rPr lang="zh-CN" altLang="en-US" sz="2000" b="1"/>
              <a:t>、</a:t>
            </a:r>
            <a:r>
              <a:rPr lang="en-US" altLang="zh-CN" sz="2000" b="1"/>
              <a:t>RO</a:t>
            </a:r>
            <a:r>
              <a:rPr lang="zh-CN" altLang="en-US" sz="2000" b="1"/>
              <a:t>、</a:t>
            </a:r>
            <a:r>
              <a:rPr lang="en-US" altLang="zh-CN" sz="2000" b="1"/>
              <a:t>RW</a:t>
            </a:r>
            <a:r>
              <a:rPr lang="zh-CN" altLang="en-US" sz="2000" b="1"/>
              <a:t>、</a:t>
            </a:r>
            <a:r>
              <a:rPr lang="en-US" altLang="zh-CN" sz="2000" b="1"/>
              <a:t>ZI Data</a:t>
            </a:r>
            <a:r>
              <a:rPr lang="zh-CN" altLang="en-US" sz="2000" b="1"/>
              <a:t>域及堆栈空间</a:t>
            </a:r>
            <a:endParaRPr lang="zh-CN" altLang="en-US" sz="2000" b="1"/>
          </a:p>
        </p:txBody>
      </p:sp>
      <p:sp>
        <p:nvSpPr>
          <p:cNvPr id="2" name="矩形 1"/>
          <p:cNvSpPr/>
          <p:nvPr/>
        </p:nvSpPr>
        <p:spPr>
          <a:xfrm>
            <a:off x="467544" y="1598586"/>
            <a:ext cx="8496944" cy="2531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smtClean="0">
                <a:solidFill>
                  <a:srgbClr val="FF0000"/>
                </a:solidFill>
              </a:rPr>
              <a:t>ZI-data</a:t>
            </a:r>
            <a:r>
              <a:rPr lang="zh-CN" altLang="zh-CN" b="1">
                <a:solidFill>
                  <a:srgbClr val="FF0000"/>
                </a:solidFill>
              </a:rPr>
              <a:t>的栈空间</a:t>
            </a:r>
            <a:r>
              <a:rPr lang="en-US" altLang="zh-CN" b="1">
                <a:solidFill>
                  <a:srgbClr val="FF0000"/>
                </a:solidFill>
              </a:rPr>
              <a:t>(Stack)</a:t>
            </a:r>
            <a:r>
              <a:rPr lang="zh-CN" altLang="zh-CN" b="1">
                <a:solidFill>
                  <a:srgbClr val="FF0000"/>
                </a:solidFill>
              </a:rPr>
              <a:t>及堆空间</a:t>
            </a:r>
            <a:r>
              <a:rPr lang="en-US" altLang="zh-CN" b="1">
                <a:solidFill>
                  <a:srgbClr val="FF0000"/>
                </a:solidFill>
              </a:rPr>
              <a:t>(Heap)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在</a:t>
            </a:r>
            <a:r>
              <a:rPr lang="en-US" altLang="zh-CN"/>
              <a:t>C</a:t>
            </a:r>
            <a:r>
              <a:rPr lang="zh-CN" altLang="zh-CN"/>
              <a:t>语言中，函数内部定义的局部变量属于栈空间，进入函数的时候从向栈空间申请内存给局部变量，退出时释放局部变量，归还内存空间。而使用</a:t>
            </a:r>
            <a:r>
              <a:rPr lang="en-US" altLang="zh-CN"/>
              <a:t>malloc</a:t>
            </a:r>
            <a:r>
              <a:rPr lang="zh-CN" altLang="zh-CN"/>
              <a:t>动态分配的变量属于堆空间。在程序中的栈空间和堆空间都是属于</a:t>
            </a:r>
            <a:r>
              <a:rPr lang="en-US" altLang="zh-CN"/>
              <a:t>ZI-data</a:t>
            </a:r>
            <a:r>
              <a:rPr lang="zh-CN" altLang="zh-CN"/>
              <a:t>区域的，这些空间都会被初始值化为</a:t>
            </a:r>
            <a:r>
              <a:rPr lang="en-US" altLang="zh-CN"/>
              <a:t>0</a:t>
            </a:r>
            <a:r>
              <a:rPr lang="zh-CN" altLang="zh-CN"/>
              <a:t>值。编译器给出的</a:t>
            </a:r>
            <a:r>
              <a:rPr lang="en-US" altLang="zh-CN"/>
              <a:t>ZI-data</a:t>
            </a:r>
            <a:r>
              <a:rPr lang="zh-CN" altLang="zh-CN"/>
              <a:t>占用的空间值中包含了堆栈的大小</a:t>
            </a:r>
            <a:r>
              <a:rPr lang="en-US" altLang="zh-CN"/>
              <a:t>(</a:t>
            </a:r>
            <a:r>
              <a:rPr lang="zh-CN" altLang="zh-CN"/>
              <a:t>经实际测试，若程序中完全没有使用</a:t>
            </a:r>
            <a:r>
              <a:rPr lang="en-US" altLang="zh-CN"/>
              <a:t>malloc</a:t>
            </a:r>
            <a:r>
              <a:rPr lang="zh-CN" altLang="zh-CN"/>
              <a:t>动态申请堆空间，编译器会优化，不把堆空间计算在内</a:t>
            </a:r>
            <a:r>
              <a:rPr lang="en-US" altLang="zh-CN"/>
              <a:t>)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5831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044575"/>
            <a:ext cx="4912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mtClean="0"/>
              <a:t>CODE</a:t>
            </a:r>
            <a:r>
              <a:rPr lang="zh-CN" altLang="en-US" sz="2000" b="1"/>
              <a:t>、</a:t>
            </a:r>
            <a:r>
              <a:rPr lang="en-US" altLang="zh-CN" sz="2000" b="1"/>
              <a:t>RO</a:t>
            </a:r>
            <a:r>
              <a:rPr lang="zh-CN" altLang="en-US" sz="2000" b="1"/>
              <a:t>、</a:t>
            </a:r>
            <a:r>
              <a:rPr lang="en-US" altLang="zh-CN" sz="2000" b="1"/>
              <a:t>RW</a:t>
            </a:r>
            <a:r>
              <a:rPr lang="zh-CN" altLang="en-US" sz="2000" b="1"/>
              <a:t>、</a:t>
            </a:r>
            <a:r>
              <a:rPr lang="en-US" altLang="zh-CN" sz="2000" b="1"/>
              <a:t>ZI Data</a:t>
            </a:r>
            <a:r>
              <a:rPr lang="zh-CN" altLang="en-US" sz="2000" b="1"/>
              <a:t>域及堆栈空间</a:t>
            </a:r>
            <a:endParaRPr lang="zh-CN" altLang="en-US" sz="2000" b="1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414764"/>
              </p:ext>
            </p:extLst>
          </p:nvPr>
        </p:nvGraphicFramePr>
        <p:xfrm>
          <a:off x="781616" y="2852936"/>
          <a:ext cx="7822832" cy="33843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00214"/>
                <a:gridCol w="3922618"/>
              </a:tblGrid>
              <a:tr h="48348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程序组件</a:t>
                      </a:r>
                      <a:endParaRPr lang="zh-CN" sz="2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所属类别</a:t>
                      </a:r>
                      <a:endParaRPr lang="zh-CN" sz="2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</a:tr>
              <a:tr h="48348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机器代码指令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Code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8348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常量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RO-data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8348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初值非</a:t>
                      </a:r>
                      <a:r>
                        <a:rPr lang="en-US" sz="1600">
                          <a:effectLst/>
                        </a:rPr>
                        <a:t>0</a:t>
                      </a:r>
                      <a:r>
                        <a:rPr lang="zh-CN" sz="1600">
                          <a:effectLst/>
                        </a:rPr>
                        <a:t>的全局变量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RW-data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8348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初值为</a:t>
                      </a:r>
                      <a:r>
                        <a:rPr lang="en-US" sz="1600">
                          <a:effectLst/>
                        </a:rPr>
                        <a:t>0</a:t>
                      </a:r>
                      <a:r>
                        <a:rPr lang="zh-CN" sz="1600">
                          <a:effectLst/>
                        </a:rPr>
                        <a:t>的全局变量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ZI-data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8348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局部变量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ZI-data</a:t>
                      </a:r>
                      <a:r>
                        <a:rPr lang="zh-CN" sz="1600">
                          <a:effectLst/>
                        </a:rPr>
                        <a:t>栈空间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8348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使用</a:t>
                      </a:r>
                      <a:r>
                        <a:rPr lang="en-US" sz="1600">
                          <a:effectLst/>
                        </a:rPr>
                        <a:t>malloc</a:t>
                      </a:r>
                      <a:r>
                        <a:rPr lang="zh-CN" sz="1600">
                          <a:effectLst/>
                        </a:rPr>
                        <a:t>动态分配的空间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ZI-data</a:t>
                      </a:r>
                      <a:r>
                        <a:rPr lang="zh-CN" sz="1600">
                          <a:effectLst/>
                        </a:rPr>
                        <a:t>堆空间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81616" y="1772816"/>
            <a:ext cx="76068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/>
              <a:t>综上所述，以程序的组成构件为例，它们所属的</a:t>
            </a:r>
            <a:r>
              <a:rPr lang="zh-CN" altLang="zh-CN"/>
              <a:t>区域</a:t>
            </a:r>
            <a:r>
              <a:rPr lang="zh-CN" altLang="zh-CN" smtClean="0"/>
              <a:t>类别</a:t>
            </a:r>
            <a:r>
              <a:rPr lang="zh-CN" altLang="en-US" smtClean="0"/>
              <a:t>如下表：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24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044575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/>
              <a:t>程序</a:t>
            </a:r>
            <a:r>
              <a:rPr lang="zh-CN" altLang="en-US" sz="2800" b="1"/>
              <a:t>的存储与运行</a:t>
            </a:r>
            <a:endParaRPr lang="zh-CN" altLang="en-US" sz="2800" b="1"/>
          </a:p>
        </p:txBody>
      </p:sp>
      <p:sp>
        <p:nvSpPr>
          <p:cNvPr id="5" name="矩形 4"/>
          <p:cNvSpPr/>
          <p:nvPr/>
        </p:nvSpPr>
        <p:spPr>
          <a:xfrm>
            <a:off x="539552" y="1772816"/>
            <a:ext cx="835292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RW-data</a:t>
            </a:r>
            <a:r>
              <a:rPr lang="zh-CN" altLang="zh-CN"/>
              <a:t>和</a:t>
            </a:r>
            <a:r>
              <a:rPr lang="en-US" altLang="zh-CN"/>
              <a:t>ZI-data</a:t>
            </a:r>
            <a:r>
              <a:rPr lang="zh-CN" altLang="zh-CN"/>
              <a:t>它们仅仅是初始值不一样而已，为什么编译器非要把它们区分开？这就涉及到程序的存储状态了，应用程序具有静止状态和运行</a:t>
            </a:r>
            <a:r>
              <a:rPr lang="zh-CN" altLang="zh-CN"/>
              <a:t>状态</a:t>
            </a:r>
            <a:r>
              <a:rPr lang="zh-CN" altLang="zh-CN" smtClean="0"/>
              <a:t>。</a:t>
            </a:r>
            <a:endParaRPr lang="en-US" altLang="zh-CN" smtClean="0"/>
          </a:p>
          <a:p>
            <a:pPr>
              <a:lnSpc>
                <a:spcPct val="150000"/>
              </a:lnSpc>
            </a:pP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静止</a:t>
            </a:r>
            <a:r>
              <a:rPr lang="zh-CN" altLang="zh-CN"/>
              <a:t>态的程序被存储在非易失存储器中，如</a:t>
            </a:r>
            <a:r>
              <a:rPr lang="en-US" altLang="zh-CN"/>
              <a:t>STM32</a:t>
            </a:r>
            <a:r>
              <a:rPr lang="zh-CN" altLang="zh-CN"/>
              <a:t>的内部</a:t>
            </a:r>
            <a:r>
              <a:rPr lang="en-US" altLang="zh-CN"/>
              <a:t>FLASH</a:t>
            </a:r>
            <a:r>
              <a:rPr lang="zh-CN" altLang="zh-CN"/>
              <a:t>，因而系统掉电后也能正常</a:t>
            </a:r>
            <a:r>
              <a:rPr lang="zh-CN" altLang="zh-CN"/>
              <a:t>保存</a:t>
            </a:r>
            <a:r>
              <a:rPr lang="zh-CN" altLang="zh-CN" smtClean="0"/>
              <a:t>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 smtClean="0"/>
              <a:t>但是</a:t>
            </a:r>
            <a:r>
              <a:rPr lang="zh-CN" altLang="zh-CN"/>
              <a:t>当程序在运行状态的时候，程序常常需要修改一些暂存数据，由于运行速度的要求，这些数据往往存放在内存中</a:t>
            </a:r>
            <a:r>
              <a:rPr lang="en-US" altLang="zh-CN"/>
              <a:t>(RAM)</a:t>
            </a:r>
            <a:r>
              <a:rPr lang="zh-CN" altLang="zh-CN"/>
              <a:t>，掉电后这些数据会</a:t>
            </a:r>
            <a:r>
              <a:rPr lang="zh-CN" altLang="zh-CN"/>
              <a:t>丢失</a:t>
            </a:r>
            <a:r>
              <a:rPr lang="zh-CN" altLang="zh-CN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46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044575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/>
              <a:t>程序</a:t>
            </a:r>
            <a:r>
              <a:rPr lang="zh-CN" altLang="en-US" sz="2800" b="1"/>
              <a:t>的存储与运行</a:t>
            </a:r>
            <a:endParaRPr lang="zh-CN" altLang="en-US" sz="2800" b="1"/>
          </a:p>
        </p:txBody>
      </p:sp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2492896"/>
            <a:ext cx="7937080" cy="309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827584" y="1700808"/>
            <a:ext cx="770485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/>
              <a:t>因此，程序在静止与运行的时候它在存储器中的表现是不一样的，</a:t>
            </a:r>
            <a:r>
              <a:rPr lang="zh-CN" altLang="en-US"/>
              <a:t>如下图：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00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044575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/>
              <a:t>程序</a:t>
            </a:r>
            <a:r>
              <a:rPr lang="zh-CN" altLang="en-US" sz="2800" b="1"/>
              <a:t>的存储与运行</a:t>
            </a:r>
            <a:endParaRPr lang="zh-CN" altLang="en-US" sz="2800" b="1"/>
          </a:p>
        </p:txBody>
      </p:sp>
      <p:sp>
        <p:nvSpPr>
          <p:cNvPr id="3" name="矩形 2"/>
          <p:cNvSpPr/>
          <p:nvPr/>
        </p:nvSpPr>
        <p:spPr>
          <a:xfrm>
            <a:off x="605064" y="1772816"/>
            <a:ext cx="8064896" cy="4609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图</a:t>
            </a:r>
            <a:r>
              <a:rPr lang="zh-CN" altLang="zh-CN"/>
              <a:t>中的左侧是应用程序的存储状态，右侧是运行状态，而上方是</a:t>
            </a:r>
            <a:r>
              <a:rPr lang="en-US" altLang="zh-CN"/>
              <a:t>RAM</a:t>
            </a:r>
            <a:r>
              <a:rPr lang="zh-CN" altLang="zh-CN"/>
              <a:t>存储器区域，下方是</a:t>
            </a:r>
            <a:r>
              <a:rPr lang="en-US" altLang="zh-CN"/>
              <a:t>ROM</a:t>
            </a:r>
            <a:r>
              <a:rPr lang="zh-CN" altLang="zh-CN"/>
              <a:t>存储器区域。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程序</a:t>
            </a:r>
            <a:r>
              <a:rPr lang="zh-CN" altLang="zh-CN"/>
              <a:t>在存储状态时，</a:t>
            </a:r>
            <a:r>
              <a:rPr lang="en-US" altLang="zh-CN"/>
              <a:t>RO</a:t>
            </a:r>
            <a:r>
              <a:rPr lang="zh-CN" altLang="zh-CN"/>
              <a:t>节</a:t>
            </a:r>
            <a:r>
              <a:rPr lang="en-US" altLang="zh-CN"/>
              <a:t>(RO section)</a:t>
            </a:r>
            <a:r>
              <a:rPr lang="zh-CN" altLang="zh-CN"/>
              <a:t>及</a:t>
            </a:r>
            <a:r>
              <a:rPr lang="en-US" altLang="zh-CN"/>
              <a:t>RW</a:t>
            </a:r>
            <a:r>
              <a:rPr lang="zh-CN" altLang="zh-CN"/>
              <a:t>节都被保存在</a:t>
            </a:r>
            <a:r>
              <a:rPr lang="en-US" altLang="zh-CN"/>
              <a:t>ROM</a:t>
            </a:r>
            <a:r>
              <a:rPr lang="zh-CN" altLang="zh-CN"/>
              <a:t>区。当程序开始运行时，内核直接从</a:t>
            </a:r>
            <a:r>
              <a:rPr lang="en-US" altLang="zh-CN"/>
              <a:t>ROM</a:t>
            </a:r>
            <a:r>
              <a:rPr lang="zh-CN" altLang="zh-CN"/>
              <a:t>中读取代码，并且在执行主体代码前，会先执行一段加载代码，它把</a:t>
            </a:r>
            <a:r>
              <a:rPr lang="en-US" altLang="zh-CN"/>
              <a:t>RW</a:t>
            </a:r>
            <a:r>
              <a:rPr lang="zh-CN" altLang="zh-CN"/>
              <a:t>节数据从</a:t>
            </a:r>
            <a:r>
              <a:rPr lang="en-US" altLang="zh-CN"/>
              <a:t>ROM</a:t>
            </a:r>
            <a:r>
              <a:rPr lang="zh-CN" altLang="zh-CN"/>
              <a:t>复制到</a:t>
            </a:r>
            <a:r>
              <a:rPr lang="en-US" altLang="zh-CN"/>
              <a:t>RAM</a:t>
            </a:r>
            <a:r>
              <a:rPr lang="zh-CN" altLang="zh-CN"/>
              <a:t>， 并且在</a:t>
            </a:r>
            <a:r>
              <a:rPr lang="en-US" altLang="zh-CN"/>
              <a:t>RAM</a:t>
            </a:r>
            <a:r>
              <a:rPr lang="zh-CN" altLang="zh-CN"/>
              <a:t>加入</a:t>
            </a:r>
            <a:r>
              <a:rPr lang="en-US" altLang="zh-CN"/>
              <a:t>ZI</a:t>
            </a:r>
            <a:r>
              <a:rPr lang="zh-CN" altLang="zh-CN"/>
              <a:t>节，</a:t>
            </a:r>
            <a:r>
              <a:rPr lang="en-US" altLang="zh-CN"/>
              <a:t>ZI</a:t>
            </a:r>
            <a:r>
              <a:rPr lang="zh-CN" altLang="zh-CN"/>
              <a:t>节的数据都被初始化为</a:t>
            </a:r>
            <a:r>
              <a:rPr lang="en-US" altLang="zh-CN"/>
              <a:t>0</a:t>
            </a:r>
            <a:r>
              <a:rPr lang="zh-CN" altLang="zh-CN"/>
              <a:t>。加载完后</a:t>
            </a:r>
            <a:r>
              <a:rPr lang="en-US" altLang="zh-CN"/>
              <a:t>RAM</a:t>
            </a:r>
            <a:r>
              <a:rPr lang="zh-CN" altLang="zh-CN"/>
              <a:t>区准备完毕，正式开始执行主体程序。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编译生成</a:t>
            </a:r>
            <a:r>
              <a:rPr lang="zh-CN" altLang="zh-CN"/>
              <a:t>的</a:t>
            </a:r>
            <a:r>
              <a:rPr lang="en-US" altLang="zh-CN"/>
              <a:t>RW-data</a:t>
            </a:r>
            <a:r>
              <a:rPr lang="zh-CN" altLang="zh-CN"/>
              <a:t>的数据属于图中的</a:t>
            </a:r>
            <a:r>
              <a:rPr lang="en-US" altLang="zh-CN"/>
              <a:t>RW</a:t>
            </a:r>
            <a:r>
              <a:rPr lang="zh-CN" altLang="zh-CN"/>
              <a:t>节，</a:t>
            </a:r>
            <a:r>
              <a:rPr lang="en-US" altLang="zh-CN"/>
              <a:t>ZI-data</a:t>
            </a:r>
            <a:r>
              <a:rPr lang="zh-CN" altLang="zh-CN"/>
              <a:t>的数据属于图中的</a:t>
            </a:r>
            <a:r>
              <a:rPr lang="en-US" altLang="zh-CN"/>
              <a:t>ZI</a:t>
            </a:r>
            <a:r>
              <a:rPr lang="zh-CN" altLang="zh-CN"/>
              <a:t>节。是否需要掉电保存，这就是把</a:t>
            </a:r>
            <a:r>
              <a:rPr lang="en-US" altLang="zh-CN"/>
              <a:t>RW-data</a:t>
            </a:r>
            <a:r>
              <a:rPr lang="zh-CN" altLang="zh-CN"/>
              <a:t>与</a:t>
            </a:r>
            <a:r>
              <a:rPr lang="en-US" altLang="zh-CN"/>
              <a:t>ZI-data</a:t>
            </a:r>
            <a:r>
              <a:rPr lang="zh-CN" altLang="zh-CN"/>
              <a:t>区别开来的原因，因为在</a:t>
            </a:r>
            <a:r>
              <a:rPr lang="en-US" altLang="zh-CN"/>
              <a:t>RAM</a:t>
            </a:r>
            <a:r>
              <a:rPr lang="zh-CN" altLang="zh-CN"/>
              <a:t>创建数据的时候，默认值为</a:t>
            </a:r>
            <a:r>
              <a:rPr lang="en-US" altLang="zh-CN"/>
              <a:t>0</a:t>
            </a:r>
            <a:r>
              <a:rPr lang="zh-CN" altLang="zh-CN"/>
              <a:t>，但如果有的数据要求初值非</a:t>
            </a:r>
            <a:r>
              <a:rPr lang="en-US" altLang="zh-CN"/>
              <a:t>0</a:t>
            </a:r>
            <a:r>
              <a:rPr lang="zh-CN" altLang="zh-CN"/>
              <a:t>，那就需要使用</a:t>
            </a:r>
            <a:r>
              <a:rPr lang="en-US" altLang="zh-CN"/>
              <a:t>ROM</a:t>
            </a:r>
            <a:r>
              <a:rPr lang="zh-CN" altLang="zh-CN"/>
              <a:t>记录该初始值，运行时再复制到</a:t>
            </a:r>
            <a:r>
              <a:rPr lang="en-US" altLang="zh-CN"/>
              <a:t>RAM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4945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3394</TotalTime>
  <Pages>0</Pages>
  <Words>765</Words>
  <Characters>0</Characters>
  <Application>Microsoft Office PowerPoint</Application>
  <DocSecurity>0</DocSecurity>
  <PresentationFormat>全屏显示(4:3)</PresentationFormat>
  <Lines>0</Lines>
  <Paragraphs>84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339</cp:revision>
  <dcterms:created xsi:type="dcterms:W3CDTF">2014-09-22T09:17:55Z</dcterms:created>
  <dcterms:modified xsi:type="dcterms:W3CDTF">2016-07-04T08:23:05Z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