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07" r:id="rId4"/>
    <p:sldId id="408"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283" r:id="rId2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4" d="100"/>
          <a:sy n="74" d="100"/>
        </p:scale>
        <p:origin x="-82" y="-216"/>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a:t>
            </a:r>
            <a:r>
              <a:rPr lang="en-US" altLang="zh-CN" b="1" smtClean="0"/>
              <a:t>. armcc</a:t>
            </a:r>
            <a:endParaRPr lang="zh-CN" altLang="en-US" b="1"/>
          </a:p>
        </p:txBody>
      </p:sp>
      <p:sp>
        <p:nvSpPr>
          <p:cNvPr id="3" name="矩形 2"/>
          <p:cNvSpPr/>
          <p:nvPr/>
        </p:nvSpPr>
        <p:spPr>
          <a:xfrm>
            <a:off x="539552" y="1700808"/>
            <a:ext cx="8280920" cy="2169825"/>
          </a:xfrm>
          <a:prstGeom prst="rect">
            <a:avLst/>
          </a:prstGeom>
        </p:spPr>
        <p:txBody>
          <a:bodyPr wrap="square">
            <a:spAutoFit/>
          </a:bodyPr>
          <a:lstStyle/>
          <a:p>
            <a:pPr>
              <a:lnSpc>
                <a:spcPct val="150000"/>
              </a:lnSpc>
            </a:pPr>
            <a:r>
              <a:rPr lang="en-US" altLang="zh-CN" smtClean="0"/>
              <a:t>	</a:t>
            </a:r>
            <a:r>
              <a:rPr lang="zh-CN" altLang="zh-CN" smtClean="0"/>
              <a:t>帮助</a:t>
            </a:r>
            <a:r>
              <a:rPr lang="zh-CN" altLang="zh-CN"/>
              <a:t>提示中分三部分，第一部分是</a:t>
            </a:r>
            <a:r>
              <a:rPr lang="en-US" altLang="zh-CN"/>
              <a:t>armcc</a:t>
            </a:r>
            <a:r>
              <a:rPr lang="zh-CN" altLang="zh-CN"/>
              <a:t>版本信息，第二部分是命令的用法，第三部分是主要命令选项。</a:t>
            </a:r>
          </a:p>
          <a:p>
            <a:pPr>
              <a:lnSpc>
                <a:spcPct val="150000"/>
              </a:lnSpc>
            </a:pPr>
            <a:r>
              <a:rPr lang="en-US" altLang="zh-CN" smtClean="0"/>
              <a:t>	</a:t>
            </a:r>
            <a:r>
              <a:rPr lang="zh-CN" altLang="zh-CN" smtClean="0"/>
              <a:t>根据</a:t>
            </a:r>
            <a:r>
              <a:rPr lang="zh-CN" altLang="zh-CN"/>
              <a:t>命令用法：</a:t>
            </a:r>
            <a:r>
              <a:rPr lang="en-US" altLang="zh-CN"/>
              <a:t>  armcc [options] file1 file2 ... filen </a:t>
            </a:r>
            <a:r>
              <a:rPr lang="zh-CN" altLang="zh-CN"/>
              <a:t>，在</a:t>
            </a:r>
            <a:r>
              <a:rPr lang="en-US" altLang="zh-CN"/>
              <a:t>[option]</a:t>
            </a:r>
            <a:r>
              <a:rPr lang="zh-CN" altLang="zh-CN"/>
              <a:t>位置可输入下面的“</a:t>
            </a:r>
            <a:r>
              <a:rPr lang="en-US" altLang="zh-CN"/>
              <a:t>--arm</a:t>
            </a:r>
            <a:r>
              <a:rPr lang="zh-CN" altLang="zh-CN"/>
              <a:t>”、“</a:t>
            </a:r>
            <a:r>
              <a:rPr lang="en-US" altLang="zh-CN"/>
              <a:t>--cpu list</a:t>
            </a:r>
            <a:r>
              <a:rPr lang="zh-CN" altLang="zh-CN"/>
              <a:t>”选项，若选项带文件输入，则把文件名填充在</a:t>
            </a:r>
            <a:r>
              <a:rPr lang="en-US" altLang="zh-CN"/>
              <a:t>file1 file2…</a:t>
            </a:r>
            <a:r>
              <a:rPr lang="zh-CN" altLang="zh-CN"/>
              <a:t>的位置，这些文件一般是</a:t>
            </a:r>
            <a:r>
              <a:rPr lang="en-US" altLang="zh-CN"/>
              <a:t>c/c++</a:t>
            </a:r>
            <a:r>
              <a:rPr lang="zh-CN" altLang="zh-CN"/>
              <a:t>文件</a:t>
            </a:r>
            <a:r>
              <a:rPr lang="zh-CN" altLang="zh-CN" smtClean="0"/>
              <a:t>。</a:t>
            </a:r>
            <a:r>
              <a:rPr lang="en-US" altLang="zh-CN" smtClean="0"/>
              <a:t>	</a:t>
            </a:r>
            <a:endParaRPr lang="zh-CN" altLang="en-US"/>
          </a:p>
        </p:txBody>
      </p:sp>
    </p:spTree>
    <p:extLst>
      <p:ext uri="{BB962C8B-B14F-4D97-AF65-F5344CB8AC3E}">
        <p14:creationId xmlns:p14="http://schemas.microsoft.com/office/powerpoint/2010/main" val="3022950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a:t>
            </a:r>
            <a:r>
              <a:rPr lang="en-US" altLang="zh-CN" b="1" smtClean="0"/>
              <a:t>. armcc</a:t>
            </a:r>
            <a:endParaRPr lang="zh-CN" altLang="en-US" b="1"/>
          </a:p>
        </p:txBody>
      </p:sp>
      <p:sp>
        <p:nvSpPr>
          <p:cNvPr id="3" name="矩形 2"/>
          <p:cNvSpPr/>
          <p:nvPr/>
        </p:nvSpPr>
        <p:spPr>
          <a:xfrm>
            <a:off x="539552" y="1700808"/>
            <a:ext cx="8280920" cy="869533"/>
          </a:xfrm>
          <a:prstGeom prst="rect">
            <a:avLst/>
          </a:prstGeom>
        </p:spPr>
        <p:txBody>
          <a:bodyPr wrap="square">
            <a:spAutoFit/>
          </a:bodyPr>
          <a:lstStyle/>
          <a:p>
            <a:pPr>
              <a:lnSpc>
                <a:spcPct val="150000"/>
              </a:lnSpc>
            </a:pPr>
            <a:r>
              <a:rPr lang="en-US" altLang="zh-CN" smtClean="0"/>
              <a:t>	</a:t>
            </a:r>
            <a:r>
              <a:rPr lang="zh-CN" altLang="zh-CN" smtClean="0"/>
              <a:t>例如</a:t>
            </a:r>
            <a:r>
              <a:rPr lang="zh-CN" altLang="zh-CN"/>
              <a:t>根据它的帮助说明，“</a:t>
            </a:r>
            <a:r>
              <a:rPr lang="en-US" altLang="zh-CN"/>
              <a:t>--cpu list</a:t>
            </a:r>
            <a:r>
              <a:rPr lang="zh-CN" altLang="zh-CN"/>
              <a:t>”可列出编译器支持的所有</a:t>
            </a:r>
            <a:r>
              <a:rPr lang="en-US" altLang="zh-CN"/>
              <a:t>cpu</a:t>
            </a:r>
            <a:r>
              <a:rPr lang="zh-CN" altLang="zh-CN"/>
              <a:t>，我们在命令行中输入“</a:t>
            </a:r>
            <a:r>
              <a:rPr lang="en-US" altLang="zh-CN"/>
              <a:t>armcc --cpu list</a:t>
            </a:r>
            <a:r>
              <a:rPr lang="zh-CN" altLang="zh-CN"/>
              <a:t>”，可查看</a:t>
            </a:r>
            <a:r>
              <a:rPr lang="en-US" altLang="zh-CN"/>
              <a:t>cpu</a:t>
            </a:r>
            <a:r>
              <a:rPr lang="zh-CN" altLang="zh-CN"/>
              <a:t>列表。</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11760" y="2570341"/>
            <a:ext cx="3744416" cy="3959936"/>
          </a:xfrm>
          <a:prstGeom prst="rect">
            <a:avLst/>
          </a:prstGeom>
        </p:spPr>
      </p:pic>
    </p:spTree>
    <p:extLst>
      <p:ext uri="{BB962C8B-B14F-4D97-AF65-F5344CB8AC3E}">
        <p14:creationId xmlns:p14="http://schemas.microsoft.com/office/powerpoint/2010/main" val="319658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a:t>
            </a:r>
            <a:r>
              <a:rPr lang="en-US" altLang="zh-CN" b="1" smtClean="0"/>
              <a:t>. armcc</a:t>
            </a:r>
            <a:endParaRPr lang="zh-CN" altLang="en-US" b="1"/>
          </a:p>
        </p:txBody>
      </p:sp>
      <p:sp>
        <p:nvSpPr>
          <p:cNvPr id="3" name="矩形 2"/>
          <p:cNvSpPr/>
          <p:nvPr/>
        </p:nvSpPr>
        <p:spPr>
          <a:xfrm>
            <a:off x="539552" y="1700808"/>
            <a:ext cx="8280920" cy="454035"/>
          </a:xfrm>
          <a:prstGeom prst="rect">
            <a:avLst/>
          </a:prstGeom>
        </p:spPr>
        <p:txBody>
          <a:bodyPr wrap="square">
            <a:spAutoFit/>
          </a:bodyPr>
          <a:lstStyle/>
          <a:p>
            <a:pPr>
              <a:lnSpc>
                <a:spcPct val="150000"/>
              </a:lnSpc>
            </a:pPr>
            <a:r>
              <a:rPr lang="zh-CN" altLang="zh-CN"/>
              <a:t>打开</a:t>
            </a:r>
            <a:r>
              <a:rPr lang="en-US" altLang="zh-CN"/>
              <a:t>MDK</a:t>
            </a:r>
            <a:r>
              <a:rPr lang="zh-CN" altLang="zh-CN"/>
              <a:t>的</a:t>
            </a:r>
            <a:r>
              <a:rPr lang="en-US" altLang="zh-CN"/>
              <a:t>Options for Targe-&gt;c/c++</a:t>
            </a:r>
            <a:r>
              <a:rPr lang="zh-CN" altLang="zh-CN"/>
              <a:t>菜单，可看到</a:t>
            </a:r>
            <a:r>
              <a:rPr lang="en-US" altLang="zh-CN"/>
              <a:t>MDK</a:t>
            </a:r>
            <a:r>
              <a:rPr lang="zh-CN" altLang="zh-CN"/>
              <a:t>对编译器的控制命令，</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195736" y="2276872"/>
            <a:ext cx="4896544" cy="3641737"/>
          </a:xfrm>
          <a:prstGeom prst="rect">
            <a:avLst/>
          </a:prstGeom>
        </p:spPr>
      </p:pic>
    </p:spTree>
    <p:extLst>
      <p:ext uri="{BB962C8B-B14F-4D97-AF65-F5344CB8AC3E}">
        <p14:creationId xmlns:p14="http://schemas.microsoft.com/office/powerpoint/2010/main" val="2869256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120820" cy="369332"/>
          </a:xfrm>
          <a:prstGeom prst="rect">
            <a:avLst/>
          </a:prstGeom>
        </p:spPr>
        <p:txBody>
          <a:bodyPr wrap="none">
            <a:spAutoFit/>
          </a:bodyPr>
          <a:lstStyle/>
          <a:p>
            <a:r>
              <a:rPr lang="en-US" altLang="zh-CN" b="1"/>
              <a:t>1</a:t>
            </a:r>
            <a:r>
              <a:rPr lang="en-US" altLang="zh-CN" b="1" smtClean="0"/>
              <a:t>. armcc</a:t>
            </a:r>
            <a:endParaRPr lang="zh-CN" altLang="en-US" b="1"/>
          </a:p>
        </p:txBody>
      </p:sp>
      <p:sp>
        <p:nvSpPr>
          <p:cNvPr id="3" name="矩形 2"/>
          <p:cNvSpPr/>
          <p:nvPr/>
        </p:nvSpPr>
        <p:spPr>
          <a:xfrm>
            <a:off x="539552" y="1196752"/>
            <a:ext cx="8280920" cy="3000821"/>
          </a:xfrm>
          <a:prstGeom prst="rect">
            <a:avLst/>
          </a:prstGeom>
        </p:spPr>
        <p:txBody>
          <a:bodyPr wrap="square">
            <a:spAutoFit/>
          </a:bodyPr>
          <a:lstStyle/>
          <a:p>
            <a:pPr>
              <a:lnSpc>
                <a:spcPct val="150000"/>
              </a:lnSpc>
            </a:pPr>
            <a:r>
              <a:rPr lang="en-US" altLang="zh-CN" smtClean="0"/>
              <a:t>	</a:t>
            </a:r>
            <a:r>
              <a:rPr lang="zh-CN" altLang="zh-CN" smtClean="0"/>
              <a:t>从</a:t>
            </a:r>
            <a:r>
              <a:rPr lang="zh-CN" altLang="zh-CN"/>
              <a:t>该图中的命令可看到，它调用了</a:t>
            </a:r>
            <a:r>
              <a:rPr lang="en-US" altLang="zh-CN"/>
              <a:t>-c</a:t>
            </a:r>
            <a:r>
              <a:rPr lang="zh-CN" altLang="zh-CN"/>
              <a:t>、</a:t>
            </a:r>
            <a:r>
              <a:rPr lang="en-US" altLang="zh-CN"/>
              <a:t>-cpu –D –g –O1</a:t>
            </a:r>
            <a:r>
              <a:rPr lang="zh-CN" altLang="zh-CN"/>
              <a:t>等编译选项，当我们修改</a:t>
            </a:r>
            <a:r>
              <a:rPr lang="en-US" altLang="zh-CN"/>
              <a:t>MDK</a:t>
            </a:r>
            <a:r>
              <a:rPr lang="zh-CN" altLang="zh-CN"/>
              <a:t>的编译配置时，可看到该控制命令也会有相应的变化。然而我们无法在该编译选项框中输入命令，只能通过</a:t>
            </a:r>
            <a:r>
              <a:rPr lang="en-US" altLang="zh-CN"/>
              <a:t>MDK</a:t>
            </a:r>
            <a:r>
              <a:rPr lang="zh-CN" altLang="zh-CN"/>
              <a:t>提供的选项修改。</a:t>
            </a:r>
          </a:p>
          <a:p>
            <a:pPr>
              <a:lnSpc>
                <a:spcPct val="150000"/>
              </a:lnSpc>
            </a:pPr>
            <a:r>
              <a:rPr lang="en-US" altLang="zh-CN" smtClean="0"/>
              <a:t>	</a:t>
            </a:r>
            <a:r>
              <a:rPr lang="zh-CN" altLang="zh-CN" smtClean="0"/>
              <a:t>了解</a:t>
            </a:r>
            <a:r>
              <a:rPr lang="zh-CN" altLang="zh-CN"/>
              <a:t>这些，我们就可以查询具体的</a:t>
            </a:r>
            <a:r>
              <a:rPr lang="en-US" altLang="zh-CN"/>
              <a:t>MDK</a:t>
            </a:r>
            <a:r>
              <a:rPr lang="zh-CN" altLang="zh-CN"/>
              <a:t>编译选项的具体信息了，如</a:t>
            </a:r>
            <a:r>
              <a:rPr lang="en-US" altLang="zh-CN"/>
              <a:t>c/c++</a:t>
            </a:r>
            <a:r>
              <a:rPr lang="zh-CN" altLang="zh-CN"/>
              <a:t>选项中的“</a:t>
            </a:r>
            <a:r>
              <a:rPr lang="en-US" altLang="zh-CN"/>
              <a:t>Optimization</a:t>
            </a:r>
            <a:r>
              <a:rPr lang="zh-CN" altLang="zh-CN"/>
              <a:t>：</a:t>
            </a:r>
            <a:r>
              <a:rPr lang="en-US" altLang="zh-CN"/>
              <a:t>Leve 1</a:t>
            </a:r>
            <a:r>
              <a:rPr lang="zh-CN" altLang="zh-CN"/>
              <a:t>（</a:t>
            </a:r>
            <a:r>
              <a:rPr lang="en-US" altLang="zh-CN"/>
              <a:t>-O1</a:t>
            </a:r>
            <a:r>
              <a:rPr lang="zh-CN" altLang="zh-CN"/>
              <a:t>）”是什么功能呢？首先可了解到它是“</a:t>
            </a:r>
            <a:r>
              <a:rPr lang="en-US" altLang="zh-CN"/>
              <a:t>-O</a:t>
            </a:r>
            <a:r>
              <a:rPr lang="zh-CN" altLang="zh-CN"/>
              <a:t>”命令，命令后还带个数字，查看</a:t>
            </a:r>
            <a:r>
              <a:rPr lang="en-US" altLang="zh-CN"/>
              <a:t>MDK</a:t>
            </a:r>
            <a:r>
              <a:rPr lang="zh-CN" altLang="zh-CN"/>
              <a:t>的帮助手册，在</a:t>
            </a:r>
            <a:r>
              <a:rPr lang="en-US" altLang="zh-CN"/>
              <a:t>armcc</a:t>
            </a:r>
            <a:r>
              <a:rPr lang="zh-CN" altLang="zh-CN"/>
              <a:t>编译器说明章节，可</a:t>
            </a:r>
            <a:r>
              <a:rPr lang="zh-CN" altLang="zh-CN"/>
              <a:t>详细</a:t>
            </a:r>
            <a:r>
              <a:rPr lang="zh-CN" altLang="zh-CN" smtClean="0"/>
              <a:t>了解</a:t>
            </a:r>
            <a:r>
              <a:rPr lang="zh-CN" altLang="en-US"/>
              <a:t>。</a:t>
            </a:r>
            <a:endParaRPr lang="zh-CN" altLang="en-US"/>
          </a:p>
        </p:txBody>
      </p:sp>
      <p:pic>
        <p:nvPicPr>
          <p:cNvPr id="7" name="图片 6"/>
          <p:cNvPicPr/>
          <p:nvPr/>
        </p:nvPicPr>
        <p:blipFill rotWithShape="1">
          <a:blip r:embed="rId3">
            <a:extLst>
              <a:ext uri="{28A0092B-C50C-407E-A947-70E740481C1C}">
                <a14:useLocalDpi xmlns:a14="http://schemas.microsoft.com/office/drawing/2010/main" val="0"/>
              </a:ext>
            </a:extLst>
          </a:blip>
          <a:srcRect b="46497"/>
          <a:stretch/>
        </p:blipFill>
        <p:spPr bwMode="auto">
          <a:xfrm>
            <a:off x="3059832" y="3789040"/>
            <a:ext cx="5269230" cy="2133600"/>
          </a:xfrm>
          <a:prstGeom prst="rect">
            <a:avLst/>
          </a:prstGeom>
          <a:ln>
            <a:solidFill>
              <a:schemeClr val="tx1"/>
            </a:solidFill>
          </a:ln>
          <a:extLst>
            <a:ext uri="{53640926-AAD7-44D8-BBD7-CCE9431645EC}">
              <a14:shadowObscured xmlns:a14="http://schemas.microsoft.com/office/drawing/2010/main"/>
            </a:ext>
          </a:extLst>
        </p:spPr>
      </p:pic>
      <p:sp>
        <p:nvSpPr>
          <p:cNvPr id="2" name="矩形 1"/>
          <p:cNvSpPr/>
          <p:nvPr/>
        </p:nvSpPr>
        <p:spPr>
          <a:xfrm>
            <a:off x="365854" y="6093296"/>
            <a:ext cx="8454617" cy="646331"/>
          </a:xfrm>
          <a:prstGeom prst="rect">
            <a:avLst/>
          </a:prstGeom>
        </p:spPr>
        <p:txBody>
          <a:bodyPr wrap="square">
            <a:spAutoFit/>
          </a:bodyPr>
          <a:lstStyle/>
          <a:p>
            <a:r>
              <a:rPr lang="en-US" altLang="zh-CN" smtClean="0"/>
              <a:t>	</a:t>
            </a:r>
            <a:r>
              <a:rPr lang="zh-CN" altLang="zh-CN" smtClean="0"/>
              <a:t>利用</a:t>
            </a:r>
            <a:r>
              <a:rPr lang="en-US" altLang="zh-CN"/>
              <a:t>MDK</a:t>
            </a:r>
            <a:r>
              <a:rPr lang="zh-CN" altLang="zh-CN"/>
              <a:t>，我们一般不需要自己调用</a:t>
            </a:r>
            <a:r>
              <a:rPr lang="en-US" altLang="zh-CN"/>
              <a:t>armcc</a:t>
            </a:r>
            <a:r>
              <a:rPr lang="zh-CN" altLang="zh-CN"/>
              <a:t>工具，但经过这样</a:t>
            </a:r>
            <a:r>
              <a:rPr lang="zh-CN" altLang="zh-CN"/>
              <a:t>的</a:t>
            </a:r>
            <a:r>
              <a:rPr lang="zh-CN" altLang="zh-CN" smtClean="0"/>
              <a:t>过程就</a:t>
            </a:r>
            <a:r>
              <a:rPr lang="zh-CN" altLang="zh-CN"/>
              <a:t>会对</a:t>
            </a:r>
            <a:r>
              <a:rPr lang="en-US" altLang="zh-CN"/>
              <a:t>MDK</a:t>
            </a:r>
            <a:r>
              <a:rPr lang="zh-CN" altLang="zh-CN"/>
              <a:t>有更深入的认识，面对它的各种编译选项，就不会那么头疼了。</a:t>
            </a:r>
          </a:p>
        </p:txBody>
      </p:sp>
    </p:spTree>
    <p:extLst>
      <p:ext uri="{BB962C8B-B14F-4D97-AF65-F5344CB8AC3E}">
        <p14:creationId xmlns:p14="http://schemas.microsoft.com/office/powerpoint/2010/main" val="4162605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a:t>
            </a:r>
            <a:r>
              <a:rPr lang="en-US" altLang="zh-CN" b="1" smtClean="0"/>
              <a:t>. armlink</a:t>
            </a:r>
            <a:endParaRPr lang="zh-CN" altLang="en-US" b="1"/>
          </a:p>
        </p:txBody>
      </p:sp>
      <p:sp>
        <p:nvSpPr>
          <p:cNvPr id="3" name="矩形 2"/>
          <p:cNvSpPr/>
          <p:nvPr/>
        </p:nvSpPr>
        <p:spPr>
          <a:xfrm>
            <a:off x="539552" y="1196752"/>
            <a:ext cx="8280920" cy="1754326"/>
          </a:xfrm>
          <a:prstGeom prst="rect">
            <a:avLst/>
          </a:prstGeom>
        </p:spPr>
        <p:txBody>
          <a:bodyPr wrap="square">
            <a:spAutoFit/>
          </a:bodyPr>
          <a:lstStyle/>
          <a:p>
            <a:pPr>
              <a:lnSpc>
                <a:spcPct val="150000"/>
              </a:lnSpc>
            </a:pPr>
            <a:r>
              <a:rPr lang="en-US" altLang="zh-CN" smtClean="0"/>
              <a:t>	</a:t>
            </a:r>
            <a:r>
              <a:rPr lang="en-US" altLang="zh-CN"/>
              <a:t>armlink</a:t>
            </a:r>
            <a:r>
              <a:rPr lang="zh-CN" altLang="zh-CN"/>
              <a:t>是链接器，它把各个</a:t>
            </a:r>
            <a:r>
              <a:rPr lang="en-US" altLang="zh-CN"/>
              <a:t>O</a:t>
            </a:r>
            <a:r>
              <a:rPr lang="zh-CN" altLang="zh-CN"/>
              <a:t>文件链接组合在一起生成</a:t>
            </a:r>
            <a:r>
              <a:rPr lang="en-US" altLang="zh-CN"/>
              <a:t>ELF</a:t>
            </a:r>
            <a:r>
              <a:rPr lang="zh-CN" altLang="zh-CN"/>
              <a:t>格式的</a:t>
            </a:r>
            <a:r>
              <a:rPr lang="en-US" altLang="zh-CN"/>
              <a:t>AXF</a:t>
            </a:r>
            <a:r>
              <a:rPr lang="zh-CN" altLang="zh-CN"/>
              <a:t>文件，</a:t>
            </a:r>
            <a:r>
              <a:rPr lang="en-US" altLang="zh-CN"/>
              <a:t>AXF</a:t>
            </a:r>
            <a:r>
              <a:rPr lang="zh-CN" altLang="zh-CN"/>
              <a:t>文件是可执行的，下载器把该文件中的指令代码下载到芯片后，该芯片就能运行程序了；利用</a:t>
            </a:r>
            <a:r>
              <a:rPr lang="en-US" altLang="zh-CN"/>
              <a:t>armlink</a:t>
            </a:r>
            <a:r>
              <a:rPr lang="zh-CN" altLang="zh-CN"/>
              <a:t>还可以控制程序存储到指定的</a:t>
            </a:r>
            <a:r>
              <a:rPr lang="en-US" altLang="zh-CN"/>
              <a:t>ROM</a:t>
            </a:r>
            <a:r>
              <a:rPr lang="zh-CN" altLang="zh-CN"/>
              <a:t>或</a:t>
            </a:r>
            <a:r>
              <a:rPr lang="en-US" altLang="zh-CN"/>
              <a:t>RAM</a:t>
            </a:r>
            <a:r>
              <a:rPr lang="zh-CN" altLang="zh-CN"/>
              <a:t>地址。在</a:t>
            </a:r>
            <a:r>
              <a:rPr lang="en-US" altLang="zh-CN"/>
              <a:t>MDK</a:t>
            </a:r>
            <a:r>
              <a:rPr lang="zh-CN" altLang="zh-CN"/>
              <a:t>中可在“</a:t>
            </a:r>
            <a:r>
              <a:rPr lang="en-US" altLang="zh-CN"/>
              <a:t>Option for Target-&gt;Linker</a:t>
            </a:r>
            <a:r>
              <a:rPr lang="zh-CN" altLang="zh-CN"/>
              <a:t>”页面配置</a:t>
            </a:r>
            <a:r>
              <a:rPr lang="en-US" altLang="zh-CN"/>
              <a:t>armlink</a:t>
            </a:r>
            <a:r>
              <a:rPr lang="zh-CN" altLang="zh-CN" smtClean="0"/>
              <a:t>选项</a:t>
            </a:r>
            <a:r>
              <a:rPr lang="zh-CN" altLang="en-US"/>
              <a:t>：</a:t>
            </a:r>
            <a:endParaRPr lang="zh-CN" altLang="en-US"/>
          </a:p>
        </p:txBody>
      </p:sp>
      <p:pic>
        <p:nvPicPr>
          <p:cNvPr id="9" name="图片 8"/>
          <p:cNvPicPr/>
          <p:nvPr/>
        </p:nvPicPr>
        <p:blipFill rotWithShape="1">
          <a:blip r:embed="rId3">
            <a:extLst>
              <a:ext uri="{28A0092B-C50C-407E-A947-70E740481C1C}">
                <a14:useLocalDpi xmlns:a14="http://schemas.microsoft.com/office/drawing/2010/main" val="0"/>
              </a:ext>
            </a:extLst>
          </a:blip>
          <a:srcRect r="23827"/>
          <a:stretch/>
        </p:blipFill>
        <p:spPr bwMode="auto">
          <a:xfrm>
            <a:off x="1745082" y="2951078"/>
            <a:ext cx="6247734" cy="33843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4309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a:t>
            </a:r>
            <a:r>
              <a:rPr lang="en-US" altLang="zh-CN" b="1" smtClean="0"/>
              <a:t>. armlink</a:t>
            </a:r>
            <a:endParaRPr lang="zh-CN" altLang="en-US" b="1"/>
          </a:p>
        </p:txBody>
      </p:sp>
      <p:sp>
        <p:nvSpPr>
          <p:cNvPr id="3" name="矩形 2"/>
          <p:cNvSpPr/>
          <p:nvPr/>
        </p:nvSpPr>
        <p:spPr>
          <a:xfrm>
            <a:off x="531071" y="5013176"/>
            <a:ext cx="8280920" cy="1338828"/>
          </a:xfrm>
          <a:prstGeom prst="rect">
            <a:avLst/>
          </a:prstGeom>
        </p:spPr>
        <p:txBody>
          <a:bodyPr wrap="square">
            <a:spAutoFit/>
          </a:bodyPr>
          <a:lstStyle/>
          <a:p>
            <a:pPr>
              <a:lnSpc>
                <a:spcPct val="150000"/>
              </a:lnSpc>
            </a:pPr>
            <a:r>
              <a:rPr lang="en-US" altLang="zh-CN" smtClean="0"/>
              <a:t>	</a:t>
            </a:r>
            <a:r>
              <a:rPr lang="zh-CN" altLang="zh-CN" smtClean="0"/>
              <a:t>链接</a:t>
            </a:r>
            <a:r>
              <a:rPr lang="zh-CN" altLang="zh-CN"/>
              <a:t>器默认是根据芯片类型的存储器分布来生成程序的，该存储器分布被记录在工程里的</a:t>
            </a:r>
            <a:r>
              <a:rPr lang="en-US" altLang="zh-CN"/>
              <a:t>sct</a:t>
            </a:r>
            <a:r>
              <a:rPr lang="zh-CN" altLang="zh-CN"/>
              <a:t>后缀的文件中，有特殊需要的话可自行编辑该文件，改变链接器的</a:t>
            </a:r>
            <a:r>
              <a:rPr lang="zh-CN" altLang="zh-CN"/>
              <a:t>链接</a:t>
            </a:r>
            <a:r>
              <a:rPr lang="zh-CN" altLang="zh-CN" smtClean="0"/>
              <a:t>方式。</a:t>
            </a:r>
            <a:endParaRPr lang="zh-CN" altLang="zh-CN"/>
          </a:p>
        </p:txBody>
      </p:sp>
      <p:pic>
        <p:nvPicPr>
          <p:cNvPr id="9" name="图片 8"/>
          <p:cNvPicPr/>
          <p:nvPr/>
        </p:nvPicPr>
        <p:blipFill rotWithShape="1">
          <a:blip r:embed="rId3">
            <a:extLst>
              <a:ext uri="{28A0092B-C50C-407E-A947-70E740481C1C}">
                <a14:useLocalDpi xmlns:a14="http://schemas.microsoft.com/office/drawing/2010/main" val="0"/>
              </a:ext>
            </a:extLst>
          </a:blip>
          <a:srcRect r="23827"/>
          <a:stretch/>
        </p:blipFill>
        <p:spPr bwMode="auto">
          <a:xfrm>
            <a:off x="1547664" y="1484784"/>
            <a:ext cx="6247734" cy="33843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5107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smtClean="0"/>
              <a:t>armar</a:t>
            </a:r>
            <a:r>
              <a:rPr lang="zh-CN" altLang="en-US" b="1"/>
              <a:t>、</a:t>
            </a:r>
            <a:r>
              <a:rPr lang="en-US" altLang="zh-CN" b="1"/>
              <a:t>fromelf</a:t>
            </a:r>
            <a:r>
              <a:rPr lang="zh-CN" altLang="en-US" b="1"/>
              <a:t>及用户指令 </a:t>
            </a:r>
          </a:p>
        </p:txBody>
      </p:sp>
      <p:sp>
        <p:nvSpPr>
          <p:cNvPr id="2" name="矩形 1"/>
          <p:cNvSpPr/>
          <p:nvPr/>
        </p:nvSpPr>
        <p:spPr>
          <a:xfrm>
            <a:off x="424396" y="1556792"/>
            <a:ext cx="8280920" cy="1754326"/>
          </a:xfrm>
          <a:prstGeom prst="rect">
            <a:avLst/>
          </a:prstGeom>
        </p:spPr>
        <p:txBody>
          <a:bodyPr wrap="square">
            <a:spAutoFit/>
          </a:bodyPr>
          <a:lstStyle/>
          <a:p>
            <a:pPr>
              <a:lnSpc>
                <a:spcPct val="150000"/>
              </a:lnSpc>
            </a:pPr>
            <a:r>
              <a:rPr lang="en-US" altLang="zh-CN" smtClean="0"/>
              <a:t>	armar</a:t>
            </a:r>
            <a:r>
              <a:rPr lang="zh-CN" altLang="zh-CN"/>
              <a:t>工具用于把工程打包成库文件，</a:t>
            </a:r>
            <a:r>
              <a:rPr lang="en-US" altLang="zh-CN"/>
              <a:t>fromelf</a:t>
            </a:r>
            <a:r>
              <a:rPr lang="zh-CN" altLang="zh-CN"/>
              <a:t>可根据</a:t>
            </a:r>
            <a:r>
              <a:rPr lang="en-US" altLang="zh-CN"/>
              <a:t>axf</a:t>
            </a:r>
            <a:r>
              <a:rPr lang="zh-CN" altLang="zh-CN"/>
              <a:t>文件生成</a:t>
            </a:r>
            <a:r>
              <a:rPr lang="en-US" altLang="zh-CN"/>
              <a:t>hex</a:t>
            </a:r>
            <a:r>
              <a:rPr lang="zh-CN" altLang="zh-CN" smtClean="0"/>
              <a:t>、</a:t>
            </a:r>
            <a:r>
              <a:rPr lang="en-US" altLang="zh-CN" smtClean="0"/>
              <a:t>	bin</a:t>
            </a:r>
            <a:r>
              <a:rPr lang="zh-CN" altLang="zh-CN"/>
              <a:t>文件，</a:t>
            </a:r>
            <a:r>
              <a:rPr lang="en-US" altLang="zh-CN"/>
              <a:t>hex</a:t>
            </a:r>
            <a:r>
              <a:rPr lang="zh-CN" altLang="zh-CN"/>
              <a:t>和</a:t>
            </a:r>
            <a:r>
              <a:rPr lang="en-US" altLang="zh-CN"/>
              <a:t>bin</a:t>
            </a:r>
            <a:r>
              <a:rPr lang="zh-CN" altLang="zh-CN"/>
              <a:t>文件是大多数下载器支持的下载文件格式。</a:t>
            </a:r>
          </a:p>
          <a:p>
            <a:pPr>
              <a:lnSpc>
                <a:spcPct val="150000"/>
              </a:lnSpc>
            </a:pPr>
            <a:r>
              <a:rPr lang="zh-CN" altLang="zh-CN"/>
              <a:t>在</a:t>
            </a:r>
            <a:r>
              <a:rPr lang="en-US" altLang="zh-CN"/>
              <a:t>MDK</a:t>
            </a:r>
            <a:r>
              <a:rPr lang="zh-CN" altLang="zh-CN"/>
              <a:t>中，针对</a:t>
            </a:r>
            <a:r>
              <a:rPr lang="en-US" altLang="zh-CN"/>
              <a:t>armar</a:t>
            </a:r>
            <a:r>
              <a:rPr lang="zh-CN" altLang="zh-CN"/>
              <a:t>和</a:t>
            </a:r>
            <a:r>
              <a:rPr lang="en-US" altLang="zh-CN"/>
              <a:t>fromelf</a:t>
            </a:r>
            <a:r>
              <a:rPr lang="zh-CN" altLang="zh-CN"/>
              <a:t>工具的选项几乎没有，仅集成了生成</a:t>
            </a:r>
            <a:r>
              <a:rPr lang="en-US" altLang="zh-CN"/>
              <a:t>HEX</a:t>
            </a:r>
            <a:r>
              <a:rPr lang="zh-CN" altLang="zh-CN"/>
              <a:t>或</a:t>
            </a:r>
            <a:r>
              <a:rPr lang="en-US" altLang="zh-CN"/>
              <a:t>Lib</a:t>
            </a:r>
            <a:r>
              <a:rPr lang="zh-CN" altLang="zh-CN"/>
              <a:t>的</a:t>
            </a:r>
            <a:r>
              <a:rPr lang="zh-CN" altLang="zh-CN" smtClean="0"/>
              <a:t>选项</a:t>
            </a:r>
            <a:r>
              <a:rPr lang="zh-CN" altLang="en-US" smtClean="0"/>
              <a:t>。</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016629" y="2859186"/>
            <a:ext cx="5295395" cy="3939037"/>
          </a:xfrm>
          <a:prstGeom prst="rect">
            <a:avLst/>
          </a:prstGeom>
        </p:spPr>
      </p:pic>
    </p:spTree>
    <p:extLst>
      <p:ext uri="{BB962C8B-B14F-4D97-AF65-F5344CB8AC3E}">
        <p14:creationId xmlns:p14="http://schemas.microsoft.com/office/powerpoint/2010/main" val="1706648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smtClean="0"/>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923330"/>
          </a:xfrm>
          <a:prstGeom prst="rect">
            <a:avLst/>
          </a:prstGeom>
        </p:spPr>
        <p:txBody>
          <a:bodyPr wrap="square">
            <a:spAutoFit/>
          </a:bodyPr>
          <a:lstStyle/>
          <a:p>
            <a:pPr>
              <a:lnSpc>
                <a:spcPct val="150000"/>
              </a:lnSpc>
            </a:pPr>
            <a:r>
              <a:rPr lang="en-US" altLang="zh-CN" smtClean="0"/>
              <a:t>	</a:t>
            </a:r>
            <a:r>
              <a:rPr lang="zh-CN" altLang="zh-CN"/>
              <a:t>例如</a:t>
            </a:r>
            <a:r>
              <a:rPr lang="zh-CN" altLang="zh-CN" smtClean="0"/>
              <a:t>如果想</a:t>
            </a:r>
            <a:r>
              <a:rPr lang="zh-CN" altLang="zh-CN"/>
              <a:t>利用</a:t>
            </a:r>
            <a:r>
              <a:rPr lang="en-US" altLang="zh-CN"/>
              <a:t>fromelf</a:t>
            </a:r>
            <a:r>
              <a:rPr lang="zh-CN" altLang="zh-CN"/>
              <a:t>生成</a:t>
            </a:r>
            <a:r>
              <a:rPr lang="en-US" altLang="zh-CN"/>
              <a:t>bin</a:t>
            </a:r>
            <a:r>
              <a:rPr lang="zh-CN" altLang="zh-CN"/>
              <a:t>文件，可以在</a:t>
            </a:r>
            <a:r>
              <a:rPr lang="en-US" altLang="zh-CN"/>
              <a:t>MDK</a:t>
            </a:r>
            <a:r>
              <a:rPr lang="zh-CN" altLang="zh-CN"/>
              <a:t>的“</a:t>
            </a:r>
            <a:r>
              <a:rPr lang="en-US" altLang="zh-CN"/>
              <a:t>Option for Target-&gt;User</a:t>
            </a:r>
            <a:r>
              <a:rPr lang="zh-CN" altLang="zh-CN"/>
              <a:t>”页中添加调用</a:t>
            </a:r>
            <a:r>
              <a:rPr lang="en-US" altLang="zh-CN"/>
              <a:t>fromelf</a:t>
            </a:r>
            <a:r>
              <a:rPr lang="zh-CN" altLang="zh-CN"/>
              <a:t>的</a:t>
            </a:r>
            <a:r>
              <a:rPr lang="zh-CN" altLang="zh-CN" smtClean="0"/>
              <a:t>指令</a:t>
            </a:r>
            <a:r>
              <a:rPr lang="zh-CN" altLang="en-US"/>
              <a:t>：</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549246" y="2420888"/>
            <a:ext cx="5574946" cy="4147021"/>
          </a:xfrm>
          <a:prstGeom prst="rect">
            <a:avLst/>
          </a:prstGeom>
        </p:spPr>
      </p:pic>
    </p:spTree>
    <p:extLst>
      <p:ext uri="{BB962C8B-B14F-4D97-AF65-F5344CB8AC3E}">
        <p14:creationId xmlns:p14="http://schemas.microsoft.com/office/powerpoint/2010/main" val="3086430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smtClean="0"/>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3416320"/>
          </a:xfrm>
          <a:prstGeom prst="rect">
            <a:avLst/>
          </a:prstGeom>
        </p:spPr>
        <p:txBody>
          <a:bodyPr wrap="square">
            <a:spAutoFit/>
          </a:bodyPr>
          <a:lstStyle/>
          <a:p>
            <a:pPr>
              <a:lnSpc>
                <a:spcPct val="150000"/>
              </a:lnSpc>
            </a:pPr>
            <a:r>
              <a:rPr lang="en-US" altLang="zh-CN" smtClean="0"/>
              <a:t>	</a:t>
            </a:r>
            <a:r>
              <a:rPr lang="zh-CN" altLang="zh-CN"/>
              <a:t>在</a:t>
            </a:r>
            <a:r>
              <a:rPr lang="en-US" altLang="zh-CN"/>
              <a:t>User</a:t>
            </a:r>
            <a:r>
              <a:rPr lang="zh-CN" altLang="zh-CN"/>
              <a:t>配置页面中，提供了三种类型的用户指令输入框，在不同组的框输入指令，可控制指令的执行时间，分别是编译前</a:t>
            </a:r>
            <a:r>
              <a:rPr lang="en-US" altLang="zh-CN"/>
              <a:t>(Before Compile c/c++ file)</a:t>
            </a:r>
            <a:r>
              <a:rPr lang="zh-CN" altLang="zh-CN"/>
              <a:t>、构建前</a:t>
            </a:r>
            <a:r>
              <a:rPr lang="en-US" altLang="zh-CN"/>
              <a:t>(Before Build/Rebuild)</a:t>
            </a:r>
            <a:r>
              <a:rPr lang="zh-CN" altLang="zh-CN"/>
              <a:t>及构建后</a:t>
            </a:r>
            <a:r>
              <a:rPr lang="en-US" altLang="zh-CN"/>
              <a:t>(After Build/Rebuild)</a:t>
            </a:r>
            <a:r>
              <a:rPr lang="zh-CN" altLang="zh-CN"/>
              <a:t>执行。这些指令并没有限制必须是</a:t>
            </a:r>
            <a:r>
              <a:rPr lang="en-US" altLang="zh-CN"/>
              <a:t>arm</a:t>
            </a:r>
            <a:r>
              <a:rPr lang="zh-CN" altLang="zh-CN"/>
              <a:t>的编译工具链，例如如果您自己编写了</a:t>
            </a:r>
            <a:r>
              <a:rPr lang="en-US" altLang="zh-CN"/>
              <a:t>python</a:t>
            </a:r>
            <a:r>
              <a:rPr lang="zh-CN" altLang="zh-CN"/>
              <a:t>脚本，也可以在这里输入用户指令执行该脚本。</a:t>
            </a:r>
          </a:p>
          <a:p>
            <a:pPr>
              <a:lnSpc>
                <a:spcPct val="150000"/>
              </a:lnSpc>
            </a:pPr>
            <a:r>
              <a:rPr lang="en-US" altLang="zh-CN" smtClean="0"/>
              <a:t>	</a:t>
            </a:r>
            <a:r>
              <a:rPr lang="zh-CN" altLang="zh-CN" smtClean="0"/>
              <a:t>图</a:t>
            </a:r>
            <a:r>
              <a:rPr lang="zh-CN" altLang="zh-CN"/>
              <a:t>中的生成</a:t>
            </a:r>
            <a:r>
              <a:rPr lang="en-US" altLang="zh-CN"/>
              <a:t>bin</a:t>
            </a:r>
            <a:r>
              <a:rPr lang="zh-CN" altLang="zh-CN"/>
              <a:t>文件指令调用了</a:t>
            </a:r>
            <a:r>
              <a:rPr lang="en-US" altLang="zh-CN"/>
              <a:t>fromelf</a:t>
            </a:r>
            <a:r>
              <a:rPr lang="zh-CN" altLang="zh-CN"/>
              <a:t>工具，紧跟后面的是工具的选项及输出文件名、输入文件名。由于</a:t>
            </a:r>
            <a:r>
              <a:rPr lang="en-US" altLang="zh-CN"/>
              <a:t>fromelf</a:t>
            </a:r>
            <a:r>
              <a:rPr lang="zh-CN" altLang="zh-CN"/>
              <a:t>是根据</a:t>
            </a:r>
            <a:r>
              <a:rPr lang="en-US" altLang="zh-CN"/>
              <a:t>axf</a:t>
            </a:r>
            <a:r>
              <a:rPr lang="zh-CN" altLang="zh-CN"/>
              <a:t>文件生成</a:t>
            </a:r>
            <a:r>
              <a:rPr lang="en-US" altLang="zh-CN"/>
              <a:t>bin</a:t>
            </a:r>
            <a:r>
              <a:rPr lang="zh-CN" altLang="zh-CN"/>
              <a:t>的，而</a:t>
            </a:r>
            <a:r>
              <a:rPr lang="en-US" altLang="zh-CN"/>
              <a:t>axf</a:t>
            </a:r>
            <a:r>
              <a:rPr lang="zh-CN" altLang="zh-CN"/>
              <a:t>文件又是构建</a:t>
            </a:r>
            <a:r>
              <a:rPr lang="en-US" altLang="zh-CN"/>
              <a:t>(build)</a:t>
            </a:r>
            <a:r>
              <a:rPr lang="zh-CN" altLang="zh-CN"/>
              <a:t>工程后才生成，所以我们把该指令放到“</a:t>
            </a:r>
            <a:r>
              <a:rPr lang="en-US" altLang="zh-CN"/>
              <a:t>After Build/Rebuild</a:t>
            </a:r>
            <a:r>
              <a:rPr lang="zh-CN" altLang="zh-CN"/>
              <a:t>”一栏。 </a:t>
            </a:r>
          </a:p>
        </p:txBody>
      </p:sp>
    </p:spTree>
    <p:extLst>
      <p:ext uri="{BB962C8B-B14F-4D97-AF65-F5344CB8AC3E}">
        <p14:creationId xmlns:p14="http://schemas.microsoft.com/office/powerpoint/2010/main" val="4164661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MDK</a:t>
            </a:r>
            <a:r>
              <a:rPr lang="zh-CN" altLang="en-US" sz="2800" b="1" smtClean="0">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5069016"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实验：自动分配变量到外部</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实验：优先使用内部</a:t>
            </a:r>
            <a:r>
              <a:rPr lang="en-US" altLang="zh-CN" sz="2400" b="1" smtClean="0">
                <a:solidFill>
                  <a:prstClr val="black"/>
                </a:solidFill>
                <a:latin typeface="微软雅黑" pitchFamily="34" charset="-122"/>
                <a:ea typeface="微软雅黑" pitchFamily="34" charset="-122"/>
                <a:cs typeface="+mj-cs"/>
              </a:rPr>
              <a:t>SRAM</a:t>
            </a:r>
            <a:r>
              <a:rPr lang="zh-CN" altLang="en-US" sz="2400" b="1" smtClean="0">
                <a:solidFill>
                  <a:prstClr val="black"/>
                </a:solidFill>
                <a:latin typeface="微软雅黑" pitchFamily="34" charset="-122"/>
                <a:ea typeface="微软雅黑" pitchFamily="34" charset="-122"/>
                <a:cs typeface="+mj-cs"/>
              </a:rPr>
              <a:t>并</a:t>
            </a:r>
            <a:endParaRPr lang="en-US" altLang="zh-CN" sz="2400" b="1" smtClean="0">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          分配堆到</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编译</a:t>
            </a:r>
            <a:r>
              <a:rPr lang="zh-CN" altLang="en-US" sz="2400" b="1">
                <a:latin typeface="微软雅黑" pitchFamily="34" charset="-122"/>
                <a:ea typeface="微软雅黑" pitchFamily="34" charset="-122"/>
              </a:rPr>
              <a:t>工具链</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3362524"/>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前面编译过程中，</a:t>
            </a:r>
            <a:r>
              <a:rPr lang="en-US" altLang="zh-CN"/>
              <a:t>MDK</a:t>
            </a:r>
            <a:r>
              <a:rPr lang="zh-CN" altLang="zh-CN"/>
              <a:t>调用了各种编译工具，平时我们直接配置</a:t>
            </a:r>
            <a:r>
              <a:rPr lang="en-US" altLang="zh-CN"/>
              <a:t>MDK</a:t>
            </a:r>
            <a:r>
              <a:rPr lang="zh-CN" altLang="zh-CN"/>
              <a:t>，不需要学习如何使用它们，但了解它们是非常有好处</a:t>
            </a:r>
            <a:r>
              <a:rPr lang="zh-CN" altLang="zh-CN"/>
              <a:t>的</a:t>
            </a:r>
            <a:r>
              <a:rPr lang="zh-CN" altLang="zh-CN" smtClean="0"/>
              <a:t>。</a:t>
            </a:r>
            <a:endParaRPr lang="en-US" altLang="zh-CN" smtClean="0"/>
          </a:p>
          <a:p>
            <a:pPr>
              <a:lnSpc>
                <a:spcPct val="150000"/>
              </a:lnSpc>
            </a:pPr>
            <a:r>
              <a:rPr lang="en-US" altLang="zh-CN"/>
              <a:t>	</a:t>
            </a:r>
            <a:r>
              <a:rPr lang="zh-CN" altLang="zh-CN" smtClean="0"/>
              <a:t>例如</a:t>
            </a:r>
            <a:r>
              <a:rPr lang="zh-CN" altLang="zh-CN"/>
              <a:t>，若希望使用</a:t>
            </a:r>
            <a:r>
              <a:rPr lang="en-US" altLang="zh-CN"/>
              <a:t>MDK</a:t>
            </a:r>
            <a:r>
              <a:rPr lang="zh-CN" altLang="zh-CN"/>
              <a:t>编译生成</a:t>
            </a:r>
            <a:r>
              <a:rPr lang="en-US" altLang="zh-CN"/>
              <a:t>bin</a:t>
            </a:r>
            <a:r>
              <a:rPr lang="zh-CN" altLang="zh-CN"/>
              <a:t>文件的，需要在</a:t>
            </a:r>
            <a:r>
              <a:rPr lang="en-US" altLang="zh-CN"/>
              <a:t>MDK</a:t>
            </a:r>
            <a:r>
              <a:rPr lang="zh-CN" altLang="zh-CN"/>
              <a:t>中输入指令控制</a:t>
            </a:r>
            <a:r>
              <a:rPr lang="en-US" altLang="zh-CN"/>
              <a:t>fromelf</a:t>
            </a:r>
            <a:r>
              <a:rPr lang="zh-CN" altLang="zh-CN"/>
              <a:t>工具；在本章后面讲解</a:t>
            </a:r>
            <a:r>
              <a:rPr lang="en-US" altLang="zh-CN"/>
              <a:t>AXF</a:t>
            </a:r>
            <a:r>
              <a:rPr lang="zh-CN" altLang="zh-CN"/>
              <a:t>及</a:t>
            </a:r>
            <a:r>
              <a:rPr lang="en-US" altLang="zh-CN"/>
              <a:t>O</a:t>
            </a:r>
            <a:r>
              <a:rPr lang="zh-CN" altLang="zh-CN"/>
              <a:t>文件的时候，需要利用</a:t>
            </a:r>
            <a:r>
              <a:rPr lang="en-US" altLang="zh-CN"/>
              <a:t>fromelf</a:t>
            </a:r>
            <a:r>
              <a:rPr lang="zh-CN" altLang="zh-CN"/>
              <a:t>工具查看其文件信息，这都是无法直接通过</a:t>
            </a:r>
            <a:r>
              <a:rPr lang="en-US" altLang="zh-CN"/>
              <a:t>MDK</a:t>
            </a:r>
            <a:r>
              <a:rPr lang="zh-CN" altLang="zh-CN"/>
              <a:t>做到</a:t>
            </a:r>
            <a:r>
              <a:rPr lang="zh-CN" altLang="zh-CN"/>
              <a:t>的</a:t>
            </a:r>
            <a:r>
              <a:rPr lang="zh-CN" altLang="zh-CN" smtClean="0"/>
              <a:t>。</a:t>
            </a:r>
            <a:endParaRPr lang="en-US" altLang="zh-CN" smtClean="0"/>
          </a:p>
          <a:p>
            <a:pPr>
              <a:lnSpc>
                <a:spcPct val="150000"/>
              </a:lnSpc>
            </a:pPr>
            <a:r>
              <a:rPr lang="en-US" altLang="zh-CN"/>
              <a:t>	</a:t>
            </a:r>
            <a:r>
              <a:rPr lang="zh-CN" altLang="zh-CN" smtClean="0"/>
              <a:t>关于</a:t>
            </a:r>
            <a:r>
              <a:rPr lang="zh-CN" altLang="zh-CN"/>
              <a:t>这些工具链的说明，在</a:t>
            </a:r>
            <a:r>
              <a:rPr lang="en-US" altLang="zh-CN"/>
              <a:t>MDK</a:t>
            </a:r>
            <a:r>
              <a:rPr lang="zh-CN" altLang="zh-CN"/>
              <a:t>的帮助手册《</a:t>
            </a:r>
            <a:r>
              <a:rPr lang="en-US" altLang="zh-CN"/>
              <a:t>ARM Development Tools</a:t>
            </a:r>
            <a:r>
              <a:rPr lang="zh-CN" altLang="zh-CN"/>
              <a:t>》都有详细讲解，点击</a:t>
            </a:r>
            <a:r>
              <a:rPr lang="en-US" altLang="zh-CN"/>
              <a:t>MDK</a:t>
            </a:r>
            <a:r>
              <a:rPr lang="zh-CN" altLang="zh-CN"/>
              <a:t>界面的“</a:t>
            </a:r>
            <a:r>
              <a:rPr lang="en-US" altLang="zh-CN"/>
              <a:t>help-&gt;uVision Help</a:t>
            </a:r>
            <a:r>
              <a:rPr lang="zh-CN" altLang="zh-CN"/>
              <a:t>”菜单可打开该文件。</a:t>
            </a:r>
          </a:p>
        </p:txBody>
      </p:sp>
    </p:spTree>
    <p:extLst>
      <p:ext uri="{BB962C8B-B14F-4D97-AF65-F5344CB8AC3E}">
        <p14:creationId xmlns:p14="http://schemas.microsoft.com/office/powerpoint/2010/main" val="1808601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设置</a:t>
            </a:r>
            <a:r>
              <a:rPr lang="zh-CN" altLang="en-US" sz="2400" b="1">
                <a:latin typeface="微软雅黑" pitchFamily="34" charset="-122"/>
                <a:ea typeface="微软雅黑" pitchFamily="34" charset="-122"/>
              </a:rPr>
              <a:t>环境变量</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2169825"/>
          </a:xfrm>
          <a:prstGeom prst="rect">
            <a:avLst/>
          </a:prstGeom>
        </p:spPr>
        <p:txBody>
          <a:bodyPr wrap="square">
            <a:spAutoFit/>
          </a:bodyPr>
          <a:lstStyle/>
          <a:p>
            <a:pPr>
              <a:lnSpc>
                <a:spcPct val="150000"/>
              </a:lnSpc>
            </a:pPr>
            <a:r>
              <a:rPr lang="en-US" altLang="zh-CN" smtClean="0"/>
              <a:t>	</a:t>
            </a:r>
            <a:r>
              <a:rPr lang="zh-CN" altLang="zh-CN" smtClean="0"/>
              <a:t>调用</a:t>
            </a:r>
            <a:r>
              <a:rPr lang="zh-CN" altLang="zh-CN"/>
              <a:t>这些编译工具，需要用到</a:t>
            </a:r>
            <a:r>
              <a:rPr lang="en-US" altLang="zh-CN"/>
              <a:t>Windows</a:t>
            </a:r>
            <a:r>
              <a:rPr lang="zh-CN" altLang="zh-CN"/>
              <a:t>的“命令行提示符工具”，为了让命令行方便地找到这些工具，我们先把工具链的目录添加到系统的环境变量</a:t>
            </a:r>
            <a:r>
              <a:rPr lang="zh-CN" altLang="zh-CN"/>
              <a:t>中</a:t>
            </a:r>
            <a:r>
              <a:rPr lang="zh-CN" altLang="zh-CN" smtClean="0"/>
              <a:t>。</a:t>
            </a:r>
            <a:endParaRPr lang="en-US" altLang="zh-CN" smtClean="0"/>
          </a:p>
          <a:p>
            <a:pPr>
              <a:lnSpc>
                <a:spcPct val="150000"/>
              </a:lnSpc>
            </a:pPr>
            <a:r>
              <a:rPr lang="en-US" altLang="zh-CN"/>
              <a:t>	</a:t>
            </a:r>
            <a:r>
              <a:rPr lang="zh-CN" altLang="zh-CN" smtClean="0"/>
              <a:t>查看</a:t>
            </a:r>
            <a:r>
              <a:rPr lang="zh-CN" altLang="zh-CN"/>
              <a:t>本机工具链所在的具体目录可根据上一小节讲解的工程编译提示输出信息中找到，如本机的路径为“</a:t>
            </a:r>
            <a:r>
              <a:rPr lang="en-US" altLang="zh-CN"/>
              <a:t>D:\work\keil5\ARM\ARMCC\bin</a:t>
            </a:r>
            <a:r>
              <a:rPr lang="zh-CN" altLang="zh-CN"/>
              <a:t>”。</a:t>
            </a:r>
          </a:p>
        </p:txBody>
      </p:sp>
      <p:sp>
        <p:nvSpPr>
          <p:cNvPr id="4" name="矩形 3"/>
          <p:cNvSpPr/>
          <p:nvPr/>
        </p:nvSpPr>
        <p:spPr>
          <a:xfrm>
            <a:off x="620767" y="3923764"/>
            <a:ext cx="3099951" cy="369332"/>
          </a:xfrm>
          <a:prstGeom prst="rect">
            <a:avLst/>
          </a:prstGeom>
        </p:spPr>
        <p:txBody>
          <a:bodyPr wrap="none">
            <a:spAutoFit/>
          </a:bodyPr>
          <a:lstStyle/>
          <a:p>
            <a:r>
              <a:rPr lang="en-US" altLang="zh-CN" b="1"/>
              <a:t>1</a:t>
            </a:r>
            <a:r>
              <a:rPr lang="en-US" altLang="zh-CN" b="1" smtClean="0"/>
              <a:t>. </a:t>
            </a:r>
            <a:r>
              <a:rPr lang="zh-CN" altLang="en-US" b="1" smtClean="0"/>
              <a:t>添加</a:t>
            </a:r>
            <a:r>
              <a:rPr lang="zh-CN" altLang="en-US" b="1"/>
              <a:t>路径到</a:t>
            </a:r>
            <a:r>
              <a:rPr lang="en-US" altLang="zh-CN" b="1"/>
              <a:t>PATH</a:t>
            </a:r>
            <a:r>
              <a:rPr lang="zh-CN" altLang="en-US" b="1"/>
              <a:t>环境变量</a:t>
            </a:r>
          </a:p>
        </p:txBody>
      </p:sp>
      <p:sp>
        <p:nvSpPr>
          <p:cNvPr id="7" name="矩形 6"/>
          <p:cNvSpPr/>
          <p:nvPr/>
        </p:nvSpPr>
        <p:spPr>
          <a:xfrm>
            <a:off x="637788" y="4437112"/>
            <a:ext cx="7854136" cy="646331"/>
          </a:xfrm>
          <a:prstGeom prst="rect">
            <a:avLst/>
          </a:prstGeom>
        </p:spPr>
        <p:txBody>
          <a:bodyPr wrap="square">
            <a:spAutoFit/>
          </a:bodyPr>
          <a:lstStyle/>
          <a:p>
            <a:r>
              <a:rPr lang="en-US" altLang="zh-CN" smtClean="0"/>
              <a:t>	</a:t>
            </a:r>
            <a:r>
              <a:rPr lang="zh-CN" altLang="zh-CN" smtClean="0"/>
              <a:t>本</a:t>
            </a:r>
            <a:r>
              <a:rPr lang="zh-CN" altLang="en-US" smtClean="0"/>
              <a:t>章</a:t>
            </a:r>
            <a:r>
              <a:rPr lang="zh-CN" altLang="zh-CN" smtClean="0"/>
              <a:t>以</a:t>
            </a:r>
            <a:r>
              <a:rPr lang="en-US" altLang="zh-CN"/>
              <a:t>Win7</a:t>
            </a:r>
            <a:r>
              <a:rPr lang="zh-CN" altLang="zh-CN"/>
              <a:t>系统为例添加工具链的路径到</a:t>
            </a:r>
            <a:r>
              <a:rPr lang="en-US" altLang="zh-CN"/>
              <a:t>PATH</a:t>
            </a:r>
            <a:r>
              <a:rPr lang="zh-CN" altLang="zh-CN"/>
              <a:t>环境变量，其它系统是类似的。</a:t>
            </a:r>
          </a:p>
        </p:txBody>
      </p:sp>
    </p:spTree>
    <p:extLst>
      <p:ext uri="{BB962C8B-B14F-4D97-AF65-F5344CB8AC3E}">
        <p14:creationId xmlns:p14="http://schemas.microsoft.com/office/powerpoint/2010/main" val="1232262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a:t>
            </a:r>
            <a:r>
              <a:rPr lang="en-US" altLang="zh-CN" b="1" smtClean="0"/>
              <a:t>. </a:t>
            </a:r>
            <a:r>
              <a:rPr lang="zh-CN" altLang="en-US" b="1" smtClean="0"/>
              <a:t>添加</a:t>
            </a:r>
            <a:r>
              <a:rPr lang="zh-CN" altLang="en-US" b="1"/>
              <a:t>路径到</a:t>
            </a:r>
            <a:r>
              <a:rPr lang="en-US" altLang="zh-CN" b="1"/>
              <a:t>PATH</a:t>
            </a:r>
            <a:r>
              <a:rPr lang="zh-CN" altLang="en-US" b="1"/>
              <a:t>环境变量</a:t>
            </a:r>
          </a:p>
        </p:txBody>
      </p:sp>
      <p:sp>
        <p:nvSpPr>
          <p:cNvPr id="2" name="矩形 1"/>
          <p:cNvSpPr/>
          <p:nvPr/>
        </p:nvSpPr>
        <p:spPr>
          <a:xfrm>
            <a:off x="539552" y="1556793"/>
            <a:ext cx="7776864" cy="369332"/>
          </a:xfrm>
          <a:prstGeom prst="rect">
            <a:avLst/>
          </a:prstGeom>
        </p:spPr>
        <p:txBody>
          <a:bodyPr wrap="square">
            <a:spAutoFit/>
          </a:bodyPr>
          <a:lstStyle/>
          <a:p>
            <a:pPr marL="285750" indent="-285750">
              <a:buFont typeface="Arial" panose="020B0604020202020204" pitchFamily="34" charset="0"/>
              <a:buChar char="•"/>
            </a:pPr>
            <a:r>
              <a:rPr lang="zh-CN" altLang="zh-CN"/>
              <a:t>右键电脑系统的“计算机图标”，在弹出的菜单中</a:t>
            </a:r>
            <a:r>
              <a:rPr lang="zh-CN" altLang="zh-CN"/>
              <a:t>选择</a:t>
            </a:r>
            <a:r>
              <a:rPr lang="zh-CN" altLang="zh-CN" smtClean="0"/>
              <a:t>“属性”</a:t>
            </a:r>
            <a:r>
              <a:rPr lang="zh-CN" altLang="en-US" smtClean="0"/>
              <a:t>。</a:t>
            </a:r>
            <a:endParaRPr lang="zh-CN" altLang="en-US"/>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325010" y="2132855"/>
            <a:ext cx="2759158" cy="2927624"/>
          </a:xfrm>
          <a:prstGeom prst="rect">
            <a:avLst/>
          </a:prstGeom>
          <a:ln>
            <a:solidFill>
              <a:schemeClr val="tx1"/>
            </a:solidFill>
          </a:ln>
        </p:spPr>
      </p:pic>
    </p:spTree>
    <p:extLst>
      <p:ext uri="{BB962C8B-B14F-4D97-AF65-F5344CB8AC3E}">
        <p14:creationId xmlns:p14="http://schemas.microsoft.com/office/powerpoint/2010/main" val="46640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a:t>
            </a:r>
            <a:r>
              <a:rPr lang="en-US" altLang="zh-CN" b="1" smtClean="0"/>
              <a:t>. </a:t>
            </a:r>
            <a:r>
              <a:rPr lang="zh-CN" altLang="en-US" b="1" smtClean="0"/>
              <a:t>添加</a:t>
            </a:r>
            <a:r>
              <a:rPr lang="zh-CN" altLang="en-US" b="1"/>
              <a:t>路径到</a:t>
            </a:r>
            <a:r>
              <a:rPr lang="en-US" altLang="zh-CN" b="1"/>
              <a:t>PATH</a:t>
            </a:r>
            <a:r>
              <a:rPr lang="zh-CN" altLang="en-US" b="1"/>
              <a:t>环境变量</a:t>
            </a:r>
          </a:p>
        </p:txBody>
      </p:sp>
      <p:sp>
        <p:nvSpPr>
          <p:cNvPr id="2" name="矩形 1"/>
          <p:cNvSpPr/>
          <p:nvPr/>
        </p:nvSpPr>
        <p:spPr>
          <a:xfrm>
            <a:off x="539552" y="1556793"/>
            <a:ext cx="7776864" cy="1477328"/>
          </a:xfrm>
          <a:prstGeom prst="rect">
            <a:avLst/>
          </a:prstGeom>
        </p:spPr>
        <p:txBody>
          <a:bodyPr wrap="square">
            <a:spAutoFit/>
          </a:bodyPr>
          <a:lstStyle/>
          <a:p>
            <a:pPr marL="285750" indent="-285750">
              <a:buFont typeface="Arial" panose="020B0604020202020204" pitchFamily="34" charset="0"/>
              <a:buChar char="•"/>
            </a:pPr>
            <a:r>
              <a:rPr lang="zh-CN" altLang="zh-CN"/>
              <a:t>在弹出的属性页面依次点击“高级系统设置”</a:t>
            </a:r>
            <a:r>
              <a:rPr lang="en-US" altLang="zh-CN"/>
              <a:t>-&gt;</a:t>
            </a:r>
            <a:r>
              <a:rPr lang="zh-CN" altLang="zh-CN"/>
              <a:t>“环境变量”，在用户变量一栏中找到名为“</a:t>
            </a:r>
            <a:r>
              <a:rPr lang="en-US" altLang="zh-CN"/>
              <a:t>PATH</a:t>
            </a:r>
            <a:r>
              <a:rPr lang="zh-CN" altLang="zh-CN"/>
              <a:t>”的变量，若没有该变量，则新建一个。编辑“</a:t>
            </a:r>
            <a:r>
              <a:rPr lang="en-US" altLang="zh-CN"/>
              <a:t>PATH</a:t>
            </a:r>
            <a:r>
              <a:rPr lang="zh-CN" altLang="zh-CN"/>
              <a:t>”变量，在它的变量值中输入工具链的路径，如本机的是“</a:t>
            </a:r>
            <a:r>
              <a:rPr lang="en-US" altLang="zh-CN"/>
              <a:t>;D:\work\keil5\ARM\ARMCC\bin</a:t>
            </a:r>
            <a:r>
              <a:rPr lang="zh-CN" altLang="zh-CN"/>
              <a:t>”，注意要使用“分号</a:t>
            </a:r>
            <a:r>
              <a:rPr lang="en-US" altLang="zh-CN"/>
              <a:t>;</a:t>
            </a:r>
            <a:r>
              <a:rPr lang="zh-CN" altLang="zh-CN"/>
              <a:t>”让它与其它路径分隔开，输入完毕后依次</a:t>
            </a:r>
            <a:r>
              <a:rPr lang="zh-CN" altLang="zh-CN"/>
              <a:t>点</a:t>
            </a:r>
            <a:r>
              <a:rPr lang="zh-CN" altLang="zh-CN" smtClean="0"/>
              <a:t>确定</a:t>
            </a:r>
            <a:r>
              <a:rPr lang="zh-CN" altLang="en-US"/>
              <a:t>。</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91680" y="3054501"/>
            <a:ext cx="5976664" cy="3554626"/>
          </a:xfrm>
          <a:prstGeom prst="rect">
            <a:avLst/>
          </a:prstGeom>
          <a:ln>
            <a:solidFill>
              <a:schemeClr val="tx1"/>
            </a:solidFill>
          </a:ln>
        </p:spPr>
      </p:pic>
    </p:spTree>
    <p:extLst>
      <p:ext uri="{BB962C8B-B14F-4D97-AF65-F5344CB8AC3E}">
        <p14:creationId xmlns:p14="http://schemas.microsoft.com/office/powerpoint/2010/main" val="506853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a:t>
            </a:r>
            <a:r>
              <a:rPr lang="en-US" altLang="zh-CN" b="1" smtClean="0"/>
              <a:t>. </a:t>
            </a:r>
            <a:r>
              <a:rPr lang="zh-CN" altLang="en-US" b="1" smtClean="0"/>
              <a:t>添加</a:t>
            </a:r>
            <a:r>
              <a:rPr lang="zh-CN" altLang="en-US" b="1"/>
              <a:t>路径到</a:t>
            </a:r>
            <a:r>
              <a:rPr lang="en-US" altLang="zh-CN" b="1"/>
              <a:t>PATH</a:t>
            </a:r>
            <a:r>
              <a:rPr lang="zh-CN" altLang="en-US" b="1"/>
              <a:t>环境变量</a:t>
            </a:r>
          </a:p>
        </p:txBody>
      </p:sp>
      <p:sp>
        <p:nvSpPr>
          <p:cNvPr id="2" name="矩形 1"/>
          <p:cNvSpPr/>
          <p:nvPr/>
        </p:nvSpPr>
        <p:spPr>
          <a:xfrm>
            <a:off x="539552" y="1556793"/>
            <a:ext cx="7776864" cy="646331"/>
          </a:xfrm>
          <a:prstGeom prst="rect">
            <a:avLst/>
          </a:prstGeom>
        </p:spPr>
        <p:txBody>
          <a:bodyPr wrap="square">
            <a:spAutoFit/>
          </a:bodyPr>
          <a:lstStyle/>
          <a:p>
            <a:pPr marL="285750" indent="-285750">
              <a:buFont typeface="Arial" panose="020B0604020202020204" pitchFamily="34" charset="0"/>
              <a:buChar char="•"/>
            </a:pPr>
            <a:r>
              <a:rPr lang="zh-CN" altLang="zh-CN"/>
              <a:t>打开</a:t>
            </a:r>
            <a:r>
              <a:rPr lang="en-US" altLang="zh-CN"/>
              <a:t>Windows</a:t>
            </a:r>
            <a:r>
              <a:rPr lang="zh-CN" altLang="zh-CN"/>
              <a:t>的命令行，点击系统的“开始菜单”，在搜索框输入“</a:t>
            </a:r>
            <a:r>
              <a:rPr lang="en-US" altLang="zh-CN"/>
              <a:t>cmd</a:t>
            </a:r>
            <a:r>
              <a:rPr lang="zh-CN" altLang="zh-CN"/>
              <a:t>”，在搜索结果中点击“</a:t>
            </a:r>
            <a:r>
              <a:rPr lang="en-US" altLang="zh-CN"/>
              <a:t>cmd.exe</a:t>
            </a:r>
            <a:r>
              <a:rPr lang="zh-CN" altLang="zh-CN"/>
              <a:t>”即可</a:t>
            </a:r>
            <a:r>
              <a:rPr lang="zh-CN" altLang="zh-CN"/>
              <a:t>打开</a:t>
            </a:r>
            <a:r>
              <a:rPr lang="zh-CN" altLang="zh-CN" smtClean="0"/>
              <a:t>命令行</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699792" y="2231734"/>
            <a:ext cx="4084602" cy="2925458"/>
          </a:xfrm>
          <a:prstGeom prst="rect">
            <a:avLst/>
          </a:prstGeom>
          <a:ln>
            <a:solidFill>
              <a:schemeClr val="tx1"/>
            </a:solidFill>
          </a:ln>
        </p:spPr>
      </p:pic>
    </p:spTree>
    <p:extLst>
      <p:ext uri="{BB962C8B-B14F-4D97-AF65-F5344CB8AC3E}">
        <p14:creationId xmlns:p14="http://schemas.microsoft.com/office/powerpoint/2010/main" val="1511434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a:t>
            </a:r>
            <a:r>
              <a:rPr lang="en-US" altLang="zh-CN" b="1" smtClean="0"/>
              <a:t>. </a:t>
            </a:r>
            <a:r>
              <a:rPr lang="zh-CN" altLang="en-US" b="1" smtClean="0"/>
              <a:t>添加</a:t>
            </a:r>
            <a:r>
              <a:rPr lang="zh-CN" altLang="en-US" b="1"/>
              <a:t>路径到</a:t>
            </a:r>
            <a:r>
              <a:rPr lang="en-US" altLang="zh-CN" b="1"/>
              <a:t>PATH</a:t>
            </a:r>
            <a:r>
              <a:rPr lang="zh-CN" altLang="en-US" b="1"/>
              <a:t>环境变量</a:t>
            </a:r>
          </a:p>
        </p:txBody>
      </p:sp>
      <p:sp>
        <p:nvSpPr>
          <p:cNvPr id="2" name="矩形 1"/>
          <p:cNvSpPr/>
          <p:nvPr/>
        </p:nvSpPr>
        <p:spPr>
          <a:xfrm>
            <a:off x="539552" y="1556793"/>
            <a:ext cx="7776864" cy="1200329"/>
          </a:xfrm>
          <a:prstGeom prst="rect">
            <a:avLst/>
          </a:prstGeom>
        </p:spPr>
        <p:txBody>
          <a:bodyPr wrap="square">
            <a:spAutoFit/>
          </a:bodyPr>
          <a:lstStyle/>
          <a:p>
            <a:pPr marL="285750" lvl="0" indent="-285750">
              <a:buFont typeface="Arial" panose="020B0604020202020204" pitchFamily="34" charset="0"/>
              <a:buChar char="•"/>
            </a:pPr>
            <a:r>
              <a:rPr lang="zh-CN" altLang="zh-CN"/>
              <a:t>在弹出的命令行窗口中输入“</a:t>
            </a:r>
            <a:r>
              <a:rPr lang="en-US" altLang="zh-CN"/>
              <a:t>fromelf</a:t>
            </a:r>
            <a:r>
              <a:rPr lang="zh-CN" altLang="zh-CN"/>
              <a:t>”回车，若窗口打印出</a:t>
            </a:r>
            <a:r>
              <a:rPr lang="en-US" altLang="zh-CN"/>
              <a:t>formelf</a:t>
            </a:r>
            <a:r>
              <a:rPr lang="zh-CN" altLang="zh-CN"/>
              <a:t>的帮助说明，那么路径正常，就可以开始后面的工作了；若提示“不是内部名外部命令，也不是可运行的程序</a:t>
            </a:r>
            <a:r>
              <a:rPr lang="en-US" altLang="zh-CN"/>
              <a:t>…</a:t>
            </a:r>
            <a:r>
              <a:rPr lang="zh-CN" altLang="zh-CN"/>
              <a:t>”信息，说明路径不对，请重新配置环境变量，并确认该工作目录下有编译工具链。</a:t>
            </a:r>
          </a:p>
        </p:txBody>
      </p:sp>
      <p:sp>
        <p:nvSpPr>
          <p:cNvPr id="3" name="矩形 2"/>
          <p:cNvSpPr/>
          <p:nvPr/>
        </p:nvSpPr>
        <p:spPr>
          <a:xfrm>
            <a:off x="755576" y="3501008"/>
            <a:ext cx="7848872" cy="2169825"/>
          </a:xfrm>
          <a:prstGeom prst="rect">
            <a:avLst/>
          </a:prstGeom>
        </p:spPr>
        <p:txBody>
          <a:bodyPr wrap="square">
            <a:spAutoFit/>
          </a:bodyPr>
          <a:lstStyle/>
          <a:p>
            <a:pPr>
              <a:lnSpc>
                <a:spcPct val="150000"/>
              </a:lnSpc>
            </a:pPr>
            <a:r>
              <a:rPr lang="en-US" altLang="zh-CN" smtClean="0"/>
              <a:t>	</a:t>
            </a:r>
            <a:r>
              <a:rPr lang="zh-CN" altLang="zh-CN" smtClean="0"/>
              <a:t>这个</a:t>
            </a:r>
            <a:r>
              <a:rPr lang="zh-CN" altLang="en-US" smtClean="0"/>
              <a:t>添加环境变量的</a:t>
            </a:r>
            <a:r>
              <a:rPr lang="zh-CN" altLang="zh-CN" smtClean="0"/>
              <a:t>过程</a:t>
            </a:r>
            <a:r>
              <a:rPr lang="zh-CN" altLang="zh-CN"/>
              <a:t>本质就是让命令行通过“</a:t>
            </a:r>
            <a:r>
              <a:rPr lang="en-US" altLang="zh-CN"/>
              <a:t>PATH</a:t>
            </a:r>
            <a:r>
              <a:rPr lang="zh-CN" altLang="zh-CN"/>
              <a:t>”路径找到“</a:t>
            </a:r>
            <a:r>
              <a:rPr lang="en-US" altLang="zh-CN"/>
              <a:t>fromelf.exe</a:t>
            </a:r>
            <a:r>
              <a:rPr lang="zh-CN" altLang="zh-CN"/>
              <a:t>”程序运行，默认运行“</a:t>
            </a:r>
            <a:r>
              <a:rPr lang="en-US" altLang="zh-CN"/>
              <a:t>fromelf.exe</a:t>
            </a:r>
            <a:r>
              <a:rPr lang="zh-CN" altLang="zh-CN"/>
              <a:t>”时它会输出自己的帮助信息，这就是工具链的调用过程，</a:t>
            </a:r>
            <a:r>
              <a:rPr lang="en-US" altLang="zh-CN"/>
              <a:t>MDK</a:t>
            </a:r>
            <a:r>
              <a:rPr lang="zh-CN" altLang="zh-CN"/>
              <a:t>本质上也是如此调用工具链的，只是它集成为</a:t>
            </a:r>
            <a:r>
              <a:rPr lang="en-US" altLang="zh-CN"/>
              <a:t>GUI</a:t>
            </a:r>
            <a:r>
              <a:rPr lang="zh-CN" altLang="zh-CN"/>
              <a:t>，相对于命令行对用户更友好，毕竟上述配置环境变量的过程已经让新手烦躁了。</a:t>
            </a:r>
          </a:p>
        </p:txBody>
      </p:sp>
    </p:spTree>
    <p:extLst>
      <p:ext uri="{BB962C8B-B14F-4D97-AF65-F5344CB8AC3E}">
        <p14:creationId xmlns:p14="http://schemas.microsoft.com/office/powerpoint/2010/main" val="181742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8925" cy="369332"/>
          </a:xfrm>
          <a:prstGeom prst="rect">
            <a:avLst/>
          </a:prstGeom>
        </p:spPr>
        <p:txBody>
          <a:bodyPr wrap="none">
            <a:spAutoFit/>
          </a:bodyPr>
          <a:lstStyle/>
          <a:p>
            <a:r>
              <a:rPr lang="en-US" altLang="zh-CN" b="1" smtClean="0"/>
              <a:t>armcc</a:t>
            </a:r>
            <a:r>
              <a:rPr lang="zh-CN" altLang="en-US" b="1"/>
              <a:t>、</a:t>
            </a:r>
            <a:r>
              <a:rPr lang="en-US" altLang="zh-CN" b="1"/>
              <a:t>armasm</a:t>
            </a:r>
            <a:r>
              <a:rPr lang="zh-CN" altLang="en-US" b="1"/>
              <a:t>及</a:t>
            </a:r>
            <a:r>
              <a:rPr lang="en-US" altLang="zh-CN" b="1"/>
              <a:t>armlink </a:t>
            </a:r>
            <a:endParaRPr lang="zh-CN" altLang="en-US" b="1"/>
          </a:p>
        </p:txBody>
      </p:sp>
      <p:sp>
        <p:nvSpPr>
          <p:cNvPr id="2" name="矩形 1"/>
          <p:cNvSpPr/>
          <p:nvPr/>
        </p:nvSpPr>
        <p:spPr>
          <a:xfrm>
            <a:off x="539552" y="1556793"/>
            <a:ext cx="7776864" cy="369332"/>
          </a:xfrm>
          <a:prstGeom prst="rect">
            <a:avLst/>
          </a:prstGeom>
        </p:spPr>
        <p:txBody>
          <a:bodyPr wrap="square">
            <a:spAutoFit/>
          </a:bodyPr>
          <a:lstStyle/>
          <a:p>
            <a:r>
              <a:rPr lang="zh-CN" altLang="zh-CN"/>
              <a:t>接下来我们看看各个工具链的具体用法，主要以</a:t>
            </a:r>
            <a:r>
              <a:rPr lang="en-US" altLang="zh-CN"/>
              <a:t>armcc</a:t>
            </a:r>
            <a:r>
              <a:rPr lang="zh-CN" altLang="zh-CN"/>
              <a:t>为例。</a:t>
            </a:r>
          </a:p>
        </p:txBody>
      </p:sp>
      <p:sp>
        <p:nvSpPr>
          <p:cNvPr id="6" name="矩形 5"/>
          <p:cNvSpPr/>
          <p:nvPr/>
        </p:nvSpPr>
        <p:spPr>
          <a:xfrm>
            <a:off x="559478" y="2132856"/>
            <a:ext cx="1120820" cy="369332"/>
          </a:xfrm>
          <a:prstGeom prst="rect">
            <a:avLst/>
          </a:prstGeom>
        </p:spPr>
        <p:txBody>
          <a:bodyPr wrap="none">
            <a:spAutoFit/>
          </a:bodyPr>
          <a:lstStyle/>
          <a:p>
            <a:r>
              <a:rPr lang="en-US" altLang="zh-CN" b="1"/>
              <a:t>1</a:t>
            </a:r>
            <a:r>
              <a:rPr lang="en-US" altLang="zh-CN" b="1" smtClean="0"/>
              <a:t>. armcc</a:t>
            </a:r>
            <a:endParaRPr lang="zh-CN" altLang="en-US" b="1"/>
          </a:p>
        </p:txBody>
      </p:sp>
      <p:sp>
        <p:nvSpPr>
          <p:cNvPr id="7" name="矩形 6"/>
          <p:cNvSpPr/>
          <p:nvPr/>
        </p:nvSpPr>
        <p:spPr>
          <a:xfrm>
            <a:off x="755576" y="2564904"/>
            <a:ext cx="7704856" cy="923330"/>
          </a:xfrm>
          <a:prstGeom prst="rect">
            <a:avLst/>
          </a:prstGeom>
        </p:spPr>
        <p:txBody>
          <a:bodyPr wrap="square">
            <a:spAutoFit/>
          </a:bodyPr>
          <a:lstStyle/>
          <a:p>
            <a:r>
              <a:rPr lang="en-US" altLang="zh-CN"/>
              <a:t>armcc</a:t>
            </a:r>
            <a:r>
              <a:rPr lang="zh-CN" altLang="zh-CN"/>
              <a:t>用于把</a:t>
            </a:r>
            <a:r>
              <a:rPr lang="en-US" altLang="zh-CN"/>
              <a:t>c/c++</a:t>
            </a:r>
            <a:r>
              <a:rPr lang="zh-CN" altLang="zh-CN"/>
              <a:t>文件编译成</a:t>
            </a:r>
            <a:r>
              <a:rPr lang="en-US" altLang="zh-CN"/>
              <a:t>ARM</a:t>
            </a:r>
            <a:r>
              <a:rPr lang="zh-CN" altLang="zh-CN"/>
              <a:t>指令代码，编译后会输出</a:t>
            </a:r>
            <a:r>
              <a:rPr lang="en-US" altLang="zh-CN"/>
              <a:t>ELF</a:t>
            </a:r>
            <a:r>
              <a:rPr lang="zh-CN" altLang="zh-CN"/>
              <a:t>格式的</a:t>
            </a:r>
            <a:r>
              <a:rPr lang="en-US" altLang="zh-CN"/>
              <a:t>O</a:t>
            </a:r>
            <a:r>
              <a:rPr lang="zh-CN" altLang="zh-CN"/>
              <a:t>文件</a:t>
            </a:r>
            <a:r>
              <a:rPr lang="en-US" altLang="zh-CN"/>
              <a:t>(</a:t>
            </a:r>
            <a:r>
              <a:rPr lang="zh-CN" altLang="zh-CN"/>
              <a:t>对象、目标文件</a:t>
            </a:r>
            <a:r>
              <a:rPr lang="en-US" altLang="zh-CN"/>
              <a:t>)</a:t>
            </a:r>
            <a:r>
              <a:rPr lang="zh-CN" altLang="zh-CN"/>
              <a:t>，在命令行中输入“</a:t>
            </a:r>
            <a:r>
              <a:rPr lang="en-US" altLang="zh-CN"/>
              <a:t>armcc</a:t>
            </a:r>
            <a:r>
              <a:rPr lang="zh-CN" altLang="zh-CN"/>
              <a:t>”回车可调用该工具，它会打印</a:t>
            </a:r>
            <a:r>
              <a:rPr lang="zh-CN" altLang="zh-CN"/>
              <a:t>帮助</a:t>
            </a:r>
            <a:r>
              <a:rPr lang="zh-CN" altLang="zh-CN" smtClean="0"/>
              <a:t>说明</a:t>
            </a:r>
            <a:r>
              <a:rPr lang="zh-CN" altLang="en-US" smtClean="0"/>
              <a:t>：</a:t>
            </a:r>
            <a:endParaRPr lang="zh-CN" altLang="en-US"/>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915816" y="3284984"/>
            <a:ext cx="4102735" cy="3357245"/>
          </a:xfrm>
          <a:prstGeom prst="rect">
            <a:avLst/>
          </a:prstGeom>
        </p:spPr>
      </p:pic>
    </p:spTree>
    <p:extLst>
      <p:ext uri="{BB962C8B-B14F-4D97-AF65-F5344CB8AC3E}">
        <p14:creationId xmlns:p14="http://schemas.microsoft.com/office/powerpoint/2010/main" val="3780259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3419</TotalTime>
  <Pages>0</Pages>
  <Words>595</Words>
  <Characters>0</Characters>
  <Application>Microsoft Office PowerPoint</Application>
  <DocSecurity>0</DocSecurity>
  <PresentationFormat>全屏显示(4:3)</PresentationFormat>
  <Lines>0</Lines>
  <Paragraphs>85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366</cp:revision>
  <dcterms:created xsi:type="dcterms:W3CDTF">2014-09-22T09:17:55Z</dcterms:created>
  <dcterms:modified xsi:type="dcterms:W3CDTF">2016-07-04T08:49:12Z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