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87" r:id="rId2"/>
    <p:sldId id="273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28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-96" y="-50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MDK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的编译过程及文件类型全解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067" y="1196752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这些</a:t>
            </a:r>
            <a:r>
              <a:rPr lang="zh-CN" altLang="zh-CN"/>
              <a:t>工程参数都是当</a:t>
            </a:r>
            <a:r>
              <a:rPr lang="en-US" altLang="zh-CN"/>
              <a:t>MDK</a:t>
            </a:r>
            <a:r>
              <a:rPr lang="zh-CN" altLang="zh-CN"/>
              <a:t>正常退出时才会被写入保存，所以若</a:t>
            </a:r>
            <a:r>
              <a:rPr lang="en-US" altLang="zh-CN"/>
              <a:t>MDK</a:t>
            </a:r>
            <a:r>
              <a:rPr lang="zh-CN" altLang="zh-CN"/>
              <a:t>错误退出时</a:t>
            </a:r>
            <a:r>
              <a:rPr lang="en-US" altLang="zh-CN"/>
              <a:t>(</a:t>
            </a:r>
            <a:r>
              <a:rPr lang="zh-CN" altLang="zh-CN"/>
              <a:t>如使用</a:t>
            </a:r>
            <a:r>
              <a:rPr lang="en-US" altLang="zh-CN"/>
              <a:t>Windows</a:t>
            </a:r>
            <a:r>
              <a:rPr lang="zh-CN" altLang="zh-CN"/>
              <a:t>的任务管理器强制关闭</a:t>
            </a:r>
            <a:r>
              <a:rPr lang="en-US" altLang="zh-CN"/>
              <a:t>)</a:t>
            </a:r>
            <a:r>
              <a:rPr lang="zh-CN" altLang="zh-CN"/>
              <a:t>，工程配置参数的最新更改是不会被记录的，重新打开工程时要再次配置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根据</a:t>
            </a:r>
            <a:r>
              <a:rPr lang="zh-CN" altLang="zh-CN"/>
              <a:t>这几个文件的记录类型，可以知道</a:t>
            </a:r>
            <a:r>
              <a:rPr lang="en-US" altLang="zh-CN"/>
              <a:t>uvprojx</a:t>
            </a:r>
            <a:r>
              <a:rPr lang="zh-CN" altLang="zh-CN"/>
              <a:t>文件是最重要的，删掉它我们就无法再正常打开工程了，而</a:t>
            </a:r>
            <a:r>
              <a:rPr lang="en-US" altLang="zh-CN"/>
              <a:t>uvoptx</a:t>
            </a:r>
            <a:r>
              <a:rPr lang="zh-CN" altLang="zh-CN"/>
              <a:t>及</a:t>
            </a:r>
            <a:r>
              <a:rPr lang="en-US" altLang="zh-CN"/>
              <a:t>uvguix</a:t>
            </a:r>
            <a:r>
              <a:rPr lang="zh-CN" altLang="zh-CN"/>
              <a:t>文件并不是必须的，可以删除，重新使用</a:t>
            </a:r>
            <a:r>
              <a:rPr lang="en-US" altLang="zh-CN"/>
              <a:t>MDK</a:t>
            </a:r>
            <a:r>
              <a:rPr lang="zh-CN" altLang="zh-CN"/>
              <a:t>打开</a:t>
            </a:r>
            <a:r>
              <a:rPr lang="en-US" altLang="zh-CN"/>
              <a:t>uvprojx</a:t>
            </a:r>
            <a:r>
              <a:rPr lang="zh-CN" altLang="zh-CN"/>
              <a:t>工程文件后，会以默认参数重新创建</a:t>
            </a:r>
            <a:r>
              <a:rPr lang="en-US" altLang="zh-CN"/>
              <a:t>uvoptx</a:t>
            </a:r>
            <a:r>
              <a:rPr lang="zh-CN" altLang="zh-CN"/>
              <a:t>及</a:t>
            </a:r>
            <a:r>
              <a:rPr lang="en-US" altLang="zh-CN"/>
              <a:t>uvguix</a:t>
            </a:r>
            <a:r>
              <a:rPr lang="zh-CN" altLang="zh-CN"/>
              <a:t>文件。</a:t>
            </a:r>
            <a:r>
              <a:rPr lang="en-US" altLang="zh-CN"/>
              <a:t>(</a:t>
            </a:r>
            <a:r>
              <a:rPr lang="zh-CN" altLang="zh-CN"/>
              <a:t>所以当使用</a:t>
            </a:r>
            <a:r>
              <a:rPr lang="en-US" altLang="zh-CN"/>
              <a:t>Git/SVN</a:t>
            </a:r>
            <a:r>
              <a:rPr lang="zh-CN" altLang="zh-CN"/>
              <a:t>等代码管理的时候，往往只保留</a:t>
            </a:r>
            <a:r>
              <a:rPr lang="en-US" altLang="zh-CN"/>
              <a:t>uvprojx</a:t>
            </a:r>
            <a:r>
              <a:rPr lang="zh-CN" altLang="zh-CN"/>
              <a:t>文件</a:t>
            </a:r>
            <a:r>
              <a:rPr lang="en-US" altLang="zh-CN"/>
              <a:t>)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09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/>
              <a:t>源文件</a:t>
            </a:r>
            <a:endParaRPr lang="zh-CN" altLang="en-US" sz="2000" b="1"/>
          </a:p>
        </p:txBody>
      </p:sp>
      <p:sp>
        <p:nvSpPr>
          <p:cNvPr id="4" name="矩形 3"/>
          <p:cNvSpPr/>
          <p:nvPr/>
        </p:nvSpPr>
        <p:spPr>
          <a:xfrm>
            <a:off x="683568" y="1553211"/>
            <a:ext cx="7992888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源文件</a:t>
            </a:r>
            <a:r>
              <a:rPr lang="zh-CN" altLang="zh-CN"/>
              <a:t>是工程中我们最熟悉的内容了，它们就是我们编写的各种源代码，</a:t>
            </a:r>
            <a:r>
              <a:rPr lang="en-US" altLang="zh-CN"/>
              <a:t>MDK</a:t>
            </a:r>
            <a:r>
              <a:rPr lang="zh-CN" altLang="zh-CN"/>
              <a:t>支持</a:t>
            </a:r>
            <a:r>
              <a:rPr lang="en-US" altLang="zh-CN"/>
              <a:t>c</a:t>
            </a:r>
            <a:r>
              <a:rPr lang="zh-CN" altLang="zh-CN"/>
              <a:t>、</a:t>
            </a:r>
            <a:r>
              <a:rPr lang="en-US" altLang="zh-CN"/>
              <a:t>cpp</a:t>
            </a:r>
            <a:r>
              <a:rPr lang="zh-CN" altLang="zh-CN"/>
              <a:t>、</a:t>
            </a:r>
            <a:r>
              <a:rPr lang="en-US" altLang="zh-CN"/>
              <a:t>h</a:t>
            </a:r>
            <a:r>
              <a:rPr lang="zh-CN" altLang="zh-CN"/>
              <a:t>、</a:t>
            </a:r>
            <a:r>
              <a:rPr lang="en-US" altLang="zh-CN"/>
              <a:t>s</a:t>
            </a:r>
            <a:r>
              <a:rPr lang="zh-CN" altLang="zh-CN"/>
              <a:t>、</a:t>
            </a:r>
            <a:r>
              <a:rPr lang="en-US" altLang="zh-CN"/>
              <a:t>inc</a:t>
            </a:r>
            <a:r>
              <a:rPr lang="zh-CN" altLang="zh-CN"/>
              <a:t>类型的源代码文件，其中</a:t>
            </a:r>
            <a:r>
              <a:rPr lang="en-US" altLang="zh-CN"/>
              <a:t>c</a:t>
            </a:r>
            <a:r>
              <a:rPr lang="zh-CN" altLang="zh-CN"/>
              <a:t>、</a:t>
            </a:r>
            <a:r>
              <a:rPr lang="en-US" altLang="zh-CN"/>
              <a:t>cpp</a:t>
            </a:r>
            <a:r>
              <a:rPr lang="zh-CN" altLang="zh-CN"/>
              <a:t>分别是</a:t>
            </a:r>
            <a:r>
              <a:rPr lang="en-US" altLang="zh-CN"/>
              <a:t>c/c++</a:t>
            </a:r>
            <a:r>
              <a:rPr lang="zh-CN" altLang="zh-CN"/>
              <a:t>语言的源代码，</a:t>
            </a:r>
            <a:r>
              <a:rPr lang="en-US" altLang="zh-CN"/>
              <a:t>h</a:t>
            </a:r>
            <a:r>
              <a:rPr lang="zh-CN" altLang="zh-CN"/>
              <a:t>是它们的头文件，</a:t>
            </a:r>
            <a:r>
              <a:rPr lang="en-US" altLang="zh-CN"/>
              <a:t>s</a:t>
            </a:r>
            <a:r>
              <a:rPr lang="zh-CN" altLang="zh-CN"/>
              <a:t>是汇编文件，</a:t>
            </a:r>
            <a:r>
              <a:rPr lang="en-US" altLang="zh-CN"/>
              <a:t>inc</a:t>
            </a:r>
            <a:r>
              <a:rPr lang="zh-CN" altLang="zh-CN"/>
              <a:t>是汇编文件的头文件，可使用“</a:t>
            </a:r>
            <a:r>
              <a:rPr lang="en-US" altLang="zh-CN"/>
              <a:t>$include</a:t>
            </a:r>
            <a:r>
              <a:rPr lang="zh-CN" altLang="zh-CN"/>
              <a:t>”语法包含。编译器根据工程中的源文件最终生成机器码。</a:t>
            </a:r>
          </a:p>
        </p:txBody>
      </p:sp>
    </p:spTree>
    <p:extLst>
      <p:ext uri="{BB962C8B-B14F-4D97-AF65-F5344CB8AC3E}">
        <p14:creationId xmlns:p14="http://schemas.microsoft.com/office/powerpoint/2010/main" val="17232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3089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Output</a:t>
            </a:r>
            <a:r>
              <a:rPr lang="zh-CN" altLang="en-US" sz="2000" b="1"/>
              <a:t>目录下生成的文件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553211"/>
            <a:ext cx="7992888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点击</a:t>
            </a:r>
            <a:r>
              <a:rPr lang="en-US" altLang="zh-CN"/>
              <a:t>MDK</a:t>
            </a:r>
            <a:r>
              <a:rPr lang="zh-CN" altLang="zh-CN"/>
              <a:t>中的编译按钮，它会根据工程的配置及工程中的源文件输出各种对象和列表文件，在工程的“</a:t>
            </a:r>
            <a:r>
              <a:rPr lang="en-US" altLang="zh-CN"/>
              <a:t>Options for Targe-&gt;Output-&gt;Select Folder for Objects</a:t>
            </a:r>
            <a:r>
              <a:rPr lang="zh-CN" altLang="zh-CN"/>
              <a:t>”和“</a:t>
            </a:r>
            <a:r>
              <a:rPr lang="en-US" altLang="zh-CN"/>
              <a:t>Options for Targe-&gt;Listing-&gt;Select Folder for Listings</a:t>
            </a:r>
            <a:r>
              <a:rPr lang="zh-CN" altLang="zh-CN"/>
              <a:t>”选项配置它们的输出</a:t>
            </a:r>
            <a:r>
              <a:rPr lang="zh-CN" altLang="zh-CN" smtClean="0"/>
              <a:t>路径</a:t>
            </a:r>
            <a:r>
              <a:rPr lang="zh-CN" altLang="en-US" smtClean="0"/>
              <a:t>：</a:t>
            </a:r>
            <a:endParaRPr lang="zh-CN" altLang="zh-CN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53741"/>
            <a:ext cx="4608512" cy="34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3089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Output</a:t>
            </a:r>
            <a:r>
              <a:rPr lang="zh-CN" altLang="en-US" sz="2000" b="1"/>
              <a:t>目录下生成的文件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24853"/>
            <a:ext cx="4896544" cy="364213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524854"/>
            <a:ext cx="3004820" cy="3915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45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154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</a:t>
            </a:r>
            <a:r>
              <a:rPr lang="en-US" altLang="zh-CN" sz="2000" b="1" smtClean="0"/>
              <a:t>. lib</a:t>
            </a:r>
            <a:r>
              <a:rPr lang="zh-CN" altLang="en-US" sz="2000" b="1"/>
              <a:t>库文件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475704" y="1559734"/>
            <a:ext cx="834476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在</a:t>
            </a:r>
            <a:r>
              <a:rPr lang="zh-CN" altLang="zh-CN"/>
              <a:t>某些场合</a:t>
            </a:r>
            <a:r>
              <a:rPr lang="zh-CN" altLang="zh-CN" smtClean="0"/>
              <a:t>下</a:t>
            </a:r>
            <a:r>
              <a:rPr lang="zh-CN" altLang="en-US"/>
              <a:t>可能</a:t>
            </a:r>
            <a:r>
              <a:rPr lang="zh-CN" altLang="zh-CN" smtClean="0"/>
              <a:t>不</a:t>
            </a:r>
            <a:r>
              <a:rPr lang="zh-CN" altLang="zh-CN"/>
              <a:t>希望提供给第三方一个可用的代码库，但不希望对方看到源码，这个时候我们就可以把工程生成</a:t>
            </a:r>
            <a:r>
              <a:rPr lang="en-US" altLang="zh-CN"/>
              <a:t>lib</a:t>
            </a:r>
            <a:r>
              <a:rPr lang="zh-CN" altLang="zh-CN"/>
              <a:t>文件</a:t>
            </a:r>
            <a:r>
              <a:rPr lang="en-US" altLang="zh-CN"/>
              <a:t>(Library file)</a:t>
            </a:r>
            <a:r>
              <a:rPr lang="zh-CN" altLang="zh-CN"/>
              <a:t>提供给对方，在</a:t>
            </a:r>
            <a:r>
              <a:rPr lang="en-US" altLang="zh-CN"/>
              <a:t>MDK</a:t>
            </a:r>
            <a:r>
              <a:rPr lang="zh-CN" altLang="zh-CN"/>
              <a:t>中可配置“</a:t>
            </a:r>
            <a:r>
              <a:rPr lang="en-US" altLang="zh-CN"/>
              <a:t>Options for Target-&gt;Create Library</a:t>
            </a:r>
            <a:r>
              <a:rPr lang="zh-CN" altLang="zh-CN"/>
              <a:t>”选项把工程编译成库</a:t>
            </a:r>
            <a:r>
              <a:rPr lang="zh-CN" altLang="zh-CN" smtClean="0"/>
              <a:t>文件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752" y="2898562"/>
            <a:ext cx="4968552" cy="36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1540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</a:t>
            </a:r>
            <a:r>
              <a:rPr lang="en-US" altLang="zh-CN" sz="2000" b="1" smtClean="0"/>
              <a:t>. lib</a:t>
            </a:r>
            <a:r>
              <a:rPr lang="zh-CN" altLang="en-US" sz="2000" b="1"/>
              <a:t>库文件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475704" y="1559734"/>
            <a:ext cx="8344767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工程</a:t>
            </a:r>
            <a:r>
              <a:rPr lang="zh-CN" altLang="en-US"/>
              <a:t>中生成可执行文件或库文件只能二选一，默认编译是生成可执行文件的，可执行文件即我们下载到芯片上直接运行的机器码。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得到</a:t>
            </a:r>
            <a:r>
              <a:rPr lang="zh-CN" altLang="en-US"/>
              <a:t>生成的*</a:t>
            </a:r>
            <a:r>
              <a:rPr lang="en-US" altLang="zh-CN"/>
              <a:t>.lib</a:t>
            </a:r>
            <a:r>
              <a:rPr lang="zh-CN" altLang="en-US"/>
              <a:t>文件后，可把它像</a:t>
            </a:r>
            <a:r>
              <a:rPr lang="en-US" altLang="zh-CN"/>
              <a:t>C</a:t>
            </a:r>
            <a:r>
              <a:rPr lang="zh-CN" altLang="en-US"/>
              <a:t>文件一样添加到其它工程中，并在该工程调用</a:t>
            </a:r>
            <a:r>
              <a:rPr lang="en-US" altLang="zh-CN"/>
              <a:t>lib</a:t>
            </a:r>
            <a:r>
              <a:rPr lang="zh-CN" altLang="en-US"/>
              <a:t>提供的函数接口，除了不能看到*</a:t>
            </a:r>
            <a:r>
              <a:rPr lang="en-US" altLang="zh-CN"/>
              <a:t>.lib</a:t>
            </a:r>
            <a:r>
              <a:rPr lang="zh-CN" altLang="en-US"/>
              <a:t>文件的源码，在应用方面它跟</a:t>
            </a:r>
            <a:r>
              <a:rPr lang="en-US" altLang="zh-CN"/>
              <a:t>C</a:t>
            </a:r>
            <a:r>
              <a:rPr lang="zh-CN" altLang="en-US"/>
              <a:t>源文件没有区别。</a:t>
            </a:r>
          </a:p>
        </p:txBody>
      </p:sp>
    </p:spTree>
    <p:extLst>
      <p:ext uri="{BB962C8B-B14F-4D97-AF65-F5344CB8AC3E}">
        <p14:creationId xmlns:p14="http://schemas.microsoft.com/office/powerpoint/2010/main" val="29425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2.dep</a:t>
            </a:r>
            <a:r>
              <a:rPr lang="zh-CN" altLang="en-US" sz="2000" b="1"/>
              <a:t>、</a:t>
            </a:r>
            <a:r>
              <a:rPr lang="en-US" altLang="zh-CN" sz="2000" b="1"/>
              <a:t>d</a:t>
            </a:r>
            <a:r>
              <a:rPr lang="zh-CN" altLang="en-US" sz="2000" b="1"/>
              <a:t>依赖文件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475704" y="1559734"/>
            <a:ext cx="8344767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*.</a:t>
            </a:r>
            <a:r>
              <a:rPr lang="en-US" altLang="zh-CN"/>
              <a:t>dep</a:t>
            </a:r>
            <a:r>
              <a:rPr lang="zh-CN" altLang="zh-CN"/>
              <a:t>和</a:t>
            </a:r>
            <a:r>
              <a:rPr lang="en-US" altLang="zh-CN"/>
              <a:t>*.d</a:t>
            </a:r>
            <a:r>
              <a:rPr lang="zh-CN" altLang="zh-CN"/>
              <a:t>文件</a:t>
            </a:r>
            <a:r>
              <a:rPr lang="en-US" altLang="zh-CN"/>
              <a:t>(Dependency file)</a:t>
            </a:r>
            <a:r>
              <a:rPr lang="zh-CN" altLang="zh-CN"/>
              <a:t>记录的是工程或其它文件的依赖，主要记录了引用的头文件路径，其中</a:t>
            </a:r>
            <a:r>
              <a:rPr lang="en-US" altLang="zh-CN"/>
              <a:t>*.dep</a:t>
            </a:r>
            <a:r>
              <a:rPr lang="zh-CN" altLang="zh-CN"/>
              <a:t>是整个工程的依赖，它以工程名命名，而</a:t>
            </a:r>
            <a:r>
              <a:rPr lang="en-US" altLang="zh-CN"/>
              <a:t>*.d</a:t>
            </a:r>
            <a:r>
              <a:rPr lang="zh-CN" altLang="zh-CN"/>
              <a:t>是单个源文件的依赖，它们以对应的源文件名命名。这些记录使用文本格式存储，我们可直接使用记事本</a:t>
            </a:r>
            <a:r>
              <a:rPr lang="zh-CN" altLang="zh-CN" smtClean="0"/>
              <a:t>打开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70556"/>
            <a:ext cx="5688632" cy="1598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78" y="5101598"/>
            <a:ext cx="6528667" cy="1296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42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3.crf</a:t>
            </a:r>
            <a:r>
              <a:rPr lang="zh-CN" altLang="en-US" sz="2000" b="1"/>
              <a:t>交叉引用文件</a:t>
            </a:r>
          </a:p>
        </p:txBody>
      </p:sp>
      <p:sp>
        <p:nvSpPr>
          <p:cNvPr id="2" name="矩形 1"/>
          <p:cNvSpPr/>
          <p:nvPr/>
        </p:nvSpPr>
        <p:spPr>
          <a:xfrm>
            <a:off x="475704" y="1559734"/>
            <a:ext cx="8344767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*.</a:t>
            </a:r>
            <a:r>
              <a:rPr lang="en-US" altLang="zh-CN"/>
              <a:t>crf</a:t>
            </a:r>
            <a:r>
              <a:rPr lang="zh-CN" altLang="zh-CN"/>
              <a:t>是交叉引用文件</a:t>
            </a:r>
            <a:r>
              <a:rPr lang="en-US" altLang="zh-CN"/>
              <a:t>(Cross-Reference file)</a:t>
            </a:r>
            <a:r>
              <a:rPr lang="zh-CN" altLang="zh-CN"/>
              <a:t>，它主要包含了浏览信息</a:t>
            </a:r>
            <a:r>
              <a:rPr lang="en-US" altLang="zh-CN"/>
              <a:t>(browse information)</a:t>
            </a:r>
            <a:r>
              <a:rPr lang="zh-CN" altLang="zh-CN"/>
              <a:t>，即源代码中的宏定义、变量及函数的定义和声明的位置。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我们</a:t>
            </a:r>
            <a:r>
              <a:rPr lang="zh-CN" altLang="zh-CN"/>
              <a:t>在代码编辑器中点击“</a:t>
            </a:r>
            <a:r>
              <a:rPr lang="en-US" altLang="zh-CN"/>
              <a:t>Go To Definition Of ‘xxxx’</a:t>
            </a:r>
            <a:r>
              <a:rPr lang="zh-CN" altLang="zh-CN"/>
              <a:t>”可实现浏览跳转</a:t>
            </a:r>
            <a:r>
              <a:rPr lang="zh-CN" altLang="zh-CN" smtClean="0"/>
              <a:t>，</a:t>
            </a:r>
            <a:r>
              <a:rPr lang="zh-CN" altLang="zh-CN"/>
              <a:t>跳转的时候，</a:t>
            </a:r>
            <a:r>
              <a:rPr lang="en-US" altLang="zh-CN"/>
              <a:t>MDK</a:t>
            </a:r>
            <a:r>
              <a:rPr lang="zh-CN" altLang="zh-CN"/>
              <a:t>就是通过</a:t>
            </a:r>
            <a:r>
              <a:rPr lang="en-US" altLang="zh-CN"/>
              <a:t>*.crf</a:t>
            </a:r>
            <a:r>
              <a:rPr lang="zh-CN" altLang="zh-CN"/>
              <a:t>文件查找出跳转位置的。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74" y="3541267"/>
            <a:ext cx="5359400" cy="2987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28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124744"/>
            <a:ext cx="2273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mtClean="0"/>
              <a:t>3.crf</a:t>
            </a:r>
            <a:r>
              <a:rPr lang="zh-CN" altLang="en-US" sz="2000" b="1"/>
              <a:t>交叉引用文件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524854"/>
            <a:ext cx="7848872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通过</a:t>
            </a:r>
            <a:r>
              <a:rPr lang="zh-CN" altLang="zh-CN"/>
              <a:t>配置</a:t>
            </a:r>
            <a:r>
              <a:rPr lang="en-US" altLang="zh-CN"/>
              <a:t>MDK</a:t>
            </a:r>
            <a:r>
              <a:rPr lang="zh-CN" altLang="zh-CN"/>
              <a:t>中的“</a:t>
            </a:r>
            <a:r>
              <a:rPr lang="en-US" altLang="zh-CN"/>
              <a:t>Option for Target-&gt;Output-&gt;Browse Information</a:t>
            </a:r>
            <a:r>
              <a:rPr lang="zh-CN" altLang="zh-CN"/>
              <a:t>”选项可以设置编译时是否生成浏览信息</a:t>
            </a:r>
            <a:r>
              <a:rPr lang="zh-CN" altLang="zh-CN" smtClean="0"/>
              <a:t>，</a:t>
            </a:r>
            <a:r>
              <a:rPr lang="zh-CN" altLang="zh-CN"/>
              <a:t>只有勾选该选项并编译后，才能实现上面的浏览跳转功能</a:t>
            </a:r>
            <a:r>
              <a:rPr lang="zh-CN" altLang="zh-CN" smtClean="0"/>
              <a:t>。</a:t>
            </a:r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87" y="2924944"/>
            <a:ext cx="4840538" cy="36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67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6627" y="278092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293096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5291" y="285293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编译工具链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645024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8650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789040"/>
            <a:ext cx="3599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MDK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工程的文件类型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231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88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程序的组成、存储与运行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691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角圆角矩形 23"/>
          <p:cNvSpPr/>
          <p:nvPr/>
        </p:nvSpPr>
        <p:spPr bwMode="auto">
          <a:xfrm>
            <a:off x="2033729" y="451539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C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C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228270" y="624691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2393" y="4662739"/>
            <a:ext cx="5069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实验：自动分配变量到外部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26627" y="5461097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75752" y="522920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59832" y="5445224"/>
            <a:ext cx="42098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实验：优先使用内部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SRAM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并</a:t>
            </a:r>
            <a:endParaRPr lang="en-US" altLang="zh-CN" sz="2400" b="1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         分配堆到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SDRAM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工程的文件类型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28" y="1628800"/>
            <a:ext cx="8100392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除了</a:t>
            </a:r>
            <a:r>
              <a:rPr lang="zh-CN" altLang="zh-CN"/>
              <a:t>上述编译过程生成的文件，</a:t>
            </a:r>
            <a:r>
              <a:rPr lang="en-US" altLang="zh-CN"/>
              <a:t>MDK</a:t>
            </a:r>
            <a:r>
              <a:rPr lang="zh-CN" altLang="zh-CN"/>
              <a:t>工程中还包含了各种各样的文件，下面我们统一介绍，</a:t>
            </a:r>
            <a:r>
              <a:rPr lang="en-US" altLang="zh-CN"/>
              <a:t>MDK</a:t>
            </a:r>
            <a:r>
              <a:rPr lang="zh-CN" altLang="zh-CN"/>
              <a:t>工程的常见</a:t>
            </a:r>
            <a:r>
              <a:rPr lang="zh-CN" altLang="zh-CN" smtClean="0"/>
              <a:t>文件类型</a:t>
            </a:r>
            <a:r>
              <a:rPr lang="zh-CN" altLang="en-US" smtClean="0"/>
              <a:t>如下表：</a:t>
            </a:r>
            <a:endParaRPr lang="zh-CN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20203"/>
              </p:ext>
            </p:extLst>
          </p:nvPr>
        </p:nvGraphicFramePr>
        <p:xfrm>
          <a:off x="1619083" y="2524020"/>
          <a:ext cx="6481309" cy="4073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523"/>
                <a:gridCol w="5279786"/>
              </a:tblGrid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后缀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</a:tr>
              <a:tr h="254583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</a:t>
                      </a:r>
                      <a:r>
                        <a:rPr lang="zh-CN" sz="1400">
                          <a:effectLst/>
                        </a:rPr>
                        <a:t>目录下的工程文件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916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*.uvguix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MDK5</a:t>
                      </a:r>
                      <a:r>
                        <a:rPr lang="zh-CN" sz="1100">
                          <a:effectLst/>
                        </a:rPr>
                        <a:t>工程的窗口布局文件，在</a:t>
                      </a:r>
                      <a:r>
                        <a:rPr lang="en-US" sz="1100">
                          <a:effectLst/>
                        </a:rPr>
                        <a:t>MDK4</a:t>
                      </a:r>
                      <a:r>
                        <a:rPr lang="zh-CN" sz="1100">
                          <a:effectLst/>
                        </a:rPr>
                        <a:t>中</a:t>
                      </a:r>
                      <a:r>
                        <a:rPr lang="en-US" sz="1100">
                          <a:effectLst/>
                        </a:rPr>
                        <a:t>*.UVGUI</a:t>
                      </a:r>
                      <a:r>
                        <a:rPr lang="zh-CN" sz="1100">
                          <a:effectLst/>
                        </a:rPr>
                        <a:t>后缀的文件功能相同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09167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*.uvprojx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MDK5</a:t>
                      </a:r>
                      <a:r>
                        <a:rPr lang="zh-CN" sz="1100">
                          <a:effectLst/>
                        </a:rPr>
                        <a:t>的工程文件，它使用了</a:t>
                      </a:r>
                      <a:r>
                        <a:rPr lang="en-US" sz="1100">
                          <a:effectLst/>
                        </a:rPr>
                        <a:t>XML</a:t>
                      </a:r>
                      <a:r>
                        <a:rPr lang="zh-CN" sz="1100">
                          <a:effectLst/>
                        </a:rPr>
                        <a:t>格式记录了工程结构，双击它可以打开整个工程，在</a:t>
                      </a:r>
                      <a:r>
                        <a:rPr lang="en-US" sz="1100">
                          <a:effectLst/>
                        </a:rPr>
                        <a:t>MDK4</a:t>
                      </a:r>
                      <a:r>
                        <a:rPr lang="zh-CN" sz="1100">
                          <a:effectLst/>
                        </a:rPr>
                        <a:t>中</a:t>
                      </a:r>
                      <a:r>
                        <a:rPr lang="en-US" sz="1100">
                          <a:effectLst/>
                        </a:rPr>
                        <a:t>*.UVPROJ</a:t>
                      </a:r>
                      <a:r>
                        <a:rPr lang="zh-CN" sz="1100">
                          <a:effectLst/>
                        </a:rPr>
                        <a:t>后缀的文件功能相同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76374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*.uvoptx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MDK5</a:t>
                      </a:r>
                      <a:r>
                        <a:rPr lang="zh-CN" sz="1100">
                          <a:effectLst/>
                        </a:rPr>
                        <a:t>的工程配置选项，包含</a:t>
                      </a:r>
                      <a:r>
                        <a:rPr lang="en-US" sz="1100">
                          <a:effectLst/>
                        </a:rPr>
                        <a:t>debugger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trace configuration</a:t>
                      </a:r>
                      <a:r>
                        <a:rPr lang="zh-CN" sz="1100">
                          <a:effectLst/>
                        </a:rPr>
                        <a:t>、</a:t>
                      </a:r>
                      <a:r>
                        <a:rPr lang="en-US" sz="1100">
                          <a:effectLst/>
                        </a:rPr>
                        <a:t>breakpooints</a:t>
                      </a:r>
                      <a:r>
                        <a:rPr lang="zh-CN" sz="1100">
                          <a:effectLst/>
                        </a:rPr>
                        <a:t>以及当前打开的文件，在</a:t>
                      </a:r>
                      <a:r>
                        <a:rPr lang="en-US" sz="1100">
                          <a:effectLst/>
                        </a:rPr>
                        <a:t>MDK4</a:t>
                      </a:r>
                      <a:r>
                        <a:rPr lang="zh-CN" sz="1100">
                          <a:effectLst/>
                        </a:rPr>
                        <a:t>中</a:t>
                      </a:r>
                      <a:r>
                        <a:rPr lang="en-US" sz="1100">
                          <a:effectLst/>
                        </a:rPr>
                        <a:t>*.UVOPT</a:t>
                      </a:r>
                      <a:r>
                        <a:rPr lang="zh-CN" sz="1100">
                          <a:effectLst/>
                        </a:rPr>
                        <a:t>后缀的文件功能相同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*.ini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某些下载器的配置记录文件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4583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源文件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*.c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r>
                        <a:rPr lang="zh-CN" sz="1100">
                          <a:effectLst/>
                        </a:rPr>
                        <a:t>语言源文件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*.cpp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C++</a:t>
                      </a:r>
                      <a:r>
                        <a:rPr lang="zh-CN" sz="1100">
                          <a:effectLst/>
                        </a:rPr>
                        <a:t>语言源文件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*.h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C/C++</a:t>
                      </a:r>
                      <a:r>
                        <a:rPr lang="zh-CN" sz="1100">
                          <a:effectLst/>
                        </a:rPr>
                        <a:t>的头文件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汇编语言的源文件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5458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*.inc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汇编语言的头文件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使用“</a:t>
                      </a:r>
                      <a:r>
                        <a:rPr lang="en-US" sz="1100">
                          <a:effectLst/>
                        </a:rPr>
                        <a:t>$include</a:t>
                      </a:r>
                      <a:r>
                        <a:rPr lang="zh-CN" sz="1100">
                          <a:effectLst/>
                        </a:rPr>
                        <a:t>”来包含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27628"/>
              </p:ext>
            </p:extLst>
          </p:nvPr>
        </p:nvGraphicFramePr>
        <p:xfrm>
          <a:off x="1187624" y="1124744"/>
          <a:ext cx="7344816" cy="4824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603"/>
                <a:gridCol w="5983213"/>
              </a:tblGrid>
              <a:tr h="288030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r>
                        <a:rPr lang="zh-CN" sz="1400">
                          <a:effectLst/>
                        </a:rPr>
                        <a:t>目录下的文件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*.lib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库文件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*.dep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整个工程的依赖文件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*.d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描述了对应</a:t>
                      </a:r>
                      <a:r>
                        <a:rPr lang="en-US" sz="1100">
                          <a:effectLst/>
                        </a:rPr>
                        <a:t>.o</a:t>
                      </a:r>
                      <a:r>
                        <a:rPr lang="zh-CN" sz="1100">
                          <a:effectLst/>
                        </a:rPr>
                        <a:t>的依赖的文件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*.crf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交叉引用文件，包含了浏览信息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定义、引用及标识符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*.o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可重定位的对象文件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目标文件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*.bin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二进制格式的映像文件，是纯粹的</a:t>
                      </a:r>
                      <a:r>
                        <a:rPr lang="en-US" sz="1100">
                          <a:effectLst/>
                        </a:rPr>
                        <a:t>FLASH</a:t>
                      </a:r>
                      <a:r>
                        <a:rPr lang="zh-CN" sz="1100">
                          <a:effectLst/>
                        </a:rPr>
                        <a:t>映像，不含任何额外信息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*.hex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Intel Hex</a:t>
                      </a:r>
                      <a:r>
                        <a:rPr lang="zh-CN" sz="1100">
                          <a:effectLst/>
                        </a:rPr>
                        <a:t>格式的映像文件，可理解为带存储地址描述格式的</a:t>
                      </a:r>
                      <a:r>
                        <a:rPr lang="en-US" sz="1100">
                          <a:effectLst/>
                        </a:rPr>
                        <a:t>bin</a:t>
                      </a:r>
                      <a:r>
                        <a:rPr lang="zh-CN" sz="1100">
                          <a:effectLst/>
                        </a:rPr>
                        <a:t>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*.elf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由</a:t>
                      </a:r>
                      <a:r>
                        <a:rPr lang="en-US" sz="1100">
                          <a:effectLst/>
                        </a:rPr>
                        <a:t>GCC</a:t>
                      </a:r>
                      <a:r>
                        <a:rPr lang="zh-CN" sz="1100">
                          <a:effectLst/>
                        </a:rPr>
                        <a:t>编译生成的文件，功能跟</a:t>
                      </a:r>
                      <a:r>
                        <a:rPr lang="en-US" sz="1100">
                          <a:effectLst/>
                        </a:rPr>
                        <a:t>axf</a:t>
                      </a:r>
                      <a:r>
                        <a:rPr lang="zh-CN" sz="1100">
                          <a:effectLst/>
                        </a:rPr>
                        <a:t>文件一样，该文件不可重定位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*.axf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由</a:t>
                      </a:r>
                      <a:r>
                        <a:rPr lang="en-US" sz="1100">
                          <a:effectLst/>
                        </a:rPr>
                        <a:t>ARMCC</a:t>
                      </a:r>
                      <a:r>
                        <a:rPr lang="zh-CN" sz="1100">
                          <a:effectLst/>
                        </a:rPr>
                        <a:t>编译生成的可执行对象文件，可用于调试，该文件不可重定位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*.sct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链接器控制文件</a:t>
                      </a:r>
                      <a:r>
                        <a:rPr lang="en-US" sz="1100">
                          <a:effectLst/>
                        </a:rPr>
                        <a:t>(</a:t>
                      </a:r>
                      <a:r>
                        <a:rPr lang="zh-CN" sz="1100">
                          <a:effectLst/>
                        </a:rPr>
                        <a:t>分散加载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*.scr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链接器产生的分散加载文件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*.lnp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MDK</a:t>
                      </a:r>
                      <a:r>
                        <a:rPr lang="zh-CN" sz="1100">
                          <a:effectLst/>
                        </a:rPr>
                        <a:t>生成的链接输入文件，用于调用链接器时的命令输入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*.htm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链接器生成的静态调用图文件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*.build_log.htm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构建工程的日志记录文件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Listing</a:t>
                      </a:r>
                      <a:r>
                        <a:rPr lang="zh-CN" sz="1400">
                          <a:effectLst/>
                        </a:rPr>
                        <a:t>目录下的文件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*.lst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r>
                        <a:rPr lang="zh-CN" sz="1100">
                          <a:effectLst/>
                        </a:rPr>
                        <a:t>及汇编编译器产生的列表文件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*.map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链接器生成的列表文件，包含存储器映像分布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16024"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其它</a:t>
                      </a:r>
                      <a:endParaRPr lang="zh-CN" sz="14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*.ini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</a:rPr>
                        <a:t>仿真、下载器的脚本文件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11560" y="609329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这些</a:t>
            </a:r>
            <a:r>
              <a:rPr lang="zh-CN" altLang="zh-CN"/>
              <a:t>文件主要分为</a:t>
            </a:r>
            <a:r>
              <a:rPr lang="en-US" altLang="zh-CN"/>
              <a:t>MDK</a:t>
            </a:r>
            <a:r>
              <a:rPr lang="zh-CN" altLang="zh-CN"/>
              <a:t>相关文件、源文件以及编译、链接器生成的文件。我们以“多彩流水灯”工程为例讲解各种文件的功能。</a:t>
            </a:r>
          </a:p>
        </p:txBody>
      </p:sp>
    </p:spTree>
    <p:extLst>
      <p:ext uri="{BB962C8B-B14F-4D97-AF65-F5344CB8AC3E}">
        <p14:creationId xmlns:p14="http://schemas.microsoft.com/office/powerpoint/2010/main" val="40020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smtClean="0"/>
              <a:t>uvprojx</a:t>
            </a:r>
            <a:r>
              <a:rPr lang="zh-CN" altLang="en-US" b="1"/>
              <a:t>、</a:t>
            </a:r>
            <a:r>
              <a:rPr lang="en-US" altLang="zh-CN" b="1"/>
              <a:t>uvoptx</a:t>
            </a:r>
            <a:r>
              <a:rPr lang="zh-CN" altLang="en-US" b="1"/>
              <a:t>、</a:t>
            </a:r>
            <a:r>
              <a:rPr lang="en-US" altLang="zh-CN" b="1"/>
              <a:t>uvguix</a:t>
            </a:r>
            <a:r>
              <a:rPr lang="zh-CN" altLang="en-US" b="1"/>
              <a:t>及</a:t>
            </a:r>
            <a:r>
              <a:rPr lang="en-US" altLang="zh-CN" b="1"/>
              <a:t>ini</a:t>
            </a:r>
            <a:r>
              <a:rPr lang="zh-CN" altLang="en-US" b="1"/>
              <a:t>工程文件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1598781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在工程的“</a:t>
            </a:r>
            <a:r>
              <a:rPr lang="en-US" altLang="zh-CN"/>
              <a:t>Project</a:t>
            </a:r>
            <a:r>
              <a:rPr lang="zh-CN" altLang="zh-CN"/>
              <a:t>”目录下主要是</a:t>
            </a:r>
            <a:r>
              <a:rPr lang="en-US" altLang="zh-CN"/>
              <a:t>MDK</a:t>
            </a:r>
            <a:r>
              <a:rPr lang="zh-CN" altLang="zh-CN"/>
              <a:t>工程相关的</a:t>
            </a:r>
            <a:r>
              <a:rPr lang="zh-CN" altLang="zh-CN" smtClean="0"/>
              <a:t>文件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68" y="2276872"/>
            <a:ext cx="6300295" cy="3456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04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smtClean="0"/>
              <a:t>1.uvprojx</a:t>
            </a:r>
            <a:r>
              <a:rPr lang="zh-CN" altLang="en-US" b="1"/>
              <a:t>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1598781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uvprojx</a:t>
            </a:r>
            <a:r>
              <a:rPr lang="zh-CN" altLang="zh-CN"/>
              <a:t>文件就是我们平时双击打开的工程文件，它记录了整个工程的结构，如芯片类型、工程包含了哪些源文件等</a:t>
            </a:r>
            <a:r>
              <a:rPr lang="zh-CN" altLang="zh-CN" smtClean="0"/>
              <a:t>内容</a:t>
            </a:r>
            <a:r>
              <a:rPr lang="zh-CN" altLang="en-US" smtClean="0"/>
              <a:t>：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67" y="2564904"/>
            <a:ext cx="5387473" cy="3334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54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smtClean="0"/>
              <a:t>2.uvprojx</a:t>
            </a:r>
            <a:r>
              <a:rPr lang="zh-CN" altLang="en-US" b="1"/>
              <a:t>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827584" y="1598781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uvoptx</a:t>
            </a:r>
            <a:r>
              <a:rPr lang="zh-CN" altLang="zh-CN"/>
              <a:t>文件记录了工程的配置选项，如下载器的类型、变量跟踪配置、断点位置以及当前已打开的文件</a:t>
            </a:r>
            <a:r>
              <a:rPr lang="zh-CN" altLang="zh-CN" smtClean="0"/>
              <a:t>等等</a:t>
            </a:r>
            <a:r>
              <a:rPr lang="zh-CN" altLang="en-US"/>
              <a:t>：</a:t>
            </a: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22" y="2622549"/>
            <a:ext cx="5934622" cy="3184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967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/>
              <a:t>3</a:t>
            </a:r>
            <a:r>
              <a:rPr lang="en-US" altLang="zh-CN" b="1" smtClean="0"/>
              <a:t>. uvguix</a:t>
            </a:r>
            <a:r>
              <a:rPr lang="zh-CN" altLang="en-US" b="1"/>
              <a:t>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1609740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uvguix</a:t>
            </a:r>
            <a:r>
              <a:rPr lang="zh-CN" altLang="zh-CN"/>
              <a:t>文件记录了</a:t>
            </a:r>
            <a:r>
              <a:rPr lang="en-US" altLang="zh-CN"/>
              <a:t>MDK</a:t>
            </a:r>
            <a:r>
              <a:rPr lang="zh-CN" altLang="zh-CN"/>
              <a:t>软件的</a:t>
            </a:r>
            <a:r>
              <a:rPr lang="en-US" altLang="zh-CN"/>
              <a:t>GUI</a:t>
            </a:r>
            <a:r>
              <a:rPr lang="zh-CN" altLang="zh-CN"/>
              <a:t>布局，如代码编辑区窗口的大小、编译输出提示窗口的位置等等。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48879"/>
            <a:ext cx="3960440" cy="440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MDK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的编译过程及文件类型全解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067" y="119675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uvprojx</a:t>
            </a:r>
            <a:r>
              <a:rPr lang="zh-CN" altLang="zh-CN"/>
              <a:t>、</a:t>
            </a:r>
            <a:r>
              <a:rPr lang="en-US" altLang="zh-CN"/>
              <a:t>uvoptx</a:t>
            </a:r>
            <a:r>
              <a:rPr lang="zh-CN" altLang="zh-CN"/>
              <a:t>及</a:t>
            </a:r>
            <a:r>
              <a:rPr lang="en-US" altLang="zh-CN"/>
              <a:t>uvguix</a:t>
            </a:r>
            <a:r>
              <a:rPr lang="zh-CN" altLang="zh-CN"/>
              <a:t>都是使用</a:t>
            </a:r>
            <a:r>
              <a:rPr lang="en-US" altLang="zh-CN"/>
              <a:t>XML</a:t>
            </a:r>
            <a:r>
              <a:rPr lang="zh-CN" altLang="zh-CN"/>
              <a:t>格式记录的文件，若使用记事本打开可以看到</a:t>
            </a:r>
            <a:r>
              <a:rPr lang="en-US" altLang="zh-CN"/>
              <a:t>XML</a:t>
            </a:r>
            <a:r>
              <a:rPr lang="zh-CN" altLang="zh-CN" smtClean="0"/>
              <a:t>代码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/>
              <a:t>	</a:t>
            </a:r>
            <a:r>
              <a:rPr lang="zh-CN" altLang="zh-CN" smtClean="0"/>
              <a:t>而</a:t>
            </a:r>
            <a:r>
              <a:rPr lang="zh-CN" altLang="zh-CN"/>
              <a:t>当使用</a:t>
            </a:r>
            <a:r>
              <a:rPr lang="en-US" altLang="zh-CN"/>
              <a:t>MDK</a:t>
            </a:r>
            <a:r>
              <a:rPr lang="zh-CN" altLang="zh-CN"/>
              <a:t>软件打开时，它根据这些文件的</a:t>
            </a:r>
            <a:r>
              <a:rPr lang="en-US" altLang="zh-CN"/>
              <a:t>XML</a:t>
            </a:r>
            <a:r>
              <a:rPr lang="zh-CN" altLang="zh-CN"/>
              <a:t>记录加载工程的各种参数，使得我们每次重新打开工程时，都能恢复上一次的工作环境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7753692" cy="3672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51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Pages>0</Pages>
  <Words>647</Words>
  <Characters>0</Characters>
  <Application>Microsoft Office PowerPoint</Application>
  <DocSecurity>0</DocSecurity>
  <PresentationFormat>全屏显示(4:3)</PresentationFormat>
  <Lines>0</Lines>
  <Paragraphs>131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484</cp:revision>
  <dcterms:created xsi:type="dcterms:W3CDTF">2014-09-22T09:17:55Z</dcterms:created>
  <dcterms:modified xsi:type="dcterms:W3CDTF">2016-07-06T06:58:30Z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