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sldIdLst>
    <p:sldId id="287" r:id="rId2"/>
    <p:sldId id="273" r:id="rId3"/>
    <p:sldId id="423" r:id="rId4"/>
    <p:sldId id="424" r:id="rId5"/>
    <p:sldId id="425" r:id="rId6"/>
    <p:sldId id="426" r:id="rId7"/>
    <p:sldId id="427" r:id="rId8"/>
    <p:sldId id="428" r:id="rId9"/>
    <p:sldId id="429" r:id="rId10"/>
    <p:sldId id="430" r:id="rId11"/>
    <p:sldId id="431" r:id="rId12"/>
    <p:sldId id="432" r:id="rId13"/>
    <p:sldId id="433" r:id="rId14"/>
    <p:sldId id="434" r:id="rId15"/>
    <p:sldId id="435" r:id="rId16"/>
    <p:sldId id="436" r:id="rId17"/>
    <p:sldId id="437" r:id="rId18"/>
    <p:sldId id="438" r:id="rId19"/>
    <p:sldId id="439" r:id="rId20"/>
    <p:sldId id="440" r:id="rId21"/>
    <p:sldId id="441" r:id="rId22"/>
    <p:sldId id="442" r:id="rId23"/>
    <p:sldId id="443" r:id="rId24"/>
    <p:sldId id="444" r:id="rId25"/>
    <p:sldId id="445" r:id="rId26"/>
    <p:sldId id="446" r:id="rId27"/>
    <p:sldId id="447" r:id="rId28"/>
    <p:sldId id="448" r:id="rId29"/>
    <p:sldId id="283" r:id="rId30"/>
  </p:sldIdLst>
  <p:sldSz cx="9144000" cy="6858000" type="screen4x3"/>
  <p:notesSz cx="6858000" cy="9144000"/>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88EFC"/>
    <a:srgbClr val="FE978C"/>
    <a:srgbClr val="FFA850"/>
    <a:srgbClr val="5B81CF"/>
    <a:srgbClr val="EAFBFF"/>
    <a:srgbClr val="76A4DC"/>
    <a:srgbClr val="248C51"/>
    <a:srgbClr val="5B76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p:cViewPr varScale="1">
        <p:scale>
          <a:sx n="83" d="100"/>
          <a:sy n="83" d="100"/>
        </p:scale>
        <p:origin x="-1416" y="-58"/>
      </p:cViewPr>
      <p:guideLst>
        <p:guide orient="horz" pos="2123"/>
        <p:guide pos="295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Tree>
    <p:extLst>
      <p:ext uri="{BB962C8B-B14F-4D97-AF65-F5344CB8AC3E}">
        <p14:creationId xmlns:p14="http://schemas.microsoft.com/office/powerpoint/2010/main" val="2308328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248739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08423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745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Tree>
    <p:extLst>
      <p:ext uri="{BB962C8B-B14F-4D97-AF65-F5344CB8AC3E}">
        <p14:creationId xmlns:p14="http://schemas.microsoft.com/office/powerpoint/2010/main" val="81882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271186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376071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Tree>
    <p:extLst>
      <p:ext uri="{BB962C8B-B14F-4D97-AF65-F5344CB8AC3E}">
        <p14:creationId xmlns:p14="http://schemas.microsoft.com/office/powerpoint/2010/main" val="421241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030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extLst>
      <p:ext uri="{BB962C8B-B14F-4D97-AF65-F5344CB8AC3E}">
        <p14:creationId xmlns:p14="http://schemas.microsoft.com/office/powerpoint/2010/main" val="3957017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extLst>
      <p:ext uri="{BB962C8B-B14F-4D97-AF65-F5344CB8AC3E}">
        <p14:creationId xmlns:p14="http://schemas.microsoft.com/office/powerpoint/2010/main" val="716711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D9D9D9">
                <a:alpha val="73000"/>
              </a:srgbClr>
            </a:gs>
            <a:gs pos="100000">
              <a:srgbClr val="FFFFFF">
                <a:alpha val="85689"/>
              </a:srgbClr>
            </a:gs>
          </a:gsLst>
          <a:lin ang="5400000" scaled="1"/>
        </a:gra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2800" b="1" kern="1200">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itchFamily="34" charset="0"/>
          <a:ea typeface="宋体" pitchFamily="2" charset="-122"/>
        </a:defRPr>
      </a:lvl2pPr>
      <a:lvl3pPr algn="l" rtl="0" eaLnBrk="0" fontAlgn="base" hangingPunct="0">
        <a:spcBef>
          <a:spcPct val="0"/>
        </a:spcBef>
        <a:spcAft>
          <a:spcPct val="0"/>
        </a:spcAft>
        <a:defRPr sz="2800" b="1">
          <a:solidFill>
            <a:schemeClr val="tx1"/>
          </a:solidFill>
          <a:latin typeface="Arial" pitchFamily="34" charset="0"/>
          <a:ea typeface="宋体" pitchFamily="2" charset="-122"/>
        </a:defRPr>
      </a:lvl3pPr>
      <a:lvl4pPr algn="l" rtl="0" eaLnBrk="0" fontAlgn="base" hangingPunct="0">
        <a:spcBef>
          <a:spcPct val="0"/>
        </a:spcBef>
        <a:spcAft>
          <a:spcPct val="0"/>
        </a:spcAft>
        <a:defRPr sz="2800" b="1">
          <a:solidFill>
            <a:schemeClr val="tx1"/>
          </a:solidFill>
          <a:latin typeface="Arial" pitchFamily="34" charset="0"/>
          <a:ea typeface="宋体" pitchFamily="2" charset="-122"/>
        </a:defRPr>
      </a:lvl4pPr>
      <a:lvl5pPr algn="l" rtl="0" eaLnBrk="0" fontAlgn="base" hangingPunct="0">
        <a:spcBef>
          <a:spcPct val="0"/>
        </a:spcBef>
        <a:spcAft>
          <a:spcPct val="0"/>
        </a:spcAft>
        <a:defRPr sz="2800" b="1">
          <a:solidFill>
            <a:schemeClr val="tx1"/>
          </a:solidFill>
          <a:latin typeface="Arial" pitchFamily="34" charset="0"/>
          <a:ea typeface="宋体" pitchFamily="2" charset="-122"/>
        </a:defRPr>
      </a:lvl5pPr>
      <a:lvl6pPr marL="457200" algn="l" rtl="0" eaLnBrk="0" fontAlgn="base" hangingPunct="0">
        <a:spcBef>
          <a:spcPct val="0"/>
        </a:spcBef>
        <a:spcAft>
          <a:spcPct val="0"/>
        </a:spcAft>
        <a:defRPr sz="2800" b="1">
          <a:solidFill>
            <a:schemeClr val="tx1"/>
          </a:solidFill>
          <a:latin typeface="Arial" pitchFamily="34" charset="0"/>
          <a:ea typeface="宋体" pitchFamily="2" charset="-122"/>
        </a:defRPr>
      </a:lvl6pPr>
      <a:lvl7pPr marL="914400" algn="l" rtl="0" eaLnBrk="0" fontAlgn="base" hangingPunct="0">
        <a:spcBef>
          <a:spcPct val="0"/>
        </a:spcBef>
        <a:spcAft>
          <a:spcPct val="0"/>
        </a:spcAft>
        <a:defRPr sz="2800" b="1">
          <a:solidFill>
            <a:schemeClr val="tx1"/>
          </a:solidFill>
          <a:latin typeface="Arial" pitchFamily="34" charset="0"/>
          <a:ea typeface="宋体" pitchFamily="2" charset="-122"/>
        </a:defRPr>
      </a:lvl7pPr>
      <a:lvl8pPr marL="1371600" algn="l" rtl="0" eaLnBrk="0" fontAlgn="base" hangingPunct="0">
        <a:spcBef>
          <a:spcPct val="0"/>
        </a:spcBef>
        <a:spcAft>
          <a:spcPct val="0"/>
        </a:spcAft>
        <a:defRPr sz="2800" b="1">
          <a:solidFill>
            <a:schemeClr val="tx1"/>
          </a:solidFill>
          <a:latin typeface="Arial" pitchFamily="34" charset="0"/>
          <a:ea typeface="宋体" pitchFamily="2" charset="-122"/>
        </a:defRPr>
      </a:lvl8pPr>
      <a:lvl9pPr marL="1828800" algn="l" rtl="0" eaLnBrk="0" fontAlgn="base" hangingPunct="0">
        <a:spcBef>
          <a:spcPct val="0"/>
        </a:spcBef>
        <a:spcAft>
          <a:spcPct val="0"/>
        </a:spcAft>
        <a:defRPr sz="2800" b="1">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2050"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1" name="圆角矩形 18"/>
          <p:cNvGrpSpPr>
            <a:grpSpLocks/>
          </p:cNvGrpSpPr>
          <p:nvPr/>
        </p:nvGrpSpPr>
        <p:grpSpPr bwMode="auto">
          <a:xfrm>
            <a:off x="6215063" y="3562350"/>
            <a:ext cx="742950" cy="742950"/>
            <a:chOff x="0" y="0"/>
            <a:chExt cx="468" cy="468"/>
          </a:xfrm>
        </p:grpSpPr>
        <p:pic>
          <p:nvPicPr>
            <p:cNvPr id="208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2" name="圆角矩形 13"/>
          <p:cNvGrpSpPr>
            <a:grpSpLocks/>
          </p:cNvGrpSpPr>
          <p:nvPr/>
        </p:nvGrpSpPr>
        <p:grpSpPr bwMode="auto">
          <a:xfrm>
            <a:off x="4856163" y="2206625"/>
            <a:ext cx="530225" cy="525463"/>
            <a:chOff x="0" y="0"/>
            <a:chExt cx="334" cy="331"/>
          </a:xfrm>
        </p:grpSpPr>
        <p:pic>
          <p:nvPicPr>
            <p:cNvPr id="207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3" name="圆角矩形 12"/>
          <p:cNvGrpSpPr>
            <a:grpSpLocks/>
          </p:cNvGrpSpPr>
          <p:nvPr/>
        </p:nvGrpSpPr>
        <p:grpSpPr bwMode="auto">
          <a:xfrm>
            <a:off x="6232525" y="2413000"/>
            <a:ext cx="1225550" cy="1225550"/>
            <a:chOff x="0" y="0"/>
            <a:chExt cx="772" cy="772"/>
          </a:xfrm>
        </p:grpSpPr>
        <p:pic>
          <p:nvPicPr>
            <p:cNvPr id="207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4" name="圆角矩形 9"/>
          <p:cNvGrpSpPr>
            <a:grpSpLocks/>
          </p:cNvGrpSpPr>
          <p:nvPr/>
        </p:nvGrpSpPr>
        <p:grpSpPr bwMode="auto">
          <a:xfrm>
            <a:off x="3648075" y="2566988"/>
            <a:ext cx="446088" cy="444500"/>
            <a:chOff x="0" y="0"/>
            <a:chExt cx="281" cy="280"/>
          </a:xfrm>
        </p:grpSpPr>
        <p:pic>
          <p:nvPicPr>
            <p:cNvPr id="207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5" name="圆角矩形 4"/>
          <p:cNvGrpSpPr>
            <a:grpSpLocks/>
          </p:cNvGrpSpPr>
          <p:nvPr/>
        </p:nvGrpSpPr>
        <p:grpSpPr bwMode="auto">
          <a:xfrm>
            <a:off x="2428875" y="1847850"/>
            <a:ext cx="523875" cy="530225"/>
            <a:chOff x="0" y="0"/>
            <a:chExt cx="330" cy="334"/>
          </a:xfrm>
        </p:grpSpPr>
        <p:pic>
          <p:nvPicPr>
            <p:cNvPr id="207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6" name="标题 1"/>
          <p:cNvGrpSpPr>
            <a:grpSpLocks/>
          </p:cNvGrpSpPr>
          <p:nvPr/>
        </p:nvGrpSpPr>
        <p:grpSpPr bwMode="auto">
          <a:xfrm>
            <a:off x="1692275" y="2206625"/>
            <a:ext cx="5302250" cy="2066925"/>
            <a:chOff x="0" y="0"/>
            <a:chExt cx="3340" cy="1302"/>
          </a:xfrm>
        </p:grpSpPr>
        <p:pic>
          <p:nvPicPr>
            <p:cNvPr id="207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latin typeface="微软雅黑" pitchFamily="34" charset="-122"/>
                  <a:ea typeface="微软雅黑" pitchFamily="34" charset="-122"/>
                </a:rPr>
                <a:t>MDK</a:t>
              </a:r>
              <a:r>
                <a:rPr lang="zh-CN" altLang="en-US" sz="3200" b="1" smtClean="0">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grpSp>
      <p:grpSp>
        <p:nvGrpSpPr>
          <p:cNvPr id="2057" name="圆角矩形 8"/>
          <p:cNvGrpSpPr>
            <a:grpSpLocks/>
          </p:cNvGrpSpPr>
          <p:nvPr/>
        </p:nvGrpSpPr>
        <p:grpSpPr bwMode="auto">
          <a:xfrm>
            <a:off x="1435100" y="2566988"/>
            <a:ext cx="446088" cy="444500"/>
            <a:chOff x="0" y="0"/>
            <a:chExt cx="281" cy="280"/>
          </a:xfrm>
        </p:grpSpPr>
        <p:pic>
          <p:nvPicPr>
            <p:cNvPr id="206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8" name="圆角矩形 11"/>
          <p:cNvGrpSpPr>
            <a:grpSpLocks/>
          </p:cNvGrpSpPr>
          <p:nvPr/>
        </p:nvGrpSpPr>
        <p:grpSpPr bwMode="auto">
          <a:xfrm>
            <a:off x="5970588" y="2384425"/>
            <a:ext cx="1055687" cy="1054100"/>
            <a:chOff x="0" y="0"/>
            <a:chExt cx="665" cy="664"/>
          </a:xfrm>
        </p:grpSpPr>
        <p:pic>
          <p:nvPicPr>
            <p:cNvPr id="206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2059"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smtClean="0">
                <a:latin typeface="微软雅黑" pitchFamily="34" charset="-122"/>
                <a:ea typeface="微软雅黑" pitchFamily="34" charset="-122"/>
              </a:rPr>
              <a:t>零死角玩转</a:t>
            </a:r>
            <a:r>
              <a:rPr lang="en-US" altLang="zh-CN" sz="3200" b="1" smtClean="0">
                <a:latin typeface="微软雅黑" pitchFamily="34" charset="-122"/>
                <a:ea typeface="微软雅黑" pitchFamily="34" charset="-122"/>
              </a:rPr>
              <a:t>STM32</a:t>
            </a:r>
            <a:endParaRPr lang="zh-CN" altLang="en-US" sz="3200" b="1" dirty="0">
              <a:latin typeface="微软雅黑" pitchFamily="34" charset="-122"/>
              <a:ea typeface="微软雅黑" pitchFamily="34" charset="-122"/>
            </a:endParaRPr>
          </a:p>
        </p:txBody>
      </p:sp>
      <p:grpSp>
        <p:nvGrpSpPr>
          <p:cNvPr id="2060" name="标题 1"/>
          <p:cNvGrpSpPr>
            <a:grpSpLocks/>
          </p:cNvGrpSpPr>
          <p:nvPr/>
        </p:nvGrpSpPr>
        <p:grpSpPr bwMode="auto">
          <a:xfrm>
            <a:off x="1781175" y="4365104"/>
            <a:ext cx="5208588" cy="938212"/>
            <a:chOff x="0" y="0"/>
            <a:chExt cx="3340" cy="1302"/>
          </a:xfrm>
        </p:grpSpPr>
        <p:pic>
          <p:nvPicPr>
            <p:cNvPr id="2064"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5"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grpSp>
        <p:nvGrpSpPr>
          <p:cNvPr id="2061" name="标题 1"/>
          <p:cNvGrpSpPr>
            <a:grpSpLocks/>
          </p:cNvGrpSpPr>
          <p:nvPr/>
        </p:nvGrpSpPr>
        <p:grpSpPr bwMode="auto">
          <a:xfrm>
            <a:off x="1763713" y="5227091"/>
            <a:ext cx="5210175" cy="938213"/>
            <a:chOff x="0" y="0"/>
            <a:chExt cx="3340" cy="1302"/>
          </a:xfrm>
        </p:grpSpPr>
        <p:pic>
          <p:nvPicPr>
            <p:cNvPr id="2062"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3"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www.chuxue123.com</a:t>
              </a:r>
            </a:p>
          </p:txBody>
        </p:sp>
      </p:grpSp>
      <p:pic>
        <p:nvPicPr>
          <p:cNvPr id="34"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35"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smtClean="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latin typeface="微软雅黑" pitchFamily="34" charset="-122"/>
                <a:ea typeface="微软雅黑" pitchFamily="34" charset="-122"/>
              </a:rPr>
              <a:t>MDK</a:t>
            </a:r>
            <a:r>
              <a:rPr lang="zh-CN" altLang="en-US" sz="3200" b="1" smtClean="0">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5" name="矩形 4"/>
          <p:cNvSpPr/>
          <p:nvPr/>
        </p:nvSpPr>
        <p:spPr>
          <a:xfrm>
            <a:off x="395536" y="1044575"/>
            <a:ext cx="2518638" cy="369332"/>
          </a:xfrm>
          <a:prstGeom prst="rect">
            <a:avLst/>
          </a:prstGeom>
        </p:spPr>
        <p:txBody>
          <a:bodyPr wrap="none">
            <a:spAutoFit/>
          </a:bodyPr>
          <a:lstStyle/>
          <a:p>
            <a:r>
              <a:rPr lang="en-US" altLang="zh-CN" b="1"/>
              <a:t>o</a:t>
            </a:r>
            <a:r>
              <a:rPr lang="zh-CN" altLang="en-US" b="1"/>
              <a:t>文件与</a:t>
            </a:r>
            <a:r>
              <a:rPr lang="en-US" altLang="zh-CN" b="1"/>
              <a:t>axf</a:t>
            </a:r>
            <a:r>
              <a:rPr lang="zh-CN" altLang="en-US" b="1"/>
              <a:t>文件的关系</a:t>
            </a:r>
            <a:endParaRPr lang="zh-CN" altLang="zh-CN" b="1"/>
          </a:p>
        </p:txBody>
      </p:sp>
      <p:sp>
        <p:nvSpPr>
          <p:cNvPr id="3" name="矩形 2"/>
          <p:cNvSpPr/>
          <p:nvPr/>
        </p:nvSpPr>
        <p:spPr>
          <a:xfrm>
            <a:off x="395536" y="1454485"/>
            <a:ext cx="8352928" cy="2585323"/>
          </a:xfrm>
          <a:prstGeom prst="rect">
            <a:avLst/>
          </a:prstGeom>
        </p:spPr>
        <p:txBody>
          <a:bodyPr wrap="square">
            <a:spAutoFit/>
          </a:bodyPr>
          <a:lstStyle/>
          <a:p>
            <a:pPr>
              <a:lnSpc>
                <a:spcPct val="150000"/>
              </a:lnSpc>
            </a:pPr>
            <a:r>
              <a:rPr lang="en-US" altLang="zh-CN" smtClean="0"/>
              <a:t>	</a:t>
            </a:r>
            <a:r>
              <a:rPr lang="zh-CN" altLang="en-US" smtClean="0"/>
              <a:t>例如：</a:t>
            </a:r>
            <a:r>
              <a:rPr lang="zh-CN" altLang="zh-CN" smtClean="0"/>
              <a:t>“多彩流水灯”</a:t>
            </a:r>
            <a:r>
              <a:rPr lang="zh-CN" altLang="zh-CN"/>
              <a:t>工程中在“</a:t>
            </a:r>
            <a:r>
              <a:rPr lang="en-US" altLang="zh-CN"/>
              <a:t>bsp_led.c</a:t>
            </a:r>
            <a:r>
              <a:rPr lang="zh-CN" altLang="zh-CN"/>
              <a:t>”文件中有一个</a:t>
            </a:r>
            <a:r>
              <a:rPr lang="en-US" altLang="zh-CN"/>
              <a:t>LED_GPIO_Config</a:t>
            </a:r>
            <a:r>
              <a:rPr lang="zh-CN" altLang="zh-CN"/>
              <a:t>函数，而它内部调用了“</a:t>
            </a:r>
            <a:r>
              <a:rPr lang="en-US" altLang="zh-CN"/>
              <a:t>stm32f4xx_gpio.c</a:t>
            </a:r>
            <a:r>
              <a:rPr lang="zh-CN" altLang="zh-CN"/>
              <a:t>”的</a:t>
            </a:r>
            <a:r>
              <a:rPr lang="en-US" altLang="zh-CN"/>
              <a:t>GPIO_Init</a:t>
            </a:r>
            <a:r>
              <a:rPr lang="zh-CN" altLang="zh-CN"/>
              <a:t>函数，经过</a:t>
            </a:r>
            <a:r>
              <a:rPr lang="en-US" altLang="zh-CN"/>
              <a:t>armcc</a:t>
            </a:r>
            <a:r>
              <a:rPr lang="zh-CN" altLang="zh-CN"/>
              <a:t>编译后，</a:t>
            </a:r>
            <a:r>
              <a:rPr lang="en-US" altLang="zh-CN"/>
              <a:t>LED_GPIO_Config</a:t>
            </a:r>
            <a:r>
              <a:rPr lang="zh-CN" altLang="zh-CN"/>
              <a:t>及</a:t>
            </a:r>
            <a:r>
              <a:rPr lang="en-US" altLang="zh-CN"/>
              <a:t>GPIO_Iint</a:t>
            </a:r>
            <a:r>
              <a:rPr lang="zh-CN" altLang="zh-CN"/>
              <a:t>函数都成了指令代码，分别存储在</a:t>
            </a:r>
            <a:r>
              <a:rPr lang="en-US" altLang="zh-CN"/>
              <a:t>bsp_led.o</a:t>
            </a:r>
            <a:r>
              <a:rPr lang="zh-CN" altLang="zh-CN"/>
              <a:t>及</a:t>
            </a:r>
            <a:r>
              <a:rPr lang="en-US" altLang="zh-CN"/>
              <a:t>stm32f4xx_gpio.o</a:t>
            </a:r>
            <a:r>
              <a:rPr lang="zh-CN" altLang="zh-CN"/>
              <a:t>文件中，这些指令在</a:t>
            </a:r>
            <a:r>
              <a:rPr lang="en-US" altLang="zh-CN"/>
              <a:t>*.o</a:t>
            </a:r>
            <a:r>
              <a:rPr lang="zh-CN" altLang="zh-CN"/>
              <a:t>文件都没有指定地址，仅包含了内容、大小以及调用的链接信息，而经过链接器后，链接器给它们都分配了特定的地址，并且把地址根据调用指向链接起来</a:t>
            </a:r>
            <a:r>
              <a:rPr lang="zh-CN" altLang="zh-CN" smtClean="0"/>
              <a:t>。</a:t>
            </a:r>
            <a:endParaRPr lang="zh-CN" altLang="zh-CN"/>
          </a:p>
        </p:txBody>
      </p:sp>
    </p:spTree>
    <p:extLst>
      <p:ext uri="{BB962C8B-B14F-4D97-AF65-F5344CB8AC3E}">
        <p14:creationId xmlns:p14="http://schemas.microsoft.com/office/powerpoint/2010/main" val="40030290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latin typeface="微软雅黑" pitchFamily="34" charset="-122"/>
                <a:ea typeface="微软雅黑" pitchFamily="34" charset="-122"/>
              </a:rPr>
              <a:t>MDK</a:t>
            </a:r>
            <a:r>
              <a:rPr lang="zh-CN" altLang="en-US" sz="3200" b="1" smtClean="0">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5" name="矩形 4"/>
          <p:cNvSpPr/>
          <p:nvPr/>
        </p:nvSpPr>
        <p:spPr>
          <a:xfrm>
            <a:off x="395536" y="1044575"/>
            <a:ext cx="2518638" cy="369332"/>
          </a:xfrm>
          <a:prstGeom prst="rect">
            <a:avLst/>
          </a:prstGeom>
        </p:spPr>
        <p:txBody>
          <a:bodyPr wrap="none">
            <a:spAutoFit/>
          </a:bodyPr>
          <a:lstStyle/>
          <a:p>
            <a:r>
              <a:rPr lang="en-US" altLang="zh-CN" b="1"/>
              <a:t>o</a:t>
            </a:r>
            <a:r>
              <a:rPr lang="zh-CN" altLang="en-US" b="1"/>
              <a:t>文件与</a:t>
            </a:r>
            <a:r>
              <a:rPr lang="en-US" altLang="zh-CN" b="1"/>
              <a:t>axf</a:t>
            </a:r>
            <a:r>
              <a:rPr lang="zh-CN" altLang="en-US" b="1"/>
              <a:t>文件的关系</a:t>
            </a:r>
            <a:endParaRPr lang="zh-CN" altLang="zh-CN" b="1"/>
          </a:p>
        </p:txBody>
      </p:sp>
      <p:pic>
        <p:nvPicPr>
          <p:cNvPr id="6" name="图片 5"/>
          <p:cNvPicPr/>
          <p:nvPr/>
        </p:nvPicPr>
        <p:blipFill>
          <a:blip r:embed="rId3" cstate="print">
            <a:extLst>
              <a:ext uri="{28A0092B-C50C-407E-A947-70E740481C1C}">
                <a14:useLocalDpi xmlns:a14="http://schemas.microsoft.com/office/drawing/2010/main" val="0"/>
              </a:ext>
            </a:extLst>
          </a:blip>
          <a:stretch>
            <a:fillRect/>
          </a:stretch>
        </p:blipFill>
        <p:spPr>
          <a:xfrm>
            <a:off x="1979712" y="1484784"/>
            <a:ext cx="4968552" cy="4380457"/>
          </a:xfrm>
          <a:prstGeom prst="rect">
            <a:avLst/>
          </a:prstGeom>
          <a:ln>
            <a:solidFill>
              <a:schemeClr val="tx1"/>
            </a:solidFill>
          </a:ln>
        </p:spPr>
      </p:pic>
    </p:spTree>
    <p:extLst>
      <p:ext uri="{BB962C8B-B14F-4D97-AF65-F5344CB8AC3E}">
        <p14:creationId xmlns:p14="http://schemas.microsoft.com/office/powerpoint/2010/main" val="14006562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latin typeface="微软雅黑" pitchFamily="34" charset="-122"/>
                <a:ea typeface="微软雅黑" pitchFamily="34" charset="-122"/>
              </a:rPr>
              <a:t>MDK</a:t>
            </a:r>
            <a:r>
              <a:rPr lang="zh-CN" altLang="en-US" sz="3200" b="1" smtClean="0">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5" name="矩形 4"/>
          <p:cNvSpPr/>
          <p:nvPr/>
        </p:nvSpPr>
        <p:spPr>
          <a:xfrm>
            <a:off x="395536" y="1044575"/>
            <a:ext cx="1317990" cy="369332"/>
          </a:xfrm>
          <a:prstGeom prst="rect">
            <a:avLst/>
          </a:prstGeom>
        </p:spPr>
        <p:txBody>
          <a:bodyPr wrap="none">
            <a:spAutoFit/>
          </a:bodyPr>
          <a:lstStyle/>
          <a:p>
            <a:r>
              <a:rPr lang="en-US" altLang="zh-CN" b="1"/>
              <a:t>ELF</a:t>
            </a:r>
            <a:r>
              <a:rPr lang="zh-CN" altLang="zh-CN" b="1"/>
              <a:t>文件头</a:t>
            </a:r>
          </a:p>
        </p:txBody>
      </p:sp>
      <p:sp>
        <p:nvSpPr>
          <p:cNvPr id="2" name="矩形 1"/>
          <p:cNvSpPr/>
          <p:nvPr/>
        </p:nvSpPr>
        <p:spPr>
          <a:xfrm>
            <a:off x="539552" y="1556792"/>
            <a:ext cx="7992888" cy="1477328"/>
          </a:xfrm>
          <a:prstGeom prst="rect">
            <a:avLst/>
          </a:prstGeom>
        </p:spPr>
        <p:txBody>
          <a:bodyPr wrap="square">
            <a:spAutoFit/>
          </a:bodyPr>
          <a:lstStyle/>
          <a:p>
            <a:r>
              <a:rPr lang="en-US" altLang="zh-CN" smtClean="0"/>
              <a:t>	</a:t>
            </a:r>
            <a:r>
              <a:rPr lang="zh-CN" altLang="zh-CN" smtClean="0"/>
              <a:t>接下来</a:t>
            </a:r>
            <a:r>
              <a:rPr lang="zh-CN" altLang="en-US" smtClean="0"/>
              <a:t>可以</a:t>
            </a:r>
            <a:r>
              <a:rPr lang="zh-CN" altLang="zh-CN" smtClean="0"/>
              <a:t>看看</a:t>
            </a:r>
            <a:r>
              <a:rPr lang="zh-CN" altLang="zh-CN"/>
              <a:t>具体文件的内容，使用</a:t>
            </a:r>
            <a:r>
              <a:rPr lang="en-US" altLang="zh-CN"/>
              <a:t>fromelf</a:t>
            </a:r>
            <a:r>
              <a:rPr lang="zh-CN" altLang="zh-CN"/>
              <a:t>文件可以查看</a:t>
            </a:r>
            <a:r>
              <a:rPr lang="en-US" altLang="zh-CN"/>
              <a:t>*.o</a:t>
            </a:r>
            <a:r>
              <a:rPr lang="zh-CN" altLang="zh-CN"/>
              <a:t>、</a:t>
            </a:r>
            <a:r>
              <a:rPr lang="en-US" altLang="zh-CN"/>
              <a:t>*.axf</a:t>
            </a:r>
            <a:r>
              <a:rPr lang="zh-CN" altLang="zh-CN"/>
              <a:t>及</a:t>
            </a:r>
            <a:r>
              <a:rPr lang="en-US" altLang="zh-CN"/>
              <a:t>*.lib</a:t>
            </a:r>
            <a:r>
              <a:rPr lang="zh-CN" altLang="zh-CN"/>
              <a:t>文件的</a:t>
            </a:r>
            <a:r>
              <a:rPr lang="en-US" altLang="zh-CN"/>
              <a:t>ELF</a:t>
            </a:r>
            <a:r>
              <a:rPr lang="zh-CN" altLang="zh-CN"/>
              <a:t>信息。</a:t>
            </a:r>
          </a:p>
          <a:p>
            <a:r>
              <a:rPr lang="en-US" altLang="zh-CN" smtClean="0"/>
              <a:t>	</a:t>
            </a:r>
            <a:r>
              <a:rPr lang="zh-CN" altLang="zh-CN" smtClean="0"/>
              <a:t>使用</a:t>
            </a:r>
            <a:r>
              <a:rPr lang="zh-CN" altLang="zh-CN"/>
              <a:t>命令行，切换到文件所在的目录，输入“</a:t>
            </a:r>
            <a:r>
              <a:rPr lang="en-US" altLang="zh-CN"/>
              <a:t>fromelf –text –v bsp_led.o</a:t>
            </a:r>
            <a:r>
              <a:rPr lang="zh-CN" altLang="zh-CN"/>
              <a:t>”命令，可控制输出</a:t>
            </a:r>
            <a:r>
              <a:rPr lang="en-US" altLang="zh-CN"/>
              <a:t>bsp_led.o</a:t>
            </a:r>
            <a:r>
              <a:rPr lang="zh-CN" altLang="zh-CN"/>
              <a:t>的详细信息</a:t>
            </a:r>
            <a:r>
              <a:rPr lang="zh-CN" altLang="zh-CN" smtClean="0"/>
              <a:t>，</a:t>
            </a:r>
            <a:r>
              <a:rPr lang="zh-CN" altLang="zh-CN"/>
              <a:t>利用“</a:t>
            </a:r>
            <a:r>
              <a:rPr lang="en-US" altLang="zh-CN"/>
              <a:t>-c</a:t>
            </a:r>
            <a:r>
              <a:rPr lang="zh-CN" altLang="zh-CN"/>
              <a:t>、</a:t>
            </a:r>
            <a:r>
              <a:rPr lang="en-US" altLang="zh-CN"/>
              <a:t>-z</a:t>
            </a:r>
            <a:r>
              <a:rPr lang="zh-CN" altLang="zh-CN"/>
              <a:t>”等选项还可输出反汇编指令文件、代码及数据文件等信息</a:t>
            </a:r>
            <a:r>
              <a:rPr lang="zh-CN" altLang="zh-CN" smtClean="0"/>
              <a:t>，</a:t>
            </a:r>
            <a:r>
              <a:rPr lang="zh-CN" altLang="en-US" smtClean="0"/>
              <a:t>可</a:t>
            </a:r>
            <a:r>
              <a:rPr lang="zh-CN" altLang="zh-CN" smtClean="0"/>
              <a:t>亲手</a:t>
            </a:r>
            <a:r>
              <a:rPr lang="zh-CN" altLang="zh-CN"/>
              <a:t>尝试一下</a:t>
            </a:r>
            <a:r>
              <a:rPr lang="zh-CN" altLang="zh-CN" smtClean="0"/>
              <a:t>。</a:t>
            </a:r>
            <a:endParaRPr lang="zh-CN" altLang="en-US"/>
          </a:p>
        </p:txBody>
      </p:sp>
      <p:pic>
        <p:nvPicPr>
          <p:cNvPr id="7" name="图片 6"/>
          <p:cNvPicPr/>
          <p:nvPr/>
        </p:nvPicPr>
        <p:blipFill rotWithShape="1">
          <a:blip r:embed="rId3">
            <a:extLst>
              <a:ext uri="{28A0092B-C50C-407E-A947-70E740481C1C}">
                <a14:useLocalDpi xmlns:a14="http://schemas.microsoft.com/office/drawing/2010/main" val="0"/>
              </a:ext>
            </a:extLst>
          </a:blip>
          <a:srcRect t="6949" r="1923"/>
          <a:stretch/>
        </p:blipFill>
        <p:spPr bwMode="auto">
          <a:xfrm>
            <a:off x="1980406" y="3140968"/>
            <a:ext cx="5593916" cy="1656184"/>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714539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latin typeface="微软雅黑" pitchFamily="34" charset="-122"/>
                <a:ea typeface="微软雅黑" pitchFamily="34" charset="-122"/>
              </a:rPr>
              <a:t>MDK</a:t>
            </a:r>
            <a:r>
              <a:rPr lang="zh-CN" altLang="en-US" sz="3200" b="1" smtClean="0">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5" name="矩形 4"/>
          <p:cNvSpPr/>
          <p:nvPr/>
        </p:nvSpPr>
        <p:spPr>
          <a:xfrm>
            <a:off x="395536" y="1044575"/>
            <a:ext cx="1317990" cy="369332"/>
          </a:xfrm>
          <a:prstGeom prst="rect">
            <a:avLst/>
          </a:prstGeom>
        </p:spPr>
        <p:txBody>
          <a:bodyPr wrap="none">
            <a:spAutoFit/>
          </a:bodyPr>
          <a:lstStyle/>
          <a:p>
            <a:r>
              <a:rPr lang="en-US" altLang="zh-CN" b="1"/>
              <a:t>ELF</a:t>
            </a:r>
            <a:r>
              <a:rPr lang="zh-CN" altLang="zh-CN" b="1"/>
              <a:t>文件头</a:t>
            </a:r>
          </a:p>
        </p:txBody>
      </p:sp>
      <p:sp>
        <p:nvSpPr>
          <p:cNvPr id="2" name="矩形 1"/>
          <p:cNvSpPr/>
          <p:nvPr/>
        </p:nvSpPr>
        <p:spPr>
          <a:xfrm>
            <a:off x="539552" y="1412776"/>
            <a:ext cx="7992888" cy="1338828"/>
          </a:xfrm>
          <a:prstGeom prst="rect">
            <a:avLst/>
          </a:prstGeom>
        </p:spPr>
        <p:txBody>
          <a:bodyPr wrap="square">
            <a:spAutoFit/>
          </a:bodyPr>
          <a:lstStyle/>
          <a:p>
            <a:pPr>
              <a:lnSpc>
                <a:spcPct val="150000"/>
              </a:lnSpc>
            </a:pPr>
            <a:r>
              <a:rPr lang="en-US" altLang="zh-CN" smtClean="0"/>
              <a:t>	</a:t>
            </a:r>
            <a:r>
              <a:rPr lang="zh-CN" altLang="zh-CN"/>
              <a:t>为了便于阅读</a:t>
            </a:r>
            <a:r>
              <a:rPr lang="zh-CN" altLang="zh-CN" smtClean="0"/>
              <a:t>，我已</a:t>
            </a:r>
            <a:r>
              <a:rPr lang="zh-CN" altLang="zh-CN"/>
              <a:t>使用</a:t>
            </a:r>
            <a:r>
              <a:rPr lang="en-US" altLang="zh-CN"/>
              <a:t>fromelf</a:t>
            </a:r>
            <a:r>
              <a:rPr lang="zh-CN" altLang="zh-CN"/>
              <a:t>指令生成了“多彩流水灯</a:t>
            </a:r>
            <a:r>
              <a:rPr lang="en-US" altLang="zh-CN"/>
              <a:t>.axf</a:t>
            </a:r>
            <a:r>
              <a:rPr lang="zh-CN" altLang="zh-CN"/>
              <a:t>”、“</a:t>
            </a:r>
            <a:r>
              <a:rPr lang="en-US" altLang="zh-CN"/>
              <a:t>bsp_led</a:t>
            </a:r>
            <a:r>
              <a:rPr lang="zh-CN" altLang="zh-CN"/>
              <a:t>”及“多彩流水灯</a:t>
            </a:r>
            <a:r>
              <a:rPr lang="en-US" altLang="zh-CN"/>
              <a:t>.lib</a:t>
            </a:r>
            <a:r>
              <a:rPr lang="zh-CN" altLang="zh-CN"/>
              <a:t>”的</a:t>
            </a:r>
            <a:r>
              <a:rPr lang="en-US" altLang="zh-CN"/>
              <a:t>ELF</a:t>
            </a:r>
            <a:r>
              <a:rPr lang="zh-CN" altLang="zh-CN"/>
              <a:t>信息，并已把这些信息保存在独立的文件中，在配套资料的“</a:t>
            </a:r>
            <a:r>
              <a:rPr lang="en-US" altLang="zh-CN"/>
              <a:t>elf</a:t>
            </a:r>
            <a:r>
              <a:rPr lang="zh-CN" altLang="zh-CN"/>
              <a:t>信息输出”文件夹下可</a:t>
            </a:r>
            <a:r>
              <a:rPr lang="zh-CN" altLang="zh-CN" smtClean="0"/>
              <a:t>查看</a:t>
            </a:r>
            <a:r>
              <a:rPr lang="zh-CN" altLang="en-US" smtClean="0"/>
              <a:t>：</a:t>
            </a:r>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4109217454"/>
              </p:ext>
            </p:extLst>
          </p:nvPr>
        </p:nvGraphicFramePr>
        <p:xfrm>
          <a:off x="1187624" y="2852936"/>
          <a:ext cx="7204375" cy="3866321"/>
        </p:xfrm>
        <a:graphic>
          <a:graphicData uri="http://schemas.openxmlformats.org/drawingml/2006/table">
            <a:tbl>
              <a:tblPr firstRow="1" firstCol="1" bandRow="1">
                <a:tableStyleId>{5C22544A-7EE6-4342-B048-85BDC9FD1C3A}</a:tableStyleId>
              </a:tblPr>
              <a:tblGrid>
                <a:gridCol w="1290058"/>
                <a:gridCol w="1917334"/>
                <a:gridCol w="3996983"/>
              </a:tblGrid>
              <a:tr h="288032">
                <a:tc>
                  <a:txBody>
                    <a:bodyPr/>
                    <a:lstStyle/>
                    <a:p>
                      <a:pPr algn="just">
                        <a:lnSpc>
                          <a:spcPts val="1200"/>
                        </a:lnSpc>
                        <a:spcAft>
                          <a:spcPts val="0"/>
                        </a:spcAft>
                      </a:pPr>
                      <a:r>
                        <a:rPr lang="en-US" sz="1200">
                          <a:effectLst/>
                        </a:rPr>
                        <a:t>fromelf</a:t>
                      </a:r>
                      <a:r>
                        <a:rPr lang="zh-CN" sz="1200">
                          <a:effectLst/>
                        </a:rPr>
                        <a:t>选项</a:t>
                      </a:r>
                      <a:endParaRPr lang="zh-CN" sz="1200">
                        <a:effectLst/>
                        <a:latin typeface="Times New Roman"/>
                        <a:ea typeface="黑体"/>
                      </a:endParaRPr>
                    </a:p>
                  </a:txBody>
                  <a:tcPr marL="68580" marR="68580" marT="0" marB="0" anchor="ctr"/>
                </a:tc>
                <a:tc>
                  <a:txBody>
                    <a:bodyPr/>
                    <a:lstStyle/>
                    <a:p>
                      <a:pPr algn="just">
                        <a:lnSpc>
                          <a:spcPts val="1200"/>
                        </a:lnSpc>
                        <a:spcAft>
                          <a:spcPts val="0"/>
                        </a:spcAft>
                      </a:pPr>
                      <a:r>
                        <a:rPr lang="zh-CN" sz="1200">
                          <a:effectLst/>
                        </a:rPr>
                        <a:t>可查看的信息</a:t>
                      </a:r>
                      <a:endParaRPr lang="zh-CN" sz="1200">
                        <a:effectLst/>
                        <a:latin typeface="Times New Roman"/>
                        <a:ea typeface="黑体"/>
                      </a:endParaRPr>
                    </a:p>
                  </a:txBody>
                  <a:tcPr marL="68580" marR="68580" marT="0" marB="0" anchor="ctr"/>
                </a:tc>
                <a:tc>
                  <a:txBody>
                    <a:bodyPr/>
                    <a:lstStyle/>
                    <a:p>
                      <a:pPr algn="just">
                        <a:lnSpc>
                          <a:spcPts val="1200"/>
                        </a:lnSpc>
                        <a:spcAft>
                          <a:spcPts val="0"/>
                        </a:spcAft>
                      </a:pPr>
                      <a:r>
                        <a:rPr lang="zh-CN" sz="1200">
                          <a:effectLst/>
                        </a:rPr>
                        <a:t>生成到配套资料里相应的文件</a:t>
                      </a:r>
                      <a:endParaRPr lang="zh-CN" sz="1200">
                        <a:effectLst/>
                        <a:latin typeface="Times New Roman"/>
                        <a:ea typeface="黑体"/>
                      </a:endParaRPr>
                    </a:p>
                  </a:txBody>
                  <a:tcPr marL="68580" marR="68580" marT="0" marB="0" anchor="ctr"/>
                </a:tc>
              </a:tr>
              <a:tr h="325299">
                <a:tc>
                  <a:txBody>
                    <a:bodyPr/>
                    <a:lstStyle/>
                    <a:p>
                      <a:pPr algn="just">
                        <a:lnSpc>
                          <a:spcPts val="1200"/>
                        </a:lnSpc>
                        <a:spcAft>
                          <a:spcPts val="0"/>
                        </a:spcAft>
                      </a:pPr>
                      <a:r>
                        <a:rPr lang="en-US" sz="1050">
                          <a:effectLst/>
                        </a:rPr>
                        <a:t>-v</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zh-CN" sz="1050">
                          <a:effectLst/>
                        </a:rPr>
                        <a:t>详细信息</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bsp_led_o_elfInfo_v.txt/</a:t>
                      </a:r>
                      <a:r>
                        <a:rPr lang="zh-CN" sz="1050">
                          <a:effectLst/>
                        </a:rPr>
                        <a:t>多彩流水灯</a:t>
                      </a:r>
                      <a:r>
                        <a:rPr lang="en-US" sz="1050">
                          <a:effectLst/>
                        </a:rPr>
                        <a:t>_axf_elfInfo_v.txt</a:t>
                      </a:r>
                      <a:endParaRPr lang="zh-CN" sz="1050">
                        <a:effectLst/>
                        <a:latin typeface="Times New Roman"/>
                        <a:ea typeface="宋体"/>
                      </a:endParaRPr>
                    </a:p>
                  </a:txBody>
                  <a:tcPr marL="68580" marR="68580" marT="0" marB="0" anchor="ctr"/>
                </a:tc>
              </a:tr>
              <a:tr h="325299">
                <a:tc>
                  <a:txBody>
                    <a:bodyPr/>
                    <a:lstStyle/>
                    <a:p>
                      <a:pPr algn="just">
                        <a:lnSpc>
                          <a:spcPts val="1200"/>
                        </a:lnSpc>
                        <a:spcAft>
                          <a:spcPts val="0"/>
                        </a:spcAft>
                      </a:pPr>
                      <a:r>
                        <a:rPr lang="en-US" sz="1050">
                          <a:effectLst/>
                        </a:rPr>
                        <a:t>-a</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zh-CN" sz="1050">
                          <a:effectLst/>
                        </a:rPr>
                        <a:t>数据的地址</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bsp_led_o_elfInfo_a.txt/</a:t>
                      </a:r>
                      <a:r>
                        <a:rPr lang="zh-CN" sz="1050">
                          <a:effectLst/>
                        </a:rPr>
                        <a:t>多彩流水灯</a:t>
                      </a:r>
                      <a:r>
                        <a:rPr lang="en-US" sz="1050">
                          <a:effectLst/>
                        </a:rPr>
                        <a:t>_axf_elfInfo_a.txt</a:t>
                      </a:r>
                      <a:endParaRPr lang="zh-CN" sz="1050">
                        <a:effectLst/>
                        <a:latin typeface="Times New Roman"/>
                        <a:ea typeface="宋体"/>
                      </a:endParaRPr>
                    </a:p>
                  </a:txBody>
                  <a:tcPr marL="68580" marR="68580" marT="0" marB="0" anchor="ctr"/>
                </a:tc>
              </a:tr>
              <a:tr h="325299">
                <a:tc>
                  <a:txBody>
                    <a:bodyPr/>
                    <a:lstStyle/>
                    <a:p>
                      <a:pPr algn="just">
                        <a:lnSpc>
                          <a:spcPts val="1200"/>
                        </a:lnSpc>
                        <a:spcAft>
                          <a:spcPts val="0"/>
                        </a:spcAft>
                      </a:pPr>
                      <a:r>
                        <a:rPr lang="en-US" sz="1050">
                          <a:effectLst/>
                        </a:rPr>
                        <a:t>-c</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zh-CN" sz="1050">
                          <a:effectLst/>
                        </a:rPr>
                        <a:t>反汇编代码</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bsp_led_o_elfInfo_c.txt/</a:t>
                      </a:r>
                      <a:r>
                        <a:rPr lang="zh-CN" sz="1050">
                          <a:effectLst/>
                        </a:rPr>
                        <a:t>多彩流水灯</a:t>
                      </a:r>
                      <a:r>
                        <a:rPr lang="en-US" sz="1050">
                          <a:effectLst/>
                        </a:rPr>
                        <a:t>_axf_elfInfo_c.txt</a:t>
                      </a:r>
                      <a:endParaRPr lang="zh-CN" sz="1050">
                        <a:effectLst/>
                        <a:latin typeface="Times New Roman"/>
                        <a:ea typeface="宋体"/>
                      </a:endParaRPr>
                    </a:p>
                  </a:txBody>
                  <a:tcPr marL="68580" marR="68580" marT="0" marB="0" anchor="ctr"/>
                </a:tc>
              </a:tr>
              <a:tr h="325299">
                <a:tc>
                  <a:txBody>
                    <a:bodyPr/>
                    <a:lstStyle/>
                    <a:p>
                      <a:pPr algn="just">
                        <a:lnSpc>
                          <a:spcPts val="1200"/>
                        </a:lnSpc>
                        <a:spcAft>
                          <a:spcPts val="0"/>
                        </a:spcAft>
                      </a:pPr>
                      <a:r>
                        <a:rPr lang="en-US" sz="1050">
                          <a:effectLst/>
                        </a:rPr>
                        <a:t>-d</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data section</a:t>
                      </a:r>
                      <a:r>
                        <a:rPr lang="zh-CN" sz="1050">
                          <a:effectLst/>
                        </a:rPr>
                        <a:t>的内容</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bsp_led_o_elfInfo_d.txt/</a:t>
                      </a:r>
                      <a:r>
                        <a:rPr lang="zh-CN" sz="1050">
                          <a:effectLst/>
                        </a:rPr>
                        <a:t>多彩流水灯</a:t>
                      </a:r>
                      <a:r>
                        <a:rPr lang="en-US" sz="1050">
                          <a:effectLst/>
                        </a:rPr>
                        <a:t>_axf_elfInfo_d.txt</a:t>
                      </a:r>
                      <a:endParaRPr lang="zh-CN" sz="1050">
                        <a:effectLst/>
                        <a:latin typeface="Times New Roman"/>
                        <a:ea typeface="宋体"/>
                      </a:endParaRPr>
                    </a:p>
                  </a:txBody>
                  <a:tcPr marL="68580" marR="68580" marT="0" marB="0" anchor="ctr"/>
                </a:tc>
              </a:tr>
              <a:tr h="325299">
                <a:tc>
                  <a:txBody>
                    <a:bodyPr/>
                    <a:lstStyle/>
                    <a:p>
                      <a:pPr algn="just">
                        <a:lnSpc>
                          <a:spcPts val="1200"/>
                        </a:lnSpc>
                        <a:spcAft>
                          <a:spcPts val="0"/>
                        </a:spcAft>
                      </a:pPr>
                      <a:r>
                        <a:rPr lang="en-US" sz="1050">
                          <a:effectLst/>
                        </a:rPr>
                        <a:t>-e</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zh-CN" sz="1050">
                          <a:effectLst/>
                        </a:rPr>
                        <a:t>异常表</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bsp_led_o_elfInfo_e.txt/</a:t>
                      </a:r>
                      <a:r>
                        <a:rPr lang="zh-CN" sz="1050">
                          <a:effectLst/>
                        </a:rPr>
                        <a:t>多彩流水灯</a:t>
                      </a:r>
                      <a:r>
                        <a:rPr lang="en-US" sz="1050">
                          <a:effectLst/>
                        </a:rPr>
                        <a:t>_axf_elfInfo_e.txt</a:t>
                      </a:r>
                      <a:endParaRPr lang="zh-CN" sz="1050">
                        <a:effectLst/>
                        <a:latin typeface="Times New Roman"/>
                        <a:ea typeface="宋体"/>
                      </a:endParaRPr>
                    </a:p>
                  </a:txBody>
                  <a:tcPr marL="68580" marR="68580" marT="0" marB="0" anchor="ctr"/>
                </a:tc>
              </a:tr>
              <a:tr h="325299">
                <a:tc>
                  <a:txBody>
                    <a:bodyPr/>
                    <a:lstStyle/>
                    <a:p>
                      <a:pPr algn="just">
                        <a:lnSpc>
                          <a:spcPts val="1200"/>
                        </a:lnSpc>
                        <a:spcAft>
                          <a:spcPts val="0"/>
                        </a:spcAft>
                      </a:pPr>
                      <a:r>
                        <a:rPr lang="en-US" sz="1050">
                          <a:effectLst/>
                        </a:rPr>
                        <a:t>-g</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zh-CN" sz="1050">
                          <a:effectLst/>
                        </a:rPr>
                        <a:t>调试表</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bsp_led_o_elfInfo_g.txt/</a:t>
                      </a:r>
                      <a:r>
                        <a:rPr lang="zh-CN" sz="1050">
                          <a:effectLst/>
                        </a:rPr>
                        <a:t>多彩流水灯</a:t>
                      </a:r>
                      <a:r>
                        <a:rPr lang="en-US" sz="1050">
                          <a:effectLst/>
                        </a:rPr>
                        <a:t>_axf_elfInfo_g.txt</a:t>
                      </a:r>
                      <a:endParaRPr lang="zh-CN" sz="1050">
                        <a:effectLst/>
                        <a:latin typeface="Times New Roman"/>
                        <a:ea typeface="宋体"/>
                      </a:endParaRPr>
                    </a:p>
                  </a:txBody>
                  <a:tcPr marL="68580" marR="68580" marT="0" marB="0" anchor="ctr"/>
                </a:tc>
              </a:tr>
              <a:tr h="325299">
                <a:tc>
                  <a:txBody>
                    <a:bodyPr/>
                    <a:lstStyle/>
                    <a:p>
                      <a:pPr algn="just">
                        <a:lnSpc>
                          <a:spcPts val="1200"/>
                        </a:lnSpc>
                        <a:spcAft>
                          <a:spcPts val="0"/>
                        </a:spcAft>
                      </a:pPr>
                      <a:r>
                        <a:rPr lang="en-US" sz="1050">
                          <a:effectLst/>
                        </a:rPr>
                        <a:t>-r</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zh-CN" sz="1050">
                          <a:effectLst/>
                        </a:rPr>
                        <a:t>重定位信息</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bsp_led_o_elfInfo_r.txt/</a:t>
                      </a:r>
                      <a:r>
                        <a:rPr lang="zh-CN" sz="1050">
                          <a:effectLst/>
                        </a:rPr>
                        <a:t>多彩流水灯</a:t>
                      </a:r>
                      <a:r>
                        <a:rPr lang="en-US" sz="1050">
                          <a:effectLst/>
                        </a:rPr>
                        <a:t>_axf_elfInfo_r.txt</a:t>
                      </a:r>
                      <a:endParaRPr lang="zh-CN" sz="1050">
                        <a:effectLst/>
                        <a:latin typeface="Times New Roman"/>
                        <a:ea typeface="宋体"/>
                      </a:endParaRPr>
                    </a:p>
                  </a:txBody>
                  <a:tcPr marL="68580" marR="68580" marT="0" marB="0" anchor="ctr"/>
                </a:tc>
              </a:tr>
              <a:tr h="325299">
                <a:tc>
                  <a:txBody>
                    <a:bodyPr/>
                    <a:lstStyle/>
                    <a:p>
                      <a:pPr algn="just">
                        <a:lnSpc>
                          <a:spcPts val="1200"/>
                        </a:lnSpc>
                        <a:spcAft>
                          <a:spcPts val="0"/>
                        </a:spcAft>
                      </a:pPr>
                      <a:r>
                        <a:rPr lang="en-US" sz="1050">
                          <a:effectLst/>
                        </a:rPr>
                        <a:t>-s</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zh-CN" sz="1050">
                          <a:effectLst/>
                        </a:rPr>
                        <a:t>符号表</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bsp_led_o_elfInfo_s.txt/</a:t>
                      </a:r>
                      <a:r>
                        <a:rPr lang="zh-CN" sz="1050">
                          <a:effectLst/>
                        </a:rPr>
                        <a:t>多彩流水灯</a:t>
                      </a:r>
                      <a:r>
                        <a:rPr lang="en-US" sz="1050">
                          <a:effectLst/>
                        </a:rPr>
                        <a:t>_axf_elfInfo_s.txt</a:t>
                      </a:r>
                      <a:endParaRPr lang="zh-CN" sz="1050">
                        <a:effectLst/>
                        <a:latin typeface="Times New Roman"/>
                        <a:ea typeface="宋体"/>
                      </a:endParaRPr>
                    </a:p>
                  </a:txBody>
                  <a:tcPr marL="68580" marR="68580" marT="0" marB="0" anchor="ctr"/>
                </a:tc>
              </a:tr>
              <a:tr h="325299">
                <a:tc>
                  <a:txBody>
                    <a:bodyPr/>
                    <a:lstStyle/>
                    <a:p>
                      <a:pPr algn="just">
                        <a:lnSpc>
                          <a:spcPts val="1200"/>
                        </a:lnSpc>
                        <a:spcAft>
                          <a:spcPts val="0"/>
                        </a:spcAft>
                      </a:pPr>
                      <a:r>
                        <a:rPr lang="en-US" sz="1050">
                          <a:effectLst/>
                        </a:rPr>
                        <a:t>-t</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zh-CN" sz="1050">
                          <a:effectLst/>
                        </a:rPr>
                        <a:t>字符串表</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bsp_led_o_elfInfo_t.txt/</a:t>
                      </a:r>
                      <a:r>
                        <a:rPr lang="zh-CN" sz="1050">
                          <a:effectLst/>
                        </a:rPr>
                        <a:t>多彩流水灯</a:t>
                      </a:r>
                      <a:r>
                        <a:rPr lang="en-US" sz="1050">
                          <a:effectLst/>
                        </a:rPr>
                        <a:t>_axf_elfInfo_t.txt</a:t>
                      </a:r>
                      <a:endParaRPr lang="zh-CN" sz="1050">
                        <a:effectLst/>
                        <a:latin typeface="Times New Roman"/>
                        <a:ea typeface="宋体"/>
                      </a:endParaRPr>
                    </a:p>
                  </a:txBody>
                  <a:tcPr marL="68580" marR="68580" marT="0" marB="0" anchor="ctr"/>
                </a:tc>
              </a:tr>
              <a:tr h="325299">
                <a:tc>
                  <a:txBody>
                    <a:bodyPr/>
                    <a:lstStyle/>
                    <a:p>
                      <a:pPr algn="just">
                        <a:lnSpc>
                          <a:spcPts val="1200"/>
                        </a:lnSpc>
                        <a:spcAft>
                          <a:spcPts val="0"/>
                        </a:spcAft>
                      </a:pPr>
                      <a:r>
                        <a:rPr lang="en-US" sz="1050">
                          <a:effectLst/>
                        </a:rPr>
                        <a:t>-y</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zh-CN" sz="1050">
                          <a:effectLst/>
                        </a:rPr>
                        <a:t>动态段内容</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bsp_led_o_elfInfo_y.txt/</a:t>
                      </a:r>
                      <a:r>
                        <a:rPr lang="zh-CN" sz="1050">
                          <a:effectLst/>
                        </a:rPr>
                        <a:t>多彩流水灯</a:t>
                      </a:r>
                      <a:r>
                        <a:rPr lang="en-US" sz="1050">
                          <a:effectLst/>
                        </a:rPr>
                        <a:t>_axf_elfInfo_y.txt</a:t>
                      </a:r>
                      <a:endParaRPr lang="zh-CN" sz="1050">
                        <a:effectLst/>
                        <a:latin typeface="Times New Roman"/>
                        <a:ea typeface="宋体"/>
                      </a:endParaRPr>
                    </a:p>
                  </a:txBody>
                  <a:tcPr marL="68580" marR="68580" marT="0" marB="0" anchor="ctr"/>
                </a:tc>
              </a:tr>
              <a:tr h="325299">
                <a:tc>
                  <a:txBody>
                    <a:bodyPr/>
                    <a:lstStyle/>
                    <a:p>
                      <a:pPr algn="just">
                        <a:lnSpc>
                          <a:spcPts val="1200"/>
                        </a:lnSpc>
                        <a:spcAft>
                          <a:spcPts val="0"/>
                        </a:spcAft>
                      </a:pPr>
                      <a:r>
                        <a:rPr lang="en-US" sz="1050">
                          <a:effectLst/>
                        </a:rPr>
                        <a:t>-z</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zh-CN" sz="1050">
                          <a:effectLst/>
                        </a:rPr>
                        <a:t>代码及数据的大小信息</a:t>
                      </a:r>
                      <a:endParaRPr lang="zh-CN" sz="1050">
                        <a:effectLst/>
                        <a:latin typeface="Times New Roman"/>
                        <a:ea typeface="宋体"/>
                      </a:endParaRPr>
                    </a:p>
                  </a:txBody>
                  <a:tcPr marL="68580" marR="68580" marT="0" marB="0" anchor="ctr"/>
                </a:tc>
                <a:tc>
                  <a:txBody>
                    <a:bodyPr/>
                    <a:lstStyle/>
                    <a:p>
                      <a:pPr algn="just">
                        <a:lnSpc>
                          <a:spcPts val="1200"/>
                        </a:lnSpc>
                        <a:spcAft>
                          <a:spcPts val="0"/>
                        </a:spcAft>
                      </a:pPr>
                      <a:r>
                        <a:rPr lang="en-US" sz="1050">
                          <a:effectLst/>
                        </a:rPr>
                        <a:t>bsp_led_o_elfInfo_z.txt/</a:t>
                      </a:r>
                      <a:r>
                        <a:rPr lang="zh-CN" sz="1050">
                          <a:effectLst/>
                        </a:rPr>
                        <a:t>多彩流水灯</a:t>
                      </a:r>
                      <a:r>
                        <a:rPr lang="en-US" sz="1050">
                          <a:effectLst/>
                        </a:rPr>
                        <a:t>_axf_elfInfo_z.txt</a:t>
                      </a:r>
                      <a:endParaRPr lang="zh-CN" sz="1050">
                        <a:effectLst/>
                        <a:latin typeface="Times New Roman"/>
                        <a:ea typeface="宋体"/>
                      </a:endParaRPr>
                    </a:p>
                  </a:txBody>
                  <a:tcPr marL="68580" marR="68580" marT="0" marB="0" anchor="ctr"/>
                </a:tc>
              </a:tr>
            </a:tbl>
          </a:graphicData>
        </a:graphic>
      </p:graphicFrame>
    </p:spTree>
    <p:extLst>
      <p:ext uri="{BB962C8B-B14F-4D97-AF65-F5344CB8AC3E}">
        <p14:creationId xmlns:p14="http://schemas.microsoft.com/office/powerpoint/2010/main" val="16573443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latin typeface="微软雅黑" pitchFamily="34" charset="-122"/>
                <a:ea typeface="微软雅黑" pitchFamily="34" charset="-122"/>
              </a:rPr>
              <a:t>MDK</a:t>
            </a:r>
            <a:r>
              <a:rPr lang="zh-CN" altLang="en-US" sz="3200" b="1" smtClean="0">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5" name="矩形 4"/>
          <p:cNvSpPr/>
          <p:nvPr/>
        </p:nvSpPr>
        <p:spPr>
          <a:xfrm>
            <a:off x="395536" y="1044575"/>
            <a:ext cx="1317990" cy="369332"/>
          </a:xfrm>
          <a:prstGeom prst="rect">
            <a:avLst/>
          </a:prstGeom>
        </p:spPr>
        <p:txBody>
          <a:bodyPr wrap="none">
            <a:spAutoFit/>
          </a:bodyPr>
          <a:lstStyle/>
          <a:p>
            <a:r>
              <a:rPr lang="en-US" altLang="zh-CN" b="1"/>
              <a:t>ELF</a:t>
            </a:r>
            <a:r>
              <a:rPr lang="zh-CN" altLang="zh-CN" b="1"/>
              <a:t>文件头</a:t>
            </a:r>
          </a:p>
        </p:txBody>
      </p:sp>
      <p:sp>
        <p:nvSpPr>
          <p:cNvPr id="4" name="矩形 3"/>
          <p:cNvSpPr/>
          <p:nvPr/>
        </p:nvSpPr>
        <p:spPr>
          <a:xfrm>
            <a:off x="539552" y="1556793"/>
            <a:ext cx="7920880" cy="646331"/>
          </a:xfrm>
          <a:prstGeom prst="rect">
            <a:avLst/>
          </a:prstGeom>
        </p:spPr>
        <p:txBody>
          <a:bodyPr wrap="square">
            <a:spAutoFit/>
          </a:bodyPr>
          <a:lstStyle/>
          <a:p>
            <a:r>
              <a:rPr lang="zh-CN" altLang="zh-CN"/>
              <a:t>直接打开“</a:t>
            </a:r>
            <a:r>
              <a:rPr lang="en-US" altLang="zh-CN"/>
              <a:t>elf</a:t>
            </a:r>
            <a:r>
              <a:rPr lang="zh-CN" altLang="zh-CN"/>
              <a:t>信息输出”目录下的</a:t>
            </a:r>
            <a:r>
              <a:rPr lang="en-US" altLang="zh-CN"/>
              <a:t>bsp_led_o_elfInfo_v.txt</a:t>
            </a:r>
            <a:r>
              <a:rPr lang="zh-CN" altLang="zh-CN"/>
              <a:t>文件</a:t>
            </a:r>
            <a:r>
              <a:rPr lang="zh-CN" altLang="zh-CN" smtClean="0"/>
              <a:t>，</a:t>
            </a:r>
            <a:r>
              <a:rPr lang="zh-CN" altLang="en-US" smtClean="0"/>
              <a:t>可看到如下内容：</a:t>
            </a:r>
            <a:endParaRPr lang="zh-CN" altLang="en-US"/>
          </a:p>
        </p:txBody>
      </p:sp>
      <p:pic>
        <p:nvPicPr>
          <p:cNvPr id="286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1961476"/>
            <a:ext cx="5129469" cy="4797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5948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latin typeface="微软雅黑" pitchFamily="34" charset="-122"/>
                <a:ea typeface="微软雅黑" pitchFamily="34" charset="-122"/>
              </a:rPr>
              <a:t>MDK</a:t>
            </a:r>
            <a:r>
              <a:rPr lang="zh-CN" altLang="en-US" sz="3200" b="1" smtClean="0">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5" name="矩形 4"/>
          <p:cNvSpPr/>
          <p:nvPr/>
        </p:nvSpPr>
        <p:spPr>
          <a:xfrm>
            <a:off x="395536" y="1044575"/>
            <a:ext cx="1317990" cy="369332"/>
          </a:xfrm>
          <a:prstGeom prst="rect">
            <a:avLst/>
          </a:prstGeom>
        </p:spPr>
        <p:txBody>
          <a:bodyPr wrap="none">
            <a:spAutoFit/>
          </a:bodyPr>
          <a:lstStyle/>
          <a:p>
            <a:r>
              <a:rPr lang="en-US" altLang="zh-CN" b="1"/>
              <a:t>ELF</a:t>
            </a:r>
            <a:r>
              <a:rPr lang="zh-CN" altLang="zh-CN" b="1"/>
              <a:t>文件头</a:t>
            </a:r>
          </a:p>
        </p:txBody>
      </p:sp>
      <p:sp>
        <p:nvSpPr>
          <p:cNvPr id="4" name="矩形 3"/>
          <p:cNvSpPr/>
          <p:nvPr/>
        </p:nvSpPr>
        <p:spPr>
          <a:xfrm>
            <a:off x="539552" y="1556793"/>
            <a:ext cx="7920880" cy="1700530"/>
          </a:xfrm>
          <a:prstGeom prst="rect">
            <a:avLst/>
          </a:prstGeom>
        </p:spPr>
        <p:txBody>
          <a:bodyPr wrap="square">
            <a:spAutoFit/>
          </a:bodyPr>
          <a:lstStyle/>
          <a:p>
            <a:pPr>
              <a:lnSpc>
                <a:spcPct val="150000"/>
              </a:lnSpc>
            </a:pPr>
            <a:r>
              <a:rPr lang="en-US" altLang="zh-CN" smtClean="0"/>
              <a:t>	</a:t>
            </a:r>
            <a:r>
              <a:rPr lang="zh-CN" altLang="zh-CN" smtClean="0"/>
              <a:t>在</a:t>
            </a:r>
            <a:r>
              <a:rPr lang="zh-CN" altLang="zh-CN"/>
              <a:t>上述代码中已加入了部分注释，解释了相应项的意义，值得一提的是在这个</a:t>
            </a:r>
            <a:r>
              <a:rPr lang="en-US" altLang="zh-CN"/>
              <a:t>*.o</a:t>
            </a:r>
            <a:r>
              <a:rPr lang="zh-CN" altLang="zh-CN"/>
              <a:t>文件中，它的</a:t>
            </a:r>
            <a:r>
              <a:rPr lang="en-US" altLang="zh-CN"/>
              <a:t>ELF</a:t>
            </a:r>
            <a:r>
              <a:rPr lang="zh-CN" altLang="zh-CN"/>
              <a:t>文件头中告诉我们它的程序头</a:t>
            </a:r>
            <a:r>
              <a:rPr lang="en-US" altLang="zh-CN"/>
              <a:t>(Program header)</a:t>
            </a:r>
            <a:r>
              <a:rPr lang="zh-CN" altLang="zh-CN"/>
              <a:t>大小为“</a:t>
            </a:r>
            <a:r>
              <a:rPr lang="en-US" altLang="zh-CN"/>
              <a:t>0 bytes</a:t>
            </a:r>
            <a:r>
              <a:rPr lang="zh-CN" altLang="zh-CN"/>
              <a:t>”，且程序头所在的文件位置偏移也为“</a:t>
            </a:r>
            <a:r>
              <a:rPr lang="en-US" altLang="zh-CN"/>
              <a:t>0</a:t>
            </a:r>
            <a:r>
              <a:rPr lang="zh-CN" altLang="zh-CN"/>
              <a:t>”，这说明它是没有程序头的。</a:t>
            </a:r>
            <a:endParaRPr lang="zh-CN" altLang="en-US"/>
          </a:p>
        </p:txBody>
      </p:sp>
    </p:spTree>
    <p:extLst>
      <p:ext uri="{BB962C8B-B14F-4D97-AF65-F5344CB8AC3E}">
        <p14:creationId xmlns:p14="http://schemas.microsoft.com/office/powerpoint/2010/main" val="4749127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latin typeface="微软雅黑" pitchFamily="34" charset="-122"/>
                <a:ea typeface="微软雅黑" pitchFamily="34" charset="-122"/>
              </a:rPr>
              <a:t>MDK</a:t>
            </a:r>
            <a:r>
              <a:rPr lang="zh-CN" altLang="en-US" sz="3200" b="1" smtClean="0">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5" name="矩形 4"/>
          <p:cNvSpPr/>
          <p:nvPr/>
        </p:nvSpPr>
        <p:spPr>
          <a:xfrm>
            <a:off x="395536" y="1044575"/>
            <a:ext cx="881973" cy="369332"/>
          </a:xfrm>
          <a:prstGeom prst="rect">
            <a:avLst/>
          </a:prstGeom>
        </p:spPr>
        <p:txBody>
          <a:bodyPr wrap="none">
            <a:spAutoFit/>
          </a:bodyPr>
          <a:lstStyle/>
          <a:p>
            <a:r>
              <a:rPr lang="zh-CN" altLang="en-US" b="1" smtClean="0"/>
              <a:t>程序头</a:t>
            </a:r>
            <a:endParaRPr lang="zh-CN" altLang="zh-CN" b="1"/>
          </a:p>
        </p:txBody>
      </p:sp>
      <p:sp>
        <p:nvSpPr>
          <p:cNvPr id="4" name="矩形 3"/>
          <p:cNvSpPr/>
          <p:nvPr/>
        </p:nvSpPr>
        <p:spPr>
          <a:xfrm>
            <a:off x="539552" y="1340768"/>
            <a:ext cx="7920880" cy="923330"/>
          </a:xfrm>
          <a:prstGeom prst="rect">
            <a:avLst/>
          </a:prstGeom>
        </p:spPr>
        <p:txBody>
          <a:bodyPr wrap="square">
            <a:spAutoFit/>
          </a:bodyPr>
          <a:lstStyle/>
          <a:p>
            <a:pPr>
              <a:lnSpc>
                <a:spcPct val="150000"/>
              </a:lnSpc>
            </a:pPr>
            <a:r>
              <a:rPr lang="en-US" altLang="zh-CN" smtClean="0"/>
              <a:t>	</a:t>
            </a:r>
            <a:r>
              <a:rPr lang="zh-CN" altLang="zh-CN"/>
              <a:t>接下来打开“多彩流水灯</a:t>
            </a:r>
            <a:r>
              <a:rPr lang="en-US" altLang="zh-CN"/>
              <a:t>_axf_elfInfo_v.txt</a:t>
            </a:r>
            <a:r>
              <a:rPr lang="zh-CN" altLang="zh-CN"/>
              <a:t>”文件，查看工程的</a:t>
            </a:r>
            <a:r>
              <a:rPr lang="en-US" altLang="zh-CN"/>
              <a:t>*.axf</a:t>
            </a:r>
            <a:r>
              <a:rPr lang="zh-CN" altLang="zh-CN"/>
              <a:t>文件的详细</a:t>
            </a:r>
            <a:r>
              <a:rPr lang="zh-CN" altLang="zh-CN" smtClean="0"/>
              <a:t>信息</a:t>
            </a:r>
            <a:r>
              <a:rPr lang="zh-CN" altLang="en-US" smtClean="0"/>
              <a:t>：</a:t>
            </a:r>
            <a:endParaRPr lang="zh-CN" altLang="en-US"/>
          </a:p>
        </p:txBody>
      </p:sp>
      <p:pic>
        <p:nvPicPr>
          <p:cNvPr id="296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1844824"/>
            <a:ext cx="6096000" cy="208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6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768" y="3927624"/>
            <a:ext cx="6096000" cy="2871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47766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latin typeface="微软雅黑" pitchFamily="34" charset="-122"/>
                <a:ea typeface="微软雅黑" pitchFamily="34" charset="-122"/>
              </a:rPr>
              <a:t>MDK</a:t>
            </a:r>
            <a:r>
              <a:rPr lang="zh-CN" altLang="en-US" sz="3200" b="1" smtClean="0">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5" name="矩形 4"/>
          <p:cNvSpPr/>
          <p:nvPr/>
        </p:nvSpPr>
        <p:spPr>
          <a:xfrm>
            <a:off x="395536" y="1044575"/>
            <a:ext cx="881973" cy="369332"/>
          </a:xfrm>
          <a:prstGeom prst="rect">
            <a:avLst/>
          </a:prstGeom>
        </p:spPr>
        <p:txBody>
          <a:bodyPr wrap="none">
            <a:spAutoFit/>
          </a:bodyPr>
          <a:lstStyle/>
          <a:p>
            <a:r>
              <a:rPr lang="zh-CN" altLang="en-US" b="1" smtClean="0"/>
              <a:t>程序头</a:t>
            </a:r>
            <a:endParaRPr lang="zh-CN" altLang="zh-CN" b="1"/>
          </a:p>
        </p:txBody>
      </p:sp>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1413907"/>
            <a:ext cx="5794592" cy="34705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755576" y="4869160"/>
            <a:ext cx="7776864" cy="2031325"/>
          </a:xfrm>
          <a:prstGeom prst="rect">
            <a:avLst/>
          </a:prstGeom>
        </p:spPr>
        <p:txBody>
          <a:bodyPr wrap="square">
            <a:spAutoFit/>
          </a:bodyPr>
          <a:lstStyle/>
          <a:p>
            <a:r>
              <a:rPr lang="en-US" altLang="zh-CN" smtClean="0"/>
              <a:t>	</a:t>
            </a:r>
            <a:r>
              <a:rPr lang="zh-CN" altLang="zh-CN" smtClean="0"/>
              <a:t>对比</a:t>
            </a:r>
            <a:r>
              <a:rPr lang="zh-CN" altLang="zh-CN"/>
              <a:t>之下，可发现</a:t>
            </a:r>
            <a:r>
              <a:rPr lang="en-US" altLang="zh-CN"/>
              <a:t>*.axf</a:t>
            </a:r>
            <a:r>
              <a:rPr lang="zh-CN" altLang="zh-CN"/>
              <a:t>文件的</a:t>
            </a:r>
            <a:r>
              <a:rPr lang="en-US" altLang="zh-CN"/>
              <a:t>ELF</a:t>
            </a:r>
            <a:r>
              <a:rPr lang="zh-CN" altLang="zh-CN"/>
              <a:t>文件头对程序头的大小说明为非</a:t>
            </a:r>
            <a:r>
              <a:rPr lang="en-US" altLang="zh-CN"/>
              <a:t>0</a:t>
            </a:r>
            <a:r>
              <a:rPr lang="zh-CN" altLang="zh-CN"/>
              <a:t>值，且给出了它在文件的偏移地址，在输出信息之中，包含了程序头的详细信息</a:t>
            </a:r>
            <a:r>
              <a:rPr lang="zh-CN" altLang="zh-CN" smtClean="0"/>
              <a:t>。</a:t>
            </a:r>
            <a:endParaRPr lang="en-US" altLang="zh-CN" smtClean="0"/>
          </a:p>
          <a:p>
            <a:r>
              <a:rPr lang="en-US" altLang="zh-CN"/>
              <a:t>	</a:t>
            </a:r>
            <a:r>
              <a:rPr lang="zh-CN" altLang="zh-CN" smtClean="0"/>
              <a:t>可</a:t>
            </a:r>
            <a:r>
              <a:rPr lang="zh-CN" altLang="zh-CN"/>
              <a:t>看到，程序头的“</a:t>
            </a:r>
            <a:r>
              <a:rPr lang="en-US" altLang="zh-CN"/>
              <a:t>Physical Addr</a:t>
            </a:r>
            <a:r>
              <a:rPr lang="zh-CN" altLang="zh-CN"/>
              <a:t>”描述了本程序要加载到的内存地址“</a:t>
            </a:r>
            <a:r>
              <a:rPr lang="en-US" altLang="zh-CN"/>
              <a:t>0x0800 0000</a:t>
            </a:r>
            <a:r>
              <a:rPr lang="zh-CN" altLang="zh-CN"/>
              <a:t>”，正好是</a:t>
            </a:r>
            <a:r>
              <a:rPr lang="en-US" altLang="zh-CN"/>
              <a:t>STM32</a:t>
            </a:r>
            <a:r>
              <a:rPr lang="zh-CN" altLang="zh-CN"/>
              <a:t>内部</a:t>
            </a:r>
            <a:r>
              <a:rPr lang="en-US" altLang="zh-CN"/>
              <a:t>FLASH</a:t>
            </a:r>
            <a:r>
              <a:rPr lang="zh-CN" altLang="zh-CN"/>
              <a:t>的首地址；“</a:t>
            </a:r>
            <a:r>
              <a:rPr lang="en-US" altLang="zh-CN"/>
              <a:t>size in file</a:t>
            </a:r>
            <a:r>
              <a:rPr lang="zh-CN" altLang="zh-CN"/>
              <a:t>”描述了本程序占据的空间大小为“</a:t>
            </a:r>
            <a:r>
              <a:rPr lang="en-US" altLang="zh-CN"/>
              <a:t>1456 bytes</a:t>
            </a:r>
            <a:r>
              <a:rPr lang="zh-CN" altLang="zh-CN"/>
              <a:t>”，它正是程序烧录到</a:t>
            </a:r>
            <a:r>
              <a:rPr lang="en-US" altLang="zh-CN"/>
              <a:t>FLASH</a:t>
            </a:r>
            <a:r>
              <a:rPr lang="zh-CN" altLang="zh-CN"/>
              <a:t>中需要占据的空间。</a:t>
            </a:r>
          </a:p>
        </p:txBody>
      </p:sp>
    </p:spTree>
    <p:extLst>
      <p:ext uri="{BB962C8B-B14F-4D97-AF65-F5344CB8AC3E}">
        <p14:creationId xmlns:p14="http://schemas.microsoft.com/office/powerpoint/2010/main" val="21066723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latin typeface="微软雅黑" pitchFamily="34" charset="-122"/>
                <a:ea typeface="微软雅黑" pitchFamily="34" charset="-122"/>
              </a:rPr>
              <a:t>MDK</a:t>
            </a:r>
            <a:r>
              <a:rPr lang="zh-CN" altLang="en-US" sz="3200" b="1" smtClean="0">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5" name="矩形 4"/>
          <p:cNvSpPr/>
          <p:nvPr/>
        </p:nvSpPr>
        <p:spPr>
          <a:xfrm>
            <a:off x="395536" y="1044575"/>
            <a:ext cx="881973" cy="369332"/>
          </a:xfrm>
          <a:prstGeom prst="rect">
            <a:avLst/>
          </a:prstGeom>
        </p:spPr>
        <p:txBody>
          <a:bodyPr wrap="none">
            <a:spAutoFit/>
          </a:bodyPr>
          <a:lstStyle/>
          <a:p>
            <a:r>
              <a:rPr lang="zh-CN" altLang="en-US" b="1"/>
              <a:t>节区</a:t>
            </a:r>
            <a:r>
              <a:rPr lang="zh-CN" altLang="zh-CN" b="1" smtClean="0"/>
              <a:t>头</a:t>
            </a:r>
            <a:endParaRPr lang="zh-CN" altLang="zh-CN" b="1"/>
          </a:p>
        </p:txBody>
      </p:sp>
      <p:sp>
        <p:nvSpPr>
          <p:cNvPr id="3" name="矩形 2"/>
          <p:cNvSpPr/>
          <p:nvPr/>
        </p:nvSpPr>
        <p:spPr>
          <a:xfrm>
            <a:off x="421758" y="1439360"/>
            <a:ext cx="8254697" cy="1285032"/>
          </a:xfrm>
          <a:prstGeom prst="rect">
            <a:avLst/>
          </a:prstGeom>
        </p:spPr>
        <p:txBody>
          <a:bodyPr wrap="square">
            <a:spAutoFit/>
          </a:bodyPr>
          <a:lstStyle/>
          <a:p>
            <a:pPr>
              <a:lnSpc>
                <a:spcPct val="150000"/>
              </a:lnSpc>
            </a:pPr>
            <a:r>
              <a:rPr lang="en-US" altLang="zh-CN" smtClean="0"/>
              <a:t>	</a:t>
            </a:r>
            <a:r>
              <a:rPr lang="zh-CN" altLang="zh-CN" smtClean="0"/>
              <a:t>在</a:t>
            </a:r>
            <a:r>
              <a:rPr lang="en-US" altLang="zh-CN"/>
              <a:t>ELF</a:t>
            </a:r>
            <a:r>
              <a:rPr lang="zh-CN" altLang="zh-CN"/>
              <a:t>的原文件中，紧接着程序头的一般是节区的主体信息，在节区主体信息之后是描述节区主体信息的节区头</a:t>
            </a:r>
            <a:r>
              <a:rPr lang="zh-CN" altLang="zh-CN" smtClean="0"/>
              <a:t>，先</a:t>
            </a:r>
            <a:r>
              <a:rPr lang="zh-CN" altLang="zh-CN"/>
              <a:t>来看看节区头中的信息了解概况。通过对比</a:t>
            </a:r>
            <a:r>
              <a:rPr lang="en-US" altLang="zh-CN"/>
              <a:t>*.o</a:t>
            </a:r>
            <a:r>
              <a:rPr lang="zh-CN" altLang="zh-CN"/>
              <a:t>文件及</a:t>
            </a:r>
            <a:r>
              <a:rPr lang="en-US" altLang="zh-CN"/>
              <a:t>*.axf</a:t>
            </a:r>
            <a:r>
              <a:rPr lang="zh-CN" altLang="zh-CN"/>
              <a:t>文件的节区头部信息，可以清楚地看出这两种文件的</a:t>
            </a:r>
            <a:r>
              <a:rPr lang="zh-CN" altLang="zh-CN" smtClean="0"/>
              <a:t>区别</a:t>
            </a:r>
            <a:r>
              <a:rPr lang="zh-CN" altLang="en-US" smtClean="0"/>
              <a:t>。</a:t>
            </a:r>
            <a:endParaRPr lang="zh-CN" altLang="en-US"/>
          </a:p>
        </p:txBody>
      </p:sp>
      <p:pic>
        <p:nvPicPr>
          <p:cNvPr id="317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297" y="2787575"/>
            <a:ext cx="7789118" cy="15329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7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916" y="4293096"/>
            <a:ext cx="7793499" cy="2525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40430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latin typeface="微软雅黑" pitchFamily="34" charset="-122"/>
                <a:ea typeface="微软雅黑" pitchFamily="34" charset="-122"/>
              </a:rPr>
              <a:t>MDK</a:t>
            </a:r>
            <a:r>
              <a:rPr lang="zh-CN" altLang="en-US" sz="3200" b="1" smtClean="0">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5" name="矩形 4"/>
          <p:cNvSpPr/>
          <p:nvPr/>
        </p:nvSpPr>
        <p:spPr>
          <a:xfrm>
            <a:off x="395536" y="1044575"/>
            <a:ext cx="881973" cy="369332"/>
          </a:xfrm>
          <a:prstGeom prst="rect">
            <a:avLst/>
          </a:prstGeom>
        </p:spPr>
        <p:txBody>
          <a:bodyPr wrap="none">
            <a:spAutoFit/>
          </a:bodyPr>
          <a:lstStyle/>
          <a:p>
            <a:r>
              <a:rPr lang="zh-CN" altLang="en-US" b="1" smtClean="0"/>
              <a:t>节区头</a:t>
            </a:r>
            <a:endParaRPr lang="zh-CN" altLang="zh-CN" b="1"/>
          </a:p>
        </p:txBody>
      </p:sp>
      <p:sp>
        <p:nvSpPr>
          <p:cNvPr id="3" name="矩形 2"/>
          <p:cNvSpPr/>
          <p:nvPr/>
        </p:nvSpPr>
        <p:spPr>
          <a:xfrm>
            <a:off x="421758" y="1439360"/>
            <a:ext cx="8254697" cy="1700530"/>
          </a:xfrm>
          <a:prstGeom prst="rect">
            <a:avLst/>
          </a:prstGeom>
        </p:spPr>
        <p:txBody>
          <a:bodyPr wrap="square">
            <a:spAutoFit/>
          </a:bodyPr>
          <a:lstStyle/>
          <a:p>
            <a:pPr>
              <a:lnSpc>
                <a:spcPct val="150000"/>
              </a:lnSpc>
            </a:pPr>
            <a:r>
              <a:rPr lang="en-US" altLang="zh-CN" smtClean="0"/>
              <a:t>	</a:t>
            </a:r>
            <a:r>
              <a:rPr lang="zh-CN" altLang="zh-CN" smtClean="0"/>
              <a:t>这个</a:t>
            </a:r>
            <a:r>
              <a:rPr lang="zh-CN" altLang="zh-CN"/>
              <a:t>节区的名称为</a:t>
            </a:r>
            <a:r>
              <a:rPr lang="en-US" altLang="zh-CN"/>
              <a:t>LED_GPIO_Config</a:t>
            </a:r>
            <a:r>
              <a:rPr lang="zh-CN" altLang="zh-CN"/>
              <a:t>，它正好是我们在</a:t>
            </a:r>
            <a:r>
              <a:rPr lang="en-US" altLang="zh-CN"/>
              <a:t>bsp_led.c</a:t>
            </a:r>
            <a:r>
              <a:rPr lang="zh-CN" altLang="zh-CN"/>
              <a:t>文件中定义的函数名，这个节区头描述的是该函数被编译后的节区信息，其中包含了节区的类型</a:t>
            </a:r>
            <a:r>
              <a:rPr lang="en-US" altLang="zh-CN"/>
              <a:t>(</a:t>
            </a:r>
            <a:r>
              <a:rPr lang="zh-CN" altLang="zh-CN"/>
              <a:t>指令类型</a:t>
            </a:r>
            <a:r>
              <a:rPr lang="en-US" altLang="zh-CN"/>
              <a:t>)</a:t>
            </a:r>
            <a:r>
              <a:rPr lang="zh-CN" altLang="zh-CN"/>
              <a:t>、节区应存储到的地址</a:t>
            </a:r>
            <a:r>
              <a:rPr lang="en-US" altLang="zh-CN"/>
              <a:t>(0x00000000)</a:t>
            </a:r>
            <a:r>
              <a:rPr lang="zh-CN" altLang="zh-CN"/>
              <a:t>、它主体信息在文件位置中的偏移</a:t>
            </a:r>
            <a:r>
              <a:rPr lang="en-US" altLang="zh-CN"/>
              <a:t>(68)</a:t>
            </a:r>
            <a:r>
              <a:rPr lang="zh-CN" altLang="zh-CN"/>
              <a:t>以及节区的大小</a:t>
            </a:r>
            <a:r>
              <a:rPr lang="en-US" altLang="zh-CN"/>
              <a:t>(116 bytes)</a:t>
            </a:r>
            <a:r>
              <a:rPr lang="zh-CN" altLang="zh-CN"/>
              <a:t>。</a:t>
            </a:r>
          </a:p>
        </p:txBody>
      </p:sp>
      <p:sp>
        <p:nvSpPr>
          <p:cNvPr id="2" name="矩形 1"/>
          <p:cNvSpPr/>
          <p:nvPr/>
        </p:nvSpPr>
        <p:spPr>
          <a:xfrm>
            <a:off x="539552" y="3635439"/>
            <a:ext cx="7992888" cy="2169825"/>
          </a:xfrm>
          <a:prstGeom prst="rect">
            <a:avLst/>
          </a:prstGeom>
        </p:spPr>
        <p:txBody>
          <a:bodyPr wrap="square">
            <a:spAutoFit/>
          </a:bodyPr>
          <a:lstStyle/>
          <a:p>
            <a:pPr>
              <a:lnSpc>
                <a:spcPct val="150000"/>
              </a:lnSpc>
            </a:pPr>
            <a:r>
              <a:rPr lang="en-US" altLang="zh-CN"/>
              <a:t>	</a:t>
            </a:r>
            <a:r>
              <a:rPr lang="zh-CN" altLang="zh-CN"/>
              <a:t>由于</a:t>
            </a:r>
            <a:r>
              <a:rPr lang="en-US" altLang="zh-CN"/>
              <a:t>*.o</a:t>
            </a:r>
            <a:r>
              <a:rPr lang="zh-CN" altLang="zh-CN"/>
              <a:t>文件是可重定位文件，所以它的地址并没有被分配，是</a:t>
            </a:r>
            <a:r>
              <a:rPr lang="en-US" altLang="zh-CN"/>
              <a:t>0x00000000</a:t>
            </a:r>
            <a:r>
              <a:rPr lang="zh-CN" altLang="zh-CN"/>
              <a:t>（假如文件中还有其它函数，该函数生成的节区中，对应的地址描述也都是</a:t>
            </a:r>
            <a:r>
              <a:rPr lang="en-US" altLang="zh-CN"/>
              <a:t>0</a:t>
            </a:r>
            <a:r>
              <a:rPr lang="zh-CN" altLang="zh-CN"/>
              <a:t>）。当链接器链接时，根据这个节区头信息，在文件中找到它的主体内容，并根据它的类型，把它加入到主程序中，并分配实际地址，链接后生成的</a:t>
            </a:r>
            <a:r>
              <a:rPr lang="en-US" altLang="zh-CN"/>
              <a:t>*.axf</a:t>
            </a:r>
            <a:r>
              <a:rPr lang="zh-CN" altLang="zh-CN"/>
              <a:t>文件，再来看看它的内容</a:t>
            </a:r>
            <a:r>
              <a:rPr lang="zh-CN" altLang="en-US"/>
              <a:t>：</a:t>
            </a:r>
            <a:endParaRPr lang="zh-CN" altLang="zh-CN"/>
          </a:p>
        </p:txBody>
      </p:sp>
    </p:spTree>
    <p:extLst>
      <p:ext uri="{BB962C8B-B14F-4D97-AF65-F5344CB8AC3E}">
        <p14:creationId xmlns:p14="http://schemas.microsoft.com/office/powerpoint/2010/main" val="7794567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主讲内容</a:t>
            </a:r>
          </a:p>
        </p:txBody>
      </p:sp>
      <p:sp>
        <p:nvSpPr>
          <p:cNvPr id="27" name="对角圆角矩形 26"/>
          <p:cNvSpPr/>
          <p:nvPr/>
        </p:nvSpPr>
        <p:spPr bwMode="auto">
          <a:xfrm>
            <a:off x="2067605" y="1052736"/>
            <a:ext cx="785818" cy="785818"/>
          </a:xfrm>
          <a:prstGeom prst="round2DiagRect">
            <a:avLst/>
          </a:prstGeom>
          <a:gradFill flip="none" rotWithShape="1">
            <a:gsLst>
              <a:gs pos="0">
                <a:schemeClr val="bg1">
                  <a:lumMod val="9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C00000"/>
                </a:solidFill>
                <a:effectLst>
                  <a:innerShdw blurRad="114300">
                    <a:prstClr val="black"/>
                  </a:innerShdw>
                </a:effectLst>
                <a:latin typeface="微软雅黑" pitchFamily="34" charset="-122"/>
                <a:ea typeface="微软雅黑" pitchFamily="34" charset="-122"/>
              </a:rPr>
              <a:t>01</a:t>
            </a:r>
            <a:endParaRPr lang="zh-CN" altLang="en-US" sz="3200" dirty="0">
              <a:solidFill>
                <a:srgbClr val="C00000"/>
              </a:solidFill>
              <a:effectLst>
                <a:innerShdw blurRad="114300">
                  <a:prstClr val="black"/>
                </a:innerShdw>
              </a:effectLst>
              <a:latin typeface="微软雅黑" pitchFamily="34" charset="-122"/>
              <a:ea typeface="微软雅黑" pitchFamily="34" charset="-122"/>
            </a:endParaRPr>
          </a:p>
        </p:txBody>
      </p:sp>
      <p:cxnSp>
        <p:nvCxnSpPr>
          <p:cNvPr id="28" name="直接连接符 27"/>
          <p:cNvCxnSpPr/>
          <p:nvPr/>
        </p:nvCxnSpPr>
        <p:spPr>
          <a:xfrm>
            <a:off x="3059832" y="1800694"/>
            <a:ext cx="4143375"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059832" y="1174429"/>
            <a:ext cx="1620957" cy="523220"/>
          </a:xfrm>
          <a:prstGeom prst="rect">
            <a:avLst/>
          </a:prstGeom>
        </p:spPr>
        <p:txBody>
          <a:bodyPr wrap="none">
            <a:spAutoFit/>
          </a:bodyPr>
          <a:lstStyle/>
          <a:p>
            <a:pPr eaLnBrk="1" fontAlgn="auto" hangingPunct="1">
              <a:spcBef>
                <a:spcPts val="0"/>
              </a:spcBef>
              <a:spcAft>
                <a:spcPts val="0"/>
              </a:spcAft>
              <a:defRPr/>
            </a:pPr>
            <a:r>
              <a:rPr lang="zh-CN" altLang="en-US" sz="2800" b="1" smtClean="0">
                <a:solidFill>
                  <a:prstClr val="black"/>
                </a:solidFill>
                <a:latin typeface="微软雅黑" pitchFamily="34" charset="-122"/>
                <a:ea typeface="微软雅黑" pitchFamily="34" charset="-122"/>
                <a:cs typeface="+mj-cs"/>
              </a:rPr>
              <a:t>编译过程</a:t>
            </a:r>
            <a:endParaRPr lang="zh-CN" altLang="en-US" sz="2800" b="1" dirty="0">
              <a:solidFill>
                <a:prstClr val="black"/>
              </a:solidFill>
              <a:latin typeface="微软雅黑" pitchFamily="34" charset="-122"/>
              <a:ea typeface="微软雅黑" pitchFamily="34" charset="-122"/>
              <a:cs typeface="+mj-cs"/>
            </a:endParaRPr>
          </a:p>
        </p:txBody>
      </p:sp>
      <p:sp>
        <p:nvSpPr>
          <p:cNvPr id="30" name="对角圆角矩形 29"/>
          <p:cNvSpPr/>
          <p:nvPr/>
        </p:nvSpPr>
        <p:spPr bwMode="auto">
          <a:xfrm>
            <a:off x="2026627" y="2780928"/>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smtClean="0">
                <a:solidFill>
                  <a:srgbClr val="00B050"/>
                </a:solidFill>
                <a:effectLst>
                  <a:innerShdw blurRad="114300">
                    <a:prstClr val="black"/>
                  </a:innerShdw>
                </a:effectLst>
                <a:latin typeface="微软雅黑" pitchFamily="34" charset="-122"/>
                <a:ea typeface="微软雅黑" pitchFamily="34" charset="-122"/>
              </a:rPr>
              <a:t>03</a:t>
            </a:r>
            <a:endParaRPr lang="zh-CN" altLang="en-US" sz="3200" dirty="0">
              <a:solidFill>
                <a:srgbClr val="00B050"/>
              </a:solidFill>
              <a:effectLst>
                <a:innerShdw blurRad="114300">
                  <a:prstClr val="black"/>
                </a:innerShdw>
              </a:effectLst>
              <a:latin typeface="微软雅黑" pitchFamily="34" charset="-122"/>
              <a:ea typeface="微软雅黑" pitchFamily="34" charset="-122"/>
            </a:endParaRPr>
          </a:p>
        </p:txBody>
      </p:sp>
      <p:cxnSp>
        <p:nvCxnSpPr>
          <p:cNvPr id="31" name="直接连接符 30"/>
          <p:cNvCxnSpPr/>
          <p:nvPr/>
        </p:nvCxnSpPr>
        <p:spPr>
          <a:xfrm>
            <a:off x="3221168" y="4293096"/>
            <a:ext cx="4143375" cy="1588"/>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3105291" y="2852936"/>
            <a:ext cx="1980029" cy="523220"/>
          </a:xfrm>
          <a:prstGeom prst="rect">
            <a:avLst/>
          </a:prstGeom>
        </p:spPr>
        <p:txBody>
          <a:bodyPr wrap="none">
            <a:spAutoFit/>
          </a:bodyPr>
          <a:lstStyle/>
          <a:p>
            <a:pPr fontAlgn="auto">
              <a:spcBef>
                <a:spcPts val="0"/>
              </a:spcBef>
              <a:spcAft>
                <a:spcPts val="0"/>
              </a:spcAft>
              <a:defRPr/>
            </a:pPr>
            <a:r>
              <a:rPr lang="zh-CN" altLang="en-US" sz="2800" b="1" smtClean="0">
                <a:solidFill>
                  <a:prstClr val="black"/>
                </a:solidFill>
                <a:latin typeface="微软雅黑" pitchFamily="34" charset="-122"/>
                <a:ea typeface="微软雅黑" pitchFamily="34" charset="-122"/>
                <a:cs typeface="+mj-cs"/>
              </a:rPr>
              <a:t>编译工具链</a:t>
            </a:r>
            <a:endParaRPr lang="zh-CN" altLang="en-US" sz="2800" b="1" dirty="0">
              <a:solidFill>
                <a:prstClr val="black"/>
              </a:solidFill>
              <a:latin typeface="微软雅黑" pitchFamily="34" charset="-122"/>
              <a:ea typeface="微软雅黑" pitchFamily="34" charset="-122"/>
              <a:cs typeface="+mj-cs"/>
            </a:endParaRPr>
          </a:p>
        </p:txBody>
      </p:sp>
      <p:sp>
        <p:nvSpPr>
          <p:cNvPr id="39" name="对角圆角矩形 38"/>
          <p:cNvSpPr/>
          <p:nvPr/>
        </p:nvSpPr>
        <p:spPr bwMode="auto">
          <a:xfrm>
            <a:off x="2026627" y="3645024"/>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smtClean="0">
                <a:solidFill>
                  <a:srgbClr val="FF0000"/>
                </a:solidFill>
                <a:effectLst>
                  <a:innerShdw blurRad="114300">
                    <a:prstClr val="black"/>
                  </a:innerShdw>
                </a:effectLst>
                <a:latin typeface="微软雅黑" pitchFamily="34" charset="-122"/>
                <a:ea typeface="微软雅黑" pitchFamily="34" charset="-122"/>
              </a:rPr>
              <a:t>04</a:t>
            </a:r>
            <a:endParaRPr lang="zh-CN" altLang="en-US" sz="3200" dirty="0">
              <a:solidFill>
                <a:srgbClr val="FF0000"/>
              </a:solidFill>
              <a:effectLst>
                <a:innerShdw blurRad="114300">
                  <a:prstClr val="black"/>
                </a:innerShdw>
              </a:effectLst>
              <a:latin typeface="微软雅黑" pitchFamily="34" charset="-122"/>
              <a:ea typeface="微软雅黑" pitchFamily="34" charset="-122"/>
            </a:endParaRPr>
          </a:p>
        </p:txBody>
      </p:sp>
      <p:cxnSp>
        <p:nvCxnSpPr>
          <p:cNvPr id="40" name="直接连接符 39"/>
          <p:cNvCxnSpPr/>
          <p:nvPr/>
        </p:nvCxnSpPr>
        <p:spPr>
          <a:xfrm>
            <a:off x="3168650" y="3501008"/>
            <a:ext cx="4143375" cy="158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3131840" y="3789040"/>
            <a:ext cx="3599062" cy="523220"/>
          </a:xfrm>
          <a:prstGeom prst="rect">
            <a:avLst/>
          </a:prstGeom>
        </p:spPr>
        <p:txBody>
          <a:bodyPr wrap="none">
            <a:spAutoFit/>
          </a:bodyPr>
          <a:lstStyle/>
          <a:p>
            <a:pPr fontAlgn="auto">
              <a:spcBef>
                <a:spcPts val="0"/>
              </a:spcBef>
              <a:spcAft>
                <a:spcPts val="0"/>
              </a:spcAft>
              <a:defRPr/>
            </a:pPr>
            <a:r>
              <a:rPr lang="en-US" altLang="zh-CN" sz="2800" b="1" smtClean="0">
                <a:solidFill>
                  <a:prstClr val="black"/>
                </a:solidFill>
                <a:latin typeface="微软雅黑" pitchFamily="34" charset="-122"/>
                <a:ea typeface="微软雅黑" pitchFamily="34" charset="-122"/>
                <a:cs typeface="+mj-cs"/>
              </a:rPr>
              <a:t>MDK</a:t>
            </a:r>
            <a:r>
              <a:rPr lang="zh-CN" altLang="en-US" sz="2800" b="1" smtClean="0">
                <a:solidFill>
                  <a:prstClr val="black"/>
                </a:solidFill>
                <a:latin typeface="微软雅黑" pitchFamily="34" charset="-122"/>
                <a:ea typeface="微软雅黑" pitchFamily="34" charset="-122"/>
                <a:cs typeface="+mj-cs"/>
              </a:rPr>
              <a:t>工程的文件类型</a:t>
            </a:r>
            <a:endParaRPr lang="zh-CN" altLang="en-US" sz="2800" b="1" dirty="0">
              <a:solidFill>
                <a:prstClr val="black"/>
              </a:solidFill>
              <a:latin typeface="微软雅黑" pitchFamily="34" charset="-122"/>
              <a:ea typeface="微软雅黑" pitchFamily="34" charset="-122"/>
              <a:cs typeface="+mj-cs"/>
            </a:endParaRPr>
          </a:p>
        </p:txBody>
      </p:sp>
      <p:sp>
        <p:nvSpPr>
          <p:cNvPr id="14" name="对角圆角矩形 13"/>
          <p:cNvSpPr/>
          <p:nvPr/>
        </p:nvSpPr>
        <p:spPr bwMode="auto">
          <a:xfrm>
            <a:off x="2057990" y="1923102"/>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chemeClr val="accent6">
                    <a:lumMod val="75000"/>
                  </a:schemeClr>
                </a:solidFill>
                <a:effectLst>
                  <a:innerShdw blurRad="114300">
                    <a:prstClr val="black"/>
                  </a:innerShdw>
                </a:effectLst>
                <a:latin typeface="微软雅黑" pitchFamily="34" charset="-122"/>
                <a:ea typeface="微软雅黑" pitchFamily="34" charset="-122"/>
              </a:rPr>
              <a:t>02</a:t>
            </a:r>
            <a:endParaRPr lang="zh-CN" altLang="en-US" sz="3200" dirty="0">
              <a:solidFill>
                <a:schemeClr val="accent6">
                  <a:lumMod val="75000"/>
                </a:schemeClr>
              </a:solidFill>
              <a:effectLst>
                <a:innerShdw blurRad="114300">
                  <a:prstClr val="black"/>
                </a:innerShdw>
              </a:effectLst>
              <a:latin typeface="微软雅黑" pitchFamily="34" charset="-122"/>
              <a:ea typeface="微软雅黑" pitchFamily="34" charset="-122"/>
            </a:endParaRPr>
          </a:p>
        </p:txBody>
      </p:sp>
      <p:sp>
        <p:nvSpPr>
          <p:cNvPr id="15" name="矩形 14"/>
          <p:cNvSpPr/>
          <p:nvPr/>
        </p:nvSpPr>
        <p:spPr>
          <a:xfrm>
            <a:off x="3068481" y="1988840"/>
            <a:ext cx="4134465" cy="523220"/>
          </a:xfrm>
          <a:prstGeom prst="rect">
            <a:avLst/>
          </a:prstGeom>
        </p:spPr>
        <p:txBody>
          <a:bodyPr wrap="none">
            <a:spAutoFit/>
          </a:bodyPr>
          <a:lstStyle/>
          <a:p>
            <a:pPr fontAlgn="auto">
              <a:spcBef>
                <a:spcPts val="0"/>
              </a:spcBef>
              <a:spcAft>
                <a:spcPts val="0"/>
              </a:spcAft>
              <a:defRPr/>
            </a:pPr>
            <a:r>
              <a:rPr lang="zh-CN" altLang="en-US" sz="2800" b="1" smtClean="0">
                <a:solidFill>
                  <a:prstClr val="black"/>
                </a:solidFill>
                <a:latin typeface="微软雅黑" pitchFamily="34" charset="-122"/>
                <a:ea typeface="微软雅黑" pitchFamily="34" charset="-122"/>
                <a:cs typeface="+mj-cs"/>
              </a:rPr>
              <a:t>程序的组成、存储与运行</a:t>
            </a:r>
            <a:endParaRPr lang="zh-CN" altLang="en-US" sz="2800" b="1" dirty="0">
              <a:solidFill>
                <a:prstClr val="black"/>
              </a:solidFill>
              <a:latin typeface="微软雅黑" pitchFamily="34" charset="-122"/>
              <a:ea typeface="微软雅黑" pitchFamily="34" charset="-122"/>
              <a:cs typeface="+mj-cs"/>
            </a:endParaRPr>
          </a:p>
        </p:txBody>
      </p:sp>
      <p:cxnSp>
        <p:nvCxnSpPr>
          <p:cNvPr id="16" name="直接连接符 15"/>
          <p:cNvCxnSpPr/>
          <p:nvPr/>
        </p:nvCxnSpPr>
        <p:spPr>
          <a:xfrm>
            <a:off x="3131840" y="2636912"/>
            <a:ext cx="4143375" cy="158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4" name="对角圆角矩形 23"/>
          <p:cNvSpPr/>
          <p:nvPr/>
        </p:nvSpPr>
        <p:spPr bwMode="auto">
          <a:xfrm>
            <a:off x="2033729" y="4515390"/>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smtClean="0">
                <a:solidFill>
                  <a:srgbClr val="FFC000"/>
                </a:solidFill>
                <a:effectLst>
                  <a:innerShdw blurRad="114300">
                    <a:prstClr val="black"/>
                  </a:innerShdw>
                </a:effectLst>
                <a:latin typeface="微软雅黑" pitchFamily="34" charset="-122"/>
                <a:ea typeface="微软雅黑" pitchFamily="34" charset="-122"/>
              </a:rPr>
              <a:t>05</a:t>
            </a:r>
            <a:endParaRPr lang="zh-CN" altLang="en-US" sz="3200" dirty="0">
              <a:solidFill>
                <a:srgbClr val="FFC000"/>
              </a:solidFill>
              <a:effectLst>
                <a:innerShdw blurRad="114300">
                  <a:prstClr val="black"/>
                </a:innerShdw>
              </a:effectLst>
              <a:latin typeface="微软雅黑" pitchFamily="34" charset="-122"/>
              <a:ea typeface="微软雅黑" pitchFamily="34" charset="-122"/>
            </a:endParaRPr>
          </a:p>
        </p:txBody>
      </p:sp>
      <p:cxnSp>
        <p:nvCxnSpPr>
          <p:cNvPr id="25" name="直接连接符 24"/>
          <p:cNvCxnSpPr/>
          <p:nvPr/>
        </p:nvCxnSpPr>
        <p:spPr>
          <a:xfrm>
            <a:off x="3228270" y="6246915"/>
            <a:ext cx="4143375" cy="1588"/>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3112393" y="4662739"/>
            <a:ext cx="5069016" cy="461665"/>
          </a:xfrm>
          <a:prstGeom prst="rect">
            <a:avLst/>
          </a:prstGeom>
        </p:spPr>
        <p:txBody>
          <a:bodyPr wrap="none">
            <a:spAutoFit/>
          </a:bodyPr>
          <a:lstStyle/>
          <a:p>
            <a:pPr fontAlgn="auto">
              <a:spcBef>
                <a:spcPts val="0"/>
              </a:spcBef>
              <a:spcAft>
                <a:spcPts val="0"/>
              </a:spcAft>
              <a:defRPr/>
            </a:pPr>
            <a:r>
              <a:rPr lang="zh-CN" altLang="en-US" sz="2400" b="1" smtClean="0">
                <a:solidFill>
                  <a:prstClr val="black"/>
                </a:solidFill>
                <a:latin typeface="微软雅黑" pitchFamily="34" charset="-122"/>
                <a:ea typeface="微软雅黑" pitchFamily="34" charset="-122"/>
                <a:cs typeface="+mj-cs"/>
              </a:rPr>
              <a:t>实验：自动分配变量到外部</a:t>
            </a:r>
            <a:r>
              <a:rPr lang="en-US" altLang="zh-CN" sz="2400" b="1" smtClean="0">
                <a:solidFill>
                  <a:prstClr val="black"/>
                </a:solidFill>
                <a:latin typeface="微软雅黑" pitchFamily="34" charset="-122"/>
                <a:ea typeface="微软雅黑" pitchFamily="34" charset="-122"/>
                <a:cs typeface="+mj-cs"/>
              </a:rPr>
              <a:t>SDRAM</a:t>
            </a:r>
            <a:endParaRPr lang="zh-CN" altLang="en-US" sz="2400" b="1" dirty="0">
              <a:solidFill>
                <a:prstClr val="black"/>
              </a:solidFill>
              <a:latin typeface="微软雅黑" pitchFamily="34" charset="-122"/>
              <a:ea typeface="微软雅黑" pitchFamily="34" charset="-122"/>
              <a:cs typeface="+mj-cs"/>
            </a:endParaRPr>
          </a:p>
        </p:txBody>
      </p:sp>
      <p:sp>
        <p:nvSpPr>
          <p:cNvPr id="33" name="对角圆角矩形 32"/>
          <p:cNvSpPr/>
          <p:nvPr/>
        </p:nvSpPr>
        <p:spPr bwMode="auto">
          <a:xfrm>
            <a:off x="2026627" y="5461097"/>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smtClean="0">
                <a:solidFill>
                  <a:srgbClr val="188EFC"/>
                </a:solidFill>
                <a:effectLst>
                  <a:innerShdw blurRad="114300">
                    <a:prstClr val="black"/>
                  </a:innerShdw>
                </a:effectLst>
                <a:latin typeface="微软雅黑" pitchFamily="34" charset="-122"/>
                <a:ea typeface="微软雅黑" pitchFamily="34" charset="-122"/>
              </a:rPr>
              <a:t>06</a:t>
            </a:r>
            <a:endParaRPr lang="zh-CN" altLang="en-US" sz="3200" dirty="0">
              <a:solidFill>
                <a:srgbClr val="188EFC"/>
              </a:solidFill>
              <a:effectLst>
                <a:innerShdw blurRad="114300">
                  <a:prstClr val="black"/>
                </a:innerShdw>
              </a:effectLst>
              <a:latin typeface="微软雅黑" pitchFamily="34" charset="-122"/>
              <a:ea typeface="微软雅黑" pitchFamily="34" charset="-122"/>
            </a:endParaRPr>
          </a:p>
        </p:txBody>
      </p:sp>
      <p:cxnSp>
        <p:nvCxnSpPr>
          <p:cNvPr id="34" name="直接连接符 33"/>
          <p:cNvCxnSpPr/>
          <p:nvPr/>
        </p:nvCxnSpPr>
        <p:spPr>
          <a:xfrm>
            <a:off x="3175752" y="5229200"/>
            <a:ext cx="4143375" cy="158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3059832" y="5445224"/>
            <a:ext cx="4209807" cy="830997"/>
          </a:xfrm>
          <a:prstGeom prst="rect">
            <a:avLst/>
          </a:prstGeom>
        </p:spPr>
        <p:txBody>
          <a:bodyPr wrap="none">
            <a:spAutoFit/>
          </a:bodyPr>
          <a:lstStyle/>
          <a:p>
            <a:pPr fontAlgn="auto">
              <a:spcBef>
                <a:spcPts val="0"/>
              </a:spcBef>
              <a:spcAft>
                <a:spcPts val="0"/>
              </a:spcAft>
              <a:defRPr/>
            </a:pPr>
            <a:r>
              <a:rPr lang="zh-CN" altLang="en-US" sz="2400" b="1" smtClean="0">
                <a:solidFill>
                  <a:prstClr val="black"/>
                </a:solidFill>
                <a:latin typeface="微软雅黑" pitchFamily="34" charset="-122"/>
                <a:ea typeface="微软雅黑" pitchFamily="34" charset="-122"/>
                <a:cs typeface="+mj-cs"/>
              </a:rPr>
              <a:t>实验：优先使用内部</a:t>
            </a:r>
            <a:r>
              <a:rPr lang="en-US" altLang="zh-CN" sz="2400" b="1" smtClean="0">
                <a:solidFill>
                  <a:prstClr val="black"/>
                </a:solidFill>
                <a:latin typeface="微软雅黑" pitchFamily="34" charset="-122"/>
                <a:ea typeface="微软雅黑" pitchFamily="34" charset="-122"/>
                <a:cs typeface="+mj-cs"/>
              </a:rPr>
              <a:t>SRAM</a:t>
            </a:r>
            <a:r>
              <a:rPr lang="zh-CN" altLang="en-US" sz="2400" b="1" smtClean="0">
                <a:solidFill>
                  <a:prstClr val="black"/>
                </a:solidFill>
                <a:latin typeface="微软雅黑" pitchFamily="34" charset="-122"/>
                <a:ea typeface="微软雅黑" pitchFamily="34" charset="-122"/>
                <a:cs typeface="+mj-cs"/>
              </a:rPr>
              <a:t>并</a:t>
            </a:r>
            <a:endParaRPr lang="en-US" altLang="zh-CN" sz="2400" b="1" smtClean="0">
              <a:solidFill>
                <a:prstClr val="black"/>
              </a:solidFill>
              <a:latin typeface="微软雅黑" pitchFamily="34" charset="-122"/>
              <a:ea typeface="微软雅黑" pitchFamily="34" charset="-122"/>
              <a:cs typeface="+mj-cs"/>
            </a:endParaRPr>
          </a:p>
          <a:p>
            <a:pPr fontAlgn="auto">
              <a:spcBef>
                <a:spcPts val="0"/>
              </a:spcBef>
              <a:spcAft>
                <a:spcPts val="0"/>
              </a:spcAft>
              <a:defRPr/>
            </a:pPr>
            <a:r>
              <a:rPr lang="zh-CN" altLang="en-US" sz="2400" b="1" smtClean="0">
                <a:solidFill>
                  <a:prstClr val="black"/>
                </a:solidFill>
                <a:latin typeface="微软雅黑" pitchFamily="34" charset="-122"/>
                <a:ea typeface="微软雅黑" pitchFamily="34" charset="-122"/>
                <a:cs typeface="+mj-cs"/>
              </a:rPr>
              <a:t>          分配堆到</a:t>
            </a:r>
            <a:r>
              <a:rPr lang="en-US" altLang="zh-CN" sz="2400" b="1" smtClean="0">
                <a:solidFill>
                  <a:prstClr val="black"/>
                </a:solidFill>
                <a:latin typeface="微软雅黑" pitchFamily="34" charset="-122"/>
                <a:ea typeface="微软雅黑" pitchFamily="34" charset="-122"/>
                <a:cs typeface="+mj-cs"/>
              </a:rPr>
              <a:t>SDRAM</a:t>
            </a:r>
            <a:endParaRPr lang="zh-CN" altLang="en-US" sz="2400" b="1" dirty="0">
              <a:solidFill>
                <a:prstClr val="black"/>
              </a:solidFill>
              <a:latin typeface="微软雅黑" pitchFamily="34" charset="-122"/>
              <a:ea typeface="微软雅黑" pitchFamily="34" charset="-122"/>
              <a:cs typeface="+mj-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latin typeface="微软雅黑" pitchFamily="34" charset="-122"/>
                <a:ea typeface="微软雅黑" pitchFamily="34" charset="-122"/>
              </a:rPr>
              <a:t>MDK</a:t>
            </a:r>
            <a:r>
              <a:rPr lang="zh-CN" altLang="en-US" sz="3200" b="1" smtClean="0">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pic>
        <p:nvPicPr>
          <p:cNvPr id="327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1140668"/>
            <a:ext cx="5943600" cy="5600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02635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latin typeface="微软雅黑" pitchFamily="34" charset="-122"/>
                <a:ea typeface="微软雅黑" pitchFamily="34" charset="-122"/>
              </a:rPr>
              <a:t>MDK</a:t>
            </a:r>
            <a:r>
              <a:rPr lang="zh-CN" altLang="en-US" sz="3200" b="1" smtClean="0">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2" name="矩形 1"/>
          <p:cNvSpPr/>
          <p:nvPr/>
        </p:nvSpPr>
        <p:spPr>
          <a:xfrm>
            <a:off x="539634" y="1556792"/>
            <a:ext cx="8080899" cy="4193520"/>
          </a:xfrm>
          <a:prstGeom prst="rect">
            <a:avLst/>
          </a:prstGeom>
        </p:spPr>
        <p:txBody>
          <a:bodyPr wrap="square">
            <a:spAutoFit/>
          </a:bodyPr>
          <a:lstStyle/>
          <a:p>
            <a:pPr>
              <a:lnSpc>
                <a:spcPct val="150000"/>
              </a:lnSpc>
            </a:pPr>
            <a:r>
              <a:rPr lang="en-US" altLang="zh-CN" smtClean="0"/>
              <a:t>	</a:t>
            </a:r>
            <a:r>
              <a:rPr lang="zh-CN" altLang="zh-CN" smtClean="0"/>
              <a:t>在</a:t>
            </a:r>
            <a:r>
              <a:rPr lang="en-US" altLang="zh-CN"/>
              <a:t>*.axf</a:t>
            </a:r>
            <a:r>
              <a:rPr lang="zh-CN" altLang="zh-CN"/>
              <a:t>文件中，主要包含了两个节区，一个名为</a:t>
            </a:r>
            <a:r>
              <a:rPr lang="en-US" altLang="zh-CN"/>
              <a:t>ER_IROM1</a:t>
            </a:r>
            <a:r>
              <a:rPr lang="zh-CN" altLang="zh-CN"/>
              <a:t>，一个名为</a:t>
            </a:r>
            <a:r>
              <a:rPr lang="en-US" altLang="zh-CN"/>
              <a:t>RW_IRAM1</a:t>
            </a:r>
            <a:r>
              <a:rPr lang="zh-CN" altLang="zh-CN"/>
              <a:t>，这些节区头信息中除了具有</a:t>
            </a:r>
            <a:r>
              <a:rPr lang="en-US" altLang="zh-CN"/>
              <a:t>*.o</a:t>
            </a:r>
            <a:r>
              <a:rPr lang="zh-CN" altLang="zh-CN"/>
              <a:t>文件中节区头描述的节区类型、文件位置偏移、大小之外，更重要的是它们都有具体的地址描述，其中 </a:t>
            </a:r>
            <a:r>
              <a:rPr lang="en-US" altLang="zh-CN"/>
              <a:t>ER_IROM1</a:t>
            </a:r>
            <a:r>
              <a:rPr lang="zh-CN" altLang="zh-CN"/>
              <a:t>的地址为</a:t>
            </a:r>
            <a:r>
              <a:rPr lang="en-US" altLang="zh-CN"/>
              <a:t>0x08000000</a:t>
            </a:r>
            <a:r>
              <a:rPr lang="zh-CN" altLang="zh-CN"/>
              <a:t>，而</a:t>
            </a:r>
            <a:r>
              <a:rPr lang="en-US" altLang="zh-CN"/>
              <a:t>RW_IRAM1</a:t>
            </a:r>
            <a:r>
              <a:rPr lang="zh-CN" altLang="zh-CN"/>
              <a:t>的地址为</a:t>
            </a:r>
            <a:r>
              <a:rPr lang="en-US" altLang="zh-CN"/>
              <a:t>0x20000000</a:t>
            </a:r>
            <a:r>
              <a:rPr lang="zh-CN" altLang="zh-CN"/>
              <a:t>，它们正好是内部</a:t>
            </a:r>
            <a:r>
              <a:rPr lang="en-US" altLang="zh-CN"/>
              <a:t>FLASH</a:t>
            </a:r>
            <a:r>
              <a:rPr lang="zh-CN" altLang="zh-CN"/>
              <a:t>及</a:t>
            </a:r>
            <a:r>
              <a:rPr lang="en-US" altLang="zh-CN"/>
              <a:t>SRAM</a:t>
            </a:r>
            <a:r>
              <a:rPr lang="zh-CN" altLang="zh-CN"/>
              <a:t>的首地址，对应节区的大小就是程序需要占用</a:t>
            </a:r>
            <a:r>
              <a:rPr lang="en-US" altLang="zh-CN"/>
              <a:t>FLASH</a:t>
            </a:r>
            <a:r>
              <a:rPr lang="zh-CN" altLang="zh-CN"/>
              <a:t>及</a:t>
            </a:r>
            <a:r>
              <a:rPr lang="en-US" altLang="zh-CN"/>
              <a:t>SRAM</a:t>
            </a:r>
            <a:r>
              <a:rPr lang="zh-CN" altLang="zh-CN"/>
              <a:t>空间的实际大小。</a:t>
            </a:r>
          </a:p>
          <a:p>
            <a:pPr>
              <a:lnSpc>
                <a:spcPct val="150000"/>
              </a:lnSpc>
            </a:pPr>
            <a:r>
              <a:rPr lang="en-US" altLang="zh-CN" smtClean="0"/>
              <a:t>	</a:t>
            </a:r>
            <a:r>
              <a:rPr lang="zh-CN" altLang="zh-CN" smtClean="0"/>
              <a:t>也就是说</a:t>
            </a:r>
            <a:r>
              <a:rPr lang="zh-CN" altLang="zh-CN"/>
              <a:t>，经过链接器后，它生成的</a:t>
            </a:r>
            <a:r>
              <a:rPr lang="en-US" altLang="zh-CN"/>
              <a:t>*.axf</a:t>
            </a:r>
            <a:r>
              <a:rPr lang="zh-CN" altLang="zh-CN"/>
              <a:t>文件已经汇总了其它</a:t>
            </a:r>
            <a:r>
              <a:rPr lang="en-US" altLang="zh-CN"/>
              <a:t>*.o</a:t>
            </a:r>
            <a:r>
              <a:rPr lang="zh-CN" altLang="zh-CN"/>
              <a:t>文件的所有内容，生成的</a:t>
            </a:r>
            <a:r>
              <a:rPr lang="en-US" altLang="zh-CN"/>
              <a:t>ER_IROM1</a:t>
            </a:r>
            <a:r>
              <a:rPr lang="zh-CN" altLang="zh-CN"/>
              <a:t>节区内容可直接写入到</a:t>
            </a:r>
            <a:r>
              <a:rPr lang="en-US" altLang="zh-CN"/>
              <a:t>STM32</a:t>
            </a:r>
            <a:r>
              <a:rPr lang="zh-CN" altLang="zh-CN"/>
              <a:t>内部</a:t>
            </a:r>
            <a:r>
              <a:rPr lang="en-US" altLang="zh-CN"/>
              <a:t>FLASH</a:t>
            </a:r>
            <a:r>
              <a:rPr lang="zh-CN" altLang="zh-CN"/>
              <a:t>的具体位置。例如，前面</a:t>
            </a:r>
            <a:r>
              <a:rPr lang="en-US" altLang="zh-CN"/>
              <a:t>*.o</a:t>
            </a:r>
            <a:r>
              <a:rPr lang="zh-CN" altLang="zh-CN"/>
              <a:t>文件中的</a:t>
            </a:r>
            <a:r>
              <a:rPr lang="en-US" altLang="zh-CN"/>
              <a:t>i.LED_GPIO_Config</a:t>
            </a:r>
            <a:r>
              <a:rPr lang="zh-CN" altLang="zh-CN"/>
              <a:t>节区已经被加入到</a:t>
            </a:r>
            <a:r>
              <a:rPr lang="en-US" altLang="zh-CN"/>
              <a:t>*.axf</a:t>
            </a:r>
            <a:r>
              <a:rPr lang="zh-CN" altLang="zh-CN"/>
              <a:t>文件的</a:t>
            </a:r>
            <a:r>
              <a:rPr lang="en-US" altLang="zh-CN"/>
              <a:t>ER_IROM1</a:t>
            </a:r>
            <a:r>
              <a:rPr lang="zh-CN" altLang="zh-CN"/>
              <a:t>节区的某地址。</a:t>
            </a:r>
          </a:p>
        </p:txBody>
      </p:sp>
      <p:sp>
        <p:nvSpPr>
          <p:cNvPr id="6" name="矩形 5"/>
          <p:cNvSpPr/>
          <p:nvPr/>
        </p:nvSpPr>
        <p:spPr>
          <a:xfrm>
            <a:off x="539634" y="1044575"/>
            <a:ext cx="881973" cy="369332"/>
          </a:xfrm>
          <a:prstGeom prst="rect">
            <a:avLst/>
          </a:prstGeom>
        </p:spPr>
        <p:txBody>
          <a:bodyPr wrap="none">
            <a:spAutoFit/>
          </a:bodyPr>
          <a:lstStyle/>
          <a:p>
            <a:r>
              <a:rPr lang="zh-CN" altLang="en-US" b="1" smtClean="0"/>
              <a:t>节区头</a:t>
            </a:r>
            <a:endParaRPr lang="zh-CN" altLang="zh-CN" b="1"/>
          </a:p>
        </p:txBody>
      </p:sp>
    </p:spTree>
    <p:extLst>
      <p:ext uri="{BB962C8B-B14F-4D97-AF65-F5344CB8AC3E}">
        <p14:creationId xmlns:p14="http://schemas.microsoft.com/office/powerpoint/2010/main" val="27604473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latin typeface="微软雅黑" pitchFamily="34" charset="-122"/>
                <a:ea typeface="微软雅黑" pitchFamily="34" charset="-122"/>
              </a:rPr>
              <a:t>MDK</a:t>
            </a:r>
            <a:r>
              <a:rPr lang="zh-CN" altLang="en-US" sz="3200" b="1" smtClean="0">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2" name="矩形 1"/>
          <p:cNvSpPr/>
          <p:nvPr/>
        </p:nvSpPr>
        <p:spPr>
          <a:xfrm>
            <a:off x="539634" y="1556792"/>
            <a:ext cx="8080899" cy="1285032"/>
          </a:xfrm>
          <a:prstGeom prst="rect">
            <a:avLst/>
          </a:prstGeom>
        </p:spPr>
        <p:txBody>
          <a:bodyPr wrap="square">
            <a:spAutoFit/>
          </a:bodyPr>
          <a:lstStyle/>
          <a:p>
            <a:pPr>
              <a:lnSpc>
                <a:spcPct val="150000"/>
              </a:lnSpc>
            </a:pPr>
            <a:r>
              <a:rPr lang="en-US" altLang="zh-CN" smtClean="0"/>
              <a:t>	</a:t>
            </a:r>
            <a:r>
              <a:rPr lang="zh-CN" altLang="zh-CN" smtClean="0"/>
              <a:t>使用</a:t>
            </a:r>
            <a:r>
              <a:rPr lang="en-US" altLang="zh-CN"/>
              <a:t>fromelf</a:t>
            </a:r>
            <a:r>
              <a:rPr lang="zh-CN" altLang="zh-CN"/>
              <a:t>的</a:t>
            </a:r>
            <a:r>
              <a:rPr lang="en-US" altLang="zh-CN"/>
              <a:t>-c</a:t>
            </a:r>
            <a:r>
              <a:rPr lang="zh-CN" altLang="zh-CN"/>
              <a:t>选项可以查看部分节区的主体信息，对于指令节区，可根据其内容查看相应的反汇编代码，打开“</a:t>
            </a:r>
            <a:r>
              <a:rPr lang="en-US" altLang="zh-CN"/>
              <a:t>bsp_led_o_elfInfo_c.txt</a:t>
            </a:r>
            <a:r>
              <a:rPr lang="zh-CN" altLang="zh-CN"/>
              <a:t>”文件可查看这些</a:t>
            </a:r>
            <a:r>
              <a:rPr lang="zh-CN" altLang="zh-CN" smtClean="0"/>
              <a:t>信息</a:t>
            </a:r>
            <a:r>
              <a:rPr lang="zh-CN" altLang="en-US" smtClean="0"/>
              <a:t>：</a:t>
            </a:r>
            <a:endParaRPr lang="zh-CN" altLang="zh-CN"/>
          </a:p>
        </p:txBody>
      </p:sp>
      <p:sp>
        <p:nvSpPr>
          <p:cNvPr id="6" name="矩形 5"/>
          <p:cNvSpPr/>
          <p:nvPr/>
        </p:nvSpPr>
        <p:spPr>
          <a:xfrm>
            <a:off x="539634" y="1044575"/>
            <a:ext cx="2509020" cy="369332"/>
          </a:xfrm>
          <a:prstGeom prst="rect">
            <a:avLst/>
          </a:prstGeom>
        </p:spPr>
        <p:txBody>
          <a:bodyPr wrap="none">
            <a:spAutoFit/>
          </a:bodyPr>
          <a:lstStyle/>
          <a:p>
            <a:r>
              <a:rPr lang="zh-CN" altLang="en-US" b="1"/>
              <a:t>节区主体及反汇编代码</a:t>
            </a:r>
            <a:endParaRPr lang="zh-CN" altLang="zh-CN" b="1"/>
          </a:p>
        </p:txBody>
      </p:sp>
      <p:pic>
        <p:nvPicPr>
          <p:cNvPr id="337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2669817"/>
            <a:ext cx="5575350" cy="4087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56057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latin typeface="微软雅黑" pitchFamily="34" charset="-122"/>
                <a:ea typeface="微软雅黑" pitchFamily="34" charset="-122"/>
              </a:rPr>
              <a:t>MDK</a:t>
            </a:r>
            <a:r>
              <a:rPr lang="zh-CN" altLang="en-US" sz="3200" b="1" smtClean="0">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2" name="矩形 1"/>
          <p:cNvSpPr/>
          <p:nvPr/>
        </p:nvSpPr>
        <p:spPr>
          <a:xfrm>
            <a:off x="539634" y="1556792"/>
            <a:ext cx="8080899" cy="2947025"/>
          </a:xfrm>
          <a:prstGeom prst="rect">
            <a:avLst/>
          </a:prstGeom>
        </p:spPr>
        <p:txBody>
          <a:bodyPr wrap="square">
            <a:spAutoFit/>
          </a:bodyPr>
          <a:lstStyle/>
          <a:p>
            <a:pPr>
              <a:lnSpc>
                <a:spcPct val="150000"/>
              </a:lnSpc>
            </a:pPr>
            <a:r>
              <a:rPr lang="en-US" altLang="zh-CN" smtClean="0"/>
              <a:t>	</a:t>
            </a:r>
            <a:r>
              <a:rPr lang="zh-CN" altLang="zh-CN"/>
              <a:t>可看到，由于这是</a:t>
            </a:r>
            <a:r>
              <a:rPr lang="en-US" altLang="zh-CN"/>
              <a:t>*.o</a:t>
            </a:r>
            <a:r>
              <a:rPr lang="zh-CN" altLang="zh-CN"/>
              <a:t>文件，它的节区地址还是没有分配的，基地址为</a:t>
            </a:r>
            <a:r>
              <a:rPr lang="en-US" altLang="zh-CN"/>
              <a:t>0x00000000</a:t>
            </a:r>
            <a:r>
              <a:rPr lang="zh-CN" altLang="zh-CN"/>
              <a:t>，接着在</a:t>
            </a:r>
            <a:r>
              <a:rPr lang="en-US" altLang="zh-CN"/>
              <a:t>LED_GPIO_Config</a:t>
            </a:r>
            <a:r>
              <a:rPr lang="zh-CN" altLang="zh-CN"/>
              <a:t>标号之后，列出了一个表，表中包含了地址偏移、相应地址中的内容以及根据内容反汇编得到的指令。细看汇编指令，还可看到它包含了跳转到</a:t>
            </a:r>
            <a:r>
              <a:rPr lang="en-US" altLang="zh-CN"/>
              <a:t>RCC_AHB1PeriphClockCmd</a:t>
            </a:r>
            <a:r>
              <a:rPr lang="zh-CN" altLang="zh-CN"/>
              <a:t>及</a:t>
            </a:r>
            <a:r>
              <a:rPr lang="en-US" altLang="zh-CN"/>
              <a:t>GPIO_Init</a:t>
            </a:r>
            <a:r>
              <a:rPr lang="zh-CN" altLang="zh-CN"/>
              <a:t>标号的语句，而且这两个跳转语句原来的内容都是“</a:t>
            </a:r>
            <a:r>
              <a:rPr lang="en-US" altLang="zh-CN"/>
              <a:t>f7fffffe</a:t>
            </a:r>
            <a:r>
              <a:rPr lang="zh-CN" altLang="zh-CN"/>
              <a:t>”，这是因为还</a:t>
            </a:r>
            <a:r>
              <a:rPr lang="en-US" altLang="zh-CN"/>
              <a:t>*.o</a:t>
            </a:r>
            <a:r>
              <a:rPr lang="zh-CN" altLang="zh-CN"/>
              <a:t>文件中并没有</a:t>
            </a:r>
            <a:r>
              <a:rPr lang="en-US" altLang="zh-CN"/>
              <a:t>RCC_AHB1PeriphClockCmd</a:t>
            </a:r>
            <a:r>
              <a:rPr lang="zh-CN" altLang="zh-CN"/>
              <a:t>及</a:t>
            </a:r>
            <a:r>
              <a:rPr lang="en-US" altLang="zh-CN"/>
              <a:t>GPIO_Init</a:t>
            </a:r>
            <a:r>
              <a:rPr lang="zh-CN" altLang="zh-CN"/>
              <a:t>标号的具体地址索引，在</a:t>
            </a:r>
            <a:r>
              <a:rPr lang="en-US" altLang="zh-CN"/>
              <a:t>*.axf</a:t>
            </a:r>
            <a:r>
              <a:rPr lang="zh-CN" altLang="zh-CN"/>
              <a:t>文件中，这是不一样的。</a:t>
            </a:r>
          </a:p>
        </p:txBody>
      </p:sp>
      <p:sp>
        <p:nvSpPr>
          <p:cNvPr id="6" name="矩形 5"/>
          <p:cNvSpPr/>
          <p:nvPr/>
        </p:nvSpPr>
        <p:spPr>
          <a:xfrm>
            <a:off x="539634" y="1044575"/>
            <a:ext cx="2509020" cy="369332"/>
          </a:xfrm>
          <a:prstGeom prst="rect">
            <a:avLst/>
          </a:prstGeom>
        </p:spPr>
        <p:txBody>
          <a:bodyPr wrap="none">
            <a:spAutoFit/>
          </a:bodyPr>
          <a:lstStyle/>
          <a:p>
            <a:r>
              <a:rPr lang="zh-CN" altLang="en-US" b="1"/>
              <a:t>节区主体及反汇编代码</a:t>
            </a:r>
            <a:endParaRPr lang="zh-CN" altLang="zh-CN" b="1"/>
          </a:p>
        </p:txBody>
      </p:sp>
    </p:spTree>
    <p:extLst>
      <p:ext uri="{BB962C8B-B14F-4D97-AF65-F5344CB8AC3E}">
        <p14:creationId xmlns:p14="http://schemas.microsoft.com/office/powerpoint/2010/main" val="21228033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latin typeface="微软雅黑" pitchFamily="34" charset="-122"/>
                <a:ea typeface="微软雅黑" pitchFamily="34" charset="-122"/>
              </a:rPr>
              <a:t>MDK</a:t>
            </a:r>
            <a:r>
              <a:rPr lang="zh-CN" altLang="en-US" sz="3200" b="1" smtClean="0">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2" name="矩形 1"/>
          <p:cNvSpPr/>
          <p:nvPr/>
        </p:nvSpPr>
        <p:spPr>
          <a:xfrm>
            <a:off x="539634" y="1556792"/>
            <a:ext cx="8080899" cy="923330"/>
          </a:xfrm>
          <a:prstGeom prst="rect">
            <a:avLst/>
          </a:prstGeom>
        </p:spPr>
        <p:txBody>
          <a:bodyPr wrap="square">
            <a:spAutoFit/>
          </a:bodyPr>
          <a:lstStyle/>
          <a:p>
            <a:pPr>
              <a:lnSpc>
                <a:spcPct val="150000"/>
              </a:lnSpc>
            </a:pPr>
            <a:r>
              <a:rPr lang="en-US" altLang="zh-CN" smtClean="0"/>
              <a:t>	</a:t>
            </a:r>
            <a:r>
              <a:rPr lang="zh-CN" altLang="zh-CN"/>
              <a:t>接下来我们打开“多彩流水灯</a:t>
            </a:r>
            <a:r>
              <a:rPr lang="en-US" altLang="zh-CN"/>
              <a:t>_axf_elfInfo_c.txt</a:t>
            </a:r>
            <a:r>
              <a:rPr lang="zh-CN" altLang="zh-CN"/>
              <a:t>”文件，查看</a:t>
            </a:r>
            <a:r>
              <a:rPr lang="en-US" altLang="zh-CN"/>
              <a:t>*.axf</a:t>
            </a:r>
            <a:r>
              <a:rPr lang="zh-CN" altLang="zh-CN"/>
              <a:t>文件中，</a:t>
            </a:r>
            <a:r>
              <a:rPr lang="en-US" altLang="zh-CN"/>
              <a:t>ER_IROM1</a:t>
            </a:r>
            <a:r>
              <a:rPr lang="zh-CN" altLang="zh-CN"/>
              <a:t>节区中对应</a:t>
            </a:r>
            <a:r>
              <a:rPr lang="en-US" altLang="zh-CN"/>
              <a:t>LED_GPIO_Config</a:t>
            </a:r>
            <a:r>
              <a:rPr lang="zh-CN" altLang="zh-CN"/>
              <a:t>的</a:t>
            </a:r>
            <a:r>
              <a:rPr lang="zh-CN" altLang="zh-CN" smtClean="0"/>
              <a:t>内容</a:t>
            </a:r>
            <a:r>
              <a:rPr lang="zh-CN" altLang="en-US" smtClean="0"/>
              <a:t>：</a:t>
            </a:r>
            <a:endParaRPr lang="zh-CN" altLang="zh-CN"/>
          </a:p>
        </p:txBody>
      </p:sp>
      <p:sp>
        <p:nvSpPr>
          <p:cNvPr id="6" name="矩形 5"/>
          <p:cNvSpPr/>
          <p:nvPr/>
        </p:nvSpPr>
        <p:spPr>
          <a:xfrm>
            <a:off x="539634" y="1044575"/>
            <a:ext cx="2509020" cy="369332"/>
          </a:xfrm>
          <a:prstGeom prst="rect">
            <a:avLst/>
          </a:prstGeom>
        </p:spPr>
        <p:txBody>
          <a:bodyPr wrap="none">
            <a:spAutoFit/>
          </a:bodyPr>
          <a:lstStyle/>
          <a:p>
            <a:r>
              <a:rPr lang="zh-CN" altLang="en-US" b="1" smtClean="0"/>
              <a:t>节区主体及反汇编代码</a:t>
            </a:r>
            <a:endParaRPr lang="zh-CN" altLang="zh-CN" b="1"/>
          </a:p>
        </p:txBody>
      </p:sp>
      <p:pic>
        <p:nvPicPr>
          <p:cNvPr id="348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813" y="2480122"/>
            <a:ext cx="7656086" cy="42720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369886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latin typeface="微软雅黑" pitchFamily="34" charset="-122"/>
                <a:ea typeface="微软雅黑" pitchFamily="34" charset="-122"/>
              </a:rPr>
              <a:t>MDK</a:t>
            </a:r>
            <a:r>
              <a:rPr lang="zh-CN" altLang="en-US" sz="3200" b="1" smtClean="0">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2" name="矩形 1"/>
          <p:cNvSpPr/>
          <p:nvPr/>
        </p:nvSpPr>
        <p:spPr>
          <a:xfrm>
            <a:off x="539634" y="1556792"/>
            <a:ext cx="8080899" cy="5078313"/>
          </a:xfrm>
          <a:prstGeom prst="rect">
            <a:avLst/>
          </a:prstGeom>
        </p:spPr>
        <p:txBody>
          <a:bodyPr wrap="square">
            <a:spAutoFit/>
          </a:bodyPr>
          <a:lstStyle/>
          <a:p>
            <a:pPr>
              <a:lnSpc>
                <a:spcPct val="150000"/>
              </a:lnSpc>
            </a:pPr>
            <a:r>
              <a:rPr lang="en-US" altLang="zh-CN" smtClean="0"/>
              <a:t>	</a:t>
            </a:r>
            <a:r>
              <a:rPr lang="zh-CN" altLang="zh-CN"/>
              <a:t>可看到，除了基地址以及跳转地址不同之外，</a:t>
            </a:r>
            <a:r>
              <a:rPr lang="en-US" altLang="zh-CN"/>
              <a:t>LED_GPIO_Config</a:t>
            </a:r>
            <a:r>
              <a:rPr lang="zh-CN" altLang="zh-CN"/>
              <a:t>中的内容跟</a:t>
            </a:r>
            <a:r>
              <a:rPr lang="en-US" altLang="zh-CN"/>
              <a:t>*.o</a:t>
            </a:r>
            <a:r>
              <a:rPr lang="zh-CN" altLang="zh-CN"/>
              <a:t>文件中的一样。另外，由于</a:t>
            </a:r>
            <a:r>
              <a:rPr lang="en-US" altLang="zh-CN"/>
              <a:t>*.o</a:t>
            </a:r>
            <a:r>
              <a:rPr lang="zh-CN" altLang="zh-CN"/>
              <a:t>是独立的文件，而</a:t>
            </a:r>
            <a:r>
              <a:rPr lang="en-US" altLang="zh-CN"/>
              <a:t>*.axf</a:t>
            </a:r>
            <a:r>
              <a:rPr lang="zh-CN" altLang="zh-CN"/>
              <a:t>是整个工程汇总的文件，所以在</a:t>
            </a:r>
            <a:r>
              <a:rPr lang="en-US" altLang="zh-CN"/>
              <a:t>*.axf</a:t>
            </a:r>
            <a:r>
              <a:rPr lang="zh-CN" altLang="zh-CN"/>
              <a:t>中包含了所有调用到</a:t>
            </a:r>
            <a:r>
              <a:rPr lang="en-US" altLang="zh-CN"/>
              <a:t>*.o</a:t>
            </a:r>
            <a:r>
              <a:rPr lang="zh-CN" altLang="zh-CN"/>
              <a:t>文件节区的内容。例如，在“</a:t>
            </a:r>
            <a:r>
              <a:rPr lang="en-US" altLang="zh-CN"/>
              <a:t>bsp_led_o_elfInfo_c.txt</a:t>
            </a:r>
            <a:r>
              <a:rPr lang="zh-CN" altLang="zh-CN"/>
              <a:t>”</a:t>
            </a:r>
            <a:r>
              <a:rPr lang="en-US" altLang="zh-CN"/>
              <a:t>(bsp_led.o</a:t>
            </a:r>
            <a:r>
              <a:rPr lang="zh-CN" altLang="zh-CN"/>
              <a:t>文件的反汇编信息</a:t>
            </a:r>
            <a:r>
              <a:rPr lang="en-US" altLang="zh-CN"/>
              <a:t>)</a:t>
            </a:r>
            <a:r>
              <a:rPr lang="zh-CN" altLang="zh-CN"/>
              <a:t>中不包含</a:t>
            </a:r>
            <a:r>
              <a:rPr lang="en-US" altLang="zh-CN"/>
              <a:t>RCC_AHB1PeriphClockCmd</a:t>
            </a:r>
            <a:r>
              <a:rPr lang="zh-CN" altLang="zh-CN"/>
              <a:t>及</a:t>
            </a:r>
            <a:r>
              <a:rPr lang="en-US" altLang="zh-CN"/>
              <a:t>GPIO_Init</a:t>
            </a:r>
            <a:r>
              <a:rPr lang="zh-CN" altLang="zh-CN"/>
              <a:t>的内容，而在“多彩流水灯</a:t>
            </a:r>
            <a:r>
              <a:rPr lang="en-US" altLang="zh-CN"/>
              <a:t>_axf_elfInfo_c.txt</a:t>
            </a:r>
            <a:r>
              <a:rPr lang="zh-CN" altLang="zh-CN"/>
              <a:t>” </a:t>
            </a:r>
            <a:r>
              <a:rPr lang="en-US" altLang="zh-CN"/>
              <a:t>(</a:t>
            </a:r>
            <a:r>
              <a:rPr lang="zh-CN" altLang="zh-CN"/>
              <a:t>多彩流水灯</a:t>
            </a:r>
            <a:r>
              <a:rPr lang="en-US" altLang="zh-CN"/>
              <a:t>.axf</a:t>
            </a:r>
            <a:r>
              <a:rPr lang="zh-CN" altLang="zh-CN"/>
              <a:t>文件的反汇编信息</a:t>
            </a:r>
            <a:r>
              <a:rPr lang="en-US" altLang="zh-CN"/>
              <a:t>)</a:t>
            </a:r>
            <a:r>
              <a:rPr lang="zh-CN" altLang="zh-CN"/>
              <a:t>中则可找到它们的具体信息，且它们也有具体的地址空间。</a:t>
            </a:r>
          </a:p>
          <a:p>
            <a:pPr>
              <a:lnSpc>
                <a:spcPct val="150000"/>
              </a:lnSpc>
            </a:pPr>
            <a:r>
              <a:rPr lang="en-US" altLang="zh-CN" smtClean="0"/>
              <a:t>	</a:t>
            </a:r>
            <a:r>
              <a:rPr lang="zh-CN" altLang="zh-CN" smtClean="0"/>
              <a:t>在</a:t>
            </a:r>
            <a:r>
              <a:rPr lang="en-US" altLang="zh-CN"/>
              <a:t>*.axf</a:t>
            </a:r>
            <a:r>
              <a:rPr lang="zh-CN" altLang="zh-CN"/>
              <a:t>文件中，跳转到</a:t>
            </a:r>
            <a:r>
              <a:rPr lang="en-US" altLang="zh-CN"/>
              <a:t>RCC_AHB1PeriphClockCmd</a:t>
            </a:r>
            <a:r>
              <a:rPr lang="zh-CN" altLang="zh-CN"/>
              <a:t>及</a:t>
            </a:r>
            <a:r>
              <a:rPr lang="en-US" altLang="zh-CN"/>
              <a:t>GPIO_Init</a:t>
            </a:r>
            <a:r>
              <a:rPr lang="zh-CN" altLang="zh-CN"/>
              <a:t>标号的这两个指令后都有注释，分别是“</a:t>
            </a:r>
            <a:r>
              <a:rPr lang="en-US" altLang="zh-CN"/>
              <a:t>; 0x8000320</a:t>
            </a:r>
            <a:r>
              <a:rPr lang="zh-CN" altLang="zh-CN"/>
              <a:t>”及“</a:t>
            </a:r>
            <a:r>
              <a:rPr lang="en-US" altLang="zh-CN"/>
              <a:t>; 0x800021e</a:t>
            </a:r>
            <a:r>
              <a:rPr lang="zh-CN" altLang="zh-CN"/>
              <a:t>”，它们是这两个标号所在的具体地址，而且这两个跳转语句的跟</a:t>
            </a:r>
            <a:r>
              <a:rPr lang="en-US" altLang="zh-CN"/>
              <a:t>*.o</a:t>
            </a:r>
            <a:r>
              <a:rPr lang="zh-CN" altLang="zh-CN"/>
              <a:t>中的也有区别，内容分别为“</a:t>
            </a:r>
            <a:r>
              <a:rPr lang="en-US" altLang="zh-CN"/>
              <a:t>f000f838e</a:t>
            </a:r>
            <a:r>
              <a:rPr lang="zh-CN" altLang="zh-CN"/>
              <a:t>”及“</a:t>
            </a:r>
            <a:r>
              <a:rPr lang="en-US" altLang="zh-CN"/>
              <a:t>f7ffffa5</a:t>
            </a:r>
            <a:r>
              <a:rPr lang="zh-CN" altLang="zh-CN"/>
              <a:t>”</a:t>
            </a:r>
            <a:r>
              <a:rPr lang="en-US" altLang="zh-CN"/>
              <a:t>(*.o</a:t>
            </a:r>
            <a:r>
              <a:rPr lang="zh-CN" altLang="zh-CN"/>
              <a:t>中的均为</a:t>
            </a:r>
            <a:r>
              <a:rPr lang="en-US" altLang="zh-CN"/>
              <a:t>f7fffffe)</a:t>
            </a:r>
            <a:r>
              <a:rPr lang="zh-CN" altLang="zh-CN"/>
              <a:t>。这就是链接器链接的含义，它把不同</a:t>
            </a:r>
            <a:r>
              <a:rPr lang="en-US" altLang="zh-CN"/>
              <a:t>*.o</a:t>
            </a:r>
            <a:r>
              <a:rPr lang="zh-CN" altLang="zh-CN"/>
              <a:t>中的内容链接起来了。</a:t>
            </a:r>
          </a:p>
        </p:txBody>
      </p:sp>
      <p:sp>
        <p:nvSpPr>
          <p:cNvPr id="6" name="矩形 5"/>
          <p:cNvSpPr/>
          <p:nvPr/>
        </p:nvSpPr>
        <p:spPr>
          <a:xfrm>
            <a:off x="539634" y="1044575"/>
            <a:ext cx="2509020" cy="369332"/>
          </a:xfrm>
          <a:prstGeom prst="rect">
            <a:avLst/>
          </a:prstGeom>
        </p:spPr>
        <p:txBody>
          <a:bodyPr wrap="none">
            <a:spAutoFit/>
          </a:bodyPr>
          <a:lstStyle/>
          <a:p>
            <a:r>
              <a:rPr lang="zh-CN" altLang="en-US" b="1" smtClean="0"/>
              <a:t>节区主体及反汇编代码</a:t>
            </a:r>
            <a:endParaRPr lang="zh-CN" altLang="zh-CN" b="1"/>
          </a:p>
        </p:txBody>
      </p:sp>
    </p:spTree>
    <p:extLst>
      <p:ext uri="{BB962C8B-B14F-4D97-AF65-F5344CB8AC3E}">
        <p14:creationId xmlns:p14="http://schemas.microsoft.com/office/powerpoint/2010/main" val="33503633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latin typeface="微软雅黑" pitchFamily="34" charset="-122"/>
                <a:ea typeface="微软雅黑" pitchFamily="34" charset="-122"/>
              </a:rPr>
              <a:t>MDK</a:t>
            </a:r>
            <a:r>
              <a:rPr lang="zh-CN" altLang="en-US" sz="3200" b="1" smtClean="0">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2" name="矩形 1"/>
          <p:cNvSpPr/>
          <p:nvPr/>
        </p:nvSpPr>
        <p:spPr>
          <a:xfrm>
            <a:off x="539634" y="1556792"/>
            <a:ext cx="8080899" cy="3000821"/>
          </a:xfrm>
          <a:prstGeom prst="rect">
            <a:avLst/>
          </a:prstGeom>
        </p:spPr>
        <p:txBody>
          <a:bodyPr wrap="square">
            <a:spAutoFit/>
          </a:bodyPr>
          <a:lstStyle/>
          <a:p>
            <a:pPr>
              <a:lnSpc>
                <a:spcPct val="150000"/>
              </a:lnSpc>
            </a:pPr>
            <a:r>
              <a:rPr lang="en-US" altLang="zh-CN" smtClean="0"/>
              <a:t>	</a:t>
            </a:r>
            <a:r>
              <a:rPr lang="zh-CN" altLang="zh-CN" smtClean="0"/>
              <a:t>学习</a:t>
            </a:r>
            <a:r>
              <a:rPr lang="zh-CN" altLang="zh-CN"/>
              <a:t>至此，还有一个疑问，前面提到程序有存储态及运行态，它们之间应有一个转化过程，把存储在</a:t>
            </a:r>
            <a:r>
              <a:rPr lang="en-US" altLang="zh-CN"/>
              <a:t>FLASH</a:t>
            </a:r>
            <a:r>
              <a:rPr lang="zh-CN" altLang="zh-CN"/>
              <a:t>中的</a:t>
            </a:r>
            <a:r>
              <a:rPr lang="en-US" altLang="zh-CN"/>
              <a:t>RW-data</a:t>
            </a:r>
            <a:r>
              <a:rPr lang="zh-CN" altLang="zh-CN"/>
              <a:t>数据拷贝至</a:t>
            </a:r>
            <a:r>
              <a:rPr lang="en-US" altLang="zh-CN"/>
              <a:t>SRAM</a:t>
            </a:r>
            <a:r>
              <a:rPr lang="zh-CN" altLang="zh-CN"/>
              <a:t>。然而我们的工程中并没有编写这样的代码，在汇编文件中也查不到该过程，芯片是如何知道</a:t>
            </a:r>
            <a:r>
              <a:rPr lang="en-US" altLang="zh-CN"/>
              <a:t>FLASH</a:t>
            </a:r>
            <a:r>
              <a:rPr lang="zh-CN" altLang="zh-CN"/>
              <a:t>的哪些数据应拷贝到</a:t>
            </a:r>
            <a:r>
              <a:rPr lang="en-US" altLang="zh-CN"/>
              <a:t>SRAM</a:t>
            </a:r>
            <a:r>
              <a:rPr lang="zh-CN" altLang="zh-CN"/>
              <a:t>的哪些区域呢？</a:t>
            </a:r>
          </a:p>
          <a:p>
            <a:pPr>
              <a:lnSpc>
                <a:spcPct val="150000"/>
              </a:lnSpc>
            </a:pPr>
            <a:r>
              <a:rPr lang="en-US" altLang="zh-CN" smtClean="0"/>
              <a:t>	</a:t>
            </a:r>
            <a:r>
              <a:rPr lang="zh-CN" altLang="zh-CN" smtClean="0"/>
              <a:t>通过</a:t>
            </a:r>
            <a:r>
              <a:rPr lang="zh-CN" altLang="zh-CN"/>
              <a:t>查看“多彩流水灯</a:t>
            </a:r>
            <a:r>
              <a:rPr lang="en-US" altLang="zh-CN"/>
              <a:t>_axf_elfInfo_c.txt</a:t>
            </a:r>
            <a:r>
              <a:rPr lang="zh-CN" altLang="zh-CN"/>
              <a:t>”的反汇编信息，了解到程序中具有一段名为“</a:t>
            </a:r>
            <a:r>
              <a:rPr lang="en-US" altLang="zh-CN"/>
              <a:t>__scatterload</a:t>
            </a:r>
            <a:r>
              <a:rPr lang="zh-CN" altLang="zh-CN"/>
              <a:t>”的分散加载代码</a:t>
            </a:r>
            <a:r>
              <a:rPr lang="zh-CN" altLang="zh-CN" smtClean="0"/>
              <a:t>，</a:t>
            </a:r>
            <a:r>
              <a:rPr lang="zh-CN" altLang="zh-CN"/>
              <a:t>它是由</a:t>
            </a:r>
            <a:r>
              <a:rPr lang="en-US" altLang="zh-CN"/>
              <a:t>armlink</a:t>
            </a:r>
            <a:r>
              <a:rPr lang="zh-CN" altLang="zh-CN"/>
              <a:t>链接器自动生成的</a:t>
            </a:r>
            <a:r>
              <a:rPr lang="zh-CN" altLang="zh-CN" smtClean="0"/>
              <a:t>。</a:t>
            </a:r>
            <a:endParaRPr lang="zh-CN" altLang="zh-CN"/>
          </a:p>
        </p:txBody>
      </p:sp>
      <p:sp>
        <p:nvSpPr>
          <p:cNvPr id="6" name="矩形 5"/>
          <p:cNvSpPr/>
          <p:nvPr/>
        </p:nvSpPr>
        <p:spPr>
          <a:xfrm>
            <a:off x="539634" y="1044575"/>
            <a:ext cx="1579278" cy="369332"/>
          </a:xfrm>
          <a:prstGeom prst="rect">
            <a:avLst/>
          </a:prstGeom>
        </p:spPr>
        <p:txBody>
          <a:bodyPr wrap="none">
            <a:spAutoFit/>
          </a:bodyPr>
          <a:lstStyle/>
          <a:p>
            <a:r>
              <a:rPr lang="zh-CN" altLang="en-US" b="1"/>
              <a:t>分散加载代码</a:t>
            </a:r>
            <a:endParaRPr lang="zh-CN" altLang="zh-CN" b="1"/>
          </a:p>
        </p:txBody>
      </p:sp>
    </p:spTree>
    <p:extLst>
      <p:ext uri="{BB962C8B-B14F-4D97-AF65-F5344CB8AC3E}">
        <p14:creationId xmlns:p14="http://schemas.microsoft.com/office/powerpoint/2010/main" val="17466301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latin typeface="微软雅黑" pitchFamily="34" charset="-122"/>
                <a:ea typeface="微软雅黑" pitchFamily="34" charset="-122"/>
              </a:rPr>
              <a:t>MDK</a:t>
            </a:r>
            <a:r>
              <a:rPr lang="zh-CN" altLang="en-US" sz="3200" b="1" smtClean="0">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6" name="矩形 5"/>
          <p:cNvSpPr/>
          <p:nvPr/>
        </p:nvSpPr>
        <p:spPr>
          <a:xfrm>
            <a:off x="539634" y="1044575"/>
            <a:ext cx="1579278" cy="369332"/>
          </a:xfrm>
          <a:prstGeom prst="rect">
            <a:avLst/>
          </a:prstGeom>
        </p:spPr>
        <p:txBody>
          <a:bodyPr wrap="none">
            <a:spAutoFit/>
          </a:bodyPr>
          <a:lstStyle/>
          <a:p>
            <a:r>
              <a:rPr lang="zh-CN" altLang="en-US" b="1"/>
              <a:t>分散加载代码</a:t>
            </a:r>
            <a:endParaRPr lang="zh-CN" altLang="zh-CN" b="1"/>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594" y="1503784"/>
            <a:ext cx="7721600" cy="358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582594" y="5229200"/>
            <a:ext cx="8093862" cy="1477328"/>
          </a:xfrm>
          <a:prstGeom prst="rect">
            <a:avLst/>
          </a:prstGeom>
        </p:spPr>
        <p:txBody>
          <a:bodyPr wrap="square">
            <a:spAutoFit/>
          </a:bodyPr>
          <a:lstStyle/>
          <a:p>
            <a:r>
              <a:rPr lang="en-US" altLang="zh-CN" smtClean="0"/>
              <a:t>	</a:t>
            </a:r>
            <a:r>
              <a:rPr lang="zh-CN" altLang="zh-CN" smtClean="0"/>
              <a:t>这</a:t>
            </a:r>
            <a:r>
              <a:rPr lang="zh-CN" altLang="zh-CN"/>
              <a:t>段分散加载代码包含了拷贝过程</a:t>
            </a:r>
            <a:r>
              <a:rPr lang="en-US" altLang="zh-CN"/>
              <a:t>(LDM</a:t>
            </a:r>
            <a:r>
              <a:rPr lang="zh-CN" altLang="zh-CN"/>
              <a:t>复制指令</a:t>
            </a:r>
            <a:r>
              <a:rPr lang="en-US" altLang="zh-CN"/>
              <a:t>)</a:t>
            </a:r>
            <a:r>
              <a:rPr lang="zh-CN" altLang="zh-CN"/>
              <a:t>，而</a:t>
            </a:r>
            <a:r>
              <a:rPr lang="en-US" altLang="zh-CN"/>
              <a:t>LDM</a:t>
            </a:r>
            <a:r>
              <a:rPr lang="zh-CN" altLang="zh-CN"/>
              <a:t>指令的操作数中包含了加载的源地址，这些地址中包含了内部</a:t>
            </a:r>
            <a:r>
              <a:rPr lang="en-US" altLang="zh-CN"/>
              <a:t>FLASH</a:t>
            </a:r>
            <a:r>
              <a:rPr lang="zh-CN" altLang="zh-CN"/>
              <a:t>存储的</a:t>
            </a:r>
            <a:r>
              <a:rPr lang="en-US" altLang="zh-CN"/>
              <a:t>RW-data</a:t>
            </a:r>
            <a:r>
              <a:rPr lang="zh-CN" altLang="zh-CN"/>
              <a:t>数据。而 “</a:t>
            </a:r>
            <a:r>
              <a:rPr lang="en-US" altLang="zh-CN"/>
              <a:t>__scatterload </a:t>
            </a:r>
            <a:r>
              <a:rPr lang="zh-CN" altLang="zh-CN"/>
              <a:t>”的代码会被“</a:t>
            </a:r>
            <a:r>
              <a:rPr lang="en-US" altLang="zh-CN"/>
              <a:t>__main</a:t>
            </a:r>
            <a:r>
              <a:rPr lang="zh-CN" altLang="zh-CN"/>
              <a:t>”函数</a:t>
            </a:r>
            <a:r>
              <a:rPr lang="zh-CN" altLang="zh-CN" smtClean="0"/>
              <a:t>调用</a:t>
            </a:r>
            <a:r>
              <a:rPr lang="zh-CN" altLang="en-US" smtClean="0"/>
              <a:t>，</a:t>
            </a:r>
            <a:r>
              <a:rPr lang="en-US" altLang="zh-CN"/>
              <a:t>__main</a:t>
            </a:r>
            <a:r>
              <a:rPr lang="zh-CN" altLang="zh-CN"/>
              <a:t>在启动文件中的“</a:t>
            </a:r>
            <a:r>
              <a:rPr lang="en-US" altLang="zh-CN"/>
              <a:t>Reset_Handler</a:t>
            </a:r>
            <a:r>
              <a:rPr lang="zh-CN" altLang="zh-CN"/>
              <a:t>”会被调用，因而，在主体程序执行前，已经完成了分散加载过程</a:t>
            </a:r>
            <a:r>
              <a:rPr lang="zh-CN" altLang="zh-CN" smtClean="0"/>
              <a:t>。</a:t>
            </a:r>
            <a:endParaRPr lang="zh-CN" altLang="en-US"/>
          </a:p>
        </p:txBody>
      </p:sp>
    </p:spTree>
    <p:extLst>
      <p:ext uri="{BB962C8B-B14F-4D97-AF65-F5344CB8AC3E}">
        <p14:creationId xmlns:p14="http://schemas.microsoft.com/office/powerpoint/2010/main" val="11165484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latin typeface="微软雅黑" pitchFamily="34" charset="-122"/>
                <a:ea typeface="微软雅黑" pitchFamily="34" charset="-122"/>
              </a:rPr>
              <a:t>MDK</a:t>
            </a:r>
            <a:r>
              <a:rPr lang="zh-CN" altLang="en-US" sz="3200" b="1" smtClean="0">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6" name="矩形 5"/>
          <p:cNvSpPr/>
          <p:nvPr/>
        </p:nvSpPr>
        <p:spPr>
          <a:xfrm>
            <a:off x="539634" y="1044575"/>
            <a:ext cx="1579278" cy="369332"/>
          </a:xfrm>
          <a:prstGeom prst="rect">
            <a:avLst/>
          </a:prstGeom>
        </p:spPr>
        <p:txBody>
          <a:bodyPr wrap="none">
            <a:spAutoFit/>
          </a:bodyPr>
          <a:lstStyle/>
          <a:p>
            <a:r>
              <a:rPr lang="zh-CN" altLang="en-US" b="1"/>
              <a:t>分散加载代码</a:t>
            </a:r>
            <a:endParaRPr lang="zh-CN" altLang="zh-CN" b="1"/>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634" y="1817056"/>
            <a:ext cx="8376098" cy="18875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45207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1266"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67" name="圆角矩形 18"/>
          <p:cNvGrpSpPr>
            <a:grpSpLocks/>
          </p:cNvGrpSpPr>
          <p:nvPr/>
        </p:nvGrpSpPr>
        <p:grpSpPr bwMode="auto">
          <a:xfrm>
            <a:off x="6215063" y="3284984"/>
            <a:ext cx="742950" cy="742950"/>
            <a:chOff x="0" y="0"/>
            <a:chExt cx="468" cy="468"/>
          </a:xfrm>
        </p:grpSpPr>
        <p:pic>
          <p:nvPicPr>
            <p:cNvPr id="1129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9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8" name="圆角矩形 13"/>
          <p:cNvGrpSpPr>
            <a:grpSpLocks/>
          </p:cNvGrpSpPr>
          <p:nvPr/>
        </p:nvGrpSpPr>
        <p:grpSpPr bwMode="auto">
          <a:xfrm>
            <a:off x="4856163" y="2010841"/>
            <a:ext cx="530225" cy="525463"/>
            <a:chOff x="0" y="0"/>
            <a:chExt cx="334" cy="331"/>
          </a:xfrm>
        </p:grpSpPr>
        <p:pic>
          <p:nvPicPr>
            <p:cNvPr id="1128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9" name="圆角矩形 12"/>
          <p:cNvGrpSpPr>
            <a:grpSpLocks/>
          </p:cNvGrpSpPr>
          <p:nvPr/>
        </p:nvGrpSpPr>
        <p:grpSpPr bwMode="auto">
          <a:xfrm>
            <a:off x="6232525" y="1858441"/>
            <a:ext cx="1225550" cy="1225550"/>
            <a:chOff x="0" y="0"/>
            <a:chExt cx="772" cy="772"/>
          </a:xfrm>
        </p:grpSpPr>
        <p:pic>
          <p:nvPicPr>
            <p:cNvPr id="1128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0" name="圆角矩形 9"/>
          <p:cNvGrpSpPr>
            <a:grpSpLocks/>
          </p:cNvGrpSpPr>
          <p:nvPr/>
        </p:nvGrpSpPr>
        <p:grpSpPr bwMode="auto">
          <a:xfrm>
            <a:off x="3648075" y="2371204"/>
            <a:ext cx="446088" cy="444500"/>
            <a:chOff x="0" y="0"/>
            <a:chExt cx="281" cy="280"/>
          </a:xfrm>
        </p:grpSpPr>
        <p:pic>
          <p:nvPicPr>
            <p:cNvPr id="1128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1" name="圆角矩形 4"/>
          <p:cNvGrpSpPr>
            <a:grpSpLocks/>
          </p:cNvGrpSpPr>
          <p:nvPr/>
        </p:nvGrpSpPr>
        <p:grpSpPr bwMode="auto">
          <a:xfrm>
            <a:off x="2428875" y="1652066"/>
            <a:ext cx="523875" cy="530225"/>
            <a:chOff x="0" y="0"/>
            <a:chExt cx="330" cy="334"/>
          </a:xfrm>
        </p:grpSpPr>
        <p:pic>
          <p:nvPicPr>
            <p:cNvPr id="1128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2" name="标题 1"/>
          <p:cNvGrpSpPr>
            <a:grpSpLocks/>
          </p:cNvGrpSpPr>
          <p:nvPr/>
        </p:nvGrpSpPr>
        <p:grpSpPr bwMode="auto">
          <a:xfrm>
            <a:off x="1692275" y="2298179"/>
            <a:ext cx="5302250" cy="2066925"/>
            <a:chOff x="0" y="0"/>
            <a:chExt cx="3340" cy="1302"/>
          </a:xfrm>
        </p:grpSpPr>
        <p:pic>
          <p:nvPicPr>
            <p:cNvPr id="1128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THANKS</a:t>
              </a:r>
              <a:endParaRPr lang="zh-CN" altLang="en-US" sz="3200" b="1">
                <a:latin typeface="微软雅黑" pitchFamily="34" charset="-122"/>
                <a:ea typeface="微软雅黑" pitchFamily="34" charset="-122"/>
              </a:endParaRPr>
            </a:p>
          </p:txBody>
        </p:sp>
      </p:grpSp>
      <p:grpSp>
        <p:nvGrpSpPr>
          <p:cNvPr id="11273" name="圆角矩形 8"/>
          <p:cNvGrpSpPr>
            <a:grpSpLocks/>
          </p:cNvGrpSpPr>
          <p:nvPr/>
        </p:nvGrpSpPr>
        <p:grpSpPr bwMode="auto">
          <a:xfrm>
            <a:off x="1435100" y="2371204"/>
            <a:ext cx="446088" cy="444500"/>
            <a:chOff x="0" y="0"/>
            <a:chExt cx="281" cy="280"/>
          </a:xfrm>
        </p:grpSpPr>
        <p:pic>
          <p:nvPicPr>
            <p:cNvPr id="1127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4" name="圆角矩形 11"/>
          <p:cNvGrpSpPr>
            <a:grpSpLocks/>
          </p:cNvGrpSpPr>
          <p:nvPr/>
        </p:nvGrpSpPr>
        <p:grpSpPr bwMode="auto">
          <a:xfrm>
            <a:off x="5970588" y="2188641"/>
            <a:ext cx="1055687" cy="1054100"/>
            <a:chOff x="0" y="0"/>
            <a:chExt cx="665" cy="664"/>
          </a:xfrm>
        </p:grpSpPr>
        <p:pic>
          <p:nvPicPr>
            <p:cNvPr id="1127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112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a:latin typeface="微软雅黑" pitchFamily="34" charset="-122"/>
                <a:ea typeface="微软雅黑" pitchFamily="34" charset="-122"/>
              </a:rPr>
              <a:t>零死角玩转</a:t>
            </a:r>
            <a:r>
              <a:rPr lang="en-US" altLang="zh-CN" sz="3200" b="1" dirty="0" smtClean="0">
                <a:latin typeface="微软雅黑" pitchFamily="34" charset="-122"/>
                <a:ea typeface="微软雅黑" pitchFamily="34" charset="-122"/>
              </a:rPr>
              <a:t>STM32</a:t>
            </a:r>
            <a:endParaRPr lang="zh-CN" altLang="en-US" sz="3200" b="1" dirty="0">
              <a:latin typeface="微软雅黑" pitchFamily="34" charset="-122"/>
              <a:ea typeface="微软雅黑" pitchFamily="34" charset="-122"/>
            </a:endParaRPr>
          </a:p>
        </p:txBody>
      </p:sp>
      <p:grpSp>
        <p:nvGrpSpPr>
          <p:cNvPr id="28" name="标题 1"/>
          <p:cNvGrpSpPr>
            <a:grpSpLocks/>
          </p:cNvGrpSpPr>
          <p:nvPr/>
        </p:nvGrpSpPr>
        <p:grpSpPr bwMode="auto">
          <a:xfrm>
            <a:off x="1666081" y="4365104"/>
            <a:ext cx="5210175" cy="938213"/>
            <a:chOff x="0" y="0"/>
            <a:chExt cx="3340" cy="1302"/>
          </a:xfrm>
        </p:grpSpPr>
        <p:pic>
          <p:nvPicPr>
            <p:cNvPr id="29"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www.chuxue123.com</a:t>
              </a:r>
            </a:p>
          </p:txBody>
        </p:sp>
      </p:grpSp>
      <p:grpSp>
        <p:nvGrpSpPr>
          <p:cNvPr id="34" name="标题 1"/>
          <p:cNvGrpSpPr>
            <a:grpSpLocks/>
          </p:cNvGrpSpPr>
          <p:nvPr/>
        </p:nvGrpSpPr>
        <p:grpSpPr bwMode="auto">
          <a:xfrm>
            <a:off x="1667668" y="5157192"/>
            <a:ext cx="5208588" cy="938212"/>
            <a:chOff x="0" y="0"/>
            <a:chExt cx="3340" cy="1302"/>
          </a:xfrm>
        </p:grpSpPr>
        <p:pic>
          <p:nvPicPr>
            <p:cNvPr id="35"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pic>
        <p:nvPicPr>
          <p:cNvPr id="1026"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40"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smtClean="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latin typeface="微软雅黑" pitchFamily="34" charset="-122"/>
                <a:ea typeface="微软雅黑" pitchFamily="34" charset="-122"/>
              </a:rPr>
              <a:t>MDK</a:t>
            </a:r>
            <a:r>
              <a:rPr lang="zh-CN" altLang="en-US" sz="3200" b="1" smtClean="0">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3" name="矩形 2"/>
          <p:cNvSpPr/>
          <p:nvPr/>
        </p:nvSpPr>
        <p:spPr>
          <a:xfrm>
            <a:off x="467544" y="1124744"/>
            <a:ext cx="2326278" cy="400110"/>
          </a:xfrm>
          <a:prstGeom prst="rect">
            <a:avLst/>
          </a:prstGeom>
        </p:spPr>
        <p:txBody>
          <a:bodyPr wrap="none">
            <a:spAutoFit/>
          </a:bodyPr>
          <a:lstStyle/>
          <a:p>
            <a:r>
              <a:rPr lang="en-US" altLang="zh-CN" sz="2000" b="1"/>
              <a:t>4</a:t>
            </a:r>
            <a:r>
              <a:rPr lang="en-US" altLang="zh-CN" sz="2000" b="1" smtClean="0"/>
              <a:t>. o</a:t>
            </a:r>
            <a:r>
              <a:rPr lang="zh-CN" altLang="en-US" sz="2000" b="1"/>
              <a:t>、</a:t>
            </a:r>
            <a:r>
              <a:rPr lang="en-US" altLang="zh-CN" sz="2000" b="1"/>
              <a:t>axf</a:t>
            </a:r>
            <a:r>
              <a:rPr lang="zh-CN" altLang="en-US" sz="2000" b="1"/>
              <a:t>及</a:t>
            </a:r>
            <a:r>
              <a:rPr lang="en-US" altLang="zh-CN" sz="2000" b="1"/>
              <a:t>elf</a:t>
            </a:r>
            <a:r>
              <a:rPr lang="zh-CN" altLang="en-US" sz="2000" b="1"/>
              <a:t>文件</a:t>
            </a:r>
          </a:p>
        </p:txBody>
      </p:sp>
      <p:sp>
        <p:nvSpPr>
          <p:cNvPr id="2" name="矩形 1"/>
          <p:cNvSpPr/>
          <p:nvPr/>
        </p:nvSpPr>
        <p:spPr>
          <a:xfrm>
            <a:off x="611560" y="1557551"/>
            <a:ext cx="7992888" cy="869533"/>
          </a:xfrm>
          <a:prstGeom prst="rect">
            <a:avLst/>
          </a:prstGeom>
        </p:spPr>
        <p:txBody>
          <a:bodyPr wrap="square">
            <a:spAutoFit/>
          </a:bodyPr>
          <a:lstStyle/>
          <a:p>
            <a:pPr>
              <a:lnSpc>
                <a:spcPct val="150000"/>
              </a:lnSpc>
            </a:pPr>
            <a:r>
              <a:rPr lang="en-US" altLang="zh-CN" smtClean="0"/>
              <a:t>	*.</a:t>
            </a:r>
            <a:r>
              <a:rPr lang="en-US" altLang="zh-CN"/>
              <a:t>o</a:t>
            </a:r>
            <a:r>
              <a:rPr lang="zh-CN" altLang="zh-CN"/>
              <a:t>、</a:t>
            </a:r>
            <a:r>
              <a:rPr lang="en-US" altLang="zh-CN"/>
              <a:t>*.elf</a:t>
            </a:r>
            <a:r>
              <a:rPr lang="zh-CN" altLang="zh-CN"/>
              <a:t>、</a:t>
            </a:r>
            <a:r>
              <a:rPr lang="en-US" altLang="zh-CN"/>
              <a:t>*.axf</a:t>
            </a:r>
            <a:r>
              <a:rPr lang="zh-CN" altLang="zh-CN"/>
              <a:t>、</a:t>
            </a:r>
            <a:r>
              <a:rPr lang="en-US" altLang="zh-CN"/>
              <a:t>*.bin</a:t>
            </a:r>
            <a:r>
              <a:rPr lang="zh-CN" altLang="zh-CN"/>
              <a:t>及</a:t>
            </a:r>
            <a:r>
              <a:rPr lang="en-US" altLang="zh-CN"/>
              <a:t>*.hex</a:t>
            </a:r>
            <a:r>
              <a:rPr lang="zh-CN" altLang="zh-CN"/>
              <a:t>文件都存储了编译器根据源代码生成的机器码，根据应用场合的不同，它们又有所区别。</a:t>
            </a:r>
          </a:p>
        </p:txBody>
      </p:sp>
      <p:sp>
        <p:nvSpPr>
          <p:cNvPr id="5" name="矩形 4"/>
          <p:cNvSpPr/>
          <p:nvPr/>
        </p:nvSpPr>
        <p:spPr>
          <a:xfrm>
            <a:off x="683568" y="2477418"/>
            <a:ext cx="1550424" cy="369332"/>
          </a:xfrm>
          <a:prstGeom prst="rect">
            <a:avLst/>
          </a:prstGeom>
        </p:spPr>
        <p:txBody>
          <a:bodyPr wrap="none">
            <a:spAutoFit/>
          </a:bodyPr>
          <a:lstStyle/>
          <a:p>
            <a:r>
              <a:rPr lang="en-US" altLang="zh-CN" b="1"/>
              <a:t>ELF</a:t>
            </a:r>
            <a:r>
              <a:rPr lang="zh-CN" altLang="zh-CN" b="1"/>
              <a:t>文件说明</a:t>
            </a:r>
          </a:p>
        </p:txBody>
      </p:sp>
      <p:sp>
        <p:nvSpPr>
          <p:cNvPr id="6" name="矩形 5"/>
          <p:cNvSpPr/>
          <p:nvPr/>
        </p:nvSpPr>
        <p:spPr>
          <a:xfrm>
            <a:off x="611560" y="2924944"/>
            <a:ext cx="7848872" cy="3362524"/>
          </a:xfrm>
          <a:prstGeom prst="rect">
            <a:avLst/>
          </a:prstGeom>
        </p:spPr>
        <p:txBody>
          <a:bodyPr wrap="square">
            <a:spAutoFit/>
          </a:bodyPr>
          <a:lstStyle/>
          <a:p>
            <a:pPr>
              <a:lnSpc>
                <a:spcPct val="150000"/>
              </a:lnSpc>
            </a:pPr>
            <a:r>
              <a:rPr lang="en-US" altLang="zh-CN" smtClean="0"/>
              <a:t>	*.</a:t>
            </a:r>
            <a:r>
              <a:rPr lang="en-US" altLang="zh-CN"/>
              <a:t>o</a:t>
            </a:r>
            <a:r>
              <a:rPr lang="zh-CN" altLang="zh-CN"/>
              <a:t>、</a:t>
            </a:r>
            <a:r>
              <a:rPr lang="en-US" altLang="zh-CN"/>
              <a:t>*.elf</a:t>
            </a:r>
            <a:r>
              <a:rPr lang="zh-CN" altLang="zh-CN"/>
              <a:t>、</a:t>
            </a:r>
            <a:r>
              <a:rPr lang="en-US" altLang="zh-CN"/>
              <a:t>*.axf</a:t>
            </a:r>
            <a:r>
              <a:rPr lang="zh-CN" altLang="zh-CN"/>
              <a:t>以及前面提到的</a:t>
            </a:r>
            <a:r>
              <a:rPr lang="en-US" altLang="zh-CN"/>
              <a:t>lib</a:t>
            </a:r>
            <a:r>
              <a:rPr lang="zh-CN" altLang="zh-CN"/>
              <a:t>文件都是属于目标文件，它们都是使用</a:t>
            </a:r>
            <a:r>
              <a:rPr lang="en-US" altLang="zh-CN"/>
              <a:t>ELF</a:t>
            </a:r>
            <a:r>
              <a:rPr lang="zh-CN" altLang="zh-CN"/>
              <a:t>格式来存储的，关于</a:t>
            </a:r>
            <a:r>
              <a:rPr lang="en-US" altLang="zh-CN"/>
              <a:t>ELF</a:t>
            </a:r>
            <a:r>
              <a:rPr lang="zh-CN" altLang="zh-CN"/>
              <a:t>格式的详细内容请参考配套资料里的《</a:t>
            </a:r>
            <a:r>
              <a:rPr lang="en-US" altLang="zh-CN"/>
              <a:t>ELF</a:t>
            </a:r>
            <a:r>
              <a:rPr lang="zh-CN" altLang="zh-CN"/>
              <a:t>文件格式》文档了解，它讲解的是</a:t>
            </a:r>
            <a:r>
              <a:rPr lang="en-US" altLang="zh-CN"/>
              <a:t>Linux</a:t>
            </a:r>
            <a:r>
              <a:rPr lang="zh-CN" altLang="zh-CN"/>
              <a:t>下的</a:t>
            </a:r>
            <a:r>
              <a:rPr lang="en-US" altLang="zh-CN"/>
              <a:t>ELF</a:t>
            </a:r>
            <a:r>
              <a:rPr lang="zh-CN" altLang="zh-CN"/>
              <a:t>格式，与</a:t>
            </a:r>
            <a:r>
              <a:rPr lang="en-US" altLang="zh-CN"/>
              <a:t>MDK</a:t>
            </a:r>
            <a:r>
              <a:rPr lang="zh-CN" altLang="zh-CN"/>
              <a:t>使用的格式有小区别，但大致相同。在本教程中，仅讲解</a:t>
            </a:r>
            <a:r>
              <a:rPr lang="en-US" altLang="zh-CN"/>
              <a:t>ELF</a:t>
            </a:r>
            <a:r>
              <a:rPr lang="zh-CN" altLang="zh-CN"/>
              <a:t>文件的核心概念。</a:t>
            </a:r>
          </a:p>
          <a:p>
            <a:pPr>
              <a:lnSpc>
                <a:spcPct val="150000"/>
              </a:lnSpc>
            </a:pPr>
            <a:r>
              <a:rPr lang="en-US" altLang="zh-CN" smtClean="0"/>
              <a:t>	ELF</a:t>
            </a:r>
            <a:r>
              <a:rPr lang="zh-CN" altLang="zh-CN"/>
              <a:t>是</a:t>
            </a:r>
            <a:r>
              <a:rPr lang="en-US" altLang="zh-CN"/>
              <a:t>Executable and Linking Format</a:t>
            </a:r>
            <a:r>
              <a:rPr lang="zh-CN" altLang="zh-CN"/>
              <a:t>的缩写，译为可执行链接格式，该格式用于记录目标文件的内容。在</a:t>
            </a:r>
            <a:r>
              <a:rPr lang="en-US" altLang="zh-CN"/>
              <a:t>Linux</a:t>
            </a:r>
            <a:r>
              <a:rPr lang="zh-CN" altLang="zh-CN"/>
              <a:t>及</a:t>
            </a:r>
            <a:r>
              <a:rPr lang="en-US" altLang="zh-CN"/>
              <a:t>Windows</a:t>
            </a:r>
            <a:r>
              <a:rPr lang="zh-CN" altLang="zh-CN"/>
              <a:t>系统下都有使用该格式的文件</a:t>
            </a:r>
            <a:r>
              <a:rPr lang="en-US" altLang="zh-CN"/>
              <a:t>(</a:t>
            </a:r>
            <a:r>
              <a:rPr lang="zh-CN" altLang="zh-CN"/>
              <a:t>或类似格式</a:t>
            </a:r>
            <a:r>
              <a:rPr lang="en-US" altLang="zh-CN"/>
              <a:t>)</a:t>
            </a:r>
            <a:r>
              <a:rPr lang="zh-CN" altLang="zh-CN"/>
              <a:t>用于记录应用程序的内容，告诉操作系统如何链接、加载及执行该应用程序。</a:t>
            </a:r>
          </a:p>
        </p:txBody>
      </p:sp>
    </p:spTree>
    <p:extLst>
      <p:ext uri="{BB962C8B-B14F-4D97-AF65-F5344CB8AC3E}">
        <p14:creationId xmlns:p14="http://schemas.microsoft.com/office/powerpoint/2010/main" val="6602432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latin typeface="微软雅黑" pitchFamily="34" charset="-122"/>
                <a:ea typeface="微软雅黑" pitchFamily="34" charset="-122"/>
              </a:rPr>
              <a:t>MDK</a:t>
            </a:r>
            <a:r>
              <a:rPr lang="zh-CN" altLang="en-US" sz="3200" b="1" smtClean="0">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5" name="矩形 4"/>
          <p:cNvSpPr/>
          <p:nvPr/>
        </p:nvSpPr>
        <p:spPr>
          <a:xfrm>
            <a:off x="395536" y="1044575"/>
            <a:ext cx="1550424" cy="369332"/>
          </a:xfrm>
          <a:prstGeom prst="rect">
            <a:avLst/>
          </a:prstGeom>
        </p:spPr>
        <p:txBody>
          <a:bodyPr wrap="none">
            <a:spAutoFit/>
          </a:bodyPr>
          <a:lstStyle/>
          <a:p>
            <a:r>
              <a:rPr lang="en-US" altLang="zh-CN" b="1"/>
              <a:t>ELF</a:t>
            </a:r>
            <a:r>
              <a:rPr lang="zh-CN" altLang="zh-CN" b="1"/>
              <a:t>文件说明</a:t>
            </a:r>
          </a:p>
        </p:txBody>
      </p:sp>
      <p:sp>
        <p:nvSpPr>
          <p:cNvPr id="4" name="矩形 3"/>
          <p:cNvSpPr/>
          <p:nvPr/>
        </p:nvSpPr>
        <p:spPr>
          <a:xfrm>
            <a:off x="323528" y="1469097"/>
            <a:ext cx="8280920" cy="2585323"/>
          </a:xfrm>
          <a:prstGeom prst="rect">
            <a:avLst/>
          </a:prstGeom>
        </p:spPr>
        <p:txBody>
          <a:bodyPr wrap="square">
            <a:spAutoFit/>
          </a:bodyPr>
          <a:lstStyle/>
          <a:p>
            <a:pPr>
              <a:lnSpc>
                <a:spcPct val="150000"/>
              </a:lnSpc>
            </a:pPr>
            <a:r>
              <a:rPr lang="zh-CN" altLang="zh-CN"/>
              <a:t>目标文件主要有如下三种类型：</a:t>
            </a:r>
          </a:p>
          <a:p>
            <a:pPr marL="285750" lvl="0" indent="-285750">
              <a:lnSpc>
                <a:spcPct val="150000"/>
              </a:lnSpc>
              <a:buFont typeface="Arial" panose="020B0604020202020204" pitchFamily="34" charset="0"/>
              <a:buChar char="•"/>
            </a:pPr>
            <a:r>
              <a:rPr lang="zh-CN" altLang="zh-CN" b="1">
                <a:solidFill>
                  <a:srgbClr val="FF0000"/>
                </a:solidFill>
              </a:rPr>
              <a:t>可重定位的文件</a:t>
            </a:r>
            <a:r>
              <a:rPr lang="en-US" altLang="zh-CN" b="1">
                <a:solidFill>
                  <a:srgbClr val="FF0000"/>
                </a:solidFill>
              </a:rPr>
              <a:t>(Relocatable File)</a:t>
            </a:r>
            <a:r>
              <a:rPr lang="zh-CN" altLang="zh-CN"/>
              <a:t>，包含基础代码和数据，但它的代码及数据都没有指定绝对地址，因此它适合于与其他目标文件链接来创建可执行文件或者共享目标文件。</a:t>
            </a:r>
            <a:r>
              <a:rPr lang="en-US" altLang="zh-CN"/>
              <a:t> </a:t>
            </a:r>
            <a:r>
              <a:rPr lang="zh-CN" altLang="zh-CN"/>
              <a:t>这种文件一般由编译器根据源代码生成。</a:t>
            </a:r>
          </a:p>
          <a:p>
            <a:pPr>
              <a:lnSpc>
                <a:spcPct val="150000"/>
              </a:lnSpc>
            </a:pPr>
            <a:r>
              <a:rPr lang="en-US" altLang="zh-CN" smtClean="0"/>
              <a:t>	</a:t>
            </a:r>
            <a:r>
              <a:rPr lang="zh-CN" altLang="zh-CN" smtClean="0"/>
              <a:t>例如</a:t>
            </a:r>
            <a:r>
              <a:rPr lang="en-US" altLang="zh-CN"/>
              <a:t>MDK</a:t>
            </a:r>
            <a:r>
              <a:rPr lang="zh-CN" altLang="zh-CN"/>
              <a:t>的</a:t>
            </a:r>
            <a:r>
              <a:rPr lang="en-US" altLang="zh-CN"/>
              <a:t>armcc</a:t>
            </a:r>
            <a:r>
              <a:rPr lang="zh-CN" altLang="zh-CN"/>
              <a:t>和</a:t>
            </a:r>
            <a:r>
              <a:rPr lang="en-US" altLang="zh-CN"/>
              <a:t>armasm</a:t>
            </a:r>
            <a:r>
              <a:rPr lang="zh-CN" altLang="zh-CN"/>
              <a:t>生成的</a:t>
            </a:r>
            <a:r>
              <a:rPr lang="en-US" altLang="zh-CN"/>
              <a:t>*.o</a:t>
            </a:r>
            <a:r>
              <a:rPr lang="zh-CN" altLang="zh-CN"/>
              <a:t>文件就是这一类，另外还有</a:t>
            </a:r>
            <a:r>
              <a:rPr lang="en-US" altLang="zh-CN"/>
              <a:t>Linux</a:t>
            </a:r>
            <a:r>
              <a:rPr lang="zh-CN" altLang="zh-CN"/>
              <a:t>的</a:t>
            </a:r>
            <a:r>
              <a:rPr lang="en-US" altLang="zh-CN"/>
              <a:t>*.o </a:t>
            </a:r>
            <a:r>
              <a:rPr lang="zh-CN" altLang="zh-CN"/>
              <a:t>文件，</a:t>
            </a:r>
            <a:r>
              <a:rPr lang="en-US" altLang="zh-CN"/>
              <a:t>Windows</a:t>
            </a:r>
            <a:r>
              <a:rPr lang="zh-CN" altLang="zh-CN"/>
              <a:t>的</a:t>
            </a:r>
            <a:r>
              <a:rPr lang="en-US" altLang="zh-CN"/>
              <a:t> *.obj</a:t>
            </a:r>
            <a:r>
              <a:rPr lang="zh-CN" altLang="zh-CN"/>
              <a:t>文件</a:t>
            </a:r>
            <a:r>
              <a:rPr lang="zh-CN" altLang="zh-CN" smtClean="0"/>
              <a:t>。</a:t>
            </a:r>
            <a:endParaRPr lang="zh-CN" altLang="zh-CN"/>
          </a:p>
        </p:txBody>
      </p:sp>
    </p:spTree>
    <p:extLst>
      <p:ext uri="{BB962C8B-B14F-4D97-AF65-F5344CB8AC3E}">
        <p14:creationId xmlns:p14="http://schemas.microsoft.com/office/powerpoint/2010/main" val="33583773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latin typeface="微软雅黑" pitchFamily="34" charset="-122"/>
                <a:ea typeface="微软雅黑" pitchFamily="34" charset="-122"/>
              </a:rPr>
              <a:t>MDK</a:t>
            </a:r>
            <a:r>
              <a:rPr lang="zh-CN" altLang="en-US" sz="3200" b="1" smtClean="0">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5" name="矩形 4"/>
          <p:cNvSpPr/>
          <p:nvPr/>
        </p:nvSpPr>
        <p:spPr>
          <a:xfrm>
            <a:off x="395536" y="1044575"/>
            <a:ext cx="1550424" cy="369332"/>
          </a:xfrm>
          <a:prstGeom prst="rect">
            <a:avLst/>
          </a:prstGeom>
        </p:spPr>
        <p:txBody>
          <a:bodyPr wrap="none">
            <a:spAutoFit/>
          </a:bodyPr>
          <a:lstStyle/>
          <a:p>
            <a:r>
              <a:rPr lang="en-US" altLang="zh-CN" b="1"/>
              <a:t>ELF</a:t>
            </a:r>
            <a:r>
              <a:rPr lang="zh-CN" altLang="zh-CN" b="1"/>
              <a:t>文件说明</a:t>
            </a:r>
          </a:p>
        </p:txBody>
      </p:sp>
      <p:sp>
        <p:nvSpPr>
          <p:cNvPr id="4" name="矩形 3"/>
          <p:cNvSpPr/>
          <p:nvPr/>
        </p:nvSpPr>
        <p:spPr>
          <a:xfrm>
            <a:off x="323528" y="1469097"/>
            <a:ext cx="8280920" cy="4247317"/>
          </a:xfrm>
          <a:prstGeom prst="rect">
            <a:avLst/>
          </a:prstGeom>
        </p:spPr>
        <p:txBody>
          <a:bodyPr wrap="square">
            <a:spAutoFit/>
          </a:bodyPr>
          <a:lstStyle/>
          <a:p>
            <a:pPr marL="285750" lvl="0" indent="-285750">
              <a:lnSpc>
                <a:spcPct val="150000"/>
              </a:lnSpc>
              <a:buFont typeface="Arial" panose="020B0604020202020204" pitchFamily="34" charset="0"/>
              <a:buChar char="•"/>
            </a:pPr>
            <a:r>
              <a:rPr lang="zh-CN" altLang="zh-CN" b="1" smtClean="0">
                <a:solidFill>
                  <a:srgbClr val="FF0000"/>
                </a:solidFill>
              </a:rPr>
              <a:t>可</a:t>
            </a:r>
            <a:r>
              <a:rPr lang="zh-CN" altLang="zh-CN" b="1">
                <a:solidFill>
                  <a:srgbClr val="FF0000"/>
                </a:solidFill>
              </a:rPr>
              <a:t>执行文件</a:t>
            </a:r>
            <a:r>
              <a:rPr lang="en-US" altLang="zh-CN" b="1">
                <a:solidFill>
                  <a:srgbClr val="FF0000"/>
                </a:solidFill>
              </a:rPr>
              <a:t>(Executable File) </a:t>
            </a:r>
            <a:r>
              <a:rPr lang="zh-CN" altLang="zh-CN"/>
              <a:t>，它包含适合于执行的程序，它内部组织的代码数据都有固定的地址</a:t>
            </a:r>
            <a:r>
              <a:rPr lang="en-US" altLang="zh-CN"/>
              <a:t>(</a:t>
            </a:r>
            <a:r>
              <a:rPr lang="zh-CN" altLang="zh-CN"/>
              <a:t>或相对于基地址的偏移</a:t>
            </a:r>
            <a:r>
              <a:rPr lang="en-US" altLang="zh-CN"/>
              <a:t>)</a:t>
            </a:r>
            <a:r>
              <a:rPr lang="zh-CN" altLang="zh-CN"/>
              <a:t>，系统可根据这些地址信息把程序加载到内存执行。这种文件一般由链接器根据可重定位文件链接而成，它主要是组织各个可重定位文件，给它们的代码及数据一一打上地址标号，固定其在程序内部的位置，链接后，程序内部各种代码及数据段不可再重定位</a:t>
            </a:r>
            <a:r>
              <a:rPr lang="en-US" altLang="zh-CN"/>
              <a:t>(</a:t>
            </a:r>
            <a:r>
              <a:rPr lang="zh-CN" altLang="zh-CN"/>
              <a:t>即不能再参与链接器的链接</a:t>
            </a:r>
            <a:r>
              <a:rPr lang="en-US" altLang="zh-CN"/>
              <a:t>)</a:t>
            </a:r>
            <a:r>
              <a:rPr lang="zh-CN" altLang="zh-CN" smtClean="0"/>
              <a:t>。</a:t>
            </a:r>
          </a:p>
          <a:p>
            <a:pPr>
              <a:lnSpc>
                <a:spcPct val="150000"/>
              </a:lnSpc>
            </a:pPr>
            <a:r>
              <a:rPr lang="en-US" altLang="zh-CN" smtClean="0"/>
              <a:t>	</a:t>
            </a:r>
            <a:r>
              <a:rPr lang="zh-CN" altLang="zh-CN" smtClean="0"/>
              <a:t>例如</a:t>
            </a:r>
            <a:r>
              <a:rPr lang="en-US" altLang="zh-CN" smtClean="0"/>
              <a:t>MDK</a:t>
            </a:r>
            <a:r>
              <a:rPr lang="zh-CN" altLang="zh-CN" smtClean="0"/>
              <a:t>的</a:t>
            </a:r>
            <a:r>
              <a:rPr lang="en-US" altLang="zh-CN" smtClean="0"/>
              <a:t>armlink</a:t>
            </a:r>
            <a:r>
              <a:rPr lang="zh-CN" altLang="zh-CN" smtClean="0"/>
              <a:t>生成的</a:t>
            </a:r>
            <a:r>
              <a:rPr lang="en-US" altLang="zh-CN" smtClean="0"/>
              <a:t>*.elf</a:t>
            </a:r>
            <a:r>
              <a:rPr lang="zh-CN" altLang="zh-CN" smtClean="0"/>
              <a:t>及</a:t>
            </a:r>
            <a:r>
              <a:rPr lang="en-US" altLang="zh-CN" smtClean="0"/>
              <a:t>*.axf</a:t>
            </a:r>
            <a:r>
              <a:rPr lang="zh-CN" altLang="zh-CN" smtClean="0"/>
              <a:t>文件，</a:t>
            </a:r>
            <a:r>
              <a:rPr lang="en-US" altLang="zh-CN" smtClean="0"/>
              <a:t>(</a:t>
            </a:r>
            <a:r>
              <a:rPr lang="zh-CN" altLang="zh-CN" smtClean="0"/>
              <a:t>使用</a:t>
            </a:r>
            <a:r>
              <a:rPr lang="en-US" altLang="zh-CN" smtClean="0"/>
              <a:t>gcc</a:t>
            </a:r>
            <a:r>
              <a:rPr lang="zh-CN" altLang="zh-CN" smtClean="0"/>
              <a:t>编译工具可生成</a:t>
            </a:r>
            <a:r>
              <a:rPr lang="en-US" altLang="zh-CN" smtClean="0"/>
              <a:t>*.elf</a:t>
            </a:r>
            <a:r>
              <a:rPr lang="zh-CN" altLang="zh-CN" smtClean="0"/>
              <a:t>文件，用</a:t>
            </a:r>
            <a:r>
              <a:rPr lang="en-US" altLang="zh-CN" smtClean="0"/>
              <a:t>armlink</a:t>
            </a:r>
            <a:r>
              <a:rPr lang="zh-CN" altLang="zh-CN" smtClean="0"/>
              <a:t>生成的是</a:t>
            </a:r>
            <a:r>
              <a:rPr lang="en-US" altLang="zh-CN" smtClean="0"/>
              <a:t>*.axf</a:t>
            </a:r>
            <a:r>
              <a:rPr lang="zh-CN" altLang="zh-CN" smtClean="0"/>
              <a:t>文件，</a:t>
            </a:r>
            <a:r>
              <a:rPr lang="en-US" altLang="zh-CN" smtClean="0"/>
              <a:t>*.axf</a:t>
            </a:r>
            <a:r>
              <a:rPr lang="zh-CN" altLang="zh-CN" smtClean="0"/>
              <a:t>文件在</a:t>
            </a:r>
            <a:r>
              <a:rPr lang="en-US" altLang="zh-CN" smtClean="0"/>
              <a:t>*.elf</a:t>
            </a:r>
            <a:r>
              <a:rPr lang="zh-CN" altLang="zh-CN" smtClean="0"/>
              <a:t>之外，增加了调试使用的信息，其余区别不大，后面我们仅讲解</a:t>
            </a:r>
            <a:r>
              <a:rPr lang="en-US" altLang="zh-CN" smtClean="0"/>
              <a:t>*.axf</a:t>
            </a:r>
            <a:r>
              <a:rPr lang="zh-CN" altLang="zh-CN" smtClean="0"/>
              <a:t>文件</a:t>
            </a:r>
            <a:r>
              <a:rPr lang="en-US" altLang="zh-CN" smtClean="0"/>
              <a:t>)</a:t>
            </a:r>
            <a:r>
              <a:rPr lang="zh-CN" altLang="zh-CN" smtClean="0"/>
              <a:t>，另外还有</a:t>
            </a:r>
            <a:r>
              <a:rPr lang="en-US" altLang="zh-CN" smtClean="0"/>
              <a:t>Linux</a:t>
            </a:r>
            <a:r>
              <a:rPr lang="zh-CN" altLang="zh-CN" smtClean="0"/>
              <a:t>的</a:t>
            </a:r>
            <a:r>
              <a:rPr lang="en-US" altLang="zh-CN" smtClean="0"/>
              <a:t>/bin/bash</a:t>
            </a:r>
            <a:r>
              <a:rPr lang="zh-CN" altLang="zh-CN" smtClean="0"/>
              <a:t>文件，</a:t>
            </a:r>
            <a:r>
              <a:rPr lang="en-US" altLang="zh-CN" smtClean="0"/>
              <a:t>Windows</a:t>
            </a:r>
            <a:r>
              <a:rPr lang="zh-CN" altLang="zh-CN" smtClean="0"/>
              <a:t>的</a:t>
            </a:r>
            <a:r>
              <a:rPr lang="en-US" altLang="zh-CN" smtClean="0"/>
              <a:t>*.exe</a:t>
            </a:r>
            <a:r>
              <a:rPr lang="zh-CN" altLang="zh-CN" smtClean="0"/>
              <a:t>文件。 </a:t>
            </a:r>
          </a:p>
        </p:txBody>
      </p:sp>
    </p:spTree>
    <p:extLst>
      <p:ext uri="{BB962C8B-B14F-4D97-AF65-F5344CB8AC3E}">
        <p14:creationId xmlns:p14="http://schemas.microsoft.com/office/powerpoint/2010/main" val="6035431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latin typeface="微软雅黑" pitchFamily="34" charset="-122"/>
                <a:ea typeface="微软雅黑" pitchFamily="34" charset="-122"/>
              </a:rPr>
              <a:t>MDK</a:t>
            </a:r>
            <a:r>
              <a:rPr lang="zh-CN" altLang="en-US" sz="3200" b="1" smtClean="0">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5" name="矩形 4"/>
          <p:cNvSpPr/>
          <p:nvPr/>
        </p:nvSpPr>
        <p:spPr>
          <a:xfrm>
            <a:off x="395536" y="1044575"/>
            <a:ext cx="1550424" cy="369332"/>
          </a:xfrm>
          <a:prstGeom prst="rect">
            <a:avLst/>
          </a:prstGeom>
        </p:spPr>
        <p:txBody>
          <a:bodyPr wrap="none">
            <a:spAutoFit/>
          </a:bodyPr>
          <a:lstStyle/>
          <a:p>
            <a:r>
              <a:rPr lang="en-US" altLang="zh-CN" b="1"/>
              <a:t>ELF</a:t>
            </a:r>
            <a:r>
              <a:rPr lang="zh-CN" altLang="zh-CN" b="1"/>
              <a:t>文件说明</a:t>
            </a:r>
          </a:p>
        </p:txBody>
      </p:sp>
      <p:sp>
        <p:nvSpPr>
          <p:cNvPr id="4" name="矩形 3"/>
          <p:cNvSpPr/>
          <p:nvPr/>
        </p:nvSpPr>
        <p:spPr>
          <a:xfrm>
            <a:off x="323528" y="1469097"/>
            <a:ext cx="8280920" cy="1754326"/>
          </a:xfrm>
          <a:prstGeom prst="rect">
            <a:avLst/>
          </a:prstGeom>
        </p:spPr>
        <p:txBody>
          <a:bodyPr wrap="square">
            <a:spAutoFit/>
          </a:bodyPr>
          <a:lstStyle/>
          <a:p>
            <a:pPr marL="285750" lvl="0" indent="-285750">
              <a:lnSpc>
                <a:spcPct val="150000"/>
              </a:lnSpc>
              <a:buFont typeface="Arial" panose="020B0604020202020204" pitchFamily="34" charset="0"/>
              <a:buChar char="•"/>
            </a:pPr>
            <a:r>
              <a:rPr lang="zh-CN" altLang="zh-CN" b="1" smtClean="0">
                <a:solidFill>
                  <a:srgbClr val="FF0000"/>
                </a:solidFill>
              </a:rPr>
              <a:t>共享目标文件</a:t>
            </a:r>
            <a:r>
              <a:rPr lang="en-US" altLang="zh-CN" b="1" smtClean="0">
                <a:solidFill>
                  <a:srgbClr val="FF0000"/>
                </a:solidFill>
              </a:rPr>
              <a:t>(Shared Object File)</a:t>
            </a:r>
            <a:r>
              <a:rPr lang="zh-CN" altLang="zh-CN" smtClean="0"/>
              <a:t>，</a:t>
            </a:r>
            <a:r>
              <a:rPr lang="en-US" altLang="zh-CN" smtClean="0"/>
              <a:t> </a:t>
            </a:r>
            <a:r>
              <a:rPr lang="zh-CN" altLang="zh-CN" smtClean="0"/>
              <a:t>它的定义比较难理解，我们直接举例，</a:t>
            </a:r>
            <a:r>
              <a:rPr lang="en-US" altLang="zh-CN" smtClean="0"/>
              <a:t>MDK</a:t>
            </a:r>
            <a:r>
              <a:rPr lang="zh-CN" altLang="zh-CN" smtClean="0"/>
              <a:t>生成的</a:t>
            </a:r>
            <a:r>
              <a:rPr lang="en-US" altLang="zh-CN" smtClean="0"/>
              <a:t>*.lib</a:t>
            </a:r>
            <a:r>
              <a:rPr lang="zh-CN" altLang="zh-CN" smtClean="0"/>
              <a:t>文件就属于共享目标文件，它可以继续参与链接，加入到可执行文件之中。另外，</a:t>
            </a:r>
            <a:r>
              <a:rPr lang="en-US" altLang="zh-CN" smtClean="0"/>
              <a:t>Linux</a:t>
            </a:r>
            <a:r>
              <a:rPr lang="zh-CN" altLang="zh-CN" smtClean="0"/>
              <a:t>的</a:t>
            </a:r>
            <a:r>
              <a:rPr lang="en-US" altLang="zh-CN" smtClean="0"/>
              <a:t>.so</a:t>
            </a:r>
            <a:r>
              <a:rPr lang="zh-CN" altLang="zh-CN" smtClean="0"/>
              <a:t>，如</a:t>
            </a:r>
            <a:r>
              <a:rPr lang="en-US" altLang="zh-CN" smtClean="0"/>
              <a:t>/lib/ glibc-2.5.so</a:t>
            </a:r>
            <a:r>
              <a:rPr lang="zh-CN" altLang="zh-CN" smtClean="0"/>
              <a:t>，</a:t>
            </a:r>
            <a:r>
              <a:rPr lang="en-US" altLang="zh-CN" smtClean="0"/>
              <a:t>Windows</a:t>
            </a:r>
            <a:r>
              <a:rPr lang="zh-CN" altLang="zh-CN" smtClean="0"/>
              <a:t>的</a:t>
            </a:r>
            <a:r>
              <a:rPr lang="en-US" altLang="zh-CN" smtClean="0"/>
              <a:t>DLL</a:t>
            </a:r>
            <a:r>
              <a:rPr lang="zh-CN" altLang="zh-CN" smtClean="0"/>
              <a:t>都属于这一类。</a:t>
            </a:r>
            <a:endParaRPr lang="zh-CN" altLang="zh-CN"/>
          </a:p>
        </p:txBody>
      </p:sp>
    </p:spTree>
    <p:extLst>
      <p:ext uri="{BB962C8B-B14F-4D97-AF65-F5344CB8AC3E}">
        <p14:creationId xmlns:p14="http://schemas.microsoft.com/office/powerpoint/2010/main" val="35425043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latin typeface="微软雅黑" pitchFamily="34" charset="-122"/>
                <a:ea typeface="微软雅黑" pitchFamily="34" charset="-122"/>
              </a:rPr>
              <a:t>MDK</a:t>
            </a:r>
            <a:r>
              <a:rPr lang="zh-CN" altLang="en-US" sz="3200" b="1" smtClean="0">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5" name="矩形 4"/>
          <p:cNvSpPr/>
          <p:nvPr/>
        </p:nvSpPr>
        <p:spPr>
          <a:xfrm>
            <a:off x="395536" y="1044575"/>
            <a:ext cx="2518638" cy="369332"/>
          </a:xfrm>
          <a:prstGeom prst="rect">
            <a:avLst/>
          </a:prstGeom>
        </p:spPr>
        <p:txBody>
          <a:bodyPr wrap="none">
            <a:spAutoFit/>
          </a:bodyPr>
          <a:lstStyle/>
          <a:p>
            <a:r>
              <a:rPr lang="en-US" altLang="zh-CN" b="1"/>
              <a:t>o</a:t>
            </a:r>
            <a:r>
              <a:rPr lang="zh-CN" altLang="en-US" b="1"/>
              <a:t>文件与</a:t>
            </a:r>
            <a:r>
              <a:rPr lang="en-US" altLang="zh-CN" b="1"/>
              <a:t>axf</a:t>
            </a:r>
            <a:r>
              <a:rPr lang="zh-CN" altLang="en-US" b="1"/>
              <a:t>文件的关系</a:t>
            </a:r>
            <a:endParaRPr lang="zh-CN" altLang="zh-CN" b="1"/>
          </a:p>
        </p:txBody>
      </p:sp>
      <p:pic>
        <p:nvPicPr>
          <p:cNvPr id="6" name="图片 5"/>
          <p:cNvPicPr/>
          <p:nvPr/>
        </p:nvPicPr>
        <p:blipFill>
          <a:blip r:embed="rId3" cstate="print">
            <a:extLst>
              <a:ext uri="{28A0092B-C50C-407E-A947-70E740481C1C}">
                <a14:useLocalDpi xmlns:a14="http://schemas.microsoft.com/office/drawing/2010/main" val="0"/>
              </a:ext>
            </a:extLst>
          </a:blip>
          <a:stretch>
            <a:fillRect/>
          </a:stretch>
        </p:blipFill>
        <p:spPr bwMode="auto">
          <a:xfrm>
            <a:off x="1763688" y="2492896"/>
            <a:ext cx="5904656" cy="3969612"/>
          </a:xfrm>
          <a:prstGeom prst="rect">
            <a:avLst/>
          </a:prstGeom>
          <a:noFill/>
          <a:ln>
            <a:solidFill>
              <a:schemeClr val="tx1"/>
            </a:solidFill>
          </a:ln>
        </p:spPr>
      </p:pic>
      <p:sp>
        <p:nvSpPr>
          <p:cNvPr id="2" name="矩形 1"/>
          <p:cNvSpPr/>
          <p:nvPr/>
        </p:nvSpPr>
        <p:spPr>
          <a:xfrm>
            <a:off x="395536" y="1484784"/>
            <a:ext cx="8424936" cy="1338828"/>
          </a:xfrm>
          <a:prstGeom prst="rect">
            <a:avLst/>
          </a:prstGeom>
        </p:spPr>
        <p:txBody>
          <a:bodyPr wrap="square">
            <a:spAutoFit/>
          </a:bodyPr>
          <a:lstStyle/>
          <a:p>
            <a:pPr>
              <a:lnSpc>
                <a:spcPct val="150000"/>
              </a:lnSpc>
            </a:pPr>
            <a:r>
              <a:rPr lang="en-US" altLang="zh-CN" smtClean="0"/>
              <a:t>	</a:t>
            </a:r>
            <a:r>
              <a:rPr lang="zh-CN" altLang="zh-CN" smtClean="0"/>
              <a:t>根据</a:t>
            </a:r>
            <a:r>
              <a:rPr lang="zh-CN" altLang="zh-CN"/>
              <a:t>上面的分类，我们了解到，</a:t>
            </a:r>
            <a:r>
              <a:rPr lang="en-US" altLang="zh-CN"/>
              <a:t>*.axf</a:t>
            </a:r>
            <a:r>
              <a:rPr lang="zh-CN" altLang="zh-CN"/>
              <a:t>文件是由多个</a:t>
            </a:r>
            <a:r>
              <a:rPr lang="en-US" altLang="zh-CN"/>
              <a:t>*.o</a:t>
            </a:r>
            <a:r>
              <a:rPr lang="zh-CN" altLang="zh-CN"/>
              <a:t>文件链接而成的，而</a:t>
            </a:r>
            <a:r>
              <a:rPr lang="en-US" altLang="zh-CN"/>
              <a:t>*.o</a:t>
            </a:r>
            <a:r>
              <a:rPr lang="zh-CN" altLang="zh-CN"/>
              <a:t>文件由相应的源文件编译而成，一个源文件对应一个</a:t>
            </a:r>
            <a:r>
              <a:rPr lang="en-US" altLang="zh-CN"/>
              <a:t>*.o</a:t>
            </a:r>
            <a:r>
              <a:rPr lang="zh-CN" altLang="zh-CN"/>
              <a:t>文件。它们的</a:t>
            </a:r>
            <a:r>
              <a:rPr lang="zh-CN" altLang="zh-CN" smtClean="0"/>
              <a:t>关系</a:t>
            </a:r>
            <a:r>
              <a:rPr lang="zh-CN" altLang="en-US" smtClean="0"/>
              <a:t>如下：</a:t>
            </a:r>
            <a:endParaRPr lang="zh-CN" altLang="en-US"/>
          </a:p>
        </p:txBody>
      </p:sp>
    </p:spTree>
    <p:extLst>
      <p:ext uri="{BB962C8B-B14F-4D97-AF65-F5344CB8AC3E}">
        <p14:creationId xmlns:p14="http://schemas.microsoft.com/office/powerpoint/2010/main" val="13231462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latin typeface="微软雅黑" pitchFamily="34" charset="-122"/>
                <a:ea typeface="微软雅黑" pitchFamily="34" charset="-122"/>
              </a:rPr>
              <a:t>MDK</a:t>
            </a:r>
            <a:r>
              <a:rPr lang="zh-CN" altLang="en-US" sz="3200" b="1" smtClean="0">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5" name="矩形 4"/>
          <p:cNvSpPr/>
          <p:nvPr/>
        </p:nvSpPr>
        <p:spPr>
          <a:xfrm>
            <a:off x="395536" y="1044575"/>
            <a:ext cx="2518638" cy="369332"/>
          </a:xfrm>
          <a:prstGeom prst="rect">
            <a:avLst/>
          </a:prstGeom>
        </p:spPr>
        <p:txBody>
          <a:bodyPr wrap="none">
            <a:spAutoFit/>
          </a:bodyPr>
          <a:lstStyle/>
          <a:p>
            <a:r>
              <a:rPr lang="en-US" altLang="zh-CN" b="1"/>
              <a:t>o</a:t>
            </a:r>
            <a:r>
              <a:rPr lang="zh-CN" altLang="en-US" b="1"/>
              <a:t>文件与</a:t>
            </a:r>
            <a:r>
              <a:rPr lang="en-US" altLang="zh-CN" b="1"/>
              <a:t>axf</a:t>
            </a:r>
            <a:r>
              <a:rPr lang="zh-CN" altLang="en-US" b="1"/>
              <a:t>文件的关系</a:t>
            </a:r>
            <a:endParaRPr lang="zh-CN" altLang="zh-CN" b="1"/>
          </a:p>
        </p:txBody>
      </p:sp>
      <p:sp>
        <p:nvSpPr>
          <p:cNvPr id="2" name="矩形 1"/>
          <p:cNvSpPr/>
          <p:nvPr/>
        </p:nvSpPr>
        <p:spPr>
          <a:xfrm>
            <a:off x="395536" y="1484784"/>
            <a:ext cx="8424936" cy="2116028"/>
          </a:xfrm>
          <a:prstGeom prst="rect">
            <a:avLst/>
          </a:prstGeom>
        </p:spPr>
        <p:txBody>
          <a:bodyPr wrap="square">
            <a:spAutoFit/>
          </a:bodyPr>
          <a:lstStyle/>
          <a:p>
            <a:pPr>
              <a:lnSpc>
                <a:spcPct val="150000"/>
              </a:lnSpc>
            </a:pPr>
            <a:r>
              <a:rPr lang="en-US" altLang="zh-CN" smtClean="0"/>
              <a:t>	</a:t>
            </a:r>
            <a:r>
              <a:rPr lang="zh-CN" altLang="zh-CN"/>
              <a:t>图中的中间代表的是</a:t>
            </a:r>
            <a:r>
              <a:rPr lang="en-US" altLang="zh-CN"/>
              <a:t>armlink</a:t>
            </a:r>
            <a:r>
              <a:rPr lang="zh-CN" altLang="zh-CN"/>
              <a:t>链接器，在它的右侧是输入链接器的</a:t>
            </a:r>
            <a:r>
              <a:rPr lang="en-US" altLang="zh-CN"/>
              <a:t>*.o</a:t>
            </a:r>
            <a:r>
              <a:rPr lang="zh-CN" altLang="zh-CN"/>
              <a:t>文件，左侧是它输出的</a:t>
            </a:r>
            <a:r>
              <a:rPr lang="en-US" altLang="zh-CN"/>
              <a:t>*axf</a:t>
            </a:r>
            <a:r>
              <a:rPr lang="zh-CN" altLang="zh-CN"/>
              <a:t>文件。</a:t>
            </a:r>
          </a:p>
          <a:p>
            <a:pPr>
              <a:lnSpc>
                <a:spcPct val="150000"/>
              </a:lnSpc>
            </a:pPr>
            <a:r>
              <a:rPr lang="en-US" altLang="zh-CN" smtClean="0"/>
              <a:t>	</a:t>
            </a:r>
            <a:r>
              <a:rPr lang="zh-CN" altLang="zh-CN" smtClean="0"/>
              <a:t>可以</a:t>
            </a:r>
            <a:r>
              <a:rPr lang="zh-CN" altLang="zh-CN"/>
              <a:t>看到，由于都使用</a:t>
            </a:r>
            <a:r>
              <a:rPr lang="en-US" altLang="zh-CN"/>
              <a:t>ELF</a:t>
            </a:r>
            <a:r>
              <a:rPr lang="zh-CN" altLang="zh-CN"/>
              <a:t>文件格式，</a:t>
            </a:r>
            <a:r>
              <a:rPr lang="en-US" altLang="zh-CN"/>
              <a:t>*.o</a:t>
            </a:r>
            <a:r>
              <a:rPr lang="zh-CN" altLang="zh-CN"/>
              <a:t>与</a:t>
            </a:r>
            <a:r>
              <a:rPr lang="en-US" altLang="zh-CN"/>
              <a:t>*.axf</a:t>
            </a:r>
            <a:r>
              <a:rPr lang="zh-CN" altLang="zh-CN"/>
              <a:t>文件的结构是类似的，它们包含</a:t>
            </a:r>
            <a:r>
              <a:rPr lang="en-US" altLang="zh-CN"/>
              <a:t>ELF</a:t>
            </a:r>
            <a:r>
              <a:rPr lang="zh-CN" altLang="zh-CN"/>
              <a:t>文件头、程序头、节区</a:t>
            </a:r>
            <a:r>
              <a:rPr lang="en-US" altLang="zh-CN"/>
              <a:t>(section)</a:t>
            </a:r>
            <a:r>
              <a:rPr lang="zh-CN" altLang="zh-CN"/>
              <a:t>以及节区头部表。各个部分的功能说明如下：</a:t>
            </a:r>
          </a:p>
        </p:txBody>
      </p:sp>
      <p:sp>
        <p:nvSpPr>
          <p:cNvPr id="3" name="矩形 2"/>
          <p:cNvSpPr/>
          <p:nvPr/>
        </p:nvSpPr>
        <p:spPr>
          <a:xfrm>
            <a:off x="467544" y="3717032"/>
            <a:ext cx="8352928" cy="2116028"/>
          </a:xfrm>
          <a:prstGeom prst="rect">
            <a:avLst/>
          </a:prstGeom>
        </p:spPr>
        <p:txBody>
          <a:bodyPr wrap="square">
            <a:spAutoFit/>
          </a:bodyPr>
          <a:lstStyle/>
          <a:p>
            <a:pPr marL="285750" lvl="0" indent="-285750">
              <a:lnSpc>
                <a:spcPct val="150000"/>
              </a:lnSpc>
              <a:buFont typeface="Arial" panose="020B0604020202020204" pitchFamily="34" charset="0"/>
              <a:buChar char="•"/>
            </a:pPr>
            <a:r>
              <a:rPr lang="en-US" altLang="zh-CN"/>
              <a:t>ELF</a:t>
            </a:r>
            <a:r>
              <a:rPr lang="zh-CN" altLang="zh-CN"/>
              <a:t>文件头用来描述整个文件的组织，例如数据的大小端格式，程序头、节区头在文件中的位置等</a:t>
            </a:r>
            <a:r>
              <a:rPr lang="zh-CN" altLang="zh-CN" smtClean="0"/>
              <a:t>。</a:t>
            </a:r>
            <a:endParaRPr lang="zh-CN" altLang="zh-CN"/>
          </a:p>
          <a:p>
            <a:pPr marL="285750" lvl="0" indent="-285750">
              <a:lnSpc>
                <a:spcPct val="150000"/>
              </a:lnSpc>
              <a:buFont typeface="Arial" panose="020B0604020202020204" pitchFamily="34" charset="0"/>
              <a:buChar char="•"/>
            </a:pPr>
            <a:r>
              <a:rPr lang="zh-CN" altLang="zh-CN"/>
              <a:t>程序头告诉系统如何加载程序，例如程序主体存储在本文件的哪个位置，程序的大小，程序要加载到内存什么地址等等。</a:t>
            </a:r>
            <a:r>
              <a:rPr lang="en-US" altLang="zh-CN"/>
              <a:t>MDK</a:t>
            </a:r>
            <a:r>
              <a:rPr lang="zh-CN" altLang="zh-CN"/>
              <a:t>的可重定位文件</a:t>
            </a:r>
            <a:r>
              <a:rPr lang="en-US" altLang="zh-CN"/>
              <a:t>*.o</a:t>
            </a:r>
            <a:r>
              <a:rPr lang="zh-CN" altLang="zh-CN"/>
              <a:t>不包含这部分内容，因为它还不是可执行文件，而</a:t>
            </a:r>
            <a:r>
              <a:rPr lang="en-US" altLang="zh-CN"/>
              <a:t>armlink</a:t>
            </a:r>
            <a:r>
              <a:rPr lang="zh-CN" altLang="zh-CN"/>
              <a:t>输出的</a:t>
            </a:r>
            <a:r>
              <a:rPr lang="en-US" altLang="zh-CN"/>
              <a:t>*.axf</a:t>
            </a:r>
            <a:r>
              <a:rPr lang="zh-CN" altLang="zh-CN"/>
              <a:t>文件就包含该内容了</a:t>
            </a:r>
            <a:r>
              <a:rPr lang="zh-CN" altLang="zh-CN" smtClean="0"/>
              <a:t>。</a:t>
            </a:r>
            <a:endParaRPr lang="zh-CN" altLang="zh-CN"/>
          </a:p>
        </p:txBody>
      </p:sp>
    </p:spTree>
    <p:extLst>
      <p:ext uri="{BB962C8B-B14F-4D97-AF65-F5344CB8AC3E}">
        <p14:creationId xmlns:p14="http://schemas.microsoft.com/office/powerpoint/2010/main" val="2617776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latin typeface="微软雅黑" pitchFamily="34" charset="-122"/>
                <a:ea typeface="微软雅黑" pitchFamily="34" charset="-122"/>
              </a:rPr>
              <a:t>MDK</a:t>
            </a:r>
            <a:r>
              <a:rPr lang="zh-CN" altLang="en-US" sz="3200" b="1" smtClean="0">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5" name="矩形 4"/>
          <p:cNvSpPr/>
          <p:nvPr/>
        </p:nvSpPr>
        <p:spPr>
          <a:xfrm>
            <a:off x="395536" y="1044575"/>
            <a:ext cx="2518638" cy="369332"/>
          </a:xfrm>
          <a:prstGeom prst="rect">
            <a:avLst/>
          </a:prstGeom>
        </p:spPr>
        <p:txBody>
          <a:bodyPr wrap="none">
            <a:spAutoFit/>
          </a:bodyPr>
          <a:lstStyle/>
          <a:p>
            <a:r>
              <a:rPr lang="en-US" altLang="zh-CN" b="1"/>
              <a:t>o</a:t>
            </a:r>
            <a:r>
              <a:rPr lang="zh-CN" altLang="en-US" b="1"/>
              <a:t>文件与</a:t>
            </a:r>
            <a:r>
              <a:rPr lang="en-US" altLang="zh-CN" b="1"/>
              <a:t>axf</a:t>
            </a:r>
            <a:r>
              <a:rPr lang="zh-CN" altLang="en-US" b="1"/>
              <a:t>文件的关系</a:t>
            </a:r>
            <a:endParaRPr lang="zh-CN" altLang="zh-CN" b="1"/>
          </a:p>
        </p:txBody>
      </p:sp>
      <p:sp>
        <p:nvSpPr>
          <p:cNvPr id="3" name="矩形 2"/>
          <p:cNvSpPr/>
          <p:nvPr/>
        </p:nvSpPr>
        <p:spPr>
          <a:xfrm>
            <a:off x="395536" y="1454485"/>
            <a:ext cx="8352928" cy="1754326"/>
          </a:xfrm>
          <a:prstGeom prst="rect">
            <a:avLst/>
          </a:prstGeom>
        </p:spPr>
        <p:txBody>
          <a:bodyPr wrap="square">
            <a:spAutoFit/>
          </a:bodyPr>
          <a:lstStyle/>
          <a:p>
            <a:pPr marL="285750" lvl="0" indent="-285750">
              <a:lnSpc>
                <a:spcPct val="150000"/>
              </a:lnSpc>
              <a:buFont typeface="Arial" panose="020B0604020202020204" pitchFamily="34" charset="0"/>
              <a:buChar char="•"/>
            </a:pPr>
            <a:r>
              <a:rPr lang="zh-CN" altLang="zh-CN" smtClean="0"/>
              <a:t>节</a:t>
            </a:r>
            <a:r>
              <a:rPr lang="zh-CN" altLang="zh-CN"/>
              <a:t>区是</a:t>
            </a:r>
            <a:r>
              <a:rPr lang="en-US" altLang="zh-CN"/>
              <a:t>*.o</a:t>
            </a:r>
            <a:r>
              <a:rPr lang="zh-CN" altLang="zh-CN"/>
              <a:t>文件的独立数据区域，它包含提供给链接视图使用的大量信息，如指令</a:t>
            </a:r>
            <a:r>
              <a:rPr lang="en-US" altLang="zh-CN"/>
              <a:t>(Code)</a:t>
            </a:r>
            <a:r>
              <a:rPr lang="zh-CN" altLang="zh-CN"/>
              <a:t>、数据</a:t>
            </a:r>
            <a:r>
              <a:rPr lang="en-US" altLang="zh-CN"/>
              <a:t>(RO</a:t>
            </a:r>
            <a:r>
              <a:rPr lang="zh-CN" altLang="zh-CN"/>
              <a:t>、</a:t>
            </a:r>
            <a:r>
              <a:rPr lang="en-US" altLang="zh-CN"/>
              <a:t>RW</a:t>
            </a:r>
            <a:r>
              <a:rPr lang="zh-CN" altLang="zh-CN"/>
              <a:t>、</a:t>
            </a:r>
            <a:r>
              <a:rPr lang="en-US" altLang="zh-CN"/>
              <a:t>ZI-data)</a:t>
            </a:r>
            <a:r>
              <a:rPr lang="zh-CN" altLang="zh-CN"/>
              <a:t>、符号表</a:t>
            </a:r>
            <a:r>
              <a:rPr lang="en-US" altLang="zh-CN"/>
              <a:t>(</a:t>
            </a:r>
            <a:r>
              <a:rPr lang="zh-CN" altLang="zh-CN"/>
              <a:t>函数、变量名等</a:t>
            </a:r>
            <a:r>
              <a:rPr lang="en-US" altLang="zh-CN"/>
              <a:t>)</a:t>
            </a:r>
            <a:r>
              <a:rPr lang="zh-CN" altLang="zh-CN"/>
              <a:t>、重定位信息等，例如每个由</a:t>
            </a:r>
            <a:r>
              <a:rPr lang="en-US" altLang="zh-CN"/>
              <a:t>C</a:t>
            </a:r>
            <a:r>
              <a:rPr lang="zh-CN" altLang="zh-CN"/>
              <a:t>语言定义的函数在</a:t>
            </a:r>
            <a:r>
              <a:rPr lang="en-US" altLang="zh-CN"/>
              <a:t>*.o</a:t>
            </a:r>
            <a:r>
              <a:rPr lang="zh-CN" altLang="zh-CN"/>
              <a:t>文件中都会有一个独立的节区；</a:t>
            </a:r>
          </a:p>
          <a:p>
            <a:pPr marL="285750" lvl="0" indent="-285750">
              <a:lnSpc>
                <a:spcPct val="150000"/>
              </a:lnSpc>
              <a:buFont typeface="Arial" panose="020B0604020202020204" pitchFamily="34" charset="0"/>
              <a:buChar char="•"/>
            </a:pPr>
            <a:r>
              <a:rPr lang="zh-CN" altLang="zh-CN"/>
              <a:t>存储在最后的节区头则包含了本文件节区的信息，如节区名称、大小等等。</a:t>
            </a:r>
          </a:p>
        </p:txBody>
      </p:sp>
      <p:sp>
        <p:nvSpPr>
          <p:cNvPr id="7" name="矩形 6"/>
          <p:cNvSpPr/>
          <p:nvPr/>
        </p:nvSpPr>
        <p:spPr>
          <a:xfrm>
            <a:off x="388392" y="3645024"/>
            <a:ext cx="8352928" cy="869533"/>
          </a:xfrm>
          <a:prstGeom prst="rect">
            <a:avLst/>
          </a:prstGeom>
        </p:spPr>
        <p:txBody>
          <a:bodyPr wrap="square">
            <a:spAutoFit/>
          </a:bodyPr>
          <a:lstStyle/>
          <a:p>
            <a:pPr lvl="0">
              <a:lnSpc>
                <a:spcPct val="150000"/>
              </a:lnSpc>
            </a:pPr>
            <a:r>
              <a:rPr lang="en-US" altLang="zh-CN" smtClean="0"/>
              <a:t>	</a:t>
            </a:r>
            <a:r>
              <a:rPr lang="zh-CN" altLang="zh-CN" smtClean="0"/>
              <a:t>总的来说</a:t>
            </a:r>
            <a:r>
              <a:rPr lang="zh-CN" altLang="zh-CN"/>
              <a:t>，链接器把各个</a:t>
            </a:r>
            <a:r>
              <a:rPr lang="en-US" altLang="zh-CN"/>
              <a:t>*.o</a:t>
            </a:r>
            <a:r>
              <a:rPr lang="zh-CN" altLang="zh-CN"/>
              <a:t>文件的节区归类、排列，根据目标器件的情况编排地址生成输出，汇总到</a:t>
            </a:r>
            <a:r>
              <a:rPr lang="en-US" altLang="zh-CN"/>
              <a:t>*.axf</a:t>
            </a:r>
            <a:r>
              <a:rPr lang="zh-CN" altLang="zh-CN"/>
              <a:t>文件。</a:t>
            </a:r>
          </a:p>
        </p:txBody>
      </p:sp>
    </p:spTree>
    <p:extLst>
      <p:ext uri="{BB962C8B-B14F-4D97-AF65-F5344CB8AC3E}">
        <p14:creationId xmlns:p14="http://schemas.microsoft.com/office/powerpoint/2010/main" val="36578225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3898</TotalTime>
  <Pages>0</Pages>
  <Words>938</Words>
  <Characters>0</Characters>
  <Application>Microsoft Office PowerPoint</Application>
  <DocSecurity>0</DocSecurity>
  <PresentationFormat>全屏显示(4:3)</PresentationFormat>
  <Lines>0</Lines>
  <Paragraphs>151</Paragraphs>
  <Slides>29</Slides>
  <Notes>0</Notes>
  <HiddenSlides>0</HiddenSlides>
  <MMClips>0</MMClips>
  <ScaleCrop>false</ScaleCrop>
  <HeadingPairs>
    <vt:vector size="4" baseType="variant">
      <vt:variant>
        <vt:lpstr>主题</vt:lpstr>
      </vt:variant>
      <vt:variant>
        <vt:i4>1</vt:i4>
      </vt:variant>
      <vt:variant>
        <vt:lpstr>幻灯片标题</vt:lpstr>
      </vt:variant>
      <vt:variant>
        <vt:i4>29</vt:i4>
      </vt:variant>
    </vt:vector>
  </HeadingPairs>
  <TitlesOfParts>
    <vt:vector size="30"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wushaoxia(武绍霞)</dc:creator>
  <cp:lastModifiedBy>admin</cp:lastModifiedBy>
  <cp:revision>485</cp:revision>
  <dcterms:created xsi:type="dcterms:W3CDTF">2014-09-22T09:17:55Z</dcterms:created>
  <dcterms:modified xsi:type="dcterms:W3CDTF">2016-07-08T00:52:08Z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2052-10.1.0.5345</vt:lpwstr>
  </property>
</Properties>
</file>