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28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配合</a:t>
            </a:r>
            <a:r>
              <a:rPr lang="zh-CN" altLang="zh-CN"/>
              <a:t>加载域及执行域的配置，在相应的域配置“输入节区描述”即可控制该节区存储到域中，</a:t>
            </a:r>
            <a:r>
              <a:rPr lang="zh-CN" altLang="zh-CN"/>
              <a:t>其</a:t>
            </a:r>
            <a:r>
              <a:rPr lang="zh-CN" altLang="zh-CN" smtClean="0"/>
              <a:t>格式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9563" y="4266376"/>
            <a:ext cx="8477250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模块选择样式：</a:t>
            </a:r>
            <a:r>
              <a:rPr lang="zh-CN" altLang="zh-CN"/>
              <a:t>模块选择样式可用于选择</a:t>
            </a:r>
            <a:r>
              <a:rPr lang="en-US" altLang="zh-CN"/>
              <a:t>o</a:t>
            </a:r>
            <a:r>
              <a:rPr lang="zh-CN" altLang="zh-CN"/>
              <a:t>及</a:t>
            </a:r>
            <a:r>
              <a:rPr lang="en-US" altLang="zh-CN"/>
              <a:t>lib</a:t>
            </a:r>
            <a:r>
              <a:rPr lang="zh-CN" altLang="zh-CN"/>
              <a:t>目标文件作为输入节区，它可以直接使用目标文件名或“</a:t>
            </a:r>
            <a:r>
              <a:rPr lang="en-US" altLang="zh-CN"/>
              <a:t>*</a:t>
            </a:r>
            <a:r>
              <a:rPr lang="zh-CN" altLang="zh-CN"/>
              <a:t>”通配符，也可以使用“</a:t>
            </a:r>
            <a:r>
              <a:rPr lang="en-US" altLang="zh-CN"/>
              <a:t>.ANY</a:t>
            </a:r>
            <a:r>
              <a:rPr lang="zh-CN" altLang="zh-CN"/>
              <a:t>”。例如，使用语句“</a:t>
            </a:r>
            <a:r>
              <a:rPr lang="en-US" altLang="zh-CN"/>
              <a:t>bsp_led.o</a:t>
            </a:r>
            <a:r>
              <a:rPr lang="zh-CN" altLang="zh-CN"/>
              <a:t>”可以选择</a:t>
            </a:r>
            <a:r>
              <a:rPr lang="en-US" altLang="zh-CN"/>
              <a:t>bsp_led.o</a:t>
            </a:r>
            <a:r>
              <a:rPr lang="zh-CN" altLang="zh-CN"/>
              <a:t>文件，使用语句“</a:t>
            </a:r>
            <a:r>
              <a:rPr lang="en-US" altLang="zh-CN"/>
              <a:t>*.o</a:t>
            </a:r>
            <a:r>
              <a:rPr lang="zh-CN" altLang="zh-CN"/>
              <a:t>”可以选择所有</a:t>
            </a:r>
            <a:r>
              <a:rPr lang="en-US" altLang="zh-CN"/>
              <a:t>o</a:t>
            </a:r>
            <a:r>
              <a:rPr lang="zh-CN" altLang="zh-CN"/>
              <a:t>文件，使用“</a:t>
            </a:r>
            <a:r>
              <a:rPr lang="en-US" altLang="zh-CN"/>
              <a:t>*.lib</a:t>
            </a:r>
            <a:r>
              <a:rPr lang="zh-CN" altLang="zh-CN"/>
              <a:t>”可以选择所有</a:t>
            </a:r>
            <a:r>
              <a:rPr lang="en-US" altLang="zh-CN"/>
              <a:t>lib</a:t>
            </a:r>
            <a:r>
              <a:rPr lang="zh-CN" altLang="zh-CN"/>
              <a:t>文件，使用“</a:t>
            </a:r>
            <a:r>
              <a:rPr lang="en-US" altLang="zh-CN"/>
              <a:t>*</a:t>
            </a:r>
            <a:r>
              <a:rPr lang="zh-CN" altLang="zh-CN"/>
              <a:t>”或“</a:t>
            </a:r>
            <a:r>
              <a:rPr lang="en-US" altLang="zh-CN"/>
              <a:t>.ANY</a:t>
            </a:r>
            <a:r>
              <a:rPr lang="zh-CN" altLang="zh-CN"/>
              <a:t>”可以选择所有的</a:t>
            </a:r>
            <a:r>
              <a:rPr lang="en-US" altLang="zh-CN"/>
              <a:t>o</a:t>
            </a:r>
            <a:r>
              <a:rPr lang="zh-CN" altLang="zh-CN"/>
              <a:t>文件及</a:t>
            </a:r>
            <a:r>
              <a:rPr lang="en-US" altLang="zh-CN"/>
              <a:t>lib</a:t>
            </a:r>
            <a:r>
              <a:rPr lang="zh-CN" altLang="zh-CN"/>
              <a:t>文件。其中“</a:t>
            </a:r>
            <a:r>
              <a:rPr lang="en-US" altLang="zh-CN"/>
              <a:t>.ANY</a:t>
            </a:r>
            <a:r>
              <a:rPr lang="zh-CN" altLang="zh-CN"/>
              <a:t>”选择语句的优先级是最低的，所有其它选择语句选择完剩下的数据才会被“</a:t>
            </a:r>
            <a:r>
              <a:rPr lang="en-US" altLang="zh-CN"/>
              <a:t>.ANY</a:t>
            </a:r>
            <a:r>
              <a:rPr lang="zh-CN" altLang="zh-CN"/>
              <a:t>”语句</a:t>
            </a:r>
            <a:r>
              <a:rPr lang="zh-CN" altLang="zh-CN"/>
              <a:t>选中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16120"/>
            <a:ext cx="8429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601" y="1412776"/>
            <a:ext cx="84772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输入</a:t>
            </a:r>
            <a:r>
              <a:rPr lang="zh-CN" altLang="zh-CN" b="1">
                <a:solidFill>
                  <a:srgbClr val="FF0000"/>
                </a:solidFill>
              </a:rPr>
              <a:t>节区</a:t>
            </a:r>
            <a:r>
              <a:rPr lang="zh-CN" altLang="zh-CN" b="1">
                <a:solidFill>
                  <a:srgbClr val="FF0000"/>
                </a:solidFill>
              </a:rPr>
              <a:t>样式</a:t>
            </a:r>
            <a:r>
              <a:rPr lang="zh-CN" altLang="zh-CN" b="1" smtClean="0">
                <a:solidFill>
                  <a:srgbClr val="FF0000"/>
                </a:solidFill>
              </a:rPr>
              <a:t>：</a:t>
            </a:r>
            <a:r>
              <a:rPr lang="zh-CN" altLang="zh-CN" smtClean="0"/>
              <a:t>在</a:t>
            </a:r>
            <a:r>
              <a:rPr lang="zh-CN" altLang="zh-CN"/>
              <a:t>目标文件中会包含多个节区或符号，通过输入节区样式可以选择要控制的节区。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示例</a:t>
            </a:r>
            <a:r>
              <a:rPr lang="zh-CN" altLang="zh-CN"/>
              <a:t>文件中“</a:t>
            </a:r>
            <a:r>
              <a:rPr lang="en-US" altLang="zh-CN"/>
              <a:t>(RESET</a:t>
            </a:r>
            <a:r>
              <a:rPr lang="zh-CN" altLang="zh-CN"/>
              <a:t>，</a:t>
            </a:r>
            <a:r>
              <a:rPr lang="en-US" altLang="zh-CN"/>
              <a:t>+First)</a:t>
            </a:r>
            <a:r>
              <a:rPr lang="zh-CN" altLang="zh-CN"/>
              <a:t>”语句的</a:t>
            </a:r>
            <a:r>
              <a:rPr lang="en-US" altLang="zh-CN"/>
              <a:t>RESET</a:t>
            </a:r>
            <a:r>
              <a:rPr lang="zh-CN" altLang="zh-CN"/>
              <a:t>就是输入节区样式，它选择了名为</a:t>
            </a:r>
            <a:r>
              <a:rPr lang="en-US" altLang="zh-CN"/>
              <a:t>RESET</a:t>
            </a:r>
            <a:r>
              <a:rPr lang="zh-CN" altLang="zh-CN"/>
              <a:t>的节区，并使用后面介绍的节区特性控制字“</a:t>
            </a:r>
            <a:r>
              <a:rPr lang="en-US" altLang="zh-CN"/>
              <a:t>+First</a:t>
            </a:r>
            <a:r>
              <a:rPr lang="zh-CN" altLang="zh-CN"/>
              <a:t>”表示它要存储到本区域的第一个地址。示例文件中的“</a:t>
            </a:r>
            <a:r>
              <a:rPr lang="en-US" altLang="zh-CN"/>
              <a:t>*(InRoot$$Sections)</a:t>
            </a:r>
            <a:r>
              <a:rPr lang="zh-CN" altLang="zh-CN"/>
              <a:t>”是一个链接器支持的特殊选择符号，它可以选择所有标准库里要求存储到</a:t>
            </a:r>
            <a:r>
              <a:rPr lang="en-US" altLang="zh-CN"/>
              <a:t>root</a:t>
            </a:r>
            <a:r>
              <a:rPr lang="zh-CN" altLang="zh-CN"/>
              <a:t>区域的节区，如</a:t>
            </a:r>
            <a:r>
              <a:rPr lang="en-US" altLang="zh-CN"/>
              <a:t>__main.o</a:t>
            </a:r>
            <a:r>
              <a:rPr lang="zh-CN" altLang="zh-CN"/>
              <a:t>、</a:t>
            </a:r>
            <a:r>
              <a:rPr lang="en-US" altLang="zh-CN"/>
              <a:t>__scatter*.o</a:t>
            </a:r>
            <a:r>
              <a:rPr lang="zh-CN" altLang="zh-CN"/>
              <a:t>等</a:t>
            </a:r>
            <a:r>
              <a:rPr lang="zh-CN" altLang="zh-CN"/>
              <a:t>内容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输入符号样式：</a:t>
            </a:r>
            <a:r>
              <a:rPr lang="zh-CN" altLang="zh-CN"/>
              <a:t>同样地，使用输入符号样式可以选择要控制的符号，符号样式需要使用“</a:t>
            </a:r>
            <a:r>
              <a:rPr lang="en-US" altLang="zh-CN"/>
              <a:t>:gdef:</a:t>
            </a:r>
            <a:r>
              <a:rPr lang="zh-CN" altLang="zh-CN"/>
              <a:t>”来修饰。例如可以使用“</a:t>
            </a:r>
            <a:r>
              <a:rPr lang="en-US" altLang="zh-CN"/>
              <a:t>*(:gdef:Value_Test)</a:t>
            </a:r>
            <a:r>
              <a:rPr lang="zh-CN" altLang="zh-CN"/>
              <a:t>”来控制选择符号“</a:t>
            </a:r>
            <a:r>
              <a:rPr lang="en-US" altLang="zh-CN"/>
              <a:t>Value_Test</a:t>
            </a:r>
            <a:r>
              <a:rPr lang="zh-CN" altLang="zh-CN"/>
              <a:t>”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03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601" y="1412776"/>
            <a:ext cx="847725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输入节区属性：</a:t>
            </a:r>
            <a:r>
              <a:rPr lang="zh-CN" altLang="zh-CN"/>
              <a:t>通过在模块选择样式后面加入输入节区属性，可以选择样式中不同的内容，每个节区属性描述符前要写一个“</a:t>
            </a:r>
            <a:r>
              <a:rPr lang="en-US" altLang="zh-CN"/>
              <a:t>+</a:t>
            </a:r>
            <a:r>
              <a:rPr lang="zh-CN" altLang="zh-CN"/>
              <a:t>”号，使用空格或“，”号分隔开，可以使用的节区</a:t>
            </a:r>
            <a:r>
              <a:rPr lang="zh-CN" altLang="zh-CN"/>
              <a:t>属性</a:t>
            </a:r>
            <a:r>
              <a:rPr lang="zh-CN" altLang="zh-CN" smtClean="0"/>
              <a:t>描述符</a:t>
            </a:r>
            <a:r>
              <a:rPr lang="zh-CN" altLang="en-US" smtClean="0"/>
              <a:t>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12241"/>
              </p:ext>
            </p:extLst>
          </p:nvPr>
        </p:nvGraphicFramePr>
        <p:xfrm>
          <a:off x="1763688" y="2732028"/>
          <a:ext cx="6275040" cy="344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520"/>
                <a:gridCol w="3137520"/>
              </a:tblGrid>
              <a:tr h="515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节区属性描述符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CONST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RW-DATA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BSS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初始化为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只可执行的区域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ENTRY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节区的入口点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0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44176"/>
              </p:ext>
            </p:extLst>
          </p:nvPr>
        </p:nvGraphicFramePr>
        <p:xfrm>
          <a:off x="1547664" y="1628800"/>
          <a:ext cx="6275040" cy="344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520"/>
                <a:gridCol w="3137520"/>
              </a:tblGrid>
              <a:tr h="515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节区属性描述符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CONST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RW-DATA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BSS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初始化为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只可执行的区域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ENTRY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节区的入口点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26926" y="5229200"/>
            <a:ext cx="81215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例如</a:t>
            </a:r>
            <a:r>
              <a:rPr lang="zh-CN" altLang="zh-CN"/>
              <a:t>，示例文件中使用“</a:t>
            </a:r>
            <a:r>
              <a:rPr lang="en-US" altLang="zh-CN"/>
              <a:t>.ANY(+RO)</a:t>
            </a:r>
            <a:r>
              <a:rPr lang="zh-CN" altLang="zh-CN"/>
              <a:t>”选择剩余所有节区</a:t>
            </a:r>
            <a:r>
              <a:rPr lang="en-US" altLang="zh-CN"/>
              <a:t>RO</a:t>
            </a:r>
            <a:r>
              <a:rPr lang="zh-CN" altLang="zh-CN"/>
              <a:t>属性的内容都分配到执行域</a:t>
            </a:r>
            <a:r>
              <a:rPr lang="en-US" altLang="zh-CN"/>
              <a:t>ER_IROM1</a:t>
            </a:r>
            <a:r>
              <a:rPr lang="zh-CN" altLang="zh-CN"/>
              <a:t>中，使用“</a:t>
            </a:r>
            <a:r>
              <a:rPr lang="en-US" altLang="zh-CN"/>
              <a:t>.ANY(+RW +ZI)</a:t>
            </a:r>
            <a:r>
              <a:rPr lang="zh-CN" altLang="zh-CN"/>
              <a:t>”选择剩余所有节区</a:t>
            </a:r>
            <a:r>
              <a:rPr lang="en-US" altLang="zh-CN"/>
              <a:t>RW</a:t>
            </a:r>
            <a:r>
              <a:rPr lang="zh-CN" altLang="zh-CN"/>
              <a:t>及</a:t>
            </a:r>
            <a:r>
              <a:rPr lang="en-US" altLang="zh-CN"/>
              <a:t>ZI</a:t>
            </a:r>
            <a:r>
              <a:rPr lang="zh-CN" altLang="zh-CN"/>
              <a:t>属性的内容都分配到执行域</a:t>
            </a:r>
            <a:r>
              <a:rPr lang="en-US" altLang="zh-CN"/>
              <a:t>RW_IRAM1</a:t>
            </a:r>
            <a:r>
              <a:rPr lang="zh-CN" altLang="zh-CN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1040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61" y="1628800"/>
            <a:ext cx="81215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节区特性：</a:t>
            </a:r>
            <a:r>
              <a:rPr lang="zh-CN" altLang="zh-CN"/>
              <a:t>节区特性可以使用“</a:t>
            </a:r>
            <a:r>
              <a:rPr lang="en-US" altLang="zh-CN"/>
              <a:t>+FIRST</a:t>
            </a:r>
            <a:r>
              <a:rPr lang="zh-CN" altLang="zh-CN"/>
              <a:t>”或“</a:t>
            </a:r>
            <a:r>
              <a:rPr lang="en-US" altLang="zh-CN"/>
              <a:t>+LAST</a:t>
            </a:r>
            <a:r>
              <a:rPr lang="zh-CN" altLang="zh-CN"/>
              <a:t>”选项配置它要存储到的位置，</a:t>
            </a:r>
            <a:r>
              <a:rPr lang="en-US" altLang="zh-CN"/>
              <a:t>FIRST</a:t>
            </a:r>
            <a:r>
              <a:rPr lang="zh-CN" altLang="zh-CN"/>
              <a:t>存储到区域的头部，</a:t>
            </a:r>
            <a:r>
              <a:rPr lang="en-US" altLang="zh-CN"/>
              <a:t>LAST</a:t>
            </a:r>
            <a:r>
              <a:rPr lang="zh-CN" altLang="zh-CN"/>
              <a:t>存储到尾部。通常重要的节区会放在头部，而</a:t>
            </a:r>
            <a:r>
              <a:rPr lang="en-US" altLang="zh-CN"/>
              <a:t>CheckSum(</a:t>
            </a:r>
            <a:r>
              <a:rPr lang="zh-CN" altLang="zh-CN"/>
              <a:t>校验和</a:t>
            </a:r>
            <a:r>
              <a:rPr lang="en-US" altLang="zh-CN"/>
              <a:t>)</a:t>
            </a:r>
            <a:r>
              <a:rPr lang="zh-CN" altLang="zh-CN"/>
              <a:t>之类的数据会放在尾部。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例如</a:t>
            </a:r>
            <a:r>
              <a:rPr lang="zh-CN" altLang="zh-CN"/>
              <a:t>示例文件中使用“</a:t>
            </a:r>
            <a:r>
              <a:rPr lang="en-US" altLang="zh-CN"/>
              <a:t>(RESET,+First)</a:t>
            </a:r>
            <a:r>
              <a:rPr lang="zh-CN" altLang="zh-CN"/>
              <a:t>”选择了</a:t>
            </a:r>
            <a:r>
              <a:rPr lang="en-US" altLang="zh-CN"/>
              <a:t>RESET</a:t>
            </a:r>
            <a:r>
              <a:rPr lang="zh-CN" altLang="zh-CN"/>
              <a:t>节区，并要求把它放置到本区域第一个位置，而</a:t>
            </a:r>
            <a:r>
              <a:rPr lang="en-US" altLang="zh-CN"/>
              <a:t>RESET</a:t>
            </a:r>
            <a:r>
              <a:rPr lang="zh-CN" altLang="zh-CN"/>
              <a:t>是工程启动代码中定义的向量</a:t>
            </a:r>
            <a:r>
              <a:rPr lang="zh-CN" altLang="zh-CN"/>
              <a:t>表</a:t>
            </a:r>
            <a:r>
              <a:rPr lang="zh-CN" altLang="zh-CN" smtClean="0"/>
              <a:t>，</a:t>
            </a:r>
            <a:r>
              <a:rPr lang="zh-CN" altLang="zh-CN"/>
              <a:t>该向量表中定义的堆栈顶和复位向量指针必须要存储在内部</a:t>
            </a:r>
            <a:r>
              <a:rPr lang="en-US" altLang="zh-CN"/>
              <a:t>FLASH</a:t>
            </a:r>
            <a:r>
              <a:rPr lang="zh-CN" altLang="zh-CN"/>
              <a:t>的前两个地址，这样</a:t>
            </a:r>
            <a:r>
              <a:rPr lang="en-US" altLang="zh-CN"/>
              <a:t>STM32</a:t>
            </a:r>
            <a:r>
              <a:rPr lang="zh-CN" altLang="zh-CN"/>
              <a:t>才能正常启动，所以必须使用</a:t>
            </a:r>
            <a:r>
              <a:rPr lang="en-US" altLang="zh-CN"/>
              <a:t>FIRST</a:t>
            </a:r>
            <a:r>
              <a:rPr lang="zh-CN" altLang="zh-CN"/>
              <a:t>控制它们存储到首地址。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33770"/>
            <a:ext cx="7846800" cy="209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61" y="1628800"/>
            <a:ext cx="8121538" cy="336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总的来说，</a:t>
            </a:r>
            <a:r>
              <a:rPr lang="zh-CN" altLang="en-US"/>
              <a:t>前面</a:t>
            </a:r>
            <a:r>
              <a:rPr lang="zh-CN" altLang="zh-CN" smtClean="0"/>
              <a:t>的</a:t>
            </a:r>
            <a:r>
              <a:rPr lang="en-US" altLang="zh-CN"/>
              <a:t>sct</a:t>
            </a:r>
            <a:r>
              <a:rPr lang="zh-CN" altLang="zh-CN"/>
              <a:t>示例文件配置如下：程序的加载域为内部</a:t>
            </a:r>
            <a:r>
              <a:rPr lang="en-US" altLang="zh-CN"/>
              <a:t>FLASH</a:t>
            </a:r>
            <a:r>
              <a:rPr lang="zh-CN" altLang="zh-CN"/>
              <a:t>的</a:t>
            </a:r>
            <a:r>
              <a:rPr lang="en-US" altLang="zh-CN"/>
              <a:t>0x08000000</a:t>
            </a:r>
            <a:r>
              <a:rPr lang="zh-CN" altLang="zh-CN"/>
              <a:t>，最大空间为</a:t>
            </a:r>
            <a:r>
              <a:rPr lang="en-US" altLang="zh-CN"/>
              <a:t>0x00100000</a:t>
            </a:r>
            <a:r>
              <a:rPr lang="zh-CN" altLang="zh-CN"/>
              <a:t>；程序的执行基地址与加载基地址相同，其中</a:t>
            </a:r>
            <a:r>
              <a:rPr lang="en-US" altLang="zh-CN"/>
              <a:t>RESET</a:t>
            </a:r>
            <a:r>
              <a:rPr lang="zh-CN" altLang="zh-CN"/>
              <a:t>节区定义的向量表要存储在内部</a:t>
            </a:r>
            <a:r>
              <a:rPr lang="en-US" altLang="zh-CN"/>
              <a:t>FLASH</a:t>
            </a:r>
            <a:r>
              <a:rPr lang="zh-CN" altLang="zh-CN"/>
              <a:t>的首地址，且所有</a:t>
            </a:r>
            <a:r>
              <a:rPr lang="en-US" altLang="zh-CN"/>
              <a:t>o</a:t>
            </a:r>
            <a:r>
              <a:rPr lang="zh-CN" altLang="zh-CN"/>
              <a:t>文件及</a:t>
            </a:r>
            <a:r>
              <a:rPr lang="en-US" altLang="zh-CN"/>
              <a:t>lib</a:t>
            </a:r>
            <a:r>
              <a:rPr lang="zh-CN" altLang="zh-CN"/>
              <a:t>文件的</a:t>
            </a:r>
            <a:r>
              <a:rPr lang="en-US" altLang="zh-CN"/>
              <a:t>RO</a:t>
            </a:r>
            <a:r>
              <a:rPr lang="zh-CN" altLang="zh-CN"/>
              <a:t>属性内容都存储在内部</a:t>
            </a:r>
            <a:r>
              <a:rPr lang="en-US" altLang="zh-CN"/>
              <a:t>FLASH</a:t>
            </a:r>
            <a:r>
              <a:rPr lang="zh-CN" altLang="zh-CN"/>
              <a:t>中；程序执行时</a:t>
            </a:r>
            <a:r>
              <a:rPr lang="en-US" altLang="zh-CN"/>
              <a:t>RW</a:t>
            </a:r>
            <a:r>
              <a:rPr lang="zh-CN" altLang="zh-CN"/>
              <a:t>及</a:t>
            </a:r>
            <a:r>
              <a:rPr lang="en-US" altLang="zh-CN"/>
              <a:t>ZI</a:t>
            </a:r>
            <a:r>
              <a:rPr lang="zh-CN" altLang="zh-CN"/>
              <a:t>区域都存储在以</a:t>
            </a:r>
            <a:r>
              <a:rPr lang="en-US" altLang="zh-CN"/>
              <a:t>0x20000000</a:t>
            </a:r>
            <a:r>
              <a:rPr lang="zh-CN" altLang="zh-CN"/>
              <a:t>为基地址，大小为</a:t>
            </a:r>
            <a:r>
              <a:rPr lang="en-US" altLang="zh-CN"/>
              <a:t>0x00030000</a:t>
            </a:r>
            <a:r>
              <a:rPr lang="zh-CN" altLang="zh-CN"/>
              <a:t>的空间</a:t>
            </a:r>
            <a:r>
              <a:rPr lang="en-US" altLang="zh-CN"/>
              <a:t>(192KB)</a:t>
            </a:r>
            <a:r>
              <a:rPr lang="zh-CN" altLang="zh-CN"/>
              <a:t>，这部分正好是</a:t>
            </a:r>
            <a:r>
              <a:rPr lang="en-US" altLang="zh-CN"/>
              <a:t>STM32</a:t>
            </a:r>
            <a:r>
              <a:rPr lang="zh-CN" altLang="zh-CN"/>
              <a:t>内部主</a:t>
            </a:r>
            <a:r>
              <a:rPr lang="en-US" altLang="zh-CN"/>
              <a:t>SRAM</a:t>
            </a:r>
            <a:r>
              <a:rPr lang="zh-CN" altLang="zh-CN"/>
              <a:t>的大小。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链接器根据</a:t>
            </a:r>
            <a:r>
              <a:rPr lang="en-US" altLang="zh-CN"/>
              <a:t>sct</a:t>
            </a:r>
            <a:r>
              <a:rPr lang="zh-CN" altLang="zh-CN"/>
              <a:t>文件链接，链接后各个节区、符号的具体地址信息可以在</a:t>
            </a:r>
            <a:r>
              <a:rPr lang="en-US" altLang="zh-CN"/>
              <a:t>map</a:t>
            </a:r>
            <a:r>
              <a:rPr lang="zh-CN" altLang="zh-CN"/>
              <a:t>文件中查看。</a:t>
            </a:r>
          </a:p>
        </p:txBody>
      </p:sp>
    </p:spTree>
    <p:extLst>
      <p:ext uri="{BB962C8B-B14F-4D97-AF65-F5344CB8AC3E}">
        <p14:creationId xmlns:p14="http://schemas.microsoft.com/office/powerpoint/2010/main" val="6471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57" y="1062425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通过</a:t>
            </a:r>
            <a:r>
              <a:rPr lang="en-US" altLang="zh-CN" sz="2400" b="1"/>
              <a:t>MDK</a:t>
            </a:r>
            <a:r>
              <a:rPr lang="zh-CN" altLang="en-US" sz="2400" b="1"/>
              <a:t>配置选项来修改</a:t>
            </a:r>
            <a:r>
              <a:rPr lang="en-US" altLang="zh-CN" sz="2400" b="1"/>
              <a:t>sct</a:t>
            </a:r>
            <a:r>
              <a:rPr lang="zh-CN" altLang="en-US" sz="2400" b="1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17957" y="1524090"/>
            <a:ext cx="82195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了解</a:t>
            </a:r>
            <a:r>
              <a:rPr lang="en-US" altLang="zh-CN"/>
              <a:t>sct</a:t>
            </a:r>
            <a:r>
              <a:rPr lang="zh-CN" altLang="zh-CN"/>
              <a:t>文件的格式后，可以手动编辑该文件控制整个工程的分散加载配置，但</a:t>
            </a:r>
            <a:r>
              <a:rPr lang="en-US" altLang="zh-CN"/>
              <a:t>sct</a:t>
            </a:r>
            <a:r>
              <a:rPr lang="zh-CN" altLang="zh-CN"/>
              <a:t>文件格式比较复杂，所以</a:t>
            </a:r>
            <a:r>
              <a:rPr lang="en-US" altLang="zh-CN"/>
              <a:t>MDK</a:t>
            </a:r>
            <a:r>
              <a:rPr lang="zh-CN" altLang="zh-CN"/>
              <a:t>提供了相应的配置选项可以方便地修改该文件，这些选项配置能满足基本的使用需求，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425" y="2905209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选择</a:t>
            </a:r>
            <a:r>
              <a:rPr lang="en-US" altLang="zh-CN" b="1" smtClean="0"/>
              <a:t>sct</a:t>
            </a:r>
            <a:r>
              <a:rPr lang="zh-CN" altLang="en-US" b="1" smtClean="0"/>
              <a:t>文件的产生方式</a:t>
            </a:r>
            <a:endParaRPr lang="zh-CN" altLang="en-US" b="1"/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64" y="3089875"/>
            <a:ext cx="4911460" cy="3652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55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57" y="1062425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通过</a:t>
            </a:r>
            <a:r>
              <a:rPr lang="en-US" altLang="zh-CN" sz="2400" b="1"/>
              <a:t>MDK</a:t>
            </a:r>
            <a:r>
              <a:rPr lang="zh-CN" altLang="en-US" sz="2400" b="1"/>
              <a:t>配置选项来修改</a:t>
            </a:r>
            <a:r>
              <a:rPr lang="en-US" altLang="zh-CN" sz="2400" b="1"/>
              <a:t>sct</a:t>
            </a:r>
            <a:r>
              <a:rPr lang="zh-CN" altLang="en-US" sz="2400" b="1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17957" y="1524090"/>
            <a:ext cx="82195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了解</a:t>
            </a:r>
            <a:r>
              <a:rPr lang="en-US" altLang="zh-CN"/>
              <a:t>sct</a:t>
            </a:r>
            <a:r>
              <a:rPr lang="zh-CN" altLang="zh-CN"/>
              <a:t>文件的格式后，可以手动编辑该文件控制整个工程的分散加载配置，但</a:t>
            </a:r>
            <a:r>
              <a:rPr lang="en-US" altLang="zh-CN"/>
              <a:t>sct</a:t>
            </a:r>
            <a:r>
              <a:rPr lang="zh-CN" altLang="zh-CN"/>
              <a:t>文件格式比较复杂，所以</a:t>
            </a:r>
            <a:r>
              <a:rPr lang="en-US" altLang="zh-CN"/>
              <a:t>MDK</a:t>
            </a:r>
            <a:r>
              <a:rPr lang="zh-CN" altLang="zh-CN"/>
              <a:t>提供了相应的配置选项可以方便地修改该文件，这些选项配置能满足基本的使用需求，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425" y="2905209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选择</a:t>
            </a:r>
            <a:r>
              <a:rPr lang="en-US" altLang="zh-CN" b="1" smtClean="0"/>
              <a:t>sct</a:t>
            </a:r>
            <a:r>
              <a:rPr lang="zh-CN" altLang="en-US" b="1" smtClean="0"/>
              <a:t>文件的产生方式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63424" y="3645024"/>
            <a:ext cx="80850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使用</a:t>
            </a:r>
            <a:r>
              <a:rPr lang="en-US" altLang="zh-CN"/>
              <a:t>MDK</a:t>
            </a:r>
            <a:r>
              <a:rPr lang="zh-CN" altLang="zh-CN"/>
              <a:t>生成还是使用用户自定义的</a:t>
            </a:r>
            <a:r>
              <a:rPr lang="en-US" altLang="zh-CN"/>
              <a:t>sct</a:t>
            </a:r>
            <a:r>
              <a:rPr lang="zh-CN" altLang="zh-CN"/>
              <a:t>文件。在</a:t>
            </a:r>
            <a:r>
              <a:rPr lang="en-US" altLang="zh-CN"/>
              <a:t>MDK</a:t>
            </a:r>
            <a:r>
              <a:rPr lang="zh-CN" altLang="zh-CN"/>
              <a:t>的“</a:t>
            </a:r>
            <a:r>
              <a:rPr lang="en-US" altLang="zh-CN"/>
              <a:t>Options for Target-&gt;Linker-&gt;Use Memory Layout from Target Dialog</a:t>
            </a:r>
            <a:r>
              <a:rPr lang="zh-CN" altLang="zh-CN"/>
              <a:t>”选项即可配置</a:t>
            </a:r>
            <a:r>
              <a:rPr lang="zh-CN" altLang="zh-CN"/>
              <a:t>该</a:t>
            </a:r>
            <a:r>
              <a:rPr lang="zh-CN" altLang="zh-CN" smtClean="0"/>
              <a:t>选择</a:t>
            </a:r>
            <a:r>
              <a:rPr lang="en-US" altLang="zh-CN" smtClean="0"/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选择</a:t>
            </a:r>
            <a:r>
              <a:rPr lang="en-US" altLang="zh-CN" b="1" smtClean="0"/>
              <a:t>sct</a:t>
            </a:r>
            <a:r>
              <a:rPr lang="zh-CN" altLang="en-US" b="1" smtClean="0"/>
              <a:t>文件的产生方式</a:t>
            </a:r>
            <a:endParaRPr lang="zh-CN" altLang="en-US" b="1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3" y="1723915"/>
            <a:ext cx="4255723" cy="3233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23915"/>
            <a:ext cx="4183608" cy="3233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043608" y="51571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选择使用</a:t>
            </a:r>
            <a:r>
              <a:rPr lang="en-US" altLang="zh-CN"/>
              <a:t>MDK</a:t>
            </a:r>
            <a:r>
              <a:rPr lang="zh-CN" altLang="zh-CN"/>
              <a:t>生成的</a:t>
            </a:r>
            <a:r>
              <a:rPr lang="en-US" altLang="zh-CN"/>
              <a:t>sct</a:t>
            </a:r>
            <a:r>
              <a:rPr lang="zh-CN" altLang="zh-CN"/>
              <a:t>文件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0112" y="513797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使用指定的</a:t>
            </a:r>
            <a:r>
              <a:rPr lang="en-US" altLang="zh-CN"/>
              <a:t>sct</a:t>
            </a:r>
            <a:r>
              <a:rPr lang="zh-CN" altLang="zh-CN"/>
              <a:t>文件构建工程</a:t>
            </a:r>
          </a:p>
        </p:txBody>
      </p:sp>
    </p:spTree>
    <p:extLst>
      <p:ext uri="{BB962C8B-B14F-4D97-AF65-F5344CB8AC3E}">
        <p14:creationId xmlns:p14="http://schemas.microsoft.com/office/powerpoint/2010/main" val="21922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662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Target</a:t>
            </a:r>
            <a:r>
              <a:rPr lang="zh-CN" altLang="en-US" b="1"/>
              <a:t>对话框控制存储器分配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4051300" cy="301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56" y="1983917"/>
            <a:ext cx="3985260" cy="2964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347258" y="5157192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Target</a:t>
            </a:r>
            <a:r>
              <a:rPr lang="zh-CN" altLang="zh-CN"/>
              <a:t>对话框中的存储器分配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80372" y="51571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选择芯片类型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MDK</a:t>
            </a:r>
            <a:r>
              <a:rPr lang="zh-CN" altLang="en-US" b="1" smtClean="0"/>
              <a:t>修改存储器分配示例</a:t>
            </a:r>
            <a:endParaRPr lang="zh-CN" altLang="en-US" b="1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4" y="1839594"/>
            <a:ext cx="7287164" cy="2597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4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MDK</a:t>
            </a:r>
            <a:r>
              <a:rPr lang="zh-CN" altLang="en-US" b="1" smtClean="0"/>
              <a:t>修改存储器分配示例</a:t>
            </a:r>
            <a:endParaRPr lang="zh-CN" altLang="en-US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5" y="1452348"/>
            <a:ext cx="7286203" cy="495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7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16" y="1628800"/>
            <a:ext cx="4018280" cy="5106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15783" y="1825653"/>
            <a:ext cx="3486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设定</a:t>
            </a:r>
            <a:r>
              <a:rPr lang="zh-CN" altLang="zh-CN"/>
              <a:t>好存储器的信息后，可以控制各个源文件定制到哪个部分存储器，在</a:t>
            </a:r>
            <a:r>
              <a:rPr lang="en-US" altLang="zh-CN"/>
              <a:t>MDK</a:t>
            </a:r>
            <a:r>
              <a:rPr lang="zh-CN" altLang="zh-CN"/>
              <a:t>的工程文件栏中，选中要配置的文件，右键，并在弹出的菜单中选择“</a:t>
            </a:r>
            <a:r>
              <a:rPr lang="en-US" altLang="zh-CN"/>
              <a:t>Options for File xxxx</a:t>
            </a:r>
            <a:r>
              <a:rPr lang="zh-CN" altLang="zh-CN"/>
              <a:t>”即可弹出一个文件配置对话框，在该对话框中进行</a:t>
            </a:r>
            <a:r>
              <a:rPr lang="zh-CN" altLang="zh-CN"/>
              <a:t>存储器</a:t>
            </a:r>
            <a:r>
              <a:rPr lang="zh-CN" altLang="zh-CN" smtClean="0"/>
              <a:t>定制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844824"/>
            <a:ext cx="8324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891161"/>
            <a:ext cx="8324849" cy="118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95392" y="148478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修改</a:t>
            </a:r>
            <a:r>
              <a:rPr lang="en-US" altLang="zh-CN"/>
              <a:t>bsp_led.c</a:t>
            </a:r>
            <a:r>
              <a:rPr lang="zh-CN" altLang="zh-CN"/>
              <a:t>配置后的</a:t>
            </a:r>
            <a:r>
              <a:rPr lang="en-US" altLang="zh-CN"/>
              <a:t>sct</a:t>
            </a:r>
            <a:r>
              <a:rPr lang="zh-CN" altLang="zh-CN" smtClean="0"/>
              <a:t>文件</a:t>
            </a:r>
            <a:r>
              <a:rPr lang="zh-CN" altLang="en-US"/>
              <a:t>：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539552" y="5031744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类似</a:t>
            </a:r>
            <a:r>
              <a:rPr lang="zh-CN" altLang="zh-CN"/>
              <a:t>地</a:t>
            </a:r>
            <a:r>
              <a:rPr lang="zh-CN" altLang="zh-CN" smtClean="0"/>
              <a:t>，还</a:t>
            </a:r>
            <a:r>
              <a:rPr lang="zh-CN" altLang="zh-CN"/>
              <a:t>可以设置某些文件的代码段被存储到特定的</a:t>
            </a:r>
            <a:r>
              <a:rPr lang="en-US" altLang="zh-CN"/>
              <a:t>ROM</a:t>
            </a:r>
            <a:r>
              <a:rPr lang="zh-CN" altLang="zh-CN"/>
              <a:t>中，或者设置某些文件使用的</a:t>
            </a:r>
            <a:r>
              <a:rPr lang="en-US" altLang="zh-CN"/>
              <a:t>ZI-data</a:t>
            </a:r>
            <a:r>
              <a:rPr lang="zh-CN" altLang="zh-CN"/>
              <a:t>或</a:t>
            </a:r>
            <a:r>
              <a:rPr lang="en-US" altLang="zh-CN"/>
              <a:t>RW-data</a:t>
            </a:r>
            <a:r>
              <a:rPr lang="zh-CN" altLang="zh-CN"/>
              <a:t>存储到外部</a:t>
            </a:r>
            <a:r>
              <a:rPr lang="en-US" altLang="zh-CN"/>
              <a:t>SDRAM</a:t>
            </a:r>
            <a:r>
              <a:rPr lang="zh-CN" altLang="zh-CN"/>
              <a:t>中</a:t>
            </a:r>
            <a:r>
              <a:rPr lang="en-US" altLang="zh-CN"/>
              <a:t>(</a:t>
            </a:r>
            <a:r>
              <a:rPr lang="zh-CN" altLang="zh-CN"/>
              <a:t>控制</a:t>
            </a:r>
            <a:r>
              <a:rPr lang="en-US" altLang="zh-CN"/>
              <a:t>ZI-data</a:t>
            </a:r>
            <a:r>
              <a:rPr lang="zh-CN" altLang="zh-CN"/>
              <a:t>到</a:t>
            </a:r>
            <a:r>
              <a:rPr lang="en-US" altLang="zh-CN"/>
              <a:t>SDRAM</a:t>
            </a:r>
            <a:r>
              <a:rPr lang="zh-CN" altLang="zh-CN"/>
              <a:t>时注意还需要修改启动文件设置堆栈对应的地址，原启动文件中的地址是指向内部</a:t>
            </a:r>
            <a:r>
              <a:rPr lang="en-US" altLang="zh-CN"/>
              <a:t>SRAM</a:t>
            </a:r>
            <a:r>
              <a:rPr lang="zh-CN" altLang="zh-CN"/>
              <a:t>的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69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844824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虽然</a:t>
            </a:r>
            <a:r>
              <a:rPr lang="en-US" altLang="zh-CN"/>
              <a:t>MDK</a:t>
            </a:r>
            <a:r>
              <a:rPr lang="zh-CN" altLang="zh-CN"/>
              <a:t>的这些存储器配置选项很方便，但有很多高级的配置还是需要手动编写</a:t>
            </a:r>
            <a:r>
              <a:rPr lang="en-US" altLang="zh-CN"/>
              <a:t>sct</a:t>
            </a:r>
            <a:r>
              <a:rPr lang="zh-CN" altLang="zh-CN"/>
              <a:t>文件实现的，例如</a:t>
            </a:r>
            <a:r>
              <a:rPr lang="en-US" altLang="zh-CN"/>
              <a:t>MDK</a:t>
            </a:r>
            <a:r>
              <a:rPr lang="zh-CN" altLang="zh-CN"/>
              <a:t>选项中的内部</a:t>
            </a:r>
            <a:r>
              <a:rPr lang="en-US" altLang="zh-CN"/>
              <a:t>ROM</a:t>
            </a:r>
            <a:r>
              <a:rPr lang="zh-CN" altLang="zh-CN"/>
              <a:t>选项最多只可以填充两个选项位置，若想把内部</a:t>
            </a:r>
            <a:r>
              <a:rPr lang="en-US" altLang="zh-CN"/>
              <a:t>ROM</a:t>
            </a:r>
            <a:r>
              <a:rPr lang="zh-CN" altLang="zh-CN"/>
              <a:t>分成多片地址管理就无法实现了；另外</a:t>
            </a:r>
            <a:r>
              <a:rPr lang="en-US" altLang="zh-CN"/>
              <a:t>MDK</a:t>
            </a:r>
            <a:r>
              <a:rPr lang="zh-CN" altLang="zh-CN"/>
              <a:t>配置可控的最小粒度为文件，若想控制特定的节区也需要直接编辑</a:t>
            </a:r>
            <a:r>
              <a:rPr lang="en-US" altLang="zh-CN"/>
              <a:t>sct</a:t>
            </a:r>
            <a:r>
              <a:rPr lang="zh-CN" altLang="zh-CN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19137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sct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分散加载文件的格式与应用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2420888"/>
            <a:ext cx="810039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工程按默认配置构建时，</a:t>
            </a:r>
            <a:r>
              <a:rPr lang="en-US" altLang="zh-CN"/>
              <a:t>MDK</a:t>
            </a:r>
            <a:r>
              <a:rPr lang="zh-CN" altLang="zh-CN"/>
              <a:t>会根据我们选择的芯片型号，获知芯片的内部</a:t>
            </a:r>
            <a:r>
              <a:rPr lang="en-US" altLang="zh-CN"/>
              <a:t>FLASH</a:t>
            </a:r>
            <a:r>
              <a:rPr lang="zh-CN" altLang="zh-CN"/>
              <a:t>及内部</a:t>
            </a:r>
            <a:r>
              <a:rPr lang="en-US" altLang="zh-CN"/>
              <a:t>SRAM</a:t>
            </a:r>
            <a:r>
              <a:rPr lang="zh-CN" altLang="zh-CN"/>
              <a:t>存储器概况，生成一个以工程名命名的后缀为</a:t>
            </a:r>
            <a:r>
              <a:rPr lang="en-US" altLang="zh-CN"/>
              <a:t>*.sct</a:t>
            </a:r>
            <a:r>
              <a:rPr lang="zh-CN" altLang="zh-CN"/>
              <a:t>的分散加载文件</a:t>
            </a:r>
            <a:r>
              <a:rPr lang="en-US" altLang="zh-CN"/>
              <a:t>(Linker Control File</a:t>
            </a:r>
            <a:r>
              <a:rPr lang="zh-CN" altLang="zh-CN"/>
              <a:t>，</a:t>
            </a:r>
            <a:r>
              <a:rPr lang="en-US" altLang="zh-CN"/>
              <a:t>scatter loading)</a:t>
            </a:r>
            <a:r>
              <a:rPr lang="zh-CN" altLang="zh-CN"/>
              <a:t>，链接器根据该文件的配置分配各个节区地址，生成分散加载代码，因此我们通过修改该文件可以定制具体节区的</a:t>
            </a:r>
            <a:r>
              <a:rPr lang="zh-CN" altLang="zh-CN"/>
              <a:t>存储位置</a:t>
            </a:r>
            <a:r>
              <a:rPr lang="zh-CN" altLang="zh-CN" smtClean="0"/>
              <a:t>。</a:t>
            </a:r>
            <a:r>
              <a:rPr lang="en-US" altLang="zh-CN" smtClean="0"/>
              <a:t>	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611560" y="1628800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1.sct</a:t>
            </a:r>
            <a:r>
              <a:rPr lang="zh-CN" altLang="en-US" sz="2400" b="1"/>
              <a:t>分散加载文件简介</a:t>
            </a:r>
          </a:p>
        </p:txBody>
      </p:sp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例如</a:t>
            </a:r>
            <a:r>
              <a:rPr lang="zh-CN" altLang="zh-CN"/>
              <a:t>可以设置源文件中定义的所有变量自动按地址分配到外部</a:t>
            </a:r>
            <a:r>
              <a:rPr lang="en-US" altLang="zh-CN"/>
              <a:t>SDRAM</a:t>
            </a:r>
            <a:r>
              <a:rPr lang="zh-CN" altLang="zh-CN"/>
              <a:t>，这样就不需要再使用关键字“</a:t>
            </a:r>
            <a:r>
              <a:rPr lang="en-US" altLang="zh-CN"/>
              <a:t>__attribute__</a:t>
            </a:r>
            <a:r>
              <a:rPr lang="zh-CN" altLang="zh-CN"/>
              <a:t>”按具体地址来指定</a:t>
            </a:r>
            <a:r>
              <a:rPr lang="zh-CN" altLang="zh-CN"/>
              <a:t>了</a:t>
            </a:r>
            <a:r>
              <a:rPr lang="zh-CN" altLang="zh-CN" smtClean="0"/>
              <a:t>；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利用</a:t>
            </a:r>
            <a:r>
              <a:rPr lang="zh-CN" altLang="zh-CN"/>
              <a:t>它还可以控制代码的加载区与执行区的位置，例如可以把程序代码存储到单位容量价格便宜的</a:t>
            </a:r>
            <a:r>
              <a:rPr lang="en-US" altLang="zh-CN"/>
              <a:t>NAND-FLASH</a:t>
            </a:r>
            <a:r>
              <a:rPr lang="zh-CN" altLang="zh-CN"/>
              <a:t>中，但在</a:t>
            </a:r>
            <a:r>
              <a:rPr lang="en-US" altLang="zh-CN"/>
              <a:t>NAND-FLASH</a:t>
            </a:r>
            <a:r>
              <a:rPr lang="zh-CN" altLang="zh-CN"/>
              <a:t>中的代码是不能像内部</a:t>
            </a:r>
            <a:r>
              <a:rPr lang="en-US" altLang="zh-CN"/>
              <a:t>FLASH</a:t>
            </a:r>
            <a:r>
              <a:rPr lang="zh-CN" altLang="zh-CN"/>
              <a:t>的代码那样直接提供给内核运行的，这时可通过修改分散加载文件，把代码加载区设定为</a:t>
            </a:r>
            <a:r>
              <a:rPr lang="en-US" altLang="zh-CN"/>
              <a:t>NAND-FLASH</a:t>
            </a:r>
            <a:r>
              <a:rPr lang="zh-CN" altLang="zh-CN"/>
              <a:t>的程序位置，而程序的执行区设定为</a:t>
            </a:r>
            <a:r>
              <a:rPr lang="en-US" altLang="zh-CN"/>
              <a:t>SDRAM</a:t>
            </a:r>
            <a:r>
              <a:rPr lang="zh-CN" altLang="zh-CN"/>
              <a:t>中的位置，这样链接器就会生成一个配套的分散加载代码，该代码会把</a:t>
            </a:r>
            <a:r>
              <a:rPr lang="en-US" altLang="zh-CN"/>
              <a:t>NAND-FLASH</a:t>
            </a:r>
            <a:r>
              <a:rPr lang="zh-CN" altLang="zh-CN"/>
              <a:t>中的代码加载到</a:t>
            </a:r>
            <a:r>
              <a:rPr lang="en-US" altLang="zh-CN"/>
              <a:t>SDRAM</a:t>
            </a:r>
            <a:r>
              <a:rPr lang="zh-CN" altLang="zh-CN"/>
              <a:t>中，内核再从</a:t>
            </a:r>
            <a:r>
              <a:rPr lang="en-US" altLang="zh-CN"/>
              <a:t>SDRAM</a:t>
            </a:r>
            <a:r>
              <a:rPr lang="zh-CN" altLang="zh-CN"/>
              <a:t>中运行主体代码，大部分运行</a:t>
            </a:r>
            <a:r>
              <a:rPr lang="en-US" altLang="zh-CN"/>
              <a:t>Linux</a:t>
            </a:r>
            <a:r>
              <a:rPr lang="zh-CN" altLang="zh-CN"/>
              <a:t>系统的代码都是这样加载的。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581328" y="1167135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1.sct</a:t>
            </a:r>
            <a:r>
              <a:rPr lang="zh-CN" altLang="en-US" sz="2400" b="1"/>
              <a:t>分散加载文件简介</a:t>
            </a:r>
          </a:p>
        </p:txBody>
      </p:sp>
    </p:spTree>
    <p:extLst>
      <p:ext uri="{BB962C8B-B14F-4D97-AF65-F5344CB8AC3E}">
        <p14:creationId xmlns:p14="http://schemas.microsoft.com/office/powerpoint/2010/main" val="11908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分散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打开</a:t>
            </a:r>
            <a:r>
              <a:rPr lang="en-US" altLang="zh-CN" smtClean="0"/>
              <a:t>MDK</a:t>
            </a:r>
            <a:r>
              <a:rPr lang="zh-CN" altLang="zh-CN"/>
              <a:t>默认使用的</a:t>
            </a:r>
            <a:r>
              <a:rPr lang="en-US" altLang="zh-CN"/>
              <a:t>sct</a:t>
            </a:r>
            <a:r>
              <a:rPr lang="zh-CN" altLang="zh-CN"/>
              <a:t>文件，在</a:t>
            </a:r>
            <a:r>
              <a:rPr lang="en-US" altLang="zh-CN"/>
              <a:t>Output</a:t>
            </a:r>
            <a:r>
              <a:rPr lang="zh-CN" altLang="zh-CN"/>
              <a:t>目录下可找到“多彩流水灯</a:t>
            </a:r>
            <a:r>
              <a:rPr lang="en-US" altLang="zh-CN"/>
              <a:t>.sct</a:t>
            </a:r>
            <a:r>
              <a:rPr lang="zh-CN" altLang="zh-CN"/>
              <a:t>”，该文件记录</a:t>
            </a:r>
            <a:r>
              <a:rPr lang="zh-CN" altLang="zh-CN"/>
              <a:t>的</a:t>
            </a:r>
            <a:r>
              <a:rPr lang="zh-CN" altLang="zh-CN" smtClean="0"/>
              <a:t>内容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6" y="2564904"/>
            <a:ext cx="84867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6" y="4946154"/>
            <a:ext cx="8486775" cy="124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7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分散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默认的</a:t>
            </a:r>
            <a:r>
              <a:rPr lang="en-US" altLang="zh-CN"/>
              <a:t>sct</a:t>
            </a:r>
            <a:r>
              <a:rPr lang="zh-CN" altLang="zh-CN"/>
              <a:t>文件配置中仅分配了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这些大区域的地址，链接时各个节区</a:t>
            </a:r>
            <a:r>
              <a:rPr lang="en-US" altLang="zh-CN"/>
              <a:t>(</a:t>
            </a:r>
            <a:r>
              <a:rPr lang="zh-CN" altLang="zh-CN"/>
              <a:t>函数、变量等</a:t>
            </a:r>
            <a:r>
              <a:rPr lang="en-US" altLang="zh-CN"/>
              <a:t>)</a:t>
            </a:r>
            <a:r>
              <a:rPr lang="zh-CN" altLang="zh-CN"/>
              <a:t>直接根据属性排列到具体的地址空间。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sct</a:t>
            </a:r>
            <a:r>
              <a:rPr lang="zh-CN" altLang="zh-CN"/>
              <a:t>文件中主要包含描述加载域及执行域的部分，一个文件中可包含有多个加载域，而一个加载域可由多个部分的执行域组成。同等级的域之间使用花括号“</a:t>
            </a:r>
            <a:r>
              <a:rPr lang="en-US" altLang="zh-CN"/>
              <a:t>{}</a:t>
            </a:r>
            <a:r>
              <a:rPr lang="zh-CN" altLang="zh-CN"/>
              <a:t>”分隔开，最外层的是加载域，第二层“</a:t>
            </a:r>
            <a:r>
              <a:rPr lang="en-US" altLang="zh-CN"/>
              <a:t>{}</a:t>
            </a:r>
            <a:r>
              <a:rPr lang="zh-CN" altLang="zh-CN"/>
              <a:t>”内的是执行域，</a:t>
            </a:r>
            <a:r>
              <a:rPr lang="zh-CN" altLang="zh-CN"/>
              <a:t>其</a:t>
            </a:r>
            <a:r>
              <a:rPr lang="zh-CN" altLang="zh-CN" smtClean="0"/>
              <a:t>整体结构</a:t>
            </a:r>
            <a:r>
              <a:rPr lang="zh-CN" altLang="en-US" smtClean="0"/>
              <a:t>如下：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51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分散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78000"/>
            <a:ext cx="4299585" cy="4551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084527" y="634752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分散加载文件的整体结构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加载域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sct</a:t>
            </a:r>
            <a:r>
              <a:rPr lang="zh-CN" altLang="zh-CN"/>
              <a:t>文件的加载</a:t>
            </a:r>
            <a:r>
              <a:rPr lang="zh-CN" altLang="zh-CN"/>
              <a:t>域</a:t>
            </a:r>
            <a:r>
              <a:rPr lang="zh-CN" altLang="zh-CN" smtClean="0"/>
              <a:t>格式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2856"/>
            <a:ext cx="84772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6231" y="3851463"/>
            <a:ext cx="84772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加载域名：</a:t>
            </a:r>
            <a:r>
              <a:rPr lang="zh-CN" altLang="zh-CN"/>
              <a:t>名称，在</a:t>
            </a:r>
            <a:r>
              <a:rPr lang="en-US" altLang="zh-CN"/>
              <a:t>map</a:t>
            </a:r>
            <a:r>
              <a:rPr lang="zh-CN" altLang="zh-CN"/>
              <a:t>文件中的描述会使用该名称来标识空间。如本例中只有一个加载域，该域名为</a:t>
            </a:r>
            <a:r>
              <a:rPr lang="en-US" altLang="zh-CN"/>
              <a:t>LR_IROM1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基地址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zh-CN" b="1">
                <a:solidFill>
                  <a:srgbClr val="FF0000"/>
                </a:solidFill>
              </a:rPr>
              <a:t>地址偏移：</a:t>
            </a:r>
            <a:r>
              <a:rPr lang="zh-CN" altLang="zh-CN"/>
              <a:t>这部分说明了本加载域的基地址，可以使用</a:t>
            </a:r>
            <a:r>
              <a:rPr lang="en-US" altLang="zh-CN"/>
              <a:t>+</a:t>
            </a:r>
            <a:r>
              <a:rPr lang="zh-CN" altLang="zh-CN"/>
              <a:t>号连接一个地址偏移，算进基地址中，整个加载域以它们的结果为基地址。如本例中的加载域基地址为</a:t>
            </a:r>
            <a:r>
              <a:rPr lang="en-US" altLang="zh-CN"/>
              <a:t>0x08000000</a:t>
            </a:r>
            <a:r>
              <a:rPr lang="zh-CN" altLang="zh-CN"/>
              <a:t>，刚好是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</a:t>
            </a:r>
            <a:r>
              <a:rPr lang="zh-CN" altLang="zh-CN"/>
              <a:t>基地址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85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分散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sct</a:t>
            </a:r>
            <a:r>
              <a:rPr lang="zh-CN" altLang="zh-CN"/>
              <a:t>文件的加载</a:t>
            </a:r>
            <a:r>
              <a:rPr lang="zh-CN" altLang="zh-CN"/>
              <a:t>域</a:t>
            </a:r>
            <a:r>
              <a:rPr lang="zh-CN" altLang="zh-CN" smtClean="0"/>
              <a:t>格式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2856"/>
            <a:ext cx="84772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6231" y="3796005"/>
            <a:ext cx="84772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属性</a:t>
            </a:r>
            <a:r>
              <a:rPr lang="zh-CN" altLang="zh-CN" b="1">
                <a:solidFill>
                  <a:srgbClr val="FF0000"/>
                </a:solidFill>
              </a:rPr>
              <a:t>列表：</a:t>
            </a:r>
            <a:r>
              <a:rPr lang="zh-CN" altLang="zh-CN"/>
              <a:t>属性列表说明了加载域的是否为绝对地址、</a:t>
            </a:r>
            <a:r>
              <a:rPr lang="en-US" altLang="zh-CN"/>
              <a:t>N</a:t>
            </a:r>
            <a:r>
              <a:rPr lang="zh-CN" altLang="zh-CN"/>
              <a:t>字节对齐等属性，该配置是可选的。本例中没有描述加载域的属性。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最大容量：</a:t>
            </a:r>
            <a:r>
              <a:rPr lang="zh-CN" altLang="zh-CN"/>
              <a:t>最大容量说明了这个加载域可使用的最大空间，该配置也是可选的，如果加上这个配置后，当链接器发现工程要分配到该区域的空间比容量还大，它会在工程构建过程给出提示。本例中的加载域最大容量为</a:t>
            </a:r>
            <a:r>
              <a:rPr lang="en-US" altLang="zh-CN"/>
              <a:t>0x00100000</a:t>
            </a:r>
            <a:r>
              <a:rPr lang="zh-CN" altLang="zh-CN"/>
              <a:t>，即</a:t>
            </a:r>
            <a:r>
              <a:rPr lang="en-US" altLang="zh-CN"/>
              <a:t>1MB</a:t>
            </a:r>
            <a:r>
              <a:rPr lang="zh-CN" altLang="zh-CN"/>
              <a:t>，正是本型号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的空间大小。</a:t>
            </a:r>
          </a:p>
        </p:txBody>
      </p:sp>
    </p:spTree>
    <p:extLst>
      <p:ext uri="{BB962C8B-B14F-4D97-AF65-F5344CB8AC3E}">
        <p14:creationId xmlns:p14="http://schemas.microsoft.com/office/powerpoint/2010/main" val="1683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</TotalTime>
  <Pages>0</Pages>
  <Words>1060</Words>
  <Characters>0</Characters>
  <Application>Microsoft Office PowerPoint</Application>
  <DocSecurity>0</DocSecurity>
  <PresentationFormat>全屏显示(4:3)</PresentationFormat>
  <Lines>0</Lines>
  <Paragraphs>146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498</cp:revision>
  <dcterms:created xsi:type="dcterms:W3CDTF">2014-09-22T09:17:55Z</dcterms:created>
  <dcterms:modified xsi:type="dcterms:W3CDTF">2016-07-06T06:50:29Z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