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73" r:id="rId3"/>
    <p:sldId id="296" r:id="rId4"/>
    <p:sldId id="315" r:id="rId5"/>
    <p:sldId id="316" r:id="rId6"/>
    <p:sldId id="283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850"/>
    <a:srgbClr val="5B81CF"/>
    <a:srgbClr val="EAFBFF"/>
    <a:srgbClr val="76A4DC"/>
    <a:srgbClr val="FE978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>
        <p:scale>
          <a:sx n="75" d="100"/>
          <a:sy n="75" d="100"/>
        </p:scale>
        <p:origin x="-216" y="-202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smtClean="0">
                  <a:latin typeface="微软雅黑" pitchFamily="34" charset="-122"/>
                  <a:ea typeface="微软雅黑" pitchFamily="34" charset="-122"/>
                </a:rPr>
                <a:t>RS-485</a:t>
              </a:r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通讯</a:t>
              </a:r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实验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38144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03575" y="2238375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24000"/>
            <a:ext cx="36263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RS-485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通讯协议简介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67605" y="242088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19450" y="3306763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292475" y="2683486"/>
            <a:ext cx="32960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RS-485—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通讯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实验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907704" y="5445224"/>
            <a:ext cx="55798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RS-485—</a:t>
            </a:r>
            <a:r>
              <a:rPr lang="zh-CN" altLang="en-US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通讯</a:t>
            </a:r>
            <a:r>
              <a:rPr lang="zh-CN" altLang="en-US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实验</a:t>
            </a:r>
            <a:r>
              <a:rPr lang="zh-CN" altLang="en-US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”</a:t>
            </a:r>
            <a:r>
              <a:rPr lang="zh-CN" altLang="en-US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章节</a:t>
            </a:r>
            <a:endParaRPr lang="zh-CN" altLang="en-US" sz="20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RS-485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通讯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RS-485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通讯协议简介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2935" y="1556792"/>
            <a:ext cx="77026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en-US"/>
              <a:t>与</a:t>
            </a:r>
            <a:r>
              <a:rPr lang="en-US" altLang="zh-CN"/>
              <a:t>CAN</a:t>
            </a:r>
            <a:r>
              <a:rPr lang="zh-CN" altLang="en-US"/>
              <a:t>类似，</a:t>
            </a:r>
            <a:r>
              <a:rPr lang="en-US" altLang="zh-CN"/>
              <a:t>RS-485</a:t>
            </a:r>
            <a:r>
              <a:rPr lang="zh-CN" altLang="en-US"/>
              <a:t>是一种工业控制环境中常用的通讯协议，它具有抗干扰能力强、传输距离远的特点。</a:t>
            </a:r>
            <a:r>
              <a:rPr lang="en-US" altLang="zh-CN"/>
              <a:t>RS-485</a:t>
            </a:r>
            <a:r>
              <a:rPr lang="zh-CN" altLang="en-US"/>
              <a:t>通讯协议由</a:t>
            </a:r>
            <a:r>
              <a:rPr lang="en-US" altLang="zh-CN"/>
              <a:t>RS-232</a:t>
            </a:r>
            <a:r>
              <a:rPr lang="zh-CN" altLang="en-US"/>
              <a:t>协议改进而来，协议层不变，只是改进了物理层，因而保留了串口通讯协议应用简单的特点。</a:t>
            </a:r>
            <a:endParaRPr lang="zh-CN" altLang="zh-CN"/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982" y="3310582"/>
            <a:ext cx="7128792" cy="34759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RS-485—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049" y="1044575"/>
            <a:ext cx="21579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RS-485</a:t>
            </a:r>
            <a:r>
              <a:rPr lang="zh-CN" altLang="en-US" sz="2400" b="1" smtClean="0"/>
              <a:t>物理层</a:t>
            </a:r>
            <a:endParaRPr lang="zh-CN" altLang="en-US" sz="2400" b="1"/>
          </a:p>
        </p:txBody>
      </p:sp>
      <p:sp>
        <p:nvSpPr>
          <p:cNvPr id="5" name="矩形 4"/>
          <p:cNvSpPr/>
          <p:nvPr/>
        </p:nvSpPr>
        <p:spPr>
          <a:xfrm>
            <a:off x="611048" y="1671201"/>
            <a:ext cx="828143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/>
              <a:t>差分信号线具有很强的干扰能力，特别适合应用于电磁环境复杂的工业控制环境中，</a:t>
            </a:r>
            <a:r>
              <a:rPr lang="en-US" altLang="zh-CN"/>
              <a:t>RS-485</a:t>
            </a:r>
            <a:r>
              <a:rPr lang="zh-CN" altLang="zh-CN"/>
              <a:t>协议主要是把</a:t>
            </a:r>
            <a:r>
              <a:rPr lang="en-US" altLang="zh-CN"/>
              <a:t>RS-232</a:t>
            </a:r>
            <a:r>
              <a:rPr lang="zh-CN" altLang="zh-CN"/>
              <a:t>的信号改进成差分信号，从而大大提高了抗干扰特性，</a:t>
            </a:r>
            <a:endParaRPr lang="zh-CN" altLang="zh-CN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063913"/>
              </p:ext>
            </p:extLst>
          </p:nvPr>
        </p:nvGraphicFramePr>
        <p:xfrm>
          <a:off x="467544" y="4653135"/>
          <a:ext cx="8363271" cy="1800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8024"/>
                <a:gridCol w="829429"/>
                <a:gridCol w="895363"/>
                <a:gridCol w="2054587"/>
                <a:gridCol w="1023775"/>
                <a:gridCol w="2832093"/>
              </a:tblGrid>
              <a:tr h="36004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通讯标准</a:t>
                      </a:r>
                      <a:endParaRPr lang="zh-CN" sz="14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信号线</a:t>
                      </a:r>
                      <a:endParaRPr lang="zh-CN" sz="14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通讯方向</a:t>
                      </a:r>
                      <a:endParaRPr lang="zh-CN" sz="14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电平标准</a:t>
                      </a:r>
                      <a:endParaRPr lang="zh-CN" sz="14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通讯距离</a:t>
                      </a:r>
                      <a:endParaRPr lang="zh-CN" sz="14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通讯节点数</a:t>
                      </a:r>
                      <a:endParaRPr lang="zh-CN" sz="14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</a:tr>
              <a:tr h="72008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RS232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单端</a:t>
                      </a:r>
                      <a:r>
                        <a:rPr lang="en-US" sz="1100">
                          <a:effectLst/>
                        </a:rPr>
                        <a:t>TXD</a:t>
                      </a:r>
                      <a:r>
                        <a:rPr lang="zh-CN" sz="1100">
                          <a:effectLst/>
                        </a:rPr>
                        <a:t>、</a:t>
                      </a:r>
                      <a:r>
                        <a:rPr lang="en-US" sz="1100">
                          <a:effectLst/>
                        </a:rPr>
                        <a:t>RXD</a:t>
                      </a:r>
                      <a:r>
                        <a:rPr lang="zh-CN" sz="1100">
                          <a:effectLst/>
                        </a:rPr>
                        <a:t>、</a:t>
                      </a:r>
                      <a:r>
                        <a:rPr lang="en-US" sz="1100">
                          <a:effectLst/>
                        </a:rPr>
                        <a:t>GND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全双工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逻辑</a:t>
                      </a:r>
                      <a:r>
                        <a:rPr lang="en-US" sz="1100">
                          <a:effectLst/>
                        </a:rPr>
                        <a:t>1</a:t>
                      </a:r>
                      <a:r>
                        <a:rPr lang="zh-CN" sz="1100">
                          <a:effectLst/>
                        </a:rPr>
                        <a:t>：</a:t>
                      </a:r>
                      <a:r>
                        <a:rPr lang="en-US" sz="1100">
                          <a:effectLst/>
                        </a:rPr>
                        <a:t>-15V~-3V</a:t>
                      </a:r>
                      <a:endParaRPr lang="zh-CN" sz="110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逻辑</a:t>
                      </a:r>
                      <a:r>
                        <a:rPr lang="en-US" sz="1100">
                          <a:effectLst/>
                        </a:rPr>
                        <a:t>0</a:t>
                      </a:r>
                      <a:r>
                        <a:rPr lang="zh-CN" sz="1100">
                          <a:effectLst/>
                        </a:rPr>
                        <a:t>：</a:t>
                      </a:r>
                      <a:r>
                        <a:rPr lang="en-US" sz="1100">
                          <a:effectLst/>
                        </a:rPr>
                        <a:t>+3V~+15V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</a:t>
                      </a:r>
                      <a:r>
                        <a:rPr lang="zh-CN" sz="1100">
                          <a:effectLst/>
                        </a:rPr>
                        <a:t>米以内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只有两个节点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72008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RS485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差分线</a:t>
                      </a:r>
                      <a:r>
                        <a:rPr lang="en-US" sz="1100">
                          <a:effectLst/>
                        </a:rPr>
                        <a:t>AB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半双工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逻辑</a:t>
                      </a:r>
                      <a:r>
                        <a:rPr lang="en-US" sz="1100">
                          <a:effectLst/>
                        </a:rPr>
                        <a:t>1</a:t>
                      </a:r>
                      <a:r>
                        <a:rPr lang="zh-CN" sz="1100">
                          <a:effectLst/>
                        </a:rPr>
                        <a:t>：</a:t>
                      </a:r>
                      <a:r>
                        <a:rPr lang="en-US" sz="1100">
                          <a:effectLst/>
                        </a:rPr>
                        <a:t>-6V~-2V</a:t>
                      </a:r>
                      <a:endParaRPr lang="zh-CN" sz="110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逻辑</a:t>
                      </a:r>
                      <a:r>
                        <a:rPr lang="en-US" sz="1100">
                          <a:effectLst/>
                        </a:rPr>
                        <a:t>0</a:t>
                      </a:r>
                      <a:r>
                        <a:rPr lang="zh-CN" sz="1100">
                          <a:effectLst/>
                        </a:rPr>
                        <a:t>：</a:t>
                      </a:r>
                      <a:r>
                        <a:rPr lang="en-US" sz="1100">
                          <a:effectLst/>
                        </a:rPr>
                        <a:t>+2V~+6V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1200</a:t>
                      </a:r>
                      <a:r>
                        <a:rPr lang="zh-CN" sz="1100">
                          <a:effectLst/>
                        </a:rPr>
                        <a:t>米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支持多个节点。支持多个主设备，任意节点间可互相通讯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611048" y="2948751"/>
            <a:ext cx="81374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	RS-485</a:t>
            </a:r>
            <a:r>
              <a:rPr lang="zh-CN" altLang="zh-CN"/>
              <a:t>通讯网络的最大传输距离可达</a:t>
            </a:r>
            <a:r>
              <a:rPr lang="en-US" altLang="zh-CN"/>
              <a:t>1200</a:t>
            </a:r>
            <a:r>
              <a:rPr lang="zh-CN" altLang="zh-CN"/>
              <a:t>米，总线上可挂载</a:t>
            </a:r>
            <a:r>
              <a:rPr lang="en-US" altLang="zh-CN"/>
              <a:t>128</a:t>
            </a:r>
            <a:r>
              <a:rPr lang="zh-CN" altLang="zh-CN"/>
              <a:t>个通讯节点，而由于</a:t>
            </a:r>
            <a:r>
              <a:rPr lang="en-US" altLang="zh-CN"/>
              <a:t>RS-485</a:t>
            </a:r>
            <a:r>
              <a:rPr lang="zh-CN" altLang="zh-CN"/>
              <a:t>网络只有一对差分信号线，它使用差分信号来表达逻辑，当</a:t>
            </a:r>
            <a:r>
              <a:rPr lang="en-US" altLang="zh-CN"/>
              <a:t>AB</a:t>
            </a:r>
            <a:r>
              <a:rPr lang="zh-CN" altLang="zh-CN"/>
              <a:t>两线间的电压差为</a:t>
            </a:r>
            <a:r>
              <a:rPr lang="en-US" altLang="zh-CN"/>
              <a:t>-6V~-2V</a:t>
            </a:r>
            <a:r>
              <a:rPr lang="zh-CN" altLang="zh-CN"/>
              <a:t>时表示逻辑</a:t>
            </a:r>
            <a:r>
              <a:rPr lang="en-US" altLang="zh-CN"/>
              <a:t>1</a:t>
            </a:r>
            <a:r>
              <a:rPr lang="zh-CN" altLang="zh-CN"/>
              <a:t>，当电压差为</a:t>
            </a:r>
            <a:r>
              <a:rPr lang="en-US" altLang="zh-CN"/>
              <a:t>+2V~+6V</a:t>
            </a:r>
            <a:r>
              <a:rPr lang="zh-CN" altLang="zh-CN"/>
              <a:t>表示逻辑</a:t>
            </a:r>
            <a:r>
              <a:rPr lang="en-US" altLang="zh-CN"/>
              <a:t>0</a:t>
            </a:r>
            <a:r>
              <a:rPr lang="zh-CN" altLang="zh-CN"/>
              <a:t>，在同一时刻只能表达一个信号，所以它的通讯是半双工</a:t>
            </a:r>
            <a:r>
              <a:rPr lang="zh-CN" altLang="zh-CN"/>
              <a:t>形式</a:t>
            </a:r>
            <a:r>
              <a:rPr lang="zh-CN" altLang="zh-CN" smtClean="0"/>
              <a:t>的</a:t>
            </a:r>
            <a:r>
              <a:rPr lang="zh-CN" altLang="en-US"/>
              <a:t>。</a:t>
            </a:r>
          </a:p>
        </p:txBody>
      </p:sp>
      <p:sp>
        <p:nvSpPr>
          <p:cNvPr id="6" name="矩形 5"/>
          <p:cNvSpPr/>
          <p:nvPr/>
        </p:nvSpPr>
        <p:spPr>
          <a:xfrm>
            <a:off x="467544" y="4211796"/>
            <a:ext cx="4288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RS-485</a:t>
            </a:r>
            <a:r>
              <a:rPr lang="zh-CN" altLang="en-US" smtClean="0"/>
              <a:t>与</a:t>
            </a:r>
            <a:r>
              <a:rPr lang="en-US" altLang="zh-CN" smtClean="0"/>
              <a:t>RS-232</a:t>
            </a:r>
            <a:r>
              <a:rPr lang="zh-CN" altLang="zh-CN"/>
              <a:t>通讯协议的</a:t>
            </a:r>
            <a:r>
              <a:rPr lang="zh-CN" altLang="zh-CN"/>
              <a:t>特性</a:t>
            </a:r>
            <a:r>
              <a:rPr lang="zh-CN" altLang="zh-CN" smtClean="0"/>
              <a:t>对比</a:t>
            </a:r>
            <a:r>
              <a:rPr lang="zh-CN" altLang="en-US" smtClean="0"/>
              <a:t>：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10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RS-485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5184" y="1844824"/>
            <a:ext cx="864096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RS-485</a:t>
            </a:r>
            <a:r>
              <a:rPr lang="zh-CN" altLang="zh-CN"/>
              <a:t>与</a:t>
            </a:r>
            <a:r>
              <a:rPr lang="en-US" altLang="zh-CN"/>
              <a:t>RS-232</a:t>
            </a:r>
            <a:r>
              <a:rPr lang="zh-CN" altLang="zh-CN"/>
              <a:t>的差异只体现在物理层上，它们的协议层是相同的，也是使用串口数据包的形式传输数据。而由于</a:t>
            </a:r>
            <a:r>
              <a:rPr lang="en-US" altLang="zh-CN"/>
              <a:t>RS-485</a:t>
            </a:r>
            <a:r>
              <a:rPr lang="zh-CN" altLang="zh-CN"/>
              <a:t>具有强大的组网功能，人们在基础协议之上还制定了</a:t>
            </a:r>
            <a:r>
              <a:rPr lang="en-US" altLang="zh-CN"/>
              <a:t>MODBUS</a:t>
            </a:r>
            <a:r>
              <a:rPr lang="zh-CN" altLang="zh-CN"/>
              <a:t>协议，被广泛应用在工业控制网络中。此处说的基础协议是指前面串口章节中讲解的，仅封装了基本数据包格式的协议</a:t>
            </a:r>
            <a:r>
              <a:rPr lang="en-US" altLang="zh-CN"/>
              <a:t>(</a:t>
            </a:r>
            <a:r>
              <a:rPr lang="zh-CN" altLang="zh-CN"/>
              <a:t>基于数据位</a:t>
            </a:r>
            <a:r>
              <a:rPr lang="en-US" altLang="zh-CN"/>
              <a:t>)</a:t>
            </a:r>
            <a:r>
              <a:rPr lang="zh-CN" altLang="zh-CN"/>
              <a:t>，而</a:t>
            </a:r>
            <a:r>
              <a:rPr lang="en-US" altLang="zh-CN"/>
              <a:t>MODBUS</a:t>
            </a:r>
            <a:r>
              <a:rPr lang="zh-CN" altLang="zh-CN"/>
              <a:t>协议是使用基本数据包组合成通讯帧格式的高层应用协议</a:t>
            </a:r>
            <a:r>
              <a:rPr lang="en-US" altLang="zh-CN"/>
              <a:t>(</a:t>
            </a:r>
            <a:r>
              <a:rPr lang="zh-CN" altLang="zh-CN"/>
              <a:t>基于数据包或字节</a:t>
            </a:r>
            <a:r>
              <a:rPr lang="en-US" altLang="zh-CN"/>
              <a:t>)</a:t>
            </a:r>
            <a:r>
              <a:rPr lang="zh-CN" altLang="zh-CN"/>
              <a:t>。感兴趣的读者可查找</a:t>
            </a:r>
            <a:r>
              <a:rPr lang="en-US" altLang="zh-CN"/>
              <a:t>MODBUS</a:t>
            </a:r>
            <a:r>
              <a:rPr lang="zh-CN" altLang="zh-CN"/>
              <a:t>协议的相关资料了解。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由于</a:t>
            </a:r>
            <a:r>
              <a:rPr lang="en-US" altLang="zh-CN"/>
              <a:t>RS-485</a:t>
            </a:r>
            <a:r>
              <a:rPr lang="zh-CN" altLang="zh-CN"/>
              <a:t>与</a:t>
            </a:r>
            <a:r>
              <a:rPr lang="en-US" altLang="zh-CN"/>
              <a:t>RS-232</a:t>
            </a:r>
            <a:r>
              <a:rPr lang="zh-CN" altLang="zh-CN"/>
              <a:t>的协议层没有区别，进行通讯时，我们同样是使用</a:t>
            </a:r>
            <a:r>
              <a:rPr lang="en-US" altLang="zh-CN"/>
              <a:t>STM32</a:t>
            </a:r>
            <a:r>
              <a:rPr lang="zh-CN" altLang="zh-CN"/>
              <a:t>的</a:t>
            </a:r>
            <a:r>
              <a:rPr lang="en-US" altLang="zh-CN"/>
              <a:t>USART</a:t>
            </a:r>
            <a:r>
              <a:rPr lang="zh-CN" altLang="zh-CN"/>
              <a:t>外设作为通讯节点中的串口控制器，再外接一个</a:t>
            </a:r>
            <a:r>
              <a:rPr lang="en-US" altLang="zh-CN"/>
              <a:t>RS-485</a:t>
            </a:r>
            <a:r>
              <a:rPr lang="zh-CN" altLang="zh-CN"/>
              <a:t>收发器芯片把</a:t>
            </a:r>
            <a:r>
              <a:rPr lang="en-US" altLang="zh-CN"/>
              <a:t>USART</a:t>
            </a:r>
            <a:r>
              <a:rPr lang="zh-CN" altLang="zh-CN"/>
              <a:t>外设的</a:t>
            </a:r>
            <a:r>
              <a:rPr lang="en-US" altLang="zh-CN"/>
              <a:t>TTL</a:t>
            </a:r>
            <a:r>
              <a:rPr lang="zh-CN" altLang="zh-CN"/>
              <a:t>电平信号转化成</a:t>
            </a:r>
            <a:r>
              <a:rPr lang="en-US" altLang="zh-CN"/>
              <a:t>RS-485</a:t>
            </a:r>
            <a:r>
              <a:rPr lang="zh-CN" altLang="zh-CN"/>
              <a:t>的差分信号即可。</a:t>
            </a:r>
          </a:p>
        </p:txBody>
      </p:sp>
    </p:spTree>
    <p:extLst>
      <p:ext uri="{BB962C8B-B14F-4D97-AF65-F5344CB8AC3E}">
        <p14:creationId xmlns:p14="http://schemas.microsoft.com/office/powerpoint/2010/main" val="260907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2524</TotalTime>
  <Pages>0</Pages>
  <Words>171</Words>
  <Characters>0</Characters>
  <Application>Microsoft Office PowerPoint</Application>
  <DocSecurity>0</DocSecurity>
  <PresentationFormat>全屏显示(4:3)</PresentationFormat>
  <Lines>0</Lines>
  <Paragraphs>48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313</cp:revision>
  <dcterms:created xsi:type="dcterms:W3CDTF">2014-09-22T09:17:55Z</dcterms:created>
  <dcterms:modified xsi:type="dcterms:W3CDTF">2016-06-02T02:09:05Z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