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76761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34C89E-F076-DB27-6271-49DB2D1357CD}" name="John" initials="J" userId="S::john.deforest@sgsdragon.net::43300c89-2de0-4481-9971-ecb63652c4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 snapToGrid="0">
      <p:cViewPr>
        <p:scale>
          <a:sx n="100" d="100"/>
          <a:sy n="100" d="100"/>
        </p:scale>
        <p:origin x="451" y="-1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126767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672EA-169B-4475-A80C-FEEF2AA91E38}" authorId="{1634C89E-F076-DB27-6271-49DB2D1357CD}" created="2025-08-14T05:23:06.4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" creationId="{A5645C29-6A7C-3952-F68B-6A9D3E7974C3}"/>
    </ac:deMkLst>
    <p188:txBody>
      <a:bodyPr/>
      <a:lstStyle/>
      <a:p>
        <a:r>
          <a:rPr lang="en-US"/>
          <a:t>92800 rows? Full df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24575,'8'-5'0,"0"1"0,0-1 0,0 2 0,0-1 0,1 1 0,0 0 0,-1 1 0,1 0 0,16-1 0,-4-1 0,35-6 0,106-3 0,61 13 0,-88 2 0,-2-3 0,142 3 0,-241 1-273,-1 1 0,1 1 0,-1 2 0,33 11 0,-40-9-6553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9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188 304 24575,'0'0'0,"-1"-1"0,1 1 0,-1-1 0,1 0 0,-1 1 0,1-1 0,-1 1 0,1 0 0,-1-1 0,1 1 0,-1-1 0,0 1 0,1 0 0,-1-1 0,0 1 0,1 0 0,-1 0 0,0 0 0,1-1 0,-2 1 0,-13-7 0,12 2 0,-1 0 0,1 0 0,0-1 0,0 1 0,1-1 0,-1 0 0,1 0 0,0 0 0,1 0 0,0 0 0,0 0 0,-1-9 0,1-6 0,1 0 0,2-29 0,-1 45 0,0 0 0,0 0 0,0 0 0,0 0 0,1 0 0,0 0 0,0 0 0,4-5 0,-6 9 0,1 0 0,-1 0 0,1 0 0,0 0 0,-1 0 0,1 1 0,0-1 0,0 0 0,0 1 0,-1-1 0,1 0 0,0 1 0,0-1 0,0 1 0,0-1 0,0 1 0,0-1 0,0 1 0,0 0 0,0 0 0,0-1 0,0 1 0,0 0 0,0 0 0,0 0 0,0 0 0,1 0 0,-1 0 0,0 1 0,0-1 0,0 0 0,0 0 0,0 1 0,0-1 0,0 1 0,0-1 0,0 1 0,0-1 0,-1 1 0,1 0 0,0-1 0,0 1 0,0 0 0,-1 0 0,1-1 0,1 2 0,10 13 0,-1 0 0,0 1 0,-1 0 0,-1 1 0,11 26 0,-8-17 0,-9-22 0,-1 1 0,0-1 0,-1 1 0,1-1 0,-1 1 0,0 0 0,0-1 0,-1 1 0,1 0 0,-1 0 0,0 0 0,0-1 0,-1 9 0,0-11 0,0 1 0,0-1 0,0 1 0,-1-1 0,1 0 0,0 1 0,-1-1 0,1 0 0,-1 0 0,0 0 0,0 0 0,0 0 0,0 0 0,0-1 0,0 1 0,0-1 0,-1 0 0,1 1 0,0-1 0,-1 0 0,1 0 0,-1 0 0,0-1 0,1 1 0,-1-1 0,-2 1 0,-11 1 0,0-1 0,0-1 0,0-1 0,-1 0 0,1-1 0,1 0 0,-1-1 0,0-1 0,1-1 0,-25-10 0,38 14 0,0 0 0,0 0 0,0 0 0,0 0 0,0-1 0,0 1 0,0-1 0,0 1 0,1-1 0,-1 1 0,1-1 0,-1 0 0,1 0 0,0 0 0,0 0 0,0 0 0,0 0 0,0 0 0,0 0 0,0 0 0,1-1 0,-1 1 0,1 0 0,-1 0 0,1-1 0,0 1 0,0 0 0,0 0 0,0-1 0,0 1 0,1 0 0,-1-1 0,1 1 0,0 0 0,-1 0 0,1 0 0,1-3 0,5-8 0,1 0 0,0 0 0,0 1 0,18-21 0,-2 4 0,-19 21 0,4-5 0,0 0 0,1 0 0,13-12 0,-19 21 0,0 1 0,0 0 0,1 0 0,-1 0 0,1 0 0,-1 1 0,1-1 0,0 1 0,0 0 0,0 1 0,0 0 0,1-1 0,6 1 0,-5 0 0,0 0 0,0 1 0,0 0 0,0 0 0,0 0 0,0 1 0,12 3 0,-16-3 0,-1 0 0,0 1 0,1-1 0,-1 0 0,0 1 0,1-1 0,-1 1 0,0 0 0,0-1 0,0 1 0,-1 0 0,1 0 0,0 1 0,-1-1 0,1 0 0,-1 0 0,0 1 0,0-1 0,0 1 0,0-1 0,0 1 0,0-1 0,0 5 0,3 44-1365,-4-26-5461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1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136 164 24575,'0'-2'0,"0"1"0,0-1 0,0 0 0,1 1 0,-1-1 0,0 1 0,1-1 0,-1 1 0,1-1 0,-1 1 0,1 0 0,0-1 0,0 1 0,0 0 0,0-1 0,0 1 0,0 0 0,0 0 0,0 0 0,0 0 0,0 0 0,1 0 0,-1 0 0,0 0 0,1 1 0,-1-1 0,0 0 0,1 1 0,-1-1 0,1 1 0,-1-1 0,1 1 0,0 0 0,-1 0 0,3 0 0,0-1 0,1 1 0,0 0 0,0 1 0,0-1 0,-1 1 0,1 0 0,0 0 0,-1 0 0,1 1 0,5 2 0,-5 0 0,1 0 0,-1 0 0,0 0 0,0 0 0,-1 1 0,0 0 0,1 0 0,-1 0 0,-1 0 0,1 1 0,-1-1 0,4 12 0,-6-15 0,0 0 0,0 0 0,-1 0 0,1 0 0,-1 0 0,1 1 0,-1-1 0,0 0 0,0 0 0,0 0 0,0 1 0,-1-1 0,1 0 0,0 0 0,-1 0 0,-1 4 0,1-4 0,-1 0 0,1 0 0,-1-1 0,1 1 0,-1-1 0,1 1 0,-1-1 0,0 0 0,0 0 0,1 0 0,-1 0 0,0 0 0,0 0 0,0 0 0,0 0 0,-1-1 0,1 1 0,0-1 0,0 0 0,-4 1 0,-2-1 0,-1-1 0,1 1 0,-1-1 0,1-1 0,0 1 0,0-2 0,0 1 0,0-1 0,-10-5 0,-67-36 0,79 40 0,-1 0 0,1-1 0,0 1 0,0-1 0,1 0 0,0-1 0,-1 1 0,-7-13 0,11 16 0,1-1 0,0 1 0,-1-1 0,1 0 0,0 1 0,0-1 0,1 0 0,-1 0 0,0 0 0,1 0 0,0 1 0,0-1 0,0 0 0,0 0 0,0 0 0,0 0 0,1 0 0,-1 0 0,1 0 0,0 1 0,0-1 0,0 0 0,0 1 0,1-1 0,2-4 0,1-1 0,0 1 0,1-1 0,0 1 0,0-1 0,0 2 0,11-9 0,-14 13 0,1 0 0,-1 0 0,1 0 0,0 0 0,0 1 0,0-1 0,0 1 0,0 0 0,0 0 0,0 1 0,0-1 0,0 1 0,0 0 0,0 0 0,0 0 0,0 1 0,6 1 0,12 3 0,-1 1 0,0 2 0,0 0 0,0 1 0,-1 1 0,-1 1 0,25 17 0,-39-25 0,-1 1 0,0-1 0,0 1 0,0 0 0,-1 0 0,1 0 0,-1 0 0,0 0 0,0 1 0,-1 0 0,1 0 0,-1-1 0,0 1 0,2 10 0,-3-12 0,-1 0 0,0-1 0,0 1 0,0 0 0,0 0 0,-1 0 0,1 0 0,-1-1 0,1 1 0,-1 0 0,0 0 0,0-1 0,-1 1 0,1-1 0,0 1 0,-1-1 0,0 1 0,1-1 0,-1 0 0,0 0 0,0 0 0,0 0 0,-1 0 0,1 0 0,0-1 0,-1 1 0,1-1 0,-6 3 0,-11 4-136,-1 0-1,-1-1 1,1-1-1,-1-1 1,0-1-1,-1-1 1,1-1-1,-1 0 0,-33-3 1,26 0-6690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3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24575,'2'17'0,"1"0"0,1 1 0,0-1 0,1 0 0,1-1 0,1 1 0,15 26 0,-1 1 0,68 135 0,-32-73 0,-33-63 0,31 43 0,17 28 0,-58-90 0,2 0 0,0-1 0,1-1 0,25 24 0,88 71 0,-108-99 0,42 35 0,3-2 0,128 73 0,239 95 0,-374-188 0,46 20 0,134 45 0,-139-55 0,-40-14 0,2-3 0,86 21 0,583 80 0,-268-53 0,-340-56 0,128 0 0,55 6 0,-145-5 0,192-6 0,-138 2 0,-63-2 0,263 18 0,-145 1 0,-184-19 0,0 4 0,86 27 0,29 5 0,-153-38 0,1-2 0,58 0 0,-69-4 0,1 1 0,-2 3 0,1 0 0,-1 3 0,58 22 0,-80-25 0,0 1 0,28 18 0,-27-15 0,35 17 0,-6-7 0,0-3 0,2-2 0,-1-1 0,2-3 0,52 6 0,-84-15 0,-1-1 0,0 2 0,0 0 0,0 1 0,0 1 0,-1 0 0,0 1 0,21 13 0,-23-13 0,1-1 0,-1-1 0,17 4 0,31 12 0,-15-1 0,2-2 0,91 20 0,-29-22 0,-26-4 0,-33-6 0,68 1 0,11 1 0,60 4 0,-81-7 0,-64 0 0,67 16 0,-69-11 0,81 7 0,113-16 0,-113-3 0,-93 0 0,0-2 0,0-1 0,-1-1 0,1-2 0,53-21 0,-49 15 0,1 3 0,0 1 0,54-8 0,-74 16 0,1 0 0,-1-2 0,0 1 0,0-2 0,0 0 0,16-9 0,-19 9 0,0 0 0,1 1 0,-1 1 0,1 0 0,0 0 0,21 0 0,91 5 0,-58 0 0,-66-2 0,28 0 0,-1 1 0,1 1 0,-1 1 0,36 10 0,-22-2 0,1-2 0,0-1 0,1-3 0,76 1 0,-98-7 0,95 4 0,-102-1 0,0 0 0,0 2 0,0-1 0,0 2 0,18 8 0,113 45-1365,-126-49-5461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24575,'5'0'0,"6"0"0,5 0 0,6 0 0,2 0 0,3 0 0,2 0 0,-1 0 0,0 0 0,1 0 0,-1 0 0,0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24575,'460'0'0,"-431"2"0,-1 0 0,32 8 0,-30-4 0,47 2 0,141-9-1365,-194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5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24575,'517'-21'0,"-405"2"0,-91 14 0,203-30-1365,-199 33-5461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4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0 24575,'-545'0'0,"541"0"0,0 0 0,0 1 0,-1-1 0,1 1 0,0 0 0,0 0 0,0 0 0,0 0 0,0 1 0,0-1 0,1 1 0,-1 0 0,0 0 0,1 1 0,-1-1 0,-4 5 0,4-2 0,0-1 0,1 1 0,-1 0 0,1 1 0,0-1 0,0 1 0,1-1 0,0 1 0,-1 0 0,0 7 0,-2 13 0,2 0 0,1 0 0,1 0 0,2 34 0,0-43 0,-1-1 0,0-8 0,0 0 0,0 0 0,1 0 0,3 14 0,-3-20 0,0 0 0,0 0 0,-1 0 0,1 0 0,1 0 0,-1 0 0,0 0 0,0 0 0,1 0 0,-1-1 0,1 1 0,-1-1 0,1 1 0,0-1 0,0 0 0,-1 1 0,1-1 0,0 0 0,0 0 0,0 0 0,0-1 0,3 2 0,20 3 0,0-2 0,0 0 0,1-2 0,-1-1 0,42-4 0,39 0 0,8 17 0,-76-7 0,49 1 0,-82-7 0,11 1 0,1-1 0,-1-1 0,0 0 0,27-7 0,-39 7 0,0 0 0,0-1 0,0 1 0,0-1 0,0 0 0,0 0 0,-1-1 0,1 1 0,-1-1 0,1 1 0,-1-1 0,0 0 0,0-1 0,-1 1 0,1 0 0,-1-1 0,1 1 0,-1-1 0,0 0 0,0 0 0,-1 0 0,1 0 0,0-4 0,3-21 0,-2 0 0,-1 0 0,-1 0 0,-1-1 0,-8-45 0,8 71 7,0 0-1,-1 1 0,0-1 0,0 0 1,0 1-1,0-1 0,0 1 1,-1 0-1,1-1 0,-1 1 1,0 0-1,0 0 0,0 0 0,-1 0 1,1 0-1,-1 1 0,1-1 1,-5-2-1,2 2-141,0 0 0,0 0 0,0 1 0,-1 0 0,1 0 0,-1 0 0,1 1 0,-1 0 0,0 0 0,-11 0 0,-6 0-6691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4:53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35 821 24575,'70'3'0,"0"3"0,-1 3 0,120 32 0,-15-14 0,-18-3 0,3 20 0,-139-40 0,-1 0 0,1-1 0,22-1 0,-18 0 0,35 5 0,70 21 0,137 26 0,-58-15 0,179 22 0,-108-21 0,-8-1 0,49-36 0,-170-5 0,-74-2 0,0-3 0,81-19 0,-114 19 0,13 0 0,0 3 0,91 4 0,-98 3 0,-1-3 0,0-2 0,1-2 0,51-11 0,-90 12 0,-1 0 0,0-1 0,0 0 0,0 0 0,-1-1 0,1 0 0,-1-1 0,0 1 0,8-10 0,10-10 0,27-34 0,4-6 0,-27 38 0,-16 14 0,0-1 0,24-29 0,-34 37 0,0 0 0,0 0 0,-1-1 0,0 0 0,0 1 0,-1-1 0,1 0 0,-2-1 0,1 1 0,-1 0 0,1-11 0,0-15 0,-2 0 0,-6-54 0,4 76 0,0-1 0,-1 0 0,0 1 0,-1 0 0,0 0 0,-1 0 0,0 0 0,-1 1 0,0-1 0,-13-15 0,4 7 0,0 2 0,-2 0 0,0 0 0,-1 2 0,0 0 0,-1 1 0,-1 1 0,0 1 0,-1 1 0,0 0 0,-1 2 0,-44-13 0,-203-39 0,-284-25 0,195 31 0,77 10 0,140 25 0,20 1 0,-229-6 0,281 25 0,-23 1 0,-163 21 0,102 9 0,115-22 0,1 1 0,0 1 0,1 3 0,-58 28 0,55-23 0,0-1 0,-2-3 0,-52 14 0,81-26 0,1 1 0,0 1 0,0-1 0,0 2 0,1-1 0,-19 14 0,-28 15 0,24-19 0,-1 2 0,-1-1 0,-63 18 0,77-28 0,0 2 0,-38 19 0,17-7 0,28-14 0,-8 5 0,-2-2 0,1 0 0,-28 5 0,-6-4 0,25-5 0,-54 16 0,78-18 0,-1 0 0,1 0 0,0 1 0,0 0 0,0 1 0,0 0 0,1 0 0,0 1 0,0 0 0,-11 12 0,14-12 0,0 0 0,0 0 0,1 1 0,0 0 0,0-1 0,1 1 0,0 0 0,0 0 0,1 0 0,0 0 0,0 0 0,0 10 0,1 11 0,6 49 0,-6-73 0,1 0 0,-1 0 0,1 0 0,0 0 0,1-1 0,-1 1 0,1 0 0,-1-1 0,1 1 0,0-1 0,0 0 0,1 0 0,-1 1 0,1-2 0,-1 1 0,1 0 0,0 0 0,0-1 0,0 0 0,1 1 0,-1-1 0,1 0 0,-1-1 0,5 2 0,8 3 0,0-2 0,0 0 0,1-1 0,25 2 0,11 2 0,-47-6 0,52 10 0,0-2 0,70 2 0,-91-10-107,-7 0-208,-1 0 1,0-3-1,34-5 1,-38 1-6512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8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24240,'31'6320'0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0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2353 904 24575,'0'-16'0,"1"-14"0,-2 0 0,0 1 0,-2-1 0,-1 1 0,-15-54 0,14 65 0,-1 0 0,-1 1 0,-1 0 0,0 0 0,-2 1 0,1 0 0,-2 0 0,0 1 0,-1 1 0,-15-15 0,-8-5 0,4 4 0,-2 0 0,-60-42 0,23 27 0,-141-66 0,152 91 0,-1 2 0,-122-19 0,127 28 0,-365-46 0,395 53 0,1 2 0,-1 0 0,1 2 0,-1 1 0,1 0 0,0 2 0,0 1 0,1 1 0,0 1 0,-37 17 0,30-11 0,1 2 0,0 0 0,1 2 0,1 2 0,0 0 0,2 1 0,-45 49 0,-115 183 0,163-219 0,1 2 0,2 0 0,1 1 0,2 1 0,-20 76 0,4-8 0,21-77 0,2 1 0,1 0 0,1 1 0,2 0 0,-2 33 0,6-27 0,5 335 0,27-126 0,-6-73 0,-19-139 0,1-1 0,2 0 0,22 53 0,6 22 0,54 189 0,-75-254 0,38 68 0,-7-14 0,2 4 0,-25-55 0,25 68 0,7 59 0,-47-153 0,2 0 0,15 24 0,0-2 0,5 12 0,2-2 0,58 70 0,-27-43 0,85 92 0,-118-142 0,-11-11 0,-1 1 0,0 1 0,26 36 0,-36-43 0,1-1 0,1 0 0,0 0 0,1-1 0,21 15 0,-19-15 0,-1-1 0,0 2 0,-1 0 0,18 22 0,14 18 0,-24-31 0,5 1 0,1-1 0,0 0 0,1-2 0,47 24 0,-61-36 0,39 23 0,86 35 0,-112-55 0,0-2 0,1 0 0,0-2 0,0-1 0,45 3 0,-57-8 0,5 2 0,-1-2 0,0 0 0,30-5 0,-43 4 0,0-1 0,0 1 0,0-1 0,-1 0 0,1-1 0,-1 0 0,0 1 0,0-2 0,0 1 0,0 0 0,0-1 0,-1 0 0,1 0 0,-1-1 0,6-7 0,138-207 0,-94 142 0,57-110 0,-93 151 0,3 1 0,-3-2 0,0-1 0,-3 0 0,13-47 0,3-46 0,23-107 0,-43 172 0,6-112 0,-17-307 0,-2 215 0,1 218 0,-3 0 0,-2 0 0,-17-69 0,-57-147 0,23 42 0,16 52 0,-19-82 0,10 38 0,-6 60-1365,51 138-5461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24575,'0'-4'0,"0"-12"0,0-2-8191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24575,'0'-10'0,"0"-16"0,0-14 0,0-4 0,0 0 0,0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24575,'0'-4'0,"0"-12"0,0-2-8191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24575,'0'-9'0,"0"-18"0,0-8 0,0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24575,'0'-18'0,"0"-16"0,0-2-8191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24575,'0'-4'0,"0"-16"0,0-19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24575,'0'-9'0,"0"-17"0,0-9 0,0-8 0,0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22 115 24575,'-5'-9'0,"-1"-17"0,1-14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3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51 24575,'-4'-3'0,"0"0"0,0 0 0,0 1 0,-1 0 0,1 0 0,-1 0 0,1 0 0,-1 0 0,0 1 0,0 0 0,-9-1 0,-60-1 0,49 3 0,4 0 0,-122 0 0,119 2 0,-1 0 0,1 2 0,-41 11 0,61-13 0,0 0 0,1-1 0,-1 1 0,1 0 0,-1 1 0,1-1 0,0 1 0,0-1 0,0 1 0,0 0 0,1 0 0,-1 0 0,1 0 0,0 1 0,0-1 0,0 1 0,0-1 0,0 1 0,1 0 0,0 0 0,0-1 0,0 1 0,0 0 0,0 5 0,-1 12 0,0-1 0,2 1 0,2 31 0,0-26 0,-2 2 0,0-17 0,0 0 0,0-1 0,1 1 0,3 10 0,-4-18 0,1 0 0,0-1 0,0 1 0,0-1 0,0 1 0,0-1 0,1 1 0,-1-1 0,1 0 0,0 0 0,-1 0 0,1 0 0,0 0 0,0 0 0,0 0 0,0-1 0,1 1 0,-1-1 0,0 1 0,4 1 0,15 4 0,0 0 0,0-2 0,1 0 0,0-1 0,34 1 0,118-6 0,-72-2 0,-62 4 0,-28 1 0,0-2 0,1 0 0,-1 0 0,1-1 0,-1 0 0,22-6 0,-32 6 0,1 0 0,-1-1 0,0 1 0,1-1 0,-1 0 0,0 0 0,0 0 0,0 0 0,0 0 0,-1 0 0,1 0 0,-1-1 0,1 1 0,-1 0 0,0-1 0,0 1 0,0-1 0,0 0 0,0 1 0,0-1 0,-1 0 0,1 1 0,-1-5 0,1-8 0,0-1 0,-3-31 0,0 25 0,1 4 0,1-2 0,-1 1 0,-1-1 0,-9-38 0,9 53 0,1 0 0,-1 0 0,0 1 0,-1-1 0,1 0 0,-1 1 0,1 0 0,-1 0 0,-1-1 0,1 2 0,-1-1 0,1 0 0,-1 1 0,0 0 0,0 0 0,0 0 0,-1 0 0,1 0 0,-1 1 0,-6-2 0,-32-9-119,0 1-1,-61-6 1,67 12-888,4 1-5819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24575,'0'-4'0,"0"-16"0,0-19 0,0-11 0,0-21 0,0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24575,'0'-4'0,"0"-7"0,0-6 0,0-4 0,0-4 0,0-2 0,0-10 0,0-4 0,0-4 0,0-3 0,0 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11 466 24575,'0'-14'0,"0"-14"0,0-7 0,0-6 0,0-11 0,0-5 0,0-7 0,0-3 0,-4 7 0,-3 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24575,'0'-5'0,"0"-15"0,0-19 0,0-16 0,0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24575,'5'-5'0,"1"-6"0,0-19 0,-2-10 0,0 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24575,'0'-19'0,"0"-15"0,0-11 0,0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24575,'0'-5'0,"0"-6"0,0-6 0,0-5 0,0-2 0,0-8 0,0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24575,'0'-5'0,"0"-10"0,0-8 0,0-9 0,0-13 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5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24575,'13'1'0,"0"1"0,0 0 0,22 6 0,24 4 0,150-7 0,-131-5 0,84 9 0,430 36-1365,-558-45-5461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1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24575,'0'-5'0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24575,'0'5'0,"0"11"0,4 2 0,3 3 0,-1 3 0,3-3 0,1-1 0,-2 2 0,-2 1 0,-2 2 0,-2-4-8191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24575,'4'10'0,"3"6"0,3 2 0,1 2 0,-2 7 0,-2 4 0,-3 0 0,-1 5 0,2 1 0,2 4 0,-2-6-8191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0,5-1 0,1 7 0,0 5 0,-2 10 0,0 4 0,-2 9 0,-1-4-8191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24575,'0'5'0,"0"5"0,5 11 0,5 12 0,2 4 0,-1 0 0,-3 9 0,-3 4 0,-1 5 0,-3 1 0,0 0 0,-2-8-8191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24575,'-2'48'0,"-3"-1"0,-2 0 0,-24 85 0,5-22 0,19-68 67,-2 61-1,-2 19-1564,6-95-5328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0,0 4 0,0 4 0,0 2 0,0 1 0,0 5 0,0 7 0,0 0 0,0-6-8191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9 0,0 5 0,0 7 0,0 1 0,0-6-8191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0,5 0 0,1 7 0,4-2 0,1 1 0,-2 6 0,-2 7 0,-3-3-8191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30 24575,'25'1'0,"0"2"0,31 6 0,27 4 0,74-10 0,-92-3 0,87 10 0,-40 1 0,161-5 0,-261-6 0,7-2 0,0 0 0,-1-2 0,1 0 0,-1-1 0,24-9 0,37-10 0,-75 23 0,-1 1 0,1-1 0,-1 1 0,1-1 0,-1 0 0,1 0 0,-1 0 0,1-1 0,-1 1 0,0-1 0,0 0 0,0 0 0,3-2 0,-6 3 0,-1 1 0,0-1 0,1 0 0,-1 1 0,1-1 0,-1 1 0,0-1 0,1 1 0,-1 0 0,0-1 0,0 1 0,1 0 0,-1-1 0,0 1 0,0 0 0,1 0 0,-1 0 0,0-1 0,0 1 0,0 0 0,0 0 0,1 0 0,-2 1 0,-25-3 0,26 2 0,-476-2 0,231 4 0,89-3 0,-175 3 0,313-1 0,0 1 0,-27 7 0,39-7 0,-1 0 0,1 0 0,0 1 0,0 0 0,0 0 0,1 0 0,-1 1 0,1 0 0,-6 6 0,14-6 0,9-2 0,13 0 0,541-1 0,-249-3 0,-130 2-1365,-151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24575,'0'5'0,"0"6"0,4 1 0,3 8 0,-2 5 0,0 3 0,-2 6 0,4 7 0,0 5 0,0 0 0,-3-3 0,0-5 0,-3-8-8191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5 0,0 3 0,0 1 0,0 7 0,0 6 0,0 2 0,0 3 0,0-2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24575,'0'5'0,"0"5"0,0 7 0,0 4 0,0-1-8191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24575,'0'5'0,"0"6"0,0 6 0,0 4 0,-5-1 0,-1-3-8191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24575,'0'9'0,"0"8"0,0 6 0,0 8 0,0 3 0,0 1 0,0-1 0,0-2 0,0-6-8191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24575,'0'9'0,"4"8"0,2 15 0,0 11 0,4 3 0,-1 8 0,-1 4 0,-2-4 0,-2-1 0,-2-5 0,-1-6 0,-1-1 0,-1-8-8191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24575,'0'9'0,"0"13"0,0 7 0,0 8 0,0 2 0,0 0 0,0-3 0,0-3 0,0-2 0,0-2 0,0-5-8191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24575,'0'5'0,"0"6"0,0 5 0,0 11 0,0 4 0,0 11 0,0 3 0,0 3 0,0-6-8191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24575,'0'14'0,"0"14"0,0 6 0,0 3 0,0 4 0,0 4 0,0 0 0,0-4 0,0-8-8191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24575,'0'10'0,"0"6"0,0 7 0,0 3 0,0 7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0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24302,'6936'191'0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9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1235 226 24575,'0'-3'0,"0"1"0,0 0 0,-1 0 0,1 0 0,-1 0 0,1-1 0,-1 1 0,0 0 0,0 0 0,0 0 0,0 0 0,0 1 0,0-1 0,-1 0 0,1 0 0,-1 1 0,1-1 0,-1 1 0,0-1 0,1 1 0,-1-1 0,0 1 0,0 0 0,0 0 0,0 0 0,-2-1 0,-7-2 0,0 1 0,0 0 0,-22-3 0,23 5 0,-183-31 0,-357-10 0,546 41 0,0 2 0,-1-1 0,1 0 0,0 1 0,0 0 0,0 0 0,0 0 0,1 0 0,-1 1 0,0-1 0,0 1 0,1 0 0,-4 3 0,-1 1 0,1 1 0,0 0 0,1 0 0,-9 12 0,-43 55 0,12-18 0,-57 95 0,92-132 0,0 0 0,2 1 0,1 0 0,0 0 0,1 1 0,2-1 0,0 2 0,1-1 0,-2 36 0,7-45 0,0-1 0,0 0 0,2 1 0,-1-1 0,1 0 0,1 0 0,0 0 0,1-1 0,0 1 0,0-1 0,11 15 0,4 3 0,2-1 0,37 38 0,-47-54 0,0-1 0,0 0 0,1-1 0,0-1 0,1 0 0,0-1 0,0 0 0,1-1 0,-1-1 0,1 0 0,22 4 0,11-1 0,1-2 0,66-1 0,-54-5 0,0-2 0,0-3 0,-1-3 0,100-25 0,-123 23 0,-1-2 0,0-2 0,-1-1 0,0-1 0,-1-2 0,-1-2 0,-1-1 0,49-41 0,-64 44 0,-1-1 0,-1 0 0,-1-1 0,0 0 0,-2-1 0,0-1 0,13-35 0,10-18 0,-14 36 0,-2-2 0,25-80 0,-40 108 0,-1 0 0,0-1 0,-1 0 0,0 0 0,-1 0 0,-1 1 0,0-1 0,-1 0 0,0 0 0,-1 0 0,-1 0 0,0 1 0,-8-21 0,7 26 0,-1 0 0,0 0 0,-1 0 0,0 1 0,0 0 0,0 0 0,-1 0 0,0 1 0,0-1 0,-1 2 0,0-1 0,0 1 0,0 1 0,0-1 0,-1 1 0,0 1 0,0 0 0,0 0 0,-17-3 0,-2 1 0,0 1 0,0 2 0,0 0 0,-1 2 0,-42 5 0,40 1-1365,2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24506,'0'669'0,"669"-669"0,-669-669 0,-669 669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24575,'0'-4'0,"0"-7"0,0-1-8191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0 234 24575,'0'-4'0,"0"-7"0,0-11 0,0-5 0,0-9 0,0-6 0,0-6 0,0 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2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24575,'184'8'0,"183"31"0,-195-17 0,381 15 0,4-34 0,-54 13 0,288-4 0,-511-13 0,523 1-1365,-780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3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24575,'68'-3'0,"77"-14"0,-86 9 0,14-3 0,-34 4 0,60-3 0,323 11 0,-398 1 0,-1 1 0,1 1 0,-1 1 0,34 11 0,35 8 0,-39-15 0,198 33 0,-116-25 0,147 0 0,795-19 0,-1046 1 0,59-12 0,14-1 0,-12 12 0,-41 2 0,1-2 0,54-11 0,56-15 0,-109 21 0,-1 3 0,102 3 0,-71 3 0,282-1-1365,-333-1-5461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24575,'158'-2'0,"174"5"0,-142 22 0,-20-1 0,119-18-280,-223-7-805,-44 1-5741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07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662 118 24575,'-20'-1'0,"0"-2"0,1 0 0,-1-1 0,-31-11 0,-32-6 0,-39-4 0,59 11 0,-114-10 0,174 24 0,0 0 0,0 0 0,0 0 0,-1 0 0,1 1 0,0-1 0,0 1 0,0 0 0,0 0 0,0 0 0,0 0 0,0 0 0,0 1 0,0-1 0,0 1 0,1 0 0,-1 0 0,-2 2 0,2 0 0,0-1 0,1 1 0,0 0 0,-1 0 0,1 0 0,1 0 0,-1 0 0,1 0 0,-1 0 0,1 1 0,0-1 0,1 0 0,-1 5 0,-2 46 0,5 84 0,1-57 0,-1-62 0,1 1 0,0-1 0,2 0 0,13 36 0,5 24 0,-22-75 0,0-1 0,1 0 0,-1 0 0,1 0 0,0 0 0,0-1 0,0 1 0,1 0 0,-1-1 0,1 1 0,0-1 0,0 0 0,0 0 0,0 0 0,0 0 0,1-1 0,-1 1 0,1-1 0,0 0 0,0 0 0,0 0 0,0-1 0,0 1 0,8 1 0,8 0 0,0 0 0,1-1 0,-1 0 0,23-3 0,-13 1 0,714-1 0,-251-2 0,-462 4 0,-18 0 0,0 0 0,0-1 0,0-1 0,16-2 0,-26 2 0,0 0 0,0 1 0,-1-1 0,1 0 0,0 0 0,-1-1 0,1 1 0,0 0 0,-1-1 0,0 0 0,1 0 0,-1 1 0,0-1 0,0 0 0,0-1 0,0 1 0,0 0 0,-1-1 0,1 1 0,-1-1 0,1 1 0,-1-1 0,2-5 0,1-8 0,-2-1 0,0 1 0,0-1 0,-1 1 0,-1-1 0,-1 0 0,-1 1 0,0-1 0,-1 1 0,0 0 0,-2 0 0,0 0 0,-8-16 0,-10-22 0,-3 2 0,-44-66 0,59 100 0,0 0 0,0 1 0,-19-22 0,26 35 0,0-1 0,-1 1 0,1 1 0,-1-1 0,1 0 0,-1 1 0,0 0 0,0 0 0,-1 1 0,1-1 0,-1 1 0,1 0 0,-7-1 0,-27-1 0,0 1 0,0 2 0,-50 5 0,0-1 0,-428-3 0,508 1-97,0-1-1,0 1 1,0 0-1,0 1 1,0 0-1,0 1 1,0 0-1,0 0 1,1 1-1,0 0 1,-1 0-1,2 1 0,-9 6 1,-1 3-6729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1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2 174 24575,'0'220'0,"0"-263"0,-1 12 0,1 0 0,9-62 0,-7 83 0,1 0 0,0 0 0,0 1 0,1-1 0,0 1 0,1-1 0,0 1 0,0 1 0,1-1 0,0 1 0,0 0 0,1 0 0,10-8 0,-2 2 0,-9 7 0,1 0 0,1 1 0,-1 0 0,1 1 0,11-7 0,-17 11 0,-1 0 0,1 1 0,0-1 0,0 1 0,-1-1 0,1 1 0,0-1 0,0 1 0,0 0 0,0 0 0,0 0 0,-1 0 0,1 0 0,0 1 0,0-1 0,0 0 0,0 1 0,-1-1 0,1 1 0,0 0 0,-1 0 0,1 0 0,0-1 0,-1 2 0,1-1 0,-1 0 0,1 0 0,-1 0 0,0 1 0,1-1 0,-1 0 0,2 4 0,9 14 17,-1 2-1,-1-1 0,0 1 1,-2 1-1,0 0 1,-2 0-1,6 34 0,-5-24-514,2 0-1,22 55 0,-22-68-6327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3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5209 6012 24575,'0'-774'0,"1"752"0,1-1 0,1 1 0,2 0 0,0 1 0,1-1 0,1 1 0,12-25 0,-7 9 0,13-57 0,-18 62 0,2-1 0,21-53 0,-3 11 0,-21 56 0,1-1 0,1 1 0,11-20 0,-6 15 0,-4 7 0,2-1 0,11-15 0,-18 29 0,0-1 0,0 0 0,1 1 0,-1 0 0,1 0 0,0 1 0,0-1 0,0 1 0,0 0 0,1 0 0,6-2 0,38-8 0,1 2 0,1 2 0,0 3 0,67 0 0,-24 0 0,734-74 0,-651 53 0,272-37 0,40 35 0,-363 25 0,283-2 0,52-2 0,-375 4 0,130-24 0,-183 21 0,-1-2 0,1-1 0,-2-1 0,1-2 0,-2-1 0,53-33 0,-73 41 0,0-1 0,-1-1 0,0 0 0,0-1 0,-1 1 0,0-2 0,0 1 0,-1-1 0,0-1 0,-1 1 0,12-24 0,5-28 0,-2 0 0,-3-1 0,-3-1 0,-2-1 0,8-121 0,-17-344 0,-9 315 0,3-1175 0,2 1380 0,-1 1 0,-1 0 0,1-1 0,-2 1 0,1 0 0,-1 0 0,-1-1 0,1 2 0,-2-1 0,1 0 0,-1 1 0,-1-1 0,1 1 0,-1 0 0,-1 0 0,1 1 0,-1 0 0,-12-11 0,0 2 0,-1 0 0,-1 2 0,-1 0 0,-27-14 0,-96-38 0,80 38 0,-351-148-216,-7 18-1,-7 18 1,-455-84-1,253 129 217,268 47 0,270 32-20,-73-8 906,-387-5-886,-1 29 0,264 2 0,-273-4 0,-500 5 0,526 25 0,-43 0 0,451-28 0,32-1 0,-104 11 0,-33 10 0,0-1 0,-577 62-1365,751-77-5461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16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24575,'2'20'0,"1"-1"0,1 0 0,1-1 0,1 1 0,0-1 0,1 0 0,15 26 0,0 5 0,-2-1 0,82 172 0,-53-120 0,-23-56 0,2-1 0,2-2 0,2-1 0,2-1 0,48 43 0,-26-34 0,3-2 0,1-3 0,66 36 0,242 118 0,-171-95 0,468 228 0,27-66 0,-504-211 0,373 54 0,-239-50 0,-47-8 0,-139-27 0,-15-3 0,192 8 0,65-13 0,-108-3 0,121 11 0,153 15 0,5-38 0,-216-2 0,617 3 0,-929-1 0,0-2 0,0 0 0,0-2 0,0 0 0,22-9 0,18-4 0,108-36 0,-151 49 0,0-1 0,0 0 0,-1-1 0,1-1 0,-2-1 0,1 0 0,-1-1 0,16-14 0,20-12 0,-34 25 0,-1-1 0,0-1 0,19-19 0,-24 21 0,-1 2 0,2-1 0,-1 2 0,1 0 0,25-12 0,12-7 0,-45 23-227,0 1-1,0-1 1,0 0-1,0-1 1,7-7-1,0-6-6598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2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24575,'32'-2'0,"59"-10"0,-58 6 0,57-2 0,-63 8 0,1-2 0,-1 0 0,39-10 0,-35 7 0,0 1 0,60 0 0,-54 4 0,54-8 0,-7-8 0,-34 6 0,0 2 0,76-3 0,10 12-1365,-113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F45BD-3387-4550-BF71-6B44C037B5B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37D3-C7D5-4C72-87C1-FF9214C7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Andes to local file port ex: PS C:\Users\John DeForest\Desktop\</a:t>
            </a:r>
            <a:r>
              <a:rPr lang="en-US" dirty="0" err="1"/>
              <a:t>stonx</a:t>
            </a:r>
            <a:r>
              <a:rPr lang="en-US" dirty="0"/>
              <a:t>&gt; </a:t>
            </a:r>
            <a:r>
              <a:rPr lang="en-US" dirty="0" err="1"/>
              <a:t>scp</a:t>
            </a:r>
            <a:r>
              <a:rPr lang="en-US" dirty="0"/>
              <a:t> f00569n@andes.dartmouth.edu:~/stonx1/oip_mega_wretvol.csv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37D3-C7D5-4C72-87C1-FF9214C70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CEB-E1F8-C634-707C-236807FA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2748-7A41-2E21-3F62-0DBCBDD4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D6E2-6E21-3886-98D3-F8A99845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236-FE49-8E6D-9FAB-150A717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1EFD-B30D-214A-86C9-E1CB6C5A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E4BE-66EB-99A6-C34A-D3CF941A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DB6A7-64EE-1C23-2979-BE1BF09DC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C4BD-2AF3-55B3-4317-2B46FF5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35F0-1D8C-286C-D353-7F7CBB6C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17BF-8F28-3EFB-EFBA-30DC2429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6FFEC-0FD4-0B63-9A41-82D5AA559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EC8BB-5D56-6A81-7F37-79FA6F99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F038-0D82-D598-304A-B8CED2BB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EE9E-657C-EE61-AB63-136D0F11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EE33-A5E8-2245-5B57-F0B87925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3866-8E2F-B27F-E03E-9FAE99B8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EE58-36E0-E827-5E14-BB3A870A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D9ED-3D86-F658-3F9D-D43821C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3245-B24A-8F8E-2E26-EECCA48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EC5E-1936-11C9-66CF-7F8DC3E2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BA9-806F-436B-3172-FD7EE01E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6D93-1467-EB98-6EBE-EE585EFF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7046-9F51-FD48-3CCA-3DC2B9CF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7876-F0E2-5036-D864-6B0EEA15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E885-F73A-8B7A-CF08-841AD7E6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36B-7B3F-EBF1-150C-DC14F38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FD9C-B979-16CE-543D-74D7FF9E8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C48D9-F26C-C5C3-D66E-055DEFF8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A74B-6909-1A8F-4511-D44604D5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B76C-1199-5F36-B058-27617132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4E61-8552-48B3-10EF-3DBF219D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D12C-2A61-F91A-872D-7DD325E1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53EF-1A23-9718-D147-A55BA739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3012-B7D9-2B2D-8131-F6EBBF313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644F-47EB-FD8D-356D-E30FD8553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15859-DCA3-2BBF-D503-948870453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AE18F-123B-1D91-3BAD-11DE6D8D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71D9B-B51A-101D-D32A-BED89AC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9D209-01F4-8401-2241-C71E70F4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8F4C-9C6C-5A87-81F0-5A70040B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B5E2B-3AAB-0323-AA57-9291F190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3728A-CE7D-03B9-25BC-DA228F2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C055-977A-0174-9625-8DCB8E3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3EC4-5122-59FF-41B7-C5782AC6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19665-6504-423F-1770-0DFC2D7D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50FA-F3E8-8935-0E31-04CF0E17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32F3-76D4-A58A-CC60-6BF6832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0EAC-EF02-BCAA-F4BD-7058483F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64984-67C2-F839-5B09-77E1F4656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CF2C-A2AC-84FA-1EF8-F715DF8C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8C70-20B6-D426-963E-A4F14832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42CE-4804-338E-63A7-934B9DE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7A6C-4CC6-A514-A1BC-FAD5B99A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D146-5BDE-E6B5-79A5-43F29986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825D0-C1DC-C3BF-81AC-A09B7120B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6B6A-AB40-C327-11CC-56CD33FC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5D06-5DD1-D914-DF4D-6FA6FA8B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8A8E2-7235-9553-60B3-E0442E2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0CEBB-4A86-7087-52CF-35F0F7E6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2085-50B6-929D-1F02-242DB3CF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B373-EFDE-6F69-7BA7-2E24B2238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03D2D-9C09-9591-A848-397E44DAB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ED5E-44F6-BE6E-1E65-423A4CD9A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7676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34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7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customXml" Target="../ink/ink12.xml"/><Relationship Id="rId8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8.xml"/><Relationship Id="rId3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7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customXml" Target="../ink/ink16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26.xml"/><Relationship Id="rId42" Type="http://schemas.openxmlformats.org/officeDocument/2006/relationships/customXml" Target="../ink/ink37.xml"/><Relationship Id="rId47" Type="http://schemas.openxmlformats.org/officeDocument/2006/relationships/image" Target="../media/image56.png"/><Relationship Id="rId63" Type="http://schemas.openxmlformats.org/officeDocument/2006/relationships/customXml" Target="../ink/ink49.xml"/><Relationship Id="rId68" Type="http://schemas.openxmlformats.org/officeDocument/2006/relationships/image" Target="../media/image66.png"/><Relationship Id="rId84" Type="http://schemas.openxmlformats.org/officeDocument/2006/relationships/customXml" Target="../ink/ink60.xml"/><Relationship Id="rId89" Type="http://schemas.openxmlformats.org/officeDocument/2006/relationships/image" Target="../media/image76.png"/><Relationship Id="rId16" Type="http://schemas.openxmlformats.org/officeDocument/2006/relationships/image" Target="../media/image43.png"/><Relationship Id="rId11" Type="http://schemas.openxmlformats.org/officeDocument/2006/relationships/customXml" Target="../ink/ink21.xml"/><Relationship Id="rId32" Type="http://schemas.openxmlformats.org/officeDocument/2006/relationships/image" Target="../media/image50.png"/><Relationship Id="rId37" Type="http://schemas.openxmlformats.org/officeDocument/2006/relationships/customXml" Target="../ink/ink34.xml"/><Relationship Id="rId53" Type="http://schemas.openxmlformats.org/officeDocument/2006/relationships/customXml" Target="../ink/ink44.xml"/><Relationship Id="rId58" Type="http://schemas.openxmlformats.org/officeDocument/2006/relationships/image" Target="../media/image61.png"/><Relationship Id="rId74" Type="http://schemas.openxmlformats.org/officeDocument/2006/relationships/image" Target="../media/image69.png"/><Relationship Id="rId79" Type="http://schemas.openxmlformats.org/officeDocument/2006/relationships/customXml" Target="../ink/ink57.xml"/><Relationship Id="rId102" Type="http://schemas.openxmlformats.org/officeDocument/2006/relationships/customXml" Target="../ink/ink69.xml"/><Relationship Id="rId5" Type="http://schemas.openxmlformats.org/officeDocument/2006/relationships/image" Target="../media/image37.png"/><Relationship Id="rId90" Type="http://schemas.openxmlformats.org/officeDocument/2006/relationships/customXml" Target="../ink/ink63.xml"/><Relationship Id="rId95" Type="http://schemas.openxmlformats.org/officeDocument/2006/relationships/image" Target="../media/image79.png"/><Relationship Id="rId22" Type="http://schemas.openxmlformats.org/officeDocument/2006/relationships/image" Target="../media/image46.png"/><Relationship Id="rId27" Type="http://schemas.openxmlformats.org/officeDocument/2006/relationships/customXml" Target="../ink/ink29.xml"/><Relationship Id="rId43" Type="http://schemas.openxmlformats.org/officeDocument/2006/relationships/customXml" Target="../ink/ink38.xml"/><Relationship Id="rId48" Type="http://schemas.openxmlformats.org/officeDocument/2006/relationships/customXml" Target="../ink/ink41.xml"/><Relationship Id="rId64" Type="http://schemas.openxmlformats.org/officeDocument/2006/relationships/image" Target="../media/image64.png"/><Relationship Id="rId69" Type="http://schemas.openxmlformats.org/officeDocument/2006/relationships/customXml" Target="../ink/ink52.xml"/><Relationship Id="rId80" Type="http://schemas.openxmlformats.org/officeDocument/2006/relationships/image" Target="../media/image72.png"/><Relationship Id="rId85" Type="http://schemas.openxmlformats.org/officeDocument/2006/relationships/image" Target="../media/image74.png"/><Relationship Id="rId12" Type="http://schemas.openxmlformats.org/officeDocument/2006/relationships/image" Target="../media/image41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53.png"/><Relationship Id="rId46" Type="http://schemas.openxmlformats.org/officeDocument/2006/relationships/customXml" Target="../ink/ink40.xml"/><Relationship Id="rId59" Type="http://schemas.openxmlformats.org/officeDocument/2006/relationships/customXml" Target="../ink/ink47.xml"/><Relationship Id="rId67" Type="http://schemas.openxmlformats.org/officeDocument/2006/relationships/customXml" Target="../ink/ink51.xml"/><Relationship Id="rId103" Type="http://schemas.openxmlformats.org/officeDocument/2006/relationships/image" Target="../media/image83.png"/><Relationship Id="rId20" Type="http://schemas.openxmlformats.org/officeDocument/2006/relationships/image" Target="../media/image45.png"/><Relationship Id="rId41" Type="http://schemas.openxmlformats.org/officeDocument/2006/relationships/customXml" Target="../ink/ink36.xml"/><Relationship Id="rId54" Type="http://schemas.openxmlformats.org/officeDocument/2006/relationships/image" Target="../media/image59.png"/><Relationship Id="rId62" Type="http://schemas.openxmlformats.org/officeDocument/2006/relationships/image" Target="../media/image63.png"/><Relationship Id="rId70" Type="http://schemas.openxmlformats.org/officeDocument/2006/relationships/image" Target="../media/image67.png"/><Relationship Id="rId75" Type="http://schemas.openxmlformats.org/officeDocument/2006/relationships/customXml" Target="../ink/ink55.xml"/><Relationship Id="rId83" Type="http://schemas.openxmlformats.org/officeDocument/2006/relationships/image" Target="../media/image73.png"/><Relationship Id="rId88" Type="http://schemas.openxmlformats.org/officeDocument/2006/relationships/customXml" Target="../ink/ink62.xml"/><Relationship Id="rId91" Type="http://schemas.openxmlformats.org/officeDocument/2006/relationships/image" Target="../media/image77.png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49" Type="http://schemas.openxmlformats.org/officeDocument/2006/relationships/customXml" Target="../ink/ink42.xml"/><Relationship Id="rId57" Type="http://schemas.openxmlformats.org/officeDocument/2006/relationships/customXml" Target="../ink/ink46.xml"/><Relationship Id="rId10" Type="http://schemas.openxmlformats.org/officeDocument/2006/relationships/image" Target="../media/image40.png"/><Relationship Id="rId31" Type="http://schemas.openxmlformats.org/officeDocument/2006/relationships/customXml" Target="../ink/ink31.xml"/><Relationship Id="rId44" Type="http://schemas.openxmlformats.org/officeDocument/2006/relationships/image" Target="../media/image55.png"/><Relationship Id="rId52" Type="http://schemas.openxmlformats.org/officeDocument/2006/relationships/image" Target="../media/image58.png"/><Relationship Id="rId60" Type="http://schemas.openxmlformats.org/officeDocument/2006/relationships/image" Target="../media/image62.png"/><Relationship Id="rId65" Type="http://schemas.openxmlformats.org/officeDocument/2006/relationships/customXml" Target="../ink/ink50.xml"/><Relationship Id="rId73" Type="http://schemas.openxmlformats.org/officeDocument/2006/relationships/customXml" Target="../ink/ink54.xml"/><Relationship Id="rId78" Type="http://schemas.openxmlformats.org/officeDocument/2006/relationships/image" Target="../media/image71.png"/><Relationship Id="rId81" Type="http://schemas.openxmlformats.org/officeDocument/2006/relationships/customXml" Target="../ink/ink58.xml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image" Target="../media/image36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44.png"/><Relationship Id="rId39" Type="http://schemas.openxmlformats.org/officeDocument/2006/relationships/customXml" Target="../ink/ink35.xml"/><Relationship Id="rId34" Type="http://schemas.openxmlformats.org/officeDocument/2006/relationships/image" Target="../media/image51.png"/><Relationship Id="rId50" Type="http://schemas.openxmlformats.org/officeDocument/2006/relationships/image" Target="../media/image57.png"/><Relationship Id="rId55" Type="http://schemas.openxmlformats.org/officeDocument/2006/relationships/customXml" Target="../ink/ink45.xml"/><Relationship Id="rId76" Type="http://schemas.openxmlformats.org/officeDocument/2006/relationships/image" Target="../media/image70.png"/><Relationship Id="rId97" Type="http://schemas.openxmlformats.org/officeDocument/2006/relationships/image" Target="../media/image80.png"/><Relationship Id="rId7" Type="http://schemas.openxmlformats.org/officeDocument/2006/relationships/customXml" Target="../ink/ink19.xml"/><Relationship Id="rId71" Type="http://schemas.openxmlformats.org/officeDocument/2006/relationships/customXml" Target="../ink/ink53.xml"/><Relationship Id="rId92" Type="http://schemas.openxmlformats.org/officeDocument/2006/relationships/customXml" Target="../ink/ink64.xml"/><Relationship Id="rId2" Type="http://schemas.openxmlformats.org/officeDocument/2006/relationships/image" Target="../media/image34.png"/><Relationship Id="rId29" Type="http://schemas.openxmlformats.org/officeDocument/2006/relationships/customXml" Target="../ink/ink30.xml"/><Relationship Id="rId24" Type="http://schemas.openxmlformats.org/officeDocument/2006/relationships/image" Target="../media/image47.png"/><Relationship Id="rId40" Type="http://schemas.openxmlformats.org/officeDocument/2006/relationships/image" Target="../media/image54.png"/><Relationship Id="rId45" Type="http://schemas.openxmlformats.org/officeDocument/2006/relationships/customXml" Target="../ink/ink39.xml"/><Relationship Id="rId66" Type="http://schemas.openxmlformats.org/officeDocument/2006/relationships/image" Target="../media/image65.png"/><Relationship Id="rId87" Type="http://schemas.openxmlformats.org/officeDocument/2006/relationships/image" Target="../media/image75.png"/><Relationship Id="rId61" Type="http://schemas.openxmlformats.org/officeDocument/2006/relationships/customXml" Target="../ink/ink48.xml"/><Relationship Id="rId82" Type="http://schemas.openxmlformats.org/officeDocument/2006/relationships/customXml" Target="../ink/ink59.xml"/><Relationship Id="rId19" Type="http://schemas.openxmlformats.org/officeDocument/2006/relationships/customXml" Target="../ink/ink25.xml"/><Relationship Id="rId14" Type="http://schemas.openxmlformats.org/officeDocument/2006/relationships/image" Target="../media/image42.png"/><Relationship Id="rId30" Type="http://schemas.openxmlformats.org/officeDocument/2006/relationships/image" Target="../media/image49.png"/><Relationship Id="rId35" Type="http://schemas.openxmlformats.org/officeDocument/2006/relationships/customXml" Target="../ink/ink33.xml"/><Relationship Id="rId56" Type="http://schemas.openxmlformats.org/officeDocument/2006/relationships/image" Target="../media/image60.png"/><Relationship Id="rId77" Type="http://schemas.openxmlformats.org/officeDocument/2006/relationships/customXml" Target="../ink/ink56.xml"/><Relationship Id="rId100" Type="http://schemas.openxmlformats.org/officeDocument/2006/relationships/customXml" Target="../ink/ink68.xml"/><Relationship Id="rId8" Type="http://schemas.openxmlformats.org/officeDocument/2006/relationships/image" Target="../media/image39.png"/><Relationship Id="rId51" Type="http://schemas.openxmlformats.org/officeDocument/2006/relationships/customXml" Target="../ink/ink43.xml"/><Relationship Id="rId72" Type="http://schemas.openxmlformats.org/officeDocument/2006/relationships/image" Target="../media/image68.png"/><Relationship Id="rId93" Type="http://schemas.openxmlformats.org/officeDocument/2006/relationships/image" Target="../media/image78.png"/><Relationship Id="rId98" Type="http://schemas.openxmlformats.org/officeDocument/2006/relationships/customXml" Target="../ink/ink67.xml"/><Relationship Id="rId3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415-5E23-A74F-EE81-5EB81EEF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651" y="0"/>
            <a:ext cx="4168877" cy="560285"/>
          </a:xfrm>
        </p:spPr>
        <p:txBody>
          <a:bodyPr>
            <a:normAutofit/>
          </a:bodyPr>
          <a:lstStyle/>
          <a:p>
            <a:r>
              <a:rPr lang="en-US" sz="3200" dirty="0" err="1"/>
              <a:t>disantideambiguation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64C8-D0D3-C117-2A65-90800A0ED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832E7-700A-1E68-DA62-67CCE56A3331}"/>
              </a:ext>
            </a:extLst>
          </p:cNvPr>
          <p:cNvSpPr/>
          <p:nvPr/>
        </p:nvSpPr>
        <p:spPr>
          <a:xfrm>
            <a:off x="4791098" y="1083895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 data file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60B51-B5B5-B50A-6F2D-E6C04618501E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>
            <a:off x="4367796" y="1277467"/>
            <a:ext cx="42330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7DCF569-A149-ED3B-E15F-5431A4926173}"/>
              </a:ext>
            </a:extLst>
          </p:cNvPr>
          <p:cNvSpPr/>
          <p:nvPr/>
        </p:nvSpPr>
        <p:spPr>
          <a:xfrm>
            <a:off x="2974335" y="926944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Processing/script name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D4123-EB63-A290-A102-B8471BF565C6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2551034" y="1277467"/>
            <a:ext cx="4233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E2A7E9-5FFE-B775-5FB5-DACED5C1BF2D}"/>
              </a:ext>
            </a:extLst>
          </p:cNvPr>
          <p:cNvSpPr/>
          <p:nvPr/>
        </p:nvSpPr>
        <p:spPr>
          <a:xfrm>
            <a:off x="806245" y="1083895"/>
            <a:ext cx="1744789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data source</a:t>
            </a:r>
          </a:p>
          <a:p>
            <a:pPr algn="ctr"/>
            <a:r>
              <a:rPr lang="en-US" sz="1050" dirty="0"/>
              <a:t>#r / Key data </a:t>
            </a:r>
            <a:r>
              <a:rPr lang="en-US" sz="1050" dirty="0" err="1"/>
              <a:t>cols+vals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153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: Diagonal Corners Rounded 383">
            <a:extLst>
              <a:ext uri="{FF2B5EF4-FFF2-40B4-BE49-F238E27FC236}">
                <a16:creationId xmlns:a16="http://schemas.microsoft.com/office/drawing/2014/main" id="{F226F656-35CD-035C-7FA2-4CA792CC5A22}"/>
              </a:ext>
            </a:extLst>
          </p:cNvPr>
          <p:cNvSpPr/>
          <p:nvPr/>
        </p:nvSpPr>
        <p:spPr>
          <a:xfrm>
            <a:off x="1782876" y="2543852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85" name="Rectangle: Diagonal Corners Rounded 384">
            <a:extLst>
              <a:ext uri="{FF2B5EF4-FFF2-40B4-BE49-F238E27FC236}">
                <a16:creationId xmlns:a16="http://schemas.microsoft.com/office/drawing/2014/main" id="{1FED8AD9-66AD-F87B-6118-707A13B016D1}"/>
              </a:ext>
            </a:extLst>
          </p:cNvPr>
          <p:cNvSpPr/>
          <p:nvPr/>
        </p:nvSpPr>
        <p:spPr>
          <a:xfrm>
            <a:off x="1729468" y="2500528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ABEF2-EFDC-160D-A5D7-1E4FC25E348B}"/>
              </a:ext>
            </a:extLst>
          </p:cNvPr>
          <p:cNvSpPr txBox="1">
            <a:spLocks/>
          </p:cNvSpPr>
          <p:nvPr/>
        </p:nvSpPr>
        <p:spPr>
          <a:xfrm>
            <a:off x="-627224" y="44199"/>
            <a:ext cx="2554214" cy="31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46630-E8DB-E923-3AE0-9E8CB2FAAA89}"/>
              </a:ext>
            </a:extLst>
          </p:cNvPr>
          <p:cNvSpPr/>
          <p:nvPr/>
        </p:nvSpPr>
        <p:spPr>
          <a:xfrm>
            <a:off x="9995748" y="1564995"/>
            <a:ext cx="1599416" cy="194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957E414-BE33-D91B-479D-C43A97C9E714}"/>
              </a:ext>
            </a:extLst>
          </p:cNvPr>
          <p:cNvSpPr/>
          <p:nvPr/>
        </p:nvSpPr>
        <p:spPr>
          <a:xfrm>
            <a:off x="10028406" y="2044316"/>
            <a:ext cx="14202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Volget9.py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(drop if p_m1_td </a:t>
            </a:r>
            <a:r>
              <a:rPr lang="en-US" sz="900" dirty="0" err="1">
                <a:solidFill>
                  <a:schemeClr val="tx1"/>
                </a:solidFill>
              </a:rPr>
              <a:t>na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F7ABC-3110-3F1B-F31D-F98A7EF4AB4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10738526" y="1759470"/>
            <a:ext cx="56930" cy="2848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359864-BFF6-37E9-6195-848F4D56C5DE}"/>
              </a:ext>
            </a:extLst>
          </p:cNvPr>
          <p:cNvSpPr/>
          <p:nvPr/>
        </p:nvSpPr>
        <p:spPr>
          <a:xfrm>
            <a:off x="9995748" y="2703757"/>
            <a:ext cx="1514271" cy="222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B35AD-3FD5-F014-50CA-24FDC08CBD11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10738526" y="2488482"/>
            <a:ext cx="14358" cy="2152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45C29-6A7C-3952-F68B-6A9D3E7974C3}"/>
              </a:ext>
            </a:extLst>
          </p:cNvPr>
          <p:cNvSpPr/>
          <p:nvPr/>
        </p:nvSpPr>
        <p:spPr>
          <a:xfrm>
            <a:off x="9932101" y="997119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ADD#r</a:t>
            </a:r>
            <a:r>
              <a:rPr lang="en-US" sz="1050" dirty="0">
                <a:highlight>
                  <a:srgbClr val="FF00FF"/>
                </a:highlight>
              </a:rPr>
              <a:t> / </a:t>
            </a:r>
            <a:r>
              <a:rPr lang="en-US" sz="1050" dirty="0" err="1"/>
              <a:t>p,v,fp,mb,r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D411C-7AD8-EAA2-5813-DF1893889E84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0795456" y="1384263"/>
            <a:ext cx="1813" cy="1807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06E88-99E2-0040-E261-B4F234C1F7EA}"/>
              </a:ext>
            </a:extLst>
          </p:cNvPr>
          <p:cNvSpPr/>
          <p:nvPr/>
        </p:nvSpPr>
        <p:spPr>
          <a:xfrm>
            <a:off x="9995748" y="3090097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  <a:p>
            <a:pPr algn="ctr"/>
            <a:r>
              <a:rPr lang="en-US" sz="900" dirty="0"/>
              <a:t>73495 / </a:t>
            </a:r>
            <a:r>
              <a:rPr lang="en-US" sz="900" dirty="0" err="1"/>
              <a:t>p,v,fp,mb,r,sig</a:t>
            </a:r>
            <a:endParaRPr lang="en-US" sz="9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8E7431-5982-8907-1ABE-93E89D68A5F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10752884" y="2925840"/>
            <a:ext cx="0" cy="1642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8CAFE9-D7A6-B426-2E9D-AC6977189F54}"/>
              </a:ext>
            </a:extLst>
          </p:cNvPr>
          <p:cNvSpPr/>
          <p:nvPr/>
        </p:nvSpPr>
        <p:spPr>
          <a:xfrm>
            <a:off x="4515795" y="1301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Oipmega_post_yf1.csv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21E9C-A795-6251-A6DB-07A3800F2AB3}"/>
              </a:ext>
            </a:extLst>
          </p:cNvPr>
          <p:cNvCxnSpPr>
            <a:cxnSpLocks/>
            <a:stCxn id="153" idx="3"/>
            <a:endCxn id="57" idx="2"/>
          </p:cNvCxnSpPr>
          <p:nvPr/>
        </p:nvCxnSpPr>
        <p:spPr>
          <a:xfrm>
            <a:off x="9856816" y="296446"/>
            <a:ext cx="4980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4C3973C7-32AC-EE60-9649-E846F257D9CA}"/>
              </a:ext>
            </a:extLst>
          </p:cNvPr>
          <p:cNvSpPr/>
          <p:nvPr/>
        </p:nvSpPr>
        <p:spPr>
          <a:xfrm>
            <a:off x="10354820" y="74363"/>
            <a:ext cx="86516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D8F6B0-4BA7-E54D-12C0-56443A8B25CC}"/>
              </a:ext>
            </a:extLst>
          </p:cNvPr>
          <p:cNvCxnSpPr>
            <a:cxnSpLocks/>
            <a:stCxn id="57" idx="1"/>
            <a:endCxn id="14" idx="0"/>
          </p:cNvCxnSpPr>
          <p:nvPr/>
        </p:nvCxnSpPr>
        <p:spPr>
          <a:xfrm>
            <a:off x="10787404" y="518529"/>
            <a:ext cx="9865" cy="4785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8D17335-E6E1-2265-C337-0B747511BF5B}"/>
              </a:ext>
            </a:extLst>
          </p:cNvPr>
          <p:cNvSpPr/>
          <p:nvPr/>
        </p:nvSpPr>
        <p:spPr>
          <a:xfrm>
            <a:off x="6901068" y="822725"/>
            <a:ext cx="245774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D3_yf_errors_by_ticker_wdata2.csv </a:t>
            </a:r>
          </a:p>
          <a:p>
            <a:pPr algn="ctr"/>
            <a:r>
              <a:rPr lang="en-US" sz="1050" dirty="0"/>
              <a:t>4389 (2000) / ticker error </a:t>
            </a:r>
            <a:r>
              <a:rPr lang="en-US" sz="1050" dirty="0" err="1"/>
              <a:t>dict</a:t>
            </a:r>
            <a:endParaRPr lang="en-US" sz="105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E2894-DCB4-F820-A2FA-6086EC22FA01}"/>
              </a:ext>
            </a:extLst>
          </p:cNvPr>
          <p:cNvCxnSpPr>
            <a:cxnSpLocks/>
            <a:stCxn id="57" idx="1"/>
            <a:endCxn id="70" idx="3"/>
          </p:cNvCxnSpPr>
          <p:nvPr/>
        </p:nvCxnSpPr>
        <p:spPr>
          <a:xfrm flipH="1">
            <a:off x="9358812" y="518529"/>
            <a:ext cx="1428592" cy="4977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CA707C2E-8E23-7D1E-CCB9-47883B88F5E8}"/>
              </a:ext>
            </a:extLst>
          </p:cNvPr>
          <p:cNvSpPr/>
          <p:nvPr/>
        </p:nvSpPr>
        <p:spPr>
          <a:xfrm>
            <a:off x="7460876" y="1497872"/>
            <a:ext cx="130775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Manual data find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~2000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New source col(s)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D9F1A0-43DD-7758-5734-88B5836ACC54}"/>
              </a:ext>
            </a:extLst>
          </p:cNvPr>
          <p:cNvCxnSpPr>
            <a:cxnSpLocks/>
            <a:stCxn id="70" idx="2"/>
            <a:endCxn id="79" idx="3"/>
          </p:cNvCxnSpPr>
          <p:nvPr/>
        </p:nvCxnSpPr>
        <p:spPr>
          <a:xfrm flipH="1">
            <a:off x="8114755" y="1209869"/>
            <a:ext cx="15185" cy="28800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B05497-6110-17FD-F650-0F7DD38FE8F2}"/>
              </a:ext>
            </a:extLst>
          </p:cNvPr>
          <p:cNvCxnSpPr>
            <a:cxnSpLocks/>
            <a:stCxn id="79" idx="1"/>
            <a:endCxn id="85" idx="3"/>
          </p:cNvCxnSpPr>
          <p:nvPr/>
        </p:nvCxnSpPr>
        <p:spPr>
          <a:xfrm>
            <a:off x="8114755" y="1942038"/>
            <a:ext cx="697779" cy="228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BCAFFFEF-7205-B50D-C234-F163DC652F87}"/>
              </a:ext>
            </a:extLst>
          </p:cNvPr>
          <p:cNvSpPr/>
          <p:nvPr/>
        </p:nvSpPr>
        <p:spPr>
          <a:xfrm>
            <a:off x="8144252" y="2170849"/>
            <a:ext cx="13365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Auto pull from new sources</a:t>
            </a:r>
          </a:p>
          <a:p>
            <a:pPr algn="ctr"/>
            <a:r>
              <a:rPr lang="en-US" sz="900" dirty="0" err="1">
                <a:highlight>
                  <a:srgbClr val="FF00FF"/>
                </a:highlight>
              </a:rPr>
              <a:t>O,h,l,c,v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0E897A-182B-D6B0-4E7E-B73244142CB9}"/>
              </a:ext>
            </a:extLst>
          </p:cNvPr>
          <p:cNvCxnSpPr>
            <a:cxnSpLocks/>
            <a:stCxn id="85" idx="1"/>
            <a:endCxn id="92" idx="0"/>
          </p:cNvCxnSpPr>
          <p:nvPr/>
        </p:nvCxnSpPr>
        <p:spPr>
          <a:xfrm flipH="1">
            <a:off x="8076530" y="2615015"/>
            <a:ext cx="736004" cy="286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53ED5C8-310A-D4D5-3F83-47BA8B338475}"/>
              </a:ext>
            </a:extLst>
          </p:cNvPr>
          <p:cNvSpPr/>
          <p:nvPr/>
        </p:nvSpPr>
        <p:spPr>
          <a:xfrm>
            <a:off x="7319394" y="2901069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recaptured.csv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O,h,l,c,v</a:t>
            </a:r>
            <a:r>
              <a:rPr lang="en-US" sz="1050" dirty="0">
                <a:highlight>
                  <a:srgbClr val="FF00FF"/>
                </a:highlight>
              </a:rPr>
              <a:t> by ticker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A11585-7805-E065-E5F8-CF6CC13FC18A}"/>
              </a:ext>
            </a:extLst>
          </p:cNvPr>
          <p:cNvCxnSpPr>
            <a:cxnSpLocks/>
            <a:stCxn id="92" idx="2"/>
            <a:endCxn id="101" idx="3"/>
          </p:cNvCxnSpPr>
          <p:nvPr/>
        </p:nvCxnSpPr>
        <p:spPr>
          <a:xfrm flipH="1">
            <a:off x="8065964" y="3288213"/>
            <a:ext cx="10566" cy="270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261B9D-C4E4-53B1-4DCC-E927B5FD0E12}"/>
              </a:ext>
            </a:extLst>
          </p:cNvPr>
          <p:cNvCxnSpPr>
            <a:cxnSpLocks/>
            <a:stCxn id="21" idx="2"/>
            <a:endCxn id="134" idx="3"/>
          </p:cNvCxnSpPr>
          <p:nvPr/>
        </p:nvCxnSpPr>
        <p:spPr>
          <a:xfrm>
            <a:off x="10752884" y="3636300"/>
            <a:ext cx="842280" cy="2311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: Diagonal Corners Rounded 100">
            <a:extLst>
              <a:ext uri="{FF2B5EF4-FFF2-40B4-BE49-F238E27FC236}">
                <a16:creationId xmlns:a16="http://schemas.microsoft.com/office/drawing/2014/main" id="{5F39C08E-B7E2-175B-30FD-C2A7C5F1BBB8}"/>
              </a:ext>
            </a:extLst>
          </p:cNvPr>
          <p:cNvSpPr/>
          <p:nvPr/>
        </p:nvSpPr>
        <p:spPr>
          <a:xfrm>
            <a:off x="7455802" y="3558899"/>
            <a:ext cx="122032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Sigma + ret compute, trade-wise slice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BB8F2E-8C25-0A21-1BB0-4560AE914D57}"/>
              </a:ext>
            </a:extLst>
          </p:cNvPr>
          <p:cNvCxnSpPr>
            <a:cxnSpLocks/>
            <a:stCxn id="101" idx="1"/>
            <a:endCxn id="105" idx="0"/>
          </p:cNvCxnSpPr>
          <p:nvPr/>
        </p:nvCxnSpPr>
        <p:spPr>
          <a:xfrm flipH="1">
            <a:off x="8032526" y="4003065"/>
            <a:ext cx="33438" cy="2652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F45BD4-9538-5FDC-199C-C74C61C7BC43}"/>
              </a:ext>
            </a:extLst>
          </p:cNvPr>
          <p:cNvSpPr/>
          <p:nvPr/>
        </p:nvSpPr>
        <p:spPr>
          <a:xfrm>
            <a:off x="7275390" y="4268338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ogmissingtrades.csv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P,v,mb,etc</a:t>
            </a:r>
            <a:r>
              <a:rPr lang="en-US" sz="1050" dirty="0">
                <a:highlight>
                  <a:srgbClr val="FF00FF"/>
                </a:highlight>
              </a:rPr>
              <a:t> by trade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F0ED1E-8A18-4516-149C-62C5E5E7ECD0}"/>
              </a:ext>
            </a:extLst>
          </p:cNvPr>
          <p:cNvCxnSpPr>
            <a:cxnSpLocks/>
            <a:stCxn id="105" idx="3"/>
            <a:endCxn id="134" idx="2"/>
          </p:cNvCxnSpPr>
          <p:nvPr/>
        </p:nvCxnSpPr>
        <p:spPr>
          <a:xfrm flipV="1">
            <a:off x="8789662" y="4089543"/>
            <a:ext cx="2318646" cy="3723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41CA454D-0B80-B68A-A9E6-D09E14E5B5BD}"/>
              </a:ext>
            </a:extLst>
          </p:cNvPr>
          <p:cNvSpPr/>
          <p:nvPr/>
        </p:nvSpPr>
        <p:spPr>
          <a:xfrm>
            <a:off x="11108308" y="3867460"/>
            <a:ext cx="97371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Merge </a:t>
            </a:r>
            <a:r>
              <a:rPr lang="en-US" sz="900" dirty="0" err="1">
                <a:highlight>
                  <a:srgbClr val="FF00FF"/>
                </a:highlight>
              </a:rPr>
              <a:t>py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531E6B-D810-461C-F1C9-260A2288E882}"/>
              </a:ext>
            </a:extLst>
          </p:cNvPr>
          <p:cNvCxnSpPr>
            <a:cxnSpLocks/>
            <a:stCxn id="134" idx="1"/>
            <a:endCxn id="150" idx="0"/>
          </p:cNvCxnSpPr>
          <p:nvPr/>
        </p:nvCxnSpPr>
        <p:spPr>
          <a:xfrm flipH="1">
            <a:off x="11324884" y="4311626"/>
            <a:ext cx="270280" cy="160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75E8CB-0CB7-4867-4983-05C020B6C5C9}"/>
              </a:ext>
            </a:extLst>
          </p:cNvPr>
          <p:cNvSpPr/>
          <p:nvPr/>
        </p:nvSpPr>
        <p:spPr>
          <a:xfrm>
            <a:off x="10567748" y="4472451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Oip_mega_filled.csv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B98D03C-9989-BA49-7B96-DADAE333BD8C}"/>
              </a:ext>
            </a:extLst>
          </p:cNvPr>
          <p:cNvSpPr/>
          <p:nvPr/>
        </p:nvSpPr>
        <p:spPr>
          <a:xfrm>
            <a:off x="8126481" y="102874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Oip_mega_rounded1.csv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3775D2-FEEB-7AC4-D61B-800AFB3C758F}"/>
              </a:ext>
            </a:extLst>
          </p:cNvPr>
          <p:cNvCxnSpPr>
            <a:cxnSpLocks/>
            <a:stCxn id="54" idx="3"/>
            <a:endCxn id="156" idx="2"/>
          </p:cNvCxnSpPr>
          <p:nvPr/>
        </p:nvCxnSpPr>
        <p:spPr>
          <a:xfrm flipV="1">
            <a:off x="6246130" y="315678"/>
            <a:ext cx="614917" cy="80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Diagonal Corners Rounded 155">
            <a:extLst>
              <a:ext uri="{FF2B5EF4-FFF2-40B4-BE49-F238E27FC236}">
                <a16:creationId xmlns:a16="http://schemas.microsoft.com/office/drawing/2014/main" id="{F58F2D16-67A9-77BA-6C9E-140E4AEF015C}"/>
              </a:ext>
            </a:extLst>
          </p:cNvPr>
          <p:cNvSpPr/>
          <p:nvPr/>
        </p:nvSpPr>
        <p:spPr>
          <a:xfrm>
            <a:off x="6861047" y="93595"/>
            <a:ext cx="91669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6EB3E89-D18D-6A3A-CE25-7AA66C6B4100}"/>
              </a:ext>
            </a:extLst>
          </p:cNvPr>
          <p:cNvCxnSpPr>
            <a:cxnSpLocks/>
            <a:stCxn id="156" idx="0"/>
            <a:endCxn id="153" idx="1"/>
          </p:cNvCxnSpPr>
          <p:nvPr/>
        </p:nvCxnSpPr>
        <p:spPr>
          <a:xfrm flipV="1">
            <a:off x="7777740" y="296446"/>
            <a:ext cx="348741" cy="192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D95A6A-D211-612E-3964-A1427D91C511}"/>
              </a:ext>
            </a:extLst>
          </p:cNvPr>
          <p:cNvSpPr/>
          <p:nvPr/>
        </p:nvSpPr>
        <p:spPr>
          <a:xfrm>
            <a:off x="4442688" y="6107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Your_file_cleaned.csv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6DFBD3-22C6-EE1B-5807-1F1273A90D90}"/>
              </a:ext>
            </a:extLst>
          </p:cNvPr>
          <p:cNvCxnSpPr>
            <a:cxnSpLocks/>
            <a:stCxn id="229" idx="0"/>
            <a:endCxn id="54" idx="1"/>
          </p:cNvCxnSpPr>
          <p:nvPr/>
        </p:nvCxnSpPr>
        <p:spPr>
          <a:xfrm>
            <a:off x="3908611" y="307619"/>
            <a:ext cx="607184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FB93651-9066-EAE6-2732-D762F513B3DC}"/>
              </a:ext>
            </a:extLst>
          </p:cNvPr>
          <p:cNvCxnSpPr>
            <a:cxnSpLocks/>
            <a:stCxn id="79" idx="1"/>
            <a:endCxn id="209" idx="3"/>
          </p:cNvCxnSpPr>
          <p:nvPr/>
        </p:nvCxnSpPr>
        <p:spPr>
          <a:xfrm flipH="1">
            <a:off x="7021279" y="1942038"/>
            <a:ext cx="1093476" cy="256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Diagonal Corners Rounded 208">
            <a:extLst>
              <a:ext uri="{FF2B5EF4-FFF2-40B4-BE49-F238E27FC236}">
                <a16:creationId xmlns:a16="http://schemas.microsoft.com/office/drawing/2014/main" id="{11589A06-D0F5-A249-F454-6C773DD97AA5}"/>
              </a:ext>
            </a:extLst>
          </p:cNvPr>
          <p:cNvSpPr/>
          <p:nvPr/>
        </p:nvSpPr>
        <p:spPr>
          <a:xfrm>
            <a:off x="6208455" y="2198265"/>
            <a:ext cx="1625648" cy="3747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Barchart_ripper.py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Make dynamic/reusable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216063E-8903-CAB2-3659-B911A359F9DA}"/>
              </a:ext>
            </a:extLst>
          </p:cNvPr>
          <p:cNvCxnSpPr>
            <a:cxnSpLocks/>
            <a:stCxn id="209" idx="1"/>
            <a:endCxn id="92" idx="0"/>
          </p:cNvCxnSpPr>
          <p:nvPr/>
        </p:nvCxnSpPr>
        <p:spPr>
          <a:xfrm>
            <a:off x="7021279" y="2573010"/>
            <a:ext cx="1055251" cy="328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393F93F-EFF9-BF18-C84F-ED83F04546E8}"/>
              </a:ext>
            </a:extLst>
          </p:cNvPr>
          <p:cNvSpPr/>
          <p:nvPr/>
        </p:nvSpPr>
        <p:spPr>
          <a:xfrm>
            <a:off x="1131495" y="1367325"/>
            <a:ext cx="284822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oi_rawpull_ymd_2019_01_01_2025_08_06_incl.csv 93293 / OI data only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0E0FB5E-EC68-46AD-6215-2582E6E740E8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2154601" y="1754470"/>
            <a:ext cx="201212" cy="6816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5003BA8-A77D-2C17-6335-31CDF24067B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2355813" y="307619"/>
            <a:ext cx="567088" cy="10597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: Diagonal Corners Rounded 228">
            <a:extLst>
              <a:ext uri="{FF2B5EF4-FFF2-40B4-BE49-F238E27FC236}">
                <a16:creationId xmlns:a16="http://schemas.microsoft.com/office/drawing/2014/main" id="{F0BD8379-71C9-D37C-A81E-8ADCBB963E42}"/>
              </a:ext>
            </a:extLst>
          </p:cNvPr>
          <p:cNvSpPr/>
          <p:nvPr/>
        </p:nvSpPr>
        <p:spPr>
          <a:xfrm>
            <a:off x="2922901" y="85536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Dr3</a:t>
            </a:r>
          </a:p>
          <a:p>
            <a:pPr algn="ctr"/>
            <a:r>
              <a:rPr lang="en-US" sz="900" dirty="0"/>
              <a:t>.</a:t>
            </a:r>
            <a:r>
              <a:rPr lang="en-US" sz="900" dirty="0" err="1"/>
              <a:t>ipynb</a:t>
            </a:r>
            <a:endParaRPr lang="en-US" sz="900" dirty="0"/>
          </a:p>
        </p:txBody>
      </p:sp>
      <p:sp>
        <p:nvSpPr>
          <p:cNvPr id="239" name="Rectangle: Diagonal Corners Rounded 238">
            <a:extLst>
              <a:ext uri="{FF2B5EF4-FFF2-40B4-BE49-F238E27FC236}">
                <a16:creationId xmlns:a16="http://schemas.microsoft.com/office/drawing/2014/main" id="{34D683F4-36C8-E508-649F-94468748F903}"/>
              </a:ext>
            </a:extLst>
          </p:cNvPr>
          <p:cNvSpPr/>
          <p:nvPr/>
        </p:nvSpPr>
        <p:spPr>
          <a:xfrm>
            <a:off x="1661746" y="2436139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Dr1b+dr2+3.ipynb???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DE7E69-0505-08AB-D91B-973A5CBAFA6A}"/>
              </a:ext>
            </a:extLst>
          </p:cNvPr>
          <p:cNvCxnSpPr>
            <a:cxnSpLocks/>
            <a:stCxn id="242" idx="0"/>
            <a:endCxn id="384" idx="1"/>
          </p:cNvCxnSpPr>
          <p:nvPr/>
        </p:nvCxnSpPr>
        <p:spPr>
          <a:xfrm flipV="1">
            <a:off x="2275731" y="2988018"/>
            <a:ext cx="0" cy="3473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9A91192-07DC-4712-A5ED-2C940E0442E4}"/>
              </a:ext>
            </a:extLst>
          </p:cNvPr>
          <p:cNvSpPr/>
          <p:nvPr/>
        </p:nvSpPr>
        <p:spPr>
          <a:xfrm>
            <a:off x="1625700" y="3335327"/>
            <a:ext cx="130006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Openinsider.com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BE17861-3F96-95B7-CE9B-2D02B1350BED}"/>
              </a:ext>
            </a:extLst>
          </p:cNvPr>
          <p:cNvCxnSpPr>
            <a:cxnSpLocks/>
            <a:stCxn id="250" idx="3"/>
            <a:endCxn id="229" idx="2"/>
          </p:cNvCxnSpPr>
          <p:nvPr/>
        </p:nvCxnSpPr>
        <p:spPr>
          <a:xfrm flipV="1">
            <a:off x="2275731" y="307619"/>
            <a:ext cx="647170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0A8A67A-8446-2FD3-6F8C-8C030C0C991E}"/>
              </a:ext>
            </a:extLst>
          </p:cNvPr>
          <p:cNvSpPr/>
          <p:nvPr/>
        </p:nvSpPr>
        <p:spPr>
          <a:xfrm>
            <a:off x="1437553" y="130166"/>
            <a:ext cx="8381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C,v</a:t>
            </a:r>
            <a:endParaRPr lang="en-US" sz="105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2432628-A2C9-4E4C-5B14-28BD1D5F0909}"/>
              </a:ext>
            </a:extLst>
          </p:cNvPr>
          <p:cNvCxnSpPr>
            <a:cxnSpLocks/>
            <a:stCxn id="257" idx="3"/>
            <a:endCxn id="6" idx="0"/>
          </p:cNvCxnSpPr>
          <p:nvPr/>
        </p:nvCxnSpPr>
        <p:spPr>
          <a:xfrm flipH="1">
            <a:off x="11448646" y="1947178"/>
            <a:ext cx="742778" cy="3192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01F067C-954B-D0F0-8D08-D09BF80F0F11}"/>
              </a:ext>
            </a:extLst>
          </p:cNvPr>
          <p:cNvSpPr/>
          <p:nvPr/>
        </p:nvSpPr>
        <p:spPr>
          <a:xfrm>
            <a:off x="11419239" y="1753606"/>
            <a:ext cx="77218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Ohlc</a:t>
            </a:r>
            <a:r>
              <a:rPr lang="en-US" sz="1050" dirty="0"/>
              <a:t>-&gt;sig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5854F77-F781-5842-ACED-0B81E366973C}"/>
              </a:ext>
            </a:extLst>
          </p:cNvPr>
          <p:cNvCxnSpPr>
            <a:cxnSpLocks/>
            <a:stCxn id="150" idx="2"/>
            <a:endCxn id="274" idx="3"/>
          </p:cNvCxnSpPr>
          <p:nvPr/>
        </p:nvCxnSpPr>
        <p:spPr>
          <a:xfrm flipH="1">
            <a:off x="11241659" y="5018654"/>
            <a:ext cx="83225" cy="2909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: Diagonal Corners Rounded 273">
            <a:extLst>
              <a:ext uri="{FF2B5EF4-FFF2-40B4-BE49-F238E27FC236}">
                <a16:creationId xmlns:a16="http://schemas.microsoft.com/office/drawing/2014/main" id="{C26ACC18-2B31-D6DB-DE15-6404BC79A7A1}"/>
              </a:ext>
            </a:extLst>
          </p:cNvPr>
          <p:cNvSpPr/>
          <p:nvPr/>
        </p:nvSpPr>
        <p:spPr>
          <a:xfrm>
            <a:off x="10543696" y="5309640"/>
            <a:ext cx="1395925" cy="869987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Relative weighting of volume, insider buy data by ticker avg/total?– more ft cols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09886E-9D4F-CA96-2EC7-E4869377E2B8}"/>
              </a:ext>
            </a:extLst>
          </p:cNvPr>
          <p:cNvCxnSpPr>
            <a:cxnSpLocks/>
            <a:stCxn id="274" idx="2"/>
            <a:endCxn id="281" idx="3"/>
          </p:cNvCxnSpPr>
          <p:nvPr/>
        </p:nvCxnSpPr>
        <p:spPr>
          <a:xfrm flipH="1" flipV="1">
            <a:off x="10264130" y="5726391"/>
            <a:ext cx="279566" cy="182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5C7B07D-56D3-5F5C-ED1C-C7200364FDCA}"/>
              </a:ext>
            </a:extLst>
          </p:cNvPr>
          <p:cNvSpPr/>
          <p:nvPr/>
        </p:nvSpPr>
        <p:spPr>
          <a:xfrm>
            <a:off x="8749859" y="5453289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Oip_mega_relative.csv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r>
              <a:rPr lang="en-US" sz="900" dirty="0">
                <a:highlight>
                  <a:srgbClr val="FF00FF"/>
                </a:highlight>
              </a:rPr>
              <a:t>,%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CD3B0B-F378-8B1E-1611-162083B1CB11}"/>
              </a:ext>
            </a:extLst>
          </p:cNvPr>
          <p:cNvCxnSpPr>
            <a:cxnSpLocks/>
            <a:stCxn id="283" idx="2"/>
            <a:endCxn id="284" idx="3"/>
          </p:cNvCxnSpPr>
          <p:nvPr/>
        </p:nvCxnSpPr>
        <p:spPr>
          <a:xfrm>
            <a:off x="6040209" y="3451185"/>
            <a:ext cx="9178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490E17E-D0CE-3CC2-2584-EABD590FFC34}"/>
              </a:ext>
            </a:extLst>
          </p:cNvPr>
          <p:cNvSpPr/>
          <p:nvPr/>
        </p:nvSpPr>
        <p:spPr>
          <a:xfrm>
            <a:off x="5724020" y="3064041"/>
            <a:ext cx="6323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</p:txBody>
      </p:sp>
      <p:sp>
        <p:nvSpPr>
          <p:cNvPr id="284" name="Rectangle: Diagonal Corners Rounded 283">
            <a:extLst>
              <a:ext uri="{FF2B5EF4-FFF2-40B4-BE49-F238E27FC236}">
                <a16:creationId xmlns:a16="http://schemas.microsoft.com/office/drawing/2014/main" id="{94131959-2B52-1319-4A01-A2A5371FCCD6}"/>
              </a:ext>
            </a:extLst>
          </p:cNvPr>
          <p:cNvSpPr/>
          <p:nvPr/>
        </p:nvSpPr>
        <p:spPr>
          <a:xfrm>
            <a:off x="5404389" y="3606613"/>
            <a:ext cx="1289995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Get S&amp;P500 daily OHLCV, compute daily returns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5C85B19-ABA9-70B9-182D-B1DEEE85DFF5}"/>
              </a:ext>
            </a:extLst>
          </p:cNvPr>
          <p:cNvCxnSpPr>
            <a:cxnSpLocks/>
            <a:stCxn id="284" idx="1"/>
            <a:endCxn id="286" idx="0"/>
          </p:cNvCxnSpPr>
          <p:nvPr/>
        </p:nvCxnSpPr>
        <p:spPr>
          <a:xfrm>
            <a:off x="6049387" y="4050779"/>
            <a:ext cx="3451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EE87C7B-DFB1-B633-86C8-54C116091DB0}"/>
              </a:ext>
            </a:extLst>
          </p:cNvPr>
          <p:cNvSpPr/>
          <p:nvPr/>
        </p:nvSpPr>
        <p:spPr>
          <a:xfrm>
            <a:off x="5585742" y="4206207"/>
            <a:ext cx="93419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snp500.csv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#? / </a:t>
            </a:r>
            <a:r>
              <a:rPr lang="en-US" sz="900" dirty="0" err="1">
                <a:highlight>
                  <a:srgbClr val="FF00FF"/>
                </a:highlight>
              </a:rPr>
              <a:t>o,h,l,c,v,r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66D0C84-5951-F873-06F5-C58B0FB21FF1}"/>
              </a:ext>
            </a:extLst>
          </p:cNvPr>
          <p:cNvCxnSpPr>
            <a:cxnSpLocks/>
            <a:stCxn id="281" idx="1"/>
            <a:endCxn id="317" idx="0"/>
          </p:cNvCxnSpPr>
          <p:nvPr/>
        </p:nvCxnSpPr>
        <p:spPr>
          <a:xfrm flipH="1">
            <a:off x="8555687" y="5726391"/>
            <a:ext cx="194172" cy="267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: Diagonal Corners Rounded 316">
            <a:extLst>
              <a:ext uri="{FF2B5EF4-FFF2-40B4-BE49-F238E27FC236}">
                <a16:creationId xmlns:a16="http://schemas.microsoft.com/office/drawing/2014/main" id="{80B48DAE-A28B-F39E-758C-46BE1E04B570}"/>
              </a:ext>
            </a:extLst>
          </p:cNvPr>
          <p:cNvSpPr/>
          <p:nvPr/>
        </p:nvSpPr>
        <p:spPr>
          <a:xfrm>
            <a:off x="7159762" y="5357473"/>
            <a:ext cx="1395925" cy="7913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~N + log() transforms of distributed ft variables (by ticker? By var? by yr?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2F26BA6-8461-1E6B-F7CD-4159E330B737}"/>
              </a:ext>
            </a:extLst>
          </p:cNvPr>
          <p:cNvCxnSpPr>
            <a:cxnSpLocks/>
            <a:stCxn id="317" idx="2"/>
            <a:endCxn id="319" idx="3"/>
          </p:cNvCxnSpPr>
          <p:nvPr/>
        </p:nvCxnSpPr>
        <p:spPr>
          <a:xfrm flipH="1" flipV="1">
            <a:off x="6965590" y="5698800"/>
            <a:ext cx="194172" cy="543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84FFC4-875A-5034-ACFB-A4FF5B26DE7C}"/>
              </a:ext>
            </a:extLst>
          </p:cNvPr>
          <p:cNvSpPr/>
          <p:nvPr/>
        </p:nvSpPr>
        <p:spPr>
          <a:xfrm>
            <a:off x="5451319" y="5425698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Oip_mega_features.csv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p,v,fp,mb,sig,%,normed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74B152C-03F6-D785-4D8B-A829950E44C4}"/>
              </a:ext>
            </a:extLst>
          </p:cNvPr>
          <p:cNvCxnSpPr>
            <a:cxnSpLocks/>
            <a:stCxn id="229" idx="0"/>
            <a:endCxn id="203" idx="1"/>
          </p:cNvCxnSpPr>
          <p:nvPr/>
        </p:nvCxnSpPr>
        <p:spPr>
          <a:xfrm>
            <a:off x="3908611" y="307619"/>
            <a:ext cx="534077" cy="4967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DCAACE-B268-16C1-4CE2-3C5022A6860C}"/>
              </a:ext>
            </a:extLst>
          </p:cNvPr>
          <p:cNvSpPr/>
          <p:nvPr/>
        </p:nvSpPr>
        <p:spPr>
          <a:xfrm>
            <a:off x="7138502" y="6148849"/>
            <a:ext cx="1514271" cy="14565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Ask GPT stats q: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Which to normalize/log </a:t>
            </a:r>
            <a:r>
              <a:rPr lang="en-US" sz="900" dirty="0" err="1">
                <a:highlight>
                  <a:srgbClr val="FF00FF"/>
                </a:highlight>
              </a:rPr>
              <a:t>tform</a:t>
            </a:r>
            <a:r>
              <a:rPr lang="en-US" sz="900" dirty="0">
                <a:highlight>
                  <a:srgbClr val="FF00FF"/>
                </a:highlight>
              </a:rPr>
              <a:t> 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r>
              <a:rPr lang="en-US" sz="900" dirty="0">
                <a:highlight>
                  <a:srgbClr val="FF00FF"/>
                </a:highlight>
              </a:rPr>
              <a:t>, and how? across ticker? Across trade lookback? Across all tickers? Across all trades? Give context of strategy/how model is </a:t>
            </a:r>
            <a:r>
              <a:rPr lang="en-US" sz="900" dirty="0" err="1">
                <a:highlight>
                  <a:srgbClr val="FF00FF"/>
                </a:highlight>
              </a:rPr>
              <a:t>implem</a:t>
            </a:r>
            <a:r>
              <a:rPr lang="en-US" sz="900" dirty="0">
                <a:highlight>
                  <a:srgbClr val="FF00FF"/>
                </a:highlight>
              </a:rPr>
              <a:t>/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067D3-1D64-29AF-E4BC-7A2923C4D1FE}"/>
              </a:ext>
            </a:extLst>
          </p:cNvPr>
          <p:cNvSpPr/>
          <p:nvPr/>
        </p:nvSpPr>
        <p:spPr>
          <a:xfrm>
            <a:off x="174970" y="4478061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61157-14FF-D481-DC20-2197D5676745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1160680" y="4671633"/>
            <a:ext cx="425872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E1B18ED-D10A-8D94-4DC4-8E862DF68DB8}"/>
              </a:ext>
            </a:extLst>
          </p:cNvPr>
          <p:cNvSpPr/>
          <p:nvPr/>
        </p:nvSpPr>
        <p:spPr>
          <a:xfrm>
            <a:off x="1586552" y="4501417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SNP500getter .ipynb</a:t>
            </a:r>
            <a:endParaRPr lang="en-US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7E8B2-1574-A2D9-8E0D-FDC61FF02CA3}"/>
              </a:ext>
            </a:extLst>
          </p:cNvPr>
          <p:cNvCxnSpPr>
            <a:cxnSpLocks/>
            <a:stCxn id="17" idx="0"/>
            <a:endCxn id="26" idx="1"/>
          </p:cNvCxnSpPr>
          <p:nvPr/>
        </p:nvCxnSpPr>
        <p:spPr>
          <a:xfrm flipV="1">
            <a:off x="2619816" y="4719124"/>
            <a:ext cx="194172" cy="43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47C24-894D-0D7B-23D0-0CC923745A99}"/>
              </a:ext>
            </a:extLst>
          </p:cNvPr>
          <p:cNvSpPr/>
          <p:nvPr/>
        </p:nvSpPr>
        <p:spPr>
          <a:xfrm>
            <a:off x="2813988" y="4525552"/>
            <a:ext cx="1842217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Sp500_ft1.csv</a:t>
            </a:r>
          </a:p>
          <a:p>
            <a:pPr algn="ctr"/>
            <a:r>
              <a:rPr lang="en-US" sz="1050" dirty="0"/>
              <a:t>Daily </a:t>
            </a:r>
            <a:r>
              <a:rPr lang="en-US" sz="1050" dirty="0" err="1"/>
              <a:t>snp</a:t>
            </a:r>
            <a:r>
              <a:rPr lang="en-US" sz="1050" dirty="0"/>
              <a:t> metrics Nov1,2018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DC3B39-1848-5330-79AD-54AEF55A30D2}"/>
              </a:ext>
            </a:extLst>
          </p:cNvPr>
          <p:cNvSpPr/>
          <p:nvPr/>
        </p:nvSpPr>
        <p:spPr>
          <a:xfrm>
            <a:off x="129568" y="5576265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CE123-651A-6DFB-5F74-AD6DE3E53D6A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>
            <a:off x="1115278" y="5769837"/>
            <a:ext cx="366837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238913A3-D162-C0F5-0401-8CB48CD31675}"/>
              </a:ext>
            </a:extLst>
          </p:cNvPr>
          <p:cNvSpPr/>
          <p:nvPr/>
        </p:nvSpPr>
        <p:spPr>
          <a:xfrm>
            <a:off x="1482115" y="5599621"/>
            <a:ext cx="109229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morefeatures1 .ipynb</a:t>
            </a:r>
            <a:endParaRPr lang="en-US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9B4481-FD6B-D8D0-9651-15A0BD0623D6}"/>
              </a:ext>
            </a:extLst>
          </p:cNvPr>
          <p:cNvCxnSpPr>
            <a:cxnSpLocks/>
            <a:stCxn id="31" idx="0"/>
            <a:endCxn id="33" idx="1"/>
          </p:cNvCxnSpPr>
          <p:nvPr/>
        </p:nvCxnSpPr>
        <p:spPr>
          <a:xfrm flipV="1">
            <a:off x="2574414" y="5565397"/>
            <a:ext cx="158128" cy="256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860B8-CD94-EAE3-1209-90AB0D3A0B92}"/>
              </a:ext>
            </a:extLst>
          </p:cNvPr>
          <p:cNvSpPr/>
          <p:nvPr/>
        </p:nvSpPr>
        <p:spPr>
          <a:xfrm>
            <a:off x="2732542" y="5130403"/>
            <a:ext cx="1961642" cy="869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73494rows, 4183stocks</a:t>
            </a:r>
          </a:p>
          <a:p>
            <a:pPr algn="ctr"/>
            <a:r>
              <a:rPr lang="en-US" sz="1050" dirty="0"/>
              <a:t>+ </a:t>
            </a:r>
            <a:r>
              <a:rPr lang="en-US" sz="1050" dirty="0" err="1"/>
              <a:t>Purchase_pct_mcap</a:t>
            </a:r>
            <a:r>
              <a:rPr lang="en-US" sz="1050" dirty="0"/>
              <a:t>, </a:t>
            </a:r>
            <a:r>
              <a:rPr lang="en-US" sz="1050" dirty="0" err="1"/>
              <a:t>tradefile_td</a:t>
            </a:r>
            <a:r>
              <a:rPr lang="en-US" sz="1050" dirty="0"/>
              <a:t>, </a:t>
            </a:r>
            <a:r>
              <a:rPr lang="en-US" sz="1050" dirty="0" err="1"/>
              <a:t>ret_trade_to_mebuy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42F1A0-171E-3C02-6FE6-C36549B4A338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4694184" y="5099602"/>
            <a:ext cx="193573" cy="4657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CCD24E1-9260-88C5-D42B-0D837A9A5664}"/>
              </a:ext>
            </a:extLst>
          </p:cNvPr>
          <p:cNvSpPr/>
          <p:nvPr/>
        </p:nvSpPr>
        <p:spPr>
          <a:xfrm>
            <a:off x="4887757" y="4877519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highlight>
                  <a:srgbClr val="FF00FF"/>
                </a:highlight>
              </a:rPr>
              <a:t>Needs merge/infill w OG </a:t>
            </a:r>
            <a:r>
              <a:rPr lang="en-US" sz="900" b="1" dirty="0" err="1">
                <a:highlight>
                  <a:srgbClr val="FF00FF"/>
                </a:highlight>
              </a:rPr>
              <a:t>tbh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9FC234-4CE2-6016-A591-669841F11B63}"/>
              </a:ext>
            </a:extLst>
          </p:cNvPr>
          <p:cNvCxnSpPr>
            <a:cxnSpLocks/>
            <a:stCxn id="43" idx="0"/>
            <a:endCxn id="319" idx="0"/>
          </p:cNvCxnSpPr>
          <p:nvPr/>
        </p:nvCxnSpPr>
        <p:spPr>
          <a:xfrm>
            <a:off x="5921021" y="5099602"/>
            <a:ext cx="287434" cy="3260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65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41A7-8050-7AAE-F695-8AAFA54C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49" y="131208"/>
            <a:ext cx="2702442" cy="4004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C4765-0118-C149-168A-2B6A9AEE9CE1}"/>
              </a:ext>
            </a:extLst>
          </p:cNvPr>
          <p:cNvSpPr/>
          <p:nvPr/>
        </p:nvSpPr>
        <p:spPr>
          <a:xfrm>
            <a:off x="3815670" y="444909"/>
            <a:ext cx="17545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</a:t>
            </a:r>
            <a:r>
              <a:rPr lang="en-US" sz="1200" b="1" dirty="0"/>
              <a:t>Fixed-</a:t>
            </a:r>
            <a:r>
              <a:rPr lang="en-US" sz="1200" b="1" dirty="0" err="1"/>
              <a:t>Hold</a:t>
            </a:r>
            <a:r>
              <a:rPr lang="en-US" sz="1200" dirty="0" err="1"/>
              <a:t>_dur</a:t>
            </a:r>
            <a:endParaRPr lang="en-US" sz="1200" dirty="0"/>
          </a:p>
          <a:p>
            <a:pPr algn="ctr"/>
            <a:r>
              <a:rPr lang="en-US" sz="1200" dirty="0"/>
              <a:t>1-150d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AA96C-DEE2-1AC5-EFE6-B53420A3CEC0}"/>
              </a:ext>
            </a:extLst>
          </p:cNvPr>
          <p:cNvSpPr/>
          <p:nvPr/>
        </p:nvSpPr>
        <p:spPr>
          <a:xfrm>
            <a:off x="2588850" y="1717449"/>
            <a:ext cx="2027895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 </a:t>
            </a:r>
            <a:r>
              <a:rPr lang="en-US" sz="1200" dirty="0" err="1"/>
              <a:t>ov</a:t>
            </a:r>
            <a:r>
              <a:rPr lang="en-US" sz="1200" dirty="0"/>
              <a:t> On some Tickers</a:t>
            </a:r>
          </a:p>
          <a:p>
            <a:pPr algn="ctr"/>
            <a:r>
              <a:rPr lang="en-US" sz="1200" dirty="0"/>
              <a:t>1-7 or 45-65 </a:t>
            </a:r>
            <a:r>
              <a:rPr lang="en-US" sz="1200" dirty="0" err="1"/>
              <a:t>ie</a:t>
            </a:r>
            <a:r>
              <a:rPr lang="en-US" sz="1200" dirty="0"/>
              <a:t> MCB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5DE09-EAE3-2E75-3794-9077A97810BC}"/>
              </a:ext>
            </a:extLst>
          </p:cNvPr>
          <p:cNvSpPr/>
          <p:nvPr/>
        </p:nvSpPr>
        <p:spPr>
          <a:xfrm>
            <a:off x="4996770" y="1717449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neg/0 for ticker for all </a:t>
            </a:r>
            <a:r>
              <a:rPr lang="en-US" sz="1200" dirty="0" err="1"/>
              <a:t>hold_durs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EF12F5-C309-CCE2-EC97-DBA1A933A9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602798" y="936399"/>
            <a:ext cx="1090147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A6B82-5C82-EEAF-4E6D-6401C660D6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692945" y="936399"/>
            <a:ext cx="1104900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59ACE-8797-9593-CA41-479DBE9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99"/>
          <a:stretch>
            <a:fillRect/>
          </a:stretch>
        </p:blipFill>
        <p:spPr>
          <a:xfrm>
            <a:off x="2518147" y="2286000"/>
            <a:ext cx="1743553" cy="1143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6DB97-7729-5F2A-A3C1-D769F241FAB2}"/>
              </a:ext>
            </a:extLst>
          </p:cNvPr>
          <p:cNvSpPr/>
          <p:nvPr/>
        </p:nvSpPr>
        <p:spPr>
          <a:xfrm>
            <a:off x="3662783" y="1029745"/>
            <a:ext cx="2027894" cy="441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 hist data </a:t>
            </a:r>
            <a:r>
              <a:rPr lang="en-US" sz="900" b="1" dirty="0"/>
              <a:t>by ticker</a:t>
            </a:r>
            <a:r>
              <a:rPr lang="en-US" sz="900" dirty="0"/>
              <a:t>? To pred if fixed hold works? Use </a:t>
            </a:r>
            <a:r>
              <a:rPr lang="en-US" sz="900" b="1" dirty="0"/>
              <a:t>insider hist </a:t>
            </a:r>
            <a:r>
              <a:rPr lang="en-US" sz="900" dirty="0"/>
              <a:t>performance?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91277-F367-4F56-D0C4-0939776F19A1}"/>
              </a:ext>
            </a:extLst>
          </p:cNvPr>
          <p:cNvSpPr/>
          <p:nvPr/>
        </p:nvSpPr>
        <p:spPr>
          <a:xfrm>
            <a:off x="1851084" y="1071285"/>
            <a:ext cx="1447889" cy="400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Og RF: pred if pos return in </a:t>
            </a:r>
            <a:r>
              <a:rPr lang="en-US" sz="1100" dirty="0">
                <a:solidFill>
                  <a:srgbClr val="FFFF00"/>
                </a:solidFill>
              </a:rPr>
              <a:t>next65</a:t>
            </a:r>
            <a:r>
              <a:rPr lang="en-US" sz="1100" dirty="0"/>
              <a:t>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87B50-B001-4853-3F97-C69F60ED4B4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575029" y="1471704"/>
            <a:ext cx="1027769" cy="2457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E4F120-3EEC-A77A-F930-FA00479A483D}"/>
              </a:ext>
            </a:extLst>
          </p:cNvPr>
          <p:cNvSpPr/>
          <p:nvPr/>
        </p:nvSpPr>
        <p:spPr>
          <a:xfrm>
            <a:off x="4615770" y="2691765"/>
            <a:ext cx="9544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 at rolling?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595C4E-B8FA-BEB9-2EE8-CFAF7BBBD406}"/>
              </a:ext>
            </a:extLst>
          </p:cNvPr>
          <p:cNvSpPr/>
          <p:nvPr/>
        </p:nvSpPr>
        <p:spPr>
          <a:xfrm>
            <a:off x="9254401" y="269176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F98C1-A95D-3A29-09DD-5DEC6F64631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5092995" y="2208939"/>
            <a:ext cx="704850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D243B-1693-9ED7-3DBB-9C98FA57105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5797845" y="2208939"/>
            <a:ext cx="480304" cy="502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274BA-D7FA-96C6-9414-D5A5DC5A5A68}"/>
              </a:ext>
            </a:extLst>
          </p:cNvPr>
          <p:cNvSpPr/>
          <p:nvPr/>
        </p:nvSpPr>
        <p:spPr>
          <a:xfrm>
            <a:off x="5690677" y="2711767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dynamic </a:t>
            </a:r>
            <a:r>
              <a:rPr lang="en-US" sz="900" b="1" dirty="0" err="1"/>
              <a:t>hold</a:t>
            </a:r>
            <a:r>
              <a:rPr lang="en-US" sz="900" dirty="0" err="1"/>
              <a:t>_dur</a:t>
            </a:r>
            <a:r>
              <a:rPr lang="en-US" sz="9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0C119-793F-6D32-3497-1F3F810E4070}"/>
              </a:ext>
            </a:extLst>
          </p:cNvPr>
          <p:cNvSpPr/>
          <p:nvPr/>
        </p:nvSpPr>
        <p:spPr>
          <a:xfrm>
            <a:off x="6998239" y="2691765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NO-BUY</a:t>
            </a:r>
            <a:r>
              <a:rPr lang="en-US" sz="9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87A5CC-69EE-D211-019E-3175B5CB8CF5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5797845" y="2208939"/>
            <a:ext cx="1787866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D273A2-1FEA-8112-6E09-7EFD8CC3CD32}"/>
              </a:ext>
            </a:extLst>
          </p:cNvPr>
          <p:cNvSpPr/>
          <p:nvPr/>
        </p:nvSpPr>
        <p:spPr>
          <a:xfrm>
            <a:off x="2659551" y="3494201"/>
            <a:ext cx="1602149" cy="703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MonteCarlo</a:t>
            </a:r>
            <a:r>
              <a:rPr lang="en-US" sz="1000" dirty="0"/>
              <a:t>/Rolling updater </a:t>
            </a:r>
          </a:p>
          <a:p>
            <a:pPr algn="ctr"/>
            <a:r>
              <a:rPr lang="en-US" sz="1000" dirty="0"/>
              <a:t>Prob stays Pos/Neg</a:t>
            </a:r>
          </a:p>
          <a:p>
            <a:pPr algn="ctr"/>
            <a:r>
              <a:rPr lang="en-US" sz="1000" dirty="0"/>
              <a:t>E[x} </a:t>
            </a:r>
            <a:r>
              <a:rPr lang="en-US" sz="1000" dirty="0" err="1"/>
              <a:t>fwd</a:t>
            </a:r>
            <a:r>
              <a:rPr lang="en-US" sz="1000" dirty="0"/>
              <a:t> pred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0434F1-BD52-456F-0207-17411705F659}"/>
              </a:ext>
            </a:extLst>
          </p:cNvPr>
          <p:cNvSpPr/>
          <p:nvPr/>
        </p:nvSpPr>
        <p:spPr>
          <a:xfrm>
            <a:off x="9254400" y="465010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BE4A2-F5CC-FDB9-7754-BD3077FD472A}"/>
              </a:ext>
            </a:extLst>
          </p:cNvPr>
          <p:cNvSpPr/>
          <p:nvPr/>
        </p:nvSpPr>
        <p:spPr>
          <a:xfrm>
            <a:off x="168349" y="4391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(re) Test predicted hold duration </a:t>
            </a:r>
            <a:r>
              <a:rPr lang="en-US" sz="1000" dirty="0" err="1">
                <a:highlight>
                  <a:srgbClr val="FF00FF"/>
                </a:highlight>
              </a:rPr>
              <a:t>PnL</a:t>
            </a:r>
            <a:r>
              <a:rPr lang="en-US" sz="1000" dirty="0">
                <a:highlight>
                  <a:srgbClr val="FF00FF"/>
                </a:highlight>
              </a:rPr>
              <a:t> (even </a:t>
            </a:r>
            <a:r>
              <a:rPr lang="en-US" sz="1000" dirty="0" err="1">
                <a:highlight>
                  <a:srgbClr val="FF00FF"/>
                </a:highlight>
              </a:rPr>
              <a:t>tho</a:t>
            </a:r>
            <a:r>
              <a:rPr lang="en-US" sz="1000" dirty="0">
                <a:highlight>
                  <a:srgbClr val="FF00FF"/>
                </a:highlight>
              </a:rPr>
              <a:t> low accuracy, might be directionally/roughly correct?)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Search #hold_duration_multiclass in dr3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Bc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tbh</a:t>
            </a:r>
            <a:r>
              <a:rPr lang="en-US" sz="1000" dirty="0">
                <a:highlight>
                  <a:srgbClr val="FF00FF"/>
                </a:highlight>
              </a:rPr>
              <a:t> I would only count as inaccurate if it ends up NOT positive at the pred hold dur (rather than counting as 0/fail if it isn’t the highest at </a:t>
            </a:r>
            <a:r>
              <a:rPr lang="en-US" sz="1000" dirty="0" err="1">
                <a:highlight>
                  <a:srgbClr val="FF00FF"/>
                </a:highlight>
              </a:rPr>
              <a:t>pred_hold_dur</a:t>
            </a:r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E9331-DA27-DFCC-7AAA-80AD9D109F69}"/>
              </a:ext>
            </a:extLst>
          </p:cNvPr>
          <p:cNvSpPr/>
          <p:nvPr/>
        </p:nvSpPr>
        <p:spPr>
          <a:xfrm>
            <a:off x="3086692" y="4403316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Within a ticker/class: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Use past working/good (fixed?)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to inform future insider trade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How to store this data if dynamic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set of for </a:t>
            </a:r>
            <a:r>
              <a:rPr lang="en-US" sz="1000" dirty="0" err="1">
                <a:highlight>
                  <a:srgbClr val="FF00FF"/>
                </a:highlight>
              </a:rPr>
              <a:t>ea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prev</a:t>
            </a:r>
            <a:r>
              <a:rPr lang="en-US" sz="1000" dirty="0">
                <a:highlight>
                  <a:srgbClr val="FF00FF"/>
                </a:highlight>
              </a:rPr>
              <a:t> trade?: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is_pos_hold_dur_under70d? T/F</a:t>
            </a: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return curve r vs x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Best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x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25306-3D7F-8780-4782-5B6033803EBE}"/>
              </a:ext>
            </a:extLst>
          </p:cNvPr>
          <p:cNvSpPr/>
          <p:nvPr/>
        </p:nvSpPr>
        <p:spPr>
          <a:xfrm>
            <a:off x="6005035" y="4391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Pred 1d hold   VS   any+ in 10d hold? 30d?45?70?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Binary AND regression pred.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(obvs both+ daily update Montecarlo)</a:t>
            </a:r>
          </a:p>
        </p:txBody>
      </p:sp>
    </p:spTree>
    <p:extLst>
      <p:ext uri="{BB962C8B-B14F-4D97-AF65-F5344CB8AC3E}">
        <p14:creationId xmlns:p14="http://schemas.microsoft.com/office/powerpoint/2010/main" val="1281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698A-AEF5-1BDA-B7F3-6376154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3775"/>
            <a:ext cx="11412794" cy="667262"/>
          </a:xfrm>
        </p:spPr>
        <p:txBody>
          <a:bodyPr>
            <a:normAutofit/>
          </a:bodyPr>
          <a:lstStyle/>
          <a:p>
            <a:r>
              <a:rPr lang="en-US" sz="3200" dirty="0" err="1"/>
              <a:t>Notings</a:t>
            </a:r>
            <a:r>
              <a:rPr lang="en-US" sz="3200" dirty="0"/>
              <a:t> – </a:t>
            </a:r>
            <a:r>
              <a:rPr lang="en-US" sz="2000" dirty="0"/>
              <a:t>missing data is often missing for all times, better coverage recently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1A4BE-87CE-B4C4-BA18-596A3784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49" y="464800"/>
            <a:ext cx="6004405" cy="296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6D86-DF61-6C95-E8C0-A5192576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5" y="585898"/>
            <a:ext cx="5813434" cy="284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8F122-A092-47F4-2A0C-57222783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31" y="3550098"/>
            <a:ext cx="6638924" cy="32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A19B5-DC6A-91ED-906A-C00336CD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476" y="3920798"/>
            <a:ext cx="4485554" cy="2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0E67-A752-0819-D2E7-3B8C042B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9" y="-321121"/>
            <a:ext cx="10515600" cy="1325563"/>
          </a:xfrm>
        </p:spPr>
        <p:txBody>
          <a:bodyPr/>
          <a:lstStyle/>
          <a:p>
            <a:r>
              <a:rPr lang="en-US" dirty="0"/>
              <a:t>notings2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CE1-516B-9B64-20DC-FF346674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76177"/>
            <a:ext cx="7262037" cy="5400786"/>
          </a:xfrm>
        </p:spPr>
        <p:txBody>
          <a:bodyPr/>
          <a:lstStyle/>
          <a:p>
            <a:r>
              <a:rPr lang="en-US" dirty="0"/>
              <a:t>SHAP takes forever to run, super basic models so far suck, prediction necessary (naïve buying might not work overall)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any+ in next10d: </a:t>
            </a:r>
          </a:p>
          <a:p>
            <a:pPr lvl="1"/>
            <a:r>
              <a:rPr lang="en-US" dirty="0"/>
              <a:t>80% precision @best thresh= </a:t>
            </a:r>
            <a:r>
              <a:rPr lang="en-US" b="1" dirty="0"/>
              <a:t>0.6</a:t>
            </a:r>
            <a:r>
              <a:rPr lang="en-US" dirty="0"/>
              <a:t> </a:t>
            </a:r>
            <a:r>
              <a:rPr lang="en-US" sz="1600" dirty="0"/>
              <a:t>see below</a:t>
            </a:r>
            <a:endParaRPr lang="en-US" dirty="0"/>
          </a:p>
          <a:p>
            <a:pPr lvl="1"/>
            <a:r>
              <a:rPr lang="en-US" sz="1600" dirty="0"/>
              <a:t>Dropped 25347r due2 missing lookback data; remaining 67945 rows. Dropped 333 rows due to missing forward ret_p_p1..p10 data; remaining 67612 rows. Number of features after excluding future cols: 64.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6FCD-5E8F-EA29-B8A9-56CEAF32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21" y="4533375"/>
            <a:ext cx="2907637" cy="217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DB844-9786-FD43-8472-83191D71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4124565"/>
            <a:ext cx="3985604" cy="269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94AAA-217E-825C-926D-BAE483BE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3" y="4533375"/>
            <a:ext cx="3985605" cy="18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60D55-EC68-762C-31B4-437FEF11C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528" y="128650"/>
            <a:ext cx="3032790" cy="1956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62997-3E56-452F-EDA2-CDD9121C3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318" y="72734"/>
            <a:ext cx="2057393" cy="1688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762A1-76E4-C7EE-456C-6A663E116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3493" y="1735239"/>
            <a:ext cx="1982632" cy="2389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14:cNvPr>
              <p14:cNvContentPartPr/>
              <p14:nvPr/>
            </p14:nvContentPartPr>
            <p14:xfrm>
              <a:off x="988619" y="3326978"/>
              <a:ext cx="479520" cy="2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2499" y="3320858"/>
                <a:ext cx="491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14:cNvPr>
              <p14:cNvContentPartPr/>
              <p14:nvPr/>
            </p14:nvContentPartPr>
            <p14:xfrm flipH="1">
              <a:off x="2403059" y="4327058"/>
              <a:ext cx="11160" cy="227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397130" y="4320937"/>
                <a:ext cx="23018" cy="228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14:cNvPr>
              <p14:cNvContentPartPr/>
              <p14:nvPr/>
            </p14:nvContentPartPr>
            <p14:xfrm>
              <a:off x="2267923" y="6549619"/>
              <a:ext cx="241920" cy="15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1803" y="6543499"/>
                <a:ext cx="254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14:cNvPr>
              <p14:cNvContentPartPr/>
              <p14:nvPr/>
            </p14:nvContentPartPr>
            <p14:xfrm>
              <a:off x="4886563" y="3352819"/>
              <a:ext cx="435240" cy="3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0443" y="3346699"/>
                <a:ext cx="447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14:cNvPr>
              <p14:cNvContentPartPr/>
              <p14:nvPr/>
            </p14:nvContentPartPr>
            <p14:xfrm>
              <a:off x="5653003" y="5632699"/>
              <a:ext cx="510120" cy="3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6883" y="5626579"/>
                <a:ext cx="52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14:cNvPr>
              <p14:cNvContentPartPr/>
              <p14:nvPr/>
            </p14:nvContentPartPr>
            <p14:xfrm>
              <a:off x="1405723" y="2969059"/>
              <a:ext cx="2497680" cy="6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9603" y="2962939"/>
                <a:ext cx="250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14:cNvPr>
              <p14:cNvContentPartPr/>
              <p14:nvPr/>
            </p14:nvContentPartPr>
            <p14:xfrm>
              <a:off x="3886843" y="2741899"/>
              <a:ext cx="3499200" cy="216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0723" y="2735779"/>
                <a:ext cx="3511440" cy="21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14:cNvPr>
              <p14:cNvContentPartPr/>
              <p14:nvPr/>
            </p14:nvContentPartPr>
            <p14:xfrm>
              <a:off x="2458003" y="4847179"/>
              <a:ext cx="3211920" cy="866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51883" y="4841059"/>
                <a:ext cx="322416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14:cNvPr>
              <p14:cNvContentPartPr/>
              <p14:nvPr/>
            </p14:nvContentPartPr>
            <p14:xfrm>
              <a:off x="6469843" y="5594179"/>
              <a:ext cx="41220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3723" y="5588059"/>
                <a:ext cx="4244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A602D-4FC8-CC0E-5148-795148E5C460}"/>
              </a:ext>
            </a:extLst>
          </p:cNvPr>
          <p:cNvGrpSpPr/>
          <p:nvPr/>
        </p:nvGrpSpPr>
        <p:grpSpPr>
          <a:xfrm>
            <a:off x="2341363" y="4316618"/>
            <a:ext cx="4091400" cy="1150481"/>
            <a:chOff x="2341363" y="4316618"/>
            <a:chExt cx="4091400" cy="11504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14:cNvPr>
                <p14:cNvContentPartPr/>
                <p14:nvPr/>
              </p14:nvContentPartPr>
              <p14:xfrm>
                <a:off x="2341363" y="4728019"/>
                <a:ext cx="118800" cy="11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5243" y="4721899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14:cNvPr>
                <p14:cNvContentPartPr/>
                <p14:nvPr/>
              </p14:nvContentPartPr>
              <p14:xfrm>
                <a:off x="2381459" y="431661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5339" y="4310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14:cNvPr>
                <p14:cNvContentPartPr/>
                <p14:nvPr/>
              </p14:nvContentPartPr>
              <p14:xfrm>
                <a:off x="2413499" y="4486898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7379" y="4480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14:cNvPr>
                <p14:cNvContentPartPr/>
                <p14:nvPr/>
              </p14:nvContentPartPr>
              <p14:xfrm>
                <a:off x="2350363" y="4335979"/>
                <a:ext cx="137160" cy="10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44243" y="4329859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14:cNvPr>
                <p14:cNvContentPartPr/>
                <p14:nvPr/>
              </p14:nvContentPartPr>
              <p14:xfrm>
                <a:off x="2497243" y="4453699"/>
                <a:ext cx="3935520" cy="101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91123" y="4447579"/>
                  <a:ext cx="3947760" cy="102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A0F995-91A3-074F-3DC7-84C49068EFB0}"/>
              </a:ext>
            </a:extLst>
          </p:cNvPr>
          <p:cNvSpPr txBox="1"/>
          <p:nvPr/>
        </p:nvSpPr>
        <p:spPr>
          <a:xfrm>
            <a:off x="7302726" y="4085785"/>
            <a:ext cx="180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(I think this is with 80/20 train/test split)</a:t>
            </a:r>
          </a:p>
        </p:txBody>
      </p:sp>
    </p:spTree>
    <p:extLst>
      <p:ext uri="{BB962C8B-B14F-4D97-AF65-F5344CB8AC3E}">
        <p14:creationId xmlns:p14="http://schemas.microsoft.com/office/powerpoint/2010/main" val="38474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45-EAD3-80DB-69B0-1B90DAF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972"/>
            <a:ext cx="10515600" cy="1325563"/>
          </a:xfrm>
        </p:spPr>
        <p:txBody>
          <a:bodyPr/>
          <a:lstStyle/>
          <a:p>
            <a:r>
              <a:rPr lang="en-US" dirty="0"/>
              <a:t>Notings3 – </a:t>
            </a:r>
            <a:r>
              <a:rPr lang="en-US" sz="2800" dirty="0"/>
              <a:t>naïve buying testing (baseline)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1943-929C-BB5C-89DA-121C7AF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6" y="842399"/>
            <a:ext cx="10515600" cy="4351338"/>
          </a:xfrm>
        </p:spPr>
        <p:txBody>
          <a:bodyPr/>
          <a:lstStyle/>
          <a:p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b="1" dirty="0"/>
              <a:t>fixed, </a:t>
            </a:r>
            <a:r>
              <a:rPr lang="en-US" b="1" dirty="0" err="1"/>
              <a:t>hold_dur</a:t>
            </a:r>
            <a:r>
              <a:rPr lang="en-US" b="1" dirty="0"/>
              <a:t> </a:t>
            </a:r>
            <a:r>
              <a:rPr lang="en-US" dirty="0"/>
              <a:t>should be individualized by ticker (classify?)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39BF-5694-42BF-3256-9AB84FDD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4" y="3222190"/>
            <a:ext cx="3560837" cy="196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68E7-4E6F-2FE0-548E-F50BF3FE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4" y="5081321"/>
            <a:ext cx="2101165" cy="172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7F25B-7DA8-AE1D-15BE-68FF4BB8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12" y="1203701"/>
            <a:ext cx="3488409" cy="2018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82AC7-33BB-6B85-C8C9-047A44504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27" y="5002973"/>
            <a:ext cx="2493557" cy="1804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12BE6-7050-F22F-13B6-8B90868CD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056" y="1343788"/>
            <a:ext cx="5326151" cy="532615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7F850B-7A4C-D25C-9E8A-851CAD135F94}"/>
              </a:ext>
            </a:extLst>
          </p:cNvPr>
          <p:cNvSpPr txBox="1">
            <a:spLocks/>
          </p:cNvSpPr>
          <p:nvPr/>
        </p:nvSpPr>
        <p:spPr>
          <a:xfrm>
            <a:off x="7059894" y="3982500"/>
            <a:ext cx="4686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Ie: $PFIS meh mostly negative (relative to the S&amp;P500)</a:t>
            </a:r>
          </a:p>
          <a:p>
            <a:endParaRPr lang="en-US" sz="2400" dirty="0"/>
          </a:p>
          <a:p>
            <a:r>
              <a:rPr lang="en-US" sz="2400" dirty="0"/>
              <a:t>See next page for </a:t>
            </a:r>
            <a:r>
              <a:rPr lang="en-US" sz="2400" dirty="0" err="1"/>
              <a:t>posi</a:t>
            </a:r>
            <a:r>
              <a:rPr lang="en-US" sz="2400" dirty="0"/>
              <a:t> example </a:t>
            </a:r>
            <a:r>
              <a:rPr lang="en-US" sz="2400" dirty="0" err="1"/>
              <a:t>tho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14:cNvPr>
              <p14:cNvContentPartPr/>
              <p14:nvPr/>
            </p14:nvContentPartPr>
            <p14:xfrm>
              <a:off x="3647803" y="5230347"/>
              <a:ext cx="107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1683" y="5224227"/>
                <a:ext cx="119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14:cNvPr>
              <p14:cNvContentPartPr/>
              <p14:nvPr/>
            </p14:nvContentPartPr>
            <p14:xfrm>
              <a:off x="3244603" y="5319267"/>
              <a:ext cx="333720" cy="10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8483" y="5313147"/>
                <a:ext cx="345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14:cNvPr>
              <p14:cNvContentPartPr/>
              <p14:nvPr/>
            </p14:nvContentPartPr>
            <p14:xfrm>
              <a:off x="4060723" y="6774387"/>
              <a:ext cx="324000" cy="2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4603" y="6768267"/>
                <a:ext cx="336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14:cNvPr>
              <p14:cNvContentPartPr/>
              <p14:nvPr/>
            </p14:nvContentPartPr>
            <p14:xfrm>
              <a:off x="6096000" y="3280680"/>
              <a:ext cx="280440" cy="14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89880" y="3274560"/>
                <a:ext cx="2926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1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49D-740C-9097-45E8-26337A58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-240931"/>
            <a:ext cx="10515600" cy="1325563"/>
          </a:xfrm>
        </p:spPr>
        <p:txBody>
          <a:bodyPr/>
          <a:lstStyle/>
          <a:p>
            <a:r>
              <a:rPr lang="en-US" dirty="0"/>
              <a:t>Notings4 – </a:t>
            </a:r>
            <a:r>
              <a:rPr lang="en-US" sz="2800" dirty="0"/>
              <a:t>naïve buying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99A6-8951-F2D9-1296-7591013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1" y="794267"/>
            <a:ext cx="10515600" cy="4351338"/>
          </a:xfrm>
        </p:spPr>
        <p:txBody>
          <a:bodyPr/>
          <a:lstStyle/>
          <a:p>
            <a:r>
              <a:rPr lang="en-US" dirty="0"/>
              <a:t>Posi ex of fixed </a:t>
            </a:r>
            <a:r>
              <a:rPr lang="en-US" dirty="0" err="1"/>
              <a:t>hold_dur</a:t>
            </a:r>
            <a:r>
              <a:rPr lang="en-US" dirty="0"/>
              <a:t>: $VNT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5D9D5-411D-3DE0-9FE2-50B8CAD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9" y="1318437"/>
            <a:ext cx="4167790" cy="241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0A347-958E-7BF5-56AB-9BB5FA09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43" y="3839183"/>
            <a:ext cx="2824695" cy="261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004E-9BB2-C17D-AB81-52E127D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1" y="3730034"/>
            <a:ext cx="1862254" cy="1491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02A2A-D4C1-CEAC-908C-48CC9523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9" y="5421186"/>
            <a:ext cx="1862254" cy="104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346-ECAC-0DBA-51B3-FD1BCA2CE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913" y="265814"/>
            <a:ext cx="6192855" cy="61980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725CAA-CEB8-06B0-77F0-B8102D2BFDBD}"/>
              </a:ext>
            </a:extLst>
          </p:cNvPr>
          <p:cNvSpPr txBox="1">
            <a:spLocks/>
          </p:cNvSpPr>
          <p:nvPr/>
        </p:nvSpPr>
        <p:spPr>
          <a:xfrm>
            <a:off x="6993509" y="4558388"/>
            <a:ext cx="4842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45-70 </a:t>
            </a:r>
            <a:r>
              <a:rPr lang="en-US" sz="2000" dirty="0" err="1"/>
              <a:t>hold_dur</a:t>
            </a:r>
            <a:r>
              <a:rPr lang="en-US" sz="2000" dirty="0"/>
              <a:t> region was good for quite a few sampled stocks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14:cNvPr>
              <p14:cNvContentPartPr/>
              <p14:nvPr/>
            </p14:nvContentPartPr>
            <p14:xfrm>
              <a:off x="7116043" y="5377587"/>
              <a:ext cx="1577520" cy="45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923" y="5371467"/>
                <a:ext cx="15897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14:cNvPr>
              <p14:cNvContentPartPr/>
              <p14:nvPr/>
            </p14:nvContentPartPr>
            <p14:xfrm>
              <a:off x="5455723" y="4227027"/>
              <a:ext cx="965880" cy="1615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9603" y="4220907"/>
                <a:ext cx="97812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14:cNvPr>
              <p14:cNvContentPartPr/>
              <p14:nvPr/>
            </p14:nvContentPartPr>
            <p14:xfrm>
              <a:off x="7452643" y="6072027"/>
              <a:ext cx="360" cy="1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6523" y="6065907"/>
                <a:ext cx="126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777B625-E716-B879-87CC-A9BCBADA2658}"/>
              </a:ext>
            </a:extLst>
          </p:cNvPr>
          <p:cNvGrpSpPr/>
          <p:nvPr/>
        </p:nvGrpSpPr>
        <p:grpSpPr>
          <a:xfrm>
            <a:off x="7462363" y="5728227"/>
            <a:ext cx="360" cy="162000"/>
            <a:chOff x="7462363" y="5728227"/>
            <a:chExt cx="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14:cNvPr>
                <p14:cNvContentPartPr/>
                <p14:nvPr/>
              </p14:nvContentPartPr>
              <p14:xfrm>
                <a:off x="7462363" y="5817867"/>
                <a:ext cx="360" cy="7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56243" y="5811747"/>
                  <a:ext cx="1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14:cNvPr>
                <p14:cNvContentPartPr/>
                <p14:nvPr/>
              </p14:nvContentPartPr>
              <p14:xfrm>
                <a:off x="7462363" y="5728227"/>
                <a:ext cx="360" cy="14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243" y="5722107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14:cNvPr>
              <p14:cNvContentPartPr/>
              <p14:nvPr/>
            </p14:nvContentPartPr>
            <p14:xfrm>
              <a:off x="7462363" y="5478387"/>
              <a:ext cx="360" cy="37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56243" y="547226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14:cNvPr>
              <p14:cNvContentPartPr/>
              <p14:nvPr/>
            </p14:nvContentPartPr>
            <p14:xfrm>
              <a:off x="7462363" y="5307027"/>
              <a:ext cx="360" cy="32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56243" y="5300907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14:cNvPr>
              <p14:cNvContentPartPr/>
              <p14:nvPr/>
            </p14:nvContentPartPr>
            <p14:xfrm>
              <a:off x="7452643" y="5104707"/>
              <a:ext cx="360" cy="37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46523" y="509858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14:cNvPr>
              <p14:cNvContentPartPr/>
              <p14:nvPr/>
            </p14:nvContentPartPr>
            <p14:xfrm>
              <a:off x="7433203" y="4860987"/>
              <a:ext cx="360" cy="5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27083" y="4854867"/>
                <a:ext cx="12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14:cNvPr>
              <p14:cNvContentPartPr/>
              <p14:nvPr/>
            </p14:nvContentPartPr>
            <p14:xfrm>
              <a:off x="7423483" y="435554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17363" y="4349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14:cNvPr>
              <p14:cNvContentPartPr/>
              <p14:nvPr/>
            </p14:nvContentPartPr>
            <p14:xfrm>
              <a:off x="7415563" y="4137387"/>
              <a:ext cx="7920" cy="41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09443" y="4131267"/>
                <a:ext cx="20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14:cNvPr>
              <p14:cNvContentPartPr/>
              <p14:nvPr/>
            </p14:nvContentPartPr>
            <p14:xfrm>
              <a:off x="7374163" y="3822027"/>
              <a:ext cx="360" cy="91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8043" y="3815907"/>
                <a:ext cx="12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14:cNvPr>
              <p14:cNvContentPartPr/>
              <p14:nvPr/>
            </p14:nvContentPartPr>
            <p14:xfrm>
              <a:off x="7374163" y="3463827"/>
              <a:ext cx="360" cy="115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68043" y="3457707"/>
                <a:ext cx="1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14:cNvPr>
              <p14:cNvContentPartPr/>
              <p14:nvPr/>
            </p14:nvContentPartPr>
            <p14:xfrm>
              <a:off x="7360483" y="3106347"/>
              <a:ext cx="4320" cy="167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54363" y="3100227"/>
                <a:ext cx="16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14:cNvPr>
              <p14:cNvContentPartPr/>
              <p14:nvPr/>
            </p14:nvContentPartPr>
            <p14:xfrm>
              <a:off x="7354723" y="2936787"/>
              <a:ext cx="360" cy="6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48603" y="2930667"/>
                <a:ext cx="12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14:cNvPr>
              <p14:cNvContentPartPr/>
              <p14:nvPr/>
            </p14:nvContentPartPr>
            <p14:xfrm>
              <a:off x="7354723" y="2688747"/>
              <a:ext cx="9360" cy="45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48603" y="2682627"/>
                <a:ext cx="21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14:cNvPr>
              <p14:cNvContentPartPr/>
              <p14:nvPr/>
            </p14:nvContentPartPr>
            <p14:xfrm>
              <a:off x="7393603" y="1935267"/>
              <a:ext cx="360" cy="51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87483" y="1929147"/>
                <a:ext cx="12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14:cNvPr>
              <p14:cNvContentPartPr/>
              <p14:nvPr/>
            </p14:nvContentPartPr>
            <p14:xfrm>
              <a:off x="7374163" y="1650507"/>
              <a:ext cx="360" cy="5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8043" y="1644387"/>
                <a:ext cx="12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14:cNvPr>
              <p14:cNvContentPartPr/>
              <p14:nvPr/>
            </p14:nvContentPartPr>
            <p14:xfrm>
              <a:off x="7344283" y="1258467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38163" y="12523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14:cNvPr>
              <p14:cNvContentPartPr/>
              <p14:nvPr/>
            </p14:nvContentPartPr>
            <p14:xfrm>
              <a:off x="7344283" y="1032387"/>
              <a:ext cx="36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38163" y="1026267"/>
                <a:ext cx="12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14:cNvPr>
              <p14:cNvContentPartPr/>
              <p14:nvPr/>
            </p14:nvContentPartPr>
            <p14:xfrm>
              <a:off x="7344283" y="68786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38163" y="6817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14:cNvPr>
              <p14:cNvContentPartPr/>
              <p14:nvPr/>
            </p14:nvContentPartPr>
            <p14:xfrm>
              <a:off x="7374163" y="509307"/>
              <a:ext cx="360" cy="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68043" y="503187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14:cNvPr>
              <p14:cNvContentPartPr/>
              <p14:nvPr/>
            </p14:nvContentPartPr>
            <p14:xfrm>
              <a:off x="8327803" y="54062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21683" y="5345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14:cNvPr>
              <p14:cNvContentPartPr/>
              <p14:nvPr/>
            </p14:nvContentPartPr>
            <p14:xfrm>
              <a:off x="8347243" y="678147"/>
              <a:ext cx="20520" cy="77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41123" y="672027"/>
                <a:ext cx="32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14:cNvPr>
              <p14:cNvContentPartPr/>
              <p14:nvPr/>
            </p14:nvContentPartPr>
            <p14:xfrm>
              <a:off x="8416363" y="934107"/>
              <a:ext cx="26640" cy="108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10243" y="927987"/>
                <a:ext cx="388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14:cNvPr>
              <p14:cNvContentPartPr/>
              <p14:nvPr/>
            </p14:nvContentPartPr>
            <p14:xfrm>
              <a:off x="8445883" y="1228947"/>
              <a:ext cx="10440" cy="100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39763" y="1222827"/>
                <a:ext cx="22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14:cNvPr>
              <p14:cNvContentPartPr/>
              <p14:nvPr/>
            </p14:nvContentPartPr>
            <p14:xfrm>
              <a:off x="8445883" y="1582827"/>
              <a:ext cx="20880" cy="163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439763" y="1576707"/>
                <a:ext cx="3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14:cNvPr>
              <p14:cNvContentPartPr/>
              <p14:nvPr/>
            </p14:nvContentPartPr>
            <p14:xfrm>
              <a:off x="8428243" y="1937067"/>
              <a:ext cx="37440" cy="244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22123" y="1930947"/>
                <a:ext cx="49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14:cNvPr>
              <p14:cNvContentPartPr/>
              <p14:nvPr/>
            </p14:nvContentPartPr>
            <p14:xfrm>
              <a:off x="8416363" y="2320107"/>
              <a:ext cx="36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10243" y="2313987"/>
                <a:ext cx="12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14:cNvPr>
              <p14:cNvContentPartPr/>
              <p14:nvPr/>
            </p14:nvContentPartPr>
            <p14:xfrm>
              <a:off x="8426083" y="2546547"/>
              <a:ext cx="360" cy="7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19963" y="2540427"/>
                <a:ext cx="12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14:cNvPr>
              <p14:cNvContentPartPr/>
              <p14:nvPr/>
            </p14:nvContentPartPr>
            <p14:xfrm>
              <a:off x="8435803" y="2801787"/>
              <a:ext cx="19080" cy="78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429683" y="2795667"/>
                <a:ext cx="31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14:cNvPr>
              <p14:cNvContentPartPr/>
              <p14:nvPr/>
            </p14:nvContentPartPr>
            <p14:xfrm>
              <a:off x="8494843" y="3106707"/>
              <a:ext cx="20160" cy="136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88723" y="3100587"/>
                <a:ext cx="32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14:cNvPr>
              <p14:cNvContentPartPr/>
              <p14:nvPr/>
            </p14:nvContentPartPr>
            <p14:xfrm>
              <a:off x="8524363" y="3401547"/>
              <a:ext cx="360" cy="122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18243" y="3395427"/>
                <a:ext cx="12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14:cNvPr>
              <p14:cNvContentPartPr/>
              <p14:nvPr/>
            </p14:nvContentPartPr>
            <p14:xfrm>
              <a:off x="8514643" y="3893667"/>
              <a:ext cx="360" cy="26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08523" y="3887547"/>
                <a:ext cx="1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14:cNvPr>
              <p14:cNvContentPartPr/>
              <p14:nvPr/>
            </p14:nvContentPartPr>
            <p14:xfrm>
              <a:off x="8500963" y="4040907"/>
              <a:ext cx="4320" cy="32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94843" y="4034787"/>
                <a:ext cx="16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14:cNvPr>
              <p14:cNvContentPartPr/>
              <p14:nvPr/>
            </p14:nvContentPartPr>
            <p14:xfrm>
              <a:off x="8475403" y="4207947"/>
              <a:ext cx="360" cy="87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469283" y="4201827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14:cNvPr>
              <p14:cNvContentPartPr/>
              <p14:nvPr/>
            </p14:nvContentPartPr>
            <p14:xfrm>
              <a:off x="8475403" y="4561827"/>
              <a:ext cx="20520" cy="19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469283" y="4555707"/>
                <a:ext cx="32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14:cNvPr>
              <p14:cNvContentPartPr/>
              <p14:nvPr/>
            </p14:nvContentPartPr>
            <p14:xfrm>
              <a:off x="8494843" y="5053587"/>
              <a:ext cx="360" cy="118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88723" y="5047467"/>
                <a:ext cx="12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14:cNvPr>
              <p14:cNvContentPartPr/>
              <p14:nvPr/>
            </p14:nvContentPartPr>
            <p14:xfrm>
              <a:off x="8485123" y="5456787"/>
              <a:ext cx="360" cy="96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79003" y="5450667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14:cNvPr>
              <p14:cNvContentPartPr/>
              <p14:nvPr/>
            </p14:nvContentPartPr>
            <p14:xfrm>
              <a:off x="8494843" y="5791227"/>
              <a:ext cx="360" cy="114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88723" y="5785107"/>
                <a:ext cx="126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14:cNvPr>
              <p14:cNvContentPartPr/>
              <p14:nvPr/>
            </p14:nvContentPartPr>
            <p14:xfrm>
              <a:off x="8494843" y="6145107"/>
              <a:ext cx="360" cy="50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88723" y="6138987"/>
                <a:ext cx="12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14:cNvPr>
              <p14:cNvContentPartPr/>
              <p14:nvPr/>
            </p14:nvContentPartPr>
            <p14:xfrm>
              <a:off x="8494843" y="6331947"/>
              <a:ext cx="360" cy="1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88723" y="6325827"/>
                <a:ext cx="12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14:cNvPr>
              <p14:cNvContentPartPr/>
              <p14:nvPr/>
            </p14:nvContentPartPr>
            <p14:xfrm>
              <a:off x="7529323" y="2298147"/>
              <a:ext cx="565200" cy="378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23203" y="2292027"/>
                <a:ext cx="577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14:cNvPr>
              <p14:cNvContentPartPr/>
              <p14:nvPr/>
            </p14:nvContentPartPr>
            <p14:xfrm>
              <a:off x="5763523" y="2334147"/>
              <a:ext cx="241200" cy="241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7403" y="2328027"/>
                <a:ext cx="25344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FD62A-2463-4F6B-BA0A-9144CDBE6909}"/>
              </a:ext>
            </a:extLst>
          </p:cNvPr>
          <p:cNvGrpSpPr/>
          <p:nvPr/>
        </p:nvGrpSpPr>
        <p:grpSpPr>
          <a:xfrm>
            <a:off x="6017323" y="2334507"/>
            <a:ext cx="1524240" cy="231480"/>
            <a:chOff x="6017323" y="2334507"/>
            <a:chExt cx="15242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14:cNvPr>
                <p14:cNvContentPartPr/>
                <p14:nvPr/>
              </p14:nvContentPartPr>
              <p14:xfrm>
                <a:off x="7364443" y="2555907"/>
                <a:ext cx="360" cy="1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8323" y="2549787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14:cNvPr>
                <p14:cNvContentPartPr/>
                <p14:nvPr/>
              </p14:nvContentPartPr>
              <p14:xfrm>
                <a:off x="7383883" y="2334507"/>
                <a:ext cx="360" cy="8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7763" y="2328387"/>
                  <a:ext cx="1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14:cNvPr>
                <p14:cNvContentPartPr/>
                <p14:nvPr/>
              </p14:nvContentPartPr>
              <p14:xfrm>
                <a:off x="6017323" y="2468067"/>
                <a:ext cx="1524240" cy="49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1203" y="2461947"/>
                  <a:ext cx="15364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14:cNvPr>
              <p14:cNvContentPartPr/>
              <p14:nvPr/>
            </p14:nvContentPartPr>
            <p14:xfrm>
              <a:off x="2300683" y="4247187"/>
              <a:ext cx="1574640" cy="5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4563" y="4241067"/>
                <a:ext cx="1586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14:cNvPr>
              <p14:cNvContentPartPr/>
              <p14:nvPr/>
            </p14:nvContentPartPr>
            <p14:xfrm>
              <a:off x="4620883" y="6459027"/>
              <a:ext cx="442440" cy="21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14763" y="6452907"/>
                <a:ext cx="454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14:cNvPr>
              <p14:cNvContentPartPr/>
              <p14:nvPr/>
            </p14:nvContentPartPr>
            <p14:xfrm>
              <a:off x="4009243" y="3929667"/>
              <a:ext cx="614520" cy="240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03123" y="3923547"/>
                <a:ext cx="62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14:cNvPr>
              <p14:cNvContentPartPr/>
              <p14:nvPr/>
            </p14:nvContentPartPr>
            <p14:xfrm>
              <a:off x="4315603" y="3712947"/>
              <a:ext cx="124560" cy="142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09483" y="3706827"/>
                <a:ext cx="1368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4F4-23A2-0E1F-FFC9-0011C81E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Lvl1-naïve 7d hold if 10dpospredany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C066-94E0-516E-5198-4F5BBDF9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1000 most recent pred+ non-nan trades w </a:t>
            </a:r>
            <a:r>
              <a:rPr lang="en-US" dirty="0" err="1"/>
              <a:t>filing_date</a:t>
            </a:r>
            <a:r>
              <a:rPr lang="en-US" dirty="0"/>
              <a:t> 5/29/2025-7/22/2025. $1 inv </a:t>
            </a:r>
            <a:r>
              <a:rPr lang="en-US" dirty="0" err="1"/>
              <a:t>ea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PnL</a:t>
            </a:r>
            <a:r>
              <a:rPr lang="en-US" dirty="0"/>
              <a:t>: $45.62 Winning trades: 573/1000 → Win %: 57.30%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9845-E752-1F56-0AE3-E96F1964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75" y="3488046"/>
            <a:ext cx="3556194" cy="282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3E3B0-53ED-BA67-2864-2A5C875C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71" y="4001294"/>
            <a:ext cx="393988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6E41-B57F-4548-2D9A-D4046202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125-0134-99B1-E0DF-A8420C7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Lvl2 – predpos10d, naive </a:t>
            </a:r>
            <a:r>
              <a:rPr lang="en-US" dirty="0" err="1"/>
              <a:t>freq</a:t>
            </a:r>
            <a:r>
              <a:rPr lang="en-US" dirty="0"/>
              <a:t>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0B07-BD5C-F322-78BE-4B961BB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 hard carry. Going to redo manually </a:t>
            </a:r>
            <a:r>
              <a:rPr lang="en-US" dirty="0" err="1"/>
              <a:t>cuz</a:t>
            </a:r>
            <a:r>
              <a:rPr lang="en-US" dirty="0"/>
              <a:t> it doesn’t work and it can’t be visualized or checked…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6F518-56DA-508E-AB9D-47882356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92" y="2769813"/>
            <a:ext cx="3177815" cy="13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1F3BF-CBD1-2FC6-49D8-ECCF330B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65" y="4497572"/>
            <a:ext cx="3743254" cy="20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1063</Words>
  <Application>Microsoft Office PowerPoint</Application>
  <PresentationFormat>Widescreen</PresentationFormat>
  <Paragraphs>132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disantideambiguation</vt:lpstr>
      <vt:lpstr>PowerPoint Presentation</vt:lpstr>
      <vt:lpstr>modelflow</vt:lpstr>
      <vt:lpstr>Notings – missing data is often missing for all times, better coverage recently</vt:lpstr>
      <vt:lpstr>notings2</vt:lpstr>
      <vt:lpstr>Notings3 – naïve buying testing (baseline)</vt:lpstr>
      <vt:lpstr>Notings4 – naïve buying cont.</vt:lpstr>
      <vt:lpstr>Lvl1-naïve 7d hold if 10dpospredany</vt:lpstr>
      <vt:lpstr>Lvl2 – predpos10d, naive freq-based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</dc:creator>
  <cp:lastModifiedBy>John</cp:lastModifiedBy>
  <cp:revision>20</cp:revision>
  <dcterms:created xsi:type="dcterms:W3CDTF">2025-08-13T19:39:28Z</dcterms:created>
  <dcterms:modified xsi:type="dcterms:W3CDTF">2025-08-17T04:27:43Z</dcterms:modified>
</cp:coreProperties>
</file>