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767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4C89E-F076-DB27-6271-49DB2D1357CD}" name="John" initials="J" userId="S::john.deforest@sgsdragon.net::43300c89-2de0-4481-9971-ecb63652c4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 varScale="1">
        <p:scale>
          <a:sx n="26" d="100"/>
          <a:sy n="26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126767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672EA-169B-4475-A80C-FEEF2AA91E38}" authorId="{1634C89E-F076-DB27-6271-49DB2D1357CD}" created="2025-08-14T05:23:06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" creationId="{A5645C29-6A7C-3952-F68B-6A9D3E7974C3}"/>
    </ac:deMkLst>
    <p188:txBody>
      <a:bodyPr/>
      <a:lstStyle/>
      <a:p>
        <a:r>
          <a:rPr lang="en-US"/>
          <a:t>92800 rows? Full df</a:t>
        </a:r>
      </a:p>
    </p188:txBody>
  </p188:cm>
  <p188:cm id="{48FCD0E4-78FB-42BB-AB73-7207818990F5}" authorId="{1634C89E-F076-DB27-6271-49DB2D1357CD}" created="2025-08-17T07:22:44.6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" creationId="{AC722F2E-04B4-D453-3011-C8E428F61155}"/>
    </ac:deMkLst>
    <p188:txBody>
      <a:bodyPr/>
      <a:lstStyle/>
      <a:p>
        <a:r>
          <a:rPr lang="en-US"/>
          <a:t>[summary] H=10
[summary] panel rows: 731,238
[summary] train rows: 587,450
[summary] test rows : 143,788</a:t>
        </a:r>
      </a:p>
    </p188:txBody>
  </p188:cm>
  <p188:cm id="{358FF3DC-0D31-4EBD-8DD5-CFABFAE65669}" authorId="{1634C89E-F076-DB27-6271-49DB2D1357CD}" created="2025-08-17T17:09:39.7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6" creationId="{03672CDD-C894-F880-CE8F-F11D2DCCAE8C}"/>
    </ac:deMkLst>
    <p188:txBody>
      <a:bodyPr/>
      <a:lstStyle/>
      <a:p>
        <a:r>
          <a:rPr lang="en-US"/>
          <a:t>[info] features: 104 saved -&gt; /dartfs-hpc/rc/home/n/f00569n/stonx1/entry_classifier_features.json
[info] train rows: 58,793, test rows (for eval): 14,389
[info] target distribution (train): 0.8085 pos rate
[info] target distribution (test) : 0.8078 pos rate
[[   71  2695]
 [   83 11540]]
              precision    recall  f1-score   support
           0     0.4610    0.0257    0.0486      2766
           1     0.8107    0.9929    0.8926     11623
    accuracy                         0.8069     14389
   macro avg     0.6359    0.5093    0.4706     14389
weighted avg     0.7435    0.8069    0.7303     14389
ROC AUC: 0.5628941892148045</a:t>
        </a:r>
      </a:p>
    </p188:txBody>
  </p188:cm>
  <p188:cm id="{B780F6A9-1CBC-41CE-9F22-8197DB08071D}" authorId="{1634C89E-F076-DB27-6271-49DB2D1357CD}" created="2025-08-17T18:05:31.6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90" creationId="{B27F8100-295B-34CA-A95D-A30AA8D09CFE}"/>
    </ac:deMkLst>
    <p188:replyLst>
      <p188:reply id="{263DFE64-0041-487D-A93E-4B6006207C1D}" authorId="{1634C89E-F076-DB27-6271-49DB2D1357CD}" created="2025-08-17T18:40:27.506">
        <p188:txBody>
          <a:bodyPr/>
          <a:lstStyle/>
          <a:p>
            <a:r>
              <a:rPr lang="en-US"/>
              <a:t>Note: .5 minentry even tho file says 62</a:t>
            </a:r>
          </a:p>
        </p188:txBody>
      </p188:reply>
    </p188:replyLst>
    <p188:txBody>
      <a:bodyPr/>
      <a:lstStyle/>
      <a:p>
        <a:r>
          <a:rPr lang="en-US"/>
          <a:t>.5min entry score, but then dynamic filter based on entry score from filter (based on naïve_lgb&lt;backtest xlsx winrate upgrade for higher deciles)</a:t>
        </a:r>
      </a:p>
    </p188:txBody>
  </p188:cm>
  <p188:cm id="{DE350362-DED2-4544-9033-9DF0DCFF2C32}" authorId="{1634C89E-F076-DB27-6271-49DB2D1357CD}" created="2025-08-17T18:41:10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1" creationId="{D51DEB86-1CCE-4ED1-E3CD-350A1D54055F}"/>
    </ac:deMkLst>
    <p188:txBody>
      <a:bodyPr/>
      <a:lstStyle/>
      <a:p>
        <a:r>
          <a:rPr lang="en-US"/>
          <a:t>Gives fine range buffer values for bottom table “w/adaptive20bps” in naïve tab of naïve_LGB_backtest_table (copypasted from terminal output)
</a:t>
        </a:r>
      </a:p>
    </p188:txBody>
  </p188:cm>
  <p188:cm id="{7CA1F8A2-BB4F-4FA1-8816-B74FF23114A3}" authorId="{1634C89E-F076-DB27-6271-49DB2D1357CD}" created="2025-08-17T18:45:02.8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36" creationId="{CF49C9E8-A90C-BAD4-5BF7-FB81B733AB36}"/>
    </ac:deMkLst>
    <p188:replyLst>
      <p188:reply id="{FC12E4AE-7316-430B-89CF-39CEC548DC23}" authorId="{1634C89E-F076-DB27-6271-49DB2D1357CD}" created="2025-08-17T18:57:01.108">
        <p188:txBody>
          <a:bodyPr/>
          <a:lstStyle/>
          <a:p>
            <a:r>
              <a:rPr lang="en-US"/>
              <a:t>buffers = [.005,.007,.0080,.0085,.0090,.0095,.0100,.0105,.0110]                 # decimals
k_bps   = [0, 5, 10, 15,18,20,22,25, 30, 40, 60, 80, 100]             # bps
thr_list= [None,0.40,.45, 0.50,.55, 0.60]                       # min_entry_score thresholds</a:t>
            </a:r>
          </a:p>
        </p188:txBody>
      </p188:reply>
    </p188:replyLst>
    <p188:txBody>
      <a:bodyPr/>
      <a:lstStyle/>
      <a:p>
        <a:r>
          <a:rPr lang="en-US"/>
          <a:t>Sweeping adaptivekbps values, around previously found optimal buffer of ~.009, across some min_entry_scores. See file for details, will post more later
</a:t>
        </a:r>
      </a:p>
    </p188:txBody>
  </p188:cm>
  <p188:cm id="{FD521E98-18D5-4BB8-B1D0-A9F444DCCD02}" authorId="{1634C89E-F076-DB27-6271-49DB2D1357CD}" created="2025-08-17T18:48:37.3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45" creationId="{AE43B502-62BE-C9EB-0CAA-A7AE83CE2C10}"/>
    </ac:deMkLst>
    <p188:txBody>
      <a:bodyPr/>
      <a:lstStyle/>
      <a:p>
        <a:r>
          <a:rPr lang="en-US"/>
          <a:t>Has output tables, graphs, comparisons for the parameter choices</a:t>
        </a:r>
      </a:p>
    </p188:txBody>
  </p188:cm>
  <p188:cm id="{861FACB8-472D-4036-805E-5D196D6D8B6B}" authorId="{1634C89E-F076-DB27-6271-49DB2D1357CD}" created="2025-08-17T19:21:52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15" creationId="{0BB37BA5-CE51-F0D3-BDF3-C20A37763D70}"/>
    </ac:deMkLst>
    <p188:txBody>
      <a:bodyPr/>
      <a:lstStyle/>
      <a:p>
        <a:r>
          <a:rPr lang="en-US"/>
          <a:t>DO NOT RUN, WAY TOO SLOW</a:t>
        </a:r>
      </a:p>
    </p188:txBody>
  </p188:cm>
  <p188:cm id="{4BA971C0-7625-4947-B3C1-8070A9E2223E}" authorId="{1634C89E-F076-DB27-6271-49DB2D1357CD}" created="2025-08-17T19:22:33.9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66" creationId="{86081E64-E3DB-9901-C0DF-9369C5681EEA}"/>
    </ac:deMkLst>
    <p188:txBody>
      <a:bodyPr/>
      <a:lstStyle/>
      <a:p>
        <a:r>
          <a:rPr lang="en-US"/>
          <a:t>SUPER FAST sub15s runtime: (p313) [f00569n@andes8 stonx1]$ export OMP_NUM_THREADS=1 MKL_NUM_THREADS=1 NUMEXPR_NUM_THREADS=1
(p313) [f00569n@andes8 stonx1]$ nice -n 10 python ~/stonx1/sweep_policy_grid_fast.py \
&gt;   --set test \
&gt;   --buffers '0.005,0.007,0.0080,0.0085,0.0090,0.0095,0.0100,0.0105,0.0110' \
&gt;   --k_bps '0,5,10,15,18,20,22,25,30,40,60,80,100' \
&gt;   --thr_list 'none,0.40,0.45,0.50,0.55,0.60' \
&gt;   --cost_bps '0' \
&gt;   --n_jobs 10 \
&gt;   --out ~/stonx1/sweep_fast_results.csv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24575,'8'-5'0,"0"1"0,0-1 0,0 2 0,0-1 0,1 1 0,0 0 0,-1 1 0,1 0 0,16-1 0,-4-1 0,35-6 0,106-3 0,61 13 0,-88 2 0,-2-3 0,142 3 0,-241 1-273,-1 1 0,1 1 0,-1 2 0,33 11 0,-40-9-6553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188 304 24575,'0'0'0,"-1"-1"0,1 1 0,-1-1 0,1 0 0,-1 1 0,1-1 0,-1 1 0,1 0 0,-1-1 0,1 1 0,-1-1 0,0 1 0,1 0 0,-1-1 0,0 1 0,1 0 0,-1 0 0,0 0 0,1-1 0,-2 1 0,-13-7 0,12 2 0,-1 0 0,1 0 0,0-1 0,0 1 0,1-1 0,-1 0 0,1 0 0,0 0 0,1 0 0,0 0 0,0 0 0,-1-9 0,1-6 0,1 0 0,2-29 0,-1 45 0,0 0 0,0 0 0,0 0 0,0 0 0,1 0 0,0 0 0,0 0 0,4-5 0,-6 9 0,1 0 0,-1 0 0,1 0 0,0 0 0,-1 0 0,1 1 0,0-1 0,0 0 0,0 1 0,-1-1 0,1 0 0,0 1 0,0-1 0,0 1 0,0-1 0,0 1 0,0-1 0,0 1 0,0 0 0,0 0 0,0-1 0,0 1 0,0 0 0,0 0 0,0 0 0,0 0 0,1 0 0,-1 0 0,0 1 0,0-1 0,0 0 0,0 0 0,0 1 0,0-1 0,0 1 0,0-1 0,0 1 0,0-1 0,-1 1 0,1 0 0,0-1 0,0 1 0,0 0 0,-1 0 0,1-1 0,1 2 0,10 13 0,-1 0 0,0 1 0,-1 0 0,-1 1 0,11 26 0,-8-17 0,-9-22 0,-1 1 0,0-1 0,-1 1 0,1-1 0,-1 1 0,0 0 0,0-1 0,-1 1 0,1 0 0,-1 0 0,0 0 0,0-1 0,-1 9 0,0-11 0,0 1 0,0-1 0,0 1 0,-1-1 0,1 0 0,0 1 0,-1-1 0,1 0 0,-1 0 0,0 0 0,0 0 0,0 0 0,0 0 0,0-1 0,0 1 0,0-1 0,-1 0 0,1 1 0,0-1 0,-1 0 0,1 0 0,-1 0 0,0-1 0,1 1 0,-1-1 0,-2 1 0,-11 1 0,0-1 0,0-1 0,0-1 0,-1 0 0,1-1 0,1 0 0,-1-1 0,0-1 0,1-1 0,-25-10 0,38 14 0,0 0 0,0 0 0,0 0 0,0 0 0,0-1 0,0 1 0,0-1 0,0 1 0,1-1 0,-1 1 0,1-1 0,-1 0 0,1 0 0,0 0 0,0 0 0,0 0 0,0 0 0,0 0 0,0 0 0,0 0 0,1-1 0,-1 1 0,1 0 0,-1 0 0,1-1 0,0 1 0,0 0 0,0 0 0,0-1 0,0 1 0,1 0 0,-1-1 0,1 1 0,0 0 0,-1 0 0,1 0 0,1-3 0,5-8 0,1 0 0,0 0 0,0 1 0,18-21 0,-2 4 0,-19 21 0,4-5 0,0 0 0,1 0 0,13-12 0,-19 21 0,0 1 0,0 0 0,1 0 0,-1 0 0,1 0 0,-1 1 0,1-1 0,0 1 0,0 0 0,0 1 0,0 0 0,1-1 0,6 1 0,-5 0 0,0 0 0,0 1 0,0 0 0,0 0 0,0 0 0,0 1 0,12 3 0,-16-3 0,-1 0 0,0 1 0,1-1 0,-1 0 0,0 1 0,1-1 0,-1 1 0,0 0 0,0-1 0,0 1 0,-1 0 0,1 0 0,0 1 0,-1-1 0,1 0 0,-1 0 0,0 1 0,0-1 0,0 1 0,0-1 0,0 1 0,0-1 0,0 5 0,3 44-1365,-4-26-5461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1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136 164 24575,'0'-2'0,"0"1"0,0-1 0,0 0 0,1 1 0,-1-1 0,0 1 0,1-1 0,-1 1 0,1-1 0,-1 1 0,1 0 0,0-1 0,0 1 0,0 0 0,0-1 0,0 1 0,0 0 0,0 0 0,0 0 0,0 0 0,0 0 0,1 0 0,-1 0 0,0 0 0,1 1 0,-1-1 0,0 0 0,1 1 0,-1-1 0,1 1 0,-1-1 0,1 1 0,0 0 0,-1 0 0,3 0 0,0-1 0,1 1 0,0 0 0,0 1 0,0-1 0,-1 1 0,1 0 0,0 0 0,-1 0 0,1 1 0,5 2 0,-5 0 0,1 0 0,-1 0 0,0 0 0,0 0 0,-1 1 0,0 0 0,1 0 0,-1 0 0,-1 0 0,1 1 0,-1-1 0,4 12 0,-6-15 0,0 0 0,0 0 0,-1 0 0,1 0 0,-1 0 0,1 1 0,-1-1 0,0 0 0,0 0 0,0 0 0,0 1 0,-1-1 0,1 0 0,0 0 0,-1 0 0,-1 4 0,1-4 0,-1 0 0,1 0 0,-1-1 0,1 1 0,-1-1 0,1 1 0,-1-1 0,0 0 0,0 0 0,1 0 0,-1 0 0,0 0 0,0 0 0,0 0 0,0 0 0,-1-1 0,1 1 0,0-1 0,0 0 0,-4 1 0,-2-1 0,-1-1 0,1 1 0,-1-1 0,1-1 0,0 1 0,0-2 0,0 1 0,0-1 0,-10-5 0,-67-36 0,79 40 0,-1 0 0,1-1 0,0 1 0,0-1 0,1 0 0,0-1 0,-1 1 0,-7-13 0,11 16 0,1-1 0,0 1 0,-1-1 0,1 0 0,0 1 0,0-1 0,1 0 0,-1 0 0,0 0 0,1 0 0,0 1 0,0-1 0,0 0 0,0 0 0,0 0 0,0 0 0,1 0 0,-1 0 0,1 0 0,0 1 0,0-1 0,0 0 0,0 1 0,1-1 0,2-4 0,1-1 0,0 1 0,1-1 0,0 1 0,0-1 0,0 2 0,11-9 0,-14 13 0,1 0 0,-1 0 0,1 0 0,0 0 0,0 1 0,0-1 0,0 1 0,0 0 0,0 0 0,0 1 0,0-1 0,0 1 0,0 0 0,0 0 0,0 0 0,0 1 0,6 1 0,12 3 0,-1 1 0,0 2 0,0 0 0,0 1 0,-1 1 0,-1 1 0,25 17 0,-39-25 0,-1 1 0,0-1 0,0 1 0,0 0 0,-1 0 0,1 0 0,-1 0 0,0 0 0,0 1 0,-1 0 0,1 0 0,-1-1 0,0 1 0,2 10 0,-3-12 0,-1 0 0,0-1 0,0 1 0,0 0 0,0 0 0,-1 0 0,1 0 0,-1-1 0,1 1 0,-1 0 0,0 0 0,0-1 0,-1 1 0,1-1 0,0 1 0,-1-1 0,0 1 0,1-1 0,-1 0 0,0 0 0,0 0 0,0 0 0,-1 0 0,1 0 0,0-1 0,-1 1 0,1-1 0,-6 3 0,-11 4-136,-1 0-1,-1-1 1,1-1-1,-1-1 1,0-1-1,-1-1 1,1-1-1,-1 0 0,-33-3 1,26 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24575,'2'17'0,"1"0"0,1 1 0,0-1 0,1 0 0,1-1 0,1 1 0,15 26 0,-1 1 0,68 135 0,-32-73 0,-33-63 0,31 43 0,17 28 0,-58-90 0,2 0 0,0-1 0,1-1 0,25 24 0,88 71 0,-108-99 0,42 35 0,3-2 0,128 73 0,239 95 0,-374-188 0,46 20 0,134 45 0,-139-55 0,-40-14 0,2-3 0,86 21 0,583 80 0,-268-53 0,-340-56 0,128 0 0,55 6 0,-145-5 0,192-6 0,-138 2 0,-63-2 0,263 18 0,-145 1 0,-184-19 0,0 4 0,86 27 0,29 5 0,-153-38 0,1-2 0,58 0 0,-69-4 0,1 1 0,-2 3 0,1 0 0,-1 3 0,58 22 0,-80-25 0,0 1 0,28 18 0,-27-15 0,35 17 0,-6-7 0,0-3 0,2-2 0,-1-1 0,2-3 0,52 6 0,-84-15 0,-1-1 0,0 2 0,0 0 0,0 1 0,0 1 0,-1 0 0,0 1 0,21 13 0,-23-13 0,1-1 0,-1-1 0,17 4 0,31 12 0,-15-1 0,2-2 0,91 20 0,-29-22 0,-26-4 0,-33-6 0,68 1 0,11 1 0,60 4 0,-81-7 0,-64 0 0,67 16 0,-69-11 0,81 7 0,113-16 0,-113-3 0,-93 0 0,0-2 0,0-1 0,-1-1 0,1-2 0,53-21 0,-49 15 0,1 3 0,0 1 0,54-8 0,-74 16 0,1 0 0,-1-2 0,0 1 0,0-2 0,0 0 0,16-9 0,-19 9 0,0 0 0,1 1 0,-1 1 0,1 0 0,0 0 0,21 0 0,91 5 0,-58 0 0,-66-2 0,28 0 0,-1 1 0,1 1 0,-1 1 0,36 10 0,-22-2 0,1-2 0,0-1 0,1-3 0,76 1 0,-98-7 0,95 4 0,-102-1 0,0 0 0,0 2 0,0-1 0,0 2 0,18 8 0,113 45-1365,-126-49-5461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24575,'5'0'0,"6"0"0,5 0 0,6 0 0,2 0 0,3 0 0,2 0 0,-1 0 0,0 0 0,1 0 0,-1 0 0,0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24575,'460'0'0,"-431"2"0,-1 0 0,32 8 0,-30-4 0,47 2 0,141-9-1365,-194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5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24575,'517'-21'0,"-405"2"0,-91 14 0,203-30-1365,-199 33-5461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4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0 24575,'-545'0'0,"541"0"0,0 0 0,0 1 0,-1-1 0,1 1 0,0 0 0,0 0 0,0 0 0,0 0 0,0 1 0,0-1 0,1 1 0,-1 0 0,0 0 0,1 1 0,-1-1 0,-4 5 0,4-2 0,0-1 0,1 1 0,-1 0 0,1 1 0,0-1 0,0 1 0,1-1 0,0 1 0,-1 0 0,0 7 0,-2 13 0,2 0 0,1 0 0,1 0 0,2 34 0,0-43 0,-1-1 0,0-8 0,0 0 0,0 0 0,1 0 0,3 14 0,-3-20 0,0 0 0,0 0 0,-1 0 0,1 0 0,1 0 0,-1 0 0,0 0 0,0 0 0,1 0 0,-1-1 0,1 1 0,-1-1 0,1 1 0,0-1 0,0 0 0,-1 1 0,1-1 0,0 0 0,0 0 0,0 0 0,0-1 0,3 2 0,20 3 0,0-2 0,0 0 0,1-2 0,-1-1 0,42-4 0,39 0 0,8 17 0,-76-7 0,49 1 0,-82-7 0,11 1 0,1-1 0,-1-1 0,0 0 0,27-7 0,-39 7 0,0 0 0,0-1 0,0 1 0,0-1 0,0 0 0,0 0 0,-1-1 0,1 1 0,-1-1 0,1 1 0,-1-1 0,0 0 0,0-1 0,-1 1 0,1 0 0,-1-1 0,1 1 0,-1-1 0,0 0 0,0 0 0,-1 0 0,1 0 0,0-4 0,3-21 0,-2 0 0,-1 0 0,-1 0 0,-1-1 0,-8-45 0,8 71 7,0 0-1,-1 1 0,0-1 0,0 0 1,0 1-1,0-1 0,0 1 1,-1 0-1,1-1 0,-1 1 1,0 0-1,0 0 0,0 0 0,-1 0 1,1 0-1,-1 1 0,1-1 1,-5-2-1,2 2-141,0 0 0,0 0 0,0 1 0,-1 0 0,1 0 0,-1 0 0,1 1 0,-1 0 0,0 0 0,-11 0 0,-6 0-6691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4:53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35 821 24575,'70'3'0,"0"3"0,-1 3 0,120 32 0,-15-14 0,-18-3 0,3 20 0,-139-40 0,-1 0 0,1-1 0,22-1 0,-18 0 0,35 5 0,70 21 0,137 26 0,-58-15 0,179 22 0,-108-21 0,-8-1 0,49-36 0,-170-5 0,-74-2 0,0-3 0,81-19 0,-114 19 0,13 0 0,0 3 0,91 4 0,-98 3 0,-1-3 0,0-2 0,1-2 0,51-11 0,-90 12 0,-1 0 0,0-1 0,0 0 0,0 0 0,-1-1 0,1 0 0,-1-1 0,0 1 0,8-10 0,10-10 0,27-34 0,4-6 0,-27 38 0,-16 14 0,0-1 0,24-29 0,-34 37 0,0 0 0,0 0 0,-1-1 0,0 0 0,0 1 0,-1-1 0,1 0 0,-2-1 0,1 1 0,-1 0 0,1-11 0,0-15 0,-2 0 0,-6-54 0,4 76 0,0-1 0,-1 0 0,0 1 0,-1 0 0,0 0 0,-1 0 0,0 0 0,-1 1 0,0-1 0,-13-15 0,4 7 0,0 2 0,-2 0 0,0 0 0,-1 2 0,0 0 0,-1 1 0,-1 1 0,0 1 0,-1 1 0,0 0 0,-1 2 0,-44-13 0,-203-39 0,-284-25 0,195 31 0,77 10 0,140 25 0,20 1 0,-229-6 0,281 25 0,-23 1 0,-163 21 0,102 9 0,115-22 0,1 1 0,0 1 0,1 3 0,-58 28 0,55-23 0,0-1 0,-2-3 0,-52 14 0,81-26 0,1 1 0,0 1 0,0-1 0,0 2 0,1-1 0,-19 14 0,-28 15 0,24-19 0,-1 2 0,-1-1 0,-63 18 0,77-28 0,0 2 0,-38 19 0,17-7 0,28-14 0,-8 5 0,-2-2 0,1 0 0,-28 5 0,-6-4 0,25-5 0,-54 16 0,78-18 0,-1 0 0,1 0 0,0 1 0,0 0 0,0 1 0,0 0 0,1 0 0,0 1 0,0 0 0,-11 12 0,14-12 0,0 0 0,0 0 0,1 1 0,0 0 0,0-1 0,1 1 0,0 0 0,0 0 0,1 0 0,0 0 0,0 0 0,0 10 0,1 11 0,6 49 0,-6-73 0,1 0 0,-1 0 0,1 0 0,0 0 0,1-1 0,-1 1 0,1 0 0,-1-1 0,1 1 0,0-1 0,0 0 0,1 0 0,-1 1 0,1-2 0,-1 1 0,1 0 0,0 0 0,0-1 0,0 0 0,1 1 0,-1-1 0,1 0 0,-1-1 0,5 2 0,8 3 0,0-2 0,0 0 0,1-1 0,25 2 0,11 2 0,-47-6 0,52 10 0,0-2 0,70 2 0,-91-10-107,-7 0-208,-1 0 1,0-3-1,34-5 1,-38 1-6512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8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24240,'31'6320'0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904 24575,'0'-16'0,"1"-14"0,-2 0 0,0 1 0,-2-1 0,-1 1 0,-15-54 0,14 65 0,-1 0 0,-1 1 0,-1 0 0,0 0 0,-2 1 0,1 0 0,-2 0 0,0 1 0,-1 1 0,-15-15 0,-8-5 0,4 4 0,-2 0 0,-60-42 0,23 27 0,-141-66 0,152 91 0,-1 2 0,-122-19 0,127 28 0,-365-46 0,395 53 0,1 2 0,-1 0 0,1 2 0,-1 1 0,1 0 0,0 2 0,0 1 0,1 1 0,0 1 0,-37 17 0,30-11 0,1 2 0,0 0 0,1 2 0,1 2 0,0 0 0,2 1 0,-45 49 0,-115 183 0,163-219 0,1 2 0,2 0 0,1 1 0,2 1 0,-20 76 0,4-8 0,21-77 0,2 1 0,1 0 0,1 1 0,2 0 0,-2 33 0,6-27 0,5 335 0,27-126 0,-6-73 0,-19-139 0,1-1 0,2 0 0,22 53 0,6 22 0,54 189 0,-75-254 0,38 68 0,-7-14 0,2 4 0,-25-55 0,25 68 0,7 59 0,-47-153 0,2 0 0,15 24 0,0-2 0,5 12 0,2-2 0,58 70 0,-27-43 0,85 92 0,-118-142 0,-11-11 0,-1 1 0,0 1 0,26 36 0,-36-43 0,1-1 0,1 0 0,0 0 0,1-1 0,21 15 0,-19-15 0,-1-1 0,0 2 0,-1 0 0,18 22 0,14 18 0,-24-31 0,5 1 0,1-1 0,0 0 0,1-2 0,47 24 0,-61-36 0,39 23 0,86 35 0,-112-55 0,0-2 0,1 0 0,0-2 0,0-1 0,45 3 0,-57-8 0,5 2 0,-1-2 0,0 0 0,30-5 0,-43 4 0,0-1 0,0 1 0,0-1 0,-1 0 0,1-1 0,-1 0 0,0 1 0,0-2 0,0 1 0,0 0 0,0-1 0,-1 0 0,1 0 0,-1-1 0,6-7 0,138-207 0,-94 142 0,57-110 0,-93 151 0,3 1 0,-3-2 0,0-1 0,-3 0 0,13-47 0,3-46 0,23-107 0,-43 172 0,6-112 0,-17-307 0,-2 215 0,1 218 0,-3 0 0,-2 0 0,-17-69 0,-57-147 0,23 42 0,16 52 0,-19-82 0,10 38 0,-6 60-1365,51 138-5461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24575,'0'-4'0,"0"-12"0,0-2-8191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24575,'0'-10'0,"0"-16"0,0-14 0,0-4 0,0 0 0,0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24575,'0'-4'0,"0"-12"0,0-2-8191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24575,'0'-9'0,"0"-18"0,0-8 0,0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24575,'0'-18'0,"0"-16"0,0-2-8191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24575,'0'-4'0,"0"-16"0,0-19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24575,'0'-9'0,"0"-17"0,0-9 0,0-8 0,0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22 115 24575,'-5'-9'0,"-1"-17"0,1-14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51 24575,'-4'-3'0,"0"0"0,0 0 0,0 1 0,-1 0 0,1 0 0,-1 0 0,1 0 0,-1 0 0,0 1 0,0 0 0,-9-1 0,-60-1 0,49 3 0,4 0 0,-122 0 0,119 2 0,-1 0 0,1 2 0,-41 11 0,61-13 0,0 0 0,1-1 0,-1 1 0,1 0 0,-1 1 0,1-1 0,0 1 0,0-1 0,0 1 0,0 0 0,1 0 0,-1 0 0,1 0 0,0 1 0,0-1 0,0 1 0,0-1 0,0 1 0,1 0 0,0 0 0,0-1 0,0 1 0,0 0 0,0 5 0,-1 12 0,0-1 0,2 1 0,2 31 0,0-26 0,-2 2 0,0-17 0,0 0 0,0-1 0,1 1 0,3 10 0,-4-18 0,1 0 0,0-1 0,0 1 0,0-1 0,0 1 0,0-1 0,1 1 0,-1-1 0,1 0 0,0 0 0,-1 0 0,1 0 0,0 0 0,0 0 0,0 0 0,0-1 0,1 1 0,-1-1 0,0 1 0,4 1 0,15 4 0,0 0 0,0-2 0,1 0 0,0-1 0,34 1 0,118-6 0,-72-2 0,-62 4 0,-28 1 0,0-2 0,1 0 0,-1 0 0,1-1 0,-1 0 0,22-6 0,-32 6 0,1 0 0,-1-1 0,0 1 0,1-1 0,-1 0 0,0 0 0,0 0 0,0 0 0,0 0 0,-1 0 0,1 0 0,-1-1 0,1 1 0,-1 0 0,0-1 0,0 1 0,0-1 0,0 0 0,0 1 0,0-1 0,-1 0 0,1 1 0,-1-5 0,1-8 0,0-1 0,-3-31 0,0 25 0,1 4 0,1-2 0,-1 1 0,-1-1 0,-9-38 0,9 53 0,1 0 0,-1 0 0,0 1 0,-1-1 0,1 0 0,-1 1 0,1 0 0,-1 0 0,-1-1 0,1 2 0,-1-1 0,1 0 0,-1 1 0,0 0 0,0 0 0,0 0 0,-1 0 0,1 0 0,-1 1 0,-6-2 0,-32-9-119,0 1-1,-61-6 1,67 12-888,4 1-5819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24575,'0'-4'0,"0"-16"0,0-19 0,0-11 0,0-21 0,0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24575,'0'-4'0,"0"-7"0,0-6 0,0-4 0,0-4 0,0-2 0,0-10 0,0-4 0,0-4 0,0-3 0,0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11 466 24575,'0'-14'0,"0"-14"0,0-7 0,0-6 0,0-11 0,0-5 0,0-7 0,0-3 0,-4 7 0,-3 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24575,'0'-5'0,"0"-15"0,0-19 0,0-16 0,0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24575,'5'-5'0,"1"-6"0,0-19 0,-2-10 0,0 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24575,'0'-19'0,"0"-15"0,0-11 0,0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24575,'0'-5'0,"0"-6"0,0-6 0,0-5 0,0-2 0,0-8 0,0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24575,'0'-5'0,"0"-10"0,0-8 0,0-9 0,0-13 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24575,'13'1'0,"0"1"0,0 0 0,22 6 0,24 4 0,150-7 0,-131-5 0,84 9 0,430 36-1365,-558-45-5461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1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24575,'0'5'0,"0"11"0,4 2 0,3 3 0,-1 3 0,3-3 0,1-1 0,-2 2 0,-2 1 0,-2 2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24575,'4'10'0,"3"6"0,3 2 0,1 2 0,-2 7 0,-2 4 0,-3 0 0,-1 5 0,2 1 0,2 4 0,-2-6-8191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0,5-1 0,1 7 0,0 5 0,-2 10 0,0 4 0,-2 9 0,-1-4-8191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24575,'0'5'0,"0"5"0,5 11 0,5 12 0,2 4 0,-1 0 0,-3 9 0,-3 4 0,-1 5 0,-3 1 0,0 0 0,-2-8-8191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24575,'-2'48'0,"-3"-1"0,-2 0 0,-24 85 0,5-22 0,19-68 67,-2 61-1,-2 19-1564,6-95-5328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0,0 4 0,0 4 0,0 2 0,0 1 0,0 5 0,0 7 0,0 0 0,0-6-8191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9 0,0 5 0,0 7 0,0 1 0,0-6-8191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0,5 0 0,1 7 0,4-2 0,1 1 0,-2 6 0,-2 7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30 24575,'25'1'0,"0"2"0,31 6 0,27 4 0,74-10 0,-92-3 0,87 10 0,-40 1 0,161-5 0,-261-6 0,7-2 0,0 0 0,-1-2 0,1 0 0,-1-1 0,24-9 0,37-10 0,-75 23 0,-1 1 0,1-1 0,-1 1 0,1-1 0,-1 0 0,1 0 0,-1 0 0,1-1 0,-1 1 0,0-1 0,0 0 0,0 0 0,3-2 0,-6 3 0,-1 1 0,0-1 0,1 0 0,-1 1 0,1-1 0,-1 1 0,0-1 0,1 1 0,-1 0 0,0-1 0,0 1 0,1 0 0,-1-1 0,0 1 0,0 0 0,1 0 0,-1 0 0,0-1 0,0 1 0,0 0 0,0 0 0,1 0 0,-2 1 0,-25-3 0,26 2 0,-476-2 0,231 4 0,89-3 0,-175 3 0,313-1 0,0 1 0,-27 7 0,39-7 0,-1 0 0,1 0 0,0 1 0,0 0 0,0 0 0,1 0 0,-1 1 0,1 0 0,-6 6 0,14-6 0,9-2 0,13 0 0,541-1 0,-249-3 0,-130 2-1365,-151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24575,'0'5'0,"0"6"0,4 1 0,3 8 0,-2 5 0,0 3 0,-2 6 0,4 7 0,0 5 0,0 0 0,-3-3 0,0-5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 3 0,0 1 0,0 7 0,0 6 0,0 2 0,0 3 0,0-2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24575,'0'5'0,"0"5"0,0 7 0,0 4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24575,'0'5'0,"0"6"0,0 6 0,0 4 0,-5-1 0,-1-3-8191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8 0,0 3 0,0 1 0,0-1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24575,'0'9'0,"4"8"0,2 15 0,0 11 0,4 3 0,-1 8 0,-1 4 0,-2-4 0,-2-1 0,-2-5 0,-1-6 0,-1-1 0,-1-8-8191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24575,'0'9'0,"0"13"0,0 7 0,0 8 0,0 2 0,0 0 0,0-3 0,0-3 0,0-2 0,0-2 0,0-5-8191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11 0,0 4 0,0 11 0,0 3 0,0 3 0,0-6-8191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24575,'0'14'0,"0"14"0,0 6 0,0 3 0,0 4 0,0 4 0,0 0 0,0-4 0,0-8-8191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24575,'0'10'0,"0"6"0,0 7 0,0 3 0,0 7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0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24302,'6936'191'0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9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1235 226 24575,'0'-3'0,"0"1"0,0 0 0,-1 0 0,1 0 0,-1 0 0,1-1 0,-1 1 0,0 0 0,0 0 0,0 0 0,0 0 0,0 1 0,0-1 0,-1 0 0,1 0 0,-1 1 0,1-1 0,-1 1 0,0-1 0,1 1 0,-1-1 0,0 1 0,0 0 0,0 0 0,0 0 0,-2-1 0,-7-2 0,0 1 0,0 0 0,-22-3 0,23 5 0,-183-31 0,-357-10 0,546 41 0,0 2 0,-1-1 0,1 0 0,0 1 0,0 0 0,0 0 0,0 0 0,1 0 0,-1 1 0,0-1 0,0 1 0,1 0 0,-4 3 0,-1 1 0,1 1 0,0 0 0,1 0 0,-9 12 0,-43 55 0,12-18 0,-57 95 0,92-132 0,0 0 0,2 1 0,1 0 0,0 0 0,1 1 0,2-1 0,0 2 0,1-1 0,-2 36 0,7-45 0,0-1 0,0 0 0,2 1 0,-1-1 0,1 0 0,1 0 0,0 0 0,1-1 0,0 1 0,0-1 0,11 15 0,4 3 0,2-1 0,37 38 0,-47-54 0,0-1 0,0 0 0,1-1 0,0-1 0,1 0 0,0-1 0,0 0 0,1-1 0,-1-1 0,1 0 0,22 4 0,11-1 0,1-2 0,66-1 0,-54-5 0,0-2 0,0-3 0,-1-3 0,100-25 0,-123 23 0,-1-2 0,0-2 0,-1-1 0,0-1 0,-1-2 0,-1-2 0,-1-1 0,49-41 0,-64 44 0,-1-1 0,-1 0 0,-1-1 0,0 0 0,-2-1 0,0-1 0,13-35 0,10-18 0,-14 36 0,-2-2 0,25-80 0,-40 108 0,-1 0 0,0-1 0,-1 0 0,0 0 0,-1 0 0,-1 1 0,0-1 0,-1 0 0,0 0 0,-1 0 0,-1 0 0,0 1 0,-8-21 0,7 26 0,-1 0 0,0 0 0,-1 0 0,0 1 0,0 0 0,0 0 0,-1 0 0,0 1 0,0-1 0,-1 2 0,0-1 0,0 1 0,0 1 0,0-1 0,-1 1 0,0 1 0,0 0 0,0 0 0,-17-3 0,-2 1 0,0 1 0,0 2 0,0 0 0,-1 2 0,-42 5 0,40 1-1365,2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24506,'0'669'0,"669"-669"0,-669-669 0,-669 669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24575,'0'-4'0,"0"-7"0,0-1-8191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0 234 24575,'0'-4'0,"0"-7"0,0-11 0,0-5 0,0-9 0,0-6 0,0-6 0,0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2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24575,'184'8'0,"183"31"0,-195-17 0,381 15 0,4-34 0,-54 13 0,288-4 0,-511-13 0,523 1-1365,-780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3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24575,'68'-3'0,"77"-14"0,-86 9 0,14-3 0,-34 4 0,60-3 0,323 11 0,-398 1 0,-1 1 0,1 1 0,-1 1 0,34 11 0,35 8 0,-39-15 0,198 33 0,-116-25 0,147 0 0,795-19 0,-1046 1 0,59-12 0,14-1 0,-12 12 0,-41 2 0,1-2 0,54-11 0,56-15 0,-109 21 0,-1 3 0,102 3 0,-71 3 0,282-1-1365,-333-1-5461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24575,'158'-2'0,"174"5"0,-142 22 0,-20-1 0,119-18-280,-223-7-805,-44 1-5741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0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662 118 24575,'-20'-1'0,"0"-2"0,1 0 0,-1-1 0,-31-11 0,-32-6 0,-39-4 0,59 11 0,-114-10 0,174 24 0,0 0 0,0 0 0,0 0 0,-1 0 0,1 1 0,0-1 0,0 1 0,0 0 0,0 0 0,0 0 0,0 0 0,0 0 0,0 1 0,0-1 0,0 1 0,1 0 0,-1 0 0,-2 2 0,2 0 0,0-1 0,1 1 0,0 0 0,-1 0 0,1 0 0,1 0 0,-1 0 0,1 0 0,-1 0 0,1 1 0,0-1 0,1 0 0,-1 5 0,-2 46 0,5 84 0,1-57 0,-1-62 0,1 1 0,0-1 0,2 0 0,13 36 0,5 24 0,-22-75 0,0-1 0,1 0 0,-1 0 0,1 0 0,0 0 0,0-1 0,0 1 0,1 0 0,-1-1 0,1 1 0,0-1 0,0 0 0,0 0 0,0 0 0,0 0 0,1-1 0,-1 1 0,1-1 0,0 0 0,0 0 0,0 0 0,0-1 0,0 1 0,8 1 0,8 0 0,0 0 0,1-1 0,-1 0 0,23-3 0,-13 1 0,714-1 0,-251-2 0,-462 4 0,-18 0 0,0 0 0,0-1 0,0-1 0,16-2 0,-26 2 0,0 0 0,0 1 0,-1-1 0,1 0 0,0 0 0,-1-1 0,1 1 0,0 0 0,-1-1 0,0 0 0,1 0 0,-1 1 0,0-1 0,0 0 0,0-1 0,0 1 0,0 0 0,-1-1 0,1 1 0,-1-1 0,1 1 0,-1-1 0,2-5 0,1-8 0,-2-1 0,0 1 0,0-1 0,-1 1 0,-1-1 0,-1 0 0,-1 1 0,0-1 0,-1 1 0,0 0 0,-2 0 0,0 0 0,-8-16 0,-10-22 0,-3 2 0,-44-66 0,59 100 0,0 0 0,0 1 0,-19-22 0,26 35 0,0-1 0,-1 1 0,1 1 0,-1-1 0,1 0 0,-1 1 0,0 0 0,0 0 0,-1 1 0,1-1 0,-1 1 0,1 0 0,-7-1 0,-27-1 0,0 1 0,0 2 0,-50 5 0,0-1 0,-428-3 0,508 1-97,0-1-1,0 1 1,0 0-1,0 1 1,0 0-1,0 1 1,0 0-1,0 0 1,1 1-1,0 0 1,-1 0-1,2 1 0,-9 6 1,-1 3-6729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1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2 174 24575,'0'220'0,"0"-263"0,-1 12 0,1 0 0,9-62 0,-7 83 0,1 0 0,0 0 0,0 1 0,1-1 0,0 1 0,1-1 0,0 1 0,0 1 0,1-1 0,0 1 0,0 0 0,1 0 0,10-8 0,-2 2 0,-9 7 0,1 0 0,1 1 0,-1 0 0,1 1 0,11-7 0,-17 11 0,-1 0 0,1 1 0,0-1 0,0 1 0,-1-1 0,1 1 0,0-1 0,0 1 0,0 0 0,0 0 0,0 0 0,-1 0 0,1 0 0,0 1 0,0-1 0,0 0 0,0 1 0,-1-1 0,1 1 0,0 0 0,-1 0 0,1 0 0,0-1 0,-1 2 0,1-1 0,-1 0 0,1 0 0,-1 0 0,0 1 0,1-1 0,-1 0 0,2 4 0,9 14 17,-1 2-1,-1-1 0,0 1 1,-2 1-1,0 0 1,-2 0-1,6 34 0,-5-24-514,2 0-1,22 55 0,-22-68-6327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5209 6012 24575,'0'-774'0,"1"752"0,1-1 0,1 1 0,2 0 0,0 1 0,1-1 0,1 1 0,12-25 0,-7 9 0,13-57 0,-18 62 0,2-1 0,21-53 0,-3 11 0,-21 56 0,1-1 0,1 1 0,11-20 0,-6 15 0,-4 7 0,2-1 0,11-15 0,-18 29 0,0-1 0,0 0 0,1 1 0,-1 0 0,1 0 0,0 1 0,0-1 0,0 1 0,0 0 0,1 0 0,6-2 0,38-8 0,1 2 0,1 2 0,0 3 0,67 0 0,-24 0 0,734-74 0,-651 53 0,272-37 0,40 35 0,-363 25 0,283-2 0,52-2 0,-375 4 0,130-24 0,-183 21 0,-1-2 0,1-1 0,-2-1 0,1-2 0,-2-1 0,53-33 0,-73 41 0,0-1 0,-1-1 0,0 0 0,0-1 0,-1 1 0,0-2 0,0 1 0,-1-1 0,0-1 0,-1 1 0,12-24 0,5-28 0,-2 0 0,-3-1 0,-3-1 0,-2-1 0,8-121 0,-17-344 0,-9 315 0,3-1175 0,2 1380 0,-1 1 0,-1 0 0,1-1 0,-2 1 0,1 0 0,-1 0 0,-1-1 0,1 2 0,-2-1 0,1 0 0,-1 1 0,-1-1 0,1 1 0,-1 0 0,-1 0 0,1 1 0,-1 0 0,-12-11 0,0 2 0,-1 0 0,-1 2 0,-1 0 0,-27-14 0,-96-38 0,80 38 0,-351-148-216,-7 18-1,-7 18 1,-455-84-1,253 129 217,268 47 0,270 32-20,-73-8 906,-387-5-886,-1 29 0,264 2 0,-273-4 0,-500 5 0,526 25 0,-43 0 0,451-28 0,32-1 0,-104 11 0,-33 10 0,0-1 0,-577 62-1365,751-77-5461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16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24575,'2'20'0,"1"-1"0,1 0 0,1-1 0,1 1 0,0-1 0,1 0 0,15 26 0,0 5 0,-2-1 0,82 172 0,-53-120 0,-23-56 0,2-1 0,2-2 0,2-1 0,2-1 0,48 43 0,-26-34 0,3-2 0,1-3 0,66 36 0,242 118 0,-171-95 0,468 228 0,27-66 0,-504-211 0,373 54 0,-239-50 0,-47-8 0,-139-27 0,-15-3 0,192 8 0,65-13 0,-108-3 0,121 11 0,153 15 0,5-38 0,-216-2 0,617 3 0,-929-1 0,0-2 0,0 0 0,0-2 0,0 0 0,22-9 0,18-4 0,108-36 0,-151 49 0,0-1 0,0 0 0,-1-1 0,1-1 0,-2-1 0,1 0 0,-1-1 0,16-14 0,20-12 0,-34 25 0,-1-1 0,0-1 0,19-19 0,-24 21 0,-1 2 0,2-1 0,-1 2 0,1 0 0,25-12 0,12-7 0,-45 23-227,0 1-1,0-1 1,0 0-1,0-1 1,7-7-1,0-6-6598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2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24575,'32'-2'0,"59"-10"0,-58 6 0,57-2 0,-63 8 0,1-2 0,-1 0 0,39-10 0,-35 7 0,0 1 0,60 0 0,-54 4 0,54-8 0,-7-8 0,-34 6 0,0 2 0,76-3 0,10 12-1365,-113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5BD-3387-4550-BF71-6B44C037B5B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37D3-C7D5-4C72-87C1-FF9214C7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10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419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630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8839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049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258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468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7679" algn="l" defTabSz="2194419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Andes to local file port ex: PS C:\Users\John DeForest\Desktop\</a:t>
            </a:r>
            <a:r>
              <a:rPr lang="en-US" dirty="0" err="1"/>
              <a:t>stonx</a:t>
            </a:r>
            <a:r>
              <a:rPr lang="en-US" dirty="0"/>
              <a:t>&gt; </a:t>
            </a:r>
            <a:r>
              <a:rPr lang="en-US" dirty="0" err="1"/>
              <a:t>scp</a:t>
            </a:r>
            <a:r>
              <a:rPr lang="en-US" dirty="0"/>
              <a:t> f00569n@andes.dartmouth.edu:~/stonx1/oip_mega_wretvol.csv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37D3-C7D5-4C72-87C1-FF9214C70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7676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7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customXml" Target="../ink/ink26.xml"/><Relationship Id="rId42" Type="http://schemas.openxmlformats.org/officeDocument/2006/relationships/customXml" Target="../ink/ink38.xml"/><Relationship Id="rId47" Type="http://schemas.openxmlformats.org/officeDocument/2006/relationships/customXml" Target="../ink/ink41.xml"/><Relationship Id="rId63" Type="http://schemas.openxmlformats.org/officeDocument/2006/relationships/image" Target="../media/image64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77.png"/><Relationship Id="rId16" Type="http://schemas.openxmlformats.org/officeDocument/2006/relationships/image" Target="../media/image43.png"/><Relationship Id="rId11" Type="http://schemas.openxmlformats.org/officeDocument/2006/relationships/customXml" Target="../ink/ink21.xml"/><Relationship Id="rId32" Type="http://schemas.openxmlformats.org/officeDocument/2006/relationships/customXml" Target="../ink/ink32.xml"/><Relationship Id="rId37" Type="http://schemas.openxmlformats.org/officeDocument/2006/relationships/image" Target="../media/image53.png"/><Relationship Id="rId53" Type="http://schemas.openxmlformats.org/officeDocument/2006/relationships/image" Target="../media/image59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72.png"/><Relationship Id="rId102" Type="http://schemas.openxmlformats.org/officeDocument/2006/relationships/customXml" Target="../ink/ink69.xml"/><Relationship Id="rId5" Type="http://schemas.openxmlformats.org/officeDocument/2006/relationships/image" Target="../media/image37.png"/><Relationship Id="rId90" Type="http://schemas.openxmlformats.org/officeDocument/2006/relationships/customXml" Target="../ink/ink63.xml"/><Relationship Id="rId95" Type="http://schemas.openxmlformats.org/officeDocument/2006/relationships/image" Target="../media/image79.png"/><Relationship Id="rId22" Type="http://schemas.openxmlformats.org/officeDocument/2006/relationships/customXml" Target="../ink/ink27.xml"/><Relationship Id="rId27" Type="http://schemas.openxmlformats.org/officeDocument/2006/relationships/image" Target="../media/image48.png"/><Relationship Id="rId43" Type="http://schemas.openxmlformats.org/officeDocument/2006/relationships/image" Target="../media/image55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67.png"/><Relationship Id="rId80" Type="http://schemas.openxmlformats.org/officeDocument/2006/relationships/customXml" Target="../ink/ink58.xml"/><Relationship Id="rId85" Type="http://schemas.openxmlformats.org/officeDocument/2006/relationships/image" Target="../media/image75.png"/><Relationship Id="rId12" Type="http://schemas.openxmlformats.org/officeDocument/2006/relationships/image" Target="../media/image41.png"/><Relationship Id="rId17" Type="http://schemas.openxmlformats.org/officeDocument/2006/relationships/customXml" Target="../ink/ink24.xml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35.xml"/><Relationship Id="rId46" Type="http://schemas.openxmlformats.org/officeDocument/2006/relationships/image" Target="../media/image56.png"/><Relationship Id="rId59" Type="http://schemas.openxmlformats.org/officeDocument/2006/relationships/image" Target="../media/image62.png"/><Relationship Id="rId67" Type="http://schemas.openxmlformats.org/officeDocument/2006/relationships/image" Target="../media/image66.png"/><Relationship Id="rId103" Type="http://schemas.openxmlformats.org/officeDocument/2006/relationships/image" Target="../media/image83.png"/><Relationship Id="rId20" Type="http://schemas.openxmlformats.org/officeDocument/2006/relationships/image" Target="../media/image45.png"/><Relationship Id="rId41" Type="http://schemas.openxmlformats.org/officeDocument/2006/relationships/customXml" Target="../ink/ink37.xml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70.png"/><Relationship Id="rId83" Type="http://schemas.openxmlformats.org/officeDocument/2006/relationships/image" Target="../media/image74.png"/><Relationship Id="rId88" Type="http://schemas.openxmlformats.org/officeDocument/2006/relationships/customXml" Target="../ink/ink62.xml"/><Relationship Id="rId91" Type="http://schemas.openxmlformats.org/officeDocument/2006/relationships/image" Target="../media/image770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3.xml"/><Relationship Id="rId23" Type="http://schemas.openxmlformats.org/officeDocument/2006/relationships/image" Target="../media/image4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57.png"/><Relationship Id="rId57" Type="http://schemas.openxmlformats.org/officeDocument/2006/relationships/image" Target="../media/image61.png"/><Relationship Id="rId10" Type="http://schemas.openxmlformats.org/officeDocument/2006/relationships/image" Target="../media/image40.png"/><Relationship Id="rId31" Type="http://schemas.openxmlformats.org/officeDocument/2006/relationships/image" Target="../media/image50.png"/><Relationship Id="rId44" Type="http://schemas.openxmlformats.org/officeDocument/2006/relationships/customXml" Target="../ink/ink39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65.png"/><Relationship Id="rId73" Type="http://schemas.openxmlformats.org/officeDocument/2006/relationships/image" Target="../media/image69.png"/><Relationship Id="rId78" Type="http://schemas.openxmlformats.org/officeDocument/2006/relationships/customXml" Target="../ink/ink57.xml"/><Relationship Id="rId81" Type="http://schemas.openxmlformats.org/officeDocument/2006/relationships/image" Target="../media/image73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image" Target="../media/image3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44.png"/><Relationship Id="rId39" Type="http://schemas.openxmlformats.org/officeDocument/2006/relationships/image" Target="../media/image54.png"/><Relationship Id="rId34" Type="http://schemas.openxmlformats.org/officeDocument/2006/relationships/customXml" Target="../ink/ink33.xml"/><Relationship Id="rId50" Type="http://schemas.openxmlformats.org/officeDocument/2006/relationships/customXml" Target="../ink/ink43.xml"/><Relationship Id="rId55" Type="http://schemas.openxmlformats.org/officeDocument/2006/relationships/image" Target="../media/image60.png"/><Relationship Id="rId76" Type="http://schemas.openxmlformats.org/officeDocument/2006/relationships/customXml" Target="../ink/ink56.xml"/><Relationship Id="rId97" Type="http://schemas.openxmlformats.org/officeDocument/2006/relationships/image" Target="../media/image80.png"/><Relationship Id="rId7" Type="http://schemas.openxmlformats.org/officeDocument/2006/relationships/customXml" Target="../ink/ink19.xml"/><Relationship Id="rId71" Type="http://schemas.openxmlformats.org/officeDocument/2006/relationships/image" Target="../media/image68.png"/><Relationship Id="rId92" Type="http://schemas.openxmlformats.org/officeDocument/2006/relationships/customXml" Target="../ink/ink64.xml"/><Relationship Id="rId2" Type="http://schemas.openxmlformats.org/officeDocument/2006/relationships/image" Target="../media/image34.png"/><Relationship Id="rId29" Type="http://schemas.openxmlformats.org/officeDocument/2006/relationships/image" Target="../media/image49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customXml" Target="../ink/ink40.xml"/><Relationship Id="rId66" Type="http://schemas.openxmlformats.org/officeDocument/2006/relationships/customXml" Target="../ink/ink51.xml"/><Relationship Id="rId87" Type="http://schemas.openxmlformats.org/officeDocument/2006/relationships/image" Target="../media/image76.png"/><Relationship Id="rId61" Type="http://schemas.openxmlformats.org/officeDocument/2006/relationships/image" Target="../media/image63.png"/><Relationship Id="rId82" Type="http://schemas.openxmlformats.org/officeDocument/2006/relationships/customXml" Target="../ink/ink59.xml"/><Relationship Id="rId19" Type="http://schemas.openxmlformats.org/officeDocument/2006/relationships/customXml" Target="../ink/ink25.xml"/><Relationship Id="rId14" Type="http://schemas.openxmlformats.org/officeDocument/2006/relationships/image" Target="../media/image42.png"/><Relationship Id="rId30" Type="http://schemas.openxmlformats.org/officeDocument/2006/relationships/customXml" Target="../ink/ink31.xml"/><Relationship Id="rId35" Type="http://schemas.openxmlformats.org/officeDocument/2006/relationships/image" Target="../media/image52.png"/><Relationship Id="rId56" Type="http://schemas.openxmlformats.org/officeDocument/2006/relationships/customXml" Target="../ink/ink46.xml"/><Relationship Id="rId77" Type="http://schemas.openxmlformats.org/officeDocument/2006/relationships/image" Target="../media/image71.png"/><Relationship Id="rId100" Type="http://schemas.openxmlformats.org/officeDocument/2006/relationships/customXml" Target="../ink/ink68.xml"/><Relationship Id="rId8" Type="http://schemas.openxmlformats.org/officeDocument/2006/relationships/image" Target="../media/image39.png"/><Relationship Id="rId51" Type="http://schemas.openxmlformats.org/officeDocument/2006/relationships/image" Target="../media/image58.png"/><Relationship Id="rId72" Type="http://schemas.openxmlformats.org/officeDocument/2006/relationships/customXml" Target="../ink/ink54.xml"/><Relationship Id="rId93" Type="http://schemas.openxmlformats.org/officeDocument/2006/relationships/image" Target="../media/image78.png"/><Relationship Id="rId98" Type="http://schemas.openxmlformats.org/officeDocument/2006/relationships/customXml" Target="../ink/ink67.xml"/><Relationship Id="rId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415-5E23-A74F-EE81-5EB81EEF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2351" y="5715002"/>
            <a:ext cx="4168877" cy="560285"/>
          </a:xfrm>
        </p:spPr>
        <p:txBody>
          <a:bodyPr>
            <a:normAutofit/>
          </a:bodyPr>
          <a:lstStyle/>
          <a:p>
            <a:r>
              <a:rPr lang="en-US" sz="3200" dirty="0" err="1"/>
              <a:t>disantideambiguation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64C8-D0D3-C117-2A65-90800A0E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832E7-700A-1E68-DA62-67CCE56A3331}"/>
              </a:ext>
            </a:extLst>
          </p:cNvPr>
          <p:cNvSpPr/>
          <p:nvPr/>
        </p:nvSpPr>
        <p:spPr>
          <a:xfrm>
            <a:off x="12411100" y="6798895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data file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60B51-B5B5-B50A-6F2D-E6C04618501E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>
            <a:off x="11987796" y="6992467"/>
            <a:ext cx="42330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7DCF569-A149-ED3B-E15F-5431A4926173}"/>
              </a:ext>
            </a:extLst>
          </p:cNvPr>
          <p:cNvSpPr/>
          <p:nvPr/>
        </p:nvSpPr>
        <p:spPr>
          <a:xfrm>
            <a:off x="10594337" y="6641946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Processing/script name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D4123-EB63-A290-A102-B8471BF565C6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10171036" y="6992467"/>
            <a:ext cx="4233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E2A7E9-5FFE-B775-5FB5-DACED5C1BF2D}"/>
              </a:ext>
            </a:extLst>
          </p:cNvPr>
          <p:cNvSpPr/>
          <p:nvPr/>
        </p:nvSpPr>
        <p:spPr>
          <a:xfrm>
            <a:off x="8426247" y="6798895"/>
            <a:ext cx="1744789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data source</a:t>
            </a:r>
          </a:p>
          <a:p>
            <a:pPr algn="ctr"/>
            <a:r>
              <a:rPr lang="en-US" sz="1050" dirty="0"/>
              <a:t>#r / Key data </a:t>
            </a:r>
            <a:r>
              <a:rPr lang="en-US" sz="1050" dirty="0" err="1"/>
              <a:t>cols+vals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153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5B6587B-CC6C-630B-7833-C60EC307C3E9}"/>
              </a:ext>
            </a:extLst>
          </p:cNvPr>
          <p:cNvCxnSpPr>
            <a:cxnSpLocks/>
            <a:stCxn id="104" idx="1"/>
            <a:endCxn id="201" idx="1"/>
          </p:cNvCxnSpPr>
          <p:nvPr/>
        </p:nvCxnSpPr>
        <p:spPr>
          <a:xfrm>
            <a:off x="10443991" y="11080180"/>
            <a:ext cx="1123653" cy="4801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Rectangle: Diagonal Corners Rounded 383">
            <a:extLst>
              <a:ext uri="{FF2B5EF4-FFF2-40B4-BE49-F238E27FC236}">
                <a16:creationId xmlns:a16="http://schemas.microsoft.com/office/drawing/2014/main" id="{F226F656-35CD-035C-7FA2-4CA792CC5A22}"/>
              </a:ext>
            </a:extLst>
          </p:cNvPr>
          <p:cNvSpPr/>
          <p:nvPr/>
        </p:nvSpPr>
        <p:spPr>
          <a:xfrm>
            <a:off x="6919010" y="4258352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85" name="Rectangle: Diagonal Corners Rounded 384">
            <a:extLst>
              <a:ext uri="{FF2B5EF4-FFF2-40B4-BE49-F238E27FC236}">
                <a16:creationId xmlns:a16="http://schemas.microsoft.com/office/drawing/2014/main" id="{1FED8AD9-66AD-F87B-6118-707A13B016D1}"/>
              </a:ext>
            </a:extLst>
          </p:cNvPr>
          <p:cNvSpPr/>
          <p:nvPr/>
        </p:nvSpPr>
        <p:spPr>
          <a:xfrm>
            <a:off x="6865602" y="4215028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ABEF2-EFDC-160D-A5D7-1E4FC25E348B}"/>
              </a:ext>
            </a:extLst>
          </p:cNvPr>
          <p:cNvSpPr txBox="1">
            <a:spLocks/>
          </p:cNvSpPr>
          <p:nvPr/>
        </p:nvSpPr>
        <p:spPr>
          <a:xfrm>
            <a:off x="796368" y="1448200"/>
            <a:ext cx="2554214" cy="31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6630-E8DB-E923-3AE0-9E8CB2FAAA89}"/>
              </a:ext>
            </a:extLst>
          </p:cNvPr>
          <p:cNvSpPr/>
          <p:nvPr/>
        </p:nvSpPr>
        <p:spPr>
          <a:xfrm>
            <a:off x="15131882" y="3279497"/>
            <a:ext cx="1599416" cy="194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957E414-BE33-D91B-479D-C43A97C9E714}"/>
              </a:ext>
            </a:extLst>
          </p:cNvPr>
          <p:cNvSpPr/>
          <p:nvPr/>
        </p:nvSpPr>
        <p:spPr>
          <a:xfrm>
            <a:off x="15164540" y="3758816"/>
            <a:ext cx="14202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Volget9.py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(drop if p_m1_td </a:t>
            </a:r>
            <a:r>
              <a:rPr lang="en-US" sz="900" dirty="0" err="1">
                <a:solidFill>
                  <a:schemeClr val="tx1"/>
                </a:solidFill>
              </a:rPr>
              <a:t>na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F7ABC-3110-3F1B-F31D-F98A7EF4AB4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15874660" y="3473970"/>
            <a:ext cx="56930" cy="2848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359864-BFF6-37E9-6195-848F4D56C5DE}"/>
              </a:ext>
            </a:extLst>
          </p:cNvPr>
          <p:cNvSpPr/>
          <p:nvPr/>
        </p:nvSpPr>
        <p:spPr>
          <a:xfrm>
            <a:off x="15131884" y="4418259"/>
            <a:ext cx="1514271" cy="222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B35AD-3FD5-F014-50CA-24FDC08CBD11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15874660" y="4202984"/>
            <a:ext cx="14358" cy="2152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5C29-6A7C-3952-F68B-6A9D3E7974C3}"/>
              </a:ext>
            </a:extLst>
          </p:cNvPr>
          <p:cNvSpPr/>
          <p:nvPr/>
        </p:nvSpPr>
        <p:spPr>
          <a:xfrm>
            <a:off x="15068237" y="2711619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ADD#r</a:t>
            </a:r>
            <a:r>
              <a:rPr lang="en-US" sz="1050" dirty="0">
                <a:highlight>
                  <a:srgbClr val="FF00FF"/>
                </a:highlight>
              </a:rPr>
              <a:t> / </a:t>
            </a:r>
            <a:r>
              <a:rPr lang="en-US" sz="1050" dirty="0" err="1"/>
              <a:t>p,v,fp,mb,r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D411C-7AD8-EAA2-5813-DF1893889E84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5931592" y="3098763"/>
            <a:ext cx="1813" cy="180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06E88-99E2-0040-E261-B4F234C1F7EA}"/>
              </a:ext>
            </a:extLst>
          </p:cNvPr>
          <p:cNvSpPr/>
          <p:nvPr/>
        </p:nvSpPr>
        <p:spPr>
          <a:xfrm>
            <a:off x="15131884" y="4804599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  <a:p>
            <a:pPr algn="ctr"/>
            <a:r>
              <a:rPr lang="en-US" sz="900" dirty="0"/>
              <a:t>73495 / </a:t>
            </a:r>
            <a:r>
              <a:rPr lang="en-US" sz="900" dirty="0" err="1"/>
              <a:t>p,v,fp,mb,r,sig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8E7431-5982-8907-1ABE-93E89D68A5F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5889018" y="4640342"/>
            <a:ext cx="0" cy="1642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8CAFE9-D7A6-B426-2E9D-AC6977189F54}"/>
              </a:ext>
            </a:extLst>
          </p:cNvPr>
          <p:cNvSpPr/>
          <p:nvPr/>
        </p:nvSpPr>
        <p:spPr>
          <a:xfrm>
            <a:off x="9651931" y="18446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Oipmega_post_yf1.csv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21E9C-A795-6251-A6DB-07A3800F2AB3}"/>
              </a:ext>
            </a:extLst>
          </p:cNvPr>
          <p:cNvCxnSpPr>
            <a:cxnSpLocks/>
            <a:stCxn id="153" idx="3"/>
            <a:endCxn id="57" idx="2"/>
          </p:cNvCxnSpPr>
          <p:nvPr/>
        </p:nvCxnSpPr>
        <p:spPr>
          <a:xfrm>
            <a:off x="14992950" y="2010946"/>
            <a:ext cx="4980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4C3973C7-32AC-EE60-9649-E846F257D9CA}"/>
              </a:ext>
            </a:extLst>
          </p:cNvPr>
          <p:cNvSpPr/>
          <p:nvPr/>
        </p:nvSpPr>
        <p:spPr>
          <a:xfrm>
            <a:off x="15490956" y="1788863"/>
            <a:ext cx="86516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D8F6B0-4BA7-E54D-12C0-56443A8B25CC}"/>
              </a:ext>
            </a:extLst>
          </p:cNvPr>
          <p:cNvCxnSpPr>
            <a:cxnSpLocks/>
            <a:stCxn id="57" idx="1"/>
            <a:endCxn id="14" idx="0"/>
          </p:cNvCxnSpPr>
          <p:nvPr/>
        </p:nvCxnSpPr>
        <p:spPr>
          <a:xfrm>
            <a:off x="15923540" y="2233029"/>
            <a:ext cx="9865" cy="4785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17335-E6E1-2265-C337-0B747511BF5B}"/>
              </a:ext>
            </a:extLst>
          </p:cNvPr>
          <p:cNvSpPr/>
          <p:nvPr/>
        </p:nvSpPr>
        <p:spPr>
          <a:xfrm>
            <a:off x="12037202" y="2537225"/>
            <a:ext cx="245774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D3_yf_errors_by_ticker_wdata2.csv </a:t>
            </a:r>
          </a:p>
          <a:p>
            <a:pPr algn="ctr"/>
            <a:r>
              <a:rPr lang="en-US" sz="1050" dirty="0"/>
              <a:t>4389 (2000) / ticker error </a:t>
            </a:r>
            <a:r>
              <a:rPr lang="en-US" sz="1050" dirty="0" err="1"/>
              <a:t>dict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E2894-DCB4-F820-A2FA-6086EC22FA01}"/>
              </a:ext>
            </a:extLst>
          </p:cNvPr>
          <p:cNvCxnSpPr>
            <a:cxnSpLocks/>
            <a:stCxn id="57" idx="1"/>
            <a:endCxn id="70" idx="3"/>
          </p:cNvCxnSpPr>
          <p:nvPr/>
        </p:nvCxnSpPr>
        <p:spPr>
          <a:xfrm flipH="1">
            <a:off x="14494946" y="2233029"/>
            <a:ext cx="1428592" cy="4977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A707C2E-8E23-7D1E-CCB9-47883B88F5E8}"/>
              </a:ext>
            </a:extLst>
          </p:cNvPr>
          <p:cNvSpPr/>
          <p:nvPr/>
        </p:nvSpPr>
        <p:spPr>
          <a:xfrm>
            <a:off x="12597012" y="3212372"/>
            <a:ext cx="130775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Manual data find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~2000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New source col(s)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D9F1A0-43DD-7758-5734-88B5836ACC54}"/>
              </a:ext>
            </a:extLst>
          </p:cNvPr>
          <p:cNvCxnSpPr>
            <a:cxnSpLocks/>
            <a:stCxn id="70" idx="2"/>
            <a:endCxn id="79" idx="3"/>
          </p:cNvCxnSpPr>
          <p:nvPr/>
        </p:nvCxnSpPr>
        <p:spPr>
          <a:xfrm flipH="1">
            <a:off x="13250891" y="2924371"/>
            <a:ext cx="15185" cy="2880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B05497-6110-17FD-F650-0F7DD38FE8F2}"/>
              </a:ext>
            </a:extLst>
          </p:cNvPr>
          <p:cNvCxnSpPr>
            <a:cxnSpLocks/>
            <a:stCxn id="79" idx="1"/>
            <a:endCxn id="85" idx="3"/>
          </p:cNvCxnSpPr>
          <p:nvPr/>
        </p:nvCxnSpPr>
        <p:spPr>
          <a:xfrm>
            <a:off x="13250891" y="3656540"/>
            <a:ext cx="697779" cy="228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BCAFFFEF-7205-B50D-C234-F163DC652F87}"/>
              </a:ext>
            </a:extLst>
          </p:cNvPr>
          <p:cNvSpPr/>
          <p:nvPr/>
        </p:nvSpPr>
        <p:spPr>
          <a:xfrm>
            <a:off x="13280386" y="3885349"/>
            <a:ext cx="13365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Auto pull from new sources</a:t>
            </a:r>
          </a:p>
          <a:p>
            <a:pPr algn="ctr"/>
            <a:r>
              <a:rPr lang="en-US" sz="900" dirty="0" err="1">
                <a:highlight>
                  <a:srgbClr val="FF00FF"/>
                </a:highlight>
              </a:rPr>
              <a:t>O,h,l,c,v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0E897A-182B-D6B0-4E7E-B73244142CB9}"/>
              </a:ext>
            </a:extLst>
          </p:cNvPr>
          <p:cNvCxnSpPr>
            <a:cxnSpLocks/>
            <a:stCxn id="85" idx="1"/>
            <a:endCxn id="92" idx="0"/>
          </p:cNvCxnSpPr>
          <p:nvPr/>
        </p:nvCxnSpPr>
        <p:spPr>
          <a:xfrm flipH="1">
            <a:off x="13212664" y="4329515"/>
            <a:ext cx="736004" cy="286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3ED5C8-310A-D4D5-3F83-47BA8B338475}"/>
              </a:ext>
            </a:extLst>
          </p:cNvPr>
          <p:cNvSpPr/>
          <p:nvPr/>
        </p:nvSpPr>
        <p:spPr>
          <a:xfrm>
            <a:off x="12455528" y="4615569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recaptured.csv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O,h,l,c,v</a:t>
            </a:r>
            <a:r>
              <a:rPr lang="en-US" sz="1050" dirty="0">
                <a:highlight>
                  <a:srgbClr val="FF00FF"/>
                </a:highlight>
              </a:rPr>
              <a:t> by ticker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11585-7805-E065-E5F8-CF6CC13FC18A}"/>
              </a:ext>
            </a:extLst>
          </p:cNvPr>
          <p:cNvCxnSpPr>
            <a:cxnSpLocks/>
            <a:stCxn id="92" idx="2"/>
            <a:endCxn id="101" idx="3"/>
          </p:cNvCxnSpPr>
          <p:nvPr/>
        </p:nvCxnSpPr>
        <p:spPr>
          <a:xfrm flipH="1">
            <a:off x="13202098" y="5002713"/>
            <a:ext cx="10566" cy="270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261B9D-C4E4-53B1-4DCC-E927B5FD0E12}"/>
              </a:ext>
            </a:extLst>
          </p:cNvPr>
          <p:cNvCxnSpPr>
            <a:cxnSpLocks/>
            <a:stCxn id="21" idx="2"/>
            <a:endCxn id="134" idx="3"/>
          </p:cNvCxnSpPr>
          <p:nvPr/>
        </p:nvCxnSpPr>
        <p:spPr>
          <a:xfrm>
            <a:off x="15889018" y="5350800"/>
            <a:ext cx="842280" cy="2311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: Diagonal Corners Rounded 100">
            <a:extLst>
              <a:ext uri="{FF2B5EF4-FFF2-40B4-BE49-F238E27FC236}">
                <a16:creationId xmlns:a16="http://schemas.microsoft.com/office/drawing/2014/main" id="{5F39C08E-B7E2-175B-30FD-C2A7C5F1BBB8}"/>
              </a:ext>
            </a:extLst>
          </p:cNvPr>
          <p:cNvSpPr/>
          <p:nvPr/>
        </p:nvSpPr>
        <p:spPr>
          <a:xfrm>
            <a:off x="12591938" y="5273399"/>
            <a:ext cx="122032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Sigma + ret compute, trade-wise slice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BB8F2E-8C25-0A21-1BB0-4560AE914D57}"/>
              </a:ext>
            </a:extLst>
          </p:cNvPr>
          <p:cNvCxnSpPr>
            <a:cxnSpLocks/>
            <a:stCxn id="101" idx="1"/>
            <a:endCxn id="105" idx="0"/>
          </p:cNvCxnSpPr>
          <p:nvPr/>
        </p:nvCxnSpPr>
        <p:spPr>
          <a:xfrm flipH="1">
            <a:off x="13168660" y="5717567"/>
            <a:ext cx="33438" cy="2652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45BD4-9538-5FDC-199C-C74C61C7BC43}"/>
              </a:ext>
            </a:extLst>
          </p:cNvPr>
          <p:cNvSpPr/>
          <p:nvPr/>
        </p:nvSpPr>
        <p:spPr>
          <a:xfrm>
            <a:off x="12411524" y="5982838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ogmissingtrades.csv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P,v,mb,etc</a:t>
            </a:r>
            <a:r>
              <a:rPr lang="en-US" sz="1050" dirty="0">
                <a:highlight>
                  <a:srgbClr val="FF00FF"/>
                </a:highlight>
              </a:rPr>
              <a:t> by trade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F0ED1E-8A18-4516-149C-62C5E5E7ECD0}"/>
              </a:ext>
            </a:extLst>
          </p:cNvPr>
          <p:cNvCxnSpPr>
            <a:cxnSpLocks/>
            <a:stCxn id="105" idx="3"/>
            <a:endCxn id="134" idx="2"/>
          </p:cNvCxnSpPr>
          <p:nvPr/>
        </p:nvCxnSpPr>
        <p:spPr>
          <a:xfrm flipV="1">
            <a:off x="13925796" y="5804045"/>
            <a:ext cx="2318646" cy="3723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41CA454D-0B80-B68A-A9E6-D09E14E5B5BD}"/>
              </a:ext>
            </a:extLst>
          </p:cNvPr>
          <p:cNvSpPr/>
          <p:nvPr/>
        </p:nvSpPr>
        <p:spPr>
          <a:xfrm>
            <a:off x="16244444" y="5581960"/>
            <a:ext cx="97371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Merge </a:t>
            </a:r>
            <a:r>
              <a:rPr lang="en-US" sz="900" dirty="0" err="1">
                <a:highlight>
                  <a:srgbClr val="FF00FF"/>
                </a:highlight>
              </a:rPr>
              <a:t>py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531E6B-D810-461C-F1C9-260A2288E882}"/>
              </a:ext>
            </a:extLst>
          </p:cNvPr>
          <p:cNvCxnSpPr>
            <a:cxnSpLocks/>
            <a:stCxn id="134" idx="1"/>
            <a:endCxn id="150" idx="0"/>
          </p:cNvCxnSpPr>
          <p:nvPr/>
        </p:nvCxnSpPr>
        <p:spPr>
          <a:xfrm flipH="1">
            <a:off x="16461018" y="6026128"/>
            <a:ext cx="270280" cy="160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75E8CB-0CB7-4867-4983-05C020B6C5C9}"/>
              </a:ext>
            </a:extLst>
          </p:cNvPr>
          <p:cNvSpPr/>
          <p:nvPr/>
        </p:nvSpPr>
        <p:spPr>
          <a:xfrm>
            <a:off x="15703884" y="6186953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Oip_mega_filled.csv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B98D03C-9989-BA49-7B96-DADAE333BD8C}"/>
              </a:ext>
            </a:extLst>
          </p:cNvPr>
          <p:cNvSpPr/>
          <p:nvPr/>
        </p:nvSpPr>
        <p:spPr>
          <a:xfrm>
            <a:off x="13262617" y="1817374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Oip_mega_rounded1.csv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3775D2-FEEB-7AC4-D61B-800AFB3C758F}"/>
              </a:ext>
            </a:extLst>
          </p:cNvPr>
          <p:cNvCxnSpPr>
            <a:cxnSpLocks/>
            <a:stCxn id="54" idx="3"/>
            <a:endCxn id="156" idx="2"/>
          </p:cNvCxnSpPr>
          <p:nvPr/>
        </p:nvCxnSpPr>
        <p:spPr>
          <a:xfrm flipV="1">
            <a:off x="11382266" y="2030178"/>
            <a:ext cx="614917" cy="80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Diagonal Corners Rounded 155">
            <a:extLst>
              <a:ext uri="{FF2B5EF4-FFF2-40B4-BE49-F238E27FC236}">
                <a16:creationId xmlns:a16="http://schemas.microsoft.com/office/drawing/2014/main" id="{F58F2D16-67A9-77BA-6C9E-140E4AEF015C}"/>
              </a:ext>
            </a:extLst>
          </p:cNvPr>
          <p:cNvSpPr/>
          <p:nvPr/>
        </p:nvSpPr>
        <p:spPr>
          <a:xfrm>
            <a:off x="11997183" y="1808095"/>
            <a:ext cx="91669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6EB3E89-D18D-6A3A-CE25-7AA66C6B4100}"/>
              </a:ext>
            </a:extLst>
          </p:cNvPr>
          <p:cNvCxnSpPr>
            <a:cxnSpLocks/>
            <a:stCxn id="156" idx="0"/>
            <a:endCxn id="153" idx="1"/>
          </p:cNvCxnSpPr>
          <p:nvPr/>
        </p:nvCxnSpPr>
        <p:spPr>
          <a:xfrm flipV="1">
            <a:off x="12913876" y="2010946"/>
            <a:ext cx="348741" cy="192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D95A6A-D211-612E-3964-A1427D91C511}"/>
              </a:ext>
            </a:extLst>
          </p:cNvPr>
          <p:cNvSpPr/>
          <p:nvPr/>
        </p:nvSpPr>
        <p:spPr>
          <a:xfrm>
            <a:off x="9578824" y="23252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Your_file_cleaned.csv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6DFBD3-22C6-EE1B-5807-1F1273A90D90}"/>
              </a:ext>
            </a:extLst>
          </p:cNvPr>
          <p:cNvCxnSpPr>
            <a:cxnSpLocks/>
            <a:stCxn id="229" idx="0"/>
            <a:endCxn id="54" idx="1"/>
          </p:cNvCxnSpPr>
          <p:nvPr/>
        </p:nvCxnSpPr>
        <p:spPr>
          <a:xfrm>
            <a:off x="9044745" y="2022121"/>
            <a:ext cx="607184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FB93651-9066-EAE6-2732-D762F513B3DC}"/>
              </a:ext>
            </a:extLst>
          </p:cNvPr>
          <p:cNvCxnSpPr>
            <a:cxnSpLocks/>
            <a:stCxn id="79" idx="1"/>
            <a:endCxn id="209" idx="3"/>
          </p:cNvCxnSpPr>
          <p:nvPr/>
        </p:nvCxnSpPr>
        <p:spPr>
          <a:xfrm flipH="1">
            <a:off x="12157413" y="3656540"/>
            <a:ext cx="1093476" cy="2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Diagonal Corners Rounded 208">
            <a:extLst>
              <a:ext uri="{FF2B5EF4-FFF2-40B4-BE49-F238E27FC236}">
                <a16:creationId xmlns:a16="http://schemas.microsoft.com/office/drawing/2014/main" id="{11589A06-D0F5-A249-F454-6C773DD97AA5}"/>
              </a:ext>
            </a:extLst>
          </p:cNvPr>
          <p:cNvSpPr/>
          <p:nvPr/>
        </p:nvSpPr>
        <p:spPr>
          <a:xfrm>
            <a:off x="11344589" y="3912767"/>
            <a:ext cx="1625648" cy="3747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Barchart_ripper.py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Make dynamic/reusable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216063E-8903-CAB2-3659-B911A359F9DA}"/>
              </a:ext>
            </a:extLst>
          </p:cNvPr>
          <p:cNvCxnSpPr>
            <a:cxnSpLocks/>
            <a:stCxn id="209" idx="1"/>
            <a:endCxn id="92" idx="0"/>
          </p:cNvCxnSpPr>
          <p:nvPr/>
        </p:nvCxnSpPr>
        <p:spPr>
          <a:xfrm>
            <a:off x="12157415" y="4287512"/>
            <a:ext cx="1055251" cy="328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393F93F-EFF9-BF18-C84F-ED83F04546E8}"/>
              </a:ext>
            </a:extLst>
          </p:cNvPr>
          <p:cNvSpPr/>
          <p:nvPr/>
        </p:nvSpPr>
        <p:spPr>
          <a:xfrm>
            <a:off x="6267631" y="3081825"/>
            <a:ext cx="284822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oi_rawpull_ymd_2019_01_01_2025_08_06_incl.csv 93293 / OI data only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0E0FB5E-EC68-46AD-6215-2582E6E740E8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7290735" y="3468972"/>
            <a:ext cx="201212" cy="6816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003BA8-A77D-2C17-6335-31CDF24067B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7491947" y="2022121"/>
            <a:ext cx="567088" cy="1059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: Diagonal Corners Rounded 228">
            <a:extLst>
              <a:ext uri="{FF2B5EF4-FFF2-40B4-BE49-F238E27FC236}">
                <a16:creationId xmlns:a16="http://schemas.microsoft.com/office/drawing/2014/main" id="{F0BD8379-71C9-D37C-A81E-8ADCBB963E42}"/>
              </a:ext>
            </a:extLst>
          </p:cNvPr>
          <p:cNvSpPr/>
          <p:nvPr/>
        </p:nvSpPr>
        <p:spPr>
          <a:xfrm>
            <a:off x="8059035" y="1800036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Dr3</a:t>
            </a:r>
          </a:p>
          <a:p>
            <a:pPr algn="ctr"/>
            <a:r>
              <a:rPr lang="en-US" sz="900" dirty="0"/>
              <a:t>.</a:t>
            </a:r>
            <a:r>
              <a:rPr lang="en-US" sz="900" dirty="0" err="1"/>
              <a:t>ipynb</a:t>
            </a:r>
            <a:endParaRPr lang="en-US" sz="900" dirty="0"/>
          </a:p>
        </p:txBody>
      </p:sp>
      <p:sp>
        <p:nvSpPr>
          <p:cNvPr id="239" name="Rectangle: Diagonal Corners Rounded 238">
            <a:extLst>
              <a:ext uri="{FF2B5EF4-FFF2-40B4-BE49-F238E27FC236}">
                <a16:creationId xmlns:a16="http://schemas.microsoft.com/office/drawing/2014/main" id="{34D683F4-36C8-E508-649F-94468748F903}"/>
              </a:ext>
            </a:extLst>
          </p:cNvPr>
          <p:cNvSpPr/>
          <p:nvPr/>
        </p:nvSpPr>
        <p:spPr>
          <a:xfrm>
            <a:off x="6797880" y="4150639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Dr1b+dr2+3.ipynb???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DE7E69-0505-08AB-D91B-973A5CBAFA6A}"/>
              </a:ext>
            </a:extLst>
          </p:cNvPr>
          <p:cNvCxnSpPr>
            <a:cxnSpLocks/>
            <a:stCxn id="242" idx="0"/>
            <a:endCxn id="384" idx="1"/>
          </p:cNvCxnSpPr>
          <p:nvPr/>
        </p:nvCxnSpPr>
        <p:spPr>
          <a:xfrm flipV="1">
            <a:off x="7411865" y="4702520"/>
            <a:ext cx="0" cy="3473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9A91192-07DC-4712-A5ED-2C940E0442E4}"/>
              </a:ext>
            </a:extLst>
          </p:cNvPr>
          <p:cNvSpPr/>
          <p:nvPr/>
        </p:nvSpPr>
        <p:spPr>
          <a:xfrm>
            <a:off x="6761834" y="5049827"/>
            <a:ext cx="130006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Openinsider.com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7861-3F96-95B7-CE9B-2D02B1350BED}"/>
              </a:ext>
            </a:extLst>
          </p:cNvPr>
          <p:cNvCxnSpPr>
            <a:cxnSpLocks/>
            <a:stCxn id="250" idx="3"/>
            <a:endCxn id="229" idx="2"/>
          </p:cNvCxnSpPr>
          <p:nvPr/>
        </p:nvCxnSpPr>
        <p:spPr>
          <a:xfrm flipV="1">
            <a:off x="7411865" y="2022121"/>
            <a:ext cx="647170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0A8A67A-8446-2FD3-6F8C-8C030C0C991E}"/>
              </a:ext>
            </a:extLst>
          </p:cNvPr>
          <p:cNvSpPr/>
          <p:nvPr/>
        </p:nvSpPr>
        <p:spPr>
          <a:xfrm>
            <a:off x="6573687" y="1844666"/>
            <a:ext cx="8381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C,v</a:t>
            </a:r>
            <a:endParaRPr lang="en-US" sz="105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432628-A2C9-4E4C-5B14-28BD1D5F0909}"/>
              </a:ext>
            </a:extLst>
          </p:cNvPr>
          <p:cNvCxnSpPr>
            <a:cxnSpLocks/>
            <a:stCxn id="257" idx="3"/>
            <a:endCxn id="6" idx="0"/>
          </p:cNvCxnSpPr>
          <p:nvPr/>
        </p:nvCxnSpPr>
        <p:spPr>
          <a:xfrm flipH="1">
            <a:off x="16584780" y="3661680"/>
            <a:ext cx="742778" cy="319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01F067C-954B-D0F0-8D08-D09BF80F0F11}"/>
              </a:ext>
            </a:extLst>
          </p:cNvPr>
          <p:cNvSpPr/>
          <p:nvPr/>
        </p:nvSpPr>
        <p:spPr>
          <a:xfrm>
            <a:off x="16555375" y="3468106"/>
            <a:ext cx="77218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Ohlc</a:t>
            </a:r>
            <a:r>
              <a:rPr lang="en-US" sz="1050" dirty="0"/>
              <a:t>-&gt;sig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5854F77-F781-5842-ACED-0B81E366973C}"/>
              </a:ext>
            </a:extLst>
          </p:cNvPr>
          <p:cNvCxnSpPr>
            <a:cxnSpLocks/>
            <a:stCxn id="150" idx="2"/>
            <a:endCxn id="274" idx="3"/>
          </p:cNvCxnSpPr>
          <p:nvPr/>
        </p:nvCxnSpPr>
        <p:spPr>
          <a:xfrm flipH="1">
            <a:off x="16377795" y="6733154"/>
            <a:ext cx="83225" cy="2909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: Diagonal Corners Rounded 273">
            <a:extLst>
              <a:ext uri="{FF2B5EF4-FFF2-40B4-BE49-F238E27FC236}">
                <a16:creationId xmlns:a16="http://schemas.microsoft.com/office/drawing/2014/main" id="{C26ACC18-2B31-D6DB-DE15-6404BC79A7A1}"/>
              </a:ext>
            </a:extLst>
          </p:cNvPr>
          <p:cNvSpPr/>
          <p:nvPr/>
        </p:nvSpPr>
        <p:spPr>
          <a:xfrm>
            <a:off x="15679832" y="7024142"/>
            <a:ext cx="1395925" cy="869987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Relative weighting of volume, insider buy data by ticker avg/total?– more ft cols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09886E-9D4F-CA96-2EC7-E4869377E2B8}"/>
              </a:ext>
            </a:extLst>
          </p:cNvPr>
          <p:cNvCxnSpPr>
            <a:cxnSpLocks/>
            <a:stCxn id="274" idx="2"/>
            <a:endCxn id="281" idx="3"/>
          </p:cNvCxnSpPr>
          <p:nvPr/>
        </p:nvCxnSpPr>
        <p:spPr>
          <a:xfrm flipH="1" flipV="1">
            <a:off x="15400264" y="7440893"/>
            <a:ext cx="279566" cy="182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5C7B07D-56D3-5F5C-ED1C-C7200364FDCA}"/>
              </a:ext>
            </a:extLst>
          </p:cNvPr>
          <p:cNvSpPr/>
          <p:nvPr/>
        </p:nvSpPr>
        <p:spPr>
          <a:xfrm>
            <a:off x="13885995" y="7167791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Oip_mega_relative.csv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r>
              <a:rPr lang="en-US" sz="900" dirty="0">
                <a:highlight>
                  <a:srgbClr val="FF00FF"/>
                </a:highlight>
              </a:rPr>
              <a:t>,%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CD3B0B-F378-8B1E-1611-162083B1CB11}"/>
              </a:ext>
            </a:extLst>
          </p:cNvPr>
          <p:cNvCxnSpPr>
            <a:cxnSpLocks/>
            <a:stCxn id="283" idx="2"/>
            <a:endCxn id="284" idx="3"/>
          </p:cNvCxnSpPr>
          <p:nvPr/>
        </p:nvCxnSpPr>
        <p:spPr>
          <a:xfrm>
            <a:off x="11176343" y="5165685"/>
            <a:ext cx="9178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490E17E-D0CE-3CC2-2584-EABD590FFC34}"/>
              </a:ext>
            </a:extLst>
          </p:cNvPr>
          <p:cNvSpPr/>
          <p:nvPr/>
        </p:nvSpPr>
        <p:spPr>
          <a:xfrm>
            <a:off x="10860154" y="4778541"/>
            <a:ext cx="6323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</p:txBody>
      </p:sp>
      <p:sp>
        <p:nvSpPr>
          <p:cNvPr id="284" name="Rectangle: Diagonal Corners Rounded 283">
            <a:extLst>
              <a:ext uri="{FF2B5EF4-FFF2-40B4-BE49-F238E27FC236}">
                <a16:creationId xmlns:a16="http://schemas.microsoft.com/office/drawing/2014/main" id="{94131959-2B52-1319-4A01-A2A5371FCCD6}"/>
              </a:ext>
            </a:extLst>
          </p:cNvPr>
          <p:cNvSpPr/>
          <p:nvPr/>
        </p:nvSpPr>
        <p:spPr>
          <a:xfrm>
            <a:off x="10540525" y="5321113"/>
            <a:ext cx="1289995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Get S&amp;P500 daily OHLCV, compute daily returns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5C85B19-ABA9-70B9-182D-B1DEEE85DFF5}"/>
              </a:ext>
            </a:extLst>
          </p:cNvPr>
          <p:cNvCxnSpPr>
            <a:cxnSpLocks/>
            <a:stCxn id="284" idx="1"/>
            <a:endCxn id="286" idx="0"/>
          </p:cNvCxnSpPr>
          <p:nvPr/>
        </p:nvCxnSpPr>
        <p:spPr>
          <a:xfrm>
            <a:off x="11185523" y="5765279"/>
            <a:ext cx="3451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EE87C7B-DFB1-B633-86C8-54C116091DB0}"/>
              </a:ext>
            </a:extLst>
          </p:cNvPr>
          <p:cNvSpPr/>
          <p:nvPr/>
        </p:nvSpPr>
        <p:spPr>
          <a:xfrm>
            <a:off x="10721878" y="5920709"/>
            <a:ext cx="93419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snp500.csv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#? / </a:t>
            </a:r>
            <a:r>
              <a:rPr lang="en-US" sz="900" dirty="0" err="1">
                <a:highlight>
                  <a:srgbClr val="FF00FF"/>
                </a:highlight>
              </a:rPr>
              <a:t>o,h,l,c,v,r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66D0C84-5951-F873-06F5-C58B0FB21FF1}"/>
              </a:ext>
            </a:extLst>
          </p:cNvPr>
          <p:cNvCxnSpPr>
            <a:cxnSpLocks/>
            <a:stCxn id="281" idx="1"/>
            <a:endCxn id="317" idx="0"/>
          </p:cNvCxnSpPr>
          <p:nvPr/>
        </p:nvCxnSpPr>
        <p:spPr>
          <a:xfrm flipH="1">
            <a:off x="13691821" y="7440891"/>
            <a:ext cx="194172" cy="267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: Diagonal Corners Rounded 316">
            <a:extLst>
              <a:ext uri="{FF2B5EF4-FFF2-40B4-BE49-F238E27FC236}">
                <a16:creationId xmlns:a16="http://schemas.microsoft.com/office/drawing/2014/main" id="{80B48DAE-A28B-F39E-758C-46BE1E04B570}"/>
              </a:ext>
            </a:extLst>
          </p:cNvPr>
          <p:cNvSpPr/>
          <p:nvPr/>
        </p:nvSpPr>
        <p:spPr>
          <a:xfrm>
            <a:off x="12295898" y="7071973"/>
            <a:ext cx="1395925" cy="7913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~N + log() transforms of distributed ft variables (by ticker? By var? by yr?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2F26BA6-8461-1E6B-F7CD-4159E330B737}"/>
              </a:ext>
            </a:extLst>
          </p:cNvPr>
          <p:cNvCxnSpPr>
            <a:cxnSpLocks/>
            <a:stCxn id="317" idx="2"/>
            <a:endCxn id="319" idx="3"/>
          </p:cNvCxnSpPr>
          <p:nvPr/>
        </p:nvCxnSpPr>
        <p:spPr>
          <a:xfrm flipH="1" flipV="1">
            <a:off x="12101724" y="7413302"/>
            <a:ext cx="194172" cy="543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84FFC4-875A-5034-ACFB-A4FF5B26DE7C}"/>
              </a:ext>
            </a:extLst>
          </p:cNvPr>
          <p:cNvSpPr/>
          <p:nvPr/>
        </p:nvSpPr>
        <p:spPr>
          <a:xfrm>
            <a:off x="10587455" y="7140200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Oip_mega_features.csv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p,v,fp,mb,sig,%,normed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74B152C-03F6-D785-4D8B-A829950E44C4}"/>
              </a:ext>
            </a:extLst>
          </p:cNvPr>
          <p:cNvCxnSpPr>
            <a:cxnSpLocks/>
            <a:stCxn id="229" idx="0"/>
            <a:endCxn id="203" idx="1"/>
          </p:cNvCxnSpPr>
          <p:nvPr/>
        </p:nvCxnSpPr>
        <p:spPr>
          <a:xfrm>
            <a:off x="9044747" y="2022121"/>
            <a:ext cx="534077" cy="4967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DCAACE-B268-16C1-4CE2-3C5022A6860C}"/>
              </a:ext>
            </a:extLst>
          </p:cNvPr>
          <p:cNvSpPr/>
          <p:nvPr/>
        </p:nvSpPr>
        <p:spPr>
          <a:xfrm>
            <a:off x="12274638" y="7863349"/>
            <a:ext cx="1514271" cy="14565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Ask GPT stats q: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Which to normalize/log </a:t>
            </a:r>
            <a:r>
              <a:rPr lang="en-US" sz="900" dirty="0" err="1">
                <a:highlight>
                  <a:srgbClr val="FF00FF"/>
                </a:highlight>
              </a:rPr>
              <a:t>tform</a:t>
            </a:r>
            <a:r>
              <a:rPr lang="en-US" sz="900" dirty="0">
                <a:highlight>
                  <a:srgbClr val="FF00FF"/>
                </a:highlight>
              </a:rPr>
              <a:t> 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r>
              <a:rPr lang="en-US" sz="900" dirty="0">
                <a:highlight>
                  <a:srgbClr val="FF00FF"/>
                </a:highlight>
              </a:rPr>
              <a:t>, and how? across ticker? Across trade lookback? Across all tickers? Across all trades? Give context of strategy/how model is </a:t>
            </a:r>
            <a:r>
              <a:rPr lang="en-US" sz="900" dirty="0" err="1">
                <a:highlight>
                  <a:srgbClr val="FF00FF"/>
                </a:highlight>
              </a:rPr>
              <a:t>implem</a:t>
            </a:r>
            <a:r>
              <a:rPr lang="en-US" sz="900" dirty="0">
                <a:highlight>
                  <a:srgbClr val="FF00FF"/>
                </a:highlight>
              </a:rPr>
              <a:t>/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067D3-1D64-29AF-E4BC-7A2923C4D1FE}"/>
              </a:ext>
            </a:extLst>
          </p:cNvPr>
          <p:cNvSpPr/>
          <p:nvPr/>
        </p:nvSpPr>
        <p:spPr>
          <a:xfrm>
            <a:off x="5311104" y="6192561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61157-14FF-D481-DC20-2197D5676745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6296814" y="6386135"/>
            <a:ext cx="425872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E1B18ED-D10A-8D94-4DC4-8E862DF68DB8}"/>
              </a:ext>
            </a:extLst>
          </p:cNvPr>
          <p:cNvSpPr/>
          <p:nvPr/>
        </p:nvSpPr>
        <p:spPr>
          <a:xfrm>
            <a:off x="6722686" y="6215917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SNP500getter .ipynb</a:t>
            </a:r>
            <a:endParaRPr lang="en-US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7E8B2-1574-A2D9-8E0D-FDC61FF02CA3}"/>
              </a:ext>
            </a:extLst>
          </p:cNvPr>
          <p:cNvCxnSpPr>
            <a:cxnSpLocks/>
            <a:stCxn id="17" idx="0"/>
            <a:endCxn id="26" idx="1"/>
          </p:cNvCxnSpPr>
          <p:nvPr/>
        </p:nvCxnSpPr>
        <p:spPr>
          <a:xfrm flipV="1">
            <a:off x="7755950" y="6433624"/>
            <a:ext cx="194172" cy="43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47C24-894D-0D7B-23D0-0CC923745A99}"/>
              </a:ext>
            </a:extLst>
          </p:cNvPr>
          <p:cNvSpPr/>
          <p:nvPr/>
        </p:nvSpPr>
        <p:spPr>
          <a:xfrm>
            <a:off x="7950124" y="6240052"/>
            <a:ext cx="1842217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Sp500_ft1.csv</a:t>
            </a:r>
          </a:p>
          <a:p>
            <a:pPr algn="ctr"/>
            <a:r>
              <a:rPr lang="en-US" sz="1050" dirty="0"/>
              <a:t>Daily </a:t>
            </a:r>
            <a:r>
              <a:rPr lang="en-US" sz="1050" dirty="0" err="1"/>
              <a:t>snp</a:t>
            </a:r>
            <a:r>
              <a:rPr lang="en-US" sz="1050" dirty="0"/>
              <a:t> metrics Nov1,2018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C3B39-1848-5330-79AD-54AEF55A30D2}"/>
              </a:ext>
            </a:extLst>
          </p:cNvPr>
          <p:cNvSpPr/>
          <p:nvPr/>
        </p:nvSpPr>
        <p:spPr>
          <a:xfrm>
            <a:off x="5265702" y="7290765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CE123-651A-6DFB-5F74-AD6DE3E53D6A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>
            <a:off x="6251414" y="7484339"/>
            <a:ext cx="366837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238913A3-D162-C0F5-0401-8CB48CD31675}"/>
              </a:ext>
            </a:extLst>
          </p:cNvPr>
          <p:cNvSpPr/>
          <p:nvPr/>
        </p:nvSpPr>
        <p:spPr>
          <a:xfrm>
            <a:off x="6618251" y="7314121"/>
            <a:ext cx="109229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morefeatures1 .ipynb</a:t>
            </a:r>
            <a:endParaRPr lang="en-US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9B4481-FD6B-D8D0-9651-15A0BD0623D6}"/>
              </a:ext>
            </a:extLst>
          </p:cNvPr>
          <p:cNvCxnSpPr>
            <a:cxnSpLocks/>
            <a:stCxn id="31" idx="0"/>
            <a:endCxn id="33" idx="1"/>
          </p:cNvCxnSpPr>
          <p:nvPr/>
        </p:nvCxnSpPr>
        <p:spPr>
          <a:xfrm flipV="1">
            <a:off x="7710548" y="7279899"/>
            <a:ext cx="158128" cy="256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860B8-CD94-EAE3-1209-90AB0D3A0B92}"/>
              </a:ext>
            </a:extLst>
          </p:cNvPr>
          <p:cNvSpPr/>
          <p:nvPr/>
        </p:nvSpPr>
        <p:spPr>
          <a:xfrm>
            <a:off x="7868676" y="6844905"/>
            <a:ext cx="1961642" cy="869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73494rows, 4183stocks</a:t>
            </a:r>
          </a:p>
          <a:p>
            <a:pPr algn="ctr"/>
            <a:r>
              <a:rPr lang="en-US" sz="1050" dirty="0"/>
              <a:t>+ </a:t>
            </a:r>
            <a:r>
              <a:rPr lang="en-US" sz="1050" dirty="0" err="1"/>
              <a:t>Purchase_pct_mcap</a:t>
            </a:r>
            <a:r>
              <a:rPr lang="en-US" sz="1050" dirty="0"/>
              <a:t>, </a:t>
            </a:r>
            <a:r>
              <a:rPr lang="en-US" sz="1050" dirty="0" err="1"/>
              <a:t>tradefile_td</a:t>
            </a:r>
            <a:r>
              <a:rPr lang="en-US" sz="1050" dirty="0"/>
              <a:t>, </a:t>
            </a:r>
            <a:r>
              <a:rPr lang="en-US" sz="1050" dirty="0" err="1"/>
              <a:t>ret_trade_to_mebuy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42F1A0-171E-3C02-6FE6-C36549B4A338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9830320" y="6814104"/>
            <a:ext cx="193573" cy="4657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CCD24E1-9260-88C5-D42B-0D837A9A5664}"/>
              </a:ext>
            </a:extLst>
          </p:cNvPr>
          <p:cNvSpPr/>
          <p:nvPr/>
        </p:nvSpPr>
        <p:spPr>
          <a:xfrm>
            <a:off x="10023891" y="6592019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highlight>
                  <a:srgbClr val="FF00FF"/>
                </a:highlight>
              </a:rPr>
              <a:t>Needs merge/infill w OG </a:t>
            </a:r>
            <a:r>
              <a:rPr lang="en-US" sz="900" b="1" dirty="0" err="1">
                <a:highlight>
                  <a:srgbClr val="FF00FF"/>
                </a:highlight>
              </a:rPr>
              <a:t>tbh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9FC234-4CE2-6016-A591-669841F11B63}"/>
              </a:ext>
            </a:extLst>
          </p:cNvPr>
          <p:cNvCxnSpPr>
            <a:cxnSpLocks/>
            <a:stCxn id="43" idx="0"/>
            <a:endCxn id="319" idx="0"/>
          </p:cNvCxnSpPr>
          <p:nvPr/>
        </p:nvCxnSpPr>
        <p:spPr>
          <a:xfrm>
            <a:off x="11057155" y="6814102"/>
            <a:ext cx="287434" cy="3260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F751F80-1AFC-AC25-818D-CE84CBACC9E9}"/>
              </a:ext>
            </a:extLst>
          </p:cNvPr>
          <p:cNvSpPr/>
          <p:nvPr/>
        </p:nvSpPr>
        <p:spPr>
          <a:xfrm>
            <a:off x="14127782" y="4577316"/>
            <a:ext cx="345740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NOTE: </a:t>
            </a:r>
            <a:r>
              <a:rPr lang="da-DK" sz="1200" dirty="0">
                <a:solidFill>
                  <a:srgbClr val="FF0000"/>
                </a:solidFill>
              </a:rPr>
              <a:t>['sig_c_1' 'sig_gk_1' 'sig_gkc_1’] are all blank!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89D2E-A2B8-186E-46E8-79CF87F277A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849497" y="7714892"/>
            <a:ext cx="20706" cy="1792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C722F2E-04B4-D453-3011-C8E428F61155}"/>
              </a:ext>
            </a:extLst>
          </p:cNvPr>
          <p:cNvSpPr/>
          <p:nvPr/>
        </p:nvSpPr>
        <p:spPr>
          <a:xfrm>
            <a:off x="8515321" y="8369549"/>
            <a:ext cx="113660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Dr5_hpcLGBM1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9AC7C9-8F32-A5F1-A27D-A4ECC6C0751D}"/>
              </a:ext>
            </a:extLst>
          </p:cNvPr>
          <p:cNvCxnSpPr>
            <a:cxnSpLocks/>
            <a:stCxn id="20" idx="0"/>
            <a:endCxn id="47" idx="1"/>
          </p:cNvCxnSpPr>
          <p:nvPr/>
        </p:nvCxnSpPr>
        <p:spPr>
          <a:xfrm>
            <a:off x="9651930" y="8591633"/>
            <a:ext cx="383611" cy="2633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C1BACB-08FA-5FDD-3902-00A4082730AD}"/>
              </a:ext>
            </a:extLst>
          </p:cNvPr>
          <p:cNvSpPr/>
          <p:nvPr/>
        </p:nvSpPr>
        <p:spPr>
          <a:xfrm>
            <a:off x="7889382" y="7894129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0E20EF-B53F-A430-F386-8F9004F25C68}"/>
              </a:ext>
            </a:extLst>
          </p:cNvPr>
          <p:cNvCxnSpPr>
            <a:cxnSpLocks/>
            <a:stCxn id="36" idx="2"/>
            <a:endCxn id="20" idx="3"/>
          </p:cNvCxnSpPr>
          <p:nvPr/>
        </p:nvCxnSpPr>
        <p:spPr>
          <a:xfrm>
            <a:off x="8870203" y="8129755"/>
            <a:ext cx="213422" cy="2397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B18C4-EED8-04D3-43C7-C4BD202833A9}"/>
              </a:ext>
            </a:extLst>
          </p:cNvPr>
          <p:cNvCxnSpPr>
            <a:cxnSpLocks/>
            <a:stCxn id="20" idx="0"/>
            <a:endCxn id="48" idx="0"/>
          </p:cNvCxnSpPr>
          <p:nvPr/>
        </p:nvCxnSpPr>
        <p:spPr>
          <a:xfrm>
            <a:off x="9651930" y="8591633"/>
            <a:ext cx="807549" cy="380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5C06FE-2703-97C5-2B9B-F1BB13ED1D09}"/>
              </a:ext>
            </a:extLst>
          </p:cNvPr>
          <p:cNvSpPr/>
          <p:nvPr/>
        </p:nvSpPr>
        <p:spPr>
          <a:xfrm>
            <a:off x="10035540" y="8500154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Mdp_trajectory_panel.csv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2FCB68-5483-2531-8EA7-D1F084FE1FF3}"/>
              </a:ext>
            </a:extLst>
          </p:cNvPr>
          <p:cNvSpPr/>
          <p:nvPr/>
        </p:nvSpPr>
        <p:spPr>
          <a:xfrm>
            <a:off x="9311785" y="8972545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Mdp_features_for_value_model.csv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7D6EDC-7DDC-9F85-FB79-D6D21EC25D9B}"/>
              </a:ext>
            </a:extLst>
          </p:cNvPr>
          <p:cNvCxnSpPr>
            <a:cxnSpLocks/>
            <a:stCxn id="48" idx="2"/>
            <a:endCxn id="104" idx="3"/>
          </p:cNvCxnSpPr>
          <p:nvPr/>
        </p:nvCxnSpPr>
        <p:spPr>
          <a:xfrm flipH="1">
            <a:off x="10443990" y="9150100"/>
            <a:ext cx="15488" cy="14859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109FD-4509-F472-268A-3F45AB16FFC3}"/>
              </a:ext>
            </a:extLst>
          </p:cNvPr>
          <p:cNvCxnSpPr>
            <a:cxnSpLocks/>
            <a:stCxn id="48" idx="2"/>
            <a:endCxn id="69" idx="2"/>
          </p:cNvCxnSpPr>
          <p:nvPr/>
        </p:nvCxnSpPr>
        <p:spPr>
          <a:xfrm>
            <a:off x="10459478" y="9150099"/>
            <a:ext cx="344308" cy="2630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Rounded 68">
            <a:extLst>
              <a:ext uri="{FF2B5EF4-FFF2-40B4-BE49-F238E27FC236}">
                <a16:creationId xmlns:a16="http://schemas.microsoft.com/office/drawing/2014/main" id="{CFAD704D-79DA-3C06-02C6-AB7DAD6122DA}"/>
              </a:ext>
            </a:extLst>
          </p:cNvPr>
          <p:cNvSpPr/>
          <p:nvPr/>
        </p:nvSpPr>
        <p:spPr>
          <a:xfrm>
            <a:off x="10803787" y="9191100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Dr5_infer_policy_fix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EB3B10-DE03-3740-DB30-473680592CA6}"/>
              </a:ext>
            </a:extLst>
          </p:cNvPr>
          <p:cNvCxnSpPr>
            <a:cxnSpLocks/>
            <a:stCxn id="69" idx="1"/>
            <a:endCxn id="84" idx="0"/>
          </p:cNvCxnSpPr>
          <p:nvPr/>
        </p:nvCxnSpPr>
        <p:spPr>
          <a:xfrm>
            <a:off x="11492532" y="9635267"/>
            <a:ext cx="222872" cy="1814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86E893-7305-106A-229A-A6AA881622AD}"/>
              </a:ext>
            </a:extLst>
          </p:cNvPr>
          <p:cNvCxnSpPr>
            <a:cxnSpLocks/>
            <a:stCxn id="76" idx="2"/>
            <a:endCxn id="104" idx="3"/>
          </p:cNvCxnSpPr>
          <p:nvPr/>
        </p:nvCxnSpPr>
        <p:spPr>
          <a:xfrm flipH="1">
            <a:off x="10443990" y="9809306"/>
            <a:ext cx="2746686" cy="8267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04BDA5-BE14-8602-2EB6-8FF4EBB987D6}"/>
              </a:ext>
            </a:extLst>
          </p:cNvPr>
          <p:cNvSpPr/>
          <p:nvPr/>
        </p:nvSpPr>
        <p:spPr>
          <a:xfrm>
            <a:off x="12432684" y="9617761"/>
            <a:ext cx="1515984" cy="1915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Value_model_lgbm.txt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5B54049-1A7F-C05A-CD00-2017042C175E}"/>
              </a:ext>
            </a:extLst>
          </p:cNvPr>
          <p:cNvCxnSpPr>
            <a:cxnSpLocks/>
            <a:stCxn id="84" idx="2"/>
            <a:endCxn id="215" idx="3"/>
          </p:cNvCxnSpPr>
          <p:nvPr/>
        </p:nvCxnSpPr>
        <p:spPr>
          <a:xfrm flipH="1">
            <a:off x="7691743" y="10013101"/>
            <a:ext cx="4023661" cy="13214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3C4AF42-DFAF-FB60-8768-D74261A84BF6}"/>
              </a:ext>
            </a:extLst>
          </p:cNvPr>
          <p:cNvCxnSpPr>
            <a:cxnSpLocks/>
            <a:stCxn id="48" idx="2"/>
            <a:endCxn id="215" idx="3"/>
          </p:cNvCxnSpPr>
          <p:nvPr/>
        </p:nvCxnSpPr>
        <p:spPr>
          <a:xfrm flipH="1">
            <a:off x="7691743" y="9150099"/>
            <a:ext cx="2767736" cy="21844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1CFBD-4062-8CF6-60F4-D62698294D6A}"/>
              </a:ext>
            </a:extLst>
          </p:cNvPr>
          <p:cNvCxnSpPr>
            <a:cxnSpLocks/>
            <a:stCxn id="76" idx="2"/>
            <a:endCxn id="215" idx="3"/>
          </p:cNvCxnSpPr>
          <p:nvPr/>
        </p:nvCxnSpPr>
        <p:spPr>
          <a:xfrm flipH="1">
            <a:off x="7691743" y="9809305"/>
            <a:ext cx="5498933" cy="15252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127C5D-39D7-E5CC-A282-474998522FAE}"/>
              </a:ext>
            </a:extLst>
          </p:cNvPr>
          <p:cNvCxnSpPr>
            <a:cxnSpLocks/>
            <a:stCxn id="69" idx="0"/>
            <a:endCxn id="76" idx="0"/>
          </p:cNvCxnSpPr>
          <p:nvPr/>
        </p:nvCxnSpPr>
        <p:spPr>
          <a:xfrm>
            <a:off x="12181278" y="9413183"/>
            <a:ext cx="1009399" cy="2045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1682D7-0B4B-F179-8D1B-5009382E69E4}"/>
              </a:ext>
            </a:extLst>
          </p:cNvPr>
          <p:cNvSpPr/>
          <p:nvPr/>
        </p:nvSpPr>
        <p:spPr>
          <a:xfrm>
            <a:off x="10807345" y="9816721"/>
            <a:ext cx="1816118" cy="196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Value_model_features.json</a:t>
            </a:r>
            <a:endParaRPr lang="en-US" sz="1050" dirty="0"/>
          </a:p>
        </p:txBody>
      </p:sp>
      <p:sp>
        <p:nvSpPr>
          <p:cNvPr id="104" name="Rectangle: Diagonal Corners Rounded 103">
            <a:extLst>
              <a:ext uri="{FF2B5EF4-FFF2-40B4-BE49-F238E27FC236}">
                <a16:creationId xmlns:a16="http://schemas.microsoft.com/office/drawing/2014/main" id="{AC364B7D-F571-0225-438C-DDE55C424572}"/>
              </a:ext>
            </a:extLst>
          </p:cNvPr>
          <p:cNvSpPr/>
          <p:nvPr/>
        </p:nvSpPr>
        <p:spPr>
          <a:xfrm>
            <a:off x="9755245" y="106360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Backtest_policy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994396-13B2-0BF3-B5FE-1493337B1A3D}"/>
              </a:ext>
            </a:extLst>
          </p:cNvPr>
          <p:cNvCxnSpPr>
            <a:cxnSpLocks/>
            <a:stCxn id="84" idx="2"/>
            <a:endCxn id="104" idx="3"/>
          </p:cNvCxnSpPr>
          <p:nvPr/>
        </p:nvCxnSpPr>
        <p:spPr>
          <a:xfrm flipH="1">
            <a:off x="10443990" y="10013102"/>
            <a:ext cx="1271414" cy="622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06E5A4-1306-1EE3-C2CE-3FEC37A27F44}"/>
              </a:ext>
            </a:extLst>
          </p:cNvPr>
          <p:cNvCxnSpPr>
            <a:cxnSpLocks/>
            <a:stCxn id="104" idx="0"/>
            <a:endCxn id="138" idx="1"/>
          </p:cNvCxnSpPr>
          <p:nvPr/>
        </p:nvCxnSpPr>
        <p:spPr>
          <a:xfrm flipV="1">
            <a:off x="11132736" y="10804216"/>
            <a:ext cx="1066074" cy="538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BA7AC5-C527-0B02-994E-FFCEF18CB1CE}"/>
              </a:ext>
            </a:extLst>
          </p:cNvPr>
          <p:cNvSpPr/>
          <p:nvPr/>
        </p:nvSpPr>
        <p:spPr>
          <a:xfrm>
            <a:off x="12198810" y="10715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Backtest_test_summary.csv</a:t>
            </a:r>
          </a:p>
        </p:txBody>
      </p:sp>
      <p:sp>
        <p:nvSpPr>
          <p:cNvPr id="146" name="Rectangle: Diagonal Corners Rounded 145">
            <a:extLst>
              <a:ext uri="{FF2B5EF4-FFF2-40B4-BE49-F238E27FC236}">
                <a16:creationId xmlns:a16="http://schemas.microsoft.com/office/drawing/2014/main" id="{03672CDD-C894-F880-CE8F-F11D2DCCAE8C}"/>
              </a:ext>
            </a:extLst>
          </p:cNvPr>
          <p:cNvSpPr/>
          <p:nvPr/>
        </p:nvSpPr>
        <p:spPr>
          <a:xfrm>
            <a:off x="6509751" y="8440838"/>
            <a:ext cx="184221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Entry_classifier_make_filter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F8B3A5-1D8C-D7FD-87DC-0DF3E91AB6D4}"/>
              </a:ext>
            </a:extLst>
          </p:cNvPr>
          <p:cNvCxnSpPr>
            <a:cxnSpLocks/>
            <a:stCxn id="36" idx="2"/>
            <a:endCxn id="146" idx="3"/>
          </p:cNvCxnSpPr>
          <p:nvPr/>
        </p:nvCxnSpPr>
        <p:spPr>
          <a:xfrm flipH="1">
            <a:off x="7430859" y="8129756"/>
            <a:ext cx="1439344" cy="3110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2CD2CED-AF42-CE27-89D2-83656EC8DAA8}"/>
              </a:ext>
            </a:extLst>
          </p:cNvPr>
          <p:cNvCxnSpPr>
            <a:cxnSpLocks/>
            <a:stCxn id="146" idx="1"/>
            <a:endCxn id="165" idx="0"/>
          </p:cNvCxnSpPr>
          <p:nvPr/>
        </p:nvCxnSpPr>
        <p:spPr>
          <a:xfrm>
            <a:off x="7430860" y="8885004"/>
            <a:ext cx="211949" cy="2731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B4DABB7-1429-E9B3-B0B0-372B32068600}"/>
              </a:ext>
            </a:extLst>
          </p:cNvPr>
          <p:cNvSpPr/>
          <p:nvPr/>
        </p:nvSpPr>
        <p:spPr>
          <a:xfrm>
            <a:off x="6992777" y="9158185"/>
            <a:ext cx="1300063" cy="2488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Entry_filter.csv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3D5FC86-2E01-DDCC-0846-C8A1214FFD0F}"/>
              </a:ext>
            </a:extLst>
          </p:cNvPr>
          <p:cNvCxnSpPr>
            <a:cxnSpLocks/>
            <a:stCxn id="165" idx="2"/>
            <a:endCxn id="104" idx="3"/>
          </p:cNvCxnSpPr>
          <p:nvPr/>
        </p:nvCxnSpPr>
        <p:spPr>
          <a:xfrm>
            <a:off x="7642808" y="9407032"/>
            <a:ext cx="2801182" cy="1228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9DF090D-5270-28C3-C47C-872763825B64}"/>
              </a:ext>
            </a:extLst>
          </p:cNvPr>
          <p:cNvCxnSpPr>
            <a:cxnSpLocks/>
            <a:stCxn id="104" idx="1"/>
            <a:endCxn id="184" idx="1"/>
          </p:cNvCxnSpPr>
          <p:nvPr/>
        </p:nvCxnSpPr>
        <p:spPr>
          <a:xfrm flipV="1">
            <a:off x="10443991" y="11018994"/>
            <a:ext cx="1754819" cy="611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AEB51AD-ED26-F550-C35F-9CCFEBB64C4D}"/>
              </a:ext>
            </a:extLst>
          </p:cNvPr>
          <p:cNvSpPr/>
          <p:nvPr/>
        </p:nvSpPr>
        <p:spPr>
          <a:xfrm>
            <a:off x="12198810" y="10930217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Backtest_test_min060.csv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2B956F7-2044-F789-C0EE-7C44646566E0}"/>
              </a:ext>
            </a:extLst>
          </p:cNvPr>
          <p:cNvCxnSpPr>
            <a:cxnSpLocks/>
            <a:stCxn id="104" idx="1"/>
            <a:endCxn id="190" idx="1"/>
          </p:cNvCxnSpPr>
          <p:nvPr/>
        </p:nvCxnSpPr>
        <p:spPr>
          <a:xfrm>
            <a:off x="10443991" y="11080180"/>
            <a:ext cx="1658537" cy="1769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27F8100-295B-34CA-A95D-A30AA8D09CFE}"/>
              </a:ext>
            </a:extLst>
          </p:cNvPr>
          <p:cNvSpPr/>
          <p:nvPr/>
        </p:nvSpPr>
        <p:spPr>
          <a:xfrm>
            <a:off x="12102528" y="11159448"/>
            <a:ext cx="2392418" cy="1953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backtest_test_thr062_adaptive20.csv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51DEB86-1CCE-4ED1-E3CD-350A1D54055F}"/>
              </a:ext>
            </a:extLst>
          </p:cNvPr>
          <p:cNvSpPr/>
          <p:nvPr/>
        </p:nvSpPr>
        <p:spPr>
          <a:xfrm>
            <a:off x="11567644" y="11444184"/>
            <a:ext cx="2936959" cy="2321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backtest_test_thr50_adaptive20_zoomin.csv</a:t>
            </a:r>
          </a:p>
        </p:txBody>
      </p:sp>
      <p:sp>
        <p:nvSpPr>
          <p:cNvPr id="215" name="Rectangle: Diagonal Corners Rounded 214">
            <a:extLst>
              <a:ext uri="{FF2B5EF4-FFF2-40B4-BE49-F238E27FC236}">
                <a16:creationId xmlns:a16="http://schemas.microsoft.com/office/drawing/2014/main" id="{0BB37BA5-CE51-F0D3-BDF3-C20A37763D70}"/>
              </a:ext>
            </a:extLst>
          </p:cNvPr>
          <p:cNvSpPr/>
          <p:nvPr/>
        </p:nvSpPr>
        <p:spPr>
          <a:xfrm>
            <a:off x="7002997" y="113345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FF0000"/>
                </a:solidFill>
              </a:rPr>
              <a:t>Sweep_policy_grid</a:t>
            </a:r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.py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F896CE-C542-C8BE-E880-6D0F38299069}"/>
              </a:ext>
            </a:extLst>
          </p:cNvPr>
          <p:cNvCxnSpPr>
            <a:cxnSpLocks/>
            <a:stCxn id="165" idx="2"/>
            <a:endCxn id="215" idx="3"/>
          </p:cNvCxnSpPr>
          <p:nvPr/>
        </p:nvCxnSpPr>
        <p:spPr>
          <a:xfrm>
            <a:off x="7642809" y="9407032"/>
            <a:ext cx="48934" cy="19274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042FA49-56B0-9AF3-112B-4346FB806781}"/>
              </a:ext>
            </a:extLst>
          </p:cNvPr>
          <p:cNvCxnSpPr>
            <a:cxnSpLocks/>
            <a:stCxn id="215" idx="1"/>
            <a:endCxn id="236" idx="1"/>
          </p:cNvCxnSpPr>
          <p:nvPr/>
        </p:nvCxnSpPr>
        <p:spPr>
          <a:xfrm>
            <a:off x="7691743" y="11778680"/>
            <a:ext cx="4498989" cy="1050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F49C9E8-A90C-BAD4-5BF7-FB81B733AB36}"/>
              </a:ext>
            </a:extLst>
          </p:cNvPr>
          <p:cNvSpPr/>
          <p:nvPr/>
        </p:nvSpPr>
        <p:spPr>
          <a:xfrm>
            <a:off x="12190732" y="11794940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sweep_policy_grid_results.csv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E43B502-62BE-C9EB-0CAA-A7AE83CE2C10}"/>
              </a:ext>
            </a:extLst>
          </p:cNvPr>
          <p:cNvSpPr/>
          <p:nvPr/>
        </p:nvSpPr>
        <p:spPr>
          <a:xfrm>
            <a:off x="15362775" y="11401208"/>
            <a:ext cx="2030038" cy="1775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Naïve_LGB_backtest_table.xlsx</a:t>
            </a:r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11194903-85B0-48F3-C4AC-A9FF49943267}"/>
              </a:ext>
            </a:extLst>
          </p:cNvPr>
          <p:cNvSpPr/>
          <p:nvPr/>
        </p:nvSpPr>
        <p:spPr>
          <a:xfrm>
            <a:off x="14494946" y="10706100"/>
            <a:ext cx="852516" cy="1600200"/>
          </a:xfrm>
          <a:prstGeom prst="rightBrace">
            <a:avLst>
              <a:gd name="adj1" fmla="val 8333"/>
              <a:gd name="adj2" fmla="val 513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026FE1-7A7A-0C3F-7CB4-297B5F993389}"/>
              </a:ext>
            </a:extLst>
          </p:cNvPr>
          <p:cNvCxnSpPr>
            <a:cxnSpLocks/>
            <a:stCxn id="266" idx="0"/>
            <a:endCxn id="259" idx="1"/>
          </p:cNvCxnSpPr>
          <p:nvPr/>
        </p:nvCxnSpPr>
        <p:spPr>
          <a:xfrm>
            <a:off x="8516518" y="12102697"/>
            <a:ext cx="3682292" cy="1095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E7341AF-1704-B4AD-9BEC-964D1C4C1984}"/>
              </a:ext>
            </a:extLst>
          </p:cNvPr>
          <p:cNvSpPr/>
          <p:nvPr/>
        </p:nvSpPr>
        <p:spPr>
          <a:xfrm>
            <a:off x="12198810" y="12123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sweep_fast_results.csv</a:t>
            </a:r>
          </a:p>
        </p:txBody>
      </p:sp>
      <p:sp>
        <p:nvSpPr>
          <p:cNvPr id="266" name="Rectangle: Diagonal Corners Rounded 265">
            <a:extLst>
              <a:ext uri="{FF2B5EF4-FFF2-40B4-BE49-F238E27FC236}">
                <a16:creationId xmlns:a16="http://schemas.microsoft.com/office/drawing/2014/main" id="{86081E64-E3DB-9901-C0DF-9369C5681EEA}"/>
              </a:ext>
            </a:extLst>
          </p:cNvPr>
          <p:cNvSpPr/>
          <p:nvPr/>
        </p:nvSpPr>
        <p:spPr>
          <a:xfrm>
            <a:off x="6954381" y="118806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sp>
        <p:nvSpPr>
          <p:cNvPr id="272" name="Rectangle: Diagonal Corners Rounded 271">
            <a:extLst>
              <a:ext uri="{FF2B5EF4-FFF2-40B4-BE49-F238E27FC236}">
                <a16:creationId xmlns:a16="http://schemas.microsoft.com/office/drawing/2014/main" id="{98D1D588-FA71-D5A7-350A-26B0F8BACFD0}"/>
              </a:ext>
            </a:extLst>
          </p:cNvPr>
          <p:cNvSpPr/>
          <p:nvPr/>
        </p:nvSpPr>
        <p:spPr>
          <a:xfrm>
            <a:off x="7691743" y="130871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Pnl_distribution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510ABDF-EF2A-C483-C727-8A8E80853157}"/>
              </a:ext>
            </a:extLst>
          </p:cNvPr>
          <p:cNvCxnSpPr>
            <a:cxnSpLocks/>
            <a:stCxn id="272" idx="0"/>
            <a:endCxn id="278" idx="1"/>
          </p:cNvCxnSpPr>
          <p:nvPr/>
        </p:nvCxnSpPr>
        <p:spPr>
          <a:xfrm flipV="1">
            <a:off x="9253880" y="13095369"/>
            <a:ext cx="1263218" cy="213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261FEBB-99B8-CB5B-813A-1E958BBB8569}"/>
              </a:ext>
            </a:extLst>
          </p:cNvPr>
          <p:cNvSpPr/>
          <p:nvPr/>
        </p:nvSpPr>
        <p:spPr>
          <a:xfrm>
            <a:off x="10517098" y="12983340"/>
            <a:ext cx="2861336" cy="2240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pnl_dist_adapt40_buf009_thr050_trades.csv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9C475FE-EB6D-D139-94B4-C7301012E3B1}"/>
              </a:ext>
            </a:extLst>
          </p:cNvPr>
          <p:cNvSpPr/>
          <p:nvPr/>
        </p:nvSpPr>
        <p:spPr>
          <a:xfrm>
            <a:off x="10656693" y="13281705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pnl_dist_adapt40_buf009_thr050_hist.png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D18F6CB-41E2-E62C-91B8-EAF502DE85D5}"/>
              </a:ext>
            </a:extLst>
          </p:cNvPr>
          <p:cNvSpPr/>
          <p:nvPr/>
        </p:nvSpPr>
        <p:spPr>
          <a:xfrm>
            <a:off x="10662469" y="13511328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pnl_dist_adapt40_buf009_thr050_cumcontrib.png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C2DBBB9B-5959-44F2-B22B-0F03E7250C1C}"/>
              </a:ext>
            </a:extLst>
          </p:cNvPr>
          <p:cNvCxnSpPr>
            <a:cxnSpLocks/>
            <a:stCxn id="272" idx="0"/>
            <a:endCxn id="279" idx="1"/>
          </p:cNvCxnSpPr>
          <p:nvPr/>
        </p:nvCxnSpPr>
        <p:spPr>
          <a:xfrm>
            <a:off x="9253880" y="133091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EED8261-9B56-4197-0FE8-8C877BABA788}"/>
              </a:ext>
            </a:extLst>
          </p:cNvPr>
          <p:cNvCxnSpPr>
            <a:cxnSpLocks/>
            <a:stCxn id="272" idx="0"/>
            <a:endCxn id="280" idx="1"/>
          </p:cNvCxnSpPr>
          <p:nvPr/>
        </p:nvCxnSpPr>
        <p:spPr>
          <a:xfrm>
            <a:off x="9253880" y="133091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: Diagonal Corners Rounded 293">
            <a:extLst>
              <a:ext uri="{FF2B5EF4-FFF2-40B4-BE49-F238E27FC236}">
                <a16:creationId xmlns:a16="http://schemas.microsoft.com/office/drawing/2014/main" id="{18F8E056-9F4A-E7BB-A79F-136708442B01}"/>
              </a:ext>
            </a:extLst>
          </p:cNvPr>
          <p:cNvSpPr/>
          <p:nvPr/>
        </p:nvSpPr>
        <p:spPr>
          <a:xfrm>
            <a:off x="13602403" y="128458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Stability_analysis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BD28B61-C95F-CB00-810F-5FF1C5731FCE}"/>
              </a:ext>
            </a:extLst>
          </p:cNvPr>
          <p:cNvCxnSpPr>
            <a:cxnSpLocks/>
            <a:stCxn id="294" idx="0"/>
            <a:endCxn id="296" idx="1"/>
          </p:cNvCxnSpPr>
          <p:nvPr/>
        </p:nvCxnSpPr>
        <p:spPr>
          <a:xfrm flipV="1">
            <a:off x="15164540" y="12864799"/>
            <a:ext cx="1263218" cy="2030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2FED7F-4A60-F707-1710-00F09F62AE74}"/>
              </a:ext>
            </a:extLst>
          </p:cNvPr>
          <p:cNvSpPr/>
          <p:nvPr/>
        </p:nvSpPr>
        <p:spPr>
          <a:xfrm>
            <a:off x="16427758" y="12763500"/>
            <a:ext cx="3033976" cy="2025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stability_adapt40_buf009_thr050_robustness.csv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6ED0C91-4E5B-DCB0-EF17-1CA2A192C76D}"/>
              </a:ext>
            </a:extLst>
          </p:cNvPr>
          <p:cNvSpPr/>
          <p:nvPr/>
        </p:nvSpPr>
        <p:spPr>
          <a:xfrm>
            <a:off x="16567353" y="13040405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stability_adapt40_buf009_thr050_hist.png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17BCBFF-41A0-C7D4-B0CB-99DDA5F59DAF}"/>
              </a:ext>
            </a:extLst>
          </p:cNvPr>
          <p:cNvSpPr/>
          <p:nvPr/>
        </p:nvSpPr>
        <p:spPr>
          <a:xfrm>
            <a:off x="16573129" y="13270028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stability_adapt40_buf009_thr050_cumcontrib.png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44ED22B-25B4-27F2-E1DA-F4571C2ED2C7}"/>
              </a:ext>
            </a:extLst>
          </p:cNvPr>
          <p:cNvCxnSpPr>
            <a:cxnSpLocks/>
            <a:stCxn id="294" idx="0"/>
            <a:endCxn id="297" idx="1"/>
          </p:cNvCxnSpPr>
          <p:nvPr/>
        </p:nvCxnSpPr>
        <p:spPr>
          <a:xfrm>
            <a:off x="15164540" y="130678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E5A2372-C5DC-3788-04FA-B015A28C475B}"/>
              </a:ext>
            </a:extLst>
          </p:cNvPr>
          <p:cNvCxnSpPr>
            <a:cxnSpLocks/>
            <a:stCxn id="294" idx="0"/>
            <a:endCxn id="298" idx="1"/>
          </p:cNvCxnSpPr>
          <p:nvPr/>
        </p:nvCxnSpPr>
        <p:spPr>
          <a:xfrm>
            <a:off x="15164540" y="130678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4A65FF-8673-BFE5-97F8-FFD5D543F824}"/>
              </a:ext>
            </a:extLst>
          </p:cNvPr>
          <p:cNvSpPr/>
          <p:nvPr/>
        </p:nvSpPr>
        <p:spPr>
          <a:xfrm>
            <a:off x="16584780" y="13576300"/>
            <a:ext cx="4045354" cy="2123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stability_adapt40_buf009_thr050_timeline_top25.csv (trades: 25)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BF636CA-CE07-5E1C-1FCA-E570069C721D}"/>
              </a:ext>
            </a:extLst>
          </p:cNvPr>
          <p:cNvSpPr/>
          <p:nvPr/>
        </p:nvSpPr>
        <p:spPr>
          <a:xfrm>
            <a:off x="16596158" y="13868400"/>
            <a:ext cx="4160976" cy="1996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stability_adapt40_buf009_thr050_timeline_bottom25.csv (trades: 25)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4511561-5209-0BEF-DC48-871959CA1FD4}"/>
              </a:ext>
            </a:extLst>
          </p:cNvPr>
          <p:cNvCxnSpPr>
            <a:cxnSpLocks/>
            <a:stCxn id="294" idx="0"/>
            <a:endCxn id="302" idx="1"/>
          </p:cNvCxnSpPr>
          <p:nvPr/>
        </p:nvCxnSpPr>
        <p:spPr>
          <a:xfrm>
            <a:off x="15164540" y="13067897"/>
            <a:ext cx="1420240" cy="6145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228193B-B21D-A615-564E-55D8CB22AE78}"/>
              </a:ext>
            </a:extLst>
          </p:cNvPr>
          <p:cNvCxnSpPr>
            <a:cxnSpLocks/>
            <a:stCxn id="294" idx="0"/>
          </p:cNvCxnSpPr>
          <p:nvPr/>
        </p:nvCxnSpPr>
        <p:spPr>
          <a:xfrm>
            <a:off x="15164540" y="13067897"/>
            <a:ext cx="1472414" cy="8558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65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41A7-8050-7AAE-F695-8AAFA54C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349" y="5846210"/>
            <a:ext cx="2702442" cy="4004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4765-0118-C149-168A-2B6A9AEE9CE1}"/>
              </a:ext>
            </a:extLst>
          </p:cNvPr>
          <p:cNvSpPr/>
          <p:nvPr/>
        </p:nvSpPr>
        <p:spPr>
          <a:xfrm>
            <a:off x="11435670" y="6159909"/>
            <a:ext cx="17545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</a:t>
            </a:r>
            <a:r>
              <a:rPr lang="en-US" sz="1200" b="1" dirty="0"/>
              <a:t>Fixed-</a:t>
            </a:r>
            <a:r>
              <a:rPr lang="en-US" sz="1200" b="1" dirty="0" err="1"/>
              <a:t>Hold</a:t>
            </a:r>
            <a:r>
              <a:rPr lang="en-US" sz="1200" dirty="0" err="1"/>
              <a:t>_dur</a:t>
            </a:r>
            <a:endParaRPr lang="en-US" sz="1200" dirty="0"/>
          </a:p>
          <a:p>
            <a:pPr algn="ctr"/>
            <a:r>
              <a:rPr lang="en-US" sz="1200" dirty="0"/>
              <a:t>1-150d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AA96C-DEE2-1AC5-EFE6-B53420A3CEC0}"/>
              </a:ext>
            </a:extLst>
          </p:cNvPr>
          <p:cNvSpPr/>
          <p:nvPr/>
        </p:nvSpPr>
        <p:spPr>
          <a:xfrm>
            <a:off x="10208852" y="7432449"/>
            <a:ext cx="2027895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</a:t>
            </a:r>
            <a:r>
              <a:rPr lang="en-US" sz="1200" dirty="0" err="1"/>
              <a:t>ov</a:t>
            </a:r>
            <a:r>
              <a:rPr lang="en-US" sz="1200" dirty="0"/>
              <a:t> On some Tickers</a:t>
            </a:r>
          </a:p>
          <a:p>
            <a:pPr algn="ctr"/>
            <a:r>
              <a:rPr lang="en-US" sz="1200" dirty="0"/>
              <a:t>1-7 or 45-65 </a:t>
            </a:r>
            <a:r>
              <a:rPr lang="en-US" sz="1200" dirty="0" err="1"/>
              <a:t>ie</a:t>
            </a:r>
            <a:r>
              <a:rPr lang="en-US" sz="1200" dirty="0"/>
              <a:t> MCB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DE09-EAE3-2E75-3794-9077A97810BC}"/>
              </a:ext>
            </a:extLst>
          </p:cNvPr>
          <p:cNvSpPr/>
          <p:nvPr/>
        </p:nvSpPr>
        <p:spPr>
          <a:xfrm>
            <a:off x="12616772" y="7432449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neg/0 for ticker for all </a:t>
            </a:r>
            <a:r>
              <a:rPr lang="en-US" sz="1200" dirty="0" err="1"/>
              <a:t>hold_durs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EF12F5-C309-CCE2-EC97-DBA1A933A9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1222800" y="6651399"/>
            <a:ext cx="1090147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6B82-5C82-EEAF-4E6D-6401C660D6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2312945" y="6651399"/>
            <a:ext cx="1104900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59ACE-8797-9593-CA41-479DBE9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99"/>
          <a:stretch>
            <a:fillRect/>
          </a:stretch>
        </p:blipFill>
        <p:spPr>
          <a:xfrm>
            <a:off x="10138149" y="8001000"/>
            <a:ext cx="1743553" cy="1143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DB97-7729-5F2A-A3C1-D769F241FAB2}"/>
              </a:ext>
            </a:extLst>
          </p:cNvPr>
          <p:cNvSpPr/>
          <p:nvPr/>
        </p:nvSpPr>
        <p:spPr>
          <a:xfrm>
            <a:off x="11282783" y="6744747"/>
            <a:ext cx="2027894" cy="441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hist data </a:t>
            </a:r>
            <a:r>
              <a:rPr lang="en-US" sz="900" b="1" dirty="0"/>
              <a:t>by ticker</a:t>
            </a:r>
            <a:r>
              <a:rPr lang="en-US" sz="900" dirty="0"/>
              <a:t>? To pred if fixed hold works? Use </a:t>
            </a:r>
            <a:r>
              <a:rPr lang="en-US" sz="900" b="1" dirty="0"/>
              <a:t>insider hist </a:t>
            </a:r>
            <a:r>
              <a:rPr lang="en-US" sz="900" dirty="0"/>
              <a:t>performance?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91277-F367-4F56-D0C4-0939776F19A1}"/>
              </a:ext>
            </a:extLst>
          </p:cNvPr>
          <p:cNvSpPr/>
          <p:nvPr/>
        </p:nvSpPr>
        <p:spPr>
          <a:xfrm>
            <a:off x="9471086" y="6786287"/>
            <a:ext cx="1447889" cy="400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Og RF: pred if pos return in </a:t>
            </a:r>
            <a:r>
              <a:rPr lang="en-US" sz="1100" dirty="0">
                <a:solidFill>
                  <a:srgbClr val="FFFF00"/>
                </a:solidFill>
              </a:rPr>
              <a:t>next65</a:t>
            </a:r>
            <a:r>
              <a:rPr lang="en-US" sz="1100" dirty="0"/>
              <a:t>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87B50-B001-4853-3F97-C69F60ED4B4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0195031" y="7186706"/>
            <a:ext cx="1027769" cy="2457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4F120-3EEC-A77A-F930-FA00479A483D}"/>
              </a:ext>
            </a:extLst>
          </p:cNvPr>
          <p:cNvSpPr/>
          <p:nvPr/>
        </p:nvSpPr>
        <p:spPr>
          <a:xfrm>
            <a:off x="12235770" y="8406765"/>
            <a:ext cx="9544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 at rolling?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95C4E-B8FA-BEB9-2EE8-CFAF7BBBD406}"/>
              </a:ext>
            </a:extLst>
          </p:cNvPr>
          <p:cNvSpPr/>
          <p:nvPr/>
        </p:nvSpPr>
        <p:spPr>
          <a:xfrm>
            <a:off x="16874403" y="840676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F98C1-A95D-3A29-09DD-5DEC6F64631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12712995" y="7923939"/>
            <a:ext cx="704850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D243B-1693-9ED7-3DBB-9C98FA57105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13417845" y="7923939"/>
            <a:ext cx="480304" cy="502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74BA-D7FA-96C6-9414-D5A5DC5A5A68}"/>
              </a:ext>
            </a:extLst>
          </p:cNvPr>
          <p:cNvSpPr/>
          <p:nvPr/>
        </p:nvSpPr>
        <p:spPr>
          <a:xfrm>
            <a:off x="13310679" y="8426769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dynamic </a:t>
            </a:r>
            <a:r>
              <a:rPr lang="en-US" sz="900" b="1" dirty="0" err="1"/>
              <a:t>hold</a:t>
            </a:r>
            <a:r>
              <a:rPr lang="en-US" sz="900" dirty="0" err="1"/>
              <a:t>_dur</a:t>
            </a:r>
            <a:r>
              <a:rPr lang="en-US" sz="9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0C119-793F-6D32-3497-1F3F810E4070}"/>
              </a:ext>
            </a:extLst>
          </p:cNvPr>
          <p:cNvSpPr/>
          <p:nvPr/>
        </p:nvSpPr>
        <p:spPr>
          <a:xfrm>
            <a:off x="14618241" y="8406767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NO-BUY</a:t>
            </a:r>
            <a:r>
              <a:rPr lang="en-US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87A5CC-69EE-D211-019E-3175B5CB8CF5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13417845" y="7923939"/>
            <a:ext cx="1787866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D273A2-1FEA-8112-6E09-7EFD8CC3CD32}"/>
              </a:ext>
            </a:extLst>
          </p:cNvPr>
          <p:cNvSpPr/>
          <p:nvPr/>
        </p:nvSpPr>
        <p:spPr>
          <a:xfrm>
            <a:off x="10279553" y="9209203"/>
            <a:ext cx="1602149" cy="703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MonteCarlo</a:t>
            </a:r>
            <a:r>
              <a:rPr lang="en-US" sz="1000" dirty="0"/>
              <a:t>/Rolling updater </a:t>
            </a:r>
          </a:p>
          <a:p>
            <a:pPr algn="ctr"/>
            <a:r>
              <a:rPr lang="en-US" sz="1000" dirty="0"/>
              <a:t>Prob stays Pos/Neg</a:t>
            </a:r>
          </a:p>
          <a:p>
            <a:pPr algn="ctr"/>
            <a:r>
              <a:rPr lang="en-US" sz="1000" dirty="0"/>
              <a:t>E[x} </a:t>
            </a:r>
            <a:r>
              <a:rPr lang="en-US" sz="1000" dirty="0" err="1"/>
              <a:t>fwd</a:t>
            </a:r>
            <a:r>
              <a:rPr lang="en-US" sz="1000" dirty="0"/>
              <a:t> pred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34F1-BD52-456F-0207-17411705F659}"/>
              </a:ext>
            </a:extLst>
          </p:cNvPr>
          <p:cNvSpPr/>
          <p:nvPr/>
        </p:nvSpPr>
        <p:spPr>
          <a:xfrm>
            <a:off x="16874402" y="1036510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BE4A2-F5CC-FDB9-7754-BD3077FD472A}"/>
              </a:ext>
            </a:extLst>
          </p:cNvPr>
          <p:cNvSpPr/>
          <p:nvPr/>
        </p:nvSpPr>
        <p:spPr>
          <a:xfrm>
            <a:off x="7788349" y="10106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(re) Test predicted hold duration </a:t>
            </a:r>
            <a:r>
              <a:rPr lang="en-US" sz="1000" dirty="0" err="1">
                <a:highlight>
                  <a:srgbClr val="FF00FF"/>
                </a:highlight>
              </a:rPr>
              <a:t>PnL</a:t>
            </a:r>
            <a:r>
              <a:rPr lang="en-US" sz="1000" dirty="0">
                <a:highlight>
                  <a:srgbClr val="FF00FF"/>
                </a:highlight>
              </a:rPr>
              <a:t> (even </a:t>
            </a:r>
            <a:r>
              <a:rPr lang="en-US" sz="1000" dirty="0" err="1">
                <a:highlight>
                  <a:srgbClr val="FF00FF"/>
                </a:highlight>
              </a:rPr>
              <a:t>tho</a:t>
            </a:r>
            <a:r>
              <a:rPr lang="en-US" sz="1000" dirty="0">
                <a:highlight>
                  <a:srgbClr val="FF00FF"/>
                </a:highlight>
              </a:rPr>
              <a:t> low accuracy, might be directionally/roughly correct?)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Search #hold_duration_multiclass in dr3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Bc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tbh</a:t>
            </a:r>
            <a:r>
              <a:rPr lang="en-US" sz="1000" dirty="0">
                <a:highlight>
                  <a:srgbClr val="FF00FF"/>
                </a:highlight>
              </a:rPr>
              <a:t> I would only count as inaccurate if it ends up NOT positive at the pred hold dur (rather than counting as 0/fail if it isn’t the highest at </a:t>
            </a:r>
            <a:r>
              <a:rPr lang="en-US" sz="1000" dirty="0" err="1">
                <a:highlight>
                  <a:srgbClr val="FF00FF"/>
                </a:highlight>
              </a:rPr>
              <a:t>pred_hold_dur</a:t>
            </a:r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E9331-DA27-DFCC-7AAA-80AD9D109F69}"/>
              </a:ext>
            </a:extLst>
          </p:cNvPr>
          <p:cNvSpPr/>
          <p:nvPr/>
        </p:nvSpPr>
        <p:spPr>
          <a:xfrm>
            <a:off x="10706692" y="10118316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Within a ticker/class: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Use past working/good (fixed?)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to inform future insider trade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How to store this data if dynamic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set of for </a:t>
            </a:r>
            <a:r>
              <a:rPr lang="en-US" sz="1000" dirty="0" err="1">
                <a:highlight>
                  <a:srgbClr val="FF00FF"/>
                </a:highlight>
              </a:rPr>
              <a:t>ea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prev</a:t>
            </a:r>
            <a:r>
              <a:rPr lang="en-US" sz="1000" dirty="0">
                <a:highlight>
                  <a:srgbClr val="FF00FF"/>
                </a:highlight>
              </a:rPr>
              <a:t> trade?: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is_pos_hold_dur_under70d? T/F</a:t>
            </a: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return curve r vs x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Best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x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25306-3D7F-8780-4782-5B6033803EBE}"/>
              </a:ext>
            </a:extLst>
          </p:cNvPr>
          <p:cNvSpPr/>
          <p:nvPr/>
        </p:nvSpPr>
        <p:spPr>
          <a:xfrm>
            <a:off x="13625035" y="10106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Pred 1d hold   VS   any+ in 10d hold? 30d?45?70?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Binary AND regression pred.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(obvs both+ daily update Montecarlo)</a:t>
            </a:r>
          </a:p>
        </p:txBody>
      </p:sp>
    </p:spTree>
    <p:extLst>
      <p:ext uri="{BB962C8B-B14F-4D97-AF65-F5344CB8AC3E}">
        <p14:creationId xmlns:p14="http://schemas.microsoft.com/office/powerpoint/2010/main" val="1281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98A-AEF5-1BDA-B7F3-6376154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16" y="5728775"/>
            <a:ext cx="11412794" cy="667262"/>
          </a:xfrm>
        </p:spPr>
        <p:txBody>
          <a:bodyPr>
            <a:normAutofit/>
          </a:bodyPr>
          <a:lstStyle/>
          <a:p>
            <a:r>
              <a:rPr lang="en-US" sz="3200" dirty="0" err="1"/>
              <a:t>Notings</a:t>
            </a:r>
            <a:r>
              <a:rPr lang="en-US" sz="3200" dirty="0"/>
              <a:t> – </a:t>
            </a:r>
            <a:r>
              <a:rPr lang="en-US" sz="2000" dirty="0"/>
              <a:t>missing data is often missing for all times, better coverage recently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A4BE-87CE-B4C4-BA18-596A3784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51" y="6179800"/>
            <a:ext cx="6004405" cy="296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6D86-DF61-6C95-E8C0-A5192576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15" y="6300898"/>
            <a:ext cx="5813434" cy="284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8F122-A092-47F4-2A0C-57222783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131" y="9265100"/>
            <a:ext cx="6638924" cy="32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A19B5-DC6A-91ED-906A-C00336CD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476" y="9635798"/>
            <a:ext cx="4485554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E67-A752-0819-D2E7-3B8C042B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289" y="53938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CE1-516B-9B64-20DC-FF346674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388" y="6491177"/>
            <a:ext cx="7262037" cy="54007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SHAP takes forever to run, super basic models so far suck, prediction necessary (naïve buying might not work overall)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any+ in next10d: </a:t>
            </a:r>
          </a:p>
          <a:p>
            <a:pPr lvl="1"/>
            <a:r>
              <a:rPr lang="en-US" dirty="0"/>
              <a:t>80% precision @best thresh= </a:t>
            </a:r>
            <a:r>
              <a:rPr lang="en-US" b="1" dirty="0"/>
              <a:t>0.6</a:t>
            </a:r>
            <a:r>
              <a:rPr lang="en-US" dirty="0"/>
              <a:t> </a:t>
            </a:r>
            <a:r>
              <a:rPr lang="en-US" sz="1600" dirty="0"/>
              <a:t>see below</a:t>
            </a:r>
            <a:endParaRPr lang="en-US" dirty="0"/>
          </a:p>
          <a:p>
            <a:pPr lvl="1"/>
            <a:r>
              <a:rPr lang="en-US" sz="1600" dirty="0"/>
              <a:t>Dropped 25347r due2 missing lookback data; remaining 67945 rows. Dropped 333 rows due to missing forward ret_p_p1..p10 data; remaining 67612 rows. Number of features after excluding future cols: 64.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6FCD-5E8F-EA29-B8A9-56CEAF32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223" y="10248375"/>
            <a:ext cx="2907637" cy="217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DB844-9786-FD43-8472-83191D7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86" y="9839567"/>
            <a:ext cx="3985604" cy="269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4AAA-217E-825C-926D-BAE483BE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805" y="10248377"/>
            <a:ext cx="3985605" cy="18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60D55-EC68-762C-31B4-437FEF11C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8528" y="5843650"/>
            <a:ext cx="3032790" cy="1956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62997-3E56-452F-EDA2-CDD9121C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1320" y="5787734"/>
            <a:ext cx="2057393" cy="1688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762A1-76E4-C7EE-456C-6A663E116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3493" y="7450239"/>
            <a:ext cx="1982632" cy="2389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14:cNvPr>
              <p14:cNvContentPartPr/>
              <p14:nvPr/>
            </p14:nvContentPartPr>
            <p14:xfrm>
              <a:off x="8608619" y="9041978"/>
              <a:ext cx="47952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2499" y="9035858"/>
                <a:ext cx="491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14:cNvPr>
              <p14:cNvContentPartPr/>
              <p14:nvPr/>
            </p14:nvContentPartPr>
            <p14:xfrm flipH="1">
              <a:off x="10023059" y="10042058"/>
              <a:ext cx="11160" cy="227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0017130" y="10035937"/>
                <a:ext cx="23018" cy="22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14:cNvPr>
              <p14:cNvContentPartPr/>
              <p14:nvPr/>
            </p14:nvContentPartPr>
            <p14:xfrm>
              <a:off x="9887923" y="12264619"/>
              <a:ext cx="241920" cy="15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81803" y="12258499"/>
                <a:ext cx="254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14:cNvPr>
              <p14:cNvContentPartPr/>
              <p14:nvPr/>
            </p14:nvContentPartPr>
            <p14:xfrm>
              <a:off x="12506563" y="9067819"/>
              <a:ext cx="435240" cy="3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00443" y="9061771"/>
                <a:ext cx="447480" cy="42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14:cNvPr>
              <p14:cNvContentPartPr/>
              <p14:nvPr/>
            </p14:nvContentPartPr>
            <p14:xfrm>
              <a:off x="13273003" y="11347699"/>
              <a:ext cx="510120" cy="3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66883" y="11341579"/>
                <a:ext cx="52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14:cNvPr>
              <p14:cNvContentPartPr/>
              <p14:nvPr/>
            </p14:nvContentPartPr>
            <p14:xfrm>
              <a:off x="9025723" y="8684059"/>
              <a:ext cx="2497680" cy="6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9602" y="8677939"/>
                <a:ext cx="2509922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14:cNvPr>
              <p14:cNvContentPartPr/>
              <p14:nvPr/>
            </p14:nvContentPartPr>
            <p14:xfrm>
              <a:off x="11506843" y="8456899"/>
              <a:ext cx="3499200" cy="216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0722" y="8450778"/>
                <a:ext cx="3511441" cy="217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14:cNvPr>
              <p14:cNvContentPartPr/>
              <p14:nvPr/>
            </p14:nvContentPartPr>
            <p14:xfrm>
              <a:off x="10078003" y="10562179"/>
              <a:ext cx="3211920" cy="866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71882" y="10556062"/>
                <a:ext cx="3224161" cy="8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14:cNvPr>
              <p14:cNvContentPartPr/>
              <p14:nvPr/>
            </p14:nvContentPartPr>
            <p14:xfrm>
              <a:off x="14089843" y="11309179"/>
              <a:ext cx="41220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083723" y="11303059"/>
                <a:ext cx="424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A602D-4FC8-CC0E-5148-795148E5C460}"/>
              </a:ext>
            </a:extLst>
          </p:cNvPr>
          <p:cNvGrpSpPr/>
          <p:nvPr/>
        </p:nvGrpSpPr>
        <p:grpSpPr>
          <a:xfrm>
            <a:off x="9961363" y="10031620"/>
            <a:ext cx="4091400" cy="1150481"/>
            <a:chOff x="2341363" y="4316618"/>
            <a:chExt cx="4091400" cy="11504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14:cNvPr>
                <p14:cNvContentPartPr/>
                <p14:nvPr/>
              </p14:nvContentPartPr>
              <p14:xfrm>
                <a:off x="2341363" y="4728019"/>
                <a:ext cx="11880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5243" y="47218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14:cNvPr>
                <p14:cNvContentPartPr/>
                <p14:nvPr/>
              </p14:nvContentPartPr>
              <p14:xfrm>
                <a:off x="2381459" y="431661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339" y="4310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14:cNvPr>
                <p14:cNvContentPartPr/>
                <p14:nvPr/>
              </p14:nvContentPartPr>
              <p14:xfrm>
                <a:off x="2413499" y="448689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379" y="4480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14:cNvPr>
                <p14:cNvContentPartPr/>
                <p14:nvPr/>
              </p14:nvContentPartPr>
              <p14:xfrm>
                <a:off x="2350363" y="4335979"/>
                <a:ext cx="137160" cy="10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4243" y="4329859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14:cNvPr>
                <p14:cNvContentPartPr/>
                <p14:nvPr/>
              </p14:nvContentPartPr>
              <p14:xfrm>
                <a:off x="2497243" y="4453699"/>
                <a:ext cx="3935520" cy="101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1123" y="4447579"/>
                  <a:ext cx="3947760" cy="10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A0F995-91A3-074F-3DC7-84C49068EFB0}"/>
              </a:ext>
            </a:extLst>
          </p:cNvPr>
          <p:cNvSpPr txBox="1"/>
          <p:nvPr/>
        </p:nvSpPr>
        <p:spPr>
          <a:xfrm>
            <a:off x="14922728" y="9800787"/>
            <a:ext cx="180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 think this is with 80/20 train/test split)</a:t>
            </a:r>
          </a:p>
        </p:txBody>
      </p:sp>
    </p:spTree>
    <p:extLst>
      <p:ext uri="{BB962C8B-B14F-4D97-AF65-F5344CB8AC3E}">
        <p14:creationId xmlns:p14="http://schemas.microsoft.com/office/powerpoint/2010/main" val="38474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45-EAD3-80DB-69B0-1B90DAF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54410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Notings3 – </a:t>
            </a:r>
            <a:r>
              <a:rPr lang="en-US" sz="2800" dirty="0"/>
              <a:t>naïve buying testing (baseline)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1943-929C-BB5C-89DA-121C7AF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606" y="6557399"/>
            <a:ext cx="10515600" cy="4351338"/>
          </a:xfrm>
        </p:spPr>
        <p:txBody>
          <a:bodyPr/>
          <a:lstStyle/>
          <a:p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b="1" dirty="0"/>
              <a:t>fixed, </a:t>
            </a:r>
            <a:r>
              <a:rPr lang="en-US" b="1" dirty="0" err="1"/>
              <a:t>hold_dur</a:t>
            </a:r>
            <a:r>
              <a:rPr lang="en-US" b="1" dirty="0"/>
              <a:t> </a:t>
            </a:r>
            <a:r>
              <a:rPr lang="en-US" dirty="0"/>
              <a:t>should be individualized by ticker (classify?)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39BF-5694-42BF-3256-9AB84FD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86" y="8937190"/>
            <a:ext cx="3560837" cy="196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68E7-4E6F-2FE0-548E-F50BF3F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86" y="10796321"/>
            <a:ext cx="2101165" cy="172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7F25B-7DA8-AE1D-15BE-68FF4BB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314" y="6918703"/>
            <a:ext cx="3488409" cy="2018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82AC7-33BB-6B85-C8C9-047A4450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329" y="10717973"/>
            <a:ext cx="2493557" cy="1804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2BE6-7050-F22F-13B6-8B90868CD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0058" y="7058790"/>
            <a:ext cx="5326151" cy="53261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7F850B-7A4C-D25C-9E8A-851CAD135F94}"/>
              </a:ext>
            </a:extLst>
          </p:cNvPr>
          <p:cNvSpPr txBox="1">
            <a:spLocks/>
          </p:cNvSpPr>
          <p:nvPr/>
        </p:nvSpPr>
        <p:spPr>
          <a:xfrm>
            <a:off x="14679894" y="9697500"/>
            <a:ext cx="4686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Ie: $PFIS meh mostly negative (relative to the S&amp;P500)</a:t>
            </a:r>
          </a:p>
          <a:p>
            <a:endParaRPr lang="en-US" sz="2400" dirty="0"/>
          </a:p>
          <a:p>
            <a:r>
              <a:rPr lang="en-US" sz="2400" dirty="0"/>
              <a:t>See next page for </a:t>
            </a:r>
            <a:r>
              <a:rPr lang="en-US" sz="2400" dirty="0" err="1"/>
              <a:t>posi</a:t>
            </a:r>
            <a:r>
              <a:rPr lang="en-US" sz="2400" dirty="0"/>
              <a:t> example </a:t>
            </a:r>
            <a:r>
              <a:rPr lang="en-US" sz="2400" dirty="0" err="1"/>
              <a:t>tho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14:cNvPr>
              <p14:cNvContentPartPr/>
              <p14:nvPr/>
            </p14:nvContentPartPr>
            <p14:xfrm>
              <a:off x="11267803" y="10945347"/>
              <a:ext cx="107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61703" y="10939227"/>
                <a:ext cx="119479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14:cNvPr>
              <p14:cNvContentPartPr/>
              <p14:nvPr/>
            </p14:nvContentPartPr>
            <p14:xfrm>
              <a:off x="10864603" y="11034267"/>
              <a:ext cx="333720" cy="10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58483" y="11028147"/>
                <a:ext cx="34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14:cNvPr>
              <p14:cNvContentPartPr/>
              <p14:nvPr/>
            </p14:nvContentPartPr>
            <p14:xfrm>
              <a:off x="11680723" y="12489387"/>
              <a:ext cx="32400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74603" y="12483267"/>
                <a:ext cx="336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14:cNvPr>
              <p14:cNvContentPartPr/>
              <p14:nvPr/>
            </p14:nvContentPartPr>
            <p14:xfrm>
              <a:off x="13716000" y="8995680"/>
              <a:ext cx="280440" cy="148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709880" y="8989560"/>
                <a:ext cx="2926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1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49D-740C-9097-45E8-26337A58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921" y="54740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Notings4 – </a:t>
            </a:r>
            <a:r>
              <a:rPr lang="en-US" sz="2800" dirty="0"/>
              <a:t>naïve buying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9A6-8951-F2D9-1296-7591013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921" y="6509267"/>
            <a:ext cx="10515600" cy="4351338"/>
          </a:xfrm>
        </p:spPr>
        <p:txBody>
          <a:bodyPr/>
          <a:lstStyle/>
          <a:p>
            <a:r>
              <a:rPr lang="en-US" dirty="0"/>
              <a:t>Posi ex of fixed </a:t>
            </a:r>
            <a:r>
              <a:rPr lang="en-US" dirty="0" err="1"/>
              <a:t>hold_dur</a:t>
            </a:r>
            <a:r>
              <a:rPr lang="en-US" dirty="0"/>
              <a:t>: $VNT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D9D5-411D-3DE0-9FE2-50B8CAD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019" y="7033439"/>
            <a:ext cx="4167790" cy="241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0A347-958E-7BF5-56AB-9BB5FA0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945" y="9554185"/>
            <a:ext cx="2824695" cy="261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004E-9BB2-C17D-AB81-52E127D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591" y="9445034"/>
            <a:ext cx="1862254" cy="1491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02A2A-D4C1-CEAC-908C-48CC9523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019" y="11136188"/>
            <a:ext cx="1862254" cy="104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346-ECAC-0DBA-51B3-FD1BCA2C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4915" y="5980816"/>
            <a:ext cx="6192855" cy="6198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725CAA-CEB8-06B0-77F0-B8102D2BFDBD}"/>
              </a:ext>
            </a:extLst>
          </p:cNvPr>
          <p:cNvSpPr txBox="1">
            <a:spLocks/>
          </p:cNvSpPr>
          <p:nvPr/>
        </p:nvSpPr>
        <p:spPr>
          <a:xfrm>
            <a:off x="14613511" y="10273388"/>
            <a:ext cx="484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45-70 </a:t>
            </a:r>
            <a:r>
              <a:rPr lang="en-US" sz="2000" dirty="0" err="1"/>
              <a:t>hold_dur</a:t>
            </a:r>
            <a:r>
              <a:rPr lang="en-US" sz="2000" dirty="0"/>
              <a:t> region was good for quite a few sampled stocks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14:cNvPr>
              <p14:cNvContentPartPr/>
              <p14:nvPr/>
            </p14:nvContentPartPr>
            <p14:xfrm>
              <a:off x="14736043" y="11092587"/>
              <a:ext cx="1577520" cy="45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29923" y="11086462"/>
                <a:ext cx="1589760" cy="46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14:cNvPr>
              <p14:cNvContentPartPr/>
              <p14:nvPr/>
            </p14:nvContentPartPr>
            <p14:xfrm>
              <a:off x="13075723" y="9942027"/>
              <a:ext cx="965880" cy="161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69603" y="9935907"/>
                <a:ext cx="97812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14:cNvPr>
              <p14:cNvContentPartPr/>
              <p14:nvPr/>
            </p14:nvContentPartPr>
            <p14:xfrm>
              <a:off x="15072643" y="11787027"/>
              <a:ext cx="36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66523" y="11780750"/>
                <a:ext cx="12600" cy="26954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777B625-E716-B879-87CC-A9BCBADA2658}"/>
              </a:ext>
            </a:extLst>
          </p:cNvPr>
          <p:cNvGrpSpPr/>
          <p:nvPr/>
        </p:nvGrpSpPr>
        <p:grpSpPr>
          <a:xfrm>
            <a:off x="15082363" y="11443227"/>
            <a:ext cx="360" cy="162000"/>
            <a:chOff x="7462363" y="5728227"/>
            <a:chExt cx="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14:cNvPr>
                <p14:cNvContentPartPr/>
                <p14:nvPr/>
              </p14:nvContentPartPr>
              <p14:xfrm>
                <a:off x="7462363" y="5817867"/>
                <a:ext cx="36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56243" y="5811747"/>
                  <a:ext cx="1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14:cNvPr>
                <p14:cNvContentPartPr/>
                <p14:nvPr/>
              </p14:nvContentPartPr>
              <p14:xfrm>
                <a:off x="7462363" y="5728227"/>
                <a:ext cx="360" cy="1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243" y="5722107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14:cNvPr>
              <p14:cNvContentPartPr/>
              <p14:nvPr/>
            </p14:nvContentPartPr>
            <p14:xfrm>
              <a:off x="15082363" y="11193387"/>
              <a:ext cx="360" cy="37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76243" y="1118726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14:cNvPr>
              <p14:cNvContentPartPr/>
              <p14:nvPr/>
            </p14:nvContentPartPr>
            <p14:xfrm>
              <a:off x="15082363" y="11022027"/>
              <a:ext cx="360" cy="32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76243" y="11015907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14:cNvPr>
              <p14:cNvContentPartPr/>
              <p14:nvPr/>
            </p14:nvContentPartPr>
            <p14:xfrm>
              <a:off x="15072643" y="10819707"/>
              <a:ext cx="360" cy="37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66523" y="1081358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14:cNvPr>
              <p14:cNvContentPartPr/>
              <p14:nvPr/>
            </p14:nvContentPartPr>
            <p14:xfrm>
              <a:off x="15053203" y="10575987"/>
              <a:ext cx="360" cy="5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47083" y="10569867"/>
                <a:ext cx="12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14:cNvPr>
              <p14:cNvContentPartPr/>
              <p14:nvPr/>
            </p14:nvContentPartPr>
            <p14:xfrm>
              <a:off x="15043483" y="1007054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037363" y="10064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14:cNvPr>
              <p14:cNvContentPartPr/>
              <p14:nvPr/>
            </p14:nvContentPartPr>
            <p14:xfrm>
              <a:off x="15035563" y="9852387"/>
              <a:ext cx="7920" cy="4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029443" y="9846267"/>
                <a:ext cx="20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14:cNvPr>
              <p14:cNvContentPartPr/>
              <p14:nvPr/>
            </p14:nvContentPartPr>
            <p14:xfrm>
              <a:off x="14994163" y="9537027"/>
              <a:ext cx="360" cy="91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988043" y="9530907"/>
                <a:ext cx="12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14:cNvPr>
              <p14:cNvContentPartPr/>
              <p14:nvPr/>
            </p14:nvContentPartPr>
            <p14:xfrm>
              <a:off x="14994163" y="9178827"/>
              <a:ext cx="360" cy="11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88043" y="9172707"/>
                <a:ext cx="1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14:cNvPr>
              <p14:cNvContentPartPr/>
              <p14:nvPr/>
            </p14:nvContentPartPr>
            <p14:xfrm>
              <a:off x="14980483" y="8821347"/>
              <a:ext cx="4320" cy="167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974363" y="8815240"/>
                <a:ext cx="16560" cy="17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14:cNvPr>
              <p14:cNvContentPartPr/>
              <p14:nvPr/>
            </p14:nvContentPartPr>
            <p14:xfrm>
              <a:off x="14974723" y="8651787"/>
              <a:ext cx="360" cy="6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968603" y="8645667"/>
                <a:ext cx="12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14:cNvPr>
              <p14:cNvContentPartPr/>
              <p14:nvPr/>
            </p14:nvContentPartPr>
            <p14:xfrm>
              <a:off x="14974723" y="8403747"/>
              <a:ext cx="9360" cy="45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68603" y="8397627"/>
                <a:ext cx="21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14:cNvPr>
              <p14:cNvContentPartPr/>
              <p14:nvPr/>
            </p14:nvContentPartPr>
            <p14:xfrm>
              <a:off x="15013603" y="7650267"/>
              <a:ext cx="360" cy="51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007483" y="7644147"/>
                <a:ext cx="12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14:cNvPr>
              <p14:cNvContentPartPr/>
              <p14:nvPr/>
            </p14:nvContentPartPr>
            <p14:xfrm>
              <a:off x="14994163" y="7365507"/>
              <a:ext cx="360" cy="5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88043" y="7359430"/>
                <a:ext cx="12600" cy="6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14:cNvPr>
              <p14:cNvContentPartPr/>
              <p14:nvPr/>
            </p14:nvContentPartPr>
            <p14:xfrm>
              <a:off x="14964283" y="697346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958163" y="69673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14:cNvPr>
              <p14:cNvContentPartPr/>
              <p14:nvPr/>
            </p14:nvContentPartPr>
            <p14:xfrm>
              <a:off x="14964283" y="6747387"/>
              <a:ext cx="36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58163" y="6741304"/>
                <a:ext cx="12600" cy="7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14:cNvPr>
              <p14:cNvContentPartPr/>
              <p14:nvPr/>
            </p14:nvContentPartPr>
            <p14:xfrm>
              <a:off x="14964283" y="640286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958163" y="63967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14:cNvPr>
              <p14:cNvContentPartPr/>
              <p14:nvPr/>
            </p14:nvContentPartPr>
            <p14:xfrm>
              <a:off x="14994163" y="6224307"/>
              <a:ext cx="360" cy="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988043" y="6218187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14:cNvPr>
              <p14:cNvContentPartPr/>
              <p14:nvPr/>
            </p14:nvContentPartPr>
            <p14:xfrm>
              <a:off x="15947803" y="625562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41683" y="6249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14:cNvPr>
              <p14:cNvContentPartPr/>
              <p14:nvPr/>
            </p14:nvContentPartPr>
            <p14:xfrm>
              <a:off x="15967243" y="6393147"/>
              <a:ext cx="20520" cy="77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61123" y="6387055"/>
                <a:ext cx="32760" cy="8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14:cNvPr>
              <p14:cNvContentPartPr/>
              <p14:nvPr/>
            </p14:nvContentPartPr>
            <p14:xfrm>
              <a:off x="16036363" y="6649107"/>
              <a:ext cx="26640" cy="108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030159" y="6643007"/>
                <a:ext cx="39048" cy="1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14:cNvPr>
              <p14:cNvContentPartPr/>
              <p14:nvPr/>
            </p14:nvContentPartPr>
            <p14:xfrm>
              <a:off x="16065883" y="6943947"/>
              <a:ext cx="10440" cy="100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059763" y="6937827"/>
                <a:ext cx="22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14:cNvPr>
              <p14:cNvContentPartPr/>
              <p14:nvPr/>
            </p14:nvContentPartPr>
            <p14:xfrm>
              <a:off x="16065883" y="7297827"/>
              <a:ext cx="20880" cy="16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059763" y="7291707"/>
                <a:ext cx="3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14:cNvPr>
              <p14:cNvContentPartPr/>
              <p14:nvPr/>
            </p14:nvContentPartPr>
            <p14:xfrm>
              <a:off x="16048243" y="7652067"/>
              <a:ext cx="37440" cy="244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042123" y="7645947"/>
                <a:ext cx="49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14:cNvPr>
              <p14:cNvContentPartPr/>
              <p14:nvPr/>
            </p14:nvContentPartPr>
            <p14:xfrm>
              <a:off x="16036363" y="8035107"/>
              <a:ext cx="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030243" y="8028987"/>
                <a:ext cx="12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14:cNvPr>
              <p14:cNvContentPartPr/>
              <p14:nvPr/>
            </p14:nvContentPartPr>
            <p14:xfrm>
              <a:off x="16046083" y="8261547"/>
              <a:ext cx="360" cy="7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039963" y="8255458"/>
                <a:ext cx="12600" cy="8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14:cNvPr>
              <p14:cNvContentPartPr/>
              <p14:nvPr/>
            </p14:nvContentPartPr>
            <p14:xfrm>
              <a:off x="16055803" y="8516787"/>
              <a:ext cx="19080" cy="78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049683" y="8510667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14:cNvPr>
              <p14:cNvContentPartPr/>
              <p14:nvPr/>
            </p14:nvContentPartPr>
            <p14:xfrm>
              <a:off x="16114843" y="8821707"/>
              <a:ext cx="20160" cy="136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108612" y="8815603"/>
                <a:ext cx="32623" cy="14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14:cNvPr>
              <p14:cNvContentPartPr/>
              <p14:nvPr/>
            </p14:nvContentPartPr>
            <p14:xfrm>
              <a:off x="16144363" y="9116547"/>
              <a:ext cx="360" cy="122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138243" y="9110427"/>
                <a:ext cx="1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14:cNvPr>
              <p14:cNvContentPartPr/>
              <p14:nvPr/>
            </p14:nvContentPartPr>
            <p14:xfrm>
              <a:off x="16134643" y="9608667"/>
              <a:ext cx="360" cy="26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128523" y="9602547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14:cNvPr>
              <p14:cNvContentPartPr/>
              <p14:nvPr/>
            </p14:nvContentPartPr>
            <p14:xfrm>
              <a:off x="16120963" y="9755907"/>
              <a:ext cx="4320" cy="32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114843" y="9749854"/>
                <a:ext cx="16560" cy="44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14:cNvPr>
              <p14:cNvContentPartPr/>
              <p14:nvPr/>
            </p14:nvContentPartPr>
            <p14:xfrm>
              <a:off x="16095403" y="9922947"/>
              <a:ext cx="360" cy="87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089283" y="9916827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14:cNvPr>
              <p14:cNvContentPartPr/>
              <p14:nvPr/>
            </p14:nvContentPartPr>
            <p14:xfrm>
              <a:off x="16095403" y="10276827"/>
              <a:ext cx="20520" cy="19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089283" y="10270707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14:cNvPr>
              <p14:cNvContentPartPr/>
              <p14:nvPr/>
            </p14:nvContentPartPr>
            <p14:xfrm>
              <a:off x="16114843" y="10768587"/>
              <a:ext cx="360" cy="11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08723" y="10762467"/>
                <a:ext cx="12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14:cNvPr>
              <p14:cNvContentPartPr/>
              <p14:nvPr/>
            </p14:nvContentPartPr>
            <p14:xfrm>
              <a:off x="16105123" y="11171787"/>
              <a:ext cx="360" cy="9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099003" y="11165667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14:cNvPr>
              <p14:cNvContentPartPr/>
              <p14:nvPr/>
            </p14:nvContentPartPr>
            <p14:xfrm>
              <a:off x="16114843" y="11506227"/>
              <a:ext cx="360" cy="11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108723" y="11500126"/>
                <a:ext cx="12600" cy="126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14:cNvPr>
              <p14:cNvContentPartPr/>
              <p14:nvPr/>
            </p14:nvContentPartPr>
            <p14:xfrm>
              <a:off x="16114843" y="11860107"/>
              <a:ext cx="360" cy="50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108723" y="11854031"/>
                <a:ext cx="12600" cy="6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14:cNvPr>
              <p14:cNvContentPartPr/>
              <p14:nvPr/>
            </p14:nvContentPartPr>
            <p14:xfrm>
              <a:off x="16114843" y="12046947"/>
              <a:ext cx="360" cy="1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108723" y="12040827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14:cNvPr>
              <p14:cNvContentPartPr/>
              <p14:nvPr/>
            </p14:nvContentPartPr>
            <p14:xfrm>
              <a:off x="15149323" y="8013147"/>
              <a:ext cx="565200" cy="378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143203" y="8007027"/>
                <a:ext cx="577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14:cNvPr>
              <p14:cNvContentPartPr/>
              <p14:nvPr/>
            </p14:nvContentPartPr>
            <p14:xfrm>
              <a:off x="13383523" y="8049147"/>
              <a:ext cx="241200" cy="24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377403" y="8043018"/>
                <a:ext cx="253440" cy="253818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FD62A-2463-4F6B-BA0A-9144CDBE6909}"/>
              </a:ext>
            </a:extLst>
          </p:cNvPr>
          <p:cNvGrpSpPr/>
          <p:nvPr/>
        </p:nvGrpSpPr>
        <p:grpSpPr>
          <a:xfrm>
            <a:off x="13637323" y="8049507"/>
            <a:ext cx="1524240" cy="231480"/>
            <a:chOff x="6017323" y="2334507"/>
            <a:chExt cx="15242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14:cNvPr>
                <p14:cNvContentPartPr/>
                <p14:nvPr/>
              </p14:nvContentPartPr>
              <p14:xfrm>
                <a:off x="7364443" y="2555907"/>
                <a:ext cx="36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8323" y="2549787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14:cNvPr>
                <p14:cNvContentPartPr/>
                <p14:nvPr/>
              </p14:nvContentPartPr>
              <p14:xfrm>
                <a:off x="7383883" y="2334507"/>
                <a:ext cx="360" cy="8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7763" y="2328387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14:cNvPr>
                <p14:cNvContentPartPr/>
                <p14:nvPr/>
              </p14:nvContentPartPr>
              <p14:xfrm>
                <a:off x="6017323" y="2468067"/>
                <a:ext cx="1524240" cy="49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203" y="2461947"/>
                  <a:ext cx="1536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14:cNvPr>
              <p14:cNvContentPartPr/>
              <p14:nvPr/>
            </p14:nvContentPartPr>
            <p14:xfrm>
              <a:off x="9920683" y="9962187"/>
              <a:ext cx="1574640" cy="5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14563" y="9956110"/>
                <a:ext cx="1586880" cy="6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14:cNvPr>
              <p14:cNvContentPartPr/>
              <p14:nvPr/>
            </p14:nvContentPartPr>
            <p14:xfrm>
              <a:off x="12240883" y="12174027"/>
              <a:ext cx="442440" cy="21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234758" y="12167907"/>
                <a:ext cx="45469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14:cNvPr>
              <p14:cNvContentPartPr/>
              <p14:nvPr/>
            </p14:nvContentPartPr>
            <p14:xfrm>
              <a:off x="11629243" y="9644667"/>
              <a:ext cx="614520" cy="240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623123" y="9638547"/>
                <a:ext cx="62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14:cNvPr>
              <p14:cNvContentPartPr/>
              <p14:nvPr/>
            </p14:nvContentPartPr>
            <p14:xfrm>
              <a:off x="11935603" y="9427947"/>
              <a:ext cx="124560" cy="142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929483" y="9421827"/>
                <a:ext cx="136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4F4-23A2-0E1F-FFC9-0011C81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Lvl1-naïve 7d hold if 10dpospredany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C066-94E0-516E-5198-4F5BBDF9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1000 most recent pred+ non-nan trades w </a:t>
            </a:r>
            <a:r>
              <a:rPr lang="en-US" dirty="0" err="1"/>
              <a:t>filing_date</a:t>
            </a:r>
            <a:r>
              <a:rPr lang="en-US" dirty="0"/>
              <a:t> 5/29/2025-7/22/2025. $1 inv </a:t>
            </a:r>
            <a:r>
              <a:rPr lang="en-US" dirty="0" err="1"/>
              <a:t>ea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PnL</a:t>
            </a:r>
            <a:r>
              <a:rPr lang="en-US" dirty="0"/>
              <a:t>: $45.62 Winning trades: 573/1000 → Win %: 57.30%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9845-E752-1F56-0AE3-E96F1964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75" y="9203046"/>
            <a:ext cx="3556194" cy="282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3E3B0-53ED-BA67-2864-2A5C875C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773" y="9716294"/>
            <a:ext cx="393988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6E41-B57F-4548-2D9A-D4046202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5-0134-99B1-E0DF-A8420C7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Lvl2 – predpos10d, naive </a:t>
            </a:r>
            <a:r>
              <a:rPr lang="en-US" dirty="0" err="1"/>
              <a:t>freq</a:t>
            </a:r>
            <a:r>
              <a:rPr lang="en-US" dirty="0"/>
              <a:t>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0B07-BD5C-F322-78BE-4B961BB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 hard carry. Going to redo manually </a:t>
            </a:r>
            <a:r>
              <a:rPr lang="en-US" dirty="0" err="1"/>
              <a:t>cuz</a:t>
            </a:r>
            <a:r>
              <a:rPr lang="en-US" dirty="0"/>
              <a:t> it doesn’t work and it can’t be visualized or checked…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6F518-56DA-508E-AB9D-47882356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094" y="8484813"/>
            <a:ext cx="3177815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1F3BF-CBD1-2FC6-49D8-ECCF330B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465" y="10212574"/>
            <a:ext cx="3743254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5113</TotalTime>
  <Words>1353</Words>
  <Application>Microsoft Office PowerPoint</Application>
  <PresentationFormat>Custom</PresentationFormat>
  <Paragraphs>170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disantideambiguation</vt:lpstr>
      <vt:lpstr>PowerPoint Presentation</vt:lpstr>
      <vt:lpstr>modelflow</vt:lpstr>
      <vt:lpstr>Notings – missing data is often missing for all times, better coverage recently</vt:lpstr>
      <vt:lpstr>notings2</vt:lpstr>
      <vt:lpstr>Notings3 – naïve buying testing (baseline)</vt:lpstr>
      <vt:lpstr>Notings4 – naïve buying cont.</vt:lpstr>
      <vt:lpstr>Lvl1-naïve 7d hold if 10dpospredany</vt:lpstr>
      <vt:lpstr>Lvl2 – predpos10d, naive freq-based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30</cp:revision>
  <dcterms:created xsi:type="dcterms:W3CDTF">2025-08-13T19:39:28Z</dcterms:created>
  <dcterms:modified xsi:type="dcterms:W3CDTF">2025-08-17T20:44:37Z</dcterms:modified>
</cp:coreProperties>
</file>