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12676761.xml" ContentType="application/vnd.ms-powerpoint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45720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634C89E-F076-DB27-6271-49DB2D1357CD}" name="John" initials="J" userId="S::john.deforest@sgsdragon.net::43300c89-2de0-4481-9971-ecb63652c48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660"/>
  </p:normalViewPr>
  <p:slideViewPr>
    <p:cSldViewPr snapToGrid="0">
      <p:cViewPr>
        <p:scale>
          <a:sx n="50" d="100"/>
          <a:sy n="50" d="100"/>
        </p:scale>
        <p:origin x="-5772" y="-6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00_126767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13672EA-169B-4475-A80C-FEEF2AA91E38}" authorId="{1634C89E-F076-DB27-6271-49DB2D1357CD}" created="2025-08-14T05:23:06.40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14" creationId="{A5645C29-6A7C-3952-F68B-6A9D3E7974C3}"/>
    </ac:deMkLst>
    <p188:txBody>
      <a:bodyPr/>
      <a:lstStyle/>
      <a:p>
        <a:r>
          <a:rPr lang="en-US"/>
          <a:t>92800 rows? Full df</a:t>
        </a:r>
      </a:p>
    </p188:txBody>
  </p188:cm>
  <p188:cm id="{48FCD0E4-78FB-42BB-AB73-7207818990F5}" authorId="{1634C89E-F076-DB27-6271-49DB2D1357CD}" created="2025-08-17T07:22:44.62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20" creationId="{AC722F2E-04B4-D453-3011-C8E428F61155}"/>
    </ac:deMkLst>
    <p188:txBody>
      <a:bodyPr/>
      <a:lstStyle/>
      <a:p>
        <a:r>
          <a:rPr lang="en-US"/>
          <a:t>[summary] H=10
[summary] panel rows: 731,238
[summary] train rows: 587,450
[summary] test rows : 143,788</a:t>
        </a:r>
      </a:p>
    </p188:txBody>
  </p188:cm>
  <p188:cm id="{358FF3DC-0D31-4EBD-8DD5-CFABFAE65669}" authorId="{1634C89E-F076-DB27-6271-49DB2D1357CD}" created="2025-08-17T17:09:39.74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146" creationId="{03672CDD-C894-F880-CE8F-F11D2DCCAE8C}"/>
    </ac:deMkLst>
    <p188:txBody>
      <a:bodyPr/>
      <a:lstStyle/>
      <a:p>
        <a:r>
          <a:rPr lang="en-US"/>
          <a:t>[info] features: 104 saved -&gt; /dartfs-hpc/rc/home/n/f00569n/stonx1/entry_classifier_features.json
[info] train rows: 58,793, test rows (for eval): 14,389
[info] target distribution (train): 0.8085 pos rate
[info] target distribution (test) : 0.8078 pos rate
[[   71  2695]
 [   83 11540]]
              precision    recall  f1-score   support
           0     0.4610    0.0257    0.0486      2766
           1     0.8107    0.9929    0.8926     11623
    accuracy                         0.8069     14389
   macro avg     0.6359    0.5093    0.4706     14389
weighted avg     0.7435    0.8069    0.7303     14389
ROC AUC: 0.5628941892148045</a:t>
        </a:r>
      </a:p>
    </p188:txBody>
  </p188:cm>
  <p188:cm id="{B780F6A9-1CBC-41CE-9F22-8197DB08071D}" authorId="{1634C89E-F076-DB27-6271-49DB2D1357CD}" created="2025-08-17T18:05:31.68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190" creationId="{B27F8100-295B-34CA-A95D-A30AA8D09CFE}"/>
    </ac:deMkLst>
    <p188:replyLst>
      <p188:reply id="{263DFE64-0041-487D-A93E-4B6006207C1D}" authorId="{1634C89E-F076-DB27-6271-49DB2D1357CD}" created="2025-08-17T18:40:27.506">
        <p188:txBody>
          <a:bodyPr/>
          <a:lstStyle/>
          <a:p>
            <a:r>
              <a:rPr lang="en-US"/>
              <a:t>Note: .5 minentry even tho file says 62</a:t>
            </a:r>
          </a:p>
        </p188:txBody>
      </p188:reply>
    </p188:replyLst>
    <p188:txBody>
      <a:bodyPr/>
      <a:lstStyle/>
      <a:p>
        <a:r>
          <a:rPr lang="en-US"/>
          <a:t>.5min entry score, but then dynamic filter based on entry score from filter (based on naïve_lgb&lt;backtest xlsx winrate upgrade for higher deciles)</a:t>
        </a:r>
      </a:p>
    </p188:txBody>
  </p188:cm>
  <p188:cm id="{DE350362-DED2-4544-9033-9DF0DCFF2C32}" authorId="{1634C89E-F076-DB27-6271-49DB2D1357CD}" created="2025-08-17T18:41:10.43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201" creationId="{D51DEB86-1CCE-4ED1-E3CD-350A1D54055F}"/>
    </ac:deMkLst>
    <p188:txBody>
      <a:bodyPr/>
      <a:lstStyle/>
      <a:p>
        <a:r>
          <a:rPr lang="en-US"/>
          <a:t>Gives fine range buffer values for bottom table “w/adaptive20bps” in naïve tab of naïve_LGB_backtest_table (copypasted from terminal output)
</a:t>
        </a:r>
      </a:p>
    </p188:txBody>
  </p188:cm>
  <p188:cm id="{7CA1F8A2-BB4F-4FA1-8816-B74FF23114A3}" authorId="{1634C89E-F076-DB27-6271-49DB2D1357CD}" created="2025-08-17T18:45:02.82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236" creationId="{CF49C9E8-A90C-BAD4-5BF7-FB81B733AB36}"/>
    </ac:deMkLst>
    <p188:replyLst>
      <p188:reply id="{FC12E4AE-7316-430B-89CF-39CEC548DC23}" authorId="{1634C89E-F076-DB27-6271-49DB2D1357CD}" created="2025-08-17T18:57:01.108">
        <p188:txBody>
          <a:bodyPr/>
          <a:lstStyle/>
          <a:p>
            <a:r>
              <a:rPr lang="en-US"/>
              <a:t>buffers = [.005,.007,.0080,.0085,.0090,.0095,.0100,.0105,.0110]                 # decimals
k_bps   = [0, 5, 10, 15,18,20,22,25, 30, 40, 60, 80, 100]             # bps
thr_list= [None,0.40,.45, 0.50,.55, 0.60]                       # min_entry_score thresholds</a:t>
            </a:r>
          </a:p>
        </p188:txBody>
      </p188:reply>
    </p188:replyLst>
    <p188:txBody>
      <a:bodyPr/>
      <a:lstStyle/>
      <a:p>
        <a:r>
          <a:rPr lang="en-US"/>
          <a:t>Sweeping adaptivekbps values, around previously found optimal buffer of ~.009, across some min_entry_scores. See file for details, will post more later
</a:t>
        </a:r>
      </a:p>
    </p188:txBody>
  </p188:cm>
  <p188:cm id="{FD521E98-18D5-4BB8-B1D0-A9F444DCCD02}" authorId="{1634C89E-F076-DB27-6271-49DB2D1357CD}" created="2025-08-17T18:48:37.32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245" creationId="{AE43B502-62BE-C9EB-0CAA-A7AE83CE2C10}"/>
    </ac:deMkLst>
    <p188:txBody>
      <a:bodyPr/>
      <a:lstStyle/>
      <a:p>
        <a:r>
          <a:rPr lang="en-US"/>
          <a:t>Has output tables, graphs, comparisons for the parameter choices</a:t>
        </a:r>
      </a:p>
    </p188:txBody>
  </p188:cm>
  <p188:cm id="{861FACB8-472D-4036-805E-5D196D6D8B6B}" authorId="{1634C89E-F076-DB27-6271-49DB2D1357CD}" created="2025-08-17T19:21:52.80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215" creationId="{0BB37BA5-CE51-F0D3-BDF3-C20A37763D70}"/>
    </ac:deMkLst>
    <p188:txBody>
      <a:bodyPr/>
      <a:lstStyle/>
      <a:p>
        <a:r>
          <a:rPr lang="en-US"/>
          <a:t>DO NOT RUN, WAY TOO SLOW</a:t>
        </a:r>
      </a:p>
    </p188:txBody>
  </p188:cm>
  <p188:cm id="{4BA971C0-7625-4947-B3C1-8070A9E2223E}" authorId="{1634C89E-F076-DB27-6271-49DB2D1357CD}" created="2025-08-17T19:22:33.95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266" creationId="{86081E64-E3DB-9901-C0DF-9369C5681EEA}"/>
    </ac:deMkLst>
    <p188:txBody>
      <a:bodyPr/>
      <a:lstStyle/>
      <a:p>
        <a:r>
          <a:rPr lang="en-US"/>
          <a:t>SUPER FAST sub15s runtime: (p313) [f00569n@andes8 stonx1]$ export OMP_NUM_THREADS=1 MKL_NUM_THREADS=1 NUMEXPR_NUM_THREADS=1
(p313) [f00569n@andes8 stonx1]$ nice -n 10 python ~/stonx1/sweep_policy_grid_fast.py \
&gt;   --set test \
&gt;   --buffers '0.005,0.007,0.0080,0.0085,0.0090,0.0095,0.0100,0.0105,0.0110' \
&gt;   --k_bps '0,5,10,15,18,20,22,25,30,40,60,80,100' \
&gt;   --thr_list 'none,0.40,0.45,0.50,0.55,0.60' \
&gt;   --cost_bps '0' \
&gt;   --n_jobs 10 \
&gt;   --out ~/stonx1/sweep_fast_results.csv</a:t>
        </a:r>
      </a:p>
    </p188:txBody>
  </p188:cm>
  <p188:cm id="{44214846-487A-4361-9365-3436C99804EF}" authorId="{1634C89E-F076-DB27-6271-49DB2D1357CD}" created="2025-08-18T06:28:08.56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103" creationId="{72C67CE3-C945-8C76-1777-5062AC537172}"/>
    </ac:deMkLst>
    <p188:txBody>
      <a:bodyPr/>
      <a:lstStyle/>
      <a:p>
        <a:r>
          <a:rPr lang="en-US"/>
          <a:t>Lowkey highkey not better...same results as previous. Need stronger Lvl2 lgbm model and or much better and more features (even)</a:t>
        </a:r>
      </a:p>
    </p188:txBody>
  </p188:cm>
  <p188:cm id="{9920C254-EBDB-4326-ACAE-20AD63D5C421}" authorId="{1634C89E-F076-DB27-6271-49DB2D1357CD}" created="2025-08-18T06:36:54.39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149" creationId="{1FBA064F-0E44-26FE-D1CC-34C999268DA0}"/>
    </ac:deMkLst>
    <p188:replyLst>
      <p188:reply id="{90027488-50F1-49CD-8F53-8A9523D592E6}" authorId="{1634C89E-F076-DB27-6271-49DB2D1357CD}" created="2025-08-18T06:37:16.852">
        <p188:txBody>
          <a:bodyPr/>
          <a:lstStyle/>
          <a:p>
            <a:r>
              <a:rPr lang="en-US"/>
              <a:t>.009/30/.5 w 1.159exitavg</a:t>
            </a:r>
          </a:p>
        </p188:txBody>
      </p188:reply>
    </p188:replyLst>
    <p188:txBody>
      <a:bodyPr/>
      <a:lstStyle/>
      <a:p>
        <a:r>
          <a:rPr lang="en-US"/>
          <a:t>Better! Up to 242annualized %return! Still 47.5%winrate….</a:t>
        </a:r>
      </a:p>
    </p188:txBody>
  </p188:cm>
  <p188:cm id="{FD821059-7B48-44F1-BEF3-5AA8FF290259}" authorId="{1634C89E-F076-DB27-6271-49DB2D1357CD}" created="2025-08-18T06:43:16.22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162" creationId="{AE6E26AE-847C-77BA-4922-02FB5A947CE4}"/>
    </ac:deMkLst>
    <p188:replyLst>
      <p188:reply id="{A167B49F-45A4-44C7-8E0B-98F0377FE099}" authorId="{1634C89E-F076-DB27-6271-49DB2D1357CD}" created="2025-08-18T06:44:16.439">
        <p188:txBody>
          <a:bodyPr/>
          <a:lstStyle/>
          <a:p>
            <a:r>
              <a:rPr lang="en-US"/>
              <a:t>BOOM 257%annret!</a:t>
            </a:r>
          </a:p>
        </p188:txBody>
      </p188:reply>
    </p188:replyLst>
    <p188:txBody>
      <a:bodyPr/>
      <a:lstStyle/>
      <a:p>
        <a:r>
          <a:rPr lang="en-US"/>
          <a:t> base_buffer  adaptive_k_bps  min_entry_score  cost_bps  n_trades  mean_pnl_pct  win_rate_pct  avg_exit_t  ann_mean_pct  p5_pct  p95_pct
       0.009          30.000            0.400     0.000     14336         0.624        47.705       1.195       257.888  -6.150    7.380</a:t>
        </a:r>
      </a:p>
    </p188:txBody>
  </p188:cm>
  <p188:cm id="{56848268-D8EB-47BE-B12B-A53D3CCA8652}" authorId="{1634C89E-F076-DB27-6271-49DB2D1357CD}" created="2025-08-18T06:43:35.84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cxnSpMk id="161" creationId="{8134F43C-7FD9-A5BB-E1CE-DF92A9ACBF4B}"/>
    </ac:deMkLst>
    <p188:txBody>
      <a:bodyPr/>
      <a:lstStyle/>
      <a:p>
        <a:r>
          <a:rPr lang="en-US"/>
          <a:t>python $BASE/sweep_policy_grid_fast.py \
  --feat_csv "$FEAT" \
  --model    "$MODEL" \
  --features_json "$FEATS" \
  --set test \
  --buffers '.0085,.00875,0.009,.0095,.01,.0105,.011' \
  --k_bps   '27,30,33,36,39,42,45' \
  --thr_list 'none,.4,0.50' \
  --cost_bps '0' \
  --n_jobs 10 \
  --out "$BASE/sweep_v2_strong_fine.csv"</a:t>
        </a:r>
      </a:p>
    </p188:txBody>
  </p188:cm>
  <p188:cm id="{8438FA7E-7CE4-4B66-B376-5CB0CF0EEA35}" authorId="{1634C89E-F076-DB27-6271-49DB2D1357CD}" created="2025-08-18T06:44:05.25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cxnSpMk id="144" creationId="{E642B16B-A7BD-C657-CAEA-830E2F2F5ED3}"/>
    </ac:deMkLst>
    <p188:txBody>
      <a:bodyPr/>
      <a:lstStyle/>
      <a:p>
        <a:r>
          <a:rPr lang="en-US"/>
          <a:t>python $BASE/sweep_policy_grid_fast.py   --feat_csv "$FEAT"   --model    "$MODEL"   --features_json "$FEATS"   --set test   --buffers '0.009,0.010,0.011'   --k_bps   '30,40,50,60'   --thr_list 'none,0.50'   --cost_bps '0'   --n_jobs 8   --out "$BASE/sweep_v2_strong_coarse.csv"</a:t>
        </a:r>
      </a:p>
    </p188:txBody>
  </p188:cm>
  <p188:cm id="{5F305CFF-C7F2-49EA-81CD-C42EDF063D49}" authorId="{1634C89E-F076-DB27-6271-49DB2D1357CD}" created="2025-08-18T06:47:11.02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167" creationId="{57F505A1-1742-8250-5676-3AFF1B16D981}"/>
    </ac:deMkLst>
    <p188:txBody>
      <a:bodyPr/>
      <a:lstStyle/>
      <a:p>
        <a:r>
          <a:rPr lang="en-US"/>
          <a:t>Not better than ...fine.csv (256%anret)</a:t>
        </a:r>
      </a:p>
    </p188:txBody>
  </p188:cm>
  <p188:cm id="{26591E62-0D7F-4CDA-AD3A-F458E1A192F2}" authorId="{1634C89E-F076-DB27-6271-49DB2D1357CD}" created="2025-08-18T07:29:10.54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202" creationId="{8DE1CE3C-5976-084B-0101-F1A305D4738B}"/>
    </ac:deMkLst>
    <p188:txBody>
      <a:bodyPr/>
      <a:lstStyle/>
      <a:p>
        <a:r>
          <a:rPr lang="en-US"/>
          <a:t>BASE=/dartfs-hpc/rc/home/n/f00569n/stonx1
python $BASE/monthly_pnl_hold5.py \
  --feat_csv $BASE/mdp_features_for_value_model_v2.csv \
  --entry_filter_csv $BASE/entry_filter.csv \
  --set test \
  --min_entry_score 0.40 \
  --hold_t 5 \
  --cost_bps 0 \
  --dollars_per_trade 100 \
  --out_prefix $BASE/naive_hold5_thr040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31.7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62 24575,'8'-5'0,"0"1"0,0-1 0,0 2 0,0-1 0,1 1 0,0 0 0,-1 1 0,1 0 0,16-1 0,-4-1 0,35-6 0,106-3 0,61 13 0,-88 2 0,-2-3 0,142 3 0,-241 1-273,-1 1 0,1 1 0,-1 2 0,33 11 0,-40-9-6553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49.5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188 304 24575,'0'0'0,"-1"-1"0,1 1 0,-1-1 0,1 0 0,-1 1 0,1-1 0,-1 1 0,1 0 0,-1-1 0,1 1 0,-1-1 0,0 1 0,1 0 0,-1-1 0,0 1 0,1 0 0,-1 0 0,0 0 0,1-1 0,-2 1 0,-13-7 0,12 2 0,-1 0 0,1 0 0,0-1 0,0 1 0,1-1 0,-1 0 0,1 0 0,0 0 0,1 0 0,0 0 0,0 0 0,-1-9 0,1-6 0,1 0 0,2-29 0,-1 45 0,0 0 0,0 0 0,0 0 0,0 0 0,1 0 0,0 0 0,0 0 0,4-5 0,-6 9 0,1 0 0,-1 0 0,1 0 0,0 0 0,-1 0 0,1 1 0,0-1 0,0 0 0,0 1 0,-1-1 0,1 0 0,0 1 0,0-1 0,0 1 0,0-1 0,0 1 0,0-1 0,0 1 0,0 0 0,0 0 0,0-1 0,0 1 0,0 0 0,0 0 0,0 0 0,0 0 0,1 0 0,-1 0 0,0 1 0,0-1 0,0 0 0,0 0 0,0 1 0,0-1 0,0 1 0,0-1 0,0 1 0,0-1 0,-1 1 0,1 0 0,0-1 0,0 1 0,0 0 0,-1 0 0,1-1 0,1 2 0,10 13 0,-1 0 0,0 1 0,-1 0 0,-1 1 0,11 26 0,-8-17 0,-9-22 0,-1 1 0,0-1 0,-1 1 0,1-1 0,-1 1 0,0 0 0,0-1 0,-1 1 0,1 0 0,-1 0 0,0 0 0,0-1 0,-1 9 0,0-11 0,0 1 0,0-1 0,0 1 0,-1-1 0,1 0 0,0 1 0,-1-1 0,1 0 0,-1 0 0,0 0 0,0 0 0,0 0 0,0 0 0,0-1 0,0 1 0,0-1 0,-1 0 0,1 1 0,0-1 0,-1 0 0,1 0 0,-1 0 0,0-1 0,1 1 0,-1-1 0,-2 1 0,-11 1 0,0-1 0,0-1 0,0-1 0,-1 0 0,1-1 0,1 0 0,-1-1 0,0-1 0,1-1 0,-25-10 0,38 14 0,0 0 0,0 0 0,0 0 0,0 0 0,0-1 0,0 1 0,0-1 0,0 1 0,1-1 0,-1 1 0,1-1 0,-1 0 0,1 0 0,0 0 0,0 0 0,0 0 0,0 0 0,0 0 0,0 0 0,0 0 0,1-1 0,-1 1 0,1 0 0,-1 0 0,1-1 0,0 1 0,0 0 0,0 0 0,0-1 0,0 1 0,1 0 0,-1-1 0,1 1 0,0 0 0,-1 0 0,1 0 0,1-3 0,5-8 0,1 0 0,0 0 0,0 1 0,18-21 0,-2 4 0,-19 21 0,4-5 0,0 0 0,1 0 0,13-12 0,-19 21 0,0 1 0,0 0 0,1 0 0,-1 0 0,1 0 0,-1 1 0,1-1 0,0 1 0,0 0 0,0 1 0,0 0 0,1-1 0,6 1 0,-5 0 0,0 0 0,0 1 0,0 0 0,0 0 0,0 0 0,0 1 0,12 3 0,-16-3 0,-1 0 0,0 1 0,1-1 0,-1 0 0,0 1 0,1-1 0,-1 1 0,0 0 0,0-1 0,0 1 0,-1 0 0,1 0 0,0 1 0,-1-1 0,1 0 0,-1 0 0,0 1 0,0-1 0,0 1 0,0-1 0,0 1 0,0-1 0,0 5 0,3 44-1365,-4-26-5461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34.7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35.0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51.1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136 164 24575,'0'-2'0,"0"1"0,0-1 0,0 0 0,1 1 0,-1-1 0,0 1 0,1-1 0,-1 1 0,1-1 0,-1 1 0,1 0 0,0-1 0,0 1 0,0 0 0,0-1 0,0 1 0,0 0 0,0 0 0,0 0 0,0 0 0,0 0 0,1 0 0,-1 0 0,0 0 0,1 1 0,-1-1 0,0 0 0,1 1 0,-1-1 0,1 1 0,-1-1 0,1 1 0,0 0 0,-1 0 0,3 0 0,0-1 0,1 1 0,0 0 0,0 1 0,0-1 0,-1 1 0,1 0 0,0 0 0,-1 0 0,1 1 0,5 2 0,-5 0 0,1 0 0,-1 0 0,0 0 0,0 0 0,-1 1 0,0 0 0,1 0 0,-1 0 0,-1 0 0,1 1 0,-1-1 0,4 12 0,-6-15 0,0 0 0,0 0 0,-1 0 0,1 0 0,-1 0 0,1 1 0,-1-1 0,0 0 0,0 0 0,0 0 0,0 1 0,-1-1 0,1 0 0,0 0 0,-1 0 0,-1 4 0,1-4 0,-1 0 0,1 0 0,-1-1 0,1 1 0,-1-1 0,1 1 0,-1-1 0,0 0 0,0 0 0,1 0 0,-1 0 0,0 0 0,0 0 0,0 0 0,0 0 0,-1-1 0,1 1 0,0-1 0,0 0 0,-4 1 0,-2-1 0,-1-1 0,1 1 0,-1-1 0,1-1 0,0 1 0,0-2 0,0 1 0,0-1 0,-10-5 0,-67-36 0,79 40 0,-1 0 0,1-1 0,0 1 0,0-1 0,1 0 0,0-1 0,-1 1 0,-7-13 0,11 16 0,1-1 0,0 1 0,-1-1 0,1 0 0,0 1 0,0-1 0,1 0 0,-1 0 0,0 0 0,1 0 0,0 1 0,0-1 0,0 0 0,0 0 0,0 0 0,0 0 0,1 0 0,-1 0 0,1 0 0,0 1 0,0-1 0,0 0 0,0 1 0,1-1 0,2-4 0,1-1 0,0 1 0,1-1 0,0 1 0,0-1 0,0 2 0,11-9 0,-14 13 0,1 0 0,-1 0 0,1 0 0,0 0 0,0 1 0,0-1 0,0 1 0,0 0 0,0 0 0,0 1 0,0-1 0,0 1 0,0 0 0,0 0 0,0 0 0,0 1 0,6 1 0,12 3 0,-1 1 0,0 2 0,0 0 0,0 1 0,-1 1 0,-1 1 0,25 17 0,-39-25 0,-1 1 0,0-1 0,0 1 0,0 0 0,-1 0 0,1 0 0,-1 0 0,0 0 0,0 1 0,-1 0 0,1 0 0,-1-1 0,0 1 0,2 10 0,-3-12 0,-1 0 0,0-1 0,0 1 0,0 0 0,0 0 0,-1 0 0,1 0 0,-1-1 0,1 1 0,-1 0 0,0 0 0,0-1 0,-1 1 0,1-1 0,0 1 0,-1-1 0,0 1 0,1-1 0,-1 0 0,0 0 0,0 0 0,0 0 0,-1 0 0,1 0 0,0-1 0,-1 1 0,1-1 0,-6 3 0,-11 4-136,-1 0-1,-1-1 1,1-1-1,-1-1 1,0-1-1,-1-1 1,1-1-1,-1 0 0,-33-3 1,26 0-6690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2:30.7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24575,'2'17'0,"1"0"0,1 1 0,0-1 0,1 0 0,1-1 0,1 1 0,15 26 0,-1 1 0,68 135 0,-32-73 0,-33-63 0,31 43 0,17 28 0,-58-90 0,2 0 0,0-1 0,1-1 0,25 24 0,88 71 0,-108-99 0,42 35 0,3-2 0,128 73 0,239 95 0,-374-188 0,46 20 0,134 45 0,-139-55 0,-40-14 0,2-3 0,86 21 0,583 80 0,-268-53 0,-340-56 0,128 0 0,55 6 0,-145-5 0,192-6 0,-138 2 0,-63-2 0,263 18 0,-145 1 0,-184-19 0,0 4 0,86 27 0,29 5 0,-153-38 0,1-2 0,58 0 0,-69-4 0,1 1 0,-2 3 0,1 0 0,-1 3 0,58 22 0,-80-25 0,0 1 0,28 18 0,-27-15 0,35 17 0,-6-7 0,0-3 0,2-2 0,-1-1 0,2-3 0,52 6 0,-84-15 0,-1-1 0,0 2 0,0 0 0,0 1 0,0 1 0,-1 0 0,0 1 0,21 13 0,-23-13 0,1-1 0,-1-1 0,17 4 0,31 12 0,-15-1 0,2-2 0,91 20 0,-29-22 0,-26-4 0,-33-6 0,68 1 0,11 1 0,60 4 0,-81-7 0,-64 0 0,67 16 0,-69-11 0,81 7 0,113-16 0,-113-3 0,-93 0 0,0-2 0,0-1 0,-1-1 0,1-2 0,53-21 0,-49 15 0,1 3 0,0 1 0,54-8 0,-74 16 0,1 0 0,-1-2 0,0 1 0,0-2 0,0 0 0,16-9 0,-19 9 0,0 0 0,1 1 0,-1 1 0,1 0 0,0 0 0,21 0 0,91 5 0,-58 0 0,-66-2 0,28 0 0,-1 1 0,1 1 0,-1 1 0,36 10 0,-22-2 0,1-2 0,0-1 0,1-3 0,76 1 0,-98-7 0,95 4 0,-102-1 0,0 0 0,0 2 0,0-1 0,0 2 0,18 8 0,113 45-1365,-126-49-5461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6:31.7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24575,'5'0'0,"6"0"0,5 0 0,6 0 0,2 0 0,3 0 0,2 0 0,-1 0 0,0 0 0,1 0 0,-1 0 0,0 0 0,-5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6:34.0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24575,'460'0'0,"-431"2"0,-1 0 0,32 8 0,-30-4 0,47 2 0,141-9-1365,-194 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6:35.7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82 24575,'517'-21'0,"-405"2"0,-91 14 0,203-30-1365,-199 33-5461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6:45.8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662 0 24575,'-545'0'0,"541"0"0,0 0 0,0 1 0,-1-1 0,1 1 0,0 0 0,0 0 0,0 0 0,0 0 0,0 1 0,0-1 0,1 1 0,-1 0 0,0 0 0,1 1 0,-1-1 0,-4 5 0,4-2 0,0-1 0,1 1 0,-1 0 0,1 1 0,0-1 0,0 1 0,1-1 0,0 1 0,-1 0 0,0 7 0,-2 13 0,2 0 0,1 0 0,1 0 0,2 34 0,0-43 0,-1-1 0,0-8 0,0 0 0,0 0 0,1 0 0,3 14 0,-3-20 0,0 0 0,0 0 0,-1 0 0,1 0 0,1 0 0,-1 0 0,0 0 0,0 0 0,1 0 0,-1-1 0,1 1 0,-1-1 0,1 1 0,0-1 0,0 0 0,-1 1 0,1-1 0,0 0 0,0 0 0,0 0 0,0-1 0,3 2 0,20 3 0,0-2 0,0 0 0,1-2 0,-1-1 0,42-4 0,39 0 0,8 17 0,-76-7 0,49 1 0,-82-7 0,11 1 0,1-1 0,-1-1 0,0 0 0,27-7 0,-39 7 0,0 0 0,0-1 0,0 1 0,0-1 0,0 0 0,0 0 0,-1-1 0,1 1 0,-1-1 0,1 1 0,-1-1 0,0 0 0,0-1 0,-1 1 0,1 0 0,-1-1 0,1 1 0,-1-1 0,0 0 0,0 0 0,-1 0 0,1 0 0,0-4 0,3-21 0,-2 0 0,-1 0 0,-1 0 0,-1-1 0,-8-45 0,8 71 7,0 0-1,-1 1 0,0-1 0,0 0 1,0 1-1,0-1 0,0 1 1,-1 0-1,1-1 0,-1 1 1,0 0-1,0 0 0,0 0 0,-1 0 1,1 0-1,-1 1 0,1-1 1,-5-2-1,2 2-141,0 0 0,0 0 0,0 1 0,-1 0 0,1 0 0,-1 0 0,1 1 0,-1 0 0,0 0 0,-11 0 0,-6 0-6691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4:53.3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35 821 24575,'70'3'0,"0"3"0,-1 3 0,120 32 0,-15-14 0,-18-3 0,3 20 0,-139-40 0,-1 0 0,1-1 0,22-1 0,-18 0 0,35 5 0,70 21 0,137 26 0,-58-15 0,179 22 0,-108-21 0,-8-1 0,49-36 0,-170-5 0,-74-2 0,0-3 0,81-19 0,-114 19 0,13 0 0,0 3 0,91 4 0,-98 3 0,-1-3 0,0-2 0,1-2 0,51-11 0,-90 12 0,-1 0 0,0-1 0,0 0 0,0 0 0,-1-1 0,1 0 0,-1-1 0,0 1 0,8-10 0,10-10 0,27-34 0,4-6 0,-27 38 0,-16 14 0,0-1 0,24-29 0,-34 37 0,0 0 0,0 0 0,-1-1 0,0 0 0,0 1 0,-1-1 0,1 0 0,-2-1 0,1 1 0,-1 0 0,1-11 0,0-15 0,-2 0 0,-6-54 0,4 76 0,0-1 0,-1 0 0,0 1 0,-1 0 0,0 0 0,-1 0 0,0 0 0,-1 1 0,0-1 0,-13-15 0,4 7 0,0 2 0,-2 0 0,0 0 0,-1 2 0,0 0 0,-1 1 0,-1 1 0,0 1 0,-1 1 0,0 0 0,-1 2 0,-44-13 0,-203-39 0,-284-25 0,195 31 0,77 10 0,140 25 0,20 1 0,-229-6 0,281 25 0,-23 1 0,-163 21 0,102 9 0,115-22 0,1 1 0,0 1 0,1 3 0,-58 28 0,55-23 0,0-1 0,-2-3 0,-52 14 0,81-26 0,1 1 0,0 1 0,0-1 0,0 2 0,1-1 0,-19 14 0,-28 15 0,24-19 0,-1 2 0,-1-1 0,-63 18 0,77-28 0,0 2 0,-38 19 0,17-7 0,28-14 0,-8 5 0,-2-2 0,1 0 0,-28 5 0,-6-4 0,25-5 0,-54 16 0,78-18 0,-1 0 0,1 0 0,0 1 0,0 0 0,0 1 0,0 0 0,1 0 0,0 1 0,0 0 0,-11 12 0,14-12 0,0 0 0,0 0 0,1 1 0,0 0 0,0-1 0,1 1 0,0 0 0,0 0 0,1 0 0,0 0 0,0 0 0,0 10 0,1 11 0,6 49 0,-6-73 0,1 0 0,-1 0 0,1 0 0,0 0 0,1-1 0,-1 1 0,1 0 0,-1-1 0,1 1 0,0-1 0,0 0 0,1 0 0,-1 1 0,1-2 0,-1 1 0,1 0 0,0 0 0,0-1 0,0 0 0,1 1 0,-1-1 0,1 0 0,-1-1 0,5 2 0,8 3 0,0-2 0,0 0 0,1-1 0,25 2 0,11 2 0,-47-6 0,52 10 0,0-2 0,70 2 0,-91-10-107,-7 0-208,-1 0 1,0-3-1,34-5 1,-38 1-6512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38.2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24240,'31'6320'0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0.7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2353 904 24575,'0'-16'0,"1"-14"0,-2 0 0,0 1 0,-2-1 0,-1 1 0,-15-54 0,14 65 0,-1 0 0,-1 1 0,-1 0 0,0 0 0,-2 1 0,1 0 0,-2 0 0,0 1 0,-1 1 0,-15-15 0,-8-5 0,4 4 0,-2 0 0,-60-42 0,23 27 0,-141-66 0,152 91 0,-1 2 0,-122-19 0,127 28 0,-365-46 0,395 53 0,1 2 0,-1 0 0,1 2 0,-1 1 0,1 0 0,0 2 0,0 1 0,1 1 0,0 1 0,-37 17 0,30-11 0,1 2 0,0 0 0,1 2 0,1 2 0,0 0 0,2 1 0,-45 49 0,-115 183 0,163-219 0,1 2 0,2 0 0,1 1 0,2 1 0,-20 76 0,4-8 0,21-77 0,2 1 0,1 0 0,1 1 0,2 0 0,-2 33 0,6-27 0,5 335 0,27-126 0,-6-73 0,-19-139 0,1-1 0,2 0 0,22 53 0,6 22 0,54 189 0,-75-254 0,38 68 0,-7-14 0,2 4 0,-25-55 0,25 68 0,7 59 0,-47-153 0,2 0 0,15 24 0,0-2 0,5 12 0,2-2 0,58 70 0,-27-43 0,85 92 0,-118-142 0,-11-11 0,-1 1 0,0 1 0,26 36 0,-36-43 0,1-1 0,1 0 0,0 0 0,1-1 0,21 15 0,-19-15 0,-1-1 0,0 2 0,-1 0 0,18 22 0,14 18 0,-24-31 0,5 1 0,1-1 0,0 0 0,1-2 0,47 24 0,-61-36 0,39 23 0,86 35 0,-112-55 0,0-2 0,1 0 0,0-2 0,0-1 0,45 3 0,-57-8 0,5 2 0,-1-2 0,0 0 0,30-5 0,-43 4 0,0-1 0,0 1 0,0-1 0,-1 0 0,1-1 0,-1 0 0,0 1 0,0-2 0,0 1 0,0 0 0,0-1 0,-1 0 0,1 0 0,-1-1 0,6-7 0,138-207 0,-94 142 0,57-110 0,-93 151 0,3 1 0,-3-2 0,0-1 0,-3 0 0,13-47 0,3-46 0,23-107 0,-43 172 0,6-112 0,-17-307 0,-2 215 0,1 218 0,-3 0 0,-2 0 0,-17-69 0,-57-147 0,23 42 0,16 52 0,-19-82 0,10 38 0,-6 60-1365,51 138-5461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5.8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39 24575,'0'-4'0,"0"-12"0,0-2-8191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6.1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0 200 24575,'0'-10'0,"0"-16"0,0-14 0,0-4 0,0 0 0,0 8-8191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6.3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38 24575,'0'-4'0,"0"-12"0,0-2-8191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6.6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0 104 24575,'0'-9'0,"0"-18"0,0-8 0,0 2-8191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6.8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88 24575,'0'-18'0,"0"-16"0,0-2-8191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7.0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0 104 24575,'0'-4'0,"0"-16"0,0-19 0,0-2-8191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7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0 153 24575,'0'-9'0,"0"-17"0,0-9 0,0-8 0,0 4-8191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7.8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8.0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22 115 24575,'-5'-9'0,"-1"-17"0,1-14 0,0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43.4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529 51 24575,'-4'-3'0,"0"0"0,0 0 0,0 1 0,-1 0 0,1 0 0,-1 0 0,1 0 0,-1 0 0,0 1 0,0 0 0,-9-1 0,-60-1 0,49 3 0,4 0 0,-122 0 0,119 2 0,-1 0 0,1 2 0,-41 11 0,61-13 0,0 0 0,1-1 0,-1 1 0,1 0 0,-1 1 0,1-1 0,0 1 0,0-1 0,0 1 0,0 0 0,1 0 0,-1 0 0,1 0 0,0 1 0,0-1 0,0 1 0,0-1 0,0 1 0,1 0 0,0 0 0,0-1 0,0 1 0,0 0 0,0 5 0,-1 12 0,0-1 0,2 1 0,2 31 0,0-26 0,-2 2 0,0-17 0,0 0 0,0-1 0,1 1 0,3 10 0,-4-18 0,1 0 0,0-1 0,0 1 0,0-1 0,0 1 0,0-1 0,1 1 0,-1-1 0,1 0 0,0 0 0,-1 0 0,1 0 0,0 0 0,0 0 0,0 0 0,0-1 0,1 1 0,-1-1 0,0 1 0,4 1 0,15 4 0,0 0 0,0-2 0,1 0 0,0-1 0,34 1 0,118-6 0,-72-2 0,-62 4 0,-28 1 0,0-2 0,1 0 0,-1 0 0,1-1 0,-1 0 0,22-6 0,-32 6 0,1 0 0,-1-1 0,0 1 0,1-1 0,-1 0 0,0 0 0,0 0 0,0 0 0,0 0 0,-1 0 0,1 0 0,-1-1 0,1 1 0,-1 0 0,0-1 0,0 1 0,0-1 0,0 0 0,0 1 0,0-1 0,-1 0 0,1 1 0,-1-5 0,1-8 0,0-1 0,-3-31 0,0 25 0,1 4 0,1-2 0,-1 1 0,-1-1 0,-9-38 0,9 53 0,1 0 0,-1 0 0,0 1 0,-1-1 0,1 0 0,-1 1 0,1 0 0,-1 0 0,-1-1 0,1 2 0,-1-1 0,1 0 0,-1 1 0,0 0 0,0 0 0,0 0 0,-1 0 0,1 0 0,-1 1 0,-6-2 0,-32-9-119,0 1-1,-61-6 1,67 12-888,4 1-5819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8.2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0 253 24575,'0'-4'0,"0"-16"0,0-19 0,0-11 0,0-21 0,0 2-8191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8.4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0 319 24575,'0'-4'0,"0"-7"0,0-6 0,0-4 0,0-4 0,0-2 0,0-10 0,0-4 0,0-4 0,0-3 0,0 5-8191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8.6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11 466 24575,'0'-14'0,"0"-14"0,0-7 0,0-6 0,0-11 0,0-5 0,0-7 0,0-3 0,-4 7 0,-3 12-8191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8.8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0 173 24575,'0'-5'0,"0"-15"0,0-19 0,0-16 0,0 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9.1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0 124 24575,'5'-5'0,"1"-6"0,0-19 0,-2-10 0,0 2-8191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9.7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0 141 24575,'0'-19'0,"0"-15"0,0-11 0,0 2-8191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9.9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0 141 24575,'0'-5'0,"0"-6"0,0-6 0,0-5 0,0-2 0,0-8 0,0 2-8191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0.2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0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1 164 24575,'0'-5'0,"0"-10"0,0-8 0,0-9 0,0-13 0,0 1-8191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0.8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45.5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24575,'13'1'0,"0"1"0,0 0 0,22 6 0,24 4 0,150-7 0,-131-5 0,84 9 0,430 36-1365,-558-45-5461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1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 24575,'0'-5'0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2.6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2.8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24575,'0'5'0,"0"11"0,4 2 0,3 3 0,-1 3 0,3-3 0,1-1 0,-2 2 0,-2 1 0,-2 2 0,-2-4-8191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3.0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24575,'4'10'0,"3"6"0,3 2 0,1 2 0,-2 7 0,-2 4 0,-3 0 0,-1 5 0,2 1 0,2 4 0,-2-6-8191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3.2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24575,'0'4'0,"0"7"0,0 6 0,5-1 0,1 7 0,0 5 0,-2 10 0,0 4 0,-2 9 0,-1-4-8191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3.4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24575,'0'5'0,"0"5"0,5 11 0,5 12 0,2 4 0,-1 0 0,-3 9 0,-3 4 0,-1 5 0,-3 1 0,0 0 0,-2-8-8191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3.7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 0 24575,'-2'48'0,"-3"-1"0,-2 0 0,-24 85 0,5-22 0,19-68 67,-2 61-1,-2 19-1564,6-95-5328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3.9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24575,'0'4'0,"0"7"0,0 6 0,0 4 0,0 4 0,0 2 0,0 1 0,0 5 0,0 7 0,0 0 0,0-6-8191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4.0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24575,'0'5'0,"0"5"0,0 7 0,0 9 0,0 5 0,0 7 0,0 1 0,0-6-8191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4.2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24575,'0'4'0,"0"7"0,0 6 0,5 0 0,1 7 0,4-2 0,1 1 0,-2 6 0,-2 7 0,-3-3-8191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57.6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193 30 24575,'25'1'0,"0"2"0,31 6 0,27 4 0,74-10 0,-92-3 0,87 10 0,-40 1 0,161-5 0,-261-6 0,7-2 0,0 0 0,-1-2 0,1 0 0,-1-1 0,24-9 0,37-10 0,-75 23 0,-1 1 0,1-1 0,-1 1 0,1-1 0,-1 0 0,1 0 0,-1 0 0,1-1 0,-1 1 0,0-1 0,0 0 0,0 0 0,3-2 0,-6 3 0,-1 1 0,0-1 0,1 0 0,-1 1 0,1-1 0,-1 1 0,0-1 0,1 1 0,-1 0 0,0-1 0,0 1 0,1 0 0,-1-1 0,0 1 0,0 0 0,1 0 0,-1 0 0,0-1 0,0 1 0,0 0 0,0 0 0,1 0 0,-2 1 0,-25-3 0,26 2 0,-476-2 0,231 4 0,89-3 0,-175 3 0,313-1 0,0 1 0,-27 7 0,39-7 0,-1 0 0,1 0 0,0 1 0,0 0 0,0 0 0,1 0 0,-1 1 0,1 0 0,-6 6 0,14-6 0,9-2 0,13 0 0,541-1 0,-249-3 0,-130 2-1365,-151 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4.5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24575,'0'5'0,"0"6"0,4 1 0,3 8 0,-2 5 0,0 3 0,-2 6 0,4 7 0,0 5 0,0 0 0,-3-3 0,0-5 0,-3-8-8191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4.6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24575,'0'4'0,"0"7"0,0 6 0,0 5 0,0 3 0,0 1 0,0 7 0,0 6 0,0 2 0,0 3 0,0-2 0,0-7-8191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5.0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24575,'0'5'0,"0"5"0,0 7 0,0 4 0,0-1-8191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5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0 24575,'0'5'0,"0"6"0,0 6 0,0 4 0,-5-1 0,-1-3-8191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5.4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24575,'0'9'0,"0"8"0,0 6 0,0 8 0,0 3 0,0 1 0,0-1 0,0-2 0,0-6-8191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5.6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24575,'0'9'0,"4"8"0,2 15 0,0 11 0,4 3 0,-1 8 0,-1 4 0,-2-4 0,-2-1 0,-2-5 0,-1-6 0,-1-1 0,-1-8-8191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5.8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24575,'0'9'0,"0"13"0,0 7 0,0 8 0,0 2 0,0 0 0,0-3 0,0-3 0,0-2 0,0-2 0,0-5-8191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6.0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24575,'0'5'0,"0"6"0,0 5 0,0 11 0,0 4 0,0 11 0,0 3 0,0 3 0,0-6-8191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6.2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24575,'0'14'0,"0"14"0,0 6 0,0 3 0,0 4 0,0 4 0,0 0 0,0-4 0,0-8-8191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6.4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24575,'0'10'0,"0"6"0,0 7 0,0 3 0,0 7 0,0-2-8191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2:00.6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24302,'6936'191'0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6.6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24575,'0'5'0,"0"5"0,0 7 0,0 0-8191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9.1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1235 226 24575,'0'-3'0,"0"1"0,0 0 0,-1 0 0,1 0 0,-1 0 0,1-1 0,-1 1 0,0 0 0,0 0 0,0 0 0,0 0 0,0 1 0,0-1 0,-1 0 0,1 0 0,-1 1 0,1-1 0,-1 1 0,0-1 0,1 1 0,-1-1 0,0 1 0,0 0 0,0 0 0,0 0 0,-2-1 0,-7-2 0,0 1 0,0 0 0,-22-3 0,23 5 0,-183-31 0,-357-10 0,546 41 0,0 2 0,-1-1 0,1 0 0,0 1 0,0 0 0,0 0 0,0 0 0,1 0 0,-1 1 0,0-1 0,0 1 0,1 0 0,-4 3 0,-1 1 0,1 1 0,0 0 0,1 0 0,-9 12 0,-43 55 0,12-18 0,-57 95 0,92-132 0,0 0 0,2 1 0,1 0 0,0 0 0,1 1 0,2-1 0,0 2 0,1-1 0,-2 36 0,7-45 0,0-1 0,0 0 0,2 1 0,-1-1 0,1 0 0,1 0 0,0 0 0,1-1 0,0 1 0,0-1 0,11 15 0,4 3 0,2-1 0,37 38 0,-47-54 0,0-1 0,0 0 0,1-1 0,0-1 0,1 0 0,0-1 0,0 0 0,1-1 0,-1-1 0,1 0 0,22 4 0,11-1 0,1-2 0,66-1 0,-54-5 0,0-2 0,0-3 0,-1-3 0,100-25 0,-123 23 0,-1-2 0,0-2 0,-1-1 0,0-1 0,-1-2 0,-1-2 0,-1-1 0,49-41 0,-64 44 0,-1-1 0,-1 0 0,-1-1 0,0 0 0,-2-1 0,0-1 0,13-35 0,10-18 0,-14 36 0,-2-2 0,25-80 0,-40 108 0,-1 0 0,0-1 0,-1 0 0,0 0 0,-1 0 0,-1 1 0,0-1 0,-1 0 0,0 0 0,-1 0 0,-1 0 0,0 1 0,-8-21 0,7 26 0,-1 0 0,0 0 0,-1 0 0,0 1 0,0 0 0,0 0 0,-1 0 0,0 1 0,0-1 0,-1 2 0,0-1 0,0 1 0,0 1 0,0-1 0,-1 1 0,0 1 0,0 0 0,0 0 0,-17-3 0,-2 1 0,0 1 0,0 2 0,0 0 0,-1 2 0,-42 5 0,40 1-1365,2 0-5461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41.1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24506,'0'669'0,"669"-669"0,-669-669 0,-669 669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9.2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28 24575,'0'-4'0,"0"-7"0,0-1-8191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9.5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0 234 24575,'0'-4'0,"0"-7"0,0-11 0,0-5 0,0-9 0,0-6 0,0-6 0,0 5-8191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42.6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24575,'184'8'0,"183"31"0,-195-17 0,381 15 0,4-34 0,-54 13 0,288-4 0,-511-13 0,523 1-1365,-780 0-5461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53.9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 24575,'68'-3'0,"77"-14"0,-86 9 0,14-3 0,-34 4 0,60-3 0,323 11 0,-398 1 0,-1 1 0,1 1 0,-1 1 0,34 11 0,35 8 0,-39-15 0,198 33 0,-116-25 0,147 0 0,795-19 0,-1046 1 0,59-12 0,14-1 0,-12 12 0,-41 2 0,1-2 0,54-11 0,56-15 0,-109 21 0,-1 3 0,102 3 0,-71 3 0,282-1-1365,-333-1-5461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55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 24575,'158'-2'0,"174"5"0,-142 22 0,-20-1 0,119-18-280,-223-7-805,-44 1-5741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6:07.8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662 118 24575,'-20'-1'0,"0"-2"0,1 0 0,-1-1 0,-31-11 0,-32-6 0,-39-4 0,59 11 0,-114-10 0,174 24 0,0 0 0,0 0 0,0 0 0,-1 0 0,1 1 0,0-1 0,0 1 0,0 0 0,0 0 0,0 0 0,0 0 0,0 0 0,0 1 0,0-1 0,0 1 0,1 0 0,-1 0 0,-2 2 0,2 0 0,0-1 0,1 1 0,0 0 0,-1 0 0,1 0 0,1 0 0,-1 0 0,1 0 0,-1 0 0,1 1 0,0-1 0,1 0 0,-1 5 0,-2 46 0,5 84 0,1-57 0,-1-62 0,1 1 0,0-1 0,2 0 0,13 36 0,5 24 0,-22-75 0,0-1 0,1 0 0,-1 0 0,1 0 0,0 0 0,0-1 0,0 1 0,1 0 0,-1-1 0,1 1 0,0-1 0,0 0 0,0 0 0,0 0 0,0 0 0,1-1 0,-1 1 0,1-1 0,0 0 0,0 0 0,0 0 0,0-1 0,0 1 0,8 1 0,8 0 0,0 0 0,1-1 0,-1 0 0,23-3 0,-13 1 0,714-1 0,-251-2 0,-462 4 0,-18 0 0,0 0 0,0-1 0,0-1 0,16-2 0,-26 2 0,0 0 0,0 1 0,-1-1 0,1 0 0,0 0 0,-1-1 0,1 1 0,0 0 0,-1-1 0,0 0 0,1 0 0,-1 1 0,0-1 0,0 0 0,0-1 0,0 1 0,0 0 0,-1-1 0,1 1 0,-1-1 0,1 1 0,-1-1 0,2-5 0,1-8 0,-2-1 0,0 1 0,0-1 0,-1 1 0,-1-1 0,-1 0 0,-1 1 0,0-1 0,-1 1 0,0 0 0,-2 0 0,0 0 0,-8-16 0,-10-22 0,-3 2 0,-44-66 0,59 100 0,0 0 0,0 1 0,-19-22 0,26 35 0,0-1 0,-1 1 0,1 1 0,-1-1 0,1 0 0,-1 1 0,0 0 0,0 0 0,-1 1 0,1-1 0,-1 1 0,1 0 0,-7-1 0,-27-1 0,0 1 0,0 2 0,-50 5 0,0-1 0,-428-3 0,508 1-97,0-1-1,0 1 1,0 0-1,0 1 1,0 0-1,0 1 1,0 0-1,0 0 1,1 1-1,0 0 1,-1 0-1,2 1 0,-9 6 1,-1 3-6729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6:11.3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2 174 24575,'0'220'0,"0"-263"0,-1 12 0,1 0 0,9-62 0,-7 83 0,1 0 0,0 0 0,0 1 0,1-1 0,0 1 0,1-1 0,0 1 0,0 1 0,1-1 0,0 1 0,0 0 0,1 0 0,10-8 0,-2 2 0,-9 7 0,1 0 0,1 1 0,-1 0 0,1 1 0,11-7 0,-17 11 0,-1 0 0,1 1 0,0-1 0,0 1 0,-1-1 0,1 1 0,0-1 0,0 1 0,0 0 0,0 0 0,0 0 0,-1 0 0,1 0 0,0 1 0,0-1 0,0 0 0,0 1 0,-1-1 0,1 1 0,0 0 0,-1 0 0,1 0 0,0-1 0,-1 2 0,1-1 0,-1 0 0,1 0 0,-1 0 0,0 1 0,1-1 0,-1 0 0,2 4 0,9 14 17,-1 2-1,-1-1 0,0 1 1,-2 1-1,0 0 1,-2 0-1,6 34 0,-5-24-514,2 0-1,22 55 0,-22-68-6327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2:03.9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5209 6012 24575,'0'-774'0,"1"752"0,1-1 0,1 1 0,2 0 0,0 1 0,1-1 0,1 1 0,12-25 0,-7 9 0,13-57 0,-18 62 0,2-1 0,21-53 0,-3 11 0,-21 56 0,1-1 0,1 1 0,11-20 0,-6 15 0,-4 7 0,2-1 0,11-15 0,-18 29 0,0-1 0,0 0 0,1 1 0,-1 0 0,1 0 0,0 1 0,0-1 0,0 1 0,0 0 0,1 0 0,6-2 0,38-8 0,1 2 0,1 2 0,0 3 0,67 0 0,-24 0 0,734-74 0,-651 53 0,272-37 0,40 35 0,-363 25 0,283-2 0,52-2 0,-375 4 0,130-24 0,-183 21 0,-1-2 0,1-1 0,-2-1 0,1-2 0,-2-1 0,53-33 0,-73 41 0,0-1 0,-1-1 0,0 0 0,0-1 0,-1 1 0,0-2 0,0 1 0,-1-1 0,0-1 0,-1 1 0,12-24 0,5-28 0,-2 0 0,-3-1 0,-3-1 0,-2-1 0,8-121 0,-17-344 0,-9 315 0,3-1175 0,2 1380 0,-1 1 0,-1 0 0,1-1 0,-2 1 0,1 0 0,-1 0 0,-1-1 0,1 2 0,-2-1 0,1 0 0,-1 1 0,-1-1 0,1 1 0,-1 0 0,-1 0 0,1 1 0,-1 0 0,-12-11 0,0 2 0,-1 0 0,-1 2 0,-1 0 0,-27-14 0,-96-38 0,80 38 0,-351-148-216,-7 18-1,-7 18 1,-455-84-1,253 129 217,268 47 0,270 32-20,-73-8 906,-387-5-886,-1 29 0,264 2 0,-273-4 0,-500 5 0,526 25 0,-43 0 0,451-28 0,32-1 0,-104 11 0,-33 10 0,0-1 0,-577 62-1365,751-77-5461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2:16.3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24575,'2'20'0,"1"-1"0,1 0 0,1-1 0,1 1 0,0-1 0,1 0 0,15 26 0,0 5 0,-2-1 0,82 172 0,-53-120 0,-23-56 0,2-1 0,2-2 0,2-1 0,2-1 0,48 43 0,-26-34 0,3-2 0,1-3 0,66 36 0,242 118 0,-171-95 0,468 228 0,27-66 0,-504-211 0,373 54 0,-239-50 0,-47-8 0,-139-27 0,-15-3 0,192 8 0,65-13 0,-108-3 0,121 11 0,153 15 0,5-38 0,-216-2 0,617 3 0,-929-1 0,0-2 0,0 0 0,0-2 0,0 0 0,22-9 0,18-4 0,108-36 0,-151 49 0,0-1 0,0 0 0,-1-1 0,1-1 0,-2-1 0,1 0 0,-1-1 0,16-14 0,20-12 0,-34 25 0,-1-1 0,0-1 0,19-19 0,-24 21 0,-1 2 0,2-1 0,-1 2 0,1 0 0,25-12 0,12-7 0,-45 23-227,0 1-1,0-1 1,0 0-1,0-1 1,7-7-1,0-6-6598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2:24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0 110 24575,'32'-2'0,"59"-10"0,-58 6 0,57-2 0,-63 8 0,1-2 0,-1 0 0,39-10 0,-35 7 0,0 1 0,60 0 0,-54 4 0,54-8 0,-7-8 0,-34 6 0,0 2 0,76-3 0,10 12-1365,-113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F45BD-3387-4550-BF71-6B44C037B5B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437D3-C7D5-4C72-87C1-FF9214C70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6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4974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974875" algn="l" defTabSz="394974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3949747" algn="l" defTabSz="394974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5924623" algn="l" defTabSz="394974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7899495" algn="l" defTabSz="394974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9874368" algn="l" defTabSz="394974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11849242" algn="l" defTabSz="394974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13824115" algn="l" defTabSz="394974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5798991" algn="l" defTabSz="394974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Andes to local file port ex: PS C:\Users\John DeForest\Desktop\</a:t>
            </a:r>
            <a:r>
              <a:rPr lang="en-US" dirty="0" err="1"/>
              <a:t>stonx</a:t>
            </a:r>
            <a:r>
              <a:rPr lang="en-US" dirty="0"/>
              <a:t>&gt; </a:t>
            </a:r>
            <a:r>
              <a:rPr lang="en-US" dirty="0" err="1"/>
              <a:t>scp</a:t>
            </a:r>
            <a:r>
              <a:rPr lang="en-US" dirty="0"/>
              <a:t> f00569n@andes.dartmouth.edu:~/stonx1/oip_mega_wretvol.csv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437D3-C7D5-4C72-87C1-FF9214C708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5985936"/>
            <a:ext cx="38862000" cy="12733867"/>
          </a:xfrm>
        </p:spPr>
        <p:txBody>
          <a:bodyPr anchor="b"/>
          <a:lstStyle>
            <a:lvl1pPr algn="ctr"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9210869"/>
            <a:ext cx="34290000" cy="8830731"/>
          </a:xfrm>
        </p:spPr>
        <p:txBody>
          <a:bodyPr/>
          <a:lstStyle>
            <a:lvl1pPr marL="0" indent="0" algn="ctr">
              <a:buNone/>
              <a:defRPr sz="12000"/>
            </a:lvl1pPr>
            <a:lvl2pPr marL="2286000" indent="0" algn="ctr">
              <a:buNone/>
              <a:defRPr sz="10000"/>
            </a:lvl2pPr>
            <a:lvl3pPr marL="4572000" indent="0" algn="ctr">
              <a:buNone/>
              <a:defRPr sz="9000"/>
            </a:lvl3pPr>
            <a:lvl4pPr marL="6858000" indent="0" algn="ctr">
              <a:buNone/>
              <a:defRPr sz="8000"/>
            </a:lvl4pPr>
            <a:lvl5pPr marL="9144000" indent="0" algn="ctr">
              <a:buNone/>
              <a:defRPr sz="8000"/>
            </a:lvl5pPr>
            <a:lvl6pPr marL="11430000" indent="0" algn="ctr">
              <a:buNone/>
              <a:defRPr sz="8000"/>
            </a:lvl6pPr>
            <a:lvl7pPr marL="13716000" indent="0" algn="ctr">
              <a:buNone/>
              <a:defRPr sz="8000"/>
            </a:lvl7pPr>
            <a:lvl8pPr marL="16002000" indent="0" algn="ctr">
              <a:buNone/>
              <a:defRPr sz="8000"/>
            </a:lvl8pPr>
            <a:lvl9pPr marL="18288000" indent="0" algn="ctr">
              <a:buNone/>
              <a:defRPr sz="8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1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1947334"/>
            <a:ext cx="9858375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1947334"/>
            <a:ext cx="29003625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9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9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9118611"/>
            <a:ext cx="39433500" cy="15214597"/>
          </a:xfrm>
        </p:spPr>
        <p:txBody>
          <a:bodyPr anchor="b"/>
          <a:lstStyle>
            <a:lvl1pPr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24477144"/>
            <a:ext cx="39433500" cy="8000997"/>
          </a:xfrm>
        </p:spPr>
        <p:txBody>
          <a:bodyPr/>
          <a:lstStyle>
            <a:lvl1pPr marL="0" indent="0">
              <a:buNone/>
              <a:defRPr sz="12000">
                <a:solidFill>
                  <a:schemeClr val="tx1">
                    <a:tint val="82000"/>
                  </a:schemeClr>
                </a:solidFill>
              </a:defRPr>
            </a:lvl1pPr>
            <a:lvl2pPr marL="2286000" indent="0">
              <a:buNone/>
              <a:defRPr sz="10000">
                <a:solidFill>
                  <a:schemeClr val="tx1">
                    <a:tint val="82000"/>
                  </a:schemeClr>
                </a:solidFill>
              </a:defRPr>
            </a:lvl2pPr>
            <a:lvl3pPr marL="4572000" indent="0">
              <a:buNone/>
              <a:defRPr sz="9000">
                <a:solidFill>
                  <a:schemeClr val="tx1">
                    <a:tint val="82000"/>
                  </a:schemeClr>
                </a:solidFill>
              </a:defRPr>
            </a:lvl3pPr>
            <a:lvl4pPr marL="6858000" indent="0">
              <a:buNone/>
              <a:defRPr sz="8000">
                <a:solidFill>
                  <a:schemeClr val="tx1">
                    <a:tint val="82000"/>
                  </a:schemeClr>
                </a:solidFill>
              </a:defRPr>
            </a:lvl4pPr>
            <a:lvl5pPr marL="9144000" indent="0">
              <a:buNone/>
              <a:defRPr sz="8000">
                <a:solidFill>
                  <a:schemeClr val="tx1">
                    <a:tint val="82000"/>
                  </a:schemeClr>
                </a:solidFill>
              </a:defRPr>
            </a:lvl5pPr>
            <a:lvl6pPr marL="11430000" indent="0">
              <a:buNone/>
              <a:defRPr sz="8000">
                <a:solidFill>
                  <a:schemeClr val="tx1">
                    <a:tint val="82000"/>
                  </a:schemeClr>
                </a:solidFill>
              </a:defRPr>
            </a:lvl6pPr>
            <a:lvl7pPr marL="13716000" indent="0">
              <a:buNone/>
              <a:defRPr sz="8000">
                <a:solidFill>
                  <a:schemeClr val="tx1">
                    <a:tint val="82000"/>
                  </a:schemeClr>
                </a:solidFill>
              </a:defRPr>
            </a:lvl7pPr>
            <a:lvl8pPr marL="16002000" indent="0">
              <a:buNone/>
              <a:defRPr sz="8000">
                <a:solidFill>
                  <a:schemeClr val="tx1">
                    <a:tint val="82000"/>
                  </a:schemeClr>
                </a:solidFill>
              </a:defRPr>
            </a:lvl8pPr>
            <a:lvl9pPr marL="18288000" indent="0">
              <a:buNone/>
              <a:defRPr sz="80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1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9736667"/>
            <a:ext cx="194310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9736667"/>
            <a:ext cx="194310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4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947342"/>
            <a:ext cx="3943350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8966203"/>
            <a:ext cx="19341700" cy="439419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3360400"/>
            <a:ext cx="19341700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8966203"/>
            <a:ext cx="19436955" cy="439419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3360400"/>
            <a:ext cx="19436955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9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1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438400"/>
            <a:ext cx="14745890" cy="85344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5266275"/>
            <a:ext cx="23145750" cy="25992667"/>
          </a:xfrm>
        </p:spPr>
        <p:txBody>
          <a:bodyPr/>
          <a:lstStyle>
            <a:lvl1pPr>
              <a:defRPr sz="16000"/>
            </a:lvl1pPr>
            <a:lvl2pPr>
              <a:defRPr sz="14000"/>
            </a:lvl2pPr>
            <a:lvl3pPr>
              <a:defRPr sz="120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0972800"/>
            <a:ext cx="14745890" cy="20328469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2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438400"/>
            <a:ext cx="14745890" cy="85344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5266275"/>
            <a:ext cx="23145750" cy="25992667"/>
          </a:xfrm>
        </p:spPr>
        <p:txBody>
          <a:bodyPr anchor="t"/>
          <a:lstStyle>
            <a:lvl1pPr marL="0" indent="0">
              <a:buNone/>
              <a:defRPr sz="16000"/>
            </a:lvl1pPr>
            <a:lvl2pPr marL="2286000" indent="0">
              <a:buNone/>
              <a:defRPr sz="14000"/>
            </a:lvl2pPr>
            <a:lvl3pPr marL="4572000" indent="0">
              <a:buNone/>
              <a:defRPr sz="12000"/>
            </a:lvl3pPr>
            <a:lvl4pPr marL="6858000" indent="0">
              <a:buNone/>
              <a:defRPr sz="10000"/>
            </a:lvl4pPr>
            <a:lvl5pPr marL="9144000" indent="0">
              <a:buNone/>
              <a:defRPr sz="10000"/>
            </a:lvl5pPr>
            <a:lvl6pPr marL="11430000" indent="0">
              <a:buNone/>
              <a:defRPr sz="10000"/>
            </a:lvl6pPr>
            <a:lvl7pPr marL="13716000" indent="0">
              <a:buNone/>
              <a:defRPr sz="10000"/>
            </a:lvl7pPr>
            <a:lvl8pPr marL="16002000" indent="0">
              <a:buNone/>
              <a:defRPr sz="10000"/>
            </a:lvl8pPr>
            <a:lvl9pPr marL="18288000" indent="0">
              <a:buNone/>
              <a:defRPr sz="10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0972800"/>
            <a:ext cx="14745890" cy="20328469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0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947342"/>
            <a:ext cx="394335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9736667"/>
            <a:ext cx="394335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33900542"/>
            <a:ext cx="102870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857503-BF9B-4F45-840F-08C5E0B57C6A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33900542"/>
            <a:ext cx="154305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33900542"/>
            <a:ext cx="102870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7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0" rtl="0" eaLnBrk="1" latinLnBrk="0" hangingPunct="1">
        <a:lnSpc>
          <a:spcPct val="90000"/>
        </a:lnSpc>
        <a:spcBef>
          <a:spcPct val="0"/>
        </a:spcBef>
        <a:buNone/>
        <a:defRPr sz="2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0" indent="-1143000" algn="l" defTabSz="4572000" rtl="0" eaLnBrk="1" latinLnBrk="0" hangingPunct="1">
        <a:lnSpc>
          <a:spcPct val="90000"/>
        </a:lnSpc>
        <a:spcBef>
          <a:spcPts val="5000"/>
        </a:spcBef>
        <a:buFont typeface="Arial" panose="020B0604020202020204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1267676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customXml" Target="../ink/ink6.xml"/><Relationship Id="rId26" Type="http://schemas.openxmlformats.org/officeDocument/2006/relationships/customXml" Target="../ink/ink10.xml"/><Relationship Id="rId3" Type="http://schemas.openxmlformats.org/officeDocument/2006/relationships/image" Target="../media/image7.png"/><Relationship Id="rId21" Type="http://schemas.openxmlformats.org/officeDocument/2006/relationships/image" Target="../media/image18.png"/><Relationship Id="rId34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customXml" Target="../ink/ink3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customXml" Target="../ink/ink14.xml"/><Relationship Id="rId2" Type="http://schemas.openxmlformats.org/officeDocument/2006/relationships/image" Target="../media/image6.png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24" Type="http://schemas.openxmlformats.org/officeDocument/2006/relationships/customXml" Target="../ink/ink9.xml"/><Relationship Id="rId32" Type="http://schemas.openxmlformats.org/officeDocument/2006/relationships/image" Target="../media/image23.png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11.xml"/><Relationship Id="rId10" Type="http://schemas.openxmlformats.org/officeDocument/2006/relationships/customXml" Target="../ink/ink2.xml"/><Relationship Id="rId19" Type="http://schemas.openxmlformats.org/officeDocument/2006/relationships/image" Target="../media/image17.png"/><Relationship Id="rId31" Type="http://schemas.openxmlformats.org/officeDocument/2006/relationships/customXml" Target="../ink/ink13.xml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customXml" Target="../ink/ink4.xml"/><Relationship Id="rId22" Type="http://schemas.openxmlformats.org/officeDocument/2006/relationships/customXml" Target="../ink/ink8.xml"/><Relationship Id="rId27" Type="http://schemas.openxmlformats.org/officeDocument/2006/relationships/image" Target="../media/image21.png"/><Relationship Id="rId30" Type="http://schemas.openxmlformats.org/officeDocument/2006/relationships/customXml" Target="../ink/ink12.xml"/><Relationship Id="rId8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customXml" Target="../ink/ink18.xml"/><Relationship Id="rId3" Type="http://schemas.openxmlformats.org/officeDocument/2006/relationships/image" Target="../media/image26.png"/><Relationship Id="rId7" Type="http://schemas.openxmlformats.org/officeDocument/2006/relationships/customXml" Target="../ink/ink15.xml"/><Relationship Id="rId12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customXml" Target="../ink/ink17.xml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customXml" Target="../ink/ink16.xml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.xml"/><Relationship Id="rId21" Type="http://schemas.openxmlformats.org/officeDocument/2006/relationships/customXml" Target="../ink/ink26.xml"/><Relationship Id="rId42" Type="http://schemas.openxmlformats.org/officeDocument/2006/relationships/customXml" Target="../ink/ink38.xml"/><Relationship Id="rId47" Type="http://schemas.openxmlformats.org/officeDocument/2006/relationships/customXml" Target="../ink/ink41.xml"/><Relationship Id="rId63" Type="http://schemas.openxmlformats.org/officeDocument/2006/relationships/image" Target="../media/image64.png"/><Relationship Id="rId68" Type="http://schemas.openxmlformats.org/officeDocument/2006/relationships/customXml" Target="../ink/ink52.xml"/><Relationship Id="rId84" Type="http://schemas.openxmlformats.org/officeDocument/2006/relationships/customXml" Target="../ink/ink60.xml"/><Relationship Id="rId89" Type="http://schemas.openxmlformats.org/officeDocument/2006/relationships/image" Target="../media/image77.png"/><Relationship Id="rId16" Type="http://schemas.openxmlformats.org/officeDocument/2006/relationships/image" Target="../media/image43.png"/><Relationship Id="rId11" Type="http://schemas.openxmlformats.org/officeDocument/2006/relationships/customXml" Target="../ink/ink21.xml"/><Relationship Id="rId32" Type="http://schemas.openxmlformats.org/officeDocument/2006/relationships/customXml" Target="../ink/ink32.xml"/><Relationship Id="rId37" Type="http://schemas.openxmlformats.org/officeDocument/2006/relationships/image" Target="../media/image53.png"/><Relationship Id="rId53" Type="http://schemas.openxmlformats.org/officeDocument/2006/relationships/image" Target="../media/image59.png"/><Relationship Id="rId58" Type="http://schemas.openxmlformats.org/officeDocument/2006/relationships/customXml" Target="../ink/ink47.xml"/><Relationship Id="rId74" Type="http://schemas.openxmlformats.org/officeDocument/2006/relationships/customXml" Target="../ink/ink55.xml"/><Relationship Id="rId79" Type="http://schemas.openxmlformats.org/officeDocument/2006/relationships/image" Target="../media/image72.png"/><Relationship Id="rId102" Type="http://schemas.openxmlformats.org/officeDocument/2006/relationships/customXml" Target="../ink/ink69.xml"/><Relationship Id="rId5" Type="http://schemas.openxmlformats.org/officeDocument/2006/relationships/image" Target="../media/image37.png"/><Relationship Id="rId90" Type="http://schemas.openxmlformats.org/officeDocument/2006/relationships/customXml" Target="../ink/ink63.xml"/><Relationship Id="rId95" Type="http://schemas.openxmlformats.org/officeDocument/2006/relationships/image" Target="../media/image79.png"/><Relationship Id="rId22" Type="http://schemas.openxmlformats.org/officeDocument/2006/relationships/customXml" Target="../ink/ink27.xml"/><Relationship Id="rId27" Type="http://schemas.openxmlformats.org/officeDocument/2006/relationships/image" Target="../media/image48.png"/><Relationship Id="rId43" Type="http://schemas.openxmlformats.org/officeDocument/2006/relationships/image" Target="../media/image55.png"/><Relationship Id="rId48" Type="http://schemas.openxmlformats.org/officeDocument/2006/relationships/customXml" Target="../ink/ink42.xml"/><Relationship Id="rId64" Type="http://schemas.openxmlformats.org/officeDocument/2006/relationships/customXml" Target="../ink/ink50.xml"/><Relationship Id="rId69" Type="http://schemas.openxmlformats.org/officeDocument/2006/relationships/image" Target="../media/image67.png"/><Relationship Id="rId80" Type="http://schemas.openxmlformats.org/officeDocument/2006/relationships/customXml" Target="../ink/ink58.xml"/><Relationship Id="rId85" Type="http://schemas.openxmlformats.org/officeDocument/2006/relationships/image" Target="../media/image75.png"/><Relationship Id="rId12" Type="http://schemas.openxmlformats.org/officeDocument/2006/relationships/image" Target="../media/image41.png"/><Relationship Id="rId17" Type="http://schemas.openxmlformats.org/officeDocument/2006/relationships/customXml" Target="../ink/ink24.xml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35.xml"/><Relationship Id="rId46" Type="http://schemas.openxmlformats.org/officeDocument/2006/relationships/image" Target="../media/image56.png"/><Relationship Id="rId59" Type="http://schemas.openxmlformats.org/officeDocument/2006/relationships/image" Target="../media/image62.png"/><Relationship Id="rId67" Type="http://schemas.openxmlformats.org/officeDocument/2006/relationships/image" Target="../media/image66.png"/><Relationship Id="rId103" Type="http://schemas.openxmlformats.org/officeDocument/2006/relationships/image" Target="../media/image83.png"/><Relationship Id="rId20" Type="http://schemas.openxmlformats.org/officeDocument/2006/relationships/image" Target="../media/image45.png"/><Relationship Id="rId41" Type="http://schemas.openxmlformats.org/officeDocument/2006/relationships/customXml" Target="../ink/ink37.xml"/><Relationship Id="rId54" Type="http://schemas.openxmlformats.org/officeDocument/2006/relationships/customXml" Target="../ink/ink45.xml"/><Relationship Id="rId62" Type="http://schemas.openxmlformats.org/officeDocument/2006/relationships/customXml" Target="../ink/ink49.xml"/><Relationship Id="rId70" Type="http://schemas.openxmlformats.org/officeDocument/2006/relationships/customXml" Target="../ink/ink53.xml"/><Relationship Id="rId75" Type="http://schemas.openxmlformats.org/officeDocument/2006/relationships/image" Target="../media/image70.png"/><Relationship Id="rId83" Type="http://schemas.openxmlformats.org/officeDocument/2006/relationships/image" Target="../media/image74.png"/><Relationship Id="rId88" Type="http://schemas.openxmlformats.org/officeDocument/2006/relationships/customXml" Target="../ink/ink62.xml"/><Relationship Id="rId91" Type="http://schemas.openxmlformats.org/officeDocument/2006/relationships/image" Target="../media/image770.png"/><Relationship Id="rId96" Type="http://schemas.openxmlformats.org/officeDocument/2006/relationships/customXml" Target="../ink/ink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5" Type="http://schemas.openxmlformats.org/officeDocument/2006/relationships/customXml" Target="../ink/ink23.xml"/><Relationship Id="rId23" Type="http://schemas.openxmlformats.org/officeDocument/2006/relationships/image" Target="../media/image46.png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49" Type="http://schemas.openxmlformats.org/officeDocument/2006/relationships/image" Target="../media/image57.png"/><Relationship Id="rId57" Type="http://schemas.openxmlformats.org/officeDocument/2006/relationships/image" Target="../media/image61.png"/><Relationship Id="rId10" Type="http://schemas.openxmlformats.org/officeDocument/2006/relationships/image" Target="../media/image40.png"/><Relationship Id="rId31" Type="http://schemas.openxmlformats.org/officeDocument/2006/relationships/image" Target="../media/image50.png"/><Relationship Id="rId44" Type="http://schemas.openxmlformats.org/officeDocument/2006/relationships/customXml" Target="../ink/ink39.xml"/><Relationship Id="rId52" Type="http://schemas.openxmlformats.org/officeDocument/2006/relationships/customXml" Target="../ink/ink44.xml"/><Relationship Id="rId60" Type="http://schemas.openxmlformats.org/officeDocument/2006/relationships/customXml" Target="../ink/ink48.xml"/><Relationship Id="rId65" Type="http://schemas.openxmlformats.org/officeDocument/2006/relationships/image" Target="../media/image65.png"/><Relationship Id="rId73" Type="http://schemas.openxmlformats.org/officeDocument/2006/relationships/image" Target="../media/image69.png"/><Relationship Id="rId78" Type="http://schemas.openxmlformats.org/officeDocument/2006/relationships/customXml" Target="../ink/ink57.xml"/><Relationship Id="rId81" Type="http://schemas.openxmlformats.org/officeDocument/2006/relationships/image" Target="../media/image73.png"/><Relationship Id="rId86" Type="http://schemas.openxmlformats.org/officeDocument/2006/relationships/customXml" Target="../ink/ink61.xml"/><Relationship Id="rId94" Type="http://schemas.openxmlformats.org/officeDocument/2006/relationships/customXml" Target="../ink/ink65.xml"/><Relationship Id="rId99" Type="http://schemas.openxmlformats.org/officeDocument/2006/relationships/image" Target="../media/image81.png"/><Relationship Id="rId101" Type="http://schemas.openxmlformats.org/officeDocument/2006/relationships/image" Target="../media/image82.png"/><Relationship Id="rId4" Type="http://schemas.openxmlformats.org/officeDocument/2006/relationships/image" Target="../media/image36.png"/><Relationship Id="rId9" Type="http://schemas.openxmlformats.org/officeDocument/2006/relationships/customXml" Target="../ink/ink20.xml"/><Relationship Id="rId13" Type="http://schemas.openxmlformats.org/officeDocument/2006/relationships/customXml" Target="../ink/ink22.xml"/><Relationship Id="rId18" Type="http://schemas.openxmlformats.org/officeDocument/2006/relationships/image" Target="../media/image44.png"/><Relationship Id="rId39" Type="http://schemas.openxmlformats.org/officeDocument/2006/relationships/image" Target="../media/image54.png"/><Relationship Id="rId34" Type="http://schemas.openxmlformats.org/officeDocument/2006/relationships/customXml" Target="../ink/ink33.xml"/><Relationship Id="rId50" Type="http://schemas.openxmlformats.org/officeDocument/2006/relationships/customXml" Target="../ink/ink43.xml"/><Relationship Id="rId55" Type="http://schemas.openxmlformats.org/officeDocument/2006/relationships/image" Target="../media/image60.png"/><Relationship Id="rId76" Type="http://schemas.openxmlformats.org/officeDocument/2006/relationships/customXml" Target="../ink/ink56.xml"/><Relationship Id="rId97" Type="http://schemas.openxmlformats.org/officeDocument/2006/relationships/image" Target="../media/image80.png"/><Relationship Id="rId7" Type="http://schemas.openxmlformats.org/officeDocument/2006/relationships/customXml" Target="../ink/ink19.xml"/><Relationship Id="rId71" Type="http://schemas.openxmlformats.org/officeDocument/2006/relationships/image" Target="../media/image68.png"/><Relationship Id="rId92" Type="http://schemas.openxmlformats.org/officeDocument/2006/relationships/customXml" Target="../ink/ink64.xml"/><Relationship Id="rId2" Type="http://schemas.openxmlformats.org/officeDocument/2006/relationships/image" Target="../media/image34.png"/><Relationship Id="rId29" Type="http://schemas.openxmlformats.org/officeDocument/2006/relationships/image" Target="../media/image49.png"/><Relationship Id="rId24" Type="http://schemas.openxmlformats.org/officeDocument/2006/relationships/customXml" Target="../ink/ink28.xml"/><Relationship Id="rId40" Type="http://schemas.openxmlformats.org/officeDocument/2006/relationships/customXml" Target="../ink/ink36.xml"/><Relationship Id="rId45" Type="http://schemas.openxmlformats.org/officeDocument/2006/relationships/customXml" Target="../ink/ink40.xml"/><Relationship Id="rId66" Type="http://schemas.openxmlformats.org/officeDocument/2006/relationships/customXml" Target="../ink/ink51.xml"/><Relationship Id="rId87" Type="http://schemas.openxmlformats.org/officeDocument/2006/relationships/image" Target="../media/image76.png"/><Relationship Id="rId61" Type="http://schemas.openxmlformats.org/officeDocument/2006/relationships/image" Target="../media/image63.png"/><Relationship Id="rId82" Type="http://schemas.openxmlformats.org/officeDocument/2006/relationships/customXml" Target="../ink/ink59.xml"/><Relationship Id="rId19" Type="http://schemas.openxmlformats.org/officeDocument/2006/relationships/customXml" Target="../ink/ink25.xml"/><Relationship Id="rId14" Type="http://schemas.openxmlformats.org/officeDocument/2006/relationships/image" Target="../media/image42.png"/><Relationship Id="rId30" Type="http://schemas.openxmlformats.org/officeDocument/2006/relationships/customXml" Target="../ink/ink31.xml"/><Relationship Id="rId35" Type="http://schemas.openxmlformats.org/officeDocument/2006/relationships/image" Target="../media/image52.png"/><Relationship Id="rId56" Type="http://schemas.openxmlformats.org/officeDocument/2006/relationships/customXml" Target="../ink/ink46.xml"/><Relationship Id="rId77" Type="http://schemas.openxmlformats.org/officeDocument/2006/relationships/image" Target="../media/image71.png"/><Relationship Id="rId100" Type="http://schemas.openxmlformats.org/officeDocument/2006/relationships/customXml" Target="../ink/ink68.xml"/><Relationship Id="rId8" Type="http://schemas.openxmlformats.org/officeDocument/2006/relationships/image" Target="../media/image39.png"/><Relationship Id="rId51" Type="http://schemas.openxmlformats.org/officeDocument/2006/relationships/image" Target="../media/image58.png"/><Relationship Id="rId72" Type="http://schemas.openxmlformats.org/officeDocument/2006/relationships/customXml" Target="../ink/ink54.xml"/><Relationship Id="rId93" Type="http://schemas.openxmlformats.org/officeDocument/2006/relationships/image" Target="../media/image78.png"/><Relationship Id="rId98" Type="http://schemas.openxmlformats.org/officeDocument/2006/relationships/customXml" Target="../ink/ink67.xml"/><Relationship Id="rId3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8415-5E23-A74F-EE81-5EB81EEF0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26354" y="14859005"/>
            <a:ext cx="4168877" cy="560285"/>
          </a:xfrm>
        </p:spPr>
        <p:txBody>
          <a:bodyPr>
            <a:normAutofit/>
          </a:bodyPr>
          <a:lstStyle/>
          <a:p>
            <a:r>
              <a:rPr lang="en-US" sz="3200" dirty="0" err="1"/>
              <a:t>disantideambiguation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064C8-D0D3-C117-2A65-90800A0ED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F832E7-700A-1E68-DA62-67CCE56A3331}"/>
              </a:ext>
            </a:extLst>
          </p:cNvPr>
          <p:cNvSpPr/>
          <p:nvPr/>
        </p:nvSpPr>
        <p:spPr>
          <a:xfrm>
            <a:off x="21555103" y="15942895"/>
            <a:ext cx="173033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Output data file </a:t>
            </a:r>
          </a:p>
          <a:p>
            <a:pPr algn="ctr"/>
            <a:r>
              <a:rPr lang="en-US" sz="1050" dirty="0"/>
              <a:t>93293 / </a:t>
            </a:r>
            <a:r>
              <a:rPr lang="en-US" sz="1050" dirty="0" err="1"/>
              <a:t>p,v,fp,mb</a:t>
            </a:r>
            <a:endParaRPr lang="en-US" sz="105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F60B51-B5B5-B50A-6F2D-E6C04618501E}"/>
              </a:ext>
            </a:extLst>
          </p:cNvPr>
          <p:cNvCxnSpPr>
            <a:cxnSpLocks/>
            <a:stCxn id="6" idx="0"/>
            <a:endCxn id="4" idx="1"/>
          </p:cNvCxnSpPr>
          <p:nvPr/>
        </p:nvCxnSpPr>
        <p:spPr>
          <a:xfrm>
            <a:off x="21131796" y="16136467"/>
            <a:ext cx="42330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D7DCF569-A149-ED3B-E15F-5431A4926173}"/>
              </a:ext>
            </a:extLst>
          </p:cNvPr>
          <p:cNvSpPr/>
          <p:nvPr/>
        </p:nvSpPr>
        <p:spPr>
          <a:xfrm>
            <a:off x="19738340" y="15785949"/>
            <a:ext cx="1393461" cy="701045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Processing/script name</a:t>
            </a:r>
          </a:p>
          <a:p>
            <a:pPr algn="ctr"/>
            <a:r>
              <a:rPr lang="en-US" sz="900" dirty="0"/>
              <a:t>.extension/type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2D4123-EB63-A290-A102-B8471BF565C6}"/>
              </a:ext>
            </a:extLst>
          </p:cNvPr>
          <p:cNvCxnSpPr>
            <a:cxnSpLocks/>
            <a:stCxn id="8" idx="3"/>
            <a:endCxn id="6" idx="2"/>
          </p:cNvCxnSpPr>
          <p:nvPr/>
        </p:nvCxnSpPr>
        <p:spPr>
          <a:xfrm>
            <a:off x="19315039" y="16136467"/>
            <a:ext cx="42330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2E2A7E9-5FFE-B775-5FB5-DACED5C1BF2D}"/>
              </a:ext>
            </a:extLst>
          </p:cNvPr>
          <p:cNvSpPr/>
          <p:nvPr/>
        </p:nvSpPr>
        <p:spPr>
          <a:xfrm>
            <a:off x="17570250" y="15942895"/>
            <a:ext cx="1744789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Input data source</a:t>
            </a:r>
          </a:p>
          <a:p>
            <a:pPr algn="ctr"/>
            <a:r>
              <a:rPr lang="en-US" sz="1050" dirty="0"/>
              <a:t>#r / Key data </a:t>
            </a:r>
            <a:r>
              <a:rPr lang="en-US" sz="1050" dirty="0" err="1"/>
              <a:t>cols+vals</a:t>
            </a:r>
            <a:endParaRPr lang="en-US" sz="1050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D2F5F47F-19F9-F346-D361-49DA5F52FF68}"/>
              </a:ext>
            </a:extLst>
          </p:cNvPr>
          <p:cNvSpPr/>
          <p:nvPr/>
        </p:nvSpPr>
        <p:spPr>
          <a:xfrm>
            <a:off x="19738340" y="16680566"/>
            <a:ext cx="1393461" cy="701045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Manual processing</a:t>
            </a:r>
          </a:p>
          <a:p>
            <a:pPr algn="ctr"/>
            <a:r>
              <a:rPr lang="en-US" sz="900" dirty="0"/>
              <a:t>.extension/type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D4B97B47-D4C3-3BAB-79C5-7D4DA97DD10C}"/>
              </a:ext>
            </a:extLst>
          </p:cNvPr>
          <p:cNvSpPr/>
          <p:nvPr/>
        </p:nvSpPr>
        <p:spPr>
          <a:xfrm>
            <a:off x="19738340" y="17586958"/>
            <a:ext cx="1393461" cy="701045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Ssh HPC scripting</a:t>
            </a:r>
          </a:p>
          <a:p>
            <a:pPr algn="ctr"/>
            <a:r>
              <a:rPr lang="en-US" sz="900" dirty="0"/>
              <a:t>.extension/type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5B2336-D34F-1288-E695-FF63DB1990F9}"/>
              </a:ext>
            </a:extLst>
          </p:cNvPr>
          <p:cNvSpPr/>
          <p:nvPr/>
        </p:nvSpPr>
        <p:spPr>
          <a:xfrm>
            <a:off x="17570246" y="17302729"/>
            <a:ext cx="2013154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highlight>
                  <a:srgbClr val="FF00FF"/>
                </a:highlight>
              </a:rPr>
              <a:t>TODO / FIX NEEDED / HOLDUP</a:t>
            </a:r>
          </a:p>
          <a:p>
            <a:pPr algn="ctr"/>
            <a:r>
              <a:rPr lang="en-US" sz="1050" dirty="0">
                <a:highlight>
                  <a:srgbClr val="FF00FF"/>
                </a:highlight>
              </a:rPr>
              <a:t>#r / Key data </a:t>
            </a:r>
            <a:r>
              <a:rPr lang="en-US" sz="1050" dirty="0" err="1">
                <a:highlight>
                  <a:srgbClr val="FF00FF"/>
                </a:highlight>
              </a:rPr>
              <a:t>cols+vals</a:t>
            </a:r>
            <a:endParaRPr lang="en-US" sz="1050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1537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C5B6587B-CC6C-630B-7833-C60EC307C3E9}"/>
              </a:ext>
            </a:extLst>
          </p:cNvPr>
          <p:cNvCxnSpPr>
            <a:cxnSpLocks/>
            <a:stCxn id="104" idx="1"/>
            <a:endCxn id="201" idx="1"/>
          </p:cNvCxnSpPr>
          <p:nvPr/>
        </p:nvCxnSpPr>
        <p:spPr>
          <a:xfrm>
            <a:off x="19587994" y="20224180"/>
            <a:ext cx="1123653" cy="48010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Rectangle: Diagonal Corners Rounded 383">
            <a:extLst>
              <a:ext uri="{FF2B5EF4-FFF2-40B4-BE49-F238E27FC236}">
                <a16:creationId xmlns:a16="http://schemas.microsoft.com/office/drawing/2014/main" id="{F226F656-35CD-035C-7FA2-4CA792CC5A22}"/>
              </a:ext>
            </a:extLst>
          </p:cNvPr>
          <p:cNvSpPr/>
          <p:nvPr/>
        </p:nvSpPr>
        <p:spPr>
          <a:xfrm>
            <a:off x="16063010" y="13402352"/>
            <a:ext cx="98571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85" name="Rectangle: Diagonal Corners Rounded 384">
            <a:extLst>
              <a:ext uri="{FF2B5EF4-FFF2-40B4-BE49-F238E27FC236}">
                <a16:creationId xmlns:a16="http://schemas.microsoft.com/office/drawing/2014/main" id="{1FED8AD9-66AD-F87B-6118-707A13B016D1}"/>
              </a:ext>
            </a:extLst>
          </p:cNvPr>
          <p:cNvSpPr/>
          <p:nvPr/>
        </p:nvSpPr>
        <p:spPr>
          <a:xfrm>
            <a:off x="16009602" y="13359028"/>
            <a:ext cx="98571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EABEF2-EFDC-160D-A5D7-1E4FC25E348B}"/>
              </a:ext>
            </a:extLst>
          </p:cNvPr>
          <p:cNvSpPr txBox="1">
            <a:spLocks/>
          </p:cNvSpPr>
          <p:nvPr/>
        </p:nvSpPr>
        <p:spPr>
          <a:xfrm>
            <a:off x="9940368" y="10592200"/>
            <a:ext cx="2554214" cy="315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dataflow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D46630-E8DB-E923-3AE0-9E8CB2FAAA89}"/>
              </a:ext>
            </a:extLst>
          </p:cNvPr>
          <p:cNvSpPr/>
          <p:nvPr/>
        </p:nvSpPr>
        <p:spPr>
          <a:xfrm>
            <a:off x="24275882" y="12423500"/>
            <a:ext cx="1599416" cy="1944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Oip_mega_wreturns.csv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957E414-BE33-D91B-479D-C43A97C9E714}"/>
              </a:ext>
            </a:extLst>
          </p:cNvPr>
          <p:cNvSpPr/>
          <p:nvPr/>
        </p:nvSpPr>
        <p:spPr>
          <a:xfrm>
            <a:off x="24308540" y="12902816"/>
            <a:ext cx="142024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Volget9.py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(drop if p_m1_td </a:t>
            </a:r>
            <a:r>
              <a:rPr lang="en-US" sz="900" dirty="0" err="1">
                <a:solidFill>
                  <a:schemeClr val="tx1"/>
                </a:solidFill>
              </a:rPr>
              <a:t>na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0F7ABC-3110-3F1B-F31D-F98A7EF4AB48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flipH="1">
            <a:off x="25018660" y="12617970"/>
            <a:ext cx="56930" cy="28484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4359864-BFF6-37E9-6195-848F4D56C5DE}"/>
              </a:ext>
            </a:extLst>
          </p:cNvPr>
          <p:cNvSpPr/>
          <p:nvPr/>
        </p:nvSpPr>
        <p:spPr>
          <a:xfrm>
            <a:off x="24275887" y="13562262"/>
            <a:ext cx="1514271" cy="222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Oip_mega_wretvol.csv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0B35AD-3FD5-F014-50CA-24FDC08CBD11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>
            <a:off x="25018660" y="13346987"/>
            <a:ext cx="14358" cy="21527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645C29-6A7C-3952-F68B-6A9D3E7974C3}"/>
              </a:ext>
            </a:extLst>
          </p:cNvPr>
          <p:cNvSpPr/>
          <p:nvPr/>
        </p:nvSpPr>
        <p:spPr>
          <a:xfrm>
            <a:off x="24212240" y="11855619"/>
            <a:ext cx="173033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Oip_mega_wreturns.csv </a:t>
            </a:r>
          </a:p>
          <a:p>
            <a:pPr algn="ctr"/>
            <a:r>
              <a:rPr lang="en-US" sz="1050" dirty="0" err="1">
                <a:highlight>
                  <a:srgbClr val="FF00FF"/>
                </a:highlight>
              </a:rPr>
              <a:t>ADD#r</a:t>
            </a:r>
            <a:r>
              <a:rPr lang="en-US" sz="1050" dirty="0">
                <a:highlight>
                  <a:srgbClr val="FF00FF"/>
                </a:highlight>
              </a:rPr>
              <a:t> / </a:t>
            </a:r>
            <a:r>
              <a:rPr lang="en-US" sz="1050" dirty="0" err="1"/>
              <a:t>p,v,fp,mb,r</a:t>
            </a:r>
            <a:endParaRPr lang="en-US" sz="105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BD411C-7AD8-EAA2-5813-DF1893889E84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25075595" y="12242763"/>
            <a:ext cx="1813" cy="1807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06E88-99E2-0040-E261-B4F234C1F7EA}"/>
              </a:ext>
            </a:extLst>
          </p:cNvPr>
          <p:cNvSpPr/>
          <p:nvPr/>
        </p:nvSpPr>
        <p:spPr>
          <a:xfrm>
            <a:off x="24275887" y="13948602"/>
            <a:ext cx="1514271" cy="5462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Oip_mega_wretvol.csv</a:t>
            </a:r>
          </a:p>
          <a:p>
            <a:pPr algn="ctr"/>
            <a:r>
              <a:rPr lang="en-US" sz="900" dirty="0"/>
              <a:t>73495 / </a:t>
            </a:r>
            <a:r>
              <a:rPr lang="en-US" sz="900" dirty="0" err="1"/>
              <a:t>p,v,fp,mb,r,sig</a:t>
            </a:r>
            <a:endParaRPr lang="en-US" sz="9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8E7431-5982-8907-1ABE-93E89D68A5F7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25033018" y="13784345"/>
            <a:ext cx="0" cy="16425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98CAFE9-D7A6-B426-2E9D-AC6977189F54}"/>
              </a:ext>
            </a:extLst>
          </p:cNvPr>
          <p:cNvSpPr/>
          <p:nvPr/>
        </p:nvSpPr>
        <p:spPr>
          <a:xfrm>
            <a:off x="18795934" y="10988666"/>
            <a:ext cx="173033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Oipmega_post_yf1.csv </a:t>
            </a:r>
          </a:p>
          <a:p>
            <a:pPr algn="ctr"/>
            <a:r>
              <a:rPr lang="en-US" sz="1050" dirty="0"/>
              <a:t>93293 / </a:t>
            </a:r>
            <a:r>
              <a:rPr lang="en-US" sz="1050" dirty="0" err="1"/>
              <a:t>p,v,fp,mb</a:t>
            </a:r>
            <a:endParaRPr lang="en-US" sz="105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3121E9C-A795-6251-A6DB-07A3800F2AB3}"/>
              </a:ext>
            </a:extLst>
          </p:cNvPr>
          <p:cNvCxnSpPr>
            <a:cxnSpLocks/>
            <a:stCxn id="153" idx="3"/>
            <a:endCxn id="57" idx="2"/>
          </p:cNvCxnSpPr>
          <p:nvPr/>
        </p:nvCxnSpPr>
        <p:spPr>
          <a:xfrm>
            <a:off x="24136950" y="11154946"/>
            <a:ext cx="49800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: Diagonal Corners Rounded 56">
            <a:extLst>
              <a:ext uri="{FF2B5EF4-FFF2-40B4-BE49-F238E27FC236}">
                <a16:creationId xmlns:a16="http://schemas.microsoft.com/office/drawing/2014/main" id="{4C3973C7-32AC-EE60-9649-E846F257D9CA}"/>
              </a:ext>
            </a:extLst>
          </p:cNvPr>
          <p:cNvSpPr/>
          <p:nvPr/>
        </p:nvSpPr>
        <p:spPr>
          <a:xfrm>
            <a:off x="24634959" y="10932863"/>
            <a:ext cx="865167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Dr3</a:t>
            </a:r>
          </a:p>
          <a:p>
            <a:pPr algn="ctr"/>
            <a:r>
              <a:rPr lang="en-US" sz="900" dirty="0"/>
              <a:t>.ipynb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1D8F6B0-4BA7-E54D-12C0-56443A8B25CC}"/>
              </a:ext>
            </a:extLst>
          </p:cNvPr>
          <p:cNvCxnSpPr>
            <a:cxnSpLocks/>
            <a:stCxn id="57" idx="1"/>
            <a:endCxn id="14" idx="0"/>
          </p:cNvCxnSpPr>
          <p:nvPr/>
        </p:nvCxnSpPr>
        <p:spPr>
          <a:xfrm>
            <a:off x="25067543" y="11377029"/>
            <a:ext cx="9865" cy="47859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78D17335-E6E1-2265-C337-0B747511BF5B}"/>
              </a:ext>
            </a:extLst>
          </p:cNvPr>
          <p:cNvSpPr/>
          <p:nvPr/>
        </p:nvSpPr>
        <p:spPr>
          <a:xfrm>
            <a:off x="21181202" y="11681225"/>
            <a:ext cx="2457744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D3_yf_errors_by_ticker_wdata2.csv </a:t>
            </a:r>
          </a:p>
          <a:p>
            <a:pPr algn="ctr"/>
            <a:r>
              <a:rPr lang="en-US" sz="1050" dirty="0"/>
              <a:t>4389 (2000) / ticker error </a:t>
            </a:r>
            <a:r>
              <a:rPr lang="en-US" sz="1050" dirty="0" err="1"/>
              <a:t>dict</a:t>
            </a:r>
            <a:endParaRPr lang="en-US" sz="105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00E2894-DCB4-F820-A2FA-6086EC22FA01}"/>
              </a:ext>
            </a:extLst>
          </p:cNvPr>
          <p:cNvCxnSpPr>
            <a:cxnSpLocks/>
            <a:stCxn id="57" idx="1"/>
            <a:endCxn id="70" idx="3"/>
          </p:cNvCxnSpPr>
          <p:nvPr/>
        </p:nvCxnSpPr>
        <p:spPr>
          <a:xfrm flipH="1">
            <a:off x="23638946" y="11377029"/>
            <a:ext cx="1428592" cy="49776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: Diagonal Corners Rounded 78">
            <a:extLst>
              <a:ext uri="{FF2B5EF4-FFF2-40B4-BE49-F238E27FC236}">
                <a16:creationId xmlns:a16="http://schemas.microsoft.com/office/drawing/2014/main" id="{CA707C2E-8E23-7D1E-CCB9-47883B88F5E8}"/>
              </a:ext>
            </a:extLst>
          </p:cNvPr>
          <p:cNvSpPr/>
          <p:nvPr/>
        </p:nvSpPr>
        <p:spPr>
          <a:xfrm>
            <a:off x="21741015" y="12356372"/>
            <a:ext cx="1307757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Manual data find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~2000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New source col(s)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8D9F1A0-43DD-7758-5734-88B5836ACC54}"/>
              </a:ext>
            </a:extLst>
          </p:cNvPr>
          <p:cNvCxnSpPr>
            <a:cxnSpLocks/>
            <a:stCxn id="70" idx="2"/>
            <a:endCxn id="79" idx="3"/>
          </p:cNvCxnSpPr>
          <p:nvPr/>
        </p:nvCxnSpPr>
        <p:spPr>
          <a:xfrm flipH="1">
            <a:off x="22394894" y="12068374"/>
            <a:ext cx="15185" cy="28800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FB05497-6110-17FD-F650-0F7DD38FE8F2}"/>
              </a:ext>
            </a:extLst>
          </p:cNvPr>
          <p:cNvCxnSpPr>
            <a:cxnSpLocks/>
            <a:stCxn id="79" idx="1"/>
            <a:endCxn id="85" idx="3"/>
          </p:cNvCxnSpPr>
          <p:nvPr/>
        </p:nvCxnSpPr>
        <p:spPr>
          <a:xfrm>
            <a:off x="22394894" y="12800543"/>
            <a:ext cx="697779" cy="22881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: Diagonal Corners Rounded 84">
            <a:extLst>
              <a:ext uri="{FF2B5EF4-FFF2-40B4-BE49-F238E27FC236}">
                <a16:creationId xmlns:a16="http://schemas.microsoft.com/office/drawing/2014/main" id="{BCAFFFEF-7205-B50D-C234-F163DC652F87}"/>
              </a:ext>
            </a:extLst>
          </p:cNvPr>
          <p:cNvSpPr/>
          <p:nvPr/>
        </p:nvSpPr>
        <p:spPr>
          <a:xfrm>
            <a:off x="22424386" y="13029349"/>
            <a:ext cx="1336564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Auto pull from new sources</a:t>
            </a:r>
          </a:p>
          <a:p>
            <a:pPr algn="ctr"/>
            <a:r>
              <a:rPr lang="en-US" sz="900" dirty="0" err="1">
                <a:highlight>
                  <a:srgbClr val="FF00FF"/>
                </a:highlight>
              </a:rPr>
              <a:t>O,h,l,c,v</a:t>
            </a:r>
            <a:endParaRPr lang="en-US" sz="900" dirty="0">
              <a:highlight>
                <a:srgbClr val="FF00FF"/>
              </a:highlight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10E897A-182B-D6B0-4E7E-B73244142CB9}"/>
              </a:ext>
            </a:extLst>
          </p:cNvPr>
          <p:cNvCxnSpPr>
            <a:cxnSpLocks/>
            <a:stCxn id="85" idx="1"/>
            <a:endCxn id="92" idx="0"/>
          </p:cNvCxnSpPr>
          <p:nvPr/>
        </p:nvCxnSpPr>
        <p:spPr>
          <a:xfrm flipH="1">
            <a:off x="22356664" y="13473515"/>
            <a:ext cx="736004" cy="28605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653ED5C8-310A-D4D5-3F83-47BA8B338475}"/>
              </a:ext>
            </a:extLst>
          </p:cNvPr>
          <p:cNvSpPr/>
          <p:nvPr/>
        </p:nvSpPr>
        <p:spPr>
          <a:xfrm>
            <a:off x="21599528" y="13759569"/>
            <a:ext cx="1514272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highlight>
                  <a:srgbClr val="FF00FF"/>
                </a:highlight>
              </a:rPr>
              <a:t>recaptured.csv </a:t>
            </a:r>
          </a:p>
          <a:p>
            <a:pPr algn="ctr"/>
            <a:r>
              <a:rPr lang="en-US" sz="1050" dirty="0" err="1">
                <a:highlight>
                  <a:srgbClr val="FF00FF"/>
                </a:highlight>
              </a:rPr>
              <a:t>O,h,l,c,v</a:t>
            </a:r>
            <a:r>
              <a:rPr lang="en-US" sz="1050" dirty="0">
                <a:highlight>
                  <a:srgbClr val="FF00FF"/>
                </a:highlight>
              </a:rPr>
              <a:t> by ticker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A11585-7805-E065-E5F8-CF6CC13FC18A}"/>
              </a:ext>
            </a:extLst>
          </p:cNvPr>
          <p:cNvCxnSpPr>
            <a:cxnSpLocks/>
            <a:stCxn id="92" idx="2"/>
            <a:endCxn id="101" idx="3"/>
          </p:cNvCxnSpPr>
          <p:nvPr/>
        </p:nvCxnSpPr>
        <p:spPr>
          <a:xfrm flipH="1">
            <a:off x="22346098" y="14146713"/>
            <a:ext cx="10566" cy="27068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261B9D-C4E4-53B1-4DCC-E927B5FD0E12}"/>
              </a:ext>
            </a:extLst>
          </p:cNvPr>
          <p:cNvCxnSpPr>
            <a:cxnSpLocks/>
            <a:stCxn id="21" idx="2"/>
            <a:endCxn id="134" idx="3"/>
          </p:cNvCxnSpPr>
          <p:nvPr/>
        </p:nvCxnSpPr>
        <p:spPr>
          <a:xfrm>
            <a:off x="25033018" y="14494800"/>
            <a:ext cx="842280" cy="23116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: Diagonal Corners Rounded 100">
            <a:extLst>
              <a:ext uri="{FF2B5EF4-FFF2-40B4-BE49-F238E27FC236}">
                <a16:creationId xmlns:a16="http://schemas.microsoft.com/office/drawing/2014/main" id="{5F39C08E-B7E2-175B-30FD-C2A7C5F1BBB8}"/>
              </a:ext>
            </a:extLst>
          </p:cNvPr>
          <p:cNvSpPr/>
          <p:nvPr/>
        </p:nvSpPr>
        <p:spPr>
          <a:xfrm>
            <a:off x="21735941" y="14417399"/>
            <a:ext cx="1220323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Sigma + ret compute, trade-wise slice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EBB8F2E-8C25-0A21-1BB0-4560AE914D57}"/>
              </a:ext>
            </a:extLst>
          </p:cNvPr>
          <p:cNvCxnSpPr>
            <a:cxnSpLocks/>
            <a:stCxn id="101" idx="1"/>
            <a:endCxn id="105" idx="0"/>
          </p:cNvCxnSpPr>
          <p:nvPr/>
        </p:nvCxnSpPr>
        <p:spPr>
          <a:xfrm flipH="1">
            <a:off x="22312660" y="14861570"/>
            <a:ext cx="33438" cy="26527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BF45BD4-9538-5FDC-199C-C74C61C7BC43}"/>
              </a:ext>
            </a:extLst>
          </p:cNvPr>
          <p:cNvSpPr/>
          <p:nvPr/>
        </p:nvSpPr>
        <p:spPr>
          <a:xfrm>
            <a:off x="21555524" y="15126838"/>
            <a:ext cx="1514272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highlight>
                  <a:srgbClr val="FF00FF"/>
                </a:highlight>
              </a:rPr>
              <a:t>ogmissingtrades.csv </a:t>
            </a:r>
          </a:p>
          <a:p>
            <a:pPr algn="ctr"/>
            <a:r>
              <a:rPr lang="en-US" sz="1050" dirty="0" err="1">
                <a:highlight>
                  <a:srgbClr val="FF00FF"/>
                </a:highlight>
              </a:rPr>
              <a:t>P,v,mb,etc</a:t>
            </a:r>
            <a:r>
              <a:rPr lang="en-US" sz="1050" dirty="0">
                <a:highlight>
                  <a:srgbClr val="FF00FF"/>
                </a:highlight>
              </a:rPr>
              <a:t> by trade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9F0ED1E-8A18-4516-149C-62C5E5E7ECD0}"/>
              </a:ext>
            </a:extLst>
          </p:cNvPr>
          <p:cNvCxnSpPr>
            <a:cxnSpLocks/>
            <a:stCxn id="105" idx="3"/>
            <a:endCxn id="134" idx="2"/>
          </p:cNvCxnSpPr>
          <p:nvPr/>
        </p:nvCxnSpPr>
        <p:spPr>
          <a:xfrm flipV="1">
            <a:off x="23069796" y="14948048"/>
            <a:ext cx="2318646" cy="37236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: Diagonal Corners Rounded 133">
            <a:extLst>
              <a:ext uri="{FF2B5EF4-FFF2-40B4-BE49-F238E27FC236}">
                <a16:creationId xmlns:a16="http://schemas.microsoft.com/office/drawing/2014/main" id="{41CA454D-0B80-B68A-A9E6-D09E14E5B5BD}"/>
              </a:ext>
            </a:extLst>
          </p:cNvPr>
          <p:cNvSpPr/>
          <p:nvPr/>
        </p:nvSpPr>
        <p:spPr>
          <a:xfrm>
            <a:off x="25388447" y="14725960"/>
            <a:ext cx="973711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Merge </a:t>
            </a:r>
            <a:r>
              <a:rPr lang="en-US" sz="900" dirty="0" err="1">
                <a:highlight>
                  <a:srgbClr val="FF00FF"/>
                </a:highlight>
              </a:rPr>
              <a:t>py</a:t>
            </a:r>
            <a:endParaRPr lang="en-US" sz="900" dirty="0">
              <a:highlight>
                <a:srgbClr val="FF00FF"/>
              </a:highlight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2531E6B-D810-461C-F1C9-260A2288E882}"/>
              </a:ext>
            </a:extLst>
          </p:cNvPr>
          <p:cNvCxnSpPr>
            <a:cxnSpLocks/>
            <a:stCxn id="134" idx="1"/>
            <a:endCxn id="150" idx="0"/>
          </p:cNvCxnSpPr>
          <p:nvPr/>
        </p:nvCxnSpPr>
        <p:spPr>
          <a:xfrm flipH="1">
            <a:off x="25605018" y="15170131"/>
            <a:ext cx="270280" cy="16082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375E8CB-0CB7-4867-4983-05C020B6C5C9}"/>
              </a:ext>
            </a:extLst>
          </p:cNvPr>
          <p:cNvSpPr/>
          <p:nvPr/>
        </p:nvSpPr>
        <p:spPr>
          <a:xfrm>
            <a:off x="24847887" y="15330956"/>
            <a:ext cx="1514271" cy="5462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Oip_mega_filled.csv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~92000? / </a:t>
            </a:r>
            <a:r>
              <a:rPr lang="en-US" sz="900" dirty="0" err="1">
                <a:highlight>
                  <a:srgbClr val="FF00FF"/>
                </a:highlight>
              </a:rPr>
              <a:t>p,v,fp,mb,sig</a:t>
            </a:r>
            <a:endParaRPr lang="en-US" sz="900" dirty="0">
              <a:highlight>
                <a:srgbClr val="FF00FF"/>
              </a:highlight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B98D03C-9989-BA49-7B96-DADAE333BD8C}"/>
              </a:ext>
            </a:extLst>
          </p:cNvPr>
          <p:cNvSpPr/>
          <p:nvPr/>
        </p:nvSpPr>
        <p:spPr>
          <a:xfrm>
            <a:off x="22406620" y="10961374"/>
            <a:ext cx="173033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Oip_mega_rounded1.csv </a:t>
            </a:r>
          </a:p>
          <a:p>
            <a:pPr algn="ctr"/>
            <a:r>
              <a:rPr lang="en-US" sz="1050" dirty="0"/>
              <a:t>93293 / </a:t>
            </a:r>
            <a:r>
              <a:rPr lang="en-US" sz="1050" dirty="0" err="1"/>
              <a:t>p,v,fp,mb</a:t>
            </a:r>
            <a:endParaRPr lang="en-US" sz="105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E3775D2-FEEB-7AC4-D61B-800AFB3C758F}"/>
              </a:ext>
            </a:extLst>
          </p:cNvPr>
          <p:cNvCxnSpPr>
            <a:cxnSpLocks/>
            <a:stCxn id="54" idx="3"/>
            <a:endCxn id="156" idx="2"/>
          </p:cNvCxnSpPr>
          <p:nvPr/>
        </p:nvCxnSpPr>
        <p:spPr>
          <a:xfrm flipV="1">
            <a:off x="20526269" y="11174178"/>
            <a:ext cx="614917" cy="806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ctangle: Diagonal Corners Rounded 155">
            <a:extLst>
              <a:ext uri="{FF2B5EF4-FFF2-40B4-BE49-F238E27FC236}">
                <a16:creationId xmlns:a16="http://schemas.microsoft.com/office/drawing/2014/main" id="{F58F2D16-67A9-77BA-6C9E-140E4AEF015C}"/>
              </a:ext>
            </a:extLst>
          </p:cNvPr>
          <p:cNvSpPr/>
          <p:nvPr/>
        </p:nvSpPr>
        <p:spPr>
          <a:xfrm>
            <a:off x="21141186" y="10952095"/>
            <a:ext cx="916693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Dr3</a:t>
            </a:r>
          </a:p>
          <a:p>
            <a:pPr algn="ctr"/>
            <a:r>
              <a:rPr lang="en-US" sz="900" dirty="0"/>
              <a:t>.ipynb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6EB3E89-D18D-6A3A-CE25-7AA66C6B4100}"/>
              </a:ext>
            </a:extLst>
          </p:cNvPr>
          <p:cNvCxnSpPr>
            <a:cxnSpLocks/>
            <a:stCxn id="156" idx="0"/>
            <a:endCxn id="153" idx="1"/>
          </p:cNvCxnSpPr>
          <p:nvPr/>
        </p:nvCxnSpPr>
        <p:spPr>
          <a:xfrm flipV="1">
            <a:off x="22057879" y="11154946"/>
            <a:ext cx="348741" cy="192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BD95A6A-D211-612E-3964-A1427D91C511}"/>
              </a:ext>
            </a:extLst>
          </p:cNvPr>
          <p:cNvSpPr/>
          <p:nvPr/>
        </p:nvSpPr>
        <p:spPr>
          <a:xfrm>
            <a:off x="18722827" y="11469266"/>
            <a:ext cx="173033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Your_file_cleaned.csv </a:t>
            </a:r>
          </a:p>
          <a:p>
            <a:pPr algn="ctr"/>
            <a:r>
              <a:rPr lang="en-US" sz="1050" dirty="0"/>
              <a:t>93293 / </a:t>
            </a:r>
            <a:r>
              <a:rPr lang="en-US" sz="1050" dirty="0" err="1"/>
              <a:t>p,v,fp,mb</a:t>
            </a:r>
            <a:endParaRPr lang="en-US" sz="1050" dirty="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DD6DFBD3-22C6-EE1B-5807-1F1273A90D90}"/>
              </a:ext>
            </a:extLst>
          </p:cNvPr>
          <p:cNvCxnSpPr>
            <a:cxnSpLocks/>
            <a:stCxn id="229" idx="0"/>
            <a:endCxn id="54" idx="1"/>
          </p:cNvCxnSpPr>
          <p:nvPr/>
        </p:nvCxnSpPr>
        <p:spPr>
          <a:xfrm>
            <a:off x="18188745" y="11166124"/>
            <a:ext cx="607184" cy="161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5FB93651-9066-EAE6-2732-D762F513B3DC}"/>
              </a:ext>
            </a:extLst>
          </p:cNvPr>
          <p:cNvCxnSpPr>
            <a:cxnSpLocks/>
            <a:stCxn id="79" idx="1"/>
            <a:endCxn id="209" idx="3"/>
          </p:cNvCxnSpPr>
          <p:nvPr/>
        </p:nvCxnSpPr>
        <p:spPr>
          <a:xfrm flipH="1">
            <a:off x="21301413" y="12800543"/>
            <a:ext cx="1093476" cy="25622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Rectangle: Diagonal Corners Rounded 208">
            <a:extLst>
              <a:ext uri="{FF2B5EF4-FFF2-40B4-BE49-F238E27FC236}">
                <a16:creationId xmlns:a16="http://schemas.microsoft.com/office/drawing/2014/main" id="{11589A06-D0F5-A249-F454-6C773DD97AA5}"/>
              </a:ext>
            </a:extLst>
          </p:cNvPr>
          <p:cNvSpPr/>
          <p:nvPr/>
        </p:nvSpPr>
        <p:spPr>
          <a:xfrm>
            <a:off x="20488589" y="13056770"/>
            <a:ext cx="1625648" cy="374745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Barchart_ripper.py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Make dynamic/reusable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216063E-8903-CAB2-3659-B911A359F9DA}"/>
              </a:ext>
            </a:extLst>
          </p:cNvPr>
          <p:cNvCxnSpPr>
            <a:cxnSpLocks/>
            <a:stCxn id="209" idx="1"/>
            <a:endCxn id="92" idx="0"/>
          </p:cNvCxnSpPr>
          <p:nvPr/>
        </p:nvCxnSpPr>
        <p:spPr>
          <a:xfrm>
            <a:off x="21301418" y="13431515"/>
            <a:ext cx="1055251" cy="32805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393F93F-EFF9-BF18-C84F-ED83F04546E8}"/>
              </a:ext>
            </a:extLst>
          </p:cNvPr>
          <p:cNvSpPr/>
          <p:nvPr/>
        </p:nvSpPr>
        <p:spPr>
          <a:xfrm>
            <a:off x="15411634" y="12225825"/>
            <a:ext cx="284822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oi_rawpull_ymd_2019_01_01_2025_08_06_incl.csv 93293 / OI data only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0E0FB5E-EC68-46AD-6215-2582E6E740E8}"/>
              </a:ext>
            </a:extLst>
          </p:cNvPr>
          <p:cNvCxnSpPr>
            <a:cxnSpLocks/>
            <a:stCxn id="239" idx="3"/>
          </p:cNvCxnSpPr>
          <p:nvPr/>
        </p:nvCxnSpPr>
        <p:spPr>
          <a:xfrm flipV="1">
            <a:off x="16434735" y="12612975"/>
            <a:ext cx="201212" cy="68166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55003BA8-A77D-2C17-6335-31CDF24067B9}"/>
              </a:ext>
            </a:extLst>
          </p:cNvPr>
          <p:cNvCxnSpPr>
            <a:cxnSpLocks/>
            <a:endCxn id="229" idx="2"/>
          </p:cNvCxnSpPr>
          <p:nvPr/>
        </p:nvCxnSpPr>
        <p:spPr>
          <a:xfrm flipV="1">
            <a:off x="16635947" y="11166124"/>
            <a:ext cx="567088" cy="105970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ectangle: Diagonal Corners Rounded 228">
            <a:extLst>
              <a:ext uri="{FF2B5EF4-FFF2-40B4-BE49-F238E27FC236}">
                <a16:creationId xmlns:a16="http://schemas.microsoft.com/office/drawing/2014/main" id="{F0BD8379-71C9-D37C-A81E-8ADCBB963E42}"/>
              </a:ext>
            </a:extLst>
          </p:cNvPr>
          <p:cNvSpPr/>
          <p:nvPr/>
        </p:nvSpPr>
        <p:spPr>
          <a:xfrm>
            <a:off x="17203035" y="10944036"/>
            <a:ext cx="98571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Dr3</a:t>
            </a:r>
          </a:p>
          <a:p>
            <a:pPr algn="ctr"/>
            <a:r>
              <a:rPr lang="en-US" sz="900" dirty="0"/>
              <a:t>.</a:t>
            </a:r>
            <a:r>
              <a:rPr lang="en-US" sz="900" dirty="0" err="1"/>
              <a:t>ipynb</a:t>
            </a:r>
            <a:endParaRPr lang="en-US" sz="900" dirty="0"/>
          </a:p>
        </p:txBody>
      </p:sp>
      <p:sp>
        <p:nvSpPr>
          <p:cNvPr id="239" name="Rectangle: Diagonal Corners Rounded 238">
            <a:extLst>
              <a:ext uri="{FF2B5EF4-FFF2-40B4-BE49-F238E27FC236}">
                <a16:creationId xmlns:a16="http://schemas.microsoft.com/office/drawing/2014/main" id="{34D683F4-36C8-E508-649F-94468748F903}"/>
              </a:ext>
            </a:extLst>
          </p:cNvPr>
          <p:cNvSpPr/>
          <p:nvPr/>
        </p:nvSpPr>
        <p:spPr>
          <a:xfrm>
            <a:off x="15941880" y="13294639"/>
            <a:ext cx="98571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Dr1b+dr2+3.ipynb???</a:t>
            </a: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1EDE7E69-0505-08AB-D91B-973A5CBAFA6A}"/>
              </a:ext>
            </a:extLst>
          </p:cNvPr>
          <p:cNvCxnSpPr>
            <a:cxnSpLocks/>
            <a:stCxn id="242" idx="0"/>
            <a:endCxn id="384" idx="1"/>
          </p:cNvCxnSpPr>
          <p:nvPr/>
        </p:nvCxnSpPr>
        <p:spPr>
          <a:xfrm flipV="1">
            <a:off x="16555865" y="13846523"/>
            <a:ext cx="0" cy="34730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9A91192-07DC-4712-A5ED-2C940E0442E4}"/>
              </a:ext>
            </a:extLst>
          </p:cNvPr>
          <p:cNvSpPr/>
          <p:nvPr/>
        </p:nvSpPr>
        <p:spPr>
          <a:xfrm>
            <a:off x="15905834" y="14193827"/>
            <a:ext cx="1300062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Openinsider.com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5BE17861-3F96-95B7-CE9B-2D02B1350BED}"/>
              </a:ext>
            </a:extLst>
          </p:cNvPr>
          <p:cNvCxnSpPr>
            <a:cxnSpLocks/>
            <a:stCxn id="250" idx="3"/>
            <a:endCxn id="229" idx="2"/>
          </p:cNvCxnSpPr>
          <p:nvPr/>
        </p:nvCxnSpPr>
        <p:spPr>
          <a:xfrm flipV="1">
            <a:off x="16555865" y="11166124"/>
            <a:ext cx="647170" cy="161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00A8A67A-8446-2FD3-6F8C-8C030C0C991E}"/>
              </a:ext>
            </a:extLst>
          </p:cNvPr>
          <p:cNvSpPr/>
          <p:nvPr/>
        </p:nvSpPr>
        <p:spPr>
          <a:xfrm>
            <a:off x="15717687" y="10988666"/>
            <a:ext cx="838178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Yf</a:t>
            </a:r>
            <a:r>
              <a:rPr lang="en-US" sz="1050" dirty="0"/>
              <a:t> API</a:t>
            </a:r>
          </a:p>
          <a:p>
            <a:pPr algn="ctr"/>
            <a:r>
              <a:rPr lang="en-US" sz="1050" dirty="0" err="1"/>
              <a:t>C,v</a:t>
            </a:r>
            <a:endParaRPr lang="en-US" sz="1050" dirty="0"/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B2432628-A2C9-4E4C-5B14-28BD1D5F0909}"/>
              </a:ext>
            </a:extLst>
          </p:cNvPr>
          <p:cNvCxnSpPr>
            <a:cxnSpLocks/>
            <a:stCxn id="257" idx="3"/>
            <a:endCxn id="6" idx="0"/>
          </p:cNvCxnSpPr>
          <p:nvPr/>
        </p:nvCxnSpPr>
        <p:spPr>
          <a:xfrm flipH="1">
            <a:off x="25728780" y="12805683"/>
            <a:ext cx="742778" cy="31922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01F067C-954B-D0F0-8D08-D09BF80F0F11}"/>
              </a:ext>
            </a:extLst>
          </p:cNvPr>
          <p:cNvSpPr/>
          <p:nvPr/>
        </p:nvSpPr>
        <p:spPr>
          <a:xfrm>
            <a:off x="25699378" y="12612106"/>
            <a:ext cx="77218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Yf</a:t>
            </a:r>
            <a:r>
              <a:rPr lang="en-US" sz="1050" dirty="0"/>
              <a:t> API</a:t>
            </a:r>
          </a:p>
          <a:p>
            <a:pPr algn="ctr"/>
            <a:r>
              <a:rPr lang="en-US" sz="1050" dirty="0" err="1"/>
              <a:t>Ohlc</a:t>
            </a:r>
            <a:r>
              <a:rPr lang="en-US" sz="1050" dirty="0"/>
              <a:t>-&gt;sig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85854F77-F781-5842-ACED-0B81E366973C}"/>
              </a:ext>
            </a:extLst>
          </p:cNvPr>
          <p:cNvCxnSpPr>
            <a:cxnSpLocks/>
            <a:stCxn id="150" idx="2"/>
            <a:endCxn id="274" idx="3"/>
          </p:cNvCxnSpPr>
          <p:nvPr/>
        </p:nvCxnSpPr>
        <p:spPr>
          <a:xfrm flipH="1">
            <a:off x="25521798" y="15877154"/>
            <a:ext cx="83225" cy="29098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: Diagonal Corners Rounded 273">
            <a:extLst>
              <a:ext uri="{FF2B5EF4-FFF2-40B4-BE49-F238E27FC236}">
                <a16:creationId xmlns:a16="http://schemas.microsoft.com/office/drawing/2014/main" id="{C26ACC18-2B31-D6DB-DE15-6404BC79A7A1}"/>
              </a:ext>
            </a:extLst>
          </p:cNvPr>
          <p:cNvSpPr/>
          <p:nvPr/>
        </p:nvSpPr>
        <p:spPr>
          <a:xfrm>
            <a:off x="24823835" y="16168145"/>
            <a:ext cx="1395925" cy="869987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Relative weighting of volume, insider buy data by ticker avg/total?– more ft cols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509886E-9D4F-CA96-2EC7-E4869377E2B8}"/>
              </a:ext>
            </a:extLst>
          </p:cNvPr>
          <p:cNvCxnSpPr>
            <a:cxnSpLocks/>
            <a:stCxn id="274" idx="2"/>
            <a:endCxn id="281" idx="3"/>
          </p:cNvCxnSpPr>
          <p:nvPr/>
        </p:nvCxnSpPr>
        <p:spPr>
          <a:xfrm flipH="1" flipV="1">
            <a:off x="24544264" y="16584896"/>
            <a:ext cx="279566" cy="1824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75C7B07D-56D3-5F5C-ED1C-C7200364FDCA}"/>
              </a:ext>
            </a:extLst>
          </p:cNvPr>
          <p:cNvSpPr/>
          <p:nvPr/>
        </p:nvSpPr>
        <p:spPr>
          <a:xfrm>
            <a:off x="23029998" y="16311794"/>
            <a:ext cx="1514271" cy="5462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Oip_mega_relative.csv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~92000? / </a:t>
            </a:r>
            <a:r>
              <a:rPr lang="en-US" sz="900" dirty="0" err="1">
                <a:highlight>
                  <a:srgbClr val="FF00FF"/>
                </a:highlight>
              </a:rPr>
              <a:t>p,v,fp,mb,sig</a:t>
            </a:r>
            <a:r>
              <a:rPr lang="en-US" sz="900" dirty="0">
                <a:highlight>
                  <a:srgbClr val="FF00FF"/>
                </a:highlight>
              </a:rPr>
              <a:t>,%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FECD3B0B-F378-8B1E-1611-162083B1CB11}"/>
              </a:ext>
            </a:extLst>
          </p:cNvPr>
          <p:cNvCxnSpPr>
            <a:cxnSpLocks/>
            <a:stCxn id="283" idx="2"/>
            <a:endCxn id="284" idx="3"/>
          </p:cNvCxnSpPr>
          <p:nvPr/>
        </p:nvCxnSpPr>
        <p:spPr>
          <a:xfrm>
            <a:off x="20320343" y="14309685"/>
            <a:ext cx="9178" cy="15542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490E17E-D0CE-3CC2-2584-EABD590FFC34}"/>
              </a:ext>
            </a:extLst>
          </p:cNvPr>
          <p:cNvSpPr/>
          <p:nvPr/>
        </p:nvSpPr>
        <p:spPr>
          <a:xfrm>
            <a:off x="20004154" y="13922541"/>
            <a:ext cx="632378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Yf</a:t>
            </a:r>
            <a:r>
              <a:rPr lang="en-US" sz="1050" dirty="0"/>
              <a:t> API</a:t>
            </a:r>
          </a:p>
        </p:txBody>
      </p:sp>
      <p:sp>
        <p:nvSpPr>
          <p:cNvPr id="284" name="Rectangle: Diagonal Corners Rounded 283">
            <a:extLst>
              <a:ext uri="{FF2B5EF4-FFF2-40B4-BE49-F238E27FC236}">
                <a16:creationId xmlns:a16="http://schemas.microsoft.com/office/drawing/2014/main" id="{94131959-2B52-1319-4A01-A2A5371FCCD6}"/>
              </a:ext>
            </a:extLst>
          </p:cNvPr>
          <p:cNvSpPr/>
          <p:nvPr/>
        </p:nvSpPr>
        <p:spPr>
          <a:xfrm>
            <a:off x="19684528" y="14465113"/>
            <a:ext cx="1289995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Get S&amp;P500 daily OHLCV, compute daily returns</a:t>
            </a:r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15C85B19-ABA9-70B9-182D-B1DEEE85DFF5}"/>
              </a:ext>
            </a:extLst>
          </p:cNvPr>
          <p:cNvCxnSpPr>
            <a:cxnSpLocks/>
            <a:stCxn id="284" idx="1"/>
            <a:endCxn id="286" idx="0"/>
          </p:cNvCxnSpPr>
          <p:nvPr/>
        </p:nvCxnSpPr>
        <p:spPr>
          <a:xfrm>
            <a:off x="20329526" y="14909279"/>
            <a:ext cx="3451" cy="15542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Rectangle 285">
            <a:extLst>
              <a:ext uri="{FF2B5EF4-FFF2-40B4-BE49-F238E27FC236}">
                <a16:creationId xmlns:a16="http://schemas.microsoft.com/office/drawing/2014/main" id="{7EE87C7B-DFB1-B633-86C8-54C116091DB0}"/>
              </a:ext>
            </a:extLst>
          </p:cNvPr>
          <p:cNvSpPr/>
          <p:nvPr/>
        </p:nvSpPr>
        <p:spPr>
          <a:xfrm>
            <a:off x="19865881" y="15064712"/>
            <a:ext cx="934191" cy="5462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snp500.csv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#? / </a:t>
            </a:r>
            <a:r>
              <a:rPr lang="en-US" sz="900" dirty="0" err="1">
                <a:highlight>
                  <a:srgbClr val="FF00FF"/>
                </a:highlight>
              </a:rPr>
              <a:t>o,h,l,c,v,r</a:t>
            </a:r>
            <a:endParaRPr lang="en-US" sz="900" dirty="0">
              <a:highlight>
                <a:srgbClr val="FF00FF"/>
              </a:highlight>
            </a:endParaRPr>
          </a:p>
        </p:txBody>
      </p: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766D0C84-5951-F873-06F5-C58B0FB21FF1}"/>
              </a:ext>
            </a:extLst>
          </p:cNvPr>
          <p:cNvCxnSpPr>
            <a:cxnSpLocks/>
            <a:stCxn id="281" idx="1"/>
            <a:endCxn id="317" idx="0"/>
          </p:cNvCxnSpPr>
          <p:nvPr/>
        </p:nvCxnSpPr>
        <p:spPr>
          <a:xfrm flipH="1">
            <a:off x="22835821" y="16584891"/>
            <a:ext cx="194172" cy="2677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" name="Rectangle: Diagonal Corners Rounded 316">
            <a:extLst>
              <a:ext uri="{FF2B5EF4-FFF2-40B4-BE49-F238E27FC236}">
                <a16:creationId xmlns:a16="http://schemas.microsoft.com/office/drawing/2014/main" id="{80B48DAE-A28B-F39E-758C-46BE1E04B570}"/>
              </a:ext>
            </a:extLst>
          </p:cNvPr>
          <p:cNvSpPr/>
          <p:nvPr/>
        </p:nvSpPr>
        <p:spPr>
          <a:xfrm>
            <a:off x="21439901" y="16215973"/>
            <a:ext cx="1395925" cy="79137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~N + log() transforms of distributed ft variables (by ticker? By var? by yr?</a:t>
            </a:r>
          </a:p>
        </p:txBody>
      </p: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32F26BA6-8461-1E6B-F7CD-4159E330B737}"/>
              </a:ext>
            </a:extLst>
          </p:cNvPr>
          <p:cNvCxnSpPr>
            <a:cxnSpLocks/>
            <a:stCxn id="317" idx="2"/>
            <a:endCxn id="319" idx="3"/>
          </p:cNvCxnSpPr>
          <p:nvPr/>
        </p:nvCxnSpPr>
        <p:spPr>
          <a:xfrm flipH="1" flipV="1">
            <a:off x="21245724" y="16557305"/>
            <a:ext cx="194172" cy="5436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84FFC4-875A-5034-ACFB-A4FF5B26DE7C}"/>
              </a:ext>
            </a:extLst>
          </p:cNvPr>
          <p:cNvSpPr/>
          <p:nvPr/>
        </p:nvSpPr>
        <p:spPr>
          <a:xfrm>
            <a:off x="19731458" y="16284203"/>
            <a:ext cx="1514271" cy="5462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Oip_mega_features.csv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~92000? / </a:t>
            </a:r>
            <a:r>
              <a:rPr lang="en-US" sz="900" dirty="0" err="1">
                <a:highlight>
                  <a:srgbClr val="FF00FF"/>
                </a:highlight>
              </a:rPr>
              <a:t>p,v,fp,mb,sig,%,normed</a:t>
            </a:r>
            <a:endParaRPr lang="en-US" sz="900" dirty="0">
              <a:highlight>
                <a:srgbClr val="FF00FF"/>
              </a:highlight>
            </a:endParaRPr>
          </a:p>
        </p:txBody>
      </p: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774B152C-03F6-D785-4D8B-A829950E44C4}"/>
              </a:ext>
            </a:extLst>
          </p:cNvPr>
          <p:cNvCxnSpPr>
            <a:cxnSpLocks/>
            <a:stCxn id="229" idx="0"/>
            <a:endCxn id="203" idx="1"/>
          </p:cNvCxnSpPr>
          <p:nvPr/>
        </p:nvCxnSpPr>
        <p:spPr>
          <a:xfrm>
            <a:off x="18188750" y="11166124"/>
            <a:ext cx="534077" cy="4967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7DCAACE-B268-16C1-4CE2-3C5022A6860C}"/>
              </a:ext>
            </a:extLst>
          </p:cNvPr>
          <p:cNvSpPr/>
          <p:nvPr/>
        </p:nvSpPr>
        <p:spPr>
          <a:xfrm>
            <a:off x="21418641" y="17007349"/>
            <a:ext cx="1514271" cy="145656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Ask GPT stats q: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Which to normalize/log </a:t>
            </a:r>
            <a:r>
              <a:rPr lang="en-US" sz="900" dirty="0" err="1">
                <a:highlight>
                  <a:srgbClr val="FF00FF"/>
                </a:highlight>
              </a:rPr>
              <a:t>tform</a:t>
            </a:r>
            <a:r>
              <a:rPr lang="en-US" sz="900" dirty="0">
                <a:highlight>
                  <a:srgbClr val="FF00FF"/>
                </a:highlight>
              </a:rPr>
              <a:t> </a:t>
            </a:r>
            <a:r>
              <a:rPr lang="en-US" sz="900" dirty="0" err="1">
                <a:highlight>
                  <a:srgbClr val="FF00FF"/>
                </a:highlight>
              </a:rPr>
              <a:t>etc</a:t>
            </a:r>
            <a:r>
              <a:rPr lang="en-US" sz="900" dirty="0">
                <a:highlight>
                  <a:srgbClr val="FF00FF"/>
                </a:highlight>
              </a:rPr>
              <a:t>, and how? across ticker? Across trade lookback? Across all tickers? Across all trades? Give context of strategy/how model is </a:t>
            </a:r>
            <a:r>
              <a:rPr lang="en-US" sz="900" dirty="0" err="1">
                <a:highlight>
                  <a:srgbClr val="FF00FF"/>
                </a:highlight>
              </a:rPr>
              <a:t>implem</a:t>
            </a:r>
            <a:r>
              <a:rPr lang="en-US" sz="900" dirty="0">
                <a:highlight>
                  <a:srgbClr val="FF00FF"/>
                </a:highlight>
              </a:rPr>
              <a:t>/</a:t>
            </a:r>
            <a:r>
              <a:rPr lang="en-US" sz="900" dirty="0" err="1">
                <a:highlight>
                  <a:srgbClr val="FF00FF"/>
                </a:highlight>
              </a:rPr>
              <a:t>etc</a:t>
            </a:r>
            <a:endParaRPr lang="en-US" sz="900" dirty="0">
              <a:highlight>
                <a:srgbClr val="FF00FF"/>
              </a:highligh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E067D3-1D64-29AF-E4BC-7A2923C4D1FE}"/>
              </a:ext>
            </a:extLst>
          </p:cNvPr>
          <p:cNvSpPr/>
          <p:nvPr/>
        </p:nvSpPr>
        <p:spPr>
          <a:xfrm>
            <a:off x="14455104" y="15336561"/>
            <a:ext cx="985710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Yf</a:t>
            </a:r>
            <a:r>
              <a:rPr lang="en-US" sz="1050" dirty="0"/>
              <a:t> API</a:t>
            </a:r>
          </a:p>
          <a:p>
            <a:pPr algn="ctr"/>
            <a:r>
              <a:rPr lang="en-US" sz="1050" dirty="0"/>
              <a:t>^GSPC, SPY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B61157-14FF-D481-DC20-2197D5676745}"/>
              </a:ext>
            </a:extLst>
          </p:cNvPr>
          <p:cNvCxnSpPr>
            <a:cxnSpLocks/>
            <a:stCxn id="11" idx="3"/>
            <a:endCxn id="17" idx="2"/>
          </p:cNvCxnSpPr>
          <p:nvPr/>
        </p:nvCxnSpPr>
        <p:spPr>
          <a:xfrm>
            <a:off x="15440814" y="15530138"/>
            <a:ext cx="425872" cy="5186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1E1B18ED-D10A-8D94-4DC4-8E862DF68DB8}"/>
              </a:ext>
            </a:extLst>
          </p:cNvPr>
          <p:cNvSpPr/>
          <p:nvPr/>
        </p:nvSpPr>
        <p:spPr>
          <a:xfrm>
            <a:off x="15866686" y="15359917"/>
            <a:ext cx="1033264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SNP500getter .ipynb</a:t>
            </a:r>
            <a:endParaRPr lang="en-US" sz="9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F7E8B2-1574-A2D9-8E0D-FDC61FF02CA3}"/>
              </a:ext>
            </a:extLst>
          </p:cNvPr>
          <p:cNvCxnSpPr>
            <a:cxnSpLocks/>
            <a:stCxn id="17" idx="0"/>
            <a:endCxn id="26" idx="1"/>
          </p:cNvCxnSpPr>
          <p:nvPr/>
        </p:nvCxnSpPr>
        <p:spPr>
          <a:xfrm flipV="1">
            <a:off x="16899950" y="15577624"/>
            <a:ext cx="194172" cy="437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8847C24-894D-0D7B-23D0-0CC923745A99}"/>
              </a:ext>
            </a:extLst>
          </p:cNvPr>
          <p:cNvSpPr/>
          <p:nvPr/>
        </p:nvSpPr>
        <p:spPr>
          <a:xfrm>
            <a:off x="17094127" y="15384052"/>
            <a:ext cx="1842217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Sp500_ft1.csv</a:t>
            </a:r>
          </a:p>
          <a:p>
            <a:pPr algn="ctr"/>
            <a:r>
              <a:rPr lang="en-US" sz="1050" dirty="0"/>
              <a:t>Daily </a:t>
            </a:r>
            <a:r>
              <a:rPr lang="en-US" sz="1050" dirty="0" err="1"/>
              <a:t>snp</a:t>
            </a:r>
            <a:r>
              <a:rPr lang="en-US" sz="1050" dirty="0"/>
              <a:t> metrics Nov1,2018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DC3B39-1848-5330-79AD-54AEF55A30D2}"/>
              </a:ext>
            </a:extLst>
          </p:cNvPr>
          <p:cNvSpPr/>
          <p:nvPr/>
        </p:nvSpPr>
        <p:spPr>
          <a:xfrm>
            <a:off x="14409702" y="16434765"/>
            <a:ext cx="985710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Yf</a:t>
            </a:r>
            <a:r>
              <a:rPr lang="en-US" sz="1050" dirty="0"/>
              <a:t> API</a:t>
            </a:r>
          </a:p>
          <a:p>
            <a:pPr algn="ctr"/>
            <a:r>
              <a:rPr lang="en-US" sz="1050" dirty="0"/>
              <a:t>^GSPC, SPY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BCE123-651A-6DFB-5F74-AD6DE3E53D6A}"/>
              </a:ext>
            </a:extLst>
          </p:cNvPr>
          <p:cNvCxnSpPr>
            <a:cxnSpLocks/>
            <a:stCxn id="29" idx="3"/>
            <a:endCxn id="31" idx="2"/>
          </p:cNvCxnSpPr>
          <p:nvPr/>
        </p:nvCxnSpPr>
        <p:spPr>
          <a:xfrm>
            <a:off x="15395417" y="16628342"/>
            <a:ext cx="366837" cy="5186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238913A3-D162-C0F5-0401-8CB48CD31675}"/>
              </a:ext>
            </a:extLst>
          </p:cNvPr>
          <p:cNvSpPr/>
          <p:nvPr/>
        </p:nvSpPr>
        <p:spPr>
          <a:xfrm>
            <a:off x="15762254" y="16458121"/>
            <a:ext cx="1092299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morefeatures1 .ipynb</a:t>
            </a:r>
            <a:endParaRPr lang="en-US" sz="9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9B4481-FD6B-D8D0-9651-15A0BD0623D6}"/>
              </a:ext>
            </a:extLst>
          </p:cNvPr>
          <p:cNvCxnSpPr>
            <a:cxnSpLocks/>
            <a:stCxn id="31" idx="0"/>
            <a:endCxn id="33" idx="1"/>
          </p:cNvCxnSpPr>
          <p:nvPr/>
        </p:nvCxnSpPr>
        <p:spPr>
          <a:xfrm flipV="1">
            <a:off x="16854548" y="16423902"/>
            <a:ext cx="158128" cy="25630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EE860B8-CD94-EAE3-1209-90AB0D3A0B92}"/>
              </a:ext>
            </a:extLst>
          </p:cNvPr>
          <p:cNvSpPr/>
          <p:nvPr/>
        </p:nvSpPr>
        <p:spPr>
          <a:xfrm>
            <a:off x="17012676" y="15988908"/>
            <a:ext cx="1961642" cy="869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Oip_mega_boost1.csv</a:t>
            </a:r>
          </a:p>
          <a:p>
            <a:pPr algn="ctr"/>
            <a:r>
              <a:rPr lang="en-US" sz="1050" dirty="0">
                <a:solidFill>
                  <a:srgbClr val="FF0000"/>
                </a:solidFill>
              </a:rPr>
              <a:t>73494rows, 4183stocks</a:t>
            </a:r>
          </a:p>
          <a:p>
            <a:pPr algn="ctr"/>
            <a:r>
              <a:rPr lang="en-US" sz="1050" dirty="0"/>
              <a:t>+ </a:t>
            </a:r>
            <a:r>
              <a:rPr lang="en-US" sz="1050" dirty="0" err="1"/>
              <a:t>Purchase_pct_mcap</a:t>
            </a:r>
            <a:r>
              <a:rPr lang="en-US" sz="1050" dirty="0"/>
              <a:t>, </a:t>
            </a:r>
            <a:r>
              <a:rPr lang="en-US" sz="1050" dirty="0" err="1"/>
              <a:t>tradefile_td</a:t>
            </a:r>
            <a:r>
              <a:rPr lang="en-US" sz="1050" dirty="0"/>
              <a:t>, </a:t>
            </a:r>
            <a:r>
              <a:rPr lang="en-US" sz="1050" dirty="0" err="1"/>
              <a:t>ret_trade_to_mebuy</a:t>
            </a:r>
            <a:endParaRPr lang="en-US" sz="105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42F1A0-171E-3C02-6FE6-C36549B4A338}"/>
              </a:ext>
            </a:extLst>
          </p:cNvPr>
          <p:cNvCxnSpPr>
            <a:cxnSpLocks/>
            <a:stCxn id="33" idx="3"/>
            <a:endCxn id="43" idx="2"/>
          </p:cNvCxnSpPr>
          <p:nvPr/>
        </p:nvCxnSpPr>
        <p:spPr>
          <a:xfrm flipV="1">
            <a:off x="18974323" y="15958107"/>
            <a:ext cx="193573" cy="46579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: Diagonal Corners Rounded 42">
            <a:extLst>
              <a:ext uri="{FF2B5EF4-FFF2-40B4-BE49-F238E27FC236}">
                <a16:creationId xmlns:a16="http://schemas.microsoft.com/office/drawing/2014/main" id="{DCCD24E1-9260-88C5-D42B-0D837A9A5664}"/>
              </a:ext>
            </a:extLst>
          </p:cNvPr>
          <p:cNvSpPr/>
          <p:nvPr/>
        </p:nvSpPr>
        <p:spPr>
          <a:xfrm>
            <a:off x="19167891" y="15736019"/>
            <a:ext cx="1033264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highlight>
                  <a:srgbClr val="FF00FF"/>
                </a:highlight>
              </a:rPr>
              <a:t>Needs merge/infill w OG </a:t>
            </a:r>
            <a:r>
              <a:rPr lang="en-US" sz="900" b="1" dirty="0" err="1">
                <a:highlight>
                  <a:srgbClr val="FF00FF"/>
                </a:highlight>
              </a:rPr>
              <a:t>tbh</a:t>
            </a:r>
            <a:endParaRPr lang="en-US" sz="900" dirty="0">
              <a:highlight>
                <a:srgbClr val="FF00FF"/>
              </a:highlight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A9FC234-4CE2-6016-A591-669841F11B63}"/>
              </a:ext>
            </a:extLst>
          </p:cNvPr>
          <p:cNvCxnSpPr>
            <a:cxnSpLocks/>
            <a:stCxn id="43" idx="0"/>
            <a:endCxn id="319" idx="0"/>
          </p:cNvCxnSpPr>
          <p:nvPr/>
        </p:nvCxnSpPr>
        <p:spPr>
          <a:xfrm>
            <a:off x="20201155" y="15958102"/>
            <a:ext cx="287434" cy="32609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F751F80-1AFC-AC25-818D-CE84CBACC9E9}"/>
              </a:ext>
            </a:extLst>
          </p:cNvPr>
          <p:cNvSpPr/>
          <p:nvPr/>
        </p:nvSpPr>
        <p:spPr>
          <a:xfrm>
            <a:off x="23271782" y="13721316"/>
            <a:ext cx="3457404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NOTE: </a:t>
            </a:r>
            <a:r>
              <a:rPr lang="da-DK" sz="1200" dirty="0">
                <a:solidFill>
                  <a:srgbClr val="FF0000"/>
                </a:solidFill>
              </a:rPr>
              <a:t>['sig_c_1' 'sig_gk_1' 'sig_gkc_1’] are all blank!</a:t>
            </a:r>
            <a:endParaRPr lang="en-US" sz="8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89D2E-A2B8-186E-46E8-79CF87F277A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17993497" y="16858895"/>
            <a:ext cx="20706" cy="17923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AC722F2E-04B4-D453-3011-C8E428F61155}"/>
              </a:ext>
            </a:extLst>
          </p:cNvPr>
          <p:cNvSpPr/>
          <p:nvPr/>
        </p:nvSpPr>
        <p:spPr>
          <a:xfrm>
            <a:off x="17659324" y="17513549"/>
            <a:ext cx="1136609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Dr5_hpcLGBM1</a:t>
            </a:r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9AC7C9-8F32-A5F1-A27D-A4ECC6C0751D}"/>
              </a:ext>
            </a:extLst>
          </p:cNvPr>
          <p:cNvCxnSpPr>
            <a:cxnSpLocks/>
            <a:stCxn id="20" idx="0"/>
            <a:endCxn id="47" idx="1"/>
          </p:cNvCxnSpPr>
          <p:nvPr/>
        </p:nvCxnSpPr>
        <p:spPr>
          <a:xfrm>
            <a:off x="18795933" y="17735636"/>
            <a:ext cx="383611" cy="2633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9C1BACB-08FA-5FDD-3902-00A4082730AD}"/>
              </a:ext>
            </a:extLst>
          </p:cNvPr>
          <p:cNvSpPr/>
          <p:nvPr/>
        </p:nvSpPr>
        <p:spPr>
          <a:xfrm>
            <a:off x="17033382" y="17038132"/>
            <a:ext cx="1961642" cy="23562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Oip_mega_boost1.csv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0E20EF-B53F-A430-F386-8F9004F25C68}"/>
              </a:ext>
            </a:extLst>
          </p:cNvPr>
          <p:cNvCxnSpPr>
            <a:cxnSpLocks/>
            <a:stCxn id="36" idx="2"/>
            <a:endCxn id="20" idx="3"/>
          </p:cNvCxnSpPr>
          <p:nvPr/>
        </p:nvCxnSpPr>
        <p:spPr>
          <a:xfrm>
            <a:off x="18014203" y="17273755"/>
            <a:ext cx="213422" cy="23979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C8B18C4-EED8-04D3-43C7-C4BD202833A9}"/>
              </a:ext>
            </a:extLst>
          </p:cNvPr>
          <p:cNvCxnSpPr>
            <a:cxnSpLocks/>
            <a:stCxn id="20" idx="0"/>
            <a:endCxn id="48" idx="0"/>
          </p:cNvCxnSpPr>
          <p:nvPr/>
        </p:nvCxnSpPr>
        <p:spPr>
          <a:xfrm>
            <a:off x="18795933" y="17735636"/>
            <a:ext cx="807549" cy="38091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95C06FE-2703-97C5-2B9B-F1BB13ED1D09}"/>
              </a:ext>
            </a:extLst>
          </p:cNvPr>
          <p:cNvSpPr/>
          <p:nvPr/>
        </p:nvSpPr>
        <p:spPr>
          <a:xfrm>
            <a:off x="19179540" y="17644157"/>
            <a:ext cx="1961642" cy="23562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Mdp_trajectory_panel.csv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E2FCB68-5483-2531-8EA7-D1F084FE1FF3}"/>
              </a:ext>
            </a:extLst>
          </p:cNvPr>
          <p:cNvSpPr/>
          <p:nvPr/>
        </p:nvSpPr>
        <p:spPr>
          <a:xfrm>
            <a:off x="18455788" y="18116545"/>
            <a:ext cx="2295387" cy="1775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Mdp_features_for_value_model.csv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57D6EDC-7DDC-9F85-FB79-D6D21EC25D9B}"/>
              </a:ext>
            </a:extLst>
          </p:cNvPr>
          <p:cNvCxnSpPr>
            <a:cxnSpLocks/>
            <a:stCxn id="48" idx="2"/>
            <a:endCxn id="104" idx="3"/>
          </p:cNvCxnSpPr>
          <p:nvPr/>
        </p:nvCxnSpPr>
        <p:spPr>
          <a:xfrm flipH="1">
            <a:off x="19587990" y="18294103"/>
            <a:ext cx="15488" cy="14859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8109FD-4509-F472-268A-3F45AB16FFC3}"/>
              </a:ext>
            </a:extLst>
          </p:cNvPr>
          <p:cNvCxnSpPr>
            <a:cxnSpLocks/>
            <a:stCxn id="48" idx="2"/>
            <a:endCxn id="69" idx="2"/>
          </p:cNvCxnSpPr>
          <p:nvPr/>
        </p:nvCxnSpPr>
        <p:spPr>
          <a:xfrm>
            <a:off x="19603478" y="18294099"/>
            <a:ext cx="344308" cy="26308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: Diagonal Corners Rounded 68">
            <a:extLst>
              <a:ext uri="{FF2B5EF4-FFF2-40B4-BE49-F238E27FC236}">
                <a16:creationId xmlns:a16="http://schemas.microsoft.com/office/drawing/2014/main" id="{CFAD704D-79DA-3C06-02C6-AB7DAD6122DA}"/>
              </a:ext>
            </a:extLst>
          </p:cNvPr>
          <p:cNvSpPr/>
          <p:nvPr/>
        </p:nvSpPr>
        <p:spPr>
          <a:xfrm>
            <a:off x="19947790" y="18335100"/>
            <a:ext cx="1377491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Dr5_infer_policy_fix</a:t>
            </a:r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BEB3B10-DE03-3740-DB30-473680592CA6}"/>
              </a:ext>
            </a:extLst>
          </p:cNvPr>
          <p:cNvCxnSpPr>
            <a:cxnSpLocks/>
            <a:stCxn id="69" idx="1"/>
            <a:endCxn id="84" idx="0"/>
          </p:cNvCxnSpPr>
          <p:nvPr/>
        </p:nvCxnSpPr>
        <p:spPr>
          <a:xfrm>
            <a:off x="20636532" y="18779270"/>
            <a:ext cx="222872" cy="18145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F86E893-7305-106A-229A-A6AA881622AD}"/>
              </a:ext>
            </a:extLst>
          </p:cNvPr>
          <p:cNvCxnSpPr>
            <a:cxnSpLocks/>
            <a:stCxn id="76" idx="2"/>
            <a:endCxn id="104" idx="3"/>
          </p:cNvCxnSpPr>
          <p:nvPr/>
        </p:nvCxnSpPr>
        <p:spPr>
          <a:xfrm flipH="1">
            <a:off x="19587990" y="18953309"/>
            <a:ext cx="2746686" cy="82670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3704BDA5-BE14-8602-2EB6-8FF4EBB987D6}"/>
              </a:ext>
            </a:extLst>
          </p:cNvPr>
          <p:cNvSpPr/>
          <p:nvPr/>
        </p:nvSpPr>
        <p:spPr>
          <a:xfrm>
            <a:off x="21576684" y="18761761"/>
            <a:ext cx="1515984" cy="19154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Value_model_lgbm.txt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5B54049-1A7F-C05A-CD00-2017042C175E}"/>
              </a:ext>
            </a:extLst>
          </p:cNvPr>
          <p:cNvCxnSpPr>
            <a:cxnSpLocks/>
            <a:stCxn id="84" idx="2"/>
            <a:endCxn id="215" idx="3"/>
          </p:cNvCxnSpPr>
          <p:nvPr/>
        </p:nvCxnSpPr>
        <p:spPr>
          <a:xfrm flipH="1">
            <a:off x="16835746" y="19157104"/>
            <a:ext cx="4023661" cy="132141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3C4AF42-DFAF-FB60-8768-D74261A84BF6}"/>
              </a:ext>
            </a:extLst>
          </p:cNvPr>
          <p:cNvCxnSpPr>
            <a:cxnSpLocks/>
            <a:stCxn id="48" idx="2"/>
            <a:endCxn id="215" idx="3"/>
          </p:cNvCxnSpPr>
          <p:nvPr/>
        </p:nvCxnSpPr>
        <p:spPr>
          <a:xfrm flipH="1">
            <a:off x="16835743" y="18294102"/>
            <a:ext cx="2767736" cy="21844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1F31CFBD-4062-8CF6-60F4-D62698294D6A}"/>
              </a:ext>
            </a:extLst>
          </p:cNvPr>
          <p:cNvCxnSpPr>
            <a:cxnSpLocks/>
            <a:stCxn id="76" idx="2"/>
            <a:endCxn id="215" idx="3"/>
          </p:cNvCxnSpPr>
          <p:nvPr/>
        </p:nvCxnSpPr>
        <p:spPr>
          <a:xfrm flipH="1">
            <a:off x="16835746" y="18953308"/>
            <a:ext cx="5498933" cy="152520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9127C5D-39D7-E5CC-A282-474998522FAE}"/>
              </a:ext>
            </a:extLst>
          </p:cNvPr>
          <p:cNvCxnSpPr>
            <a:cxnSpLocks/>
            <a:stCxn id="69" idx="0"/>
            <a:endCxn id="76" idx="0"/>
          </p:cNvCxnSpPr>
          <p:nvPr/>
        </p:nvCxnSpPr>
        <p:spPr>
          <a:xfrm>
            <a:off x="21325281" y="18557183"/>
            <a:ext cx="1009399" cy="20457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E1682D7-0B4B-F179-8D1B-5009382E69E4}"/>
              </a:ext>
            </a:extLst>
          </p:cNvPr>
          <p:cNvSpPr/>
          <p:nvPr/>
        </p:nvSpPr>
        <p:spPr>
          <a:xfrm>
            <a:off x="19951345" y="18960721"/>
            <a:ext cx="1816118" cy="1963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Value_model_features.json</a:t>
            </a:r>
            <a:endParaRPr lang="en-US" sz="1050" dirty="0"/>
          </a:p>
        </p:txBody>
      </p:sp>
      <p:sp>
        <p:nvSpPr>
          <p:cNvPr id="104" name="Rectangle: Diagonal Corners Rounded 103">
            <a:extLst>
              <a:ext uri="{FF2B5EF4-FFF2-40B4-BE49-F238E27FC236}">
                <a16:creationId xmlns:a16="http://schemas.microsoft.com/office/drawing/2014/main" id="{AC364B7D-F571-0225-438C-DDE55C424572}"/>
              </a:ext>
            </a:extLst>
          </p:cNvPr>
          <p:cNvSpPr/>
          <p:nvPr/>
        </p:nvSpPr>
        <p:spPr>
          <a:xfrm>
            <a:off x="18899248" y="19780014"/>
            <a:ext cx="1377491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Backtest_policy</a:t>
            </a:r>
            <a:endParaRPr lang="en-US" sz="900" b="1" dirty="0"/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A994396-13B2-0BF3-B5FE-1493337B1A3D}"/>
              </a:ext>
            </a:extLst>
          </p:cNvPr>
          <p:cNvCxnSpPr>
            <a:cxnSpLocks/>
            <a:stCxn id="84" idx="2"/>
            <a:endCxn id="104" idx="3"/>
          </p:cNvCxnSpPr>
          <p:nvPr/>
        </p:nvCxnSpPr>
        <p:spPr>
          <a:xfrm flipH="1">
            <a:off x="19587990" y="19157105"/>
            <a:ext cx="1271414" cy="62291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006E5A4-1306-1EE3-C2CE-3FEC37A27F44}"/>
              </a:ext>
            </a:extLst>
          </p:cNvPr>
          <p:cNvCxnSpPr>
            <a:cxnSpLocks/>
            <a:stCxn id="104" idx="0"/>
            <a:endCxn id="138" idx="1"/>
          </p:cNvCxnSpPr>
          <p:nvPr/>
        </p:nvCxnSpPr>
        <p:spPr>
          <a:xfrm flipV="1">
            <a:off x="20276736" y="19948219"/>
            <a:ext cx="1066074" cy="5388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7BA7AC5-C527-0B02-994E-FFCEF18CB1CE}"/>
              </a:ext>
            </a:extLst>
          </p:cNvPr>
          <p:cNvSpPr/>
          <p:nvPr/>
        </p:nvSpPr>
        <p:spPr>
          <a:xfrm>
            <a:off x="21342813" y="19859439"/>
            <a:ext cx="2295387" cy="1775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Backtest_test_summary.csv</a:t>
            </a:r>
          </a:p>
        </p:txBody>
      </p:sp>
      <p:sp>
        <p:nvSpPr>
          <p:cNvPr id="146" name="Rectangle: Diagonal Corners Rounded 145">
            <a:extLst>
              <a:ext uri="{FF2B5EF4-FFF2-40B4-BE49-F238E27FC236}">
                <a16:creationId xmlns:a16="http://schemas.microsoft.com/office/drawing/2014/main" id="{03672CDD-C894-F880-CE8F-F11D2DCCAE8C}"/>
              </a:ext>
            </a:extLst>
          </p:cNvPr>
          <p:cNvSpPr/>
          <p:nvPr/>
        </p:nvSpPr>
        <p:spPr>
          <a:xfrm>
            <a:off x="15653754" y="17584838"/>
            <a:ext cx="1842217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Entry_classifier_make_filter</a:t>
            </a:r>
            <a:endParaRPr lang="en-US" sz="900" b="1" dirty="0"/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9F8B3A5-1D8C-D7FD-87DC-0DF3E91AB6D4}"/>
              </a:ext>
            </a:extLst>
          </p:cNvPr>
          <p:cNvCxnSpPr>
            <a:cxnSpLocks/>
            <a:stCxn id="36" idx="2"/>
            <a:endCxn id="146" idx="3"/>
          </p:cNvCxnSpPr>
          <p:nvPr/>
        </p:nvCxnSpPr>
        <p:spPr>
          <a:xfrm flipH="1">
            <a:off x="16574859" y="17273759"/>
            <a:ext cx="1439344" cy="31108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2CD2CED-AF42-CE27-89D2-83656EC8DAA8}"/>
              </a:ext>
            </a:extLst>
          </p:cNvPr>
          <p:cNvCxnSpPr>
            <a:cxnSpLocks/>
            <a:stCxn id="146" idx="1"/>
            <a:endCxn id="165" idx="0"/>
          </p:cNvCxnSpPr>
          <p:nvPr/>
        </p:nvCxnSpPr>
        <p:spPr>
          <a:xfrm>
            <a:off x="16574863" y="18029004"/>
            <a:ext cx="211949" cy="27318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B4DABB7-1429-E9B3-B0B0-372B32068600}"/>
              </a:ext>
            </a:extLst>
          </p:cNvPr>
          <p:cNvSpPr/>
          <p:nvPr/>
        </p:nvSpPr>
        <p:spPr>
          <a:xfrm>
            <a:off x="16136780" y="18302188"/>
            <a:ext cx="1300063" cy="2488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Entry_filter.csv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3D5FC86-2E01-DDCC-0846-C8A1214FFD0F}"/>
              </a:ext>
            </a:extLst>
          </p:cNvPr>
          <p:cNvCxnSpPr>
            <a:cxnSpLocks/>
            <a:stCxn id="165" idx="2"/>
            <a:endCxn id="104" idx="3"/>
          </p:cNvCxnSpPr>
          <p:nvPr/>
        </p:nvCxnSpPr>
        <p:spPr>
          <a:xfrm>
            <a:off x="16786808" y="18551035"/>
            <a:ext cx="2801182" cy="122898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9DF090D-5270-28C3-C47C-872763825B64}"/>
              </a:ext>
            </a:extLst>
          </p:cNvPr>
          <p:cNvCxnSpPr>
            <a:cxnSpLocks/>
            <a:stCxn id="104" idx="1"/>
            <a:endCxn id="184" idx="1"/>
          </p:cNvCxnSpPr>
          <p:nvPr/>
        </p:nvCxnSpPr>
        <p:spPr>
          <a:xfrm flipV="1">
            <a:off x="19587994" y="20162994"/>
            <a:ext cx="1754819" cy="6118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AEB51AD-ED26-F550-C35F-9CCFEBB64C4D}"/>
              </a:ext>
            </a:extLst>
          </p:cNvPr>
          <p:cNvSpPr/>
          <p:nvPr/>
        </p:nvSpPr>
        <p:spPr>
          <a:xfrm>
            <a:off x="21342813" y="20074217"/>
            <a:ext cx="2295387" cy="1775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Backtest_test_min060.csv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52B956F7-2044-F789-C0EE-7C44646566E0}"/>
              </a:ext>
            </a:extLst>
          </p:cNvPr>
          <p:cNvCxnSpPr>
            <a:cxnSpLocks/>
            <a:stCxn id="104" idx="1"/>
            <a:endCxn id="190" idx="1"/>
          </p:cNvCxnSpPr>
          <p:nvPr/>
        </p:nvCxnSpPr>
        <p:spPr>
          <a:xfrm>
            <a:off x="19587994" y="20224180"/>
            <a:ext cx="1658537" cy="17694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B27F8100-295B-34CA-A95D-A30AA8D09CFE}"/>
              </a:ext>
            </a:extLst>
          </p:cNvPr>
          <p:cNvSpPr/>
          <p:nvPr/>
        </p:nvSpPr>
        <p:spPr>
          <a:xfrm>
            <a:off x="21246528" y="20303451"/>
            <a:ext cx="2392418" cy="19535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backtest_test_thr062_adaptive20.csv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D51DEB86-1CCE-4ED1-E3CD-350A1D54055F}"/>
              </a:ext>
            </a:extLst>
          </p:cNvPr>
          <p:cNvSpPr/>
          <p:nvPr/>
        </p:nvSpPr>
        <p:spPr>
          <a:xfrm>
            <a:off x="20711647" y="20588187"/>
            <a:ext cx="2936959" cy="2321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backtest_test_thr50_adaptive20_zoomin.csv</a:t>
            </a:r>
          </a:p>
        </p:txBody>
      </p:sp>
      <p:sp>
        <p:nvSpPr>
          <p:cNvPr id="215" name="Rectangle: Diagonal Corners Rounded 214">
            <a:extLst>
              <a:ext uri="{FF2B5EF4-FFF2-40B4-BE49-F238E27FC236}">
                <a16:creationId xmlns:a16="http://schemas.microsoft.com/office/drawing/2014/main" id="{0BB37BA5-CE51-F0D3-BDF3-C20A37763D70}"/>
              </a:ext>
            </a:extLst>
          </p:cNvPr>
          <p:cNvSpPr/>
          <p:nvPr/>
        </p:nvSpPr>
        <p:spPr>
          <a:xfrm>
            <a:off x="16147000" y="20478514"/>
            <a:ext cx="1377491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rgbClr val="FF0000"/>
                </a:solidFill>
              </a:rPr>
              <a:t>Sweep_policy_grid</a:t>
            </a:r>
            <a:endParaRPr lang="en-US" sz="900" b="1" dirty="0">
              <a:solidFill>
                <a:srgbClr val="FF0000"/>
              </a:solidFill>
            </a:endParaRPr>
          </a:p>
          <a:p>
            <a:pPr algn="ctr"/>
            <a:r>
              <a:rPr lang="en-US" sz="900" b="1" dirty="0">
                <a:solidFill>
                  <a:srgbClr val="FF0000"/>
                </a:solidFill>
              </a:rPr>
              <a:t>.py</a:t>
            </a:r>
            <a:endParaRPr lang="en-US" sz="900" dirty="0">
              <a:solidFill>
                <a:srgbClr val="FF0000"/>
              </a:solidFill>
            </a:endParaRP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7F896CE-C542-C8BE-E880-6D0F38299069}"/>
              </a:ext>
            </a:extLst>
          </p:cNvPr>
          <p:cNvCxnSpPr>
            <a:cxnSpLocks/>
            <a:stCxn id="165" idx="2"/>
            <a:endCxn id="215" idx="3"/>
          </p:cNvCxnSpPr>
          <p:nvPr/>
        </p:nvCxnSpPr>
        <p:spPr>
          <a:xfrm>
            <a:off x="16786809" y="18551032"/>
            <a:ext cx="48934" cy="192748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E042FA49-56B0-9AF3-112B-4346FB806781}"/>
              </a:ext>
            </a:extLst>
          </p:cNvPr>
          <p:cNvCxnSpPr>
            <a:cxnSpLocks/>
            <a:stCxn id="215" idx="1"/>
            <a:endCxn id="236" idx="1"/>
          </p:cNvCxnSpPr>
          <p:nvPr/>
        </p:nvCxnSpPr>
        <p:spPr>
          <a:xfrm>
            <a:off x="16835746" y="20922683"/>
            <a:ext cx="4498989" cy="10503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F49C9E8-A90C-BAD4-5BF7-FB81B733AB36}"/>
              </a:ext>
            </a:extLst>
          </p:cNvPr>
          <p:cNvSpPr/>
          <p:nvPr/>
        </p:nvSpPr>
        <p:spPr>
          <a:xfrm>
            <a:off x="21334735" y="20938940"/>
            <a:ext cx="2295387" cy="1775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sweep_policy_grid_results.csv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AE43B502-62BE-C9EB-0CAA-A7AE83CE2C10}"/>
              </a:ext>
            </a:extLst>
          </p:cNvPr>
          <p:cNvSpPr/>
          <p:nvPr/>
        </p:nvSpPr>
        <p:spPr>
          <a:xfrm>
            <a:off x="24506775" y="20545208"/>
            <a:ext cx="2030038" cy="17755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Naïve_LGB_backtest_table.xlsx</a:t>
            </a:r>
          </a:p>
        </p:txBody>
      </p:sp>
      <p:sp>
        <p:nvSpPr>
          <p:cNvPr id="246" name="Right Brace 245">
            <a:extLst>
              <a:ext uri="{FF2B5EF4-FFF2-40B4-BE49-F238E27FC236}">
                <a16:creationId xmlns:a16="http://schemas.microsoft.com/office/drawing/2014/main" id="{11194903-85B0-48F3-C4AC-A9FF49943267}"/>
              </a:ext>
            </a:extLst>
          </p:cNvPr>
          <p:cNvSpPr/>
          <p:nvPr/>
        </p:nvSpPr>
        <p:spPr>
          <a:xfrm>
            <a:off x="23638946" y="19850100"/>
            <a:ext cx="852516" cy="1600200"/>
          </a:xfrm>
          <a:prstGeom prst="rightBrace">
            <a:avLst>
              <a:gd name="adj1" fmla="val 8333"/>
              <a:gd name="adj2" fmla="val 51336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D026FE1-7A7A-0C3F-7CB4-297B5F993389}"/>
              </a:ext>
            </a:extLst>
          </p:cNvPr>
          <p:cNvCxnSpPr>
            <a:cxnSpLocks/>
            <a:stCxn id="266" idx="0"/>
            <a:endCxn id="259" idx="1"/>
          </p:cNvCxnSpPr>
          <p:nvPr/>
        </p:nvCxnSpPr>
        <p:spPr>
          <a:xfrm>
            <a:off x="17660518" y="21246700"/>
            <a:ext cx="3682292" cy="1095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E7341AF-1704-B4AD-9BEC-964D1C4C1984}"/>
              </a:ext>
            </a:extLst>
          </p:cNvPr>
          <p:cNvSpPr/>
          <p:nvPr/>
        </p:nvSpPr>
        <p:spPr>
          <a:xfrm>
            <a:off x="21342813" y="21267439"/>
            <a:ext cx="2295387" cy="1775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sweep_fast_results.csv</a:t>
            </a:r>
          </a:p>
        </p:txBody>
      </p:sp>
      <p:sp>
        <p:nvSpPr>
          <p:cNvPr id="266" name="Rectangle: Diagonal Corners Rounded 265">
            <a:extLst>
              <a:ext uri="{FF2B5EF4-FFF2-40B4-BE49-F238E27FC236}">
                <a16:creationId xmlns:a16="http://schemas.microsoft.com/office/drawing/2014/main" id="{86081E64-E3DB-9901-C0DF-9369C5681EEA}"/>
              </a:ext>
            </a:extLst>
          </p:cNvPr>
          <p:cNvSpPr/>
          <p:nvPr/>
        </p:nvSpPr>
        <p:spPr>
          <a:xfrm>
            <a:off x="16098384" y="21024614"/>
            <a:ext cx="1562137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Sweep_policy_grid_fast</a:t>
            </a:r>
            <a:endParaRPr lang="en-US" sz="900" b="1" dirty="0"/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sp>
        <p:nvSpPr>
          <p:cNvPr id="272" name="Rectangle: Diagonal Corners Rounded 271">
            <a:extLst>
              <a:ext uri="{FF2B5EF4-FFF2-40B4-BE49-F238E27FC236}">
                <a16:creationId xmlns:a16="http://schemas.microsoft.com/office/drawing/2014/main" id="{98D1D588-FA71-D5A7-350A-26B0F8BACFD0}"/>
              </a:ext>
            </a:extLst>
          </p:cNvPr>
          <p:cNvSpPr/>
          <p:nvPr/>
        </p:nvSpPr>
        <p:spPr>
          <a:xfrm>
            <a:off x="16835746" y="22231114"/>
            <a:ext cx="1562137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Pnl_distribution</a:t>
            </a:r>
            <a:endParaRPr lang="en-US" sz="900" b="1" dirty="0"/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2510ABDF-EF2A-C483-C727-8A8E80853157}"/>
              </a:ext>
            </a:extLst>
          </p:cNvPr>
          <p:cNvCxnSpPr>
            <a:cxnSpLocks/>
            <a:stCxn id="272" idx="0"/>
            <a:endCxn id="278" idx="1"/>
          </p:cNvCxnSpPr>
          <p:nvPr/>
        </p:nvCxnSpPr>
        <p:spPr>
          <a:xfrm flipV="1">
            <a:off x="18397880" y="22239369"/>
            <a:ext cx="1263218" cy="21382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Rectangle 277">
            <a:extLst>
              <a:ext uri="{FF2B5EF4-FFF2-40B4-BE49-F238E27FC236}">
                <a16:creationId xmlns:a16="http://schemas.microsoft.com/office/drawing/2014/main" id="{C261FEBB-99B8-CB5B-813A-1E958BBB8569}"/>
              </a:ext>
            </a:extLst>
          </p:cNvPr>
          <p:cNvSpPr/>
          <p:nvPr/>
        </p:nvSpPr>
        <p:spPr>
          <a:xfrm>
            <a:off x="19661098" y="22127343"/>
            <a:ext cx="2861336" cy="2240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pnl_dist_adapt40_buf009_thr050_trades.csv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B9C475FE-EB6D-D139-94B4-C7301012E3B1}"/>
              </a:ext>
            </a:extLst>
          </p:cNvPr>
          <p:cNvSpPr/>
          <p:nvPr/>
        </p:nvSpPr>
        <p:spPr>
          <a:xfrm>
            <a:off x="19800696" y="22425708"/>
            <a:ext cx="2623693" cy="1973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pnl_dist_adapt40_buf009_thr050_hist.png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DD18F6CB-41E2-E62C-91B8-EAF502DE85D5}"/>
              </a:ext>
            </a:extLst>
          </p:cNvPr>
          <p:cNvSpPr/>
          <p:nvPr/>
        </p:nvSpPr>
        <p:spPr>
          <a:xfrm>
            <a:off x="19806469" y="22655331"/>
            <a:ext cx="3126440" cy="2138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pnl_dist_adapt40_buf009_thr050_cumcontrib.png</a:t>
            </a:r>
          </a:p>
        </p:txBody>
      </p: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C2DBBB9B-5959-44F2-B22B-0F03E7250C1C}"/>
              </a:ext>
            </a:extLst>
          </p:cNvPr>
          <p:cNvCxnSpPr>
            <a:cxnSpLocks/>
            <a:stCxn id="272" idx="0"/>
            <a:endCxn id="279" idx="1"/>
          </p:cNvCxnSpPr>
          <p:nvPr/>
        </p:nvCxnSpPr>
        <p:spPr>
          <a:xfrm>
            <a:off x="18397883" y="22453197"/>
            <a:ext cx="1402813" cy="7120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3EED8261-9B56-4197-0FE8-8C877BABA788}"/>
              </a:ext>
            </a:extLst>
          </p:cNvPr>
          <p:cNvCxnSpPr>
            <a:cxnSpLocks/>
            <a:stCxn id="272" idx="0"/>
            <a:endCxn id="280" idx="1"/>
          </p:cNvCxnSpPr>
          <p:nvPr/>
        </p:nvCxnSpPr>
        <p:spPr>
          <a:xfrm>
            <a:off x="18397883" y="22453197"/>
            <a:ext cx="1408589" cy="30903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Rectangle: Diagonal Corners Rounded 293">
            <a:extLst>
              <a:ext uri="{FF2B5EF4-FFF2-40B4-BE49-F238E27FC236}">
                <a16:creationId xmlns:a16="http://schemas.microsoft.com/office/drawing/2014/main" id="{18F8E056-9F4A-E7BB-A79F-136708442B01}"/>
              </a:ext>
            </a:extLst>
          </p:cNvPr>
          <p:cNvSpPr/>
          <p:nvPr/>
        </p:nvSpPr>
        <p:spPr>
          <a:xfrm>
            <a:off x="22746406" y="21989814"/>
            <a:ext cx="1562137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Stability_analysis</a:t>
            </a:r>
            <a:endParaRPr lang="en-US" sz="900" b="1" dirty="0"/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2BD28B61-C95F-CB00-810F-5FF1C5731FCE}"/>
              </a:ext>
            </a:extLst>
          </p:cNvPr>
          <p:cNvCxnSpPr>
            <a:cxnSpLocks/>
            <a:stCxn id="294" idx="0"/>
            <a:endCxn id="296" idx="1"/>
          </p:cNvCxnSpPr>
          <p:nvPr/>
        </p:nvCxnSpPr>
        <p:spPr>
          <a:xfrm flipV="1">
            <a:off x="24308540" y="22008799"/>
            <a:ext cx="1263218" cy="20309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Rectangle 295">
            <a:extLst>
              <a:ext uri="{FF2B5EF4-FFF2-40B4-BE49-F238E27FC236}">
                <a16:creationId xmlns:a16="http://schemas.microsoft.com/office/drawing/2014/main" id="{542FED7F-4A60-F707-1710-00F09F62AE74}"/>
              </a:ext>
            </a:extLst>
          </p:cNvPr>
          <p:cNvSpPr/>
          <p:nvPr/>
        </p:nvSpPr>
        <p:spPr>
          <a:xfrm>
            <a:off x="25571758" y="21907503"/>
            <a:ext cx="3033976" cy="2025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stability_adapt40_buf009_thr050_robustness.csv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F6ED0C91-4E5B-DCB0-EF17-1CA2A192C76D}"/>
              </a:ext>
            </a:extLst>
          </p:cNvPr>
          <p:cNvSpPr/>
          <p:nvPr/>
        </p:nvSpPr>
        <p:spPr>
          <a:xfrm>
            <a:off x="25711356" y="22184408"/>
            <a:ext cx="2623693" cy="19738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stability_adapt40_buf009_thr050_hist.png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517BCBFF-41A0-C7D4-B0CB-99DDA5F59DAF}"/>
              </a:ext>
            </a:extLst>
          </p:cNvPr>
          <p:cNvSpPr/>
          <p:nvPr/>
        </p:nvSpPr>
        <p:spPr>
          <a:xfrm>
            <a:off x="25717129" y="22414031"/>
            <a:ext cx="3126440" cy="2138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stability_adapt40_buf009_thr050_cumcontrib.png</a:t>
            </a: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E44ED22B-25B4-27F2-E1DA-F4571C2ED2C7}"/>
              </a:ext>
            </a:extLst>
          </p:cNvPr>
          <p:cNvCxnSpPr>
            <a:cxnSpLocks/>
            <a:stCxn id="294" idx="0"/>
            <a:endCxn id="297" idx="1"/>
          </p:cNvCxnSpPr>
          <p:nvPr/>
        </p:nvCxnSpPr>
        <p:spPr>
          <a:xfrm>
            <a:off x="24308543" y="22211897"/>
            <a:ext cx="1402813" cy="7120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EE5A2372-C5DC-3788-04FA-B015A28C475B}"/>
              </a:ext>
            </a:extLst>
          </p:cNvPr>
          <p:cNvCxnSpPr>
            <a:cxnSpLocks/>
            <a:stCxn id="294" idx="0"/>
            <a:endCxn id="298" idx="1"/>
          </p:cNvCxnSpPr>
          <p:nvPr/>
        </p:nvCxnSpPr>
        <p:spPr>
          <a:xfrm>
            <a:off x="24308543" y="22211897"/>
            <a:ext cx="1408589" cy="30903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044A65FF-8673-BFE5-97F8-FFD5D543F824}"/>
              </a:ext>
            </a:extLst>
          </p:cNvPr>
          <p:cNvSpPr/>
          <p:nvPr/>
        </p:nvSpPr>
        <p:spPr>
          <a:xfrm>
            <a:off x="25728780" y="22720303"/>
            <a:ext cx="4045354" cy="2123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stability_adapt40_buf009_thr050_timeline_top25.csv (trades: 25)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FBF636CA-CE07-5E1C-1FCA-E570069C721D}"/>
              </a:ext>
            </a:extLst>
          </p:cNvPr>
          <p:cNvSpPr/>
          <p:nvPr/>
        </p:nvSpPr>
        <p:spPr>
          <a:xfrm>
            <a:off x="25740158" y="23012403"/>
            <a:ext cx="4160976" cy="1996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stability_adapt40_buf009_thr050_timeline_bottom25.csv (trades: 25)</a:t>
            </a:r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64511561-5209-0BEF-DC48-871959CA1FD4}"/>
              </a:ext>
            </a:extLst>
          </p:cNvPr>
          <p:cNvCxnSpPr>
            <a:cxnSpLocks/>
            <a:stCxn id="294" idx="0"/>
            <a:endCxn id="302" idx="1"/>
          </p:cNvCxnSpPr>
          <p:nvPr/>
        </p:nvCxnSpPr>
        <p:spPr>
          <a:xfrm>
            <a:off x="24308540" y="22211897"/>
            <a:ext cx="1420240" cy="61457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9228193B-B21D-A615-564E-55D8CB22AE78}"/>
              </a:ext>
            </a:extLst>
          </p:cNvPr>
          <p:cNvCxnSpPr>
            <a:cxnSpLocks/>
            <a:stCxn id="294" idx="0"/>
          </p:cNvCxnSpPr>
          <p:nvPr/>
        </p:nvCxnSpPr>
        <p:spPr>
          <a:xfrm>
            <a:off x="24308540" y="22211897"/>
            <a:ext cx="1472414" cy="85587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DD9C8126-4D1F-A2DD-6006-E4A44AC10379}"/>
              </a:ext>
            </a:extLst>
          </p:cNvPr>
          <p:cNvSpPr/>
          <p:nvPr/>
        </p:nvSpPr>
        <p:spPr>
          <a:xfrm>
            <a:off x="16854550" y="23621764"/>
            <a:ext cx="168110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contrastive_top_bottom.py.py</a:t>
            </a:r>
            <a:endParaRPr lang="en-US" sz="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7BC4F0-C710-0CCD-AD55-2927560925E6}"/>
              </a:ext>
            </a:extLst>
          </p:cNvPr>
          <p:cNvSpPr/>
          <p:nvPr/>
        </p:nvSpPr>
        <p:spPr>
          <a:xfrm>
            <a:off x="19283634" y="23668555"/>
            <a:ext cx="4355312" cy="4295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contrast_adapt40_buf009_thr050_logit_l1_coefs.csv (CV AUC ~ 0.599)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4F3EFE2-134B-E335-29DC-C43208B326BC}"/>
              </a:ext>
            </a:extLst>
          </p:cNvPr>
          <p:cNvCxnSpPr>
            <a:cxnSpLocks/>
            <a:stCxn id="3" idx="0"/>
            <a:endCxn id="18" idx="1"/>
          </p:cNvCxnSpPr>
          <p:nvPr/>
        </p:nvCxnSpPr>
        <p:spPr>
          <a:xfrm>
            <a:off x="18535650" y="23843847"/>
            <a:ext cx="747984" cy="3946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C05B3C0-A8D9-9D5A-5E0A-FFECEB5DD973}"/>
              </a:ext>
            </a:extLst>
          </p:cNvPr>
          <p:cNvSpPr/>
          <p:nvPr/>
        </p:nvSpPr>
        <p:spPr>
          <a:xfrm>
            <a:off x="18916475" y="24290087"/>
            <a:ext cx="4355312" cy="42950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/>
              <a:t>Stat summary in: </a:t>
            </a:r>
            <a:r>
              <a:rPr lang="en-US" sz="1050" dirty="0" err="1"/>
              <a:t>contrastivestatsummary_from</a:t>
            </a:r>
            <a:r>
              <a:rPr lang="en-US" sz="1050" dirty="0"/>
              <a:t> </a:t>
            </a:r>
            <a:r>
              <a:rPr lang="en-US" sz="1050" dirty="0" err="1"/>
              <a:t>naiveish</a:t>
            </a:r>
            <a:r>
              <a:rPr lang="en-US" sz="1050" dirty="0"/>
              <a:t> adaptive.txt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F57D21-4A35-B51E-6BAC-5E388631AC91}"/>
              </a:ext>
            </a:extLst>
          </p:cNvPr>
          <p:cNvCxnSpPr>
            <a:cxnSpLocks/>
            <a:stCxn id="3" idx="1"/>
            <a:endCxn id="38" idx="1"/>
          </p:cNvCxnSpPr>
          <p:nvPr/>
        </p:nvCxnSpPr>
        <p:spPr>
          <a:xfrm>
            <a:off x="17695100" y="24065930"/>
            <a:ext cx="1221375" cy="43890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: Diagonal Corners Rounded 44">
            <a:extLst>
              <a:ext uri="{FF2B5EF4-FFF2-40B4-BE49-F238E27FC236}">
                <a16:creationId xmlns:a16="http://schemas.microsoft.com/office/drawing/2014/main" id="{BFE56029-EDEF-94E6-037B-63FF0C783BA2}"/>
              </a:ext>
            </a:extLst>
          </p:cNvPr>
          <p:cNvSpPr/>
          <p:nvPr/>
        </p:nvSpPr>
        <p:spPr>
          <a:xfrm>
            <a:off x="24308540" y="24333237"/>
            <a:ext cx="167154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Augment_value_features</a:t>
            </a:r>
            <a:endParaRPr lang="en-US" sz="900" b="1" dirty="0"/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7F5552-5B01-A8AE-B993-AD88FB73836C}"/>
              </a:ext>
            </a:extLst>
          </p:cNvPr>
          <p:cNvCxnSpPr>
            <a:cxnSpLocks/>
            <a:stCxn id="45" idx="0"/>
            <a:endCxn id="53" idx="1"/>
          </p:cNvCxnSpPr>
          <p:nvPr/>
        </p:nvCxnSpPr>
        <p:spPr>
          <a:xfrm flipV="1">
            <a:off x="25980080" y="24152262"/>
            <a:ext cx="712578" cy="40306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FCA49A9-9DDB-95C7-3D67-C3AC3C0E2543}"/>
              </a:ext>
            </a:extLst>
          </p:cNvPr>
          <p:cNvSpPr/>
          <p:nvPr/>
        </p:nvSpPr>
        <p:spPr>
          <a:xfrm>
            <a:off x="26692661" y="24006630"/>
            <a:ext cx="2205285" cy="29125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Mdp_features_for_value_model_v2.csv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651003-BFFF-A1A2-9CC2-D780F67D232E}"/>
              </a:ext>
            </a:extLst>
          </p:cNvPr>
          <p:cNvCxnSpPr>
            <a:cxnSpLocks/>
            <a:stCxn id="45" idx="0"/>
            <a:endCxn id="60" idx="1"/>
          </p:cNvCxnSpPr>
          <p:nvPr/>
        </p:nvCxnSpPr>
        <p:spPr>
          <a:xfrm flipV="1">
            <a:off x="25980083" y="24507408"/>
            <a:ext cx="855453" cy="479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B456575-2816-CFC9-C2DD-66F38C11E976}"/>
              </a:ext>
            </a:extLst>
          </p:cNvPr>
          <p:cNvSpPr/>
          <p:nvPr/>
        </p:nvSpPr>
        <p:spPr>
          <a:xfrm>
            <a:off x="26835533" y="24354972"/>
            <a:ext cx="1685038" cy="3048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value_model_features_v2.json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2F87037-B05B-5605-1911-18DA34472422}"/>
              </a:ext>
            </a:extLst>
          </p:cNvPr>
          <p:cNvCxnSpPr>
            <a:cxnSpLocks/>
            <a:stCxn id="48" idx="2"/>
            <a:endCxn id="45" idx="3"/>
          </p:cNvCxnSpPr>
          <p:nvPr/>
        </p:nvCxnSpPr>
        <p:spPr>
          <a:xfrm>
            <a:off x="19603482" y="18294099"/>
            <a:ext cx="5540831" cy="603913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: Diagonal Corners Rounded 67">
            <a:extLst>
              <a:ext uri="{FF2B5EF4-FFF2-40B4-BE49-F238E27FC236}">
                <a16:creationId xmlns:a16="http://schemas.microsoft.com/office/drawing/2014/main" id="{EBBD9E1D-F32B-FEF2-3749-9CCFA69027ED}"/>
              </a:ext>
            </a:extLst>
          </p:cNvPr>
          <p:cNvSpPr/>
          <p:nvPr/>
        </p:nvSpPr>
        <p:spPr>
          <a:xfrm>
            <a:off x="28757169" y="24442093"/>
            <a:ext cx="167154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Dr5_infer_policy_fix</a:t>
            </a:r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9CFD3EC-49BE-3BDB-9D02-7D41BE162689}"/>
              </a:ext>
            </a:extLst>
          </p:cNvPr>
          <p:cNvCxnSpPr>
            <a:cxnSpLocks/>
            <a:stCxn id="53" idx="3"/>
            <a:endCxn id="68" idx="3"/>
          </p:cNvCxnSpPr>
          <p:nvPr/>
        </p:nvCxnSpPr>
        <p:spPr>
          <a:xfrm>
            <a:off x="28897943" y="24152259"/>
            <a:ext cx="694996" cy="28983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E099B40-B350-1A54-733D-A677C5868469}"/>
              </a:ext>
            </a:extLst>
          </p:cNvPr>
          <p:cNvCxnSpPr>
            <a:cxnSpLocks/>
            <a:stCxn id="68" idx="1"/>
            <a:endCxn id="83" idx="1"/>
          </p:cNvCxnSpPr>
          <p:nvPr/>
        </p:nvCxnSpPr>
        <p:spPr>
          <a:xfrm>
            <a:off x="29592942" y="24886259"/>
            <a:ext cx="387205" cy="2312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485839B-8A38-5F03-FFAE-BCED9C128517}"/>
              </a:ext>
            </a:extLst>
          </p:cNvPr>
          <p:cNvSpPr/>
          <p:nvPr/>
        </p:nvSpPr>
        <p:spPr>
          <a:xfrm>
            <a:off x="29980147" y="24971830"/>
            <a:ext cx="2205285" cy="29125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Value_model_lgbm_v2.txt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31E0415-FD09-4E16-2002-251051BD0F0D}"/>
              </a:ext>
            </a:extLst>
          </p:cNvPr>
          <p:cNvCxnSpPr>
            <a:cxnSpLocks/>
            <a:stCxn id="68" idx="1"/>
            <a:endCxn id="87" idx="1"/>
          </p:cNvCxnSpPr>
          <p:nvPr/>
        </p:nvCxnSpPr>
        <p:spPr>
          <a:xfrm>
            <a:off x="29592942" y="24886262"/>
            <a:ext cx="442993" cy="58634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5F2962BD-9C56-3568-5FA3-D7FBB7931E47}"/>
              </a:ext>
            </a:extLst>
          </p:cNvPr>
          <p:cNvSpPr/>
          <p:nvPr/>
        </p:nvSpPr>
        <p:spPr>
          <a:xfrm>
            <a:off x="30035932" y="25320171"/>
            <a:ext cx="1685038" cy="3048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Value_model_features_v2.json</a:t>
            </a:r>
          </a:p>
        </p:txBody>
      </p:sp>
      <p:sp>
        <p:nvSpPr>
          <p:cNvPr id="96" name="Rectangle: Diagonal Corners Rounded 95">
            <a:extLst>
              <a:ext uri="{FF2B5EF4-FFF2-40B4-BE49-F238E27FC236}">
                <a16:creationId xmlns:a16="http://schemas.microsoft.com/office/drawing/2014/main" id="{81E7408A-51DC-5D08-4893-E24F3E0BBDB5}"/>
              </a:ext>
            </a:extLst>
          </p:cNvPr>
          <p:cNvSpPr/>
          <p:nvPr/>
        </p:nvSpPr>
        <p:spPr>
          <a:xfrm>
            <a:off x="32146255" y="25886264"/>
            <a:ext cx="167154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Sweep_policy_grid_fast</a:t>
            </a:r>
            <a:endParaRPr lang="en-US" sz="900" b="1" dirty="0"/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53F14CA-B471-7FE8-7621-A9A16EB88F0E}"/>
              </a:ext>
            </a:extLst>
          </p:cNvPr>
          <p:cNvCxnSpPr>
            <a:cxnSpLocks/>
            <a:stCxn id="53" idx="3"/>
            <a:endCxn id="96" idx="3"/>
          </p:cNvCxnSpPr>
          <p:nvPr/>
        </p:nvCxnSpPr>
        <p:spPr>
          <a:xfrm>
            <a:off x="28897943" y="24152262"/>
            <a:ext cx="4084082" cy="173400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71DC337-AD0F-B812-0946-CF2A8ED02300}"/>
              </a:ext>
            </a:extLst>
          </p:cNvPr>
          <p:cNvCxnSpPr>
            <a:cxnSpLocks/>
            <a:stCxn id="96" idx="1"/>
            <a:endCxn id="103" idx="1"/>
          </p:cNvCxnSpPr>
          <p:nvPr/>
        </p:nvCxnSpPr>
        <p:spPr>
          <a:xfrm flipV="1">
            <a:off x="32982028" y="25806890"/>
            <a:ext cx="1127433" cy="52354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2C67CE3-C945-8C76-1777-5062AC537172}"/>
              </a:ext>
            </a:extLst>
          </p:cNvPr>
          <p:cNvSpPr/>
          <p:nvPr/>
        </p:nvSpPr>
        <p:spPr>
          <a:xfrm>
            <a:off x="34109461" y="25661258"/>
            <a:ext cx="2205285" cy="29125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Sweep_v2_results.csv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78F2D1A-CCD9-21E4-0318-8384B324C4E8}"/>
              </a:ext>
            </a:extLst>
          </p:cNvPr>
          <p:cNvCxnSpPr>
            <a:cxnSpLocks/>
            <a:stCxn id="83" idx="3"/>
            <a:endCxn id="96" idx="3"/>
          </p:cNvCxnSpPr>
          <p:nvPr/>
        </p:nvCxnSpPr>
        <p:spPr>
          <a:xfrm>
            <a:off x="32185429" y="25117462"/>
            <a:ext cx="796596" cy="76880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7932D9F-187E-2F9D-EDCC-45AD8A38AFBF}"/>
              </a:ext>
            </a:extLst>
          </p:cNvPr>
          <p:cNvCxnSpPr>
            <a:cxnSpLocks/>
            <a:stCxn id="87" idx="3"/>
            <a:endCxn id="96" idx="3"/>
          </p:cNvCxnSpPr>
          <p:nvPr/>
        </p:nvCxnSpPr>
        <p:spPr>
          <a:xfrm>
            <a:off x="31720973" y="25472604"/>
            <a:ext cx="1261055" cy="41366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: Diagonal Corners Rounded 115">
            <a:extLst>
              <a:ext uri="{FF2B5EF4-FFF2-40B4-BE49-F238E27FC236}">
                <a16:creationId xmlns:a16="http://schemas.microsoft.com/office/drawing/2014/main" id="{8BF20B2F-5E14-CD51-030C-6F5030137896}"/>
              </a:ext>
            </a:extLst>
          </p:cNvPr>
          <p:cNvSpPr/>
          <p:nvPr/>
        </p:nvSpPr>
        <p:spPr>
          <a:xfrm>
            <a:off x="28222728" y="25740093"/>
            <a:ext cx="167154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ipstrong2</a:t>
            </a:r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FB7BC58-E978-BEFB-CB77-F26B5C16B412}"/>
              </a:ext>
            </a:extLst>
          </p:cNvPr>
          <p:cNvCxnSpPr>
            <a:cxnSpLocks/>
            <a:stCxn id="116" idx="0"/>
            <a:endCxn id="118" idx="1"/>
          </p:cNvCxnSpPr>
          <p:nvPr/>
        </p:nvCxnSpPr>
        <p:spPr>
          <a:xfrm flipH="1">
            <a:off x="28594034" y="25962179"/>
            <a:ext cx="1300237" cy="62119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5E2BAAD-27C2-AAB7-5B7E-D1D34BAE6B44}"/>
              </a:ext>
            </a:extLst>
          </p:cNvPr>
          <p:cNvSpPr/>
          <p:nvPr/>
        </p:nvSpPr>
        <p:spPr>
          <a:xfrm>
            <a:off x="28594034" y="26437740"/>
            <a:ext cx="2205285" cy="29125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Value_model_lgbm_v2_strong.txt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4DA9845-4DDA-A6CF-85CE-24A1D96222C2}"/>
              </a:ext>
            </a:extLst>
          </p:cNvPr>
          <p:cNvCxnSpPr>
            <a:cxnSpLocks/>
            <a:stCxn id="116" idx="0"/>
            <a:endCxn id="121" idx="1"/>
          </p:cNvCxnSpPr>
          <p:nvPr/>
        </p:nvCxnSpPr>
        <p:spPr>
          <a:xfrm flipH="1">
            <a:off x="28649822" y="25962176"/>
            <a:ext cx="1244449" cy="97633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A2C91F9-EAEA-239A-3766-7D40ED1C277E}"/>
              </a:ext>
            </a:extLst>
          </p:cNvPr>
          <p:cNvSpPr/>
          <p:nvPr/>
        </p:nvSpPr>
        <p:spPr>
          <a:xfrm>
            <a:off x="28649819" y="26786081"/>
            <a:ext cx="1685038" cy="3048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Value_model_features.json</a:t>
            </a:r>
            <a:endParaRPr lang="en-US" sz="1050" dirty="0"/>
          </a:p>
        </p:txBody>
      </p:sp>
      <p:sp>
        <p:nvSpPr>
          <p:cNvPr id="124" name="Rectangle: Diagonal Corners Rounded 123">
            <a:extLst>
              <a:ext uri="{FF2B5EF4-FFF2-40B4-BE49-F238E27FC236}">
                <a16:creationId xmlns:a16="http://schemas.microsoft.com/office/drawing/2014/main" id="{5D84574B-EF8B-2936-5793-B756EE380E50}"/>
              </a:ext>
            </a:extLst>
          </p:cNvPr>
          <p:cNvSpPr/>
          <p:nvPr/>
        </p:nvSpPr>
        <p:spPr>
          <a:xfrm>
            <a:off x="31543912" y="26825777"/>
            <a:ext cx="167154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/>
              <a:t>Sweep_policy_grid_fast</a:t>
            </a:r>
            <a:endParaRPr lang="en-US" sz="900" b="1" dirty="0"/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FD2F9C9-23C6-ADFB-9427-6228F6F8FA8F}"/>
              </a:ext>
            </a:extLst>
          </p:cNvPr>
          <p:cNvCxnSpPr>
            <a:cxnSpLocks/>
            <a:stCxn id="53" idx="3"/>
            <a:endCxn id="124" idx="3"/>
          </p:cNvCxnSpPr>
          <p:nvPr/>
        </p:nvCxnSpPr>
        <p:spPr>
          <a:xfrm>
            <a:off x="28897944" y="24152259"/>
            <a:ext cx="3481738" cy="267351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217FF77-3245-DB9D-5007-E3F5CFE5992C}"/>
              </a:ext>
            </a:extLst>
          </p:cNvPr>
          <p:cNvCxnSpPr>
            <a:cxnSpLocks/>
            <a:stCxn id="118" idx="3"/>
            <a:endCxn id="124" idx="2"/>
          </p:cNvCxnSpPr>
          <p:nvPr/>
        </p:nvCxnSpPr>
        <p:spPr>
          <a:xfrm>
            <a:off x="30799319" y="26583371"/>
            <a:ext cx="744595" cy="46449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0251110-ADC2-A10C-5C3B-B07F130E5114}"/>
              </a:ext>
            </a:extLst>
          </p:cNvPr>
          <p:cNvCxnSpPr>
            <a:cxnSpLocks/>
            <a:stCxn id="121" idx="3"/>
            <a:endCxn id="124" idx="2"/>
          </p:cNvCxnSpPr>
          <p:nvPr/>
        </p:nvCxnSpPr>
        <p:spPr>
          <a:xfrm>
            <a:off x="30334859" y="26938514"/>
            <a:ext cx="1209055" cy="10934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642B16B-A7BD-C657-CAEA-830E2F2F5ED3}"/>
              </a:ext>
            </a:extLst>
          </p:cNvPr>
          <p:cNvCxnSpPr>
            <a:cxnSpLocks/>
            <a:stCxn id="124" idx="0"/>
            <a:endCxn id="149" idx="1"/>
          </p:cNvCxnSpPr>
          <p:nvPr/>
        </p:nvCxnSpPr>
        <p:spPr>
          <a:xfrm flipV="1">
            <a:off x="33215454" y="27047861"/>
            <a:ext cx="741607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FBA064F-0E44-26FE-D1CC-34C999268DA0}"/>
              </a:ext>
            </a:extLst>
          </p:cNvPr>
          <p:cNvSpPr/>
          <p:nvPr/>
        </p:nvSpPr>
        <p:spPr>
          <a:xfrm>
            <a:off x="33957061" y="26902230"/>
            <a:ext cx="2205285" cy="29125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Sweep_v2_strong_coarse.csv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8134F43C-7FD9-A5BB-E1CE-DF92A9ACBF4B}"/>
              </a:ext>
            </a:extLst>
          </p:cNvPr>
          <p:cNvCxnSpPr>
            <a:cxnSpLocks/>
            <a:stCxn id="124" idx="0"/>
            <a:endCxn id="162" idx="1"/>
          </p:cNvCxnSpPr>
          <p:nvPr/>
        </p:nvCxnSpPr>
        <p:spPr>
          <a:xfrm>
            <a:off x="33215454" y="27047860"/>
            <a:ext cx="1532635" cy="44219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E6E26AE-847C-77BA-4922-02FB5A947CE4}"/>
              </a:ext>
            </a:extLst>
          </p:cNvPr>
          <p:cNvSpPr/>
          <p:nvPr/>
        </p:nvSpPr>
        <p:spPr>
          <a:xfrm>
            <a:off x="34748089" y="27344429"/>
            <a:ext cx="2205285" cy="29125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Sweep_v2_strong_fine.csv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5FFEBC2-83CD-A615-4A7D-7025D1F42BFF}"/>
              </a:ext>
            </a:extLst>
          </p:cNvPr>
          <p:cNvCxnSpPr>
            <a:cxnSpLocks/>
            <a:stCxn id="124" idx="0"/>
            <a:endCxn id="167" idx="1"/>
          </p:cNvCxnSpPr>
          <p:nvPr/>
        </p:nvCxnSpPr>
        <p:spPr>
          <a:xfrm>
            <a:off x="33215452" y="27047860"/>
            <a:ext cx="712580" cy="81182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7F505A1-1742-8250-5676-3AFF1B16D981}"/>
              </a:ext>
            </a:extLst>
          </p:cNvPr>
          <p:cNvSpPr/>
          <p:nvPr/>
        </p:nvSpPr>
        <p:spPr>
          <a:xfrm>
            <a:off x="33928032" y="27714059"/>
            <a:ext cx="2205285" cy="29125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Sweep_v2_strong_fine2.csv</a:t>
            </a:r>
          </a:p>
        </p:txBody>
      </p:sp>
      <p:sp>
        <p:nvSpPr>
          <p:cNvPr id="171" name="Rectangle: Diagonal Corners Rounded 170">
            <a:extLst>
              <a:ext uri="{FF2B5EF4-FFF2-40B4-BE49-F238E27FC236}">
                <a16:creationId xmlns:a16="http://schemas.microsoft.com/office/drawing/2014/main" id="{6B6F11B9-ED1B-FB6F-6F58-7896A9CEB850}"/>
              </a:ext>
            </a:extLst>
          </p:cNvPr>
          <p:cNvSpPr/>
          <p:nvPr/>
        </p:nvSpPr>
        <p:spPr>
          <a:xfrm>
            <a:off x="35658712" y="28692677"/>
            <a:ext cx="167154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Monthly_pnl_report</a:t>
            </a:r>
          </a:p>
          <a:p>
            <a:pPr algn="ctr"/>
            <a:r>
              <a:rPr lang="en-US" sz="900" b="1" dirty="0"/>
              <a:t>.py</a:t>
            </a:r>
            <a:endParaRPr lang="en-US" sz="900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8C6B026-0ADF-0AA0-D7F4-205BBFF48BF3}"/>
              </a:ext>
            </a:extLst>
          </p:cNvPr>
          <p:cNvCxnSpPr>
            <a:cxnSpLocks/>
            <a:stCxn id="118" idx="3"/>
            <a:endCxn id="171" idx="2"/>
          </p:cNvCxnSpPr>
          <p:nvPr/>
        </p:nvCxnSpPr>
        <p:spPr>
          <a:xfrm>
            <a:off x="30799319" y="26583369"/>
            <a:ext cx="4859393" cy="233139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D431C99-9E87-B8C9-F17D-C22BE974F1ED}"/>
              </a:ext>
            </a:extLst>
          </p:cNvPr>
          <p:cNvCxnSpPr>
            <a:cxnSpLocks/>
            <a:stCxn id="162" idx="3"/>
            <a:endCxn id="171" idx="3"/>
          </p:cNvCxnSpPr>
          <p:nvPr/>
        </p:nvCxnSpPr>
        <p:spPr>
          <a:xfrm flipH="1">
            <a:off x="36494482" y="27490058"/>
            <a:ext cx="458892" cy="12026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7C9EC86A-6251-6AD7-FDFC-212397F980D5}"/>
              </a:ext>
            </a:extLst>
          </p:cNvPr>
          <p:cNvCxnSpPr>
            <a:cxnSpLocks/>
            <a:stCxn id="53" idx="3"/>
            <a:endCxn id="171" idx="3"/>
          </p:cNvCxnSpPr>
          <p:nvPr/>
        </p:nvCxnSpPr>
        <p:spPr>
          <a:xfrm>
            <a:off x="28897946" y="24152259"/>
            <a:ext cx="7596536" cy="454041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DE4CD04-A33E-AD4F-392A-13D0560725BE}"/>
              </a:ext>
            </a:extLst>
          </p:cNvPr>
          <p:cNvCxnSpPr>
            <a:cxnSpLocks/>
            <a:stCxn id="121" idx="3"/>
            <a:endCxn id="171" idx="2"/>
          </p:cNvCxnSpPr>
          <p:nvPr/>
        </p:nvCxnSpPr>
        <p:spPr>
          <a:xfrm>
            <a:off x="30334857" y="26938514"/>
            <a:ext cx="5323855" cy="197624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7399425-41E5-79C2-2D57-D846966453E1}"/>
              </a:ext>
            </a:extLst>
          </p:cNvPr>
          <p:cNvCxnSpPr>
            <a:cxnSpLocks/>
            <a:stCxn id="165" idx="2"/>
            <a:endCxn id="171" idx="2"/>
          </p:cNvCxnSpPr>
          <p:nvPr/>
        </p:nvCxnSpPr>
        <p:spPr>
          <a:xfrm>
            <a:off x="16786812" y="18551035"/>
            <a:ext cx="18871900" cy="1036372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9FF79D7-F66C-D23F-6699-F11921F9EAB5}"/>
              </a:ext>
            </a:extLst>
          </p:cNvPr>
          <p:cNvSpPr/>
          <p:nvPr/>
        </p:nvSpPr>
        <p:spPr>
          <a:xfrm>
            <a:off x="37881361" y="29092980"/>
            <a:ext cx="3438089" cy="6059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Monthly_v2_strong_buf0085_k30_thr04</a:t>
            </a:r>
          </a:p>
          <a:p>
            <a:pPr algn="ctr"/>
            <a:r>
              <a:rPr lang="en-US" sz="1050" dirty="0"/>
              <a:t>Trades.csv  equity, (csv/</a:t>
            </a:r>
            <a:r>
              <a:rPr lang="en-US" sz="1050" dirty="0" err="1"/>
              <a:t>png</a:t>
            </a:r>
            <a:r>
              <a:rPr lang="en-US" sz="1050" dirty="0"/>
              <a:t>)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F3A8151E-FEF7-ABBE-5EE9-0D432CDC2A83}"/>
              </a:ext>
            </a:extLst>
          </p:cNvPr>
          <p:cNvCxnSpPr>
            <a:cxnSpLocks/>
            <a:stCxn id="171" idx="0"/>
            <a:endCxn id="196" idx="1"/>
          </p:cNvCxnSpPr>
          <p:nvPr/>
        </p:nvCxnSpPr>
        <p:spPr>
          <a:xfrm>
            <a:off x="37330252" y="28914760"/>
            <a:ext cx="551109" cy="48120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Rectangle: Diagonal Corners Rounded 201">
            <a:extLst>
              <a:ext uri="{FF2B5EF4-FFF2-40B4-BE49-F238E27FC236}">
                <a16:creationId xmlns:a16="http://schemas.microsoft.com/office/drawing/2014/main" id="{8DE1CE3C-5976-084B-0101-F1A305D4738B}"/>
              </a:ext>
            </a:extLst>
          </p:cNvPr>
          <p:cNvSpPr/>
          <p:nvPr/>
        </p:nvSpPr>
        <p:spPr>
          <a:xfrm>
            <a:off x="35506312" y="29677018"/>
            <a:ext cx="1671540" cy="885693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Monthly_pnl_hold5</a:t>
            </a:r>
          </a:p>
          <a:p>
            <a:pPr algn="ctr"/>
            <a:r>
              <a:rPr lang="en-US" sz="900" b="1" dirty="0"/>
              <a:t>.</a:t>
            </a:r>
            <a:r>
              <a:rPr lang="en-US" sz="900" b="1" dirty="0" err="1"/>
              <a:t>py</a:t>
            </a:r>
            <a:endParaRPr lang="en-US" sz="900" b="1" dirty="0"/>
          </a:p>
          <a:p>
            <a:pPr algn="ctr"/>
            <a:r>
              <a:rPr lang="en-US" sz="900" b="1" dirty="0"/>
              <a:t>(intake </a:t>
            </a:r>
            <a:r>
              <a:rPr lang="en-US" sz="900" b="1" dirty="0" err="1"/>
              <a:t>entry_filter</a:t>
            </a:r>
            <a:r>
              <a:rPr lang="en-US" sz="900" b="1" dirty="0"/>
              <a:t> and </a:t>
            </a:r>
            <a:r>
              <a:rPr lang="en-US" sz="900" b="1" dirty="0" err="1"/>
              <a:t>mdp</a:t>
            </a:r>
            <a:r>
              <a:rPr lang="en-US" sz="900" b="1" dirty="0"/>
              <a:t> ft v2)</a:t>
            </a:r>
            <a:endParaRPr lang="en-US" sz="900" dirty="0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4F0D50F7-563C-3792-E54B-7A022BF2B274}"/>
              </a:ext>
            </a:extLst>
          </p:cNvPr>
          <p:cNvCxnSpPr>
            <a:cxnSpLocks/>
            <a:stCxn id="202" idx="0"/>
            <a:endCxn id="217" idx="1"/>
          </p:cNvCxnSpPr>
          <p:nvPr/>
        </p:nvCxnSpPr>
        <p:spPr>
          <a:xfrm>
            <a:off x="37177852" y="30119865"/>
            <a:ext cx="72255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E01E8AF-A2B2-E522-366F-55BE064A6F8D}"/>
              </a:ext>
            </a:extLst>
          </p:cNvPr>
          <p:cNvSpPr/>
          <p:nvPr/>
        </p:nvSpPr>
        <p:spPr>
          <a:xfrm>
            <a:off x="37900411" y="29816880"/>
            <a:ext cx="3438089" cy="6059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Naïve</a:t>
            </a:r>
            <a:r>
              <a:rPr lang="en-US" sz="1050" dirty="0"/>
              <a:t>_hold5_thr04</a:t>
            </a:r>
          </a:p>
          <a:p>
            <a:pPr algn="ctr"/>
            <a:r>
              <a:rPr lang="en-US" sz="1050" dirty="0"/>
              <a:t>Trades.csv  equity, (csv/</a:t>
            </a:r>
            <a:r>
              <a:rPr lang="en-US" sz="1050" dirty="0" err="1"/>
              <a:t>png</a:t>
            </a:r>
            <a:r>
              <a:rPr lang="en-U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7665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41A7-8050-7AAE-F695-8AAFA54C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2349" y="14990213"/>
            <a:ext cx="2702442" cy="40041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modelflow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8C4765-0118-C149-168A-2B6A9AEE9CE1}"/>
              </a:ext>
            </a:extLst>
          </p:cNvPr>
          <p:cNvSpPr/>
          <p:nvPr/>
        </p:nvSpPr>
        <p:spPr>
          <a:xfrm>
            <a:off x="20579670" y="15303909"/>
            <a:ext cx="1754550" cy="491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Naïve </a:t>
            </a:r>
            <a:r>
              <a:rPr lang="en-US" sz="1200" b="1" dirty="0"/>
              <a:t>Fixed-</a:t>
            </a:r>
            <a:r>
              <a:rPr lang="en-US" sz="1200" b="1" dirty="0" err="1"/>
              <a:t>Hold</a:t>
            </a:r>
            <a:r>
              <a:rPr lang="en-US" sz="1200" dirty="0" err="1"/>
              <a:t>_dur</a:t>
            </a:r>
            <a:endParaRPr lang="en-US" sz="1200" dirty="0"/>
          </a:p>
          <a:p>
            <a:pPr algn="ctr"/>
            <a:r>
              <a:rPr lang="en-US" sz="1200" dirty="0"/>
              <a:t>1-150d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AAA96C-DEE2-1AC5-EFE6-B53420A3CEC0}"/>
              </a:ext>
            </a:extLst>
          </p:cNvPr>
          <p:cNvSpPr/>
          <p:nvPr/>
        </p:nvSpPr>
        <p:spPr>
          <a:xfrm>
            <a:off x="19352855" y="16576449"/>
            <a:ext cx="2027895" cy="491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Works </a:t>
            </a:r>
            <a:r>
              <a:rPr lang="en-US" sz="1200" dirty="0" err="1"/>
              <a:t>ov</a:t>
            </a:r>
            <a:r>
              <a:rPr lang="en-US" sz="1200" dirty="0"/>
              <a:t> On some Tickers</a:t>
            </a:r>
          </a:p>
          <a:p>
            <a:pPr algn="ctr"/>
            <a:r>
              <a:rPr lang="en-US" sz="1200" dirty="0"/>
              <a:t>1-7 or 45-65 </a:t>
            </a:r>
            <a:r>
              <a:rPr lang="en-US" sz="1200" dirty="0" err="1"/>
              <a:t>ie</a:t>
            </a:r>
            <a:r>
              <a:rPr lang="en-US" sz="1200" dirty="0"/>
              <a:t> MCB </a:t>
            </a:r>
            <a:r>
              <a:rPr lang="en-US" sz="1200" dirty="0">
                <a:sym typeface="Wingdings" panose="05000000000000000000" pitchFamily="2" charset="2"/>
              </a:rPr>
              <a:t>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5DE09-EAE3-2E75-3794-9077A97810BC}"/>
              </a:ext>
            </a:extLst>
          </p:cNvPr>
          <p:cNvSpPr/>
          <p:nvPr/>
        </p:nvSpPr>
        <p:spPr>
          <a:xfrm>
            <a:off x="21760775" y="16576449"/>
            <a:ext cx="1602149" cy="491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 neg/0 for ticker for all </a:t>
            </a:r>
            <a:r>
              <a:rPr lang="en-US" sz="1200" dirty="0" err="1"/>
              <a:t>hold_durs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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EF12F5-C309-CCE2-EC97-DBA1A933A9E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0366803" y="15795399"/>
            <a:ext cx="1090147" cy="78105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5A6B82-5C82-EEAF-4E6D-6401C660D62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1456945" y="15795399"/>
            <a:ext cx="1104900" cy="78105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CE59ACE-8797-9593-CA41-479DBE90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499"/>
          <a:stretch>
            <a:fillRect/>
          </a:stretch>
        </p:blipFill>
        <p:spPr>
          <a:xfrm>
            <a:off x="19282152" y="17145000"/>
            <a:ext cx="1743553" cy="1143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FA6DB97-7729-5F2A-A3C1-D769F241FAB2}"/>
              </a:ext>
            </a:extLst>
          </p:cNvPr>
          <p:cNvSpPr/>
          <p:nvPr/>
        </p:nvSpPr>
        <p:spPr>
          <a:xfrm>
            <a:off x="20426783" y="15888750"/>
            <a:ext cx="2027894" cy="4419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Use hist data </a:t>
            </a:r>
            <a:r>
              <a:rPr lang="en-US" sz="900" b="1" dirty="0"/>
              <a:t>by ticker</a:t>
            </a:r>
            <a:r>
              <a:rPr lang="en-US" sz="900" dirty="0"/>
              <a:t>? To pred if fixed hold works? Use </a:t>
            </a:r>
            <a:r>
              <a:rPr lang="en-US" sz="900" b="1" dirty="0"/>
              <a:t>insider hist </a:t>
            </a:r>
            <a:r>
              <a:rPr lang="en-US" sz="900" dirty="0"/>
              <a:t>performance?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491277-F367-4F56-D0C4-0939776F19A1}"/>
              </a:ext>
            </a:extLst>
          </p:cNvPr>
          <p:cNvSpPr/>
          <p:nvPr/>
        </p:nvSpPr>
        <p:spPr>
          <a:xfrm>
            <a:off x="18615089" y="15930290"/>
            <a:ext cx="1447889" cy="400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Og RF: pred if pos return in </a:t>
            </a:r>
            <a:r>
              <a:rPr lang="en-US" sz="1100" dirty="0">
                <a:solidFill>
                  <a:srgbClr val="FFFF00"/>
                </a:solidFill>
              </a:rPr>
              <a:t>next65</a:t>
            </a:r>
            <a:r>
              <a:rPr lang="en-US" sz="1100" dirty="0"/>
              <a:t>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087B50-B001-4853-3F97-C69F60ED4B44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>
            <a:off x="19339034" y="16330709"/>
            <a:ext cx="1027769" cy="24574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0E4F120-3EEC-A77A-F930-FA00479A483D}"/>
              </a:ext>
            </a:extLst>
          </p:cNvPr>
          <p:cNvSpPr/>
          <p:nvPr/>
        </p:nvSpPr>
        <p:spPr>
          <a:xfrm>
            <a:off x="21379770" y="17550765"/>
            <a:ext cx="954450" cy="491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Look at rolling?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595C4E-B8FA-BEB9-2EE8-CFAF7BBBD406}"/>
              </a:ext>
            </a:extLst>
          </p:cNvPr>
          <p:cNvSpPr/>
          <p:nvPr/>
        </p:nvSpPr>
        <p:spPr>
          <a:xfrm>
            <a:off x="26018406" y="17550765"/>
            <a:ext cx="1602149" cy="491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 rolling %win/</a:t>
            </a:r>
            <a:r>
              <a:rPr lang="en-US" sz="1000" dirty="0" err="1"/>
              <a:t>PnL</a:t>
            </a:r>
            <a:r>
              <a:rPr lang="en-US" sz="1000" dirty="0"/>
              <a:t> over time for </a:t>
            </a:r>
            <a:r>
              <a:rPr lang="en-US" sz="1000" dirty="0" err="1"/>
              <a:t>maxDrawdown</a:t>
            </a:r>
            <a:endParaRPr lang="en-US" sz="1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8F98C1-A95D-3A29-09DD-5DEC6F64631C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21856995" y="17067939"/>
            <a:ext cx="704850" cy="48282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0D243B-1693-9ED7-3DBB-9C98FA57105A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22561845" y="17067939"/>
            <a:ext cx="480304" cy="50282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F4274BA-D7FA-96C6-9414-D5A5DC5A5A68}"/>
              </a:ext>
            </a:extLst>
          </p:cNvPr>
          <p:cNvSpPr/>
          <p:nvPr/>
        </p:nvSpPr>
        <p:spPr>
          <a:xfrm>
            <a:off x="22454682" y="17570772"/>
            <a:ext cx="1174943" cy="363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dynamic </a:t>
            </a:r>
            <a:r>
              <a:rPr lang="en-US" sz="900" b="1" dirty="0" err="1"/>
              <a:t>hold</a:t>
            </a:r>
            <a:r>
              <a:rPr lang="en-US" sz="900" dirty="0" err="1"/>
              <a:t>_dur</a:t>
            </a:r>
            <a:r>
              <a:rPr lang="en-US" sz="900" dirty="0"/>
              <a:t>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B0C119-793F-6D32-3497-1F3F810E4070}"/>
              </a:ext>
            </a:extLst>
          </p:cNvPr>
          <p:cNvSpPr/>
          <p:nvPr/>
        </p:nvSpPr>
        <p:spPr>
          <a:xfrm>
            <a:off x="23762244" y="17550770"/>
            <a:ext cx="1174943" cy="363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NO-BUY</a:t>
            </a:r>
            <a:r>
              <a:rPr lang="en-US" sz="900" dirty="0"/>
              <a:t>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87A5CC-69EE-D211-019E-3175B5CB8CF5}"/>
              </a:ext>
            </a:extLst>
          </p:cNvPr>
          <p:cNvCxnSpPr>
            <a:cxnSpLocks/>
            <a:stCxn id="6" idx="2"/>
            <a:endCxn id="39" idx="0"/>
          </p:cNvCxnSpPr>
          <p:nvPr/>
        </p:nvCxnSpPr>
        <p:spPr>
          <a:xfrm>
            <a:off x="22561845" y="17067939"/>
            <a:ext cx="1787866" cy="48282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1D273A2-1FEA-8112-6E09-7EFD8CC3CD32}"/>
              </a:ext>
            </a:extLst>
          </p:cNvPr>
          <p:cNvSpPr/>
          <p:nvPr/>
        </p:nvSpPr>
        <p:spPr>
          <a:xfrm>
            <a:off x="19423556" y="18353206"/>
            <a:ext cx="1602149" cy="703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MonteCarlo</a:t>
            </a:r>
            <a:r>
              <a:rPr lang="en-US" sz="1000" dirty="0"/>
              <a:t>/Rolling updater </a:t>
            </a:r>
          </a:p>
          <a:p>
            <a:pPr algn="ctr"/>
            <a:r>
              <a:rPr lang="en-US" sz="1000" dirty="0"/>
              <a:t>Prob stays Pos/Neg</a:t>
            </a:r>
          </a:p>
          <a:p>
            <a:pPr algn="ctr"/>
            <a:r>
              <a:rPr lang="en-US" sz="1000" dirty="0"/>
              <a:t>E[x} </a:t>
            </a:r>
            <a:r>
              <a:rPr lang="en-US" sz="1000" dirty="0" err="1"/>
              <a:t>fwd</a:t>
            </a:r>
            <a:r>
              <a:rPr lang="en-US" sz="1000" dirty="0"/>
              <a:t> pred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F0434F1-BD52-456F-0207-17411705F659}"/>
              </a:ext>
            </a:extLst>
          </p:cNvPr>
          <p:cNvSpPr/>
          <p:nvPr/>
        </p:nvSpPr>
        <p:spPr>
          <a:xfrm>
            <a:off x="26018405" y="19509105"/>
            <a:ext cx="1602149" cy="491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 rolling %win/</a:t>
            </a:r>
            <a:r>
              <a:rPr lang="en-US" sz="1000" dirty="0" err="1"/>
              <a:t>PnL</a:t>
            </a:r>
            <a:r>
              <a:rPr lang="en-US" sz="1000" dirty="0"/>
              <a:t> over time for </a:t>
            </a:r>
            <a:r>
              <a:rPr lang="en-US" sz="1000" dirty="0" err="1"/>
              <a:t>maxDrawdown</a:t>
            </a:r>
            <a:endParaRPr lang="en-US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6BE4A2-F5CC-FDB9-7754-BD3077FD472A}"/>
              </a:ext>
            </a:extLst>
          </p:cNvPr>
          <p:cNvSpPr/>
          <p:nvPr/>
        </p:nvSpPr>
        <p:spPr>
          <a:xfrm>
            <a:off x="16932349" y="19250025"/>
            <a:ext cx="2602962" cy="2234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highlight>
                  <a:srgbClr val="FF00FF"/>
                </a:highlight>
              </a:rPr>
              <a:t>(re) Test predicted hold duration </a:t>
            </a:r>
            <a:r>
              <a:rPr lang="en-US" sz="1000" dirty="0" err="1">
                <a:highlight>
                  <a:srgbClr val="FF00FF"/>
                </a:highlight>
              </a:rPr>
              <a:t>PnL</a:t>
            </a:r>
            <a:r>
              <a:rPr lang="en-US" sz="1000" dirty="0">
                <a:highlight>
                  <a:srgbClr val="FF00FF"/>
                </a:highlight>
              </a:rPr>
              <a:t> (even </a:t>
            </a:r>
            <a:r>
              <a:rPr lang="en-US" sz="1000" dirty="0" err="1">
                <a:highlight>
                  <a:srgbClr val="FF00FF"/>
                </a:highlight>
              </a:rPr>
              <a:t>tho</a:t>
            </a:r>
            <a:r>
              <a:rPr lang="en-US" sz="1000" dirty="0">
                <a:highlight>
                  <a:srgbClr val="FF00FF"/>
                </a:highlight>
              </a:rPr>
              <a:t> low accuracy, might be directionally/roughly correct?) </a:t>
            </a: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Search #hold_duration_multiclass in dr3</a:t>
            </a:r>
          </a:p>
          <a:p>
            <a:pPr algn="ctr"/>
            <a:endParaRPr lang="en-US" sz="1000" dirty="0">
              <a:highlight>
                <a:srgbClr val="FF00FF"/>
              </a:highlight>
            </a:endParaRPr>
          </a:p>
          <a:p>
            <a:pPr algn="ctr"/>
            <a:r>
              <a:rPr lang="en-US" sz="1000" dirty="0" err="1">
                <a:highlight>
                  <a:srgbClr val="FF00FF"/>
                </a:highlight>
              </a:rPr>
              <a:t>Bc</a:t>
            </a:r>
            <a:r>
              <a:rPr lang="en-US" sz="1000" dirty="0">
                <a:highlight>
                  <a:srgbClr val="FF00FF"/>
                </a:highlight>
              </a:rPr>
              <a:t> </a:t>
            </a:r>
            <a:r>
              <a:rPr lang="en-US" sz="1000" dirty="0" err="1">
                <a:highlight>
                  <a:srgbClr val="FF00FF"/>
                </a:highlight>
              </a:rPr>
              <a:t>tbh</a:t>
            </a:r>
            <a:r>
              <a:rPr lang="en-US" sz="1000" dirty="0">
                <a:highlight>
                  <a:srgbClr val="FF00FF"/>
                </a:highlight>
              </a:rPr>
              <a:t> I would only count as inaccurate if it ends up NOT positive at the pred hold dur (rather than counting as 0/fail if it isn’t the highest at </a:t>
            </a:r>
            <a:r>
              <a:rPr lang="en-US" sz="1000" dirty="0" err="1">
                <a:highlight>
                  <a:srgbClr val="FF00FF"/>
                </a:highlight>
              </a:rPr>
              <a:t>pred_hold_dur</a:t>
            </a:r>
            <a:endParaRPr lang="en-US" sz="1000" dirty="0">
              <a:highlight>
                <a:srgbClr val="FF00FF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FE9331-DA27-DFCC-7AAA-80AD9D109F69}"/>
              </a:ext>
            </a:extLst>
          </p:cNvPr>
          <p:cNvSpPr/>
          <p:nvPr/>
        </p:nvSpPr>
        <p:spPr>
          <a:xfrm>
            <a:off x="19850692" y="19262316"/>
            <a:ext cx="2602962" cy="2234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highlight>
                  <a:srgbClr val="FF00FF"/>
                </a:highlight>
              </a:rPr>
              <a:t>Within a ticker/class:</a:t>
            </a: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Use past working/good (fixed?) </a:t>
            </a:r>
            <a:r>
              <a:rPr lang="en-US" sz="1000" dirty="0" err="1">
                <a:highlight>
                  <a:srgbClr val="FF00FF"/>
                </a:highlight>
              </a:rPr>
              <a:t>hold_dur</a:t>
            </a:r>
            <a:r>
              <a:rPr lang="en-US" sz="1000" dirty="0">
                <a:highlight>
                  <a:srgbClr val="FF00FF"/>
                </a:highlight>
              </a:rPr>
              <a:t> to inform future insider trade </a:t>
            </a:r>
            <a:r>
              <a:rPr lang="en-US" sz="1000" dirty="0" err="1">
                <a:highlight>
                  <a:srgbClr val="FF00FF"/>
                </a:highlight>
              </a:rPr>
              <a:t>hold_dur</a:t>
            </a:r>
            <a:r>
              <a:rPr lang="en-US" sz="1000" dirty="0">
                <a:highlight>
                  <a:srgbClr val="FF00FF"/>
                </a:highlight>
              </a:rPr>
              <a:t>?</a:t>
            </a:r>
          </a:p>
          <a:p>
            <a:pPr algn="ctr"/>
            <a:endParaRPr lang="en-US" sz="1000" dirty="0">
              <a:highlight>
                <a:srgbClr val="FF00FF"/>
              </a:highlight>
            </a:endParaRP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How to store this data if dynamic </a:t>
            </a:r>
            <a:r>
              <a:rPr lang="en-US" sz="1000" dirty="0" err="1">
                <a:highlight>
                  <a:srgbClr val="FF00FF"/>
                </a:highlight>
              </a:rPr>
              <a:t>hold_dur</a:t>
            </a:r>
            <a:r>
              <a:rPr lang="en-US" sz="1000" dirty="0">
                <a:highlight>
                  <a:srgbClr val="FF00FF"/>
                </a:highlight>
              </a:rPr>
              <a:t>?</a:t>
            </a: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set of for </a:t>
            </a:r>
            <a:r>
              <a:rPr lang="en-US" sz="1000" dirty="0" err="1">
                <a:highlight>
                  <a:srgbClr val="FF00FF"/>
                </a:highlight>
              </a:rPr>
              <a:t>ea</a:t>
            </a:r>
            <a:r>
              <a:rPr lang="en-US" sz="1000" dirty="0">
                <a:highlight>
                  <a:srgbClr val="FF00FF"/>
                </a:highlight>
              </a:rPr>
              <a:t> </a:t>
            </a:r>
            <a:r>
              <a:rPr lang="en-US" sz="1000" dirty="0" err="1">
                <a:highlight>
                  <a:srgbClr val="FF00FF"/>
                </a:highlight>
              </a:rPr>
              <a:t>prev</a:t>
            </a:r>
            <a:r>
              <a:rPr lang="en-US" sz="1000" dirty="0">
                <a:highlight>
                  <a:srgbClr val="FF00FF"/>
                </a:highlight>
              </a:rPr>
              <a:t> trade?: </a:t>
            </a: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is_pos_hold_dur_under70d? T/F</a:t>
            </a:r>
          </a:p>
          <a:p>
            <a:pPr algn="ctr"/>
            <a:r>
              <a:rPr lang="en-US" sz="1000" dirty="0" err="1">
                <a:highlight>
                  <a:srgbClr val="FF00FF"/>
                </a:highlight>
              </a:rPr>
              <a:t>Hold_dur</a:t>
            </a:r>
            <a:r>
              <a:rPr lang="en-US" sz="1000" dirty="0">
                <a:highlight>
                  <a:srgbClr val="FF00FF"/>
                </a:highlight>
              </a:rPr>
              <a:t> return curve r vs x</a:t>
            </a: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Best </a:t>
            </a:r>
            <a:r>
              <a:rPr lang="en-US" sz="1000" dirty="0" err="1">
                <a:highlight>
                  <a:srgbClr val="FF00FF"/>
                </a:highlight>
              </a:rPr>
              <a:t>hold_dur</a:t>
            </a:r>
            <a:r>
              <a:rPr lang="en-US" sz="1000" dirty="0">
                <a:highlight>
                  <a:srgbClr val="FF00FF"/>
                </a:highlight>
              </a:rPr>
              <a:t> x</a:t>
            </a:r>
          </a:p>
          <a:p>
            <a:pPr algn="ctr"/>
            <a:endParaRPr lang="en-US" sz="1000" dirty="0">
              <a:highlight>
                <a:srgbClr val="FF00FF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525306-3D7F-8780-4782-5B6033803EBE}"/>
              </a:ext>
            </a:extLst>
          </p:cNvPr>
          <p:cNvSpPr/>
          <p:nvPr/>
        </p:nvSpPr>
        <p:spPr>
          <a:xfrm>
            <a:off x="22769035" y="19250025"/>
            <a:ext cx="2602962" cy="2234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highlight>
                  <a:srgbClr val="FF00FF"/>
                </a:highlight>
              </a:rPr>
              <a:t>Pred 1d hold   VS   any+ in 10d hold? 30d?45?70?</a:t>
            </a:r>
          </a:p>
          <a:p>
            <a:pPr algn="ctr"/>
            <a:endParaRPr lang="en-US" sz="1000" dirty="0">
              <a:highlight>
                <a:srgbClr val="FF00FF"/>
              </a:highlight>
            </a:endParaRP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Binary AND regression pred.</a:t>
            </a:r>
          </a:p>
          <a:p>
            <a:pPr algn="ctr"/>
            <a:endParaRPr lang="en-US" sz="1000" dirty="0">
              <a:highlight>
                <a:srgbClr val="FF00FF"/>
              </a:highlight>
            </a:endParaRP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(obvs both+ daily update Montecarlo)</a:t>
            </a:r>
          </a:p>
        </p:txBody>
      </p:sp>
    </p:spTree>
    <p:extLst>
      <p:ext uri="{BB962C8B-B14F-4D97-AF65-F5344CB8AC3E}">
        <p14:creationId xmlns:p14="http://schemas.microsoft.com/office/powerpoint/2010/main" val="12819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698A-AEF5-1BDA-B7F3-63761549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5116" y="14872775"/>
            <a:ext cx="11412794" cy="667262"/>
          </a:xfrm>
        </p:spPr>
        <p:txBody>
          <a:bodyPr>
            <a:normAutofit/>
          </a:bodyPr>
          <a:lstStyle/>
          <a:p>
            <a:r>
              <a:rPr lang="en-US" sz="3200" dirty="0" err="1"/>
              <a:t>Notings</a:t>
            </a:r>
            <a:r>
              <a:rPr lang="en-US" sz="3200" dirty="0"/>
              <a:t> – </a:t>
            </a:r>
            <a:r>
              <a:rPr lang="en-US" sz="2000" dirty="0"/>
              <a:t>missing data is often missing for all times, better coverage recently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1A4BE-87CE-B4C4-BA18-596A3784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6854" y="15323800"/>
            <a:ext cx="6004405" cy="296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16D86-DF61-6C95-E8C0-A5192576A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3415" y="15444898"/>
            <a:ext cx="5813434" cy="2843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78F122-A092-47F4-2A0C-57222783A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0131" y="18409103"/>
            <a:ext cx="6638924" cy="3238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A19B5-DC6A-91ED-906A-C00336CDD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5476" y="18779798"/>
            <a:ext cx="4485554" cy="247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6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0E67-A752-0819-D2E7-3B8C042B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7289" y="1453788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notings2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CCE1-516B-9B64-20DC-FF3466740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5391" y="15635177"/>
            <a:ext cx="7262037" cy="5400786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SHAP takes forever to run, super basic models so far suck, prediction necessary (naïve buying might not work overall)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Basic any+ in next10d: </a:t>
            </a:r>
          </a:p>
          <a:p>
            <a:pPr lvl="1"/>
            <a:r>
              <a:rPr lang="en-US" dirty="0"/>
              <a:t>80% precision @best thresh= </a:t>
            </a:r>
            <a:r>
              <a:rPr lang="en-US" b="1" dirty="0"/>
              <a:t>0.6</a:t>
            </a:r>
            <a:r>
              <a:rPr lang="en-US" dirty="0"/>
              <a:t> </a:t>
            </a:r>
            <a:r>
              <a:rPr lang="en-US" sz="1600" dirty="0"/>
              <a:t>see below</a:t>
            </a:r>
            <a:endParaRPr lang="en-US" dirty="0"/>
          </a:p>
          <a:p>
            <a:pPr lvl="1"/>
            <a:r>
              <a:rPr lang="en-US" sz="1600" dirty="0"/>
              <a:t>Dropped 25347r due2 missing lookback data; remaining 67945 rows. Dropped 333 rows due to missing forward ret_p_p1..p10 data; remaining 67612 rows. Number of features after excluding future cols: 64.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D36FCD-5E8F-EA29-B8A9-56CEAF320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2226" y="19392375"/>
            <a:ext cx="2907637" cy="2171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8DB844-9786-FD43-8472-83191D719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5386" y="18983570"/>
            <a:ext cx="3985604" cy="2699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D94AAA-217E-825C-926D-BAE483BE9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3808" y="19392380"/>
            <a:ext cx="3985605" cy="18823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E60D55-EC68-762C-31B4-437FEF11C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82528" y="14987650"/>
            <a:ext cx="3032790" cy="19568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C62997-3E56-452F-EDA2-CDD9121C35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15323" y="14931734"/>
            <a:ext cx="2057393" cy="16881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E762A1-76E4-C7EE-456C-6A663E116E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7493" y="16594239"/>
            <a:ext cx="1982632" cy="23893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8757EDA-E35F-865B-5BEB-AC3EC064378A}"/>
                  </a:ext>
                </a:extLst>
              </p14:cNvPr>
              <p14:cNvContentPartPr/>
              <p14:nvPr/>
            </p14:nvContentPartPr>
            <p14:xfrm>
              <a:off x="17752619" y="18185978"/>
              <a:ext cx="479520" cy="22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8757EDA-E35F-865B-5BEB-AC3EC06437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746499" y="18179858"/>
                <a:ext cx="4917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D29A57C-4113-1ED0-D2D6-D33198E60D9F}"/>
                  </a:ext>
                </a:extLst>
              </p14:cNvPr>
              <p14:cNvContentPartPr/>
              <p14:nvPr/>
            </p14:nvContentPartPr>
            <p14:xfrm flipH="1">
              <a:off x="19167059" y="19186058"/>
              <a:ext cx="11160" cy="2275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D29A57C-4113-1ED0-D2D6-D33198E60D9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19161130" y="19179937"/>
                <a:ext cx="23018" cy="2288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C8F5F53-960B-924B-8E3C-5903659B1E14}"/>
                  </a:ext>
                </a:extLst>
              </p14:cNvPr>
              <p14:cNvContentPartPr/>
              <p14:nvPr/>
            </p14:nvContentPartPr>
            <p14:xfrm>
              <a:off x="19031923" y="21408619"/>
              <a:ext cx="241920" cy="157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C8F5F53-960B-924B-8E3C-5903659B1E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025803" y="21402499"/>
                <a:ext cx="2541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AF872B9-E099-7275-4657-02F78F2A46DF}"/>
                  </a:ext>
                </a:extLst>
              </p14:cNvPr>
              <p14:cNvContentPartPr/>
              <p14:nvPr/>
            </p14:nvContentPartPr>
            <p14:xfrm>
              <a:off x="21650563" y="18211819"/>
              <a:ext cx="435240" cy="30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AF872B9-E099-7275-4657-02F78F2A46D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644443" y="18205771"/>
                <a:ext cx="447480" cy="42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F921310-B7AC-B8A9-FFB9-EB5DA9E2285B}"/>
                  </a:ext>
                </a:extLst>
              </p14:cNvPr>
              <p14:cNvContentPartPr/>
              <p14:nvPr/>
            </p14:nvContentPartPr>
            <p14:xfrm>
              <a:off x="22417003" y="20491699"/>
              <a:ext cx="510120" cy="30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F921310-B7AC-B8A9-FFB9-EB5DA9E228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410883" y="20485579"/>
                <a:ext cx="5223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375B6E5-8340-51D6-CF98-8E6CB2580703}"/>
                  </a:ext>
                </a:extLst>
              </p14:cNvPr>
              <p14:cNvContentPartPr/>
              <p14:nvPr/>
            </p14:nvContentPartPr>
            <p14:xfrm>
              <a:off x="18169723" y="17828059"/>
              <a:ext cx="2497680" cy="69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375B6E5-8340-51D6-CF98-8E6CB258070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163602" y="17821939"/>
                <a:ext cx="2509922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16540EC-F431-C256-AE55-C6C7C7AA5539}"/>
                  </a:ext>
                </a:extLst>
              </p14:cNvPr>
              <p14:cNvContentPartPr/>
              <p14:nvPr/>
            </p14:nvContentPartPr>
            <p14:xfrm>
              <a:off x="20650843" y="17600899"/>
              <a:ext cx="3499200" cy="2164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16540EC-F431-C256-AE55-C6C7C7AA553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644722" y="17594778"/>
                <a:ext cx="3511441" cy="2176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5AA467B-CD5E-A743-9BC7-C8A100841A80}"/>
                  </a:ext>
                </a:extLst>
              </p14:cNvPr>
              <p14:cNvContentPartPr/>
              <p14:nvPr/>
            </p14:nvContentPartPr>
            <p14:xfrm>
              <a:off x="19222003" y="19706179"/>
              <a:ext cx="3211920" cy="866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5AA467B-CD5E-A743-9BC7-C8A100841A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215882" y="19700062"/>
                <a:ext cx="3224161" cy="879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71DDE20-C1EE-42F4-D581-2D31A4B238EF}"/>
                  </a:ext>
                </a:extLst>
              </p14:cNvPr>
              <p14:cNvContentPartPr/>
              <p14:nvPr/>
            </p14:nvContentPartPr>
            <p14:xfrm>
              <a:off x="23233843" y="20453179"/>
              <a:ext cx="412200" cy="39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71DDE20-C1EE-42F4-D581-2D31A4B238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227723" y="20447059"/>
                <a:ext cx="424440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ACAA602D-4FC8-CC0E-5148-795148E5C460}"/>
              </a:ext>
            </a:extLst>
          </p:cNvPr>
          <p:cNvGrpSpPr/>
          <p:nvPr/>
        </p:nvGrpSpPr>
        <p:grpSpPr>
          <a:xfrm>
            <a:off x="19105363" y="19175623"/>
            <a:ext cx="4091400" cy="1150481"/>
            <a:chOff x="2341363" y="4316618"/>
            <a:chExt cx="4091400" cy="115048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3802295-2AEB-41F2-F0CA-75ED88D1822D}"/>
                    </a:ext>
                  </a:extLst>
                </p14:cNvPr>
                <p14:cNvContentPartPr/>
                <p14:nvPr/>
              </p14:nvContentPartPr>
              <p14:xfrm>
                <a:off x="2341363" y="4728019"/>
                <a:ext cx="118800" cy="118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3802295-2AEB-41F2-F0CA-75ED88D182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35243" y="4721899"/>
                  <a:ext cx="1310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FC22B10-58DD-A29D-CBCC-72145E079EE3}"/>
                    </a:ext>
                  </a:extLst>
                </p14:cNvPr>
                <p14:cNvContentPartPr/>
                <p14:nvPr/>
              </p14:nvContentPartPr>
              <p14:xfrm>
                <a:off x="2381459" y="4316618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FC22B10-58DD-A29D-CBCC-72145E079E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75339" y="43104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BC907F3-1679-8BE9-D0F2-FB1B8C1B353A}"/>
                    </a:ext>
                  </a:extLst>
                </p14:cNvPr>
                <p14:cNvContentPartPr/>
                <p14:nvPr/>
              </p14:nvContentPartPr>
              <p14:xfrm>
                <a:off x="2413499" y="4486898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BC907F3-1679-8BE9-D0F2-FB1B8C1B35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07379" y="44807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ED7A775-7467-C0E2-3F45-838AA0FD2048}"/>
                    </a:ext>
                  </a:extLst>
                </p14:cNvPr>
                <p14:cNvContentPartPr/>
                <p14:nvPr/>
              </p14:nvContentPartPr>
              <p14:xfrm>
                <a:off x="2350363" y="4335979"/>
                <a:ext cx="137160" cy="100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ED7A775-7467-C0E2-3F45-838AA0FD204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44243" y="4329859"/>
                  <a:ext cx="1494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8A92086-BD15-A9CB-79FA-1FC96CAB9744}"/>
                    </a:ext>
                  </a:extLst>
                </p14:cNvPr>
                <p14:cNvContentPartPr/>
                <p14:nvPr/>
              </p14:nvContentPartPr>
              <p14:xfrm>
                <a:off x="2497243" y="4453699"/>
                <a:ext cx="3935520" cy="1013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8A92086-BD15-A9CB-79FA-1FC96CAB974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491123" y="4447579"/>
                  <a:ext cx="3947760" cy="1025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CA0F995-91A3-074F-3DC7-84C49068EFB0}"/>
              </a:ext>
            </a:extLst>
          </p:cNvPr>
          <p:cNvSpPr txBox="1"/>
          <p:nvPr/>
        </p:nvSpPr>
        <p:spPr>
          <a:xfrm>
            <a:off x="24066731" y="18944790"/>
            <a:ext cx="180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(I think this is with 80/20 train/test split)</a:t>
            </a:r>
          </a:p>
        </p:txBody>
      </p:sp>
    </p:spTree>
    <p:extLst>
      <p:ext uri="{BB962C8B-B14F-4D97-AF65-F5344CB8AC3E}">
        <p14:creationId xmlns:p14="http://schemas.microsoft.com/office/powerpoint/2010/main" val="384747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6A45-EAD3-80DB-69B0-1B90DAF4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0" y="1458503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Notings3 – </a:t>
            </a:r>
            <a:r>
              <a:rPr lang="en-US" sz="2800" dirty="0"/>
              <a:t>naïve buying testing (baseline)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1943-929C-BB5C-89DA-121C7AF0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606" y="15701399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i="1" dirty="0" err="1"/>
              <a:t>Iff</a:t>
            </a:r>
            <a:r>
              <a:rPr lang="en-US" dirty="0"/>
              <a:t> </a:t>
            </a:r>
            <a:r>
              <a:rPr lang="en-US" b="1" dirty="0"/>
              <a:t>fixed, </a:t>
            </a:r>
            <a:r>
              <a:rPr lang="en-US" b="1" dirty="0" err="1"/>
              <a:t>hold_dur</a:t>
            </a:r>
            <a:r>
              <a:rPr lang="en-US" b="1" dirty="0"/>
              <a:t> </a:t>
            </a:r>
            <a:r>
              <a:rPr lang="en-US" dirty="0"/>
              <a:t>should be individualized by ticker (classify?)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139BF-5694-42BF-3256-9AB84FDD1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889" y="18081190"/>
            <a:ext cx="3560837" cy="1968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168E7-4E6F-2FE0-548E-F50BF3FE0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0889" y="19940321"/>
            <a:ext cx="2101165" cy="1725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57F25B-7DA8-AE1D-15BE-68FF4BB8B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3317" y="16062706"/>
            <a:ext cx="3488409" cy="2018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C82AC7-33BB-6B85-C8C9-047A44504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29332" y="19861973"/>
            <a:ext cx="2493557" cy="18040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312BE6-7050-F22F-13B6-8B90868CD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84061" y="16202793"/>
            <a:ext cx="5326151" cy="5326151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7F850B-7A4C-D25C-9E8A-851CAD135F94}"/>
              </a:ext>
            </a:extLst>
          </p:cNvPr>
          <p:cNvSpPr txBox="1">
            <a:spLocks/>
          </p:cNvSpPr>
          <p:nvPr/>
        </p:nvSpPr>
        <p:spPr>
          <a:xfrm>
            <a:off x="23823894" y="18841500"/>
            <a:ext cx="4686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Ie: $PFIS meh mostly negative (relative to the S&amp;P500)</a:t>
            </a:r>
          </a:p>
          <a:p>
            <a:endParaRPr lang="en-US" sz="2400" dirty="0"/>
          </a:p>
          <a:p>
            <a:r>
              <a:rPr lang="en-US" sz="2400" dirty="0"/>
              <a:t>See next page for </a:t>
            </a:r>
            <a:r>
              <a:rPr lang="en-US" sz="2400" dirty="0" err="1"/>
              <a:t>posi</a:t>
            </a:r>
            <a:r>
              <a:rPr lang="en-US" sz="2400" dirty="0"/>
              <a:t> example </a:t>
            </a:r>
            <a:r>
              <a:rPr lang="en-US" sz="2400" dirty="0" err="1"/>
              <a:t>tho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D05D7E5-9949-B553-D911-85A0243F91E2}"/>
                  </a:ext>
                </a:extLst>
              </p14:cNvPr>
              <p14:cNvContentPartPr/>
              <p14:nvPr/>
            </p14:nvContentPartPr>
            <p14:xfrm>
              <a:off x="20411803" y="20089347"/>
              <a:ext cx="10728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D05D7E5-9949-B553-D911-85A0243F91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405703" y="20083227"/>
                <a:ext cx="119479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974C26D-C08E-F6AC-55EF-101EED9EBFAD}"/>
                  </a:ext>
                </a:extLst>
              </p14:cNvPr>
              <p14:cNvContentPartPr/>
              <p14:nvPr/>
            </p14:nvContentPartPr>
            <p14:xfrm>
              <a:off x="20008603" y="20178267"/>
              <a:ext cx="333720" cy="10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974C26D-C08E-F6AC-55EF-101EED9EBFA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02483" y="20172147"/>
                <a:ext cx="3459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042468-999D-939B-A3E0-56063038B0C0}"/>
                  </a:ext>
                </a:extLst>
              </p14:cNvPr>
              <p14:cNvContentPartPr/>
              <p14:nvPr/>
            </p14:nvContentPartPr>
            <p14:xfrm>
              <a:off x="20824723" y="21633387"/>
              <a:ext cx="324000" cy="29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042468-999D-939B-A3E0-56063038B0C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818603" y="21627267"/>
                <a:ext cx="3362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A4E1948-7294-35C4-3FF1-C1378B584869}"/>
                  </a:ext>
                </a:extLst>
              </p14:cNvPr>
              <p14:cNvContentPartPr/>
              <p14:nvPr/>
            </p14:nvContentPartPr>
            <p14:xfrm>
              <a:off x="22860000" y="18139680"/>
              <a:ext cx="280440" cy="148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A4E1948-7294-35C4-3FF1-C1378B58486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853880" y="18133560"/>
                <a:ext cx="292680" cy="1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911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A49D-740C-9097-45E8-26337A58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7921" y="1461807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Notings4 – </a:t>
            </a:r>
            <a:r>
              <a:rPr lang="en-US" sz="2800" dirty="0"/>
              <a:t>naïve buying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99A6-8951-F2D9-1296-75910134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7921" y="15653267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Posi ex of fixed </a:t>
            </a:r>
            <a:r>
              <a:rPr lang="en-US" dirty="0" err="1"/>
              <a:t>hold_dur</a:t>
            </a:r>
            <a:r>
              <a:rPr lang="en-US" dirty="0"/>
              <a:t>: $VNT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5D9D5-411D-3DE0-9FE2-50B8CAD31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0019" y="16177442"/>
            <a:ext cx="4167790" cy="2411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70A347-958E-7BF5-56AB-9BB5FA099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7948" y="18698188"/>
            <a:ext cx="2824695" cy="2612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A9004E-9BB2-C17D-AB81-52E127D7E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3591" y="18589034"/>
            <a:ext cx="1862254" cy="14917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502A2A-D4C1-CEAC-908C-48CC95235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0019" y="20280191"/>
            <a:ext cx="1862254" cy="10426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B21346-ECAC-0DBA-51B3-FD1BCA2CE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18918" y="15124819"/>
            <a:ext cx="6192855" cy="619806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C725CAA-CEB8-06B0-77F0-B8102D2BFDBD}"/>
              </a:ext>
            </a:extLst>
          </p:cNvPr>
          <p:cNvSpPr txBox="1">
            <a:spLocks/>
          </p:cNvSpPr>
          <p:nvPr/>
        </p:nvSpPr>
        <p:spPr>
          <a:xfrm>
            <a:off x="23757514" y="19417388"/>
            <a:ext cx="48423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45-70 </a:t>
            </a:r>
            <a:r>
              <a:rPr lang="en-US" sz="2000" dirty="0" err="1"/>
              <a:t>hold_dur</a:t>
            </a:r>
            <a:r>
              <a:rPr lang="en-US" sz="2000" dirty="0"/>
              <a:t> region was good for quite a few sampled stocks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ADF8AF5-B980-68E0-EDC3-C7BAB09F5C0A}"/>
                  </a:ext>
                </a:extLst>
              </p14:cNvPr>
              <p14:cNvContentPartPr/>
              <p14:nvPr/>
            </p14:nvContentPartPr>
            <p14:xfrm>
              <a:off x="23880043" y="20236587"/>
              <a:ext cx="1577520" cy="454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ADF8AF5-B980-68E0-EDC3-C7BAB09F5C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73923" y="20230462"/>
                <a:ext cx="1589760" cy="466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4F38F1A-6E72-6961-DA81-66559B43DD13}"/>
                  </a:ext>
                </a:extLst>
              </p14:cNvPr>
              <p14:cNvContentPartPr/>
              <p14:nvPr/>
            </p14:nvContentPartPr>
            <p14:xfrm>
              <a:off x="22219723" y="19086027"/>
              <a:ext cx="965880" cy="1615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4F38F1A-6E72-6961-DA81-66559B43DD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213603" y="19079907"/>
                <a:ext cx="978120" cy="16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1A2E597-AD87-798B-1532-02969F5ACB09}"/>
                  </a:ext>
                </a:extLst>
              </p14:cNvPr>
              <p14:cNvContentPartPr/>
              <p14:nvPr/>
            </p14:nvContentPartPr>
            <p14:xfrm>
              <a:off x="24216643" y="20931027"/>
              <a:ext cx="360" cy="14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1A2E597-AD87-798B-1532-02969F5ACB0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210523" y="20924750"/>
                <a:ext cx="12600" cy="26954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1777B625-E716-B879-87CC-A9BCBADA2658}"/>
              </a:ext>
            </a:extLst>
          </p:cNvPr>
          <p:cNvGrpSpPr/>
          <p:nvPr/>
        </p:nvGrpSpPr>
        <p:grpSpPr>
          <a:xfrm>
            <a:off x="24226363" y="20587227"/>
            <a:ext cx="360" cy="162000"/>
            <a:chOff x="7462363" y="5728227"/>
            <a:chExt cx="360" cy="16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6B9F272-9867-6A0C-71ED-70D7BB426D5C}"/>
                    </a:ext>
                  </a:extLst>
                </p14:cNvPr>
                <p14:cNvContentPartPr/>
                <p14:nvPr/>
              </p14:nvContentPartPr>
              <p14:xfrm>
                <a:off x="7462363" y="5817867"/>
                <a:ext cx="360" cy="72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6B9F272-9867-6A0C-71ED-70D7BB426D5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56243" y="5811747"/>
                  <a:ext cx="12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6E30CA-FA6B-C20B-E5E0-8436C40F7412}"/>
                    </a:ext>
                  </a:extLst>
                </p14:cNvPr>
                <p14:cNvContentPartPr/>
                <p14:nvPr/>
              </p14:nvContentPartPr>
              <p14:xfrm>
                <a:off x="7462363" y="5728227"/>
                <a:ext cx="360" cy="14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6E30CA-FA6B-C20B-E5E0-8436C40F741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56243" y="5722107"/>
                  <a:ext cx="1260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01B949-5B43-0F8B-9F41-63A400B25577}"/>
                  </a:ext>
                </a:extLst>
              </p14:cNvPr>
              <p14:cNvContentPartPr/>
              <p14:nvPr/>
            </p14:nvContentPartPr>
            <p14:xfrm>
              <a:off x="24226363" y="20337387"/>
              <a:ext cx="360" cy="37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01B949-5B43-0F8B-9F41-63A400B2557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220243" y="20331267"/>
                <a:ext cx="126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6DA235B-54BD-B9C4-9DB5-41ACC46312CE}"/>
                  </a:ext>
                </a:extLst>
              </p14:cNvPr>
              <p14:cNvContentPartPr/>
              <p14:nvPr/>
            </p14:nvContentPartPr>
            <p14:xfrm>
              <a:off x="24226363" y="20166027"/>
              <a:ext cx="360" cy="32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6DA235B-54BD-B9C4-9DB5-41ACC46312C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220243" y="20159907"/>
                <a:ext cx="126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3656335-BA3E-084E-386A-91921823B137}"/>
                  </a:ext>
                </a:extLst>
              </p14:cNvPr>
              <p14:cNvContentPartPr/>
              <p14:nvPr/>
            </p14:nvContentPartPr>
            <p14:xfrm>
              <a:off x="24216643" y="19963707"/>
              <a:ext cx="360" cy="37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3656335-BA3E-084E-386A-91921823B1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210523" y="19957587"/>
                <a:ext cx="126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20C9B63-8F87-6E1A-1FDB-396CBE4D560D}"/>
                  </a:ext>
                </a:extLst>
              </p14:cNvPr>
              <p14:cNvContentPartPr/>
              <p14:nvPr/>
            </p14:nvContentPartPr>
            <p14:xfrm>
              <a:off x="24197203" y="19719987"/>
              <a:ext cx="360" cy="55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20C9B63-8F87-6E1A-1FDB-396CBE4D560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191083" y="19713867"/>
                <a:ext cx="1260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77BB8B5-8ABA-A8A1-131C-39167614AD8A}"/>
                  </a:ext>
                </a:extLst>
              </p14:cNvPr>
              <p14:cNvContentPartPr/>
              <p14:nvPr/>
            </p14:nvContentPartPr>
            <p14:xfrm>
              <a:off x="24187483" y="19214547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77BB8B5-8ABA-A8A1-131C-39167614AD8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181363" y="1920842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BCF87A6-9ED6-5851-1D13-7FEE526513E0}"/>
                  </a:ext>
                </a:extLst>
              </p14:cNvPr>
              <p14:cNvContentPartPr/>
              <p14:nvPr/>
            </p14:nvContentPartPr>
            <p14:xfrm>
              <a:off x="24179563" y="18996387"/>
              <a:ext cx="7920" cy="41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BCF87A6-9ED6-5851-1D13-7FEE526513E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173443" y="18990267"/>
                <a:ext cx="201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F899C6E-261D-0233-042A-9B09E8ACF25A}"/>
                  </a:ext>
                </a:extLst>
              </p14:cNvPr>
              <p14:cNvContentPartPr/>
              <p14:nvPr/>
            </p14:nvContentPartPr>
            <p14:xfrm>
              <a:off x="24138163" y="18681027"/>
              <a:ext cx="360" cy="91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F899C6E-261D-0233-042A-9B09E8ACF25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132043" y="18674907"/>
                <a:ext cx="126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C234866-E3D6-BF75-332A-C348F1F2E32B}"/>
                  </a:ext>
                </a:extLst>
              </p14:cNvPr>
              <p14:cNvContentPartPr/>
              <p14:nvPr/>
            </p14:nvContentPartPr>
            <p14:xfrm>
              <a:off x="24138163" y="18322827"/>
              <a:ext cx="360" cy="115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C234866-E3D6-BF75-332A-C348F1F2E32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132043" y="18316707"/>
                <a:ext cx="126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A825544-C937-FC3D-8769-B060D35B7F96}"/>
                  </a:ext>
                </a:extLst>
              </p14:cNvPr>
              <p14:cNvContentPartPr/>
              <p14:nvPr/>
            </p14:nvContentPartPr>
            <p14:xfrm>
              <a:off x="24124483" y="17965347"/>
              <a:ext cx="4320" cy="1677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A825544-C937-FC3D-8769-B060D35B7F9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118363" y="17959240"/>
                <a:ext cx="16560" cy="179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484F631-525E-5776-F933-FF11B343F61E}"/>
                  </a:ext>
                </a:extLst>
              </p14:cNvPr>
              <p14:cNvContentPartPr/>
              <p14:nvPr/>
            </p14:nvContentPartPr>
            <p14:xfrm>
              <a:off x="24118723" y="17795787"/>
              <a:ext cx="360" cy="62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484F631-525E-5776-F933-FF11B343F6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112603" y="17789667"/>
                <a:ext cx="126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72F785A-7179-6BCF-D1C8-992E80923BB1}"/>
                  </a:ext>
                </a:extLst>
              </p14:cNvPr>
              <p14:cNvContentPartPr/>
              <p14:nvPr/>
            </p14:nvContentPartPr>
            <p14:xfrm>
              <a:off x="24118723" y="17547747"/>
              <a:ext cx="9360" cy="450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72F785A-7179-6BCF-D1C8-992E80923BB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112603" y="17541627"/>
                <a:ext cx="216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5994539-E92C-4A01-C5EE-8880398875EC}"/>
                  </a:ext>
                </a:extLst>
              </p14:cNvPr>
              <p14:cNvContentPartPr/>
              <p14:nvPr/>
            </p14:nvContentPartPr>
            <p14:xfrm>
              <a:off x="24157603" y="16794267"/>
              <a:ext cx="360" cy="51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5994539-E92C-4A01-C5EE-8880398875E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151483" y="16788147"/>
                <a:ext cx="126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747CACE-3D45-9C99-27D0-CDBFCFE542F7}"/>
                  </a:ext>
                </a:extLst>
              </p14:cNvPr>
              <p14:cNvContentPartPr/>
              <p14:nvPr/>
            </p14:nvContentPartPr>
            <p14:xfrm>
              <a:off x="24138163" y="16509507"/>
              <a:ext cx="360" cy="50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747CACE-3D45-9C99-27D0-CDBFCFE542F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132043" y="16503430"/>
                <a:ext cx="12600" cy="62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F18E64B-C9EC-6752-3881-68745DF644CA}"/>
                  </a:ext>
                </a:extLst>
              </p14:cNvPr>
              <p14:cNvContentPartPr/>
              <p14:nvPr/>
            </p14:nvContentPartPr>
            <p14:xfrm>
              <a:off x="24108283" y="16117467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F18E64B-C9EC-6752-3881-68745DF644C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102163" y="1611134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624CAD2-67EA-6FCA-7D10-CB427CF75A1E}"/>
                  </a:ext>
                </a:extLst>
              </p14:cNvPr>
              <p14:cNvContentPartPr/>
              <p14:nvPr/>
            </p14:nvContentPartPr>
            <p14:xfrm>
              <a:off x="24108283" y="15891387"/>
              <a:ext cx="360" cy="59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624CAD2-67EA-6FCA-7D10-CB427CF75A1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102163" y="15885304"/>
                <a:ext cx="12600" cy="71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52E3864-304A-82AB-0631-B1EA826B0869}"/>
                  </a:ext>
                </a:extLst>
              </p14:cNvPr>
              <p14:cNvContentPartPr/>
              <p14:nvPr/>
            </p14:nvContentPartPr>
            <p14:xfrm>
              <a:off x="24108283" y="15546867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52E3864-304A-82AB-0631-B1EA826B08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102163" y="1554074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BE50932-A5A3-619B-42A8-30571292462E}"/>
                  </a:ext>
                </a:extLst>
              </p14:cNvPr>
              <p14:cNvContentPartPr/>
              <p14:nvPr/>
            </p14:nvContentPartPr>
            <p14:xfrm>
              <a:off x="24138163" y="15368307"/>
              <a:ext cx="360" cy="2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BE50932-A5A3-619B-42A8-30571292462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4132043" y="15362187"/>
                <a:ext cx="1260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9641F47-0C26-C09A-0FE9-33523C93B917}"/>
                  </a:ext>
                </a:extLst>
              </p14:cNvPr>
              <p14:cNvContentPartPr/>
              <p14:nvPr/>
            </p14:nvContentPartPr>
            <p14:xfrm>
              <a:off x="25091803" y="15399627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9641F47-0C26-C09A-0FE9-33523C93B91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085683" y="1539350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66672C2-77E3-3F6C-4055-93F7BC73889D}"/>
                  </a:ext>
                </a:extLst>
              </p14:cNvPr>
              <p14:cNvContentPartPr/>
              <p14:nvPr/>
            </p14:nvContentPartPr>
            <p14:xfrm>
              <a:off x="25111243" y="15537147"/>
              <a:ext cx="20520" cy="777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66672C2-77E3-3F6C-4055-93F7BC73889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5105123" y="15531055"/>
                <a:ext cx="32760" cy="89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0A1FBBC-D86D-224E-FAEC-094E07572C76}"/>
                  </a:ext>
                </a:extLst>
              </p14:cNvPr>
              <p14:cNvContentPartPr/>
              <p14:nvPr/>
            </p14:nvContentPartPr>
            <p14:xfrm>
              <a:off x="25180363" y="15793107"/>
              <a:ext cx="26640" cy="108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0A1FBBC-D86D-224E-FAEC-094E07572C7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174159" y="15787007"/>
                <a:ext cx="39048" cy="1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474BBF3-B5D9-C9ED-A95B-081EFFFB4873}"/>
                  </a:ext>
                </a:extLst>
              </p14:cNvPr>
              <p14:cNvContentPartPr/>
              <p14:nvPr/>
            </p14:nvContentPartPr>
            <p14:xfrm>
              <a:off x="25209883" y="16087947"/>
              <a:ext cx="10440" cy="1000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474BBF3-B5D9-C9ED-A95B-081EFFFB487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203763" y="16081827"/>
                <a:ext cx="226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75D02A7-CFBB-0DD8-0D3A-2733E64816C1}"/>
                  </a:ext>
                </a:extLst>
              </p14:cNvPr>
              <p14:cNvContentPartPr/>
              <p14:nvPr/>
            </p14:nvContentPartPr>
            <p14:xfrm>
              <a:off x="25209883" y="16441827"/>
              <a:ext cx="20880" cy="1638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75D02A7-CFBB-0DD8-0D3A-2733E64816C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5203763" y="16435707"/>
                <a:ext cx="331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074E86C-D5E9-D8EC-79EF-BA82423301FE}"/>
                  </a:ext>
                </a:extLst>
              </p14:cNvPr>
              <p14:cNvContentPartPr/>
              <p14:nvPr/>
            </p14:nvContentPartPr>
            <p14:xfrm>
              <a:off x="25192243" y="16796067"/>
              <a:ext cx="37440" cy="2444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074E86C-D5E9-D8EC-79EF-BA82423301F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5186123" y="16789947"/>
                <a:ext cx="496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E5EA24A-4A21-0A8C-3AE7-79E906F996FA}"/>
                  </a:ext>
                </a:extLst>
              </p14:cNvPr>
              <p14:cNvContentPartPr/>
              <p14:nvPr/>
            </p14:nvContentPartPr>
            <p14:xfrm>
              <a:off x="25180363" y="17179107"/>
              <a:ext cx="360" cy="101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E5EA24A-4A21-0A8C-3AE7-79E906F996F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174243" y="17172987"/>
                <a:ext cx="1260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C25C482-124F-EBE2-8FF3-ED504941C69A}"/>
                  </a:ext>
                </a:extLst>
              </p14:cNvPr>
              <p14:cNvContentPartPr/>
              <p14:nvPr/>
            </p14:nvContentPartPr>
            <p14:xfrm>
              <a:off x="25190083" y="17405547"/>
              <a:ext cx="360" cy="71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C25C482-124F-EBE2-8FF3-ED504941C69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5183963" y="17399458"/>
                <a:ext cx="12600" cy="83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16C1738-E5FA-0EF8-8A32-D656F5D84F69}"/>
                  </a:ext>
                </a:extLst>
              </p14:cNvPr>
              <p14:cNvContentPartPr/>
              <p14:nvPr/>
            </p14:nvContentPartPr>
            <p14:xfrm>
              <a:off x="25199803" y="17660787"/>
              <a:ext cx="19080" cy="78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16C1738-E5FA-0EF8-8A32-D656F5D84F6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5193683" y="17654667"/>
                <a:ext cx="313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78A6B1E-7BC0-C444-E9CB-ABB3A03CEA43}"/>
                  </a:ext>
                </a:extLst>
              </p14:cNvPr>
              <p14:cNvContentPartPr/>
              <p14:nvPr/>
            </p14:nvContentPartPr>
            <p14:xfrm>
              <a:off x="25258843" y="17965707"/>
              <a:ext cx="20160" cy="1364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78A6B1E-7BC0-C444-E9CB-ABB3A03CEA4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5252612" y="17959603"/>
                <a:ext cx="32623" cy="148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B6D8CE0-FFD1-A633-FA45-BA8A8FD32DA1}"/>
                  </a:ext>
                </a:extLst>
              </p14:cNvPr>
              <p14:cNvContentPartPr/>
              <p14:nvPr/>
            </p14:nvContentPartPr>
            <p14:xfrm>
              <a:off x="25288363" y="18260547"/>
              <a:ext cx="360" cy="1224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B6D8CE0-FFD1-A633-FA45-BA8A8FD32DA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5282243" y="18254427"/>
                <a:ext cx="126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9F7329B-B060-8EE7-5BA4-342E2D74FFDB}"/>
                  </a:ext>
                </a:extLst>
              </p14:cNvPr>
              <p14:cNvContentPartPr/>
              <p14:nvPr/>
            </p14:nvContentPartPr>
            <p14:xfrm>
              <a:off x="25278643" y="18752667"/>
              <a:ext cx="360" cy="266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9F7329B-B060-8EE7-5BA4-342E2D74FFD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5272523" y="18746547"/>
                <a:ext cx="126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3B499EE-9878-61A1-D180-C97AB5F5F15F}"/>
                  </a:ext>
                </a:extLst>
              </p14:cNvPr>
              <p14:cNvContentPartPr/>
              <p14:nvPr/>
            </p14:nvContentPartPr>
            <p14:xfrm>
              <a:off x="25264963" y="18899907"/>
              <a:ext cx="4320" cy="32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3B499EE-9878-61A1-D180-C97AB5F5F15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5258843" y="18893854"/>
                <a:ext cx="16560" cy="44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0F4973E-18F7-0F93-1D86-306B69E9C3CA}"/>
                  </a:ext>
                </a:extLst>
              </p14:cNvPr>
              <p14:cNvContentPartPr/>
              <p14:nvPr/>
            </p14:nvContentPartPr>
            <p14:xfrm>
              <a:off x="25239403" y="19066947"/>
              <a:ext cx="360" cy="87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0F4973E-18F7-0F93-1D86-306B69E9C3C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5233283" y="19060827"/>
                <a:ext cx="126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AB7AF70-DAD0-94DD-5780-4F296755E182}"/>
                  </a:ext>
                </a:extLst>
              </p14:cNvPr>
              <p14:cNvContentPartPr/>
              <p14:nvPr/>
            </p14:nvContentPartPr>
            <p14:xfrm>
              <a:off x="25239403" y="19420827"/>
              <a:ext cx="20520" cy="191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AB7AF70-DAD0-94DD-5780-4F296755E18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5233283" y="19414707"/>
                <a:ext cx="327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6268638-7CAB-C0B2-FBFD-EC5557A3AEC9}"/>
                  </a:ext>
                </a:extLst>
              </p14:cNvPr>
              <p14:cNvContentPartPr/>
              <p14:nvPr/>
            </p14:nvContentPartPr>
            <p14:xfrm>
              <a:off x="25258843" y="19912587"/>
              <a:ext cx="360" cy="1184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6268638-7CAB-C0B2-FBFD-EC5557A3AEC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5252723" y="19906467"/>
                <a:ext cx="126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2E35343-D9F1-2FC7-C297-C8138E1B77BB}"/>
                  </a:ext>
                </a:extLst>
              </p14:cNvPr>
              <p14:cNvContentPartPr/>
              <p14:nvPr/>
            </p14:nvContentPartPr>
            <p14:xfrm>
              <a:off x="25249123" y="20315787"/>
              <a:ext cx="360" cy="964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2E35343-D9F1-2FC7-C297-C8138E1B77B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5243003" y="20309667"/>
                <a:ext cx="126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1A9AD0A-8297-D72E-E03C-C13472EAB889}"/>
                  </a:ext>
                </a:extLst>
              </p14:cNvPr>
              <p14:cNvContentPartPr/>
              <p14:nvPr/>
            </p14:nvContentPartPr>
            <p14:xfrm>
              <a:off x="25258843" y="20650227"/>
              <a:ext cx="360" cy="1144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1A9AD0A-8297-D72E-E03C-C13472EAB88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5252723" y="20644126"/>
                <a:ext cx="12600" cy="126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BB62B47-D545-0867-E92E-0BD1D6D6993F}"/>
                  </a:ext>
                </a:extLst>
              </p14:cNvPr>
              <p14:cNvContentPartPr/>
              <p14:nvPr/>
            </p14:nvContentPartPr>
            <p14:xfrm>
              <a:off x="25258843" y="21004107"/>
              <a:ext cx="360" cy="500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BB62B47-D545-0867-E92E-0BD1D6D6993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5252723" y="20998031"/>
                <a:ext cx="12600" cy="62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A6490F1-6DC2-28A9-2574-7567D93CE38F}"/>
                  </a:ext>
                </a:extLst>
              </p14:cNvPr>
              <p14:cNvContentPartPr/>
              <p14:nvPr/>
            </p14:nvContentPartPr>
            <p14:xfrm>
              <a:off x="25258843" y="21190947"/>
              <a:ext cx="360" cy="180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A6490F1-6DC2-28A9-2574-7567D93CE38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252723" y="21184827"/>
                <a:ext cx="126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16A2244-E226-4493-FBE6-E9B9E1D9F173}"/>
                  </a:ext>
                </a:extLst>
              </p14:cNvPr>
              <p14:cNvContentPartPr/>
              <p14:nvPr/>
            </p14:nvContentPartPr>
            <p14:xfrm>
              <a:off x="24293323" y="17157147"/>
              <a:ext cx="565200" cy="378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16A2244-E226-4493-FBE6-E9B9E1D9F17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4287203" y="17151027"/>
                <a:ext cx="5774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0A7C840-5F13-4D4E-C56B-901060D9FD44}"/>
                  </a:ext>
                </a:extLst>
              </p14:cNvPr>
              <p14:cNvContentPartPr/>
              <p14:nvPr/>
            </p14:nvContentPartPr>
            <p14:xfrm>
              <a:off x="22527523" y="17193147"/>
              <a:ext cx="241200" cy="2415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0A7C840-5F13-4D4E-C56B-901060D9FD4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2521403" y="17187018"/>
                <a:ext cx="253440" cy="253818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1CFD62A-2463-4F6B-BA0A-9144CDBE6909}"/>
              </a:ext>
            </a:extLst>
          </p:cNvPr>
          <p:cNvGrpSpPr/>
          <p:nvPr/>
        </p:nvGrpSpPr>
        <p:grpSpPr>
          <a:xfrm>
            <a:off x="22781323" y="17193507"/>
            <a:ext cx="1524240" cy="231480"/>
            <a:chOff x="6017323" y="2334507"/>
            <a:chExt cx="152424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C607877-BF4B-1107-D613-5A1CA18FFC0C}"/>
                    </a:ext>
                  </a:extLst>
                </p14:cNvPr>
                <p14:cNvContentPartPr/>
                <p14:nvPr/>
              </p14:nvContentPartPr>
              <p14:xfrm>
                <a:off x="7364443" y="2555907"/>
                <a:ext cx="360" cy="1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C607877-BF4B-1107-D613-5A1CA18FFC0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58323" y="2549787"/>
                  <a:ext cx="12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67C9E97-CA77-8C77-F1BE-D5E5F5DFF5F4}"/>
                    </a:ext>
                  </a:extLst>
                </p14:cNvPr>
                <p14:cNvContentPartPr/>
                <p14:nvPr/>
              </p14:nvContentPartPr>
              <p14:xfrm>
                <a:off x="7383883" y="2334507"/>
                <a:ext cx="360" cy="84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67C9E97-CA77-8C77-F1BE-D5E5F5DFF5F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77763" y="2328387"/>
                  <a:ext cx="126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03700CD-6AB7-426D-97F0-3C4EB45F5126}"/>
                    </a:ext>
                  </a:extLst>
                </p14:cNvPr>
                <p14:cNvContentPartPr/>
                <p14:nvPr/>
              </p14:nvContentPartPr>
              <p14:xfrm>
                <a:off x="6017323" y="2468067"/>
                <a:ext cx="1524240" cy="49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03700CD-6AB7-426D-97F0-3C4EB45F512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11203" y="2461947"/>
                  <a:ext cx="1536480" cy="6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01CA875-F219-5C6B-E882-0ADD869A0E4F}"/>
                  </a:ext>
                </a:extLst>
              </p14:cNvPr>
              <p14:cNvContentPartPr/>
              <p14:nvPr/>
            </p14:nvContentPartPr>
            <p14:xfrm>
              <a:off x="19064683" y="19106187"/>
              <a:ext cx="1574640" cy="504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01CA875-F219-5C6B-E882-0ADD869A0E4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9058563" y="19100110"/>
                <a:ext cx="1586880" cy="62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94DCD49-CD3F-3B70-E0F9-6738940AC4F0}"/>
                  </a:ext>
                </a:extLst>
              </p14:cNvPr>
              <p14:cNvContentPartPr/>
              <p14:nvPr/>
            </p14:nvContentPartPr>
            <p14:xfrm>
              <a:off x="21384883" y="21318027"/>
              <a:ext cx="442440" cy="212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94DCD49-CD3F-3B70-E0F9-6738940AC4F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1378758" y="21311907"/>
                <a:ext cx="45469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F4BFAD8-DA47-3674-5135-FB7FCBBFAAC2}"/>
                  </a:ext>
                </a:extLst>
              </p14:cNvPr>
              <p14:cNvContentPartPr/>
              <p14:nvPr/>
            </p14:nvContentPartPr>
            <p14:xfrm>
              <a:off x="20773243" y="18788667"/>
              <a:ext cx="614520" cy="2408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F4BFAD8-DA47-3674-5135-FB7FCBBFAAC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767123" y="18782547"/>
                <a:ext cx="6267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AD20ABD-F95B-40C8-1914-D4803EEB2D81}"/>
                  </a:ext>
                </a:extLst>
              </p14:cNvPr>
              <p14:cNvContentPartPr/>
              <p14:nvPr/>
            </p14:nvContentPartPr>
            <p14:xfrm>
              <a:off x="21079603" y="18571947"/>
              <a:ext cx="124560" cy="1422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AD20ABD-F95B-40C8-1914-D4803EEB2D8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1073483" y="18565827"/>
                <a:ext cx="136800" cy="1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45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74F4-23A2-0E1F-FFC9-0011C81E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Lvl1-naïve 7d hold if 10dpospredany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C066-94E0-516E-5198-4F5BBDF94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Tested on 1000 most recent pred+ non-nan trades w </a:t>
            </a:r>
            <a:r>
              <a:rPr lang="en-US" dirty="0" err="1"/>
              <a:t>filing_date</a:t>
            </a:r>
            <a:r>
              <a:rPr lang="en-US" dirty="0"/>
              <a:t> 5/29/2025-7/22/2025. $1 inv </a:t>
            </a:r>
            <a:r>
              <a:rPr lang="en-US" dirty="0" err="1"/>
              <a:t>ea</a:t>
            </a:r>
            <a:endParaRPr lang="en-US" dirty="0"/>
          </a:p>
          <a:p>
            <a:r>
              <a:rPr lang="en-US" dirty="0"/>
              <a:t>Total </a:t>
            </a:r>
            <a:r>
              <a:rPr lang="en-US" dirty="0" err="1"/>
              <a:t>PnL</a:t>
            </a:r>
            <a:r>
              <a:rPr lang="en-US" dirty="0"/>
              <a:t>: $45.62 Winning trades: 573/1000 → Win %: 57.30%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29845-E752-1F56-0AE3-E96F19642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175" y="18347046"/>
            <a:ext cx="3556194" cy="2823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F3E3B0-53ED-BA67-2864-2A5C875C1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3776" y="18860294"/>
            <a:ext cx="3939881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6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26E41-B57F-4548-2D9A-D4046202D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9125-0134-99B1-E0DF-A8420C71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Lvl2 – predpos10d, naive </a:t>
            </a:r>
            <a:r>
              <a:rPr lang="en-US" dirty="0" err="1"/>
              <a:t>freq</a:t>
            </a:r>
            <a:r>
              <a:rPr lang="en-US" dirty="0"/>
              <a:t>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20B07-BD5C-F322-78BE-4B961BB0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GPT hard carry. Going to redo manually </a:t>
            </a:r>
            <a:r>
              <a:rPr lang="en-US" dirty="0" err="1"/>
              <a:t>cuz</a:t>
            </a:r>
            <a:r>
              <a:rPr lang="en-US" dirty="0"/>
              <a:t> it doesn’t work and it can’t be visualized or checked…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6F518-56DA-508E-AB9D-478823560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097" y="17628813"/>
            <a:ext cx="3177815" cy="1318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E1F3BF-CBD1-2FC6-49D8-ECCF330B3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9465" y="19356577"/>
            <a:ext cx="3743254" cy="208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21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6209</TotalTime>
  <Words>1610</Words>
  <Application>Microsoft Office PowerPoint</Application>
  <PresentationFormat>Custom</PresentationFormat>
  <Paragraphs>208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 Theme</vt:lpstr>
      <vt:lpstr>disantideambiguation</vt:lpstr>
      <vt:lpstr>PowerPoint Presentation</vt:lpstr>
      <vt:lpstr>modelflow</vt:lpstr>
      <vt:lpstr>Notings – missing data is often missing for all times, better coverage recently</vt:lpstr>
      <vt:lpstr>notings2</vt:lpstr>
      <vt:lpstr>Notings3 – naïve buying testing (baseline)</vt:lpstr>
      <vt:lpstr>Notings4 – naïve buying cont.</vt:lpstr>
      <vt:lpstr>Lvl1-naïve 7d hold if 10dpospredany</vt:lpstr>
      <vt:lpstr>Lvl2 – predpos10d, naive freq-based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</dc:creator>
  <cp:lastModifiedBy>John</cp:lastModifiedBy>
  <cp:revision>35</cp:revision>
  <dcterms:created xsi:type="dcterms:W3CDTF">2025-08-13T19:39:28Z</dcterms:created>
  <dcterms:modified xsi:type="dcterms:W3CDTF">2025-08-18T17:50:15Z</dcterms:modified>
</cp:coreProperties>
</file>