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5" r:id="rId2"/>
  </p:sldMasterIdLst>
  <p:notesMasterIdLst>
    <p:notesMasterId r:id="rId16"/>
  </p:notesMasterIdLst>
  <p:sldIdLst>
    <p:sldId id="256" r:id="rId3"/>
    <p:sldId id="257" r:id="rId4"/>
    <p:sldId id="258" r:id="rId5"/>
    <p:sldId id="259" r:id="rId6"/>
    <p:sldId id="260" r:id="rId7"/>
    <p:sldId id="261" r:id="rId8"/>
    <p:sldId id="262" r:id="rId9"/>
    <p:sldId id="263" r:id="rId10"/>
    <p:sldId id="269" r:id="rId11"/>
    <p:sldId id="265" r:id="rId12"/>
    <p:sldId id="270" r:id="rId13"/>
    <p:sldId id="267" r:id="rId14"/>
    <p:sldId id="268" r:id="rId15"/>
  </p:sldIdLst>
  <p:sldSz cx="9144000" cy="5143500" type="screen16x9"/>
  <p:notesSz cx="6858000" cy="9144000"/>
  <p:embeddedFontLst>
    <p:embeddedFont>
      <p:font typeface="Barlow" panose="020F0502020204030204" pitchFamily="2" charset="0"/>
      <p:regular r:id="rId17"/>
      <p:bold r:id="rId18"/>
      <p:italic r:id="rId19"/>
      <p:boldItalic r:id="rId20"/>
    </p:embeddedFont>
    <p:embeddedFont>
      <p:font typeface="Barlow ExtraLight" panose="020F0502020204030204" pitchFamily="2" charset="0"/>
      <p:regular r:id="rId21"/>
      <p:bold r:id="rId22"/>
      <p:italic r:id="rId23"/>
      <p:boldItalic r:id="rId24"/>
    </p:embeddedFont>
    <p:embeddedFont>
      <p:font typeface="Barlow Light" panose="020F0502020204030204" pitchFamily="2" charset="0"/>
      <p:regular r:id="rId25"/>
      <p:bold r:id="rId26"/>
      <p:italic r:id="rId27"/>
      <p:boldItalic r:id="rId28"/>
    </p:embeddedFont>
    <p:embeddedFont>
      <p:font typeface="Barlow Medium" panose="020F0502020204030204" pitchFamily="2" charset="0"/>
      <p:regular r:id="rId29"/>
      <p:bold r:id="rId30"/>
      <p:italic r:id="rId31"/>
      <p:boldItalic r:id="rId32"/>
    </p:embeddedFont>
    <p:embeddedFont>
      <p:font typeface="Hepta Slab" panose="020B0604020202020204" charset="0"/>
      <p:regular r:id="rId33"/>
      <p:bold r:id="rId34"/>
    </p:embeddedFont>
    <p:embeddedFont>
      <p:font typeface="Hepta Slab Light" panose="020B0604020202020204" charset="0"/>
      <p:regular r:id="rId35"/>
      <p:bold r:id="rId36"/>
    </p:embeddedFont>
    <p:embeddedFont>
      <p:font typeface="Hepta Slab Medium"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1e9e8b07e8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1e9e8b07e8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d6f8d8e2a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d6f8d8e2a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d6de8bc544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d6de8bc54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1e9e8b07e8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1e9e8b07e8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1e9e8b07e8_0_1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1e9e8b07e8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1e9e8b07e8_0_1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1e9e8b07e8_0_1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1e9e8b07e8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1e9e8b07e8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1e9e8b07e8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1e9e8b07e8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1e9e8b07e8_0_1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1e9e8b07e8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d6de8bc54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d6de8bc5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d6de8bc54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d6de8bc54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d6de8bc54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d6de8bc54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1e9e8b07e8_0_1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1e9e8b07e8_0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178" name="Google Shape;178;p35"/>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179" name="Google Shape;17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180"/>
        <p:cNvGrpSpPr/>
        <p:nvPr/>
      </p:nvGrpSpPr>
      <p:grpSpPr>
        <a:xfrm>
          <a:off x="0" y="0"/>
          <a:ext cx="0" cy="0"/>
          <a:chOff x="0" y="0"/>
          <a:chExt cx="0" cy="0"/>
        </a:xfrm>
      </p:grpSpPr>
      <p:sp>
        <p:nvSpPr>
          <p:cNvPr id="181" name="Google Shape;181;p36"/>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36"/>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183" name="Google Shape;183;p36"/>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184" name="Google Shape;184;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185"/>
        <p:cNvGrpSpPr/>
        <p:nvPr/>
      </p:nvGrpSpPr>
      <p:grpSpPr>
        <a:xfrm>
          <a:off x="0" y="0"/>
          <a:ext cx="0" cy="0"/>
          <a:chOff x="0" y="0"/>
          <a:chExt cx="0" cy="0"/>
        </a:xfrm>
      </p:grpSpPr>
      <p:sp>
        <p:nvSpPr>
          <p:cNvPr id="186" name="Google Shape;186;p37"/>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187" name="Google Shape;187;p37"/>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88" name="Google Shape;188;p37"/>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89" name="Google Shape;189;p37"/>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0" name="Google Shape;190;p37"/>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91" name="Google Shape;191;p37"/>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92" name="Google Shape;192;p37"/>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3" name="Google Shape;193;p37"/>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94" name="Google Shape;194;p37"/>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95" name="Google Shape;195;p37"/>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6" name="Google Shape;196;p37"/>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97" name="Google Shape;197;p37"/>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98" name="Google Shape;198;p37"/>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9" name="Google Shape;199;p37"/>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00" name="Google Shape;200;p37"/>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01" name="Google Shape;201;p37"/>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02" name="Google Shape;202;p37"/>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03" name="Google Shape;203;p37"/>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04" name="Google Shape;204;p37"/>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05" name="Google Shape;205;p3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8"/>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209" name="Google Shape;209;p38"/>
          <p:cNvSpPr>
            <a:spLocks noGrp="1"/>
          </p:cNvSpPr>
          <p:nvPr>
            <p:ph type="pic" idx="2"/>
          </p:nvPr>
        </p:nvSpPr>
        <p:spPr>
          <a:xfrm>
            <a:off x="3915225" y="1631250"/>
            <a:ext cx="4441200" cy="3009900"/>
          </a:xfrm>
          <a:prstGeom prst="roundRect">
            <a:avLst>
              <a:gd name="adj" fmla="val 16667"/>
            </a:avLst>
          </a:prstGeom>
          <a:noFill/>
          <a:ln>
            <a:noFill/>
          </a:ln>
        </p:spPr>
      </p:sp>
      <p:sp>
        <p:nvSpPr>
          <p:cNvPr id="210" name="Google Shape;210;p38"/>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11" name="Google Shape;211;p38"/>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12" name="Google Shape;212;p3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9"/>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16" name="Google Shape;216;p39"/>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217" name="Google Shape;217;p39"/>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218" name="Google Shape;218;p3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219"/>
        <p:cNvGrpSpPr/>
        <p:nvPr/>
      </p:nvGrpSpPr>
      <p:grpSpPr>
        <a:xfrm>
          <a:off x="0" y="0"/>
          <a:ext cx="0" cy="0"/>
          <a:chOff x="0" y="0"/>
          <a:chExt cx="0" cy="0"/>
        </a:xfrm>
      </p:grpSpPr>
      <p:sp>
        <p:nvSpPr>
          <p:cNvPr id="220" name="Google Shape;220;p40"/>
          <p:cNvSpPr>
            <a:spLocks noGrp="1"/>
          </p:cNvSpPr>
          <p:nvPr>
            <p:ph type="pic" idx="2"/>
          </p:nvPr>
        </p:nvSpPr>
        <p:spPr>
          <a:xfrm>
            <a:off x="791150" y="522900"/>
            <a:ext cx="1294800" cy="1918500"/>
          </a:xfrm>
          <a:prstGeom prst="rect">
            <a:avLst/>
          </a:prstGeom>
          <a:noFill/>
          <a:ln>
            <a:noFill/>
          </a:ln>
        </p:spPr>
      </p:sp>
      <p:sp>
        <p:nvSpPr>
          <p:cNvPr id="221" name="Google Shape;221;p40"/>
          <p:cNvSpPr>
            <a:spLocks noGrp="1"/>
          </p:cNvSpPr>
          <p:nvPr>
            <p:ph type="pic" idx="3"/>
          </p:nvPr>
        </p:nvSpPr>
        <p:spPr>
          <a:xfrm>
            <a:off x="2355375" y="522900"/>
            <a:ext cx="1294800" cy="1918500"/>
          </a:xfrm>
          <a:prstGeom prst="rect">
            <a:avLst/>
          </a:prstGeom>
          <a:noFill/>
          <a:ln>
            <a:noFill/>
          </a:ln>
        </p:spPr>
      </p:sp>
      <p:sp>
        <p:nvSpPr>
          <p:cNvPr id="222" name="Google Shape;222;p40"/>
          <p:cNvSpPr>
            <a:spLocks noGrp="1"/>
          </p:cNvSpPr>
          <p:nvPr>
            <p:ph type="pic" idx="4"/>
          </p:nvPr>
        </p:nvSpPr>
        <p:spPr>
          <a:xfrm>
            <a:off x="3921313" y="522900"/>
            <a:ext cx="1294800" cy="1918500"/>
          </a:xfrm>
          <a:prstGeom prst="rect">
            <a:avLst/>
          </a:prstGeom>
          <a:noFill/>
          <a:ln>
            <a:noFill/>
          </a:ln>
        </p:spPr>
      </p:sp>
      <p:sp>
        <p:nvSpPr>
          <p:cNvPr id="223" name="Google Shape;223;p40"/>
          <p:cNvSpPr>
            <a:spLocks noGrp="1"/>
          </p:cNvSpPr>
          <p:nvPr>
            <p:ph type="pic" idx="5"/>
          </p:nvPr>
        </p:nvSpPr>
        <p:spPr>
          <a:xfrm>
            <a:off x="5491588" y="522900"/>
            <a:ext cx="1294800" cy="1918500"/>
          </a:xfrm>
          <a:prstGeom prst="rect">
            <a:avLst/>
          </a:prstGeom>
          <a:noFill/>
          <a:ln>
            <a:noFill/>
          </a:ln>
        </p:spPr>
      </p:sp>
      <p:sp>
        <p:nvSpPr>
          <p:cNvPr id="224" name="Google Shape;224;p40"/>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225" name="Google Shape;225;p40"/>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6" name="Google Shape;226;p40"/>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27" name="Google Shape;227;p40"/>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28" name="Google Shape;228;p40"/>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29" name="Google Shape;229;p40"/>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30" name="Google Shape;230;p40"/>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1" name="Google Shape;231;p40"/>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2" name="Google Shape;232;p40"/>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3" name="Google Shape;233;p40"/>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4" name="Google Shape;234;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235"/>
        <p:cNvGrpSpPr/>
        <p:nvPr/>
      </p:nvGrpSpPr>
      <p:grpSpPr>
        <a:xfrm>
          <a:off x="0" y="0"/>
          <a:ext cx="0" cy="0"/>
          <a:chOff x="0" y="0"/>
          <a:chExt cx="0" cy="0"/>
        </a:xfrm>
      </p:grpSpPr>
      <p:sp>
        <p:nvSpPr>
          <p:cNvPr id="236" name="Google Shape;236;p41"/>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237" name="Google Shape;237;p41"/>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38" name="Google Shape;238;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239"/>
        <p:cNvGrpSpPr/>
        <p:nvPr/>
      </p:nvGrpSpPr>
      <p:grpSpPr>
        <a:xfrm>
          <a:off x="0" y="0"/>
          <a:ext cx="0" cy="0"/>
          <a:chOff x="0" y="0"/>
          <a:chExt cx="0" cy="0"/>
        </a:xfrm>
      </p:grpSpPr>
      <p:sp>
        <p:nvSpPr>
          <p:cNvPr id="240" name="Google Shape;240;p42"/>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41" name="Google Shape;241;p42"/>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242" name="Google Shape;242;p42"/>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43" name="Google Shape;243;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6" name="Google Shape;246;p43"/>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7" name="Google Shape;247;p43"/>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8" name="Google Shape;248;p43"/>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9" name="Google Shape;249;p43"/>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50" name="Google Shape;250;p43"/>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251" name="Google Shape;251;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252"/>
        <p:cNvGrpSpPr/>
        <p:nvPr/>
      </p:nvGrpSpPr>
      <p:grpSpPr>
        <a:xfrm>
          <a:off x="0" y="0"/>
          <a:ext cx="0" cy="0"/>
          <a:chOff x="0" y="0"/>
          <a:chExt cx="0" cy="0"/>
        </a:xfrm>
      </p:grpSpPr>
      <p:sp>
        <p:nvSpPr>
          <p:cNvPr id="253" name="Google Shape;253;p44"/>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254" name="Google Shape;254;p44"/>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55" name="Google Shape;255;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256"/>
        <p:cNvGrpSpPr/>
        <p:nvPr/>
      </p:nvGrpSpPr>
      <p:grpSpPr>
        <a:xfrm>
          <a:off x="0" y="0"/>
          <a:ext cx="0" cy="0"/>
          <a:chOff x="0" y="0"/>
          <a:chExt cx="0" cy="0"/>
        </a:xfrm>
      </p:grpSpPr>
      <p:sp>
        <p:nvSpPr>
          <p:cNvPr id="257" name="Google Shape;257;p45"/>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258" name="Google Shape;258;p45"/>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259" name="Google Shape;259;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6"/>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63" name="Google Shape;263;p46"/>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264" name="Google Shape;264;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6"/>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272" name="Google Shape;272;p47"/>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3" name="Google Shape;273;p47"/>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74" name="Google Shape;274;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275"/>
        <p:cNvGrpSpPr/>
        <p:nvPr/>
      </p:nvGrpSpPr>
      <p:grpSpPr>
        <a:xfrm>
          <a:off x="0" y="0"/>
          <a:ext cx="0" cy="0"/>
          <a:chOff x="0" y="0"/>
          <a:chExt cx="0" cy="0"/>
        </a:xfrm>
      </p:grpSpPr>
      <p:sp>
        <p:nvSpPr>
          <p:cNvPr id="276" name="Google Shape;276;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7" name="Google Shape;277;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278" name="Google Shape;278;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9"/>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82" name="Google Shape;282;p49"/>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283" name="Google Shape;283;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284"/>
        <p:cNvGrpSpPr/>
        <p:nvPr/>
      </p:nvGrpSpPr>
      <p:grpSpPr>
        <a:xfrm>
          <a:off x="0" y="0"/>
          <a:ext cx="0" cy="0"/>
          <a:chOff x="0" y="0"/>
          <a:chExt cx="0" cy="0"/>
        </a:xfrm>
      </p:grpSpPr>
      <p:sp>
        <p:nvSpPr>
          <p:cNvPr id="285" name="Google Shape;285;p50"/>
          <p:cNvSpPr>
            <a:spLocks noGrp="1"/>
          </p:cNvSpPr>
          <p:nvPr>
            <p:ph type="pic" idx="2"/>
          </p:nvPr>
        </p:nvSpPr>
        <p:spPr>
          <a:xfrm>
            <a:off x="0" y="0"/>
            <a:ext cx="9144000" cy="5143500"/>
          </a:xfrm>
          <a:prstGeom prst="rect">
            <a:avLst/>
          </a:prstGeom>
          <a:noFill/>
          <a:ln>
            <a:noFill/>
          </a:ln>
        </p:spPr>
      </p:sp>
      <p:sp>
        <p:nvSpPr>
          <p:cNvPr id="286" name="Google Shape;286;p50"/>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287" name="Google Shape;287;p50"/>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88" name="Google Shape;288;p50"/>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289" name="Google Shape;289;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290"/>
        <p:cNvGrpSpPr/>
        <p:nvPr/>
      </p:nvGrpSpPr>
      <p:grpSpPr>
        <a:xfrm>
          <a:off x="0" y="0"/>
          <a:ext cx="0" cy="0"/>
          <a:chOff x="0" y="0"/>
          <a:chExt cx="0" cy="0"/>
        </a:xfrm>
      </p:grpSpPr>
      <p:sp>
        <p:nvSpPr>
          <p:cNvPr id="291" name="Google Shape;291;p51"/>
          <p:cNvSpPr>
            <a:spLocks noGrp="1"/>
          </p:cNvSpPr>
          <p:nvPr>
            <p:ph type="pic" idx="2"/>
          </p:nvPr>
        </p:nvSpPr>
        <p:spPr>
          <a:xfrm>
            <a:off x="5485725" y="523025"/>
            <a:ext cx="3135300" cy="4097700"/>
          </a:xfrm>
          <a:prstGeom prst="roundRect">
            <a:avLst>
              <a:gd name="adj" fmla="val 16667"/>
            </a:avLst>
          </a:prstGeom>
          <a:noFill/>
          <a:ln>
            <a:noFill/>
          </a:ln>
        </p:spPr>
      </p:sp>
      <p:sp>
        <p:nvSpPr>
          <p:cNvPr id="292" name="Google Shape;292;p51"/>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51"/>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294" name="Google Shape;294;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295"/>
        <p:cNvGrpSpPr/>
        <p:nvPr/>
      </p:nvGrpSpPr>
      <p:grpSpPr>
        <a:xfrm>
          <a:off x="0" y="0"/>
          <a:ext cx="0" cy="0"/>
          <a:chOff x="0" y="0"/>
          <a:chExt cx="0" cy="0"/>
        </a:xfrm>
      </p:grpSpPr>
      <p:sp>
        <p:nvSpPr>
          <p:cNvPr id="296" name="Google Shape;296;p52"/>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7" name="Google Shape;297;p52"/>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8" name="Google Shape;298;p52"/>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9" name="Google Shape;299;p52"/>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00" name="Google Shape;300;p52"/>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01" name="Google Shape;301;p52"/>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02" name="Google Shape;302;p52"/>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03" name="Google Shape;303;p52"/>
          <p:cNvSpPr>
            <a:spLocks noGrp="1"/>
          </p:cNvSpPr>
          <p:nvPr>
            <p:ph type="pic" idx="7"/>
          </p:nvPr>
        </p:nvSpPr>
        <p:spPr>
          <a:xfrm>
            <a:off x="7049625" y="523025"/>
            <a:ext cx="1305900" cy="1918500"/>
          </a:xfrm>
          <a:prstGeom prst="roundRect">
            <a:avLst>
              <a:gd name="adj" fmla="val 16667"/>
            </a:avLst>
          </a:prstGeom>
          <a:noFill/>
          <a:ln>
            <a:noFill/>
          </a:ln>
        </p:spPr>
      </p:sp>
      <p:sp>
        <p:nvSpPr>
          <p:cNvPr id="304" name="Google Shape;304;p52"/>
          <p:cNvSpPr>
            <a:spLocks noGrp="1"/>
          </p:cNvSpPr>
          <p:nvPr>
            <p:ph type="pic" idx="8"/>
          </p:nvPr>
        </p:nvSpPr>
        <p:spPr>
          <a:xfrm>
            <a:off x="784775" y="522100"/>
            <a:ext cx="1305900" cy="1918500"/>
          </a:xfrm>
          <a:prstGeom prst="roundRect">
            <a:avLst>
              <a:gd name="adj" fmla="val 16667"/>
            </a:avLst>
          </a:prstGeom>
          <a:noFill/>
          <a:ln>
            <a:noFill/>
          </a:ln>
        </p:spPr>
      </p:sp>
      <p:sp>
        <p:nvSpPr>
          <p:cNvPr id="305" name="Google Shape;305;p52"/>
          <p:cNvSpPr>
            <a:spLocks noGrp="1"/>
          </p:cNvSpPr>
          <p:nvPr>
            <p:ph type="pic" idx="9"/>
          </p:nvPr>
        </p:nvSpPr>
        <p:spPr>
          <a:xfrm>
            <a:off x="2343950" y="523500"/>
            <a:ext cx="1305900" cy="1918500"/>
          </a:xfrm>
          <a:prstGeom prst="roundRect">
            <a:avLst>
              <a:gd name="adj" fmla="val 16667"/>
            </a:avLst>
          </a:prstGeom>
          <a:noFill/>
          <a:ln>
            <a:noFill/>
          </a:ln>
        </p:spPr>
      </p:sp>
      <p:sp>
        <p:nvSpPr>
          <p:cNvPr id="306" name="Google Shape;306;p52"/>
          <p:cNvSpPr>
            <a:spLocks noGrp="1"/>
          </p:cNvSpPr>
          <p:nvPr>
            <p:ph type="pic" idx="13"/>
          </p:nvPr>
        </p:nvSpPr>
        <p:spPr>
          <a:xfrm>
            <a:off x="3915213" y="523500"/>
            <a:ext cx="1305900" cy="1918500"/>
          </a:xfrm>
          <a:prstGeom prst="roundRect">
            <a:avLst>
              <a:gd name="adj" fmla="val 16667"/>
            </a:avLst>
          </a:prstGeom>
          <a:noFill/>
          <a:ln>
            <a:noFill/>
          </a:ln>
        </p:spPr>
      </p:sp>
      <p:sp>
        <p:nvSpPr>
          <p:cNvPr id="307" name="Google Shape;307;p52"/>
          <p:cNvSpPr>
            <a:spLocks noGrp="1"/>
          </p:cNvSpPr>
          <p:nvPr>
            <p:ph type="pic" idx="14"/>
          </p:nvPr>
        </p:nvSpPr>
        <p:spPr>
          <a:xfrm>
            <a:off x="5490975" y="523500"/>
            <a:ext cx="1305900" cy="1918500"/>
          </a:xfrm>
          <a:prstGeom prst="roundRect">
            <a:avLst>
              <a:gd name="adj" fmla="val 16667"/>
            </a:avLst>
          </a:prstGeom>
          <a:noFill/>
          <a:ln>
            <a:noFill/>
          </a:ln>
        </p:spPr>
      </p:sp>
      <p:sp>
        <p:nvSpPr>
          <p:cNvPr id="308" name="Google Shape;308;p52"/>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9" name="Google Shape;309;p52"/>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10" name="Google Shape;310;p52"/>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1" name="Google Shape;311;p52"/>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2" name="Google Shape;312;p52"/>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3" name="Google Shape;313;p52"/>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4" name="Google Shape;314;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315"/>
        <p:cNvGrpSpPr/>
        <p:nvPr/>
      </p:nvGrpSpPr>
      <p:grpSpPr>
        <a:xfrm>
          <a:off x="0" y="0"/>
          <a:ext cx="0" cy="0"/>
          <a:chOff x="0" y="0"/>
          <a:chExt cx="0" cy="0"/>
        </a:xfrm>
      </p:grpSpPr>
      <p:sp>
        <p:nvSpPr>
          <p:cNvPr id="316" name="Google Shape;316;p53"/>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7" name="Google Shape;317;p53"/>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318" name="Google Shape;318;p5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25" name="Google Shape;325;p55"/>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26" name="Google Shape;326;p55"/>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7" name="Google Shape;327;p55"/>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28" name="Google Shape;328;p55"/>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9" name="Google Shape;329;p55"/>
          <p:cNvSpPr>
            <a:spLocks noGrp="1"/>
          </p:cNvSpPr>
          <p:nvPr>
            <p:ph type="pic" idx="5"/>
          </p:nvPr>
        </p:nvSpPr>
        <p:spPr>
          <a:xfrm>
            <a:off x="7049625" y="1588125"/>
            <a:ext cx="1305900" cy="1918500"/>
          </a:xfrm>
          <a:prstGeom prst="roundRect">
            <a:avLst>
              <a:gd name="adj" fmla="val 16667"/>
            </a:avLst>
          </a:prstGeom>
          <a:noFill/>
          <a:ln>
            <a:noFill/>
          </a:ln>
        </p:spPr>
      </p:sp>
      <p:sp>
        <p:nvSpPr>
          <p:cNvPr id="330" name="Google Shape;330;p55"/>
          <p:cNvSpPr>
            <a:spLocks noGrp="1"/>
          </p:cNvSpPr>
          <p:nvPr>
            <p:ph type="pic" idx="6"/>
          </p:nvPr>
        </p:nvSpPr>
        <p:spPr>
          <a:xfrm>
            <a:off x="3915213" y="1588600"/>
            <a:ext cx="1305900" cy="1918500"/>
          </a:xfrm>
          <a:prstGeom prst="roundRect">
            <a:avLst>
              <a:gd name="adj" fmla="val 16667"/>
            </a:avLst>
          </a:prstGeom>
          <a:noFill/>
          <a:ln>
            <a:noFill/>
          </a:ln>
        </p:spPr>
      </p:sp>
      <p:sp>
        <p:nvSpPr>
          <p:cNvPr id="331" name="Google Shape;331;p55"/>
          <p:cNvSpPr>
            <a:spLocks noGrp="1"/>
          </p:cNvSpPr>
          <p:nvPr>
            <p:ph type="pic" idx="7"/>
          </p:nvPr>
        </p:nvSpPr>
        <p:spPr>
          <a:xfrm>
            <a:off x="5490975" y="1588600"/>
            <a:ext cx="1305900" cy="1918500"/>
          </a:xfrm>
          <a:prstGeom prst="roundRect">
            <a:avLst>
              <a:gd name="adj" fmla="val 16667"/>
            </a:avLst>
          </a:prstGeom>
          <a:noFill/>
          <a:ln>
            <a:noFill/>
          </a:ln>
        </p:spPr>
      </p:sp>
      <p:sp>
        <p:nvSpPr>
          <p:cNvPr id="332" name="Google Shape;332;p55"/>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33" name="Google Shape;333;p55"/>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34" name="Google Shape;334;p55"/>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35" name="Google Shape;335;p55"/>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336" name="Google Shape;336;p55"/>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37" name="Google Shape;337;p55"/>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38" name="Google Shape;338;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339"/>
        <p:cNvGrpSpPr/>
        <p:nvPr/>
      </p:nvGrpSpPr>
      <p:grpSpPr>
        <a:xfrm>
          <a:off x="0" y="0"/>
          <a:ext cx="0" cy="0"/>
          <a:chOff x="0" y="0"/>
          <a:chExt cx="0" cy="0"/>
        </a:xfrm>
      </p:grpSpPr>
      <p:sp>
        <p:nvSpPr>
          <p:cNvPr id="340" name="Google Shape;340;p56"/>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41" name="Google Shape;341;p56"/>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42" name="Google Shape;342;p56"/>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343" name="Google Shape;343;p56"/>
          <p:cNvSpPr>
            <a:spLocks noGrp="1"/>
          </p:cNvSpPr>
          <p:nvPr>
            <p:ph type="pic" idx="3"/>
          </p:nvPr>
        </p:nvSpPr>
        <p:spPr>
          <a:xfrm>
            <a:off x="7049625" y="523025"/>
            <a:ext cx="1305900" cy="1918500"/>
          </a:xfrm>
          <a:prstGeom prst="roundRect">
            <a:avLst>
              <a:gd name="adj" fmla="val 16667"/>
            </a:avLst>
          </a:prstGeom>
          <a:noFill/>
          <a:ln>
            <a:noFill/>
          </a:ln>
        </p:spPr>
      </p:sp>
      <p:sp>
        <p:nvSpPr>
          <p:cNvPr id="344" name="Google Shape;344;p56"/>
          <p:cNvSpPr>
            <a:spLocks noGrp="1"/>
          </p:cNvSpPr>
          <p:nvPr>
            <p:ph type="pic" idx="4"/>
          </p:nvPr>
        </p:nvSpPr>
        <p:spPr>
          <a:xfrm>
            <a:off x="784775" y="522100"/>
            <a:ext cx="1305900" cy="1918500"/>
          </a:xfrm>
          <a:prstGeom prst="roundRect">
            <a:avLst>
              <a:gd name="adj" fmla="val 16667"/>
            </a:avLst>
          </a:prstGeom>
          <a:noFill/>
          <a:ln>
            <a:noFill/>
          </a:ln>
        </p:spPr>
      </p:sp>
      <p:sp>
        <p:nvSpPr>
          <p:cNvPr id="345" name="Google Shape;345;p56"/>
          <p:cNvSpPr>
            <a:spLocks noGrp="1"/>
          </p:cNvSpPr>
          <p:nvPr>
            <p:ph type="pic" idx="5"/>
          </p:nvPr>
        </p:nvSpPr>
        <p:spPr>
          <a:xfrm>
            <a:off x="2343950" y="523500"/>
            <a:ext cx="1305900" cy="1918500"/>
          </a:xfrm>
          <a:prstGeom prst="roundRect">
            <a:avLst>
              <a:gd name="adj" fmla="val 16667"/>
            </a:avLst>
          </a:prstGeom>
          <a:noFill/>
          <a:ln>
            <a:noFill/>
          </a:ln>
        </p:spPr>
      </p:sp>
      <p:sp>
        <p:nvSpPr>
          <p:cNvPr id="346" name="Google Shape;346;p56"/>
          <p:cNvSpPr>
            <a:spLocks noGrp="1"/>
          </p:cNvSpPr>
          <p:nvPr>
            <p:ph type="pic" idx="6"/>
          </p:nvPr>
        </p:nvSpPr>
        <p:spPr>
          <a:xfrm>
            <a:off x="3915213" y="523500"/>
            <a:ext cx="1305900" cy="1918500"/>
          </a:xfrm>
          <a:prstGeom prst="roundRect">
            <a:avLst>
              <a:gd name="adj" fmla="val 16667"/>
            </a:avLst>
          </a:prstGeom>
          <a:noFill/>
          <a:ln>
            <a:noFill/>
          </a:ln>
        </p:spPr>
      </p:sp>
      <p:sp>
        <p:nvSpPr>
          <p:cNvPr id="347" name="Google Shape;347;p56"/>
          <p:cNvSpPr>
            <a:spLocks noGrp="1"/>
          </p:cNvSpPr>
          <p:nvPr>
            <p:ph type="pic" idx="7"/>
          </p:nvPr>
        </p:nvSpPr>
        <p:spPr>
          <a:xfrm>
            <a:off x="5490975" y="523500"/>
            <a:ext cx="1305900" cy="1918500"/>
          </a:xfrm>
          <a:prstGeom prst="roundRect">
            <a:avLst>
              <a:gd name="adj" fmla="val 16667"/>
            </a:avLst>
          </a:prstGeom>
          <a:noFill/>
          <a:ln>
            <a:noFill/>
          </a:ln>
        </p:spPr>
      </p:sp>
      <p:sp>
        <p:nvSpPr>
          <p:cNvPr id="348" name="Google Shape;348;p56"/>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49" name="Google Shape;349;p56"/>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350" name="Google Shape;350;p56"/>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1" name="Google Shape;351;p56"/>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2" name="Google Shape;352;p56"/>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3" name="Google Shape;353;p56"/>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4" name="Google Shape;354;p56"/>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5" name="Google Shape;355;p56"/>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6" name="Google Shape;356;p56"/>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7" name="Google Shape;357;p56"/>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8" name="Google Shape;35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359"/>
        <p:cNvGrpSpPr/>
        <p:nvPr/>
      </p:nvGrpSpPr>
      <p:grpSpPr>
        <a:xfrm>
          <a:off x="0" y="0"/>
          <a:ext cx="0" cy="0"/>
          <a:chOff x="0" y="0"/>
          <a:chExt cx="0" cy="0"/>
        </a:xfrm>
      </p:grpSpPr>
      <p:sp>
        <p:nvSpPr>
          <p:cNvPr id="360" name="Google Shape;360;p57"/>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1" name="Google Shape;361;p57"/>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362" name="Google Shape;362;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363"/>
        <p:cNvGrpSpPr/>
        <p:nvPr/>
      </p:nvGrpSpPr>
      <p:grpSpPr>
        <a:xfrm>
          <a:off x="0" y="0"/>
          <a:ext cx="0" cy="0"/>
          <a:chOff x="0" y="0"/>
          <a:chExt cx="0" cy="0"/>
        </a:xfrm>
      </p:grpSpPr>
      <p:sp>
        <p:nvSpPr>
          <p:cNvPr id="364" name="Google Shape;364;p58"/>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5" name="Google Shape;365;p58"/>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366" name="Google Shape;366;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52" name="Google Shape;52;p13"/>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700" r:id="rId41"/>
    <p:sldLayoutId id="2147483701" r:id="rId42"/>
    <p:sldLayoutId id="2147483702" r:id="rId43"/>
    <p:sldLayoutId id="2147483703"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portswigger.net/web-security/api-testing" TargetMode="External"/><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None/>
            </a:pPr>
            <a:r>
              <a:rPr lang="en"/>
              <a:t>API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8"/>
          <p:cNvSpPr txBox="1"/>
          <p:nvPr/>
        </p:nvSpPr>
        <p:spPr>
          <a:xfrm>
            <a:off x="0" y="0"/>
            <a:ext cx="9002700" cy="197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600" b="1">
                <a:solidFill>
                  <a:srgbClr val="1155CC"/>
                </a:solidFill>
              </a:rPr>
              <a:t>Testing for server-side parameter pollution in the query string</a:t>
            </a:r>
            <a:endParaRPr sz="1600">
              <a:solidFill>
                <a:srgbClr val="1155CC"/>
              </a:solidFill>
            </a:endParaRPr>
          </a:p>
          <a:p>
            <a:pPr marL="0" lvl="0" indent="0" algn="l" rtl="0">
              <a:spcBef>
                <a:spcPts val="800"/>
              </a:spcBef>
              <a:spcAft>
                <a:spcPts val="0"/>
              </a:spcAft>
              <a:buNone/>
            </a:pPr>
            <a:r>
              <a:rPr lang="en" sz="1300"/>
              <a:t>Use  characters like #, &amp;, and =  and observe how the application responds.</a:t>
            </a:r>
            <a:endParaRPr sz="1300"/>
          </a:p>
          <a:p>
            <a:pPr marL="0" lvl="0" indent="0" algn="l" rtl="0">
              <a:spcBef>
                <a:spcPts val="0"/>
              </a:spcBef>
              <a:spcAft>
                <a:spcPts val="0"/>
              </a:spcAft>
              <a:buClr>
                <a:schemeClr val="lt1"/>
              </a:buClr>
              <a:buSzPts val="1100"/>
              <a:buFont typeface="Arial"/>
              <a:buNone/>
            </a:pPr>
            <a:r>
              <a:rPr lang="en" sz="1300">
                <a:solidFill>
                  <a:srgbClr val="188038"/>
                </a:solidFill>
                <a:latin typeface="Courier New"/>
                <a:ea typeface="Courier New"/>
                <a:cs typeface="Courier New"/>
                <a:sym typeface="Courier New"/>
              </a:rPr>
              <a:t>GET /userSearch?name=</a:t>
            </a:r>
            <a:r>
              <a:rPr lang="en" sz="1300">
                <a:solidFill>
                  <a:srgbClr val="00ACEE"/>
                </a:solidFill>
                <a:latin typeface="Courier New"/>
                <a:ea typeface="Courier New"/>
                <a:cs typeface="Courier New"/>
                <a:sym typeface="Courier New"/>
              </a:rPr>
              <a:t>peter</a:t>
            </a:r>
            <a:r>
              <a:rPr lang="en" sz="1300">
                <a:solidFill>
                  <a:srgbClr val="188038"/>
                </a:solidFill>
                <a:latin typeface="Courier New"/>
                <a:ea typeface="Courier New"/>
                <a:cs typeface="Courier New"/>
                <a:sym typeface="Courier New"/>
              </a:rPr>
              <a:t>&amp;back=/home</a:t>
            </a:r>
            <a:endParaRPr sz="1300">
              <a:solidFill>
                <a:srgbClr val="188038"/>
              </a:solidFill>
              <a:latin typeface="Courier New"/>
              <a:ea typeface="Courier New"/>
              <a:cs typeface="Courier New"/>
              <a:sym typeface="Courier New"/>
            </a:endParaRPr>
          </a:p>
          <a:p>
            <a:pPr marL="0" lvl="0" indent="0" algn="l" rtl="0">
              <a:spcBef>
                <a:spcPts val="0"/>
              </a:spcBef>
              <a:spcAft>
                <a:spcPts val="0"/>
              </a:spcAft>
              <a:buNone/>
            </a:pPr>
            <a:r>
              <a:rPr lang="en" sz="1300">
                <a:solidFill>
                  <a:srgbClr val="188038"/>
                </a:solidFill>
                <a:latin typeface="Courier New"/>
                <a:ea typeface="Courier New"/>
                <a:cs typeface="Courier New"/>
                <a:sym typeface="Courier New"/>
              </a:rPr>
              <a:t>GET /users/search?name=</a:t>
            </a:r>
            <a:r>
              <a:rPr lang="en" sz="1300">
                <a:solidFill>
                  <a:srgbClr val="00ACEE"/>
                </a:solidFill>
                <a:latin typeface="Courier New"/>
                <a:ea typeface="Courier New"/>
                <a:cs typeface="Courier New"/>
                <a:sym typeface="Courier New"/>
              </a:rPr>
              <a:t>peter</a:t>
            </a:r>
            <a:r>
              <a:rPr lang="en" sz="1300">
                <a:solidFill>
                  <a:srgbClr val="188038"/>
                </a:solidFill>
                <a:latin typeface="Courier New"/>
                <a:ea typeface="Courier New"/>
                <a:cs typeface="Courier New"/>
                <a:sym typeface="Courier New"/>
              </a:rPr>
              <a:t>&amp;publicProfile=true</a:t>
            </a:r>
            <a:endParaRPr sz="1300"/>
          </a:p>
          <a:p>
            <a:pPr marL="0" lvl="0" indent="0" algn="l" rtl="0">
              <a:spcBef>
                <a:spcPts val="0"/>
              </a:spcBef>
              <a:spcAft>
                <a:spcPts val="0"/>
              </a:spcAft>
              <a:buNone/>
            </a:pPr>
            <a:r>
              <a:rPr lang="en" sz="1300"/>
              <a:t>Truncating query string </a:t>
            </a:r>
            <a:endParaRPr sz="1300"/>
          </a:p>
          <a:p>
            <a:pPr marL="0" lvl="0" indent="0" algn="l" rtl="0">
              <a:spcBef>
                <a:spcPts val="0"/>
              </a:spcBef>
              <a:spcAft>
                <a:spcPts val="0"/>
              </a:spcAft>
              <a:buClr>
                <a:schemeClr val="lt1"/>
              </a:buClr>
              <a:buSzPts val="1100"/>
              <a:buFont typeface="Arial"/>
              <a:buNone/>
            </a:pPr>
            <a:r>
              <a:rPr lang="en" sz="1300">
                <a:solidFill>
                  <a:srgbClr val="188038"/>
                </a:solidFill>
                <a:latin typeface="Courier New"/>
                <a:ea typeface="Courier New"/>
                <a:cs typeface="Courier New"/>
                <a:sym typeface="Courier New"/>
              </a:rPr>
              <a:t>GET /userSearch?name=</a:t>
            </a:r>
            <a:r>
              <a:rPr lang="en" sz="1300">
                <a:solidFill>
                  <a:srgbClr val="00ACEE"/>
                </a:solidFill>
                <a:latin typeface="Courier New"/>
                <a:ea typeface="Courier New"/>
                <a:cs typeface="Courier New"/>
                <a:sym typeface="Courier New"/>
              </a:rPr>
              <a:t>peter</a:t>
            </a:r>
            <a:r>
              <a:rPr lang="en" sz="1300">
                <a:solidFill>
                  <a:srgbClr val="D60000"/>
                </a:solidFill>
                <a:latin typeface="Courier New"/>
                <a:ea typeface="Courier New"/>
                <a:cs typeface="Courier New"/>
                <a:sym typeface="Courier New"/>
              </a:rPr>
              <a:t>%23foo</a:t>
            </a:r>
            <a:r>
              <a:rPr lang="en" sz="1300">
                <a:solidFill>
                  <a:srgbClr val="188038"/>
                </a:solidFill>
                <a:latin typeface="Courier New"/>
                <a:ea typeface="Courier New"/>
                <a:cs typeface="Courier New"/>
                <a:sym typeface="Courier New"/>
              </a:rPr>
              <a:t>&amp;back=/home</a:t>
            </a:r>
            <a:endParaRPr sz="1300">
              <a:solidFill>
                <a:srgbClr val="188038"/>
              </a:solidFill>
              <a:latin typeface="Courier New"/>
              <a:ea typeface="Courier New"/>
              <a:cs typeface="Courier New"/>
              <a:sym typeface="Courier New"/>
            </a:endParaRPr>
          </a:p>
          <a:p>
            <a:pPr marL="0" lvl="0" indent="0" algn="l" rtl="0">
              <a:spcBef>
                <a:spcPts val="0"/>
              </a:spcBef>
              <a:spcAft>
                <a:spcPts val="0"/>
              </a:spcAft>
              <a:buClr>
                <a:schemeClr val="lt1"/>
              </a:buClr>
              <a:buSzPts val="1100"/>
              <a:buFont typeface="Arial"/>
              <a:buNone/>
            </a:pPr>
            <a:r>
              <a:rPr lang="en" sz="1300">
                <a:solidFill>
                  <a:srgbClr val="188038"/>
                </a:solidFill>
                <a:latin typeface="Courier New"/>
                <a:ea typeface="Courier New"/>
                <a:cs typeface="Courier New"/>
                <a:sym typeface="Courier New"/>
              </a:rPr>
              <a:t>GET /users/search?name=</a:t>
            </a:r>
            <a:r>
              <a:rPr lang="en" sz="1300">
                <a:solidFill>
                  <a:srgbClr val="00ACEE"/>
                </a:solidFill>
                <a:latin typeface="Courier New"/>
                <a:ea typeface="Courier New"/>
                <a:cs typeface="Courier New"/>
                <a:sym typeface="Courier New"/>
              </a:rPr>
              <a:t>peter</a:t>
            </a:r>
            <a:r>
              <a:rPr lang="en" sz="1300">
                <a:solidFill>
                  <a:srgbClr val="D60000"/>
                </a:solidFill>
                <a:latin typeface="Courier New"/>
                <a:ea typeface="Courier New"/>
                <a:cs typeface="Courier New"/>
                <a:sym typeface="Courier New"/>
              </a:rPr>
              <a:t>#foo</a:t>
            </a:r>
            <a:r>
              <a:rPr lang="en" sz="1300">
                <a:solidFill>
                  <a:srgbClr val="188038"/>
                </a:solidFill>
                <a:latin typeface="Courier New"/>
                <a:ea typeface="Courier New"/>
                <a:cs typeface="Courier New"/>
                <a:sym typeface="Courier New"/>
              </a:rPr>
              <a:t>&amp;publicProfile=true</a:t>
            </a:r>
            <a:endParaRPr sz="1300">
              <a:solidFill>
                <a:srgbClr val="188038"/>
              </a:solidFill>
              <a:latin typeface="Courier New"/>
              <a:ea typeface="Courier New"/>
              <a:cs typeface="Courier New"/>
              <a:sym typeface="Courier New"/>
            </a:endParaRPr>
          </a:p>
          <a:p>
            <a:pPr marL="0" lvl="0" indent="0" algn="l" rtl="0">
              <a:spcBef>
                <a:spcPts val="0"/>
              </a:spcBef>
              <a:spcAft>
                <a:spcPts val="0"/>
              </a:spcAft>
              <a:buNone/>
            </a:pPr>
            <a:endParaRPr sz="1350">
              <a:solidFill>
                <a:srgbClr val="188038"/>
              </a:solidFill>
              <a:latin typeface="Courier New"/>
              <a:ea typeface="Courier New"/>
              <a:cs typeface="Courier New"/>
              <a:sym typeface="Courier New"/>
            </a:endParaRPr>
          </a:p>
        </p:txBody>
      </p:sp>
      <p:sp>
        <p:nvSpPr>
          <p:cNvPr id="450" name="Google Shape;450;p68"/>
          <p:cNvSpPr txBox="1"/>
          <p:nvPr/>
        </p:nvSpPr>
        <p:spPr>
          <a:xfrm>
            <a:off x="70650" y="1791325"/>
            <a:ext cx="9002700" cy="1061100"/>
          </a:xfrm>
          <a:prstGeom prst="rect">
            <a:avLst/>
          </a:prstGeom>
          <a:noFill/>
          <a:ln>
            <a:noFill/>
          </a:ln>
        </p:spPr>
        <p:txBody>
          <a:bodyPr spcFirstLastPara="1" wrap="square" lIns="91425" tIns="91425" rIns="91425" bIns="91425" anchor="t" anchorCtr="0">
            <a:spAutoFit/>
          </a:bodyPr>
          <a:lstStyle/>
          <a:p>
            <a:pPr marL="0" lvl="0" indent="0" algn="l" rtl="0">
              <a:lnSpc>
                <a:spcPct val="145454"/>
              </a:lnSpc>
              <a:spcBef>
                <a:spcPts val="1400"/>
              </a:spcBef>
              <a:spcAft>
                <a:spcPts val="0"/>
              </a:spcAft>
              <a:buNone/>
            </a:pPr>
            <a:r>
              <a:rPr lang="en" sz="1600" b="1">
                <a:solidFill>
                  <a:srgbClr val="1155CC"/>
                </a:solidFill>
              </a:rPr>
              <a:t>Injecting invalid parameter</a:t>
            </a:r>
            <a:r>
              <a:rPr lang="en" sz="1200" b="1">
                <a:solidFill>
                  <a:schemeClr val="lt1"/>
                </a:solidFill>
              </a:rPr>
              <a:t>: </a:t>
            </a:r>
            <a:r>
              <a:rPr lang="en" sz="1350">
                <a:solidFill>
                  <a:srgbClr val="5C5C5B"/>
                </a:solidFill>
                <a:highlight>
                  <a:srgbClr val="FFFFFF"/>
                </a:highlight>
              </a:rPr>
              <a:t>use an URL-encoded </a:t>
            </a:r>
            <a:r>
              <a:rPr lang="en" sz="1350">
                <a:solidFill>
                  <a:srgbClr val="5C5C5B"/>
                </a:solidFill>
                <a:latin typeface="Courier New"/>
                <a:ea typeface="Courier New"/>
                <a:cs typeface="Courier New"/>
                <a:sym typeface="Courier New"/>
              </a:rPr>
              <a:t>&amp;</a:t>
            </a:r>
            <a:r>
              <a:rPr lang="en" sz="1350">
                <a:solidFill>
                  <a:srgbClr val="5C5C5B"/>
                </a:solidFill>
                <a:highlight>
                  <a:srgbClr val="FFFFFF"/>
                </a:highlight>
              </a:rPr>
              <a:t> character to add a second parameter</a:t>
            </a:r>
            <a:endParaRPr sz="1300">
              <a:solidFill>
                <a:schemeClr val="lt1"/>
              </a:solidFill>
            </a:endParaRPr>
          </a:p>
          <a:p>
            <a:pPr marL="0" lvl="0" indent="0" algn="l" rtl="0">
              <a:spcBef>
                <a:spcPts val="800"/>
              </a:spcBef>
              <a:spcAft>
                <a:spcPts val="0"/>
              </a:spcAft>
              <a:buNone/>
            </a:pPr>
            <a:r>
              <a:rPr lang="en" sz="1350">
                <a:solidFill>
                  <a:srgbClr val="188038"/>
                </a:solidFill>
                <a:latin typeface="Courier New"/>
                <a:ea typeface="Courier New"/>
                <a:cs typeface="Courier New"/>
                <a:sym typeface="Courier New"/>
              </a:rPr>
              <a:t>GET /userSearch?name=</a:t>
            </a:r>
            <a:r>
              <a:rPr lang="en" sz="1350">
                <a:solidFill>
                  <a:srgbClr val="00ACEE"/>
                </a:solidFill>
                <a:latin typeface="Courier New"/>
                <a:ea typeface="Courier New"/>
                <a:cs typeface="Courier New"/>
                <a:sym typeface="Courier New"/>
              </a:rPr>
              <a:t>peter</a:t>
            </a:r>
            <a:r>
              <a:rPr lang="en" sz="1350">
                <a:solidFill>
                  <a:srgbClr val="D60000"/>
                </a:solidFill>
                <a:latin typeface="Courier New"/>
                <a:ea typeface="Courier New"/>
                <a:cs typeface="Courier New"/>
                <a:sym typeface="Courier New"/>
              </a:rPr>
              <a:t>%26foo=xyz</a:t>
            </a:r>
            <a:r>
              <a:rPr lang="en" sz="1350">
                <a:solidFill>
                  <a:srgbClr val="188038"/>
                </a:solidFill>
                <a:latin typeface="Courier New"/>
                <a:ea typeface="Courier New"/>
                <a:cs typeface="Courier New"/>
                <a:sym typeface="Courier New"/>
              </a:rPr>
              <a:t>&amp;back=/home</a:t>
            </a:r>
            <a:endParaRPr sz="1300">
              <a:solidFill>
                <a:srgbClr val="188038"/>
              </a:solidFill>
              <a:latin typeface="Courier New"/>
              <a:ea typeface="Courier New"/>
              <a:cs typeface="Courier New"/>
              <a:sym typeface="Courier New"/>
            </a:endParaRPr>
          </a:p>
          <a:p>
            <a:pPr marL="0" lvl="0" indent="0" algn="l" rtl="0">
              <a:spcBef>
                <a:spcPts val="0"/>
              </a:spcBef>
              <a:spcAft>
                <a:spcPts val="0"/>
              </a:spcAft>
              <a:buNone/>
            </a:pPr>
            <a:r>
              <a:rPr lang="en" sz="1350">
                <a:solidFill>
                  <a:srgbClr val="188038"/>
                </a:solidFill>
                <a:latin typeface="Courier New"/>
                <a:ea typeface="Courier New"/>
                <a:cs typeface="Courier New"/>
                <a:sym typeface="Courier New"/>
              </a:rPr>
              <a:t>GET /users/search?name=</a:t>
            </a:r>
            <a:r>
              <a:rPr lang="en" sz="1350">
                <a:solidFill>
                  <a:srgbClr val="00ACEE"/>
                </a:solidFill>
                <a:latin typeface="Courier New"/>
                <a:ea typeface="Courier New"/>
                <a:cs typeface="Courier New"/>
                <a:sym typeface="Courier New"/>
              </a:rPr>
              <a:t>peter</a:t>
            </a:r>
            <a:r>
              <a:rPr lang="en" sz="1350">
                <a:solidFill>
                  <a:srgbClr val="D60000"/>
                </a:solidFill>
                <a:latin typeface="Courier New"/>
                <a:ea typeface="Courier New"/>
                <a:cs typeface="Courier New"/>
                <a:sym typeface="Courier New"/>
              </a:rPr>
              <a:t>&amp;foo=xyz</a:t>
            </a:r>
            <a:r>
              <a:rPr lang="en" sz="1350">
                <a:solidFill>
                  <a:srgbClr val="188038"/>
                </a:solidFill>
                <a:latin typeface="Courier New"/>
                <a:ea typeface="Courier New"/>
                <a:cs typeface="Courier New"/>
                <a:sym typeface="Courier New"/>
              </a:rPr>
              <a:t>&amp;publicProfile=true</a:t>
            </a:r>
            <a:endParaRPr sz="1200" b="1">
              <a:solidFill>
                <a:srgbClr val="1155CC"/>
              </a:solidFill>
            </a:endParaRPr>
          </a:p>
        </p:txBody>
      </p:sp>
      <p:sp>
        <p:nvSpPr>
          <p:cNvPr id="451" name="Google Shape;451;p68"/>
          <p:cNvSpPr txBox="1"/>
          <p:nvPr/>
        </p:nvSpPr>
        <p:spPr>
          <a:xfrm>
            <a:off x="197600" y="2796325"/>
            <a:ext cx="8491200" cy="2615700"/>
          </a:xfrm>
          <a:prstGeom prst="rect">
            <a:avLst/>
          </a:prstGeom>
          <a:noFill/>
          <a:ln>
            <a:noFill/>
          </a:ln>
        </p:spPr>
        <p:txBody>
          <a:bodyPr spcFirstLastPara="1" wrap="square" lIns="91425" tIns="91425" rIns="91425" bIns="91425" anchor="t" anchorCtr="0">
            <a:spAutoFit/>
          </a:bodyPr>
          <a:lstStyle/>
          <a:p>
            <a:pPr marL="0" lvl="0" indent="0" algn="l" rtl="0">
              <a:lnSpc>
                <a:spcPct val="145454"/>
              </a:lnSpc>
              <a:spcBef>
                <a:spcPts val="1400"/>
              </a:spcBef>
              <a:spcAft>
                <a:spcPts val="0"/>
              </a:spcAft>
              <a:buNone/>
            </a:pPr>
            <a:r>
              <a:rPr lang="en" sz="1600" b="1">
                <a:solidFill>
                  <a:srgbClr val="1155CC"/>
                </a:solidFill>
              </a:rPr>
              <a:t>Overriding existing parameters</a:t>
            </a:r>
            <a:r>
              <a:rPr lang="en" sz="1100">
                <a:solidFill>
                  <a:schemeClr val="lt1"/>
                </a:solidFill>
              </a:rPr>
              <a:t>:</a:t>
            </a:r>
            <a:r>
              <a:rPr lang="en" sz="1200" b="1">
                <a:solidFill>
                  <a:schemeClr val="lt1"/>
                </a:solidFill>
              </a:rPr>
              <a:t> </a:t>
            </a:r>
            <a:r>
              <a:rPr lang="en" sz="1350">
                <a:solidFill>
                  <a:srgbClr val="5C5C5B"/>
                </a:solidFill>
                <a:highlight>
                  <a:srgbClr val="FFFFFF"/>
                </a:highlight>
              </a:rPr>
              <a:t> injecting a second parameter with the same name.</a:t>
            </a:r>
            <a:endParaRPr sz="1300">
              <a:solidFill>
                <a:schemeClr val="lt1"/>
              </a:solidFill>
            </a:endParaRPr>
          </a:p>
          <a:p>
            <a:pPr marL="0" lvl="0" indent="0" algn="l" rtl="0">
              <a:spcBef>
                <a:spcPts val="800"/>
              </a:spcBef>
              <a:spcAft>
                <a:spcPts val="0"/>
              </a:spcAft>
              <a:buNone/>
            </a:pPr>
            <a:r>
              <a:rPr lang="en" sz="1350">
                <a:solidFill>
                  <a:srgbClr val="188038"/>
                </a:solidFill>
                <a:latin typeface="Courier New"/>
                <a:ea typeface="Courier New"/>
                <a:cs typeface="Courier New"/>
                <a:sym typeface="Courier New"/>
              </a:rPr>
              <a:t>GET /userSearch?name=</a:t>
            </a:r>
            <a:r>
              <a:rPr lang="en" sz="1350">
                <a:solidFill>
                  <a:srgbClr val="00ACEE"/>
                </a:solidFill>
                <a:latin typeface="Courier New"/>
                <a:ea typeface="Courier New"/>
                <a:cs typeface="Courier New"/>
                <a:sym typeface="Courier New"/>
              </a:rPr>
              <a:t>peter</a:t>
            </a:r>
            <a:r>
              <a:rPr lang="en" sz="1350">
                <a:solidFill>
                  <a:srgbClr val="D60000"/>
                </a:solidFill>
                <a:latin typeface="Courier New"/>
                <a:ea typeface="Courier New"/>
                <a:cs typeface="Courier New"/>
                <a:sym typeface="Courier New"/>
              </a:rPr>
              <a:t>%26name=carlos</a:t>
            </a:r>
            <a:r>
              <a:rPr lang="en" sz="1350">
                <a:solidFill>
                  <a:srgbClr val="188038"/>
                </a:solidFill>
                <a:latin typeface="Courier New"/>
                <a:ea typeface="Courier New"/>
                <a:cs typeface="Courier New"/>
                <a:sym typeface="Courier New"/>
              </a:rPr>
              <a:t>&amp;back=/home</a:t>
            </a:r>
            <a:endParaRPr sz="1350">
              <a:solidFill>
                <a:srgbClr val="188038"/>
              </a:solidFill>
              <a:latin typeface="Courier New"/>
              <a:ea typeface="Courier New"/>
              <a:cs typeface="Courier New"/>
              <a:sym typeface="Courier New"/>
            </a:endParaRPr>
          </a:p>
          <a:p>
            <a:pPr marL="0" lvl="0" indent="0" algn="l" rtl="0">
              <a:spcBef>
                <a:spcPts val="0"/>
              </a:spcBef>
              <a:spcAft>
                <a:spcPts val="0"/>
              </a:spcAft>
              <a:buNone/>
            </a:pPr>
            <a:r>
              <a:rPr lang="en" sz="1350">
                <a:solidFill>
                  <a:srgbClr val="188038"/>
                </a:solidFill>
                <a:latin typeface="Courier New"/>
                <a:ea typeface="Courier New"/>
                <a:cs typeface="Courier New"/>
                <a:sym typeface="Courier New"/>
              </a:rPr>
              <a:t>GET /users/search?name=</a:t>
            </a:r>
            <a:r>
              <a:rPr lang="en" sz="1350">
                <a:solidFill>
                  <a:srgbClr val="00ACEE"/>
                </a:solidFill>
                <a:latin typeface="Courier New"/>
                <a:ea typeface="Courier New"/>
                <a:cs typeface="Courier New"/>
                <a:sym typeface="Courier New"/>
              </a:rPr>
              <a:t>peter</a:t>
            </a:r>
            <a:r>
              <a:rPr lang="en" sz="1350">
                <a:solidFill>
                  <a:srgbClr val="D60000"/>
                </a:solidFill>
                <a:latin typeface="Courier New"/>
                <a:ea typeface="Courier New"/>
                <a:cs typeface="Courier New"/>
                <a:sym typeface="Courier New"/>
              </a:rPr>
              <a:t>&amp;name=carlos</a:t>
            </a:r>
            <a:r>
              <a:rPr lang="en" sz="1350">
                <a:solidFill>
                  <a:srgbClr val="188038"/>
                </a:solidFill>
                <a:latin typeface="Courier New"/>
                <a:ea typeface="Courier New"/>
                <a:cs typeface="Courier New"/>
                <a:sym typeface="Courier New"/>
              </a:rPr>
              <a:t>&amp;publicProfile=true</a:t>
            </a:r>
            <a:endParaRPr sz="1350">
              <a:solidFill>
                <a:srgbClr val="188038"/>
              </a:solidFill>
              <a:latin typeface="Courier New"/>
              <a:ea typeface="Courier New"/>
              <a:cs typeface="Courier New"/>
              <a:sym typeface="Courier New"/>
            </a:endParaRPr>
          </a:p>
          <a:p>
            <a:pPr marL="457200" lvl="0" indent="-314325" algn="l" rtl="0">
              <a:lnSpc>
                <a:spcPct val="166666"/>
              </a:lnSpc>
              <a:spcBef>
                <a:spcPts val="1200"/>
              </a:spcBef>
              <a:spcAft>
                <a:spcPts val="0"/>
              </a:spcAft>
              <a:buClr>
                <a:schemeClr val="lt1"/>
              </a:buClr>
              <a:buSzPts val="1350"/>
              <a:buChar char="●"/>
            </a:pPr>
            <a:r>
              <a:rPr lang="en" sz="1350">
                <a:solidFill>
                  <a:schemeClr val="lt1"/>
                </a:solidFill>
              </a:rPr>
              <a:t>PHP parses the last parameter only. </a:t>
            </a:r>
            <a:endParaRPr sz="1350">
              <a:solidFill>
                <a:schemeClr val="lt1"/>
              </a:solidFill>
            </a:endParaRPr>
          </a:p>
          <a:p>
            <a:pPr marL="457200" lvl="0" indent="-314325" algn="l" rtl="0">
              <a:lnSpc>
                <a:spcPct val="166666"/>
              </a:lnSpc>
              <a:spcBef>
                <a:spcPts val="0"/>
              </a:spcBef>
              <a:spcAft>
                <a:spcPts val="0"/>
              </a:spcAft>
              <a:buClr>
                <a:schemeClr val="lt1"/>
              </a:buClr>
              <a:buSzPts val="1350"/>
              <a:buChar char="●"/>
            </a:pPr>
            <a:r>
              <a:rPr lang="en" sz="1350">
                <a:solidFill>
                  <a:schemeClr val="lt1"/>
                </a:solidFill>
              </a:rPr>
              <a:t>ASP.NET combines both parameters. </a:t>
            </a:r>
            <a:endParaRPr sz="1350">
              <a:solidFill>
                <a:schemeClr val="lt1"/>
              </a:solidFill>
            </a:endParaRPr>
          </a:p>
          <a:p>
            <a:pPr marL="457200" lvl="0" indent="-314325" algn="l" rtl="0">
              <a:lnSpc>
                <a:spcPct val="166666"/>
              </a:lnSpc>
              <a:spcBef>
                <a:spcPts val="0"/>
              </a:spcBef>
              <a:spcAft>
                <a:spcPts val="0"/>
              </a:spcAft>
              <a:buClr>
                <a:schemeClr val="lt1"/>
              </a:buClr>
              <a:buSzPts val="1350"/>
              <a:buChar char="●"/>
            </a:pPr>
            <a:r>
              <a:rPr lang="en" sz="1350">
                <a:solidFill>
                  <a:schemeClr val="lt1"/>
                </a:solidFill>
              </a:rPr>
              <a:t>Node.js / express parses the first parameter only.</a:t>
            </a:r>
            <a:endParaRPr sz="1350">
              <a:solidFill>
                <a:schemeClr val="lt1"/>
              </a:solidFill>
            </a:endParaRPr>
          </a:p>
          <a:p>
            <a:pPr marL="0" lvl="0" indent="0" algn="l" rtl="0">
              <a:spcBef>
                <a:spcPts val="1200"/>
              </a:spcBef>
              <a:spcAft>
                <a:spcPts val="0"/>
              </a:spcAft>
              <a:buNone/>
            </a:pPr>
            <a:endParaRPr sz="1350">
              <a:solidFill>
                <a:srgbClr val="188038"/>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457" name="Google Shape;457;p69"/>
          <p:cNvSpPr txBox="1"/>
          <p:nvPr/>
        </p:nvSpPr>
        <p:spPr>
          <a:xfrm>
            <a:off x="286800" y="1565300"/>
            <a:ext cx="8203800" cy="3624900"/>
          </a:xfrm>
          <a:prstGeom prst="rect">
            <a:avLst/>
          </a:prstGeom>
          <a:noFill/>
          <a:ln>
            <a:noFill/>
          </a:ln>
        </p:spPr>
        <p:txBody>
          <a:bodyPr spcFirstLastPara="1" wrap="square" lIns="91425" tIns="91425" rIns="91425" bIns="91425" anchor="t" anchorCtr="0">
            <a:spAutoFit/>
          </a:bodyPr>
          <a:lstStyle/>
          <a:p>
            <a:pPr marL="0" lvl="0" indent="0" algn="l" rtl="0">
              <a:lnSpc>
                <a:spcPct val="166666"/>
              </a:lnSpc>
              <a:spcBef>
                <a:spcPts val="600"/>
              </a:spcBef>
              <a:spcAft>
                <a:spcPts val="0"/>
              </a:spcAft>
              <a:buNone/>
            </a:pP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120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Secure your API documentation(if exposed it can be a guide for attackers).</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Keep  your documentation updated so that legitimate testers have full visibility of the API's attack surface.</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Apply an allowlist of permitted HTTP methods.</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Ensure the content-type header of requests  and response matches the expected format(JSON,XML).</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Use generic error messages in order not to reveal details.</a:t>
            </a:r>
            <a:endParaRPr sz="1350">
              <a:solidFill>
                <a:schemeClr val="lt1"/>
              </a:solidFill>
              <a:latin typeface="Barlow Medium"/>
              <a:ea typeface="Barlow Medium"/>
              <a:cs typeface="Barlow Medium"/>
              <a:sym typeface="Barlow Medium"/>
            </a:endParaRPr>
          </a:p>
          <a:p>
            <a:pPr marL="457200" lvl="0" indent="0" algn="l" rtl="0">
              <a:lnSpc>
                <a:spcPct val="166666"/>
              </a:lnSpc>
              <a:spcBef>
                <a:spcPts val="1200"/>
              </a:spcBef>
              <a:spcAft>
                <a:spcPts val="0"/>
              </a:spcAft>
              <a:buNone/>
            </a:pPr>
            <a:endParaRPr sz="1350">
              <a:solidFill>
                <a:schemeClr val="lt1"/>
              </a:solidFill>
              <a:latin typeface="Barlow Medium"/>
              <a:ea typeface="Barlow Medium"/>
              <a:cs typeface="Barlow Medium"/>
              <a:sym typeface="Barlow Medium"/>
            </a:endParaRPr>
          </a:p>
          <a:p>
            <a:pPr marL="457200" lvl="0" indent="0" algn="l" rtl="0">
              <a:lnSpc>
                <a:spcPct val="166666"/>
              </a:lnSpc>
              <a:spcBef>
                <a:spcPts val="1200"/>
              </a:spcBef>
              <a:spcAft>
                <a:spcPts val="1200"/>
              </a:spcAft>
              <a:buNone/>
            </a:pPr>
            <a:endParaRPr sz="1350">
              <a:solidFill>
                <a:schemeClr val="lt1"/>
              </a:solidFill>
            </a:endParaRPr>
          </a:p>
        </p:txBody>
      </p:sp>
      <p:sp>
        <p:nvSpPr>
          <p:cNvPr id="458" name="Google Shape;458;p69"/>
          <p:cNvSpPr txBox="1"/>
          <p:nvPr/>
        </p:nvSpPr>
        <p:spPr>
          <a:xfrm>
            <a:off x="1345325" y="665100"/>
            <a:ext cx="6887100" cy="99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600" b="1">
                <a:solidFill>
                  <a:srgbClr val="1155CC"/>
                </a:solidFill>
              </a:rPr>
              <a:t>Preventing vulnerabilities in APIs</a:t>
            </a:r>
            <a:endParaRPr sz="1600" b="1">
              <a:solidFill>
                <a:srgbClr val="1155CC"/>
              </a:solidFill>
            </a:endParaRPr>
          </a:p>
          <a:p>
            <a:pPr marL="0" lvl="0" indent="0" algn="l" rtl="0">
              <a:lnSpc>
                <a:spcPct val="115000"/>
              </a:lnSpc>
              <a:spcBef>
                <a:spcPts val="800"/>
              </a:spcBef>
              <a:spcAft>
                <a:spcPts val="0"/>
              </a:spcAft>
              <a:buNone/>
            </a:pPr>
            <a:endParaRPr sz="1100">
              <a:solidFill>
                <a:schemeClr val="lt1"/>
              </a:solidFill>
            </a:endParaRPr>
          </a:p>
          <a:p>
            <a:pPr marL="0" lvl="0" indent="0" algn="l" rtl="0">
              <a:spcBef>
                <a:spcPts val="0"/>
              </a:spcBef>
              <a:spcAft>
                <a:spcPts val="0"/>
              </a:spcAft>
              <a:buNone/>
            </a:pPr>
            <a:endParaRPr sz="1500">
              <a:solidFill>
                <a:srgbClr val="1155CC"/>
              </a:solidFill>
              <a:latin typeface="Hepta Slab"/>
              <a:ea typeface="Hepta Slab"/>
              <a:cs typeface="Hepta Slab"/>
              <a:sym typeface="Hepta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0"/>
          <p:cNvSpPr txBox="1">
            <a:spLocks noGrp="1"/>
          </p:cNvSpPr>
          <p:nvPr>
            <p:ph type="subTitle" idx="1"/>
          </p:nvPr>
        </p:nvSpPr>
        <p:spPr>
          <a:xfrm>
            <a:off x="791150" y="522625"/>
            <a:ext cx="3918300" cy="75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Questions?</a:t>
            </a:r>
            <a:endParaRPr/>
          </a:p>
        </p:txBody>
      </p:sp>
      <p:sp>
        <p:nvSpPr>
          <p:cNvPr id="463" name="Google Shape;463;p7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1"/>
          <p:cNvSpPr txBox="1">
            <a:spLocks noGrp="1"/>
          </p:cNvSpPr>
          <p:nvPr>
            <p:ph type="title"/>
          </p:nvPr>
        </p:nvSpPr>
        <p:spPr>
          <a:xfrm>
            <a:off x="455225" y="652200"/>
            <a:ext cx="6187500" cy="22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የቐንየልና</a:t>
            </a:r>
            <a:endParaRPr/>
          </a:p>
          <a:p>
            <a:pPr marL="0" lvl="0" indent="0" algn="l" rtl="0">
              <a:spcBef>
                <a:spcPts val="0"/>
              </a:spcBef>
              <a:spcAft>
                <a:spcPts val="0"/>
              </a:spcAft>
              <a:buNone/>
            </a:pPr>
            <a:r>
              <a:rPr lang="en"/>
              <a:t>Grazie</a:t>
            </a:r>
            <a:endParaRPr/>
          </a:p>
          <a:p>
            <a:pPr marL="0" lvl="0" indent="0" algn="l" rtl="0">
              <a:spcBef>
                <a:spcPts val="0"/>
              </a:spcBef>
              <a:spcAft>
                <a:spcPts val="0"/>
              </a:spcAft>
              <a:buNone/>
            </a:pPr>
            <a:r>
              <a:rPr lang="en" sz="4500"/>
              <a:t>THANK YOU </a:t>
            </a:r>
            <a:r>
              <a:rPr lang="en"/>
              <a:t> </a:t>
            </a:r>
            <a:endParaRPr/>
          </a:p>
        </p:txBody>
      </p:sp>
      <p:pic>
        <p:nvPicPr>
          <p:cNvPr id="469" name="Google Shape;469;p71"/>
          <p:cNvPicPr preferRelativeResize="0"/>
          <p:nvPr/>
        </p:nvPicPr>
        <p:blipFill>
          <a:blip r:embed="rId3">
            <a:alphaModFix/>
          </a:blip>
          <a:stretch>
            <a:fillRect/>
          </a:stretch>
        </p:blipFill>
        <p:spPr>
          <a:xfrm>
            <a:off x="5136825" y="2633925"/>
            <a:ext cx="3538962" cy="19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1155CC"/>
                </a:solidFill>
              </a:rPr>
              <a:t>CONTENT</a:t>
            </a:r>
            <a:endParaRPr sz="1500">
              <a:solidFill>
                <a:srgbClr val="1155CC"/>
              </a:solidFill>
            </a:endParaRPr>
          </a:p>
        </p:txBody>
      </p:sp>
      <p:sp>
        <p:nvSpPr>
          <p:cNvPr id="377" name="Google Shape;377;p60"/>
          <p:cNvSpPr txBox="1">
            <a:spLocks noGrp="1"/>
          </p:cNvSpPr>
          <p:nvPr>
            <p:ph type="subTitle" idx="3"/>
          </p:nvPr>
        </p:nvSpPr>
        <p:spPr>
          <a:xfrm>
            <a:off x="788125" y="1021671"/>
            <a:ext cx="3879000" cy="21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latin typeface="Arial"/>
                <a:ea typeface="Arial"/>
                <a:cs typeface="Arial"/>
                <a:sym typeface="Arial"/>
              </a:rPr>
              <a:t>API Recon</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API Documentation </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Identifying API</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Finding Hidden Parameter</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Server Side Parameter Pollution</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Prevention</a:t>
            </a:r>
            <a:endParaRPr sz="1350">
              <a:latin typeface="Arial"/>
              <a:ea typeface="Arial"/>
              <a:cs typeface="Arial"/>
              <a:sym typeface="Arial"/>
            </a:endParaRPr>
          </a:p>
        </p:txBody>
      </p:sp>
      <p:sp>
        <p:nvSpPr>
          <p:cNvPr id="378" name="Google Shape;378;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79" name="Google Shape;379;p60"/>
          <p:cNvSpPr txBox="1">
            <a:spLocks noGrp="1"/>
          </p:cNvSpPr>
          <p:nvPr>
            <p:ph type="subTitle" idx="3"/>
          </p:nvPr>
        </p:nvSpPr>
        <p:spPr>
          <a:xfrm>
            <a:off x="2637975" y="3723750"/>
            <a:ext cx="6201600" cy="5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hlinkClick r:id="rId3"/>
              </a:rPr>
              <a:t>https://portswigger.net/web-security/api-testing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1"/>
          <p:cNvSpPr txBox="1"/>
          <p:nvPr/>
        </p:nvSpPr>
        <p:spPr>
          <a:xfrm>
            <a:off x="480425" y="610475"/>
            <a:ext cx="73617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lt1"/>
              </a:solidFill>
              <a:latin typeface="Barlow"/>
              <a:ea typeface="Barlow"/>
              <a:cs typeface="Barlow"/>
              <a:sym typeface="Barlow"/>
            </a:endParaRPr>
          </a:p>
          <a:p>
            <a:pPr marL="0" lvl="0" indent="0" algn="l" rtl="0">
              <a:spcBef>
                <a:spcPts val="0"/>
              </a:spcBef>
              <a:spcAft>
                <a:spcPts val="0"/>
              </a:spcAft>
              <a:buNone/>
            </a:pPr>
            <a:r>
              <a:rPr lang="en" sz="1300">
                <a:solidFill>
                  <a:schemeClr val="lt1"/>
                </a:solidFill>
                <a:latin typeface="Barlow Medium"/>
                <a:ea typeface="Barlow Medium"/>
                <a:cs typeface="Barlow Medium"/>
                <a:sym typeface="Barlow Medium"/>
              </a:rPr>
              <a:t>Identifying API endpoints and construct valid HTTP requests to test the API. For example, you should find out information about the following:</a:t>
            </a:r>
            <a:endParaRPr sz="1300">
              <a:solidFill>
                <a:schemeClr val="lt1"/>
              </a:solidFill>
              <a:latin typeface="Barlow Medium"/>
              <a:ea typeface="Barlow Medium"/>
              <a:cs typeface="Barlow Medium"/>
              <a:sym typeface="Barlow Medium"/>
            </a:endParaRPr>
          </a:p>
          <a:p>
            <a:pPr marL="0" lvl="0" indent="0" algn="l" rtl="0">
              <a:spcBef>
                <a:spcPts val="0"/>
              </a:spcBef>
              <a:spcAft>
                <a:spcPts val="0"/>
              </a:spcAft>
              <a:buClr>
                <a:schemeClr val="lt1"/>
              </a:buClr>
              <a:buSzPts val="1100"/>
              <a:buFont typeface="Arial"/>
              <a:buNone/>
            </a:pPr>
            <a:endParaRPr sz="1300">
              <a:solidFill>
                <a:schemeClr val="lt1"/>
              </a:solidFill>
              <a:latin typeface="Barlow Medium"/>
              <a:ea typeface="Barlow Medium"/>
              <a:cs typeface="Barlow Medium"/>
              <a:sym typeface="Barlow Medium"/>
            </a:endParaRPr>
          </a:p>
          <a:p>
            <a:pPr marL="457200" lvl="0" indent="-311150" algn="l" rtl="0">
              <a:spcBef>
                <a:spcPts val="0"/>
              </a:spcBef>
              <a:spcAft>
                <a:spcPts val="0"/>
              </a:spcAft>
              <a:buClr>
                <a:schemeClr val="lt1"/>
              </a:buClr>
              <a:buSzPts val="1300"/>
              <a:buFont typeface="Barlow Medium"/>
              <a:buChar char="●"/>
            </a:pPr>
            <a:r>
              <a:rPr lang="en" sz="1300">
                <a:solidFill>
                  <a:schemeClr val="lt1"/>
                </a:solidFill>
                <a:latin typeface="Barlow Medium"/>
                <a:ea typeface="Barlow Medium"/>
                <a:cs typeface="Barlow Medium"/>
                <a:sym typeface="Barlow Medium"/>
              </a:rPr>
              <a:t>The input data the API processes,  compulsory and optional parameters.</a:t>
            </a:r>
            <a:endParaRPr sz="1300">
              <a:solidFill>
                <a:schemeClr val="lt1"/>
              </a:solidFill>
              <a:latin typeface="Barlow Medium"/>
              <a:ea typeface="Barlow Medium"/>
              <a:cs typeface="Barlow Medium"/>
              <a:sym typeface="Barlow Medium"/>
            </a:endParaRPr>
          </a:p>
          <a:p>
            <a:pPr marL="457200" lvl="0" indent="-311150" algn="l" rtl="0">
              <a:spcBef>
                <a:spcPts val="0"/>
              </a:spcBef>
              <a:spcAft>
                <a:spcPts val="0"/>
              </a:spcAft>
              <a:buClr>
                <a:schemeClr val="lt1"/>
              </a:buClr>
              <a:buSzPts val="1300"/>
              <a:buFont typeface="Barlow Medium"/>
              <a:buChar char="●"/>
            </a:pPr>
            <a:r>
              <a:rPr lang="en" sz="1300">
                <a:solidFill>
                  <a:schemeClr val="lt1"/>
                </a:solidFill>
                <a:latin typeface="Barlow Medium"/>
                <a:ea typeface="Barlow Medium"/>
                <a:cs typeface="Barlow Medium"/>
                <a:sym typeface="Barlow Medium"/>
              </a:rPr>
              <a:t>The types of requests the API accepts, HTTP methods and media formats.</a:t>
            </a:r>
            <a:endParaRPr sz="1300">
              <a:solidFill>
                <a:schemeClr val="lt1"/>
              </a:solidFill>
              <a:latin typeface="Barlow Medium"/>
              <a:ea typeface="Barlow Medium"/>
              <a:cs typeface="Barlow Medium"/>
              <a:sym typeface="Barlow Medium"/>
            </a:endParaRPr>
          </a:p>
          <a:p>
            <a:pPr marL="457200" lvl="0" indent="-311150" algn="l" rtl="0">
              <a:spcBef>
                <a:spcPts val="0"/>
              </a:spcBef>
              <a:spcAft>
                <a:spcPts val="0"/>
              </a:spcAft>
              <a:buClr>
                <a:schemeClr val="lt1"/>
              </a:buClr>
              <a:buSzPts val="1300"/>
              <a:buFont typeface="Barlow Medium"/>
              <a:buChar char="●"/>
            </a:pPr>
            <a:r>
              <a:rPr lang="en" sz="1300">
                <a:solidFill>
                  <a:schemeClr val="lt1"/>
                </a:solidFill>
                <a:latin typeface="Barlow Medium"/>
                <a:ea typeface="Barlow Medium"/>
                <a:cs typeface="Barlow Medium"/>
                <a:sym typeface="Barlow Medium"/>
              </a:rPr>
              <a:t>Rate limits and authentication mechanisms.</a:t>
            </a:r>
            <a:endParaRPr sz="1300">
              <a:solidFill>
                <a:schemeClr val="lt1"/>
              </a:solidFill>
              <a:latin typeface="Barlow Medium"/>
              <a:ea typeface="Barlow Medium"/>
              <a:cs typeface="Barlow Medium"/>
              <a:sym typeface="Barlow Medium"/>
            </a:endParaRPr>
          </a:p>
          <a:p>
            <a:pPr marL="0" lvl="0" indent="0" algn="l" rtl="0">
              <a:spcBef>
                <a:spcPts val="0"/>
              </a:spcBef>
              <a:spcAft>
                <a:spcPts val="0"/>
              </a:spcAft>
              <a:buNone/>
            </a:pPr>
            <a:endParaRPr sz="1300">
              <a:solidFill>
                <a:schemeClr val="lt1"/>
              </a:solidFill>
              <a:latin typeface="Barlow Medium"/>
              <a:ea typeface="Barlow Medium"/>
              <a:cs typeface="Barlow Medium"/>
              <a:sym typeface="Barlow Medium"/>
            </a:endParaRPr>
          </a:p>
        </p:txBody>
      </p:sp>
      <p:sp>
        <p:nvSpPr>
          <p:cNvPr id="385" name="Google Shape;385;p61"/>
          <p:cNvSpPr txBox="1"/>
          <p:nvPr/>
        </p:nvSpPr>
        <p:spPr>
          <a:xfrm>
            <a:off x="480420" y="273276"/>
            <a:ext cx="35922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1155CC"/>
                </a:solidFill>
                <a:latin typeface="Hepta Slab Medium"/>
                <a:ea typeface="Hepta Slab Medium"/>
                <a:cs typeface="Hepta Slab Medium"/>
                <a:sym typeface="Hepta Slab Medium"/>
              </a:rPr>
              <a:t>API Recon</a:t>
            </a:r>
            <a:endParaRPr sz="1600">
              <a:solidFill>
                <a:srgbClr val="1155CC"/>
              </a:solidFill>
              <a:latin typeface="Hepta Slab Medium"/>
              <a:ea typeface="Hepta Slab Medium"/>
              <a:cs typeface="Hepta Slab Medium"/>
              <a:sym typeface="Hepta Slab Medium"/>
            </a:endParaRPr>
          </a:p>
        </p:txBody>
      </p:sp>
      <p:sp>
        <p:nvSpPr>
          <p:cNvPr id="386" name="Google Shape;38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87" name="Google Shape;387;p61"/>
          <p:cNvPicPr preferRelativeResize="0"/>
          <p:nvPr/>
        </p:nvPicPr>
        <p:blipFill>
          <a:blip r:embed="rId3">
            <a:alphaModFix/>
          </a:blip>
          <a:stretch>
            <a:fillRect/>
          </a:stretch>
        </p:blipFill>
        <p:spPr>
          <a:xfrm>
            <a:off x="499350" y="2309250"/>
            <a:ext cx="8145325" cy="204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p:nvPr/>
        </p:nvSpPr>
        <p:spPr>
          <a:xfrm>
            <a:off x="1307225" y="3986500"/>
            <a:ext cx="1628100" cy="36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93" name="Google Shape;393;p62"/>
          <p:cNvSpPr/>
          <p:nvPr/>
        </p:nvSpPr>
        <p:spPr>
          <a:xfrm>
            <a:off x="2944050" y="3621675"/>
            <a:ext cx="1628100" cy="738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94" name="Google Shape;394;p62"/>
          <p:cNvSpPr/>
          <p:nvPr/>
        </p:nvSpPr>
        <p:spPr>
          <a:xfrm>
            <a:off x="4581075" y="2930300"/>
            <a:ext cx="1628100" cy="142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95" name="Google Shape;395;p62"/>
          <p:cNvSpPr txBox="1"/>
          <p:nvPr/>
        </p:nvSpPr>
        <p:spPr>
          <a:xfrm>
            <a:off x="1307222"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96" name="Google Shape;396;p62"/>
          <p:cNvSpPr txBox="1"/>
          <p:nvPr/>
        </p:nvSpPr>
        <p:spPr>
          <a:xfrm>
            <a:off x="2934435"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97" name="Google Shape;397;p62"/>
          <p:cNvSpPr txBox="1"/>
          <p:nvPr/>
        </p:nvSpPr>
        <p:spPr>
          <a:xfrm>
            <a:off x="4581065"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98" name="Google Shape;398;p62"/>
          <p:cNvSpPr txBox="1"/>
          <p:nvPr/>
        </p:nvSpPr>
        <p:spPr>
          <a:xfrm>
            <a:off x="6208688"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cxnSp>
        <p:nvCxnSpPr>
          <p:cNvPr id="399" name="Google Shape;399;p62"/>
          <p:cNvCxnSpPr/>
          <p:nvPr/>
        </p:nvCxnSpPr>
        <p:spPr>
          <a:xfrm rot="10800000">
            <a:off x="783775" y="4360100"/>
            <a:ext cx="7579200" cy="0"/>
          </a:xfrm>
          <a:prstGeom prst="straightConnector1">
            <a:avLst/>
          </a:prstGeom>
          <a:noFill/>
          <a:ln w="19050" cap="flat" cmpd="sng">
            <a:solidFill>
              <a:schemeClr val="dk1"/>
            </a:solidFill>
            <a:prstDash val="solid"/>
            <a:round/>
            <a:headEnd type="none" w="med" len="med"/>
            <a:tailEnd type="none" w="med" len="med"/>
          </a:ln>
        </p:spPr>
      </p:cxnSp>
      <p:sp>
        <p:nvSpPr>
          <p:cNvPr id="400" name="Google Shape;400;p62"/>
          <p:cNvSpPr txBox="1"/>
          <p:nvPr/>
        </p:nvSpPr>
        <p:spPr>
          <a:xfrm>
            <a:off x="783800" y="1389315"/>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80</a:t>
            </a:r>
            <a:endParaRPr sz="700">
              <a:solidFill>
                <a:schemeClr val="dk1"/>
              </a:solidFill>
              <a:latin typeface="Barlow Medium"/>
              <a:ea typeface="Barlow Medium"/>
              <a:cs typeface="Barlow Medium"/>
              <a:sym typeface="Barlow Medium"/>
            </a:endParaRPr>
          </a:p>
        </p:txBody>
      </p:sp>
      <p:sp>
        <p:nvSpPr>
          <p:cNvPr id="401" name="Google Shape;401;p62"/>
          <p:cNvSpPr txBox="1"/>
          <p:nvPr/>
        </p:nvSpPr>
        <p:spPr>
          <a:xfrm>
            <a:off x="783800" y="1755265"/>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402" name="Google Shape;402;p62"/>
          <p:cNvSpPr txBox="1"/>
          <p:nvPr/>
        </p:nvSpPr>
        <p:spPr>
          <a:xfrm>
            <a:off x="783800" y="212122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60</a:t>
            </a:r>
            <a:endParaRPr sz="700">
              <a:solidFill>
                <a:schemeClr val="dk1"/>
              </a:solidFill>
              <a:latin typeface="Barlow Medium"/>
              <a:ea typeface="Barlow Medium"/>
              <a:cs typeface="Barlow Medium"/>
              <a:sym typeface="Barlow Medium"/>
            </a:endParaRPr>
          </a:p>
        </p:txBody>
      </p:sp>
      <p:sp>
        <p:nvSpPr>
          <p:cNvPr id="403" name="Google Shape;403;p62"/>
          <p:cNvSpPr txBox="1"/>
          <p:nvPr/>
        </p:nvSpPr>
        <p:spPr>
          <a:xfrm>
            <a:off x="783800" y="248717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50</a:t>
            </a:r>
            <a:endParaRPr sz="700">
              <a:solidFill>
                <a:schemeClr val="dk1"/>
              </a:solidFill>
              <a:latin typeface="Barlow Medium"/>
              <a:ea typeface="Barlow Medium"/>
              <a:cs typeface="Barlow Medium"/>
              <a:sym typeface="Barlow Medium"/>
            </a:endParaRPr>
          </a:p>
        </p:txBody>
      </p:sp>
      <p:sp>
        <p:nvSpPr>
          <p:cNvPr id="404" name="Google Shape;404;p62"/>
          <p:cNvSpPr txBox="1"/>
          <p:nvPr/>
        </p:nvSpPr>
        <p:spPr>
          <a:xfrm>
            <a:off x="783800" y="285312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40</a:t>
            </a:r>
            <a:endParaRPr sz="700">
              <a:solidFill>
                <a:schemeClr val="dk1"/>
              </a:solidFill>
              <a:latin typeface="Barlow Medium"/>
              <a:ea typeface="Barlow Medium"/>
              <a:cs typeface="Barlow Medium"/>
              <a:sym typeface="Barlow Medium"/>
            </a:endParaRPr>
          </a:p>
        </p:txBody>
      </p:sp>
      <p:sp>
        <p:nvSpPr>
          <p:cNvPr id="405" name="Google Shape;405;p62"/>
          <p:cNvSpPr txBox="1"/>
          <p:nvPr/>
        </p:nvSpPr>
        <p:spPr>
          <a:xfrm>
            <a:off x="783800" y="321907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30</a:t>
            </a:r>
            <a:endParaRPr sz="700">
              <a:solidFill>
                <a:schemeClr val="dk1"/>
              </a:solidFill>
              <a:latin typeface="Barlow Medium"/>
              <a:ea typeface="Barlow Medium"/>
              <a:cs typeface="Barlow Medium"/>
              <a:sym typeface="Barlow Medium"/>
            </a:endParaRPr>
          </a:p>
        </p:txBody>
      </p:sp>
      <p:sp>
        <p:nvSpPr>
          <p:cNvPr id="406" name="Google Shape;406;p62"/>
          <p:cNvSpPr txBox="1"/>
          <p:nvPr/>
        </p:nvSpPr>
        <p:spPr>
          <a:xfrm>
            <a:off x="783800" y="358502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20</a:t>
            </a:r>
            <a:endParaRPr sz="700">
              <a:solidFill>
                <a:schemeClr val="dk1"/>
              </a:solidFill>
              <a:latin typeface="Barlow Medium"/>
              <a:ea typeface="Barlow Medium"/>
              <a:cs typeface="Barlow Medium"/>
              <a:sym typeface="Barlow Medium"/>
            </a:endParaRPr>
          </a:p>
        </p:txBody>
      </p:sp>
      <p:sp>
        <p:nvSpPr>
          <p:cNvPr id="407" name="Google Shape;407;p62"/>
          <p:cNvSpPr txBox="1"/>
          <p:nvPr/>
        </p:nvSpPr>
        <p:spPr>
          <a:xfrm>
            <a:off x="783800" y="395097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408" name="Google Shape;408;p62"/>
          <p:cNvSpPr txBox="1">
            <a:spLocks noGrp="1"/>
          </p:cNvSpPr>
          <p:nvPr>
            <p:ph type="body" idx="3"/>
          </p:nvPr>
        </p:nvSpPr>
        <p:spPr>
          <a:xfrm>
            <a:off x="480425" y="610475"/>
            <a:ext cx="7882500" cy="410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350">
                <a:highlight>
                  <a:srgbClr val="FFFFFF"/>
                </a:highlight>
                <a:latin typeface="Barlow Medium"/>
                <a:ea typeface="Barlow Medium"/>
                <a:cs typeface="Barlow Medium"/>
                <a:sym typeface="Barlow Medium"/>
              </a:rPr>
              <a:t>We can find by  browsing applications that use the API, </a:t>
            </a:r>
            <a:r>
              <a:rPr lang="en" sz="1350">
                <a:latin typeface="Barlow Medium"/>
                <a:ea typeface="Barlow Medium"/>
                <a:cs typeface="Barlow Medium"/>
                <a:sym typeface="Barlow Medium"/>
              </a:rPr>
              <a:t>Look for endpoints that may refer to API documentation</a:t>
            </a:r>
            <a:endParaRPr sz="1350">
              <a:latin typeface="Barlow Medium"/>
              <a:ea typeface="Barlow Medium"/>
              <a:cs typeface="Barlow Medium"/>
              <a:sym typeface="Barlow Medium"/>
            </a:endParaRPr>
          </a:p>
          <a:p>
            <a:pPr marL="457200" lvl="0" indent="-314325" algn="l" rtl="0">
              <a:lnSpc>
                <a:spcPct val="166666"/>
              </a:lnSpc>
              <a:spcBef>
                <a:spcPts val="60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/swagger/index.html</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/openapi.json</a:t>
            </a:r>
            <a:endParaRPr sz="1350">
              <a:solidFill>
                <a:srgbClr val="188038"/>
              </a:solidFill>
              <a:latin typeface="Barlow Medium"/>
              <a:ea typeface="Barlow Medium"/>
              <a:cs typeface="Barlow Medium"/>
              <a:sym typeface="Barlow Medium"/>
            </a:endParaRPr>
          </a:p>
          <a:p>
            <a:pPr marL="0" lvl="0" indent="0" algn="l" rtl="0">
              <a:lnSpc>
                <a:spcPct val="100000"/>
              </a:lnSpc>
              <a:spcBef>
                <a:spcPts val="600"/>
              </a:spcBef>
              <a:spcAft>
                <a:spcPts val="0"/>
              </a:spcAft>
              <a:buNone/>
            </a:pPr>
            <a:r>
              <a:rPr lang="en" sz="1350">
                <a:latin typeface="Barlow Medium"/>
                <a:ea typeface="Barlow Medium"/>
                <a:cs typeface="Barlow Medium"/>
                <a:sym typeface="Barlow Medium"/>
              </a:rPr>
              <a:t> Investigate the base path. if you identify the resource endpoint </a:t>
            </a:r>
            <a:r>
              <a:rPr lang="en" sz="1350">
                <a:solidFill>
                  <a:srgbClr val="188038"/>
                </a:solidFill>
                <a:latin typeface="Barlow Medium"/>
                <a:ea typeface="Barlow Medium"/>
                <a:cs typeface="Barlow Medium"/>
                <a:sym typeface="Barlow Medium"/>
              </a:rPr>
              <a:t>/api/swagger/v1/users/123</a:t>
            </a:r>
            <a:r>
              <a:rPr lang="en" sz="1350">
                <a:latin typeface="Barlow Medium"/>
                <a:ea typeface="Barlow Medium"/>
                <a:cs typeface="Barlow Medium"/>
                <a:sym typeface="Barlow Medium"/>
              </a:rPr>
              <a:t>, </a:t>
            </a:r>
            <a:endParaRPr sz="1350">
              <a:latin typeface="Barlow Medium"/>
              <a:ea typeface="Barlow Medium"/>
              <a:cs typeface="Barlow Medium"/>
              <a:sym typeface="Barlow Medium"/>
            </a:endParaRPr>
          </a:p>
          <a:p>
            <a:pPr marL="0" lvl="0" indent="0" algn="l" rtl="0">
              <a:lnSpc>
                <a:spcPct val="100000"/>
              </a:lnSpc>
              <a:spcBef>
                <a:spcPts val="600"/>
              </a:spcBef>
              <a:spcAft>
                <a:spcPts val="0"/>
              </a:spcAft>
              <a:buNone/>
            </a:pPr>
            <a:r>
              <a:rPr lang="en" sz="1350">
                <a:latin typeface="Barlow Medium"/>
                <a:ea typeface="Barlow Medium"/>
                <a:cs typeface="Barlow Medium"/>
                <a:sym typeface="Barlow Medium"/>
              </a:rPr>
              <a:t>then you should investigate the following paths:</a:t>
            </a:r>
            <a:endParaRPr sz="1350">
              <a:latin typeface="Barlow Medium"/>
              <a:ea typeface="Barlow Medium"/>
              <a:cs typeface="Barlow Medium"/>
              <a:sym typeface="Barlow Medium"/>
            </a:endParaRPr>
          </a:p>
          <a:p>
            <a:pPr marL="457200" lvl="0" indent="-314325" algn="l" rtl="0">
              <a:lnSpc>
                <a:spcPct val="166666"/>
              </a:lnSpc>
              <a:spcBef>
                <a:spcPts val="60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/api/swagger/v1</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/api/swagger</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a:t>
            </a:r>
            <a:endParaRPr sz="1350">
              <a:solidFill>
                <a:srgbClr val="188038"/>
              </a:solidFill>
              <a:latin typeface="Barlow Medium"/>
              <a:ea typeface="Barlow Medium"/>
              <a:cs typeface="Barlow Medium"/>
              <a:sym typeface="Barlow Medium"/>
            </a:endParaRPr>
          </a:p>
          <a:p>
            <a:pPr marL="0" lvl="0" indent="0" algn="l" rtl="0">
              <a:lnSpc>
                <a:spcPct val="166666"/>
              </a:lnSpc>
              <a:spcBef>
                <a:spcPts val="600"/>
              </a:spcBef>
              <a:spcAft>
                <a:spcPts val="0"/>
              </a:spcAft>
              <a:buNone/>
            </a:pPr>
            <a:r>
              <a:rPr lang="en" sz="1350">
                <a:latin typeface="Barlow Medium"/>
                <a:ea typeface="Barlow Medium"/>
                <a:cs typeface="Barlow Medium"/>
                <a:sym typeface="Barlow Medium"/>
              </a:rPr>
              <a:t>You can also use a list of common paths to find documentation using Intruder.</a:t>
            </a:r>
            <a:endParaRPr sz="1350">
              <a:solidFill>
                <a:srgbClr val="5C5C5B"/>
              </a:solidFill>
              <a:highlight>
                <a:srgbClr val="FFFFFF"/>
              </a:highlight>
              <a:latin typeface="Barlow Medium"/>
              <a:ea typeface="Barlow Medium"/>
              <a:cs typeface="Barlow Medium"/>
              <a:sym typeface="Barlow Medium"/>
            </a:endParaRPr>
          </a:p>
          <a:p>
            <a:pPr marL="0" lvl="0" indent="0" algn="l" rtl="0">
              <a:spcBef>
                <a:spcPts val="600"/>
              </a:spcBef>
              <a:spcAft>
                <a:spcPts val="0"/>
              </a:spcAft>
              <a:buNone/>
            </a:pPr>
            <a:endParaRPr sz="1350">
              <a:solidFill>
                <a:srgbClr val="5C5C5B"/>
              </a:solidFill>
              <a:highlight>
                <a:srgbClr val="FFFFFF"/>
              </a:highlight>
            </a:endParaRPr>
          </a:p>
        </p:txBody>
      </p:sp>
      <p:sp>
        <p:nvSpPr>
          <p:cNvPr id="409" name="Google Shape;409;p62"/>
          <p:cNvSpPr txBox="1">
            <a:spLocks noGrp="1"/>
          </p:cNvSpPr>
          <p:nvPr>
            <p:ph type="subTitle" idx="2"/>
          </p:nvPr>
        </p:nvSpPr>
        <p:spPr>
          <a:xfrm>
            <a:off x="480420" y="61976"/>
            <a:ext cx="3592200" cy="337200"/>
          </a:xfrm>
          <a:prstGeom prst="rect">
            <a:avLst/>
          </a:prstGeom>
        </p:spPr>
        <p:txBody>
          <a:bodyPr spcFirstLastPara="1" wrap="square" lIns="91425" tIns="91425" rIns="91425" bIns="91425" anchor="t" anchorCtr="0">
            <a:noAutofit/>
          </a:bodyPr>
          <a:lstStyle/>
          <a:p>
            <a:pPr marL="0" lvl="0" indent="0" algn="l" rtl="0">
              <a:lnSpc>
                <a:spcPct val="145454"/>
              </a:lnSpc>
              <a:spcBef>
                <a:spcPts val="1400"/>
              </a:spcBef>
              <a:spcAft>
                <a:spcPts val="0"/>
              </a:spcAft>
              <a:buNone/>
            </a:pPr>
            <a:r>
              <a:rPr lang="en" sz="1600" b="1">
                <a:solidFill>
                  <a:srgbClr val="1155CC"/>
                </a:solidFill>
                <a:latin typeface="Arial"/>
                <a:ea typeface="Arial"/>
                <a:cs typeface="Arial"/>
                <a:sym typeface="Arial"/>
              </a:rPr>
              <a:t>Discovering API documentation</a:t>
            </a:r>
            <a:endParaRPr sz="1600" b="1">
              <a:solidFill>
                <a:srgbClr val="1155CC"/>
              </a:solidFill>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3"/>
          <p:cNvSpPr txBox="1">
            <a:spLocks noGrp="1"/>
          </p:cNvSpPr>
          <p:nvPr>
            <p:ph type="title" idx="4294967295"/>
          </p:nvPr>
        </p:nvSpPr>
        <p:spPr>
          <a:xfrm>
            <a:off x="607575" y="1074050"/>
            <a:ext cx="7770000" cy="2649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Barlow Medium"/>
              <a:buChar char="●"/>
            </a:pPr>
            <a:r>
              <a:rPr lang="en" sz="1400">
                <a:solidFill>
                  <a:schemeClr val="lt1"/>
                </a:solidFill>
                <a:highlight>
                  <a:schemeClr val="dk1"/>
                </a:highlight>
                <a:latin typeface="Barlow Medium"/>
                <a:ea typeface="Barlow Medium"/>
                <a:cs typeface="Barlow Medium"/>
                <a:sym typeface="Barlow Medium"/>
              </a:rPr>
              <a:t>We can also gather a lot of information by browsing applications that use the API.</a:t>
            </a:r>
            <a:endParaRPr sz="1400">
              <a:solidFill>
                <a:schemeClr val="lt1"/>
              </a:solidFill>
              <a:highlight>
                <a:schemeClr val="dk1"/>
              </a:highlight>
              <a:latin typeface="Barlow Medium"/>
              <a:ea typeface="Barlow Medium"/>
              <a:cs typeface="Barlow Medium"/>
              <a:sym typeface="Barlow Medium"/>
            </a:endParaRPr>
          </a:p>
          <a:p>
            <a:pPr marL="457200" lvl="0" indent="-317500" algn="l" rtl="0">
              <a:spcBef>
                <a:spcPts val="0"/>
              </a:spcBef>
              <a:spcAft>
                <a:spcPts val="0"/>
              </a:spcAft>
              <a:buClr>
                <a:schemeClr val="lt1"/>
              </a:buClr>
              <a:buSzPts val="1400"/>
              <a:buFont typeface="Barlow Medium"/>
              <a:buChar char="●"/>
            </a:pPr>
            <a:r>
              <a:rPr lang="en" sz="1400">
                <a:solidFill>
                  <a:schemeClr val="lt1"/>
                </a:solidFill>
                <a:highlight>
                  <a:schemeClr val="dk1"/>
                </a:highlight>
                <a:latin typeface="Barlow Medium"/>
                <a:ea typeface="Barlow Medium"/>
                <a:cs typeface="Barlow Medium"/>
                <a:sym typeface="Barlow Medium"/>
              </a:rPr>
              <a:t>worth doing even if you have access to API documentation, as sometimes documentation may be inaccurate or out of date</a:t>
            </a:r>
            <a:endParaRPr sz="1400">
              <a:solidFill>
                <a:schemeClr val="lt1"/>
              </a:solidFill>
              <a:highlight>
                <a:schemeClr val="dk1"/>
              </a:highlight>
              <a:latin typeface="Barlow Medium"/>
              <a:ea typeface="Barlow Medium"/>
              <a:cs typeface="Barlow Medium"/>
              <a:sym typeface="Barlow Medium"/>
            </a:endParaRPr>
          </a:p>
          <a:p>
            <a:pPr marL="457200" lvl="0" indent="0" algn="l" rtl="0">
              <a:spcBef>
                <a:spcPts val="0"/>
              </a:spcBef>
              <a:spcAft>
                <a:spcPts val="0"/>
              </a:spcAft>
              <a:buNone/>
            </a:pPr>
            <a:r>
              <a:rPr lang="en" sz="1400">
                <a:solidFill>
                  <a:schemeClr val="lt1"/>
                </a:solidFill>
                <a:highlight>
                  <a:schemeClr val="dk1"/>
                </a:highlight>
                <a:latin typeface="Barlow Medium"/>
                <a:ea typeface="Barlow Medium"/>
                <a:cs typeface="Barlow Medium"/>
                <a:sym typeface="Barlow Medium"/>
              </a:rPr>
              <a:t>We  can use Burp Scanner/ZAP  to crawl the application, then manually investigate interesting attack surface using Burp's browser/ ZAP ‘s browser. </a:t>
            </a:r>
            <a:endParaRPr sz="1400">
              <a:solidFill>
                <a:schemeClr val="lt1"/>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endParaRPr sz="1400">
              <a:solidFill>
                <a:schemeClr val="lt1"/>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r>
              <a:rPr lang="en" sz="1400">
                <a:solidFill>
                  <a:schemeClr val="lt1"/>
                </a:solidFill>
                <a:highlight>
                  <a:schemeClr val="dk1"/>
                </a:highlight>
                <a:latin typeface="Barlow Medium"/>
                <a:ea typeface="Barlow Medium"/>
                <a:cs typeface="Barlow Medium"/>
                <a:sym typeface="Barlow Medium"/>
              </a:rPr>
              <a:t>While browsing the application, look for patterns that suggest API endpoints in the URL structure, such as </a:t>
            </a:r>
            <a:r>
              <a:rPr lang="en" sz="1400">
                <a:solidFill>
                  <a:srgbClr val="188038"/>
                </a:solidFill>
                <a:highlight>
                  <a:schemeClr val="dk1"/>
                </a:highlight>
                <a:latin typeface="Barlow Medium"/>
                <a:ea typeface="Barlow Medium"/>
                <a:cs typeface="Barlow Medium"/>
                <a:sym typeface="Barlow Medium"/>
              </a:rPr>
              <a:t>/api/</a:t>
            </a:r>
            <a:endParaRPr sz="1400">
              <a:solidFill>
                <a:srgbClr val="188038"/>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r>
              <a:rPr lang="en" sz="1400">
                <a:solidFill>
                  <a:schemeClr val="lt1"/>
                </a:solidFill>
                <a:highlight>
                  <a:schemeClr val="dk1"/>
                </a:highlight>
                <a:latin typeface="Barlow Medium"/>
                <a:ea typeface="Barlow Medium"/>
                <a:cs typeface="Barlow Medium"/>
                <a:sym typeface="Barlow Medium"/>
              </a:rPr>
              <a:t>Also look out for JavaScript files. These can contain references to API endpoints that you haven't triggered directly via the web browser.</a:t>
            </a:r>
            <a:endParaRPr sz="1400">
              <a:solidFill>
                <a:schemeClr val="lt1"/>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endParaRPr sz="1400">
              <a:solidFill>
                <a:schemeClr val="lt1"/>
              </a:solidFill>
              <a:highlight>
                <a:schemeClr val="dk1"/>
              </a:highlight>
              <a:latin typeface="Barlow"/>
              <a:ea typeface="Barlow"/>
              <a:cs typeface="Barlow"/>
              <a:sym typeface="Barlow"/>
            </a:endParaRPr>
          </a:p>
          <a:p>
            <a:pPr marL="0" lvl="0" indent="0" algn="l" rtl="0">
              <a:spcBef>
                <a:spcPts val="0"/>
              </a:spcBef>
              <a:spcAft>
                <a:spcPts val="0"/>
              </a:spcAft>
              <a:buNone/>
            </a:pPr>
            <a:r>
              <a:rPr lang="en" sz="1400">
                <a:solidFill>
                  <a:schemeClr val="lt1"/>
                </a:solidFill>
                <a:highlight>
                  <a:schemeClr val="dk1"/>
                </a:highlight>
                <a:latin typeface="Barlow"/>
                <a:ea typeface="Barlow"/>
                <a:cs typeface="Barlow"/>
                <a:sym typeface="Barlow"/>
              </a:rPr>
              <a:t> </a:t>
            </a:r>
            <a:endParaRPr sz="1400">
              <a:solidFill>
                <a:schemeClr val="lt1"/>
              </a:solidFill>
              <a:highlight>
                <a:schemeClr val="dk1"/>
              </a:highlight>
              <a:latin typeface="Barlow"/>
              <a:ea typeface="Barlow"/>
              <a:cs typeface="Barlow"/>
              <a:sym typeface="Barlow"/>
            </a:endParaRPr>
          </a:p>
        </p:txBody>
      </p:sp>
      <p:sp>
        <p:nvSpPr>
          <p:cNvPr id="415" name="Google Shape;415;p63"/>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1155CC"/>
                </a:solidFill>
              </a:rPr>
              <a:t>Identifying Api Endpoints</a:t>
            </a:r>
            <a:endParaRPr sz="1600">
              <a:solidFill>
                <a:srgbClr val="1155CC"/>
              </a:solidFill>
            </a:endParaRPr>
          </a:p>
        </p:txBody>
      </p:sp>
      <p:sp>
        <p:nvSpPr>
          <p:cNvPr id="416" name="Google Shape;416;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4"/>
          <p:cNvSpPr txBox="1">
            <a:spLocks noGrp="1"/>
          </p:cNvSpPr>
          <p:nvPr>
            <p:ph type="title"/>
          </p:nvPr>
        </p:nvSpPr>
        <p:spPr>
          <a:xfrm>
            <a:off x="521700" y="1053100"/>
            <a:ext cx="77133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t>Once you've identified API endpoints, interact with them using Zap Request/ and Zap Respond. </a:t>
            </a:r>
            <a:endParaRPr sz="1350"/>
          </a:p>
          <a:p>
            <a:pPr marL="0" lvl="0" indent="0" algn="l" rtl="0">
              <a:spcBef>
                <a:spcPts val="0"/>
              </a:spcBef>
              <a:spcAft>
                <a:spcPts val="0"/>
              </a:spcAft>
              <a:buNone/>
            </a:pPr>
            <a:r>
              <a:rPr lang="en" sz="1350"/>
              <a:t>This enables you to observe the API's behavior and discover additional attack surface. </a:t>
            </a:r>
            <a:endParaRPr sz="1350"/>
          </a:p>
          <a:p>
            <a:pPr marL="0" lvl="0" indent="0" algn="l" rtl="0">
              <a:spcBef>
                <a:spcPts val="0"/>
              </a:spcBef>
              <a:spcAft>
                <a:spcPts val="0"/>
              </a:spcAft>
              <a:buNone/>
            </a:pPr>
            <a:r>
              <a:rPr lang="en" sz="1350"/>
              <a:t>For example, you could investigate how the API responds to changing the HTTP method and media type. </a:t>
            </a:r>
            <a:endParaRPr sz="1350"/>
          </a:p>
          <a:p>
            <a:pPr marL="0" lvl="0" indent="0" algn="l" rtl="0">
              <a:spcBef>
                <a:spcPts val="0"/>
              </a:spcBef>
              <a:spcAft>
                <a:spcPts val="0"/>
              </a:spcAft>
              <a:buNone/>
            </a:pPr>
            <a:endParaRPr sz="1350"/>
          </a:p>
          <a:p>
            <a:pPr marL="0" lvl="0" indent="0" algn="l" rtl="0">
              <a:spcBef>
                <a:spcPts val="0"/>
              </a:spcBef>
              <a:spcAft>
                <a:spcPts val="0"/>
              </a:spcAft>
              <a:buNone/>
            </a:pPr>
            <a:r>
              <a:rPr lang="en" sz="1350"/>
              <a:t>As you interact with the API endpoints, review error messages and other responses closely. Sometimes these include information that you can use to construct a valid HTTP request. </a:t>
            </a:r>
            <a:endParaRPr sz="1350"/>
          </a:p>
          <a:p>
            <a:pPr marL="0" lvl="0" indent="0" algn="l" rtl="0">
              <a:spcBef>
                <a:spcPts val="0"/>
              </a:spcBef>
              <a:spcAft>
                <a:spcPts val="0"/>
              </a:spcAft>
              <a:buNone/>
            </a:pPr>
            <a:endParaRPr sz="1350"/>
          </a:p>
          <a:p>
            <a:pPr marL="0" lvl="0" indent="0" algn="l" rtl="0">
              <a:lnSpc>
                <a:spcPct val="115000"/>
              </a:lnSpc>
              <a:spcBef>
                <a:spcPts val="1200"/>
              </a:spcBef>
              <a:spcAft>
                <a:spcPts val="0"/>
              </a:spcAft>
              <a:buNone/>
            </a:pPr>
            <a:r>
              <a:rPr lang="en" sz="1600" b="1">
                <a:solidFill>
                  <a:srgbClr val="1155CC"/>
                </a:solidFill>
                <a:latin typeface="Hepta Slab"/>
                <a:ea typeface="Hepta Slab"/>
                <a:cs typeface="Hepta Slab"/>
                <a:sym typeface="Hepta Slab"/>
              </a:rPr>
              <a:t>Identifying supported HTTP methods</a:t>
            </a:r>
            <a:endParaRPr sz="1600" b="1">
              <a:solidFill>
                <a:srgbClr val="1155CC"/>
              </a:solidFill>
              <a:latin typeface="Hepta Slab"/>
              <a:ea typeface="Hepta Slab"/>
              <a:cs typeface="Hepta Slab"/>
              <a:sym typeface="Hepta Slab"/>
            </a:endParaRPr>
          </a:p>
          <a:p>
            <a:pPr marL="0" lvl="0" indent="0" algn="l" rtl="0">
              <a:lnSpc>
                <a:spcPct val="115000"/>
              </a:lnSpc>
              <a:spcBef>
                <a:spcPts val="1200"/>
              </a:spcBef>
              <a:spcAft>
                <a:spcPts val="0"/>
              </a:spcAft>
              <a:buNone/>
            </a:pPr>
            <a:r>
              <a:rPr lang="en" sz="1400"/>
              <a:t>The HTTP method specifies the action to be performed on a resource. For example:</a:t>
            </a:r>
            <a:endParaRPr sz="1400"/>
          </a:p>
          <a:p>
            <a:pPr marL="457200" lvl="0" indent="-317500" algn="l" rtl="0">
              <a:lnSpc>
                <a:spcPct val="115000"/>
              </a:lnSpc>
              <a:spcBef>
                <a:spcPts val="1200"/>
              </a:spcBef>
              <a:spcAft>
                <a:spcPts val="0"/>
              </a:spcAft>
              <a:buSzPts val="1400"/>
              <a:buFont typeface="Barlow Medium"/>
              <a:buChar char="●"/>
            </a:pPr>
            <a:r>
              <a:rPr lang="en" sz="1400"/>
              <a:t>GET, PATCH and OPTIONS - Retrieves information on the types of request methods that can be used on a resource.</a:t>
            </a:r>
            <a:endParaRPr sz="1400"/>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Clr>
                <a:schemeClr val="lt1"/>
              </a:buClr>
              <a:buSzPts val="1100"/>
              <a:buFont typeface="Arial"/>
              <a:buNone/>
            </a:pPr>
            <a:endParaRPr sz="1800" b="1">
              <a:latin typeface="Arial"/>
              <a:ea typeface="Arial"/>
              <a:cs typeface="Arial"/>
              <a:sym typeface="Arial"/>
            </a:endParaRPr>
          </a:p>
          <a:p>
            <a:pPr marL="0" lvl="0" indent="0" algn="l" rtl="0">
              <a:spcBef>
                <a:spcPts val="200"/>
              </a:spcBef>
              <a:spcAft>
                <a:spcPts val="0"/>
              </a:spcAft>
              <a:buNone/>
            </a:pPr>
            <a:endParaRPr sz="1350"/>
          </a:p>
        </p:txBody>
      </p:sp>
      <p:sp>
        <p:nvSpPr>
          <p:cNvPr id="422" name="Google Shape;422;p64"/>
          <p:cNvSpPr txBox="1">
            <a:spLocks noGrp="1"/>
          </p:cNvSpPr>
          <p:nvPr>
            <p:ph type="subTitle" idx="1"/>
          </p:nvPr>
        </p:nvSpPr>
        <p:spPr>
          <a:xfrm>
            <a:off x="521700" y="371475"/>
            <a:ext cx="5052900" cy="7833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lt1"/>
              </a:buClr>
              <a:buSzPts val="1100"/>
              <a:buFont typeface="Arial"/>
              <a:buNone/>
            </a:pPr>
            <a:r>
              <a:rPr lang="en" sz="1600" b="1">
                <a:solidFill>
                  <a:srgbClr val="1155CC"/>
                </a:solidFill>
                <a:latin typeface="Hepta Slab"/>
                <a:ea typeface="Hepta Slab"/>
                <a:cs typeface="Hepta Slab"/>
                <a:sym typeface="Hepta Slab"/>
              </a:rPr>
              <a:t>Interacting with API endpoints</a:t>
            </a:r>
            <a:endParaRPr sz="1600" b="1">
              <a:solidFill>
                <a:srgbClr val="1155CC"/>
              </a:solidFill>
              <a:latin typeface="Hepta Slab"/>
              <a:ea typeface="Hepta Slab"/>
              <a:cs typeface="Hepta Slab"/>
              <a:sym typeface="Hepta Slab"/>
            </a:endParaRPr>
          </a:p>
          <a:p>
            <a:pPr marL="0" lvl="0" indent="0" algn="l" rtl="0">
              <a:spcBef>
                <a:spcPts val="400"/>
              </a:spcBef>
              <a:spcAft>
                <a:spcPts val="0"/>
              </a:spcAft>
              <a:buNone/>
            </a:pPr>
            <a:endParaRPr sz="1800" b="1">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521700" y="1053100"/>
            <a:ext cx="77133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t>API endpoints often expect data in a specific format. </a:t>
            </a:r>
            <a:endParaRPr sz="1350"/>
          </a:p>
          <a:p>
            <a:pPr marL="0" lvl="0" indent="0" algn="l" rtl="0">
              <a:spcBef>
                <a:spcPts val="0"/>
              </a:spcBef>
              <a:spcAft>
                <a:spcPts val="0"/>
              </a:spcAft>
              <a:buNone/>
            </a:pPr>
            <a:endParaRPr sz="1350"/>
          </a:p>
          <a:p>
            <a:pPr marL="0" lvl="0" indent="0" algn="l" rtl="0">
              <a:spcBef>
                <a:spcPts val="0"/>
              </a:spcBef>
              <a:spcAft>
                <a:spcPts val="0"/>
              </a:spcAft>
              <a:buClr>
                <a:schemeClr val="lt1"/>
              </a:buClr>
              <a:buSzPts val="1100"/>
              <a:buFont typeface="Arial"/>
              <a:buNone/>
            </a:pPr>
            <a:r>
              <a:rPr lang="en" sz="1350"/>
              <a:t>They may therefore behave differently depending on the content type of the data provided in a request. Changing the content type may enable you to:</a:t>
            </a:r>
            <a:endParaRPr sz="1350"/>
          </a:p>
          <a:p>
            <a:pPr marL="457200" lvl="0" indent="-298450" algn="l" rtl="0">
              <a:lnSpc>
                <a:spcPct val="115000"/>
              </a:lnSpc>
              <a:spcBef>
                <a:spcPts val="1200"/>
              </a:spcBef>
              <a:spcAft>
                <a:spcPts val="0"/>
              </a:spcAft>
              <a:buSzPts val="1100"/>
              <a:buFont typeface="Arial"/>
              <a:buChar char="●"/>
            </a:pPr>
            <a:r>
              <a:rPr lang="en" sz="1350"/>
              <a:t>Trigger errors that disclose useful information.</a:t>
            </a:r>
            <a:endParaRPr sz="1350"/>
          </a:p>
          <a:p>
            <a:pPr marL="457200" lvl="0" indent="-298450" algn="l" rtl="0">
              <a:lnSpc>
                <a:spcPct val="115000"/>
              </a:lnSpc>
              <a:spcBef>
                <a:spcPts val="0"/>
              </a:spcBef>
              <a:spcAft>
                <a:spcPts val="0"/>
              </a:spcAft>
              <a:buSzPts val="1100"/>
              <a:buFont typeface="Arial"/>
              <a:buChar char="●"/>
            </a:pPr>
            <a:r>
              <a:rPr lang="en" sz="1350"/>
              <a:t>Bypass flawed defenses.</a:t>
            </a:r>
            <a:endParaRPr sz="1350"/>
          </a:p>
          <a:p>
            <a:pPr marL="457200" lvl="0" indent="-298450" algn="l" rtl="0">
              <a:lnSpc>
                <a:spcPct val="115000"/>
              </a:lnSpc>
              <a:spcBef>
                <a:spcPts val="0"/>
              </a:spcBef>
              <a:spcAft>
                <a:spcPts val="0"/>
              </a:spcAft>
              <a:buSzPts val="1100"/>
              <a:buFont typeface="Arial"/>
              <a:buChar char="●"/>
            </a:pPr>
            <a:r>
              <a:rPr lang="en" sz="1350"/>
              <a:t>Take advantage of differences in processing logic. For example, an API may be secure when handling JSON data but susceptible to injection attacks when dealing with XML.</a:t>
            </a:r>
            <a:endParaRPr sz="1350"/>
          </a:p>
          <a:p>
            <a:pPr marL="0" lvl="0" indent="0" algn="l" rtl="0">
              <a:spcBef>
                <a:spcPts val="1200"/>
              </a:spcBef>
              <a:spcAft>
                <a:spcPts val="0"/>
              </a:spcAft>
              <a:buNone/>
            </a:pPr>
            <a:endParaRPr sz="1350"/>
          </a:p>
          <a:p>
            <a:pPr marL="0" lvl="0" indent="0" algn="l" rtl="0">
              <a:lnSpc>
                <a:spcPct val="115000"/>
              </a:lnSpc>
              <a:spcBef>
                <a:spcPts val="1200"/>
              </a:spcBef>
              <a:spcAft>
                <a:spcPts val="0"/>
              </a:spcAft>
              <a:buNone/>
            </a:pPr>
            <a:r>
              <a:rPr lang="en" sz="1800" b="1">
                <a:solidFill>
                  <a:srgbClr val="1155CC"/>
                </a:solidFill>
                <a:latin typeface="Arial"/>
                <a:ea typeface="Arial"/>
                <a:cs typeface="Arial"/>
                <a:sym typeface="Arial"/>
              </a:rPr>
              <a:t>Using Intruder to find hidden endpoints</a:t>
            </a:r>
            <a:endParaRPr sz="1800" b="1">
              <a:solidFill>
                <a:srgbClr val="1155CC"/>
              </a:solidFill>
              <a:latin typeface="Arial"/>
              <a:ea typeface="Arial"/>
              <a:cs typeface="Arial"/>
              <a:sym typeface="Arial"/>
            </a:endParaRPr>
          </a:p>
          <a:p>
            <a:pPr marL="0" lvl="0" indent="0" algn="l" rtl="0">
              <a:lnSpc>
                <a:spcPct val="115000"/>
              </a:lnSpc>
              <a:spcBef>
                <a:spcPts val="1200"/>
              </a:spcBef>
              <a:spcAft>
                <a:spcPts val="0"/>
              </a:spcAft>
              <a:buNone/>
            </a:pPr>
            <a:r>
              <a:rPr lang="en" sz="1400"/>
              <a:t>Once you have identified some initial API endpoints, you can use Intruder to uncover hidden endpoints.For example, consider a scenario where you have identified the following API endpoint for updating user information: </a:t>
            </a:r>
            <a:r>
              <a:rPr lang="en" sz="1100">
                <a:solidFill>
                  <a:srgbClr val="188038"/>
                </a:solidFill>
              </a:rPr>
              <a:t>PUT /api/user/update</a:t>
            </a:r>
            <a:endParaRPr sz="1400"/>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350"/>
          </a:p>
        </p:txBody>
      </p:sp>
      <p:sp>
        <p:nvSpPr>
          <p:cNvPr id="428" name="Google Shape;428;p65"/>
          <p:cNvSpPr txBox="1">
            <a:spLocks noGrp="1"/>
          </p:cNvSpPr>
          <p:nvPr>
            <p:ph type="subTitle" idx="1"/>
          </p:nvPr>
        </p:nvSpPr>
        <p:spPr>
          <a:xfrm>
            <a:off x="396875" y="159375"/>
            <a:ext cx="4469700" cy="783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lt1"/>
              </a:buClr>
              <a:buSzPts val="1100"/>
              <a:buFont typeface="Arial"/>
              <a:buNone/>
            </a:pPr>
            <a:r>
              <a:rPr lang="en" sz="1800" b="1">
                <a:solidFill>
                  <a:srgbClr val="1155CC"/>
                </a:solidFill>
                <a:latin typeface="Arial"/>
                <a:ea typeface="Arial"/>
                <a:cs typeface="Arial"/>
                <a:sym typeface="Arial"/>
              </a:rPr>
              <a:t>Identifying supported content types</a:t>
            </a:r>
            <a:endParaRPr sz="1800" b="1">
              <a:solidFill>
                <a:srgbClr val="1155CC"/>
              </a:solidFill>
              <a:latin typeface="Arial"/>
              <a:ea typeface="Arial"/>
              <a:cs typeface="Arial"/>
              <a:sym typeface="Arial"/>
            </a:endParaRPr>
          </a:p>
          <a:p>
            <a:pPr marL="0" lvl="0" indent="0" algn="l" rtl="0">
              <a:spcBef>
                <a:spcPts val="200"/>
              </a:spcBef>
              <a:spcAft>
                <a:spcPts val="0"/>
              </a:spcAft>
              <a:buNone/>
            </a:pPr>
            <a:endParaRPr sz="1800" b="1">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6"/>
          <p:cNvSpPr txBox="1">
            <a:spLocks noGrp="1"/>
          </p:cNvSpPr>
          <p:nvPr>
            <p:ph type="title"/>
          </p:nvPr>
        </p:nvSpPr>
        <p:spPr>
          <a:xfrm>
            <a:off x="521700" y="1053100"/>
            <a:ext cx="77133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t>When you're doing API recon, you may find undocumented parameters that the API supports.</a:t>
            </a:r>
            <a:endParaRPr sz="1350"/>
          </a:p>
          <a:p>
            <a:pPr marL="0" lvl="0" indent="0" algn="l" rtl="0">
              <a:spcBef>
                <a:spcPts val="0"/>
              </a:spcBef>
              <a:spcAft>
                <a:spcPts val="0"/>
              </a:spcAft>
              <a:buNone/>
            </a:pPr>
            <a:endParaRPr sz="1350"/>
          </a:p>
          <a:p>
            <a:pPr marL="0" lvl="0" indent="0" algn="l" rtl="0">
              <a:spcBef>
                <a:spcPts val="0"/>
              </a:spcBef>
              <a:spcAft>
                <a:spcPts val="0"/>
              </a:spcAft>
              <a:buNone/>
            </a:pPr>
            <a:r>
              <a:rPr lang="en" sz="1350"/>
              <a:t>You can attempt to use these to change the application's behavior.</a:t>
            </a:r>
            <a:endParaRPr sz="1350"/>
          </a:p>
          <a:p>
            <a:pPr marL="0" lvl="0" indent="0" algn="l" rtl="0">
              <a:lnSpc>
                <a:spcPct val="115000"/>
              </a:lnSpc>
              <a:spcBef>
                <a:spcPts val="1400"/>
              </a:spcBef>
              <a:spcAft>
                <a:spcPts val="0"/>
              </a:spcAft>
              <a:buNone/>
            </a:pPr>
            <a:r>
              <a:rPr lang="en" sz="1300"/>
              <a:t>Mass assignment vulnerabilities</a:t>
            </a:r>
            <a:endParaRPr sz="1300"/>
          </a:p>
          <a:p>
            <a:pPr marL="0" lvl="0" indent="0" algn="l" rtl="0">
              <a:lnSpc>
                <a:spcPct val="115000"/>
              </a:lnSpc>
              <a:spcBef>
                <a:spcPts val="1400"/>
              </a:spcBef>
              <a:spcAft>
                <a:spcPts val="0"/>
              </a:spcAft>
              <a:buNone/>
            </a:pPr>
            <a:r>
              <a:rPr lang="en" sz="1300"/>
              <a:t>Mass assignment (also known as auto-binding) can inadvertently create hidden parameters. It occurs when software frameworks automatically bind request parameters to fields on an internal object.</a:t>
            </a:r>
            <a:endParaRPr sz="1300"/>
          </a:p>
          <a:p>
            <a:pPr marL="0" lvl="0" indent="0" algn="l" rtl="0">
              <a:lnSpc>
                <a:spcPct val="115000"/>
              </a:lnSpc>
              <a:spcBef>
                <a:spcPts val="1200"/>
              </a:spcBef>
              <a:spcAft>
                <a:spcPts val="0"/>
              </a:spcAft>
              <a:buNone/>
            </a:pPr>
            <a:r>
              <a:rPr lang="en" sz="1300"/>
              <a:t>Identifying hidden parameters</a:t>
            </a:r>
            <a:endParaRPr sz="1300"/>
          </a:p>
          <a:p>
            <a:pPr marL="0" lvl="0" indent="0" algn="l" rtl="0">
              <a:lnSpc>
                <a:spcPct val="115000"/>
              </a:lnSpc>
              <a:spcBef>
                <a:spcPts val="1200"/>
              </a:spcBef>
              <a:spcAft>
                <a:spcPts val="0"/>
              </a:spcAft>
              <a:buNone/>
            </a:pPr>
            <a:r>
              <a:rPr lang="en" sz="1300"/>
              <a:t>Since mass assignment creates parameters from object fields, you can often identify these hidden parameters by manually examining objects returned by the API. </a:t>
            </a:r>
            <a:endParaRPr sz="1300"/>
          </a:p>
          <a:p>
            <a:pPr marL="0" lvl="0" indent="0" algn="l" rtl="0">
              <a:lnSpc>
                <a:spcPct val="115000"/>
              </a:lnSpc>
              <a:spcBef>
                <a:spcPts val="1200"/>
              </a:spcBef>
              <a:spcAft>
                <a:spcPts val="0"/>
              </a:spcAft>
              <a:buNone/>
            </a:pPr>
            <a:r>
              <a:rPr lang="en" sz="1400">
                <a:latin typeface="Barlow"/>
                <a:ea typeface="Barlow"/>
                <a:cs typeface="Barlow"/>
                <a:sym typeface="Barlow"/>
              </a:rPr>
              <a:t>For example, consider a </a:t>
            </a:r>
            <a:r>
              <a:rPr lang="en" sz="1400">
                <a:solidFill>
                  <a:srgbClr val="188038"/>
                </a:solidFill>
                <a:latin typeface="Barlow"/>
                <a:ea typeface="Barlow"/>
                <a:cs typeface="Barlow"/>
                <a:sym typeface="Barlow"/>
              </a:rPr>
              <a:t>PATCH /api/users/</a:t>
            </a:r>
            <a:r>
              <a:rPr lang="en" sz="1400">
                <a:latin typeface="Barlow"/>
                <a:ea typeface="Barlow"/>
                <a:cs typeface="Barlow"/>
                <a:sym typeface="Barlow"/>
              </a:rPr>
              <a:t> request,</a:t>
            </a:r>
            <a:endParaRPr sz="1600" b="1">
              <a:latin typeface="Barlow"/>
              <a:ea typeface="Barlow"/>
              <a:cs typeface="Barlow"/>
              <a:sym typeface="Barlow"/>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350"/>
          </a:p>
        </p:txBody>
      </p:sp>
      <p:sp>
        <p:nvSpPr>
          <p:cNvPr id="434" name="Google Shape;434;p66"/>
          <p:cNvSpPr txBox="1">
            <a:spLocks noGrp="1"/>
          </p:cNvSpPr>
          <p:nvPr>
            <p:ph type="subTitle" idx="1"/>
          </p:nvPr>
        </p:nvSpPr>
        <p:spPr>
          <a:xfrm>
            <a:off x="396875" y="159375"/>
            <a:ext cx="3592200" cy="7833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600" b="1">
                <a:latin typeface="Arial"/>
                <a:ea typeface="Arial"/>
                <a:cs typeface="Arial"/>
                <a:sym typeface="Arial"/>
              </a:rPr>
              <a:t>Finding hidden parameters</a:t>
            </a:r>
            <a:endParaRPr sz="16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800" b="1">
              <a:latin typeface="Arial"/>
              <a:ea typeface="Arial"/>
              <a:cs typeface="Arial"/>
              <a:sym typeface="Arial"/>
            </a:endParaRPr>
          </a:p>
        </p:txBody>
      </p:sp>
      <p:pic>
        <p:nvPicPr>
          <p:cNvPr id="435" name="Google Shape;435;p66"/>
          <p:cNvPicPr preferRelativeResize="0"/>
          <p:nvPr/>
        </p:nvPicPr>
        <p:blipFill>
          <a:blip r:embed="rId3">
            <a:alphaModFix/>
          </a:blip>
          <a:stretch>
            <a:fillRect/>
          </a:stretch>
        </p:blipFill>
        <p:spPr>
          <a:xfrm>
            <a:off x="4572000" y="3797550"/>
            <a:ext cx="3781425"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7"/>
          <p:cNvSpPr txBox="1">
            <a:spLocks noGrp="1"/>
          </p:cNvSpPr>
          <p:nvPr>
            <p:ph type="body" idx="15"/>
          </p:nvPr>
        </p:nvSpPr>
        <p:spPr>
          <a:xfrm>
            <a:off x="616050" y="1354175"/>
            <a:ext cx="8223600" cy="1046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None/>
            </a:pPr>
            <a:r>
              <a:rPr lang="en" sz="1350">
                <a:highlight>
                  <a:srgbClr val="FFFFFF"/>
                </a:highlight>
                <a:latin typeface="Barlow Medium"/>
                <a:ea typeface="Barlow Medium"/>
                <a:cs typeface="Barlow Medium"/>
                <a:sym typeface="Barlow Medium"/>
              </a:rPr>
              <a:t>Some APIs are Internal (we can not access them directly from internet) .</a:t>
            </a:r>
            <a:endParaRPr sz="1350">
              <a:highlight>
                <a:srgbClr val="FFFFFF"/>
              </a:highlight>
              <a:latin typeface="Barlow Medium"/>
              <a:ea typeface="Barlow Medium"/>
              <a:cs typeface="Barlow Medium"/>
              <a:sym typeface="Barlow Medium"/>
            </a:endParaRPr>
          </a:p>
          <a:p>
            <a:pPr marL="0" lvl="0" indent="0" algn="l" rtl="0">
              <a:lnSpc>
                <a:spcPct val="115000"/>
              </a:lnSpc>
              <a:spcBef>
                <a:spcPts val="1200"/>
              </a:spcBef>
              <a:spcAft>
                <a:spcPts val="0"/>
              </a:spcAft>
              <a:buNone/>
            </a:pPr>
            <a:r>
              <a:rPr lang="en" sz="1350">
                <a:highlight>
                  <a:srgbClr val="FFFFFF"/>
                </a:highlight>
                <a:latin typeface="Barlow Medium"/>
                <a:ea typeface="Barlow Medium"/>
                <a:cs typeface="Barlow Medium"/>
                <a:sym typeface="Barlow Medium"/>
              </a:rPr>
              <a:t>Server-side parameter pollution occurs when attackers inject unexpected inputs in a  server-side  request to internal API.  Causing unintended behavior.</a:t>
            </a:r>
            <a:endParaRPr sz="1350">
              <a:highlight>
                <a:srgbClr val="FFFFFF"/>
              </a:highlight>
              <a:latin typeface="Barlow Medium"/>
              <a:ea typeface="Barlow Medium"/>
              <a:cs typeface="Barlow Medium"/>
              <a:sym typeface="Barlow Medium"/>
            </a:endParaRPr>
          </a:p>
          <a:p>
            <a:pPr marL="0" lvl="0" indent="0" algn="l" rtl="0">
              <a:lnSpc>
                <a:spcPct val="115000"/>
              </a:lnSpc>
              <a:spcBef>
                <a:spcPts val="1200"/>
              </a:spcBef>
              <a:spcAft>
                <a:spcPts val="0"/>
              </a:spcAft>
              <a:buNone/>
            </a:pPr>
            <a:endParaRPr sz="1350">
              <a:highlight>
                <a:srgbClr val="FFFFFF"/>
              </a:highlight>
              <a:latin typeface="Barlow Medium"/>
              <a:ea typeface="Barlow Medium"/>
              <a:cs typeface="Barlow Medium"/>
              <a:sym typeface="Barlow Medium"/>
            </a:endParaRPr>
          </a:p>
          <a:p>
            <a:pPr marL="0" lvl="0" indent="0" algn="l" rtl="0">
              <a:lnSpc>
                <a:spcPct val="115000"/>
              </a:lnSpc>
              <a:spcBef>
                <a:spcPts val="1200"/>
              </a:spcBef>
              <a:spcAft>
                <a:spcPts val="0"/>
              </a:spcAft>
              <a:buNone/>
            </a:pPr>
            <a:endParaRPr sz="1350">
              <a:solidFill>
                <a:srgbClr val="5C5C5B"/>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lt1"/>
              </a:buClr>
              <a:buSzPts val="1100"/>
              <a:buFont typeface="Arial"/>
              <a:buNone/>
            </a:pPr>
            <a:endParaRPr sz="1350">
              <a:solidFill>
                <a:srgbClr val="5C5C5B"/>
              </a:solidFill>
              <a:highlight>
                <a:srgbClr val="FFFFFF"/>
              </a:highlight>
              <a:latin typeface="Arial"/>
              <a:ea typeface="Arial"/>
              <a:cs typeface="Arial"/>
              <a:sym typeface="Arial"/>
            </a:endParaRPr>
          </a:p>
          <a:p>
            <a:pPr marL="0" lvl="0" indent="0" algn="l" rtl="0">
              <a:lnSpc>
                <a:spcPct val="115000"/>
              </a:lnSpc>
              <a:spcBef>
                <a:spcPts val="1200"/>
              </a:spcBef>
              <a:spcAft>
                <a:spcPts val="1200"/>
              </a:spcAft>
              <a:buClr>
                <a:schemeClr val="lt1"/>
              </a:buClr>
              <a:buSzPts val="1100"/>
              <a:buFont typeface="Arial"/>
              <a:buNone/>
            </a:pPr>
            <a:endParaRPr sz="1350">
              <a:solidFill>
                <a:srgbClr val="5C5C5B"/>
              </a:solidFill>
              <a:highlight>
                <a:srgbClr val="FFFFFF"/>
              </a:highlight>
              <a:latin typeface="Arial"/>
              <a:ea typeface="Arial"/>
              <a:cs typeface="Arial"/>
              <a:sym typeface="Arial"/>
            </a:endParaRPr>
          </a:p>
        </p:txBody>
      </p:sp>
      <p:sp>
        <p:nvSpPr>
          <p:cNvPr id="441" name="Google Shape;441;p6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42" name="Google Shape;442;p67"/>
          <p:cNvSpPr txBox="1"/>
          <p:nvPr/>
        </p:nvSpPr>
        <p:spPr>
          <a:xfrm>
            <a:off x="558900" y="429025"/>
            <a:ext cx="80262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1155CC"/>
                </a:solidFill>
                <a:latin typeface="Hepta Slab"/>
                <a:ea typeface="Hepta Slab"/>
                <a:cs typeface="Hepta Slab"/>
                <a:sym typeface="Hepta Slab"/>
              </a:rPr>
              <a:t>Server-side parameter pollution</a:t>
            </a:r>
            <a:endParaRPr sz="1500">
              <a:solidFill>
                <a:srgbClr val="1155CC"/>
              </a:solidFill>
              <a:latin typeface="Hepta Slab"/>
              <a:ea typeface="Hepta Slab"/>
              <a:cs typeface="Hepta Slab"/>
              <a:sym typeface="Hepta Slab"/>
            </a:endParaRPr>
          </a:p>
          <a:p>
            <a:pPr marL="0" lvl="0" indent="0" algn="l" rtl="0">
              <a:spcBef>
                <a:spcPts val="0"/>
              </a:spcBef>
              <a:spcAft>
                <a:spcPts val="0"/>
              </a:spcAft>
              <a:buNone/>
            </a:pPr>
            <a:endParaRPr sz="3000">
              <a:solidFill>
                <a:srgbClr val="1155CC"/>
              </a:solidFill>
              <a:latin typeface="Hepta Slab"/>
              <a:ea typeface="Hepta Slab"/>
              <a:cs typeface="Hepta Slab"/>
              <a:sym typeface="Hepta Slab"/>
            </a:endParaRPr>
          </a:p>
        </p:txBody>
      </p:sp>
      <p:sp>
        <p:nvSpPr>
          <p:cNvPr id="443" name="Google Shape;443;p67"/>
          <p:cNvSpPr txBox="1"/>
          <p:nvPr/>
        </p:nvSpPr>
        <p:spPr>
          <a:xfrm>
            <a:off x="1294125" y="2571750"/>
            <a:ext cx="3277800" cy="1585500"/>
          </a:xfrm>
          <a:prstGeom prst="rect">
            <a:avLst/>
          </a:prstGeom>
          <a:noFill/>
          <a:ln>
            <a:noFill/>
          </a:ln>
        </p:spPr>
        <p:txBody>
          <a:bodyPr spcFirstLastPara="1" wrap="square" lIns="91425" tIns="91425" rIns="91425" bIns="91425" anchor="t" anchorCtr="0">
            <a:spAutoFit/>
          </a:bodyPr>
          <a:lstStyle/>
          <a:p>
            <a:pPr marL="0" lvl="0" indent="0" algn="l" rtl="0">
              <a:lnSpc>
                <a:spcPct val="166666"/>
              </a:lnSpc>
              <a:spcBef>
                <a:spcPts val="600"/>
              </a:spcBef>
              <a:spcAft>
                <a:spcPts val="0"/>
              </a:spcAft>
              <a:buNone/>
            </a:pPr>
            <a:r>
              <a:rPr lang="en" sz="1350">
                <a:solidFill>
                  <a:schemeClr val="lt1"/>
                </a:solidFill>
                <a:latin typeface="Barlow Medium"/>
                <a:ea typeface="Barlow Medium"/>
                <a:cs typeface="Barlow Medium"/>
                <a:sym typeface="Barlow Medium"/>
              </a:rPr>
              <a:t> Attacker may</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120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Override existing parameters.</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Modify the application behavior.</a:t>
            </a:r>
            <a:endParaRPr sz="135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a:solidFill>
                  <a:schemeClr val="lt1"/>
                </a:solidFill>
                <a:latin typeface="Barlow Medium"/>
                <a:ea typeface="Barlow Medium"/>
                <a:cs typeface="Barlow Medium"/>
                <a:sym typeface="Barlow Medium"/>
              </a:rPr>
              <a:t>Access unauthorized data.</a:t>
            </a:r>
            <a:endParaRPr sz="1350">
              <a:solidFill>
                <a:schemeClr val="lt1"/>
              </a:solidFill>
              <a:latin typeface="Barlow Medium"/>
              <a:ea typeface="Barlow Medium"/>
              <a:cs typeface="Barlow Medium"/>
              <a:sym typeface="Barlow Medium"/>
            </a:endParaRPr>
          </a:p>
        </p:txBody>
      </p:sp>
      <p:sp>
        <p:nvSpPr>
          <p:cNvPr id="444" name="Google Shape;444;p67"/>
          <p:cNvSpPr txBox="1"/>
          <p:nvPr/>
        </p:nvSpPr>
        <p:spPr>
          <a:xfrm>
            <a:off x="5027250" y="2613300"/>
            <a:ext cx="3190800" cy="150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50">
                <a:solidFill>
                  <a:schemeClr val="lt1"/>
                </a:solidFill>
                <a:highlight>
                  <a:srgbClr val="FFFFFF"/>
                </a:highlight>
                <a:latin typeface="Barlow Medium"/>
                <a:ea typeface="Barlow Medium"/>
                <a:cs typeface="Barlow Medium"/>
                <a:sym typeface="Barlow Medium"/>
              </a:rPr>
              <a:t>What we can target .</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1200"/>
              </a:spcBef>
              <a:spcAft>
                <a:spcPts val="0"/>
              </a:spcAft>
              <a:buClr>
                <a:schemeClr val="lt1"/>
              </a:buClr>
              <a:buSzPts val="1350"/>
              <a:buFont typeface="Barlow Medium"/>
              <a:buChar char="★"/>
            </a:pPr>
            <a:r>
              <a:rPr lang="en" sz="1350">
                <a:solidFill>
                  <a:schemeClr val="lt1"/>
                </a:solidFill>
                <a:highlight>
                  <a:srgbClr val="FFFFFF"/>
                </a:highlight>
                <a:latin typeface="Barlow Medium"/>
                <a:ea typeface="Barlow Medium"/>
                <a:cs typeface="Barlow Medium"/>
                <a:sym typeface="Barlow Medium"/>
              </a:rPr>
              <a:t>query parameters</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0"/>
              </a:spcBef>
              <a:spcAft>
                <a:spcPts val="0"/>
              </a:spcAft>
              <a:buClr>
                <a:schemeClr val="lt1"/>
              </a:buClr>
              <a:buSzPts val="1350"/>
              <a:buFont typeface="Barlow Medium"/>
              <a:buChar char="★"/>
            </a:pPr>
            <a:r>
              <a:rPr lang="en" sz="1350">
                <a:solidFill>
                  <a:schemeClr val="lt1"/>
                </a:solidFill>
                <a:highlight>
                  <a:srgbClr val="FFFFFF"/>
                </a:highlight>
                <a:latin typeface="Barlow Medium"/>
                <a:ea typeface="Barlow Medium"/>
                <a:cs typeface="Barlow Medium"/>
                <a:sym typeface="Barlow Medium"/>
              </a:rPr>
              <a:t> form fields,</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0"/>
              </a:spcBef>
              <a:spcAft>
                <a:spcPts val="0"/>
              </a:spcAft>
              <a:buClr>
                <a:schemeClr val="lt1"/>
              </a:buClr>
              <a:buSzPts val="1350"/>
              <a:buFont typeface="Barlow Medium"/>
              <a:buChar char="★"/>
            </a:pPr>
            <a:r>
              <a:rPr lang="en" sz="1350">
                <a:solidFill>
                  <a:schemeClr val="lt1"/>
                </a:solidFill>
                <a:highlight>
                  <a:srgbClr val="FFFFFF"/>
                </a:highlight>
                <a:latin typeface="Barlow Medium"/>
                <a:ea typeface="Barlow Medium"/>
                <a:cs typeface="Barlow Medium"/>
                <a:sym typeface="Barlow Medium"/>
              </a:rPr>
              <a:t>headers,</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0"/>
              </a:spcBef>
              <a:spcAft>
                <a:spcPts val="0"/>
              </a:spcAft>
              <a:buClr>
                <a:srgbClr val="5C5C5B"/>
              </a:buClr>
              <a:buSzPts val="1350"/>
              <a:buChar char="★"/>
            </a:pPr>
            <a:r>
              <a:rPr lang="en" sz="1350">
                <a:solidFill>
                  <a:schemeClr val="lt1"/>
                </a:solidFill>
                <a:highlight>
                  <a:srgbClr val="FFFFFF"/>
                </a:highlight>
                <a:latin typeface="Barlow Medium"/>
                <a:ea typeface="Barlow Medium"/>
                <a:cs typeface="Barlow Medium"/>
                <a:sym typeface="Barlow Medium"/>
              </a:rPr>
              <a:t> and URL path parameters</a:t>
            </a:r>
            <a:r>
              <a:rPr lang="en" sz="1350">
                <a:solidFill>
                  <a:srgbClr val="5C5C5B"/>
                </a:solidFill>
                <a:highlight>
                  <a:srgbClr val="FFFFFF"/>
                </a:highlight>
              </a:rPr>
              <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1032</Words>
  <Application>Microsoft Office PowerPoint</Application>
  <PresentationFormat>On-screen Show (16:9)</PresentationFormat>
  <Paragraphs>134</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Barlow ExtraLight</vt:lpstr>
      <vt:lpstr>Barlow Medium</vt:lpstr>
      <vt:lpstr>Barlow</vt:lpstr>
      <vt:lpstr>Hepta Slab Light</vt:lpstr>
      <vt:lpstr>Barlow Light</vt:lpstr>
      <vt:lpstr>Hepta Slab Medium</vt:lpstr>
      <vt:lpstr>Courier New</vt:lpstr>
      <vt:lpstr>Hepta Slab</vt:lpstr>
      <vt:lpstr>Simple Light</vt:lpstr>
      <vt:lpstr>Strategy Plan</vt:lpstr>
      <vt:lpstr>API TESTING</vt:lpstr>
      <vt:lpstr>PowerPoint Presentation</vt:lpstr>
      <vt:lpstr>PowerPoint Presentation</vt:lpstr>
      <vt:lpstr>PowerPoint Presentation</vt:lpstr>
      <vt:lpstr>We can also gather a lot of information by browsing applications that use the API. worth doing even if you have access to API documentation, as sometimes documentation may be inaccurate or out of date We  can use Burp Scanner/ZAP  to crawl the application, then manually investigate interesting attack surface using Burp's browser/ ZAP ‘s browser.   While browsing the application, look for patterns that suggest API endpoints in the URL structure, such as /api/ Also look out for JavaScript files. These can contain references to API endpoints that you haven't triggered directly via the web browser.   </vt:lpstr>
      <vt:lpstr>Once you've identified API endpoints, interact with them using Zap Request/ and Zap Respond.  This enables you to observe the API's behavior and discover additional attack surface.  For example, you could investigate how the API responds to changing the HTTP method and media type.   As you interact with the API endpoints, review error messages and other responses closely. Sometimes these include information that you can use to construct a valid HTTP request.   Identifying supported HTTP methods The HTTP method specifies the action to be performed on a resource. For example: GET, PATCH and OPTIONS - Retrieves information on the types of request methods that can be used on a resource.    </vt:lpstr>
      <vt:lpstr>API endpoints often expect data in a specific format.   They may therefore behave differently depending on the content type of the data provided in a request. Changing the content type may enable you to: Trigger errors that disclose useful information. Bypass flawed defenses. Take advantage of differences in processing logic. For example, an API may be secure when handling JSON data but susceptible to injection attacks when dealing with XML.  Using Intruder to find hidden endpoints Once you have identified some initial API endpoints, you can use Intruder to uncover hidden endpoints.For example, consider a scenario where you have identified the following API endpoint for updating user information: PUT /api/user/update      </vt:lpstr>
      <vt:lpstr>When you're doing API recon, you may find undocumented parameters that the API supports.  You can attempt to use these to change the application's behavior. Mass assignment vulnerabilities Mass assignment (also known as auto-binding) can inadvertently create hidden parameters. It occurs when software frameworks automatically bind request parameters to fields on an internal object. Identifying hidden parameters Since mass assignment creates parameters from object fields, you can often identify these hidden parameters by manually examining objects returned by the API.  For example, consider a PATCH /api/users/ request,      </vt:lpstr>
      <vt:lpstr>PowerPoint Presentation</vt:lpstr>
      <vt:lpstr>PowerPoint Presentation</vt:lpstr>
      <vt:lpstr>PowerPoint Presentation</vt:lpstr>
      <vt:lpstr>PowerPoint Presentation</vt:lpstr>
      <vt:lpstr>የቐንየልና Grazie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yibrah mehari</cp:lastModifiedBy>
  <cp:revision>1</cp:revision>
  <dcterms:modified xsi:type="dcterms:W3CDTF">2024-12-17T05:07:30Z</dcterms:modified>
</cp:coreProperties>
</file>