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4"/>
    <p:sldMasterId id="214748370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Barlow ExtraLight"/>
      <p:regular r:id="rId20"/>
      <p:bold r:id="rId21"/>
      <p:italic r:id="rId22"/>
      <p:boldItalic r:id="rId23"/>
    </p:embeddedFont>
    <p:embeddedFont>
      <p:font typeface="Hepta Slab Medium"/>
      <p:regular r:id="rId24"/>
      <p:bold r:id="rId25"/>
    </p:embeddedFont>
    <p:embeddedFont>
      <p:font typeface="Hepta Slab Light"/>
      <p:regular r:id="rId26"/>
      <p:bold r:id="rId27"/>
    </p:embeddedFont>
    <p:embeddedFont>
      <p:font typeface="Hepta Slab"/>
      <p:regular r:id="rId28"/>
      <p:bold r:id="rId29"/>
    </p:embeddedFont>
    <p:embeddedFont>
      <p:font typeface="Barlow Medium"/>
      <p:regular r:id="rId30"/>
      <p:bold r:id="rId31"/>
      <p:italic r:id="rId32"/>
      <p:boldItalic r:id="rId33"/>
    </p:embeddedFont>
    <p:embeddedFont>
      <p:font typeface="Barlow Light"/>
      <p:regular r:id="rId34"/>
      <p:bold r:id="rId35"/>
      <p:italic r:id="rId36"/>
      <p:boldItalic r:id="rId37"/>
    </p:embeddedFont>
    <p:embeddedFont>
      <p:font typeface="Barlow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italic.fntdata"/><Relationship Id="rId20" Type="http://schemas.openxmlformats.org/officeDocument/2006/relationships/font" Target="fonts/BarlowExtraLight-regular.fntdata"/><Relationship Id="rId41" Type="http://schemas.openxmlformats.org/officeDocument/2006/relationships/font" Target="fonts/Barlow-boldItalic.fntdata"/><Relationship Id="rId22" Type="http://schemas.openxmlformats.org/officeDocument/2006/relationships/font" Target="fonts/BarlowExtraLight-italic.fntdata"/><Relationship Id="rId21" Type="http://schemas.openxmlformats.org/officeDocument/2006/relationships/font" Target="fonts/BarlowExtraLight-bold.fntdata"/><Relationship Id="rId24" Type="http://schemas.openxmlformats.org/officeDocument/2006/relationships/font" Target="fonts/HeptaSlabMedium-regular.fntdata"/><Relationship Id="rId23" Type="http://schemas.openxmlformats.org/officeDocument/2006/relationships/font" Target="fonts/BarlowExtra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ptaSlabLight-regular.fntdata"/><Relationship Id="rId25" Type="http://schemas.openxmlformats.org/officeDocument/2006/relationships/font" Target="fonts/HeptaSlabMedium-bold.fntdata"/><Relationship Id="rId28" Type="http://schemas.openxmlformats.org/officeDocument/2006/relationships/font" Target="fonts/HeptaSlab-regular.fntdata"/><Relationship Id="rId27" Type="http://schemas.openxmlformats.org/officeDocument/2006/relationships/font" Target="fonts/HeptaSlabLigh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ptaSlab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Medium-bold.fntdata"/><Relationship Id="rId30" Type="http://schemas.openxmlformats.org/officeDocument/2006/relationships/font" Target="fonts/BarlowMedium-regular.fntdata"/><Relationship Id="rId11" Type="http://schemas.openxmlformats.org/officeDocument/2006/relationships/slide" Target="slides/slide5.xml"/><Relationship Id="rId33" Type="http://schemas.openxmlformats.org/officeDocument/2006/relationships/font" Target="fonts/BarlowMedium-boldItalic.fntdata"/><Relationship Id="rId10" Type="http://schemas.openxmlformats.org/officeDocument/2006/relationships/slide" Target="slides/slide4.xml"/><Relationship Id="rId32" Type="http://schemas.openxmlformats.org/officeDocument/2006/relationships/font" Target="fonts/BarlowMedium-italic.fntdata"/><Relationship Id="rId13" Type="http://schemas.openxmlformats.org/officeDocument/2006/relationships/slide" Target="slides/slide7.xml"/><Relationship Id="rId35" Type="http://schemas.openxmlformats.org/officeDocument/2006/relationships/font" Target="fonts/BarlowLight-bold.fntdata"/><Relationship Id="rId12" Type="http://schemas.openxmlformats.org/officeDocument/2006/relationships/slide" Target="slides/slide6.xml"/><Relationship Id="rId34" Type="http://schemas.openxmlformats.org/officeDocument/2006/relationships/font" Target="fonts/BarlowLight-regular.fntdata"/><Relationship Id="rId15" Type="http://schemas.openxmlformats.org/officeDocument/2006/relationships/slide" Target="slides/slide9.xml"/><Relationship Id="rId37" Type="http://schemas.openxmlformats.org/officeDocument/2006/relationships/font" Target="fonts/BarlowLight-boldItalic.fntdata"/><Relationship Id="rId14" Type="http://schemas.openxmlformats.org/officeDocument/2006/relationships/slide" Target="slides/slide8.xml"/><Relationship Id="rId36" Type="http://schemas.openxmlformats.org/officeDocument/2006/relationships/font" Target="fonts/BarlowLight-italic.fntdata"/><Relationship Id="rId17" Type="http://schemas.openxmlformats.org/officeDocument/2006/relationships/slide" Target="slides/slide11.xml"/><Relationship Id="rId39" Type="http://schemas.openxmlformats.org/officeDocument/2006/relationships/font" Target="fonts/Barlow-bold.fntdata"/><Relationship Id="rId16" Type="http://schemas.openxmlformats.org/officeDocument/2006/relationships/slide" Target="slides/slide10.xml"/><Relationship Id="rId38" Type="http://schemas.openxmlformats.org/officeDocument/2006/relationships/font" Target="fonts/Barlow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1e9e8b07e8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1e9e8b07e8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1e9e8b07e8_0_1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1e9e8b07e8_0_1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d6de8bc544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d6de8bc54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1e9e8b07e8_0_1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1e9e8b07e8_0_1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1e9e8b07e8_0_1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1e9e8b07e8_0_1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e9e8b07e8_0_1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e9e8b07e8_0_1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e9e8b07e8_0_1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1e9e8b07e8_0_1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1e9e8b07e8_0_1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1e9e8b07e8_0_1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1e9e8b07e8_0_1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1e9e8b07e8_0_1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d6de8bc54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d6de8bc54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d6de8bc54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d6de8bc54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d6de8bc54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d6de8bc54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e9e8b07e8_0_1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e9e8b07e8_0_1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8" name="Google Shape;178;p3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36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7" name="Google Shape;187;p37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8" name="Google Shape;188;p37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9" name="Google Shape;189;p37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0" name="Google Shape;190;p37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1" name="Google Shape;191;p37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2" name="Google Shape;192;p37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3" name="Google Shape;193;p37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5" name="Google Shape;195;p37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6" name="Google Shape;196;p37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7" name="Google Shape;197;p37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8" name="Google Shape;198;p37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9" name="Google Shape;199;p37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0" name="Google Shape;200;p37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1" name="Google Shape;201;p37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2" name="Google Shape;202;p37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3" name="Google Shape;203;p37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4" name="Google Shape;204;p37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5" name="Google Shape;205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8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9" name="Google Shape;209;p38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11" name="Google Shape;211;p38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2" name="Google Shape;212;p3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9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6" name="Google Shape;216;p39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39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40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40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40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25" name="Google Shape;225;p40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6" name="Google Shape;226;p40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7" name="Google Shape;227;p40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8" name="Google Shape;228;p40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9" name="Google Shape;229;p40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0" name="Google Shape;230;p40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1" name="Google Shape;231;p40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2" name="Google Shape;232;p40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3" name="Google Shape;233;p40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4" name="Google Shape;234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7" name="Google Shape;237;p41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8" name="Google Shape;238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242" name="Google Shape;242;p42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3" name="Google Shape;243;p4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6" name="Google Shape;246;p43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7" name="Google Shape;247;p43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8" name="Google Shape;248;p43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43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0" name="Google Shape;250;p43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51" name="Google Shape;251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58" name="Google Shape;258;p4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9" name="Google Shape;259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6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3" name="Google Shape;263;p46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4" name="Google Shape;264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dk2"/>
                </a:solidFill>
              </a:defRPr>
            </a:lvl1pPr>
            <a:lvl2pPr lvl="1">
              <a:buNone/>
              <a:defRPr sz="1100">
                <a:solidFill>
                  <a:schemeClr val="dk2"/>
                </a:solidFill>
              </a:defRPr>
            </a:lvl2pPr>
            <a:lvl3pPr lvl="2">
              <a:buNone/>
              <a:defRPr sz="1100">
                <a:solidFill>
                  <a:schemeClr val="dk2"/>
                </a:solidFill>
              </a:defRPr>
            </a:lvl3pPr>
            <a:lvl4pPr lvl="3">
              <a:buNone/>
              <a:defRPr sz="1100">
                <a:solidFill>
                  <a:schemeClr val="dk2"/>
                </a:solidFill>
              </a:defRPr>
            </a:lvl4pPr>
            <a:lvl5pPr lvl="4">
              <a:buNone/>
              <a:defRPr sz="1100">
                <a:solidFill>
                  <a:schemeClr val="dk2"/>
                </a:solidFill>
              </a:defRPr>
            </a:lvl5pPr>
            <a:lvl6pPr lvl="5">
              <a:buNone/>
              <a:defRPr sz="1100">
                <a:solidFill>
                  <a:schemeClr val="dk2"/>
                </a:solidFill>
              </a:defRPr>
            </a:lvl6pPr>
            <a:lvl7pPr lvl="6">
              <a:buNone/>
              <a:defRPr sz="1100">
                <a:solidFill>
                  <a:schemeClr val="dk2"/>
                </a:solidFill>
              </a:defRPr>
            </a:lvl7pPr>
            <a:lvl8pPr lvl="7">
              <a:buNone/>
              <a:defRPr sz="1100">
                <a:solidFill>
                  <a:schemeClr val="dk2"/>
                </a:solidFill>
              </a:defRPr>
            </a:lvl8pPr>
            <a:lvl9pPr lvl="8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46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6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69" name="Google Shape;269;p47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70" name="Google Shape;270;p47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71" name="Google Shape;271;p47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72" name="Google Shape;272;p47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3" name="Google Shape;273;p47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4" name="Google Shape;274;p4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dk2"/>
                </a:solidFill>
              </a:defRPr>
            </a:lvl1pPr>
            <a:lvl2pPr lvl="1">
              <a:buNone/>
              <a:defRPr sz="1100">
                <a:solidFill>
                  <a:schemeClr val="dk2"/>
                </a:solidFill>
              </a:defRPr>
            </a:lvl2pPr>
            <a:lvl3pPr lvl="2">
              <a:buNone/>
              <a:defRPr sz="1100">
                <a:solidFill>
                  <a:schemeClr val="dk2"/>
                </a:solidFill>
              </a:defRPr>
            </a:lvl3pPr>
            <a:lvl4pPr lvl="3">
              <a:buNone/>
              <a:defRPr sz="1100">
                <a:solidFill>
                  <a:schemeClr val="dk2"/>
                </a:solidFill>
              </a:defRPr>
            </a:lvl4pPr>
            <a:lvl5pPr lvl="4">
              <a:buNone/>
              <a:defRPr sz="1100">
                <a:solidFill>
                  <a:schemeClr val="dk2"/>
                </a:solidFill>
              </a:defRPr>
            </a:lvl5pPr>
            <a:lvl6pPr lvl="5">
              <a:buNone/>
              <a:defRPr sz="1100">
                <a:solidFill>
                  <a:schemeClr val="dk2"/>
                </a:solidFill>
              </a:defRPr>
            </a:lvl6pPr>
            <a:lvl7pPr lvl="6">
              <a:buNone/>
              <a:defRPr sz="1100">
                <a:solidFill>
                  <a:schemeClr val="dk2"/>
                </a:solidFill>
              </a:defRPr>
            </a:lvl7pPr>
            <a:lvl8pPr lvl="7">
              <a:buNone/>
              <a:defRPr sz="1100">
                <a:solidFill>
                  <a:schemeClr val="dk2"/>
                </a:solidFill>
              </a:defRPr>
            </a:lvl8pPr>
            <a:lvl9pPr lvl="8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7" name="Google Shape;277;p48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8" name="Google Shape;27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9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2" name="Google Shape;282;p49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3" name="Google Shape;283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1"/>
                </a:solidFill>
              </a:defRPr>
            </a:lvl1pPr>
            <a:lvl2pPr lvl="1">
              <a:buNone/>
              <a:defRPr sz="1100">
                <a:solidFill>
                  <a:schemeClr val="accent1"/>
                </a:solidFill>
              </a:defRPr>
            </a:lvl2pPr>
            <a:lvl3pPr lvl="2">
              <a:buNone/>
              <a:defRPr sz="1100">
                <a:solidFill>
                  <a:schemeClr val="accent1"/>
                </a:solidFill>
              </a:defRPr>
            </a:lvl3pPr>
            <a:lvl4pPr lvl="3">
              <a:buNone/>
              <a:defRPr sz="1100">
                <a:solidFill>
                  <a:schemeClr val="accent1"/>
                </a:solidFill>
              </a:defRPr>
            </a:lvl4pPr>
            <a:lvl5pPr lvl="4">
              <a:buNone/>
              <a:defRPr sz="1100">
                <a:solidFill>
                  <a:schemeClr val="accent1"/>
                </a:solidFill>
              </a:defRPr>
            </a:lvl5pPr>
            <a:lvl6pPr lvl="5">
              <a:buNone/>
              <a:defRPr sz="1100">
                <a:solidFill>
                  <a:schemeClr val="accent1"/>
                </a:solidFill>
              </a:defRPr>
            </a:lvl6pPr>
            <a:lvl7pPr lvl="6">
              <a:buNone/>
              <a:defRPr sz="1100">
                <a:solidFill>
                  <a:schemeClr val="accent1"/>
                </a:solidFill>
              </a:defRPr>
            </a:lvl7pPr>
            <a:lvl8pPr lvl="7">
              <a:buNone/>
              <a:defRPr sz="1100">
                <a:solidFill>
                  <a:schemeClr val="accent1"/>
                </a:solidFill>
              </a:defRPr>
            </a:lvl8pPr>
            <a:lvl9pPr lvl="8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50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7" name="Google Shape;287;p50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8" name="Google Shape;288;p50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9" name="Google Shape;289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2" name="Google Shape;292;p51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93" name="Google Shape;293;p51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4" name="Google Shape;294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1"/>
                </a:solidFill>
              </a:defRPr>
            </a:lvl1pPr>
            <a:lvl2pPr lvl="1">
              <a:buNone/>
              <a:defRPr sz="1100">
                <a:solidFill>
                  <a:schemeClr val="accent1"/>
                </a:solidFill>
              </a:defRPr>
            </a:lvl2pPr>
            <a:lvl3pPr lvl="2">
              <a:buNone/>
              <a:defRPr sz="1100">
                <a:solidFill>
                  <a:schemeClr val="accent1"/>
                </a:solidFill>
              </a:defRPr>
            </a:lvl3pPr>
            <a:lvl4pPr lvl="3">
              <a:buNone/>
              <a:defRPr sz="1100">
                <a:solidFill>
                  <a:schemeClr val="accent1"/>
                </a:solidFill>
              </a:defRPr>
            </a:lvl4pPr>
            <a:lvl5pPr lvl="4">
              <a:buNone/>
              <a:defRPr sz="1100">
                <a:solidFill>
                  <a:schemeClr val="accent1"/>
                </a:solidFill>
              </a:defRPr>
            </a:lvl5pPr>
            <a:lvl6pPr lvl="5">
              <a:buNone/>
              <a:defRPr sz="1100">
                <a:solidFill>
                  <a:schemeClr val="accent1"/>
                </a:solidFill>
              </a:defRPr>
            </a:lvl6pPr>
            <a:lvl7pPr lvl="6">
              <a:buNone/>
              <a:defRPr sz="1100">
                <a:solidFill>
                  <a:schemeClr val="accent1"/>
                </a:solidFill>
              </a:defRPr>
            </a:lvl7pPr>
            <a:lvl8pPr lvl="7">
              <a:buNone/>
              <a:defRPr sz="1100">
                <a:solidFill>
                  <a:schemeClr val="accent1"/>
                </a:solidFill>
              </a:defRPr>
            </a:lvl8pPr>
            <a:lvl9pPr lvl="8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7" name="Google Shape;297;p52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8" name="Google Shape;298;p52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9" name="Google Shape;299;p52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0" name="Google Shape;300;p52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1" name="Google Shape;301;p52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02" name="Google Shape;302;p52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52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4" name="Google Shape;304;p52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5" name="Google Shape;305;p52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6" name="Google Shape;306;p52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7" name="Google Shape;307;p52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8" name="Google Shape;308;p52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9" name="Google Shape;309;p52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10" name="Google Shape;310;p52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52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52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52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4" name="Google Shape;314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1"/>
                </a:solidFill>
              </a:defRPr>
            </a:lvl1pPr>
            <a:lvl2pPr lvl="1">
              <a:buNone/>
              <a:defRPr sz="1100">
                <a:solidFill>
                  <a:schemeClr val="accent1"/>
                </a:solidFill>
              </a:defRPr>
            </a:lvl2pPr>
            <a:lvl3pPr lvl="2">
              <a:buNone/>
              <a:defRPr sz="1100">
                <a:solidFill>
                  <a:schemeClr val="accent1"/>
                </a:solidFill>
              </a:defRPr>
            </a:lvl3pPr>
            <a:lvl4pPr lvl="3">
              <a:buNone/>
              <a:defRPr sz="1100">
                <a:solidFill>
                  <a:schemeClr val="accent1"/>
                </a:solidFill>
              </a:defRPr>
            </a:lvl4pPr>
            <a:lvl5pPr lvl="4">
              <a:buNone/>
              <a:defRPr sz="1100">
                <a:solidFill>
                  <a:schemeClr val="accent1"/>
                </a:solidFill>
              </a:defRPr>
            </a:lvl5pPr>
            <a:lvl6pPr lvl="5">
              <a:buNone/>
              <a:defRPr sz="1100">
                <a:solidFill>
                  <a:schemeClr val="accent1"/>
                </a:solidFill>
              </a:defRPr>
            </a:lvl6pPr>
            <a:lvl7pPr lvl="6">
              <a:buNone/>
              <a:defRPr sz="1100">
                <a:solidFill>
                  <a:schemeClr val="accent1"/>
                </a:solidFill>
              </a:defRPr>
            </a:lvl7pPr>
            <a:lvl8pPr lvl="7">
              <a:buNone/>
              <a:defRPr sz="1100">
                <a:solidFill>
                  <a:schemeClr val="accent1"/>
                </a:solidFill>
              </a:defRPr>
            </a:lvl8pPr>
            <a:lvl9pPr lvl="8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7" name="Google Shape;317;p53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18" name="Google Shape;318;p5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1"/>
                </a:solidFill>
              </a:defRPr>
            </a:lvl1pPr>
            <a:lvl2pPr lvl="1">
              <a:buNone/>
              <a:defRPr sz="1100">
                <a:solidFill>
                  <a:schemeClr val="accent1"/>
                </a:solidFill>
              </a:defRPr>
            </a:lvl2pPr>
            <a:lvl3pPr lvl="2">
              <a:buNone/>
              <a:defRPr sz="1100">
                <a:solidFill>
                  <a:schemeClr val="accent1"/>
                </a:solidFill>
              </a:defRPr>
            </a:lvl3pPr>
            <a:lvl4pPr lvl="3">
              <a:buNone/>
              <a:defRPr sz="1100">
                <a:solidFill>
                  <a:schemeClr val="accent1"/>
                </a:solidFill>
              </a:defRPr>
            </a:lvl4pPr>
            <a:lvl5pPr lvl="4">
              <a:buNone/>
              <a:defRPr sz="1100">
                <a:solidFill>
                  <a:schemeClr val="accent1"/>
                </a:solidFill>
              </a:defRPr>
            </a:lvl5pPr>
            <a:lvl6pPr lvl="5">
              <a:buNone/>
              <a:defRPr sz="1100">
                <a:solidFill>
                  <a:schemeClr val="accent1"/>
                </a:solidFill>
              </a:defRPr>
            </a:lvl6pPr>
            <a:lvl7pPr lvl="6">
              <a:buNone/>
              <a:defRPr sz="1100">
                <a:solidFill>
                  <a:schemeClr val="accent1"/>
                </a:solidFill>
              </a:defRPr>
            </a:lvl7pPr>
            <a:lvl8pPr lvl="7">
              <a:buNone/>
              <a:defRPr sz="1100">
                <a:solidFill>
                  <a:schemeClr val="accent1"/>
                </a:solidFill>
              </a:defRPr>
            </a:lvl8pPr>
            <a:lvl9pPr lvl="8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54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322" name="Google Shape;32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25" name="Google Shape;325;p55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6" name="Google Shape;326;p55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7" name="Google Shape;327;p55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8" name="Google Shape;328;p55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9" name="Google Shape;329;p55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0" name="Google Shape;330;p55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1" name="Google Shape;331;p55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2" name="Google Shape;332;p55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3" name="Google Shape;333;p55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4" name="Google Shape;334;p55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5" name="Google Shape;335;p55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6" name="Google Shape;336;p55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7" name="Google Shape;337;p55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8" name="Google Shape;338;p5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2"/>
                </a:solidFill>
              </a:defRPr>
            </a:lvl1pPr>
            <a:lvl2pPr lvl="1">
              <a:buNone/>
              <a:defRPr sz="1100">
                <a:solidFill>
                  <a:schemeClr val="accent2"/>
                </a:solidFill>
              </a:defRPr>
            </a:lvl2pPr>
            <a:lvl3pPr lvl="2">
              <a:buNone/>
              <a:defRPr sz="1100">
                <a:solidFill>
                  <a:schemeClr val="accent2"/>
                </a:solidFill>
              </a:defRPr>
            </a:lvl3pPr>
            <a:lvl4pPr lvl="3">
              <a:buNone/>
              <a:defRPr sz="1100">
                <a:solidFill>
                  <a:schemeClr val="accent2"/>
                </a:solidFill>
              </a:defRPr>
            </a:lvl4pPr>
            <a:lvl5pPr lvl="4">
              <a:buNone/>
              <a:defRPr sz="1100">
                <a:solidFill>
                  <a:schemeClr val="accent2"/>
                </a:solidFill>
              </a:defRPr>
            </a:lvl5pPr>
            <a:lvl6pPr lvl="5">
              <a:buNone/>
              <a:defRPr sz="1100">
                <a:solidFill>
                  <a:schemeClr val="accent2"/>
                </a:solidFill>
              </a:defRPr>
            </a:lvl6pPr>
            <a:lvl7pPr lvl="6">
              <a:buNone/>
              <a:defRPr sz="1100">
                <a:solidFill>
                  <a:schemeClr val="accent2"/>
                </a:solidFill>
              </a:defRPr>
            </a:lvl7pPr>
            <a:lvl8pPr lvl="7">
              <a:buNone/>
              <a:defRPr sz="1100">
                <a:solidFill>
                  <a:schemeClr val="accent2"/>
                </a:solidFill>
              </a:defRPr>
            </a:lvl8pPr>
            <a:lvl9pPr lvl="8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41" name="Google Shape;341;p56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42" name="Google Shape;342;p56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56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4" name="Google Shape;344;p56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5" name="Google Shape;345;p56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6" name="Google Shape;346;p56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7" name="Google Shape;347;p56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8" name="Google Shape;348;p56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49" name="Google Shape;349;p56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50" name="Google Shape;350;p56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1" name="Google Shape;351;p56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2" name="Google Shape;352;p56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3" name="Google Shape;353;p56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4" name="Google Shape;354;p56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5" name="Google Shape;355;p56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6" name="Google Shape;356;p56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7" name="Google Shape;357;p56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8" name="Google Shape;358;p5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2"/>
                </a:solidFill>
              </a:defRPr>
            </a:lvl1pPr>
            <a:lvl2pPr lvl="1">
              <a:buNone/>
              <a:defRPr sz="1100">
                <a:solidFill>
                  <a:schemeClr val="accent2"/>
                </a:solidFill>
              </a:defRPr>
            </a:lvl2pPr>
            <a:lvl3pPr lvl="2">
              <a:buNone/>
              <a:defRPr sz="1100">
                <a:solidFill>
                  <a:schemeClr val="accent2"/>
                </a:solidFill>
              </a:defRPr>
            </a:lvl3pPr>
            <a:lvl4pPr lvl="3">
              <a:buNone/>
              <a:defRPr sz="1100">
                <a:solidFill>
                  <a:schemeClr val="accent2"/>
                </a:solidFill>
              </a:defRPr>
            </a:lvl4pPr>
            <a:lvl5pPr lvl="4">
              <a:buNone/>
              <a:defRPr sz="1100">
                <a:solidFill>
                  <a:schemeClr val="accent2"/>
                </a:solidFill>
              </a:defRPr>
            </a:lvl5pPr>
            <a:lvl6pPr lvl="5">
              <a:buNone/>
              <a:defRPr sz="1100">
                <a:solidFill>
                  <a:schemeClr val="accent2"/>
                </a:solidFill>
              </a:defRPr>
            </a:lvl6pPr>
            <a:lvl7pPr lvl="6">
              <a:buNone/>
              <a:defRPr sz="1100">
                <a:solidFill>
                  <a:schemeClr val="accent2"/>
                </a:solidFill>
              </a:defRPr>
            </a:lvl7pPr>
            <a:lvl8pPr lvl="7">
              <a:buNone/>
              <a:defRPr sz="1100">
                <a:solidFill>
                  <a:schemeClr val="accent2"/>
                </a:solidFill>
              </a:defRPr>
            </a:lvl8pPr>
            <a:lvl9pPr lvl="8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1" name="Google Shape;361;p57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62" name="Google Shape;362;p5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2"/>
                </a:solidFill>
              </a:defRPr>
            </a:lvl1pPr>
            <a:lvl2pPr lvl="1">
              <a:buNone/>
              <a:defRPr sz="1100">
                <a:solidFill>
                  <a:schemeClr val="accent2"/>
                </a:solidFill>
              </a:defRPr>
            </a:lvl2pPr>
            <a:lvl3pPr lvl="2">
              <a:buNone/>
              <a:defRPr sz="1100">
                <a:solidFill>
                  <a:schemeClr val="accent2"/>
                </a:solidFill>
              </a:defRPr>
            </a:lvl3pPr>
            <a:lvl4pPr lvl="3">
              <a:buNone/>
              <a:defRPr sz="1100">
                <a:solidFill>
                  <a:schemeClr val="accent2"/>
                </a:solidFill>
              </a:defRPr>
            </a:lvl4pPr>
            <a:lvl5pPr lvl="4">
              <a:buNone/>
              <a:defRPr sz="1100">
                <a:solidFill>
                  <a:schemeClr val="accent2"/>
                </a:solidFill>
              </a:defRPr>
            </a:lvl5pPr>
            <a:lvl6pPr lvl="5">
              <a:buNone/>
              <a:defRPr sz="1100">
                <a:solidFill>
                  <a:schemeClr val="accent2"/>
                </a:solidFill>
              </a:defRPr>
            </a:lvl6pPr>
            <a:lvl7pPr lvl="6">
              <a:buNone/>
              <a:defRPr sz="1100">
                <a:solidFill>
                  <a:schemeClr val="accent2"/>
                </a:solidFill>
              </a:defRPr>
            </a:lvl7pPr>
            <a:lvl8pPr lvl="7">
              <a:buNone/>
              <a:defRPr sz="1100">
                <a:solidFill>
                  <a:schemeClr val="accent2"/>
                </a:solidFill>
              </a:defRPr>
            </a:lvl8pPr>
            <a:lvl9pPr lvl="8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5" name="Google Shape;365;p58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66" name="Google Shape;366;p5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2"/>
                </a:solidFill>
              </a:defRPr>
            </a:lvl1pPr>
            <a:lvl2pPr lvl="1">
              <a:buNone/>
              <a:defRPr sz="1100">
                <a:solidFill>
                  <a:schemeClr val="accent2"/>
                </a:solidFill>
              </a:defRPr>
            </a:lvl2pPr>
            <a:lvl3pPr lvl="2">
              <a:buNone/>
              <a:defRPr sz="1100">
                <a:solidFill>
                  <a:schemeClr val="accent2"/>
                </a:solidFill>
              </a:defRPr>
            </a:lvl3pPr>
            <a:lvl4pPr lvl="3">
              <a:buNone/>
              <a:defRPr sz="1100">
                <a:solidFill>
                  <a:schemeClr val="accent2"/>
                </a:solidFill>
              </a:defRPr>
            </a:lvl4pPr>
            <a:lvl5pPr lvl="4">
              <a:buNone/>
              <a:defRPr sz="1100">
                <a:solidFill>
                  <a:schemeClr val="accent2"/>
                </a:solidFill>
              </a:defRPr>
            </a:lvl5pPr>
            <a:lvl6pPr lvl="5">
              <a:buNone/>
              <a:defRPr sz="1100">
                <a:solidFill>
                  <a:schemeClr val="accent2"/>
                </a:solidFill>
              </a:defRPr>
            </a:lvl6pPr>
            <a:lvl7pPr lvl="6">
              <a:buNone/>
              <a:defRPr sz="1100">
                <a:solidFill>
                  <a:schemeClr val="accent2"/>
                </a:solidFill>
              </a:defRPr>
            </a:lvl7pPr>
            <a:lvl8pPr lvl="7">
              <a:buNone/>
              <a:defRPr sz="1100">
                <a:solidFill>
                  <a:schemeClr val="accent2"/>
                </a:solidFill>
              </a:defRPr>
            </a:lvl8pPr>
            <a:lvl9pPr lvl="8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theme" Target="../theme/theme3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ortswigger.net/web-security/api-test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API TESTING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8"/>
          <p:cNvSpPr txBox="1"/>
          <p:nvPr>
            <p:ph idx="2" type="title"/>
          </p:nvPr>
        </p:nvSpPr>
        <p:spPr>
          <a:xfrm>
            <a:off x="1034525" y="793425"/>
            <a:ext cx="77493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55CC"/>
                </a:solidFill>
              </a:rPr>
              <a:t>Server-side parameter pollution</a:t>
            </a:r>
            <a:endParaRPr sz="1500">
              <a:solidFill>
                <a:srgbClr val="1155CC"/>
              </a:solidFill>
            </a:endParaRPr>
          </a:p>
        </p:txBody>
      </p:sp>
      <p:pic>
        <p:nvPicPr>
          <p:cNvPr id="450" name="Google Shape;45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625" y="1894675"/>
            <a:ext cx="6172199" cy="28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69"/>
          <p:cNvSpPr txBox="1"/>
          <p:nvPr/>
        </p:nvSpPr>
        <p:spPr>
          <a:xfrm>
            <a:off x="286800" y="1565300"/>
            <a:ext cx="8203800" cy="3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666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 Attacker</a:t>
            </a:r>
            <a:endParaRPr sz="135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4325" lvl="0" marL="45720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Barlow Medium"/>
              <a:buChar char="★"/>
            </a:pPr>
            <a:r>
              <a:rPr lang="en" sz="135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Secure your documentation if you don't intend your API to be publicly accessible.</a:t>
            </a:r>
            <a:endParaRPr sz="135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4325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Barlow Medium"/>
              <a:buChar char="★"/>
            </a:pPr>
            <a:r>
              <a:rPr lang="en" sz="135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Ensure your documentation is kept up to date so that legitimate testers have full visibility of the API's attack surface.</a:t>
            </a:r>
            <a:endParaRPr sz="135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4325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Barlow Medium"/>
              <a:buChar char="★"/>
            </a:pPr>
            <a:r>
              <a:rPr lang="en" sz="135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Apply an allowlist of permitted HTTP methods.</a:t>
            </a:r>
            <a:endParaRPr sz="135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4325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Barlow Medium"/>
              <a:buChar char="★"/>
            </a:pPr>
            <a:r>
              <a:rPr lang="en" sz="135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Validate that the content type is expected for each request or response.</a:t>
            </a:r>
            <a:endParaRPr sz="135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4325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Barlow Medium"/>
              <a:buChar char="★"/>
            </a:pPr>
            <a:r>
              <a:rPr lang="en" sz="135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Use generic error messages to avoid giving away information that may be useful for an attacker.</a:t>
            </a:r>
            <a:endParaRPr sz="135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4325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Barlow Medium"/>
              <a:buChar char="★"/>
            </a:pPr>
            <a:r>
              <a:rPr lang="en" sz="135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Use protective measures on all versions of your API, not just the current production version.</a:t>
            </a:r>
            <a:endParaRPr sz="135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457200" rtl="0" algn="l">
              <a:lnSpc>
                <a:spcPct val="166666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</a:endParaRPr>
          </a:p>
        </p:txBody>
      </p:sp>
      <p:sp>
        <p:nvSpPr>
          <p:cNvPr id="457" name="Google Shape;457;p69"/>
          <p:cNvSpPr txBox="1"/>
          <p:nvPr/>
        </p:nvSpPr>
        <p:spPr>
          <a:xfrm>
            <a:off x="1345325" y="665100"/>
            <a:ext cx="68871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155CC"/>
                </a:solidFill>
              </a:rPr>
              <a:t>Preventing vulnerabilities in APIs</a:t>
            </a:r>
            <a:endParaRPr b="1" sz="1600"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55CC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0"/>
          <p:cNvSpPr txBox="1"/>
          <p:nvPr>
            <p:ph idx="1" type="subTitle"/>
          </p:nvPr>
        </p:nvSpPr>
        <p:spPr>
          <a:xfrm>
            <a:off x="791150" y="522625"/>
            <a:ext cx="3918300" cy="7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463" name="Google Shape;463;p7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1"/>
          <p:cNvSpPr txBox="1"/>
          <p:nvPr>
            <p:ph type="title"/>
          </p:nvPr>
        </p:nvSpPr>
        <p:spPr>
          <a:xfrm>
            <a:off x="455225" y="652200"/>
            <a:ext cx="6187500" cy="22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የቐንየልና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Grazie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THANK YOU </a:t>
            </a:r>
            <a:r>
              <a:rPr lang="en"/>
              <a:t> </a:t>
            </a:r>
            <a:endParaRPr/>
          </a:p>
        </p:txBody>
      </p:sp>
      <p:pic>
        <p:nvPicPr>
          <p:cNvPr id="469" name="Google Shape;46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6825" y="2633925"/>
            <a:ext cx="3538962" cy="19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0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55CC"/>
                </a:solidFill>
              </a:rPr>
              <a:t>CONTENT</a:t>
            </a:r>
            <a:endParaRPr sz="1500">
              <a:solidFill>
                <a:srgbClr val="1155CC"/>
              </a:solidFill>
            </a:endParaRPr>
          </a:p>
        </p:txBody>
      </p:sp>
      <p:sp>
        <p:nvSpPr>
          <p:cNvPr id="377" name="Google Shape;377;p60"/>
          <p:cNvSpPr txBox="1"/>
          <p:nvPr>
            <p:ph idx="3" type="subTitle"/>
          </p:nvPr>
        </p:nvSpPr>
        <p:spPr>
          <a:xfrm>
            <a:off x="788125" y="1021671"/>
            <a:ext cx="3879000" cy="21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API Recon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API Documentation 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Identifying API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Finding Hidden Parameter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Server Side Parameter Pollution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Prevention</a:t>
            </a: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6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60"/>
          <p:cNvSpPr txBox="1"/>
          <p:nvPr>
            <p:ph idx="3" type="subTitle"/>
          </p:nvPr>
        </p:nvSpPr>
        <p:spPr>
          <a:xfrm>
            <a:off x="2637975" y="3723750"/>
            <a:ext cx="62016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linkClick r:id="rId3"/>
              </a:rPr>
              <a:t>https://portswigger.net/web-security/api-testing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1"/>
          <p:cNvSpPr txBox="1"/>
          <p:nvPr/>
        </p:nvSpPr>
        <p:spPr>
          <a:xfrm>
            <a:off x="480425" y="610475"/>
            <a:ext cx="73617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Identifying API endpoints and construct valid HTTP requests to test the API. For example, you should find out information about the following:</a:t>
            </a:r>
            <a:endParaRPr sz="13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 Medium"/>
              <a:buChar char="●"/>
            </a:pPr>
            <a:r>
              <a:rPr lang="en" sz="13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The input data the API processes,  compulsory and optional parameters.</a:t>
            </a:r>
            <a:endParaRPr sz="13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 Medium"/>
              <a:buChar char="●"/>
            </a:pPr>
            <a:r>
              <a:rPr lang="en" sz="13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The types of requests the API accepts, HTTP methods and media formats.</a:t>
            </a:r>
            <a:endParaRPr sz="13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 Medium"/>
              <a:buChar char="●"/>
            </a:pPr>
            <a:r>
              <a:rPr lang="en" sz="13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Rate limits and authentication mechanisms.</a:t>
            </a:r>
            <a:endParaRPr sz="13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85" name="Google Shape;385;p61"/>
          <p:cNvSpPr txBox="1"/>
          <p:nvPr/>
        </p:nvSpPr>
        <p:spPr>
          <a:xfrm>
            <a:off x="480420" y="273276"/>
            <a:ext cx="3592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API Recon</a:t>
            </a:r>
            <a:endParaRPr sz="1600">
              <a:solidFill>
                <a:srgbClr val="1155CC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386" name="Google Shape;386;p6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7" name="Google Shape;38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50" y="2309250"/>
            <a:ext cx="8145325" cy="20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2"/>
          <p:cNvSpPr/>
          <p:nvPr/>
        </p:nvSpPr>
        <p:spPr>
          <a:xfrm>
            <a:off x="1307225" y="3986500"/>
            <a:ext cx="1628100" cy="369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93" name="Google Shape;393;p62"/>
          <p:cNvSpPr/>
          <p:nvPr/>
        </p:nvSpPr>
        <p:spPr>
          <a:xfrm>
            <a:off x="2944050" y="3621675"/>
            <a:ext cx="1628100" cy="738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94" name="Google Shape;394;p62"/>
          <p:cNvSpPr/>
          <p:nvPr/>
        </p:nvSpPr>
        <p:spPr>
          <a:xfrm>
            <a:off x="4581075" y="2930300"/>
            <a:ext cx="1628100" cy="1429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95" name="Google Shape;395;p62"/>
          <p:cNvSpPr txBox="1"/>
          <p:nvPr/>
        </p:nvSpPr>
        <p:spPr>
          <a:xfrm>
            <a:off x="1307222" y="4557325"/>
            <a:ext cx="1628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BAR GRAPH INFO 1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96" name="Google Shape;396;p62"/>
          <p:cNvSpPr txBox="1"/>
          <p:nvPr/>
        </p:nvSpPr>
        <p:spPr>
          <a:xfrm>
            <a:off x="2934435" y="4557325"/>
            <a:ext cx="1628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BAR GRAPH INFO 1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97" name="Google Shape;397;p62"/>
          <p:cNvSpPr txBox="1"/>
          <p:nvPr/>
        </p:nvSpPr>
        <p:spPr>
          <a:xfrm>
            <a:off x="4581065" y="4557325"/>
            <a:ext cx="1628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BAR GRAPH INFO 1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98" name="Google Shape;398;p62"/>
          <p:cNvSpPr txBox="1"/>
          <p:nvPr/>
        </p:nvSpPr>
        <p:spPr>
          <a:xfrm>
            <a:off x="6208688" y="4557325"/>
            <a:ext cx="1628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BAR GRAPH INFO 1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cxnSp>
        <p:nvCxnSpPr>
          <p:cNvPr id="399" name="Google Shape;399;p62"/>
          <p:cNvCxnSpPr/>
          <p:nvPr/>
        </p:nvCxnSpPr>
        <p:spPr>
          <a:xfrm rot="10800000">
            <a:off x="783775" y="4360100"/>
            <a:ext cx="7579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" name="Google Shape;400;p62"/>
          <p:cNvSpPr txBox="1"/>
          <p:nvPr/>
        </p:nvSpPr>
        <p:spPr>
          <a:xfrm>
            <a:off x="783800" y="1389315"/>
            <a:ext cx="57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80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01" name="Google Shape;401;p62"/>
          <p:cNvSpPr txBox="1"/>
          <p:nvPr/>
        </p:nvSpPr>
        <p:spPr>
          <a:xfrm>
            <a:off x="783800" y="1755265"/>
            <a:ext cx="57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70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02" name="Google Shape;402;p62"/>
          <p:cNvSpPr txBox="1"/>
          <p:nvPr/>
        </p:nvSpPr>
        <p:spPr>
          <a:xfrm>
            <a:off x="783800" y="2121228"/>
            <a:ext cx="57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60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03" name="Google Shape;403;p62"/>
          <p:cNvSpPr txBox="1"/>
          <p:nvPr/>
        </p:nvSpPr>
        <p:spPr>
          <a:xfrm>
            <a:off x="783800" y="2487178"/>
            <a:ext cx="57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50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04" name="Google Shape;404;p62"/>
          <p:cNvSpPr txBox="1"/>
          <p:nvPr/>
        </p:nvSpPr>
        <p:spPr>
          <a:xfrm>
            <a:off x="783800" y="2853128"/>
            <a:ext cx="57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40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05" name="Google Shape;405;p62"/>
          <p:cNvSpPr txBox="1"/>
          <p:nvPr/>
        </p:nvSpPr>
        <p:spPr>
          <a:xfrm>
            <a:off x="783800" y="3219078"/>
            <a:ext cx="57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30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06" name="Google Shape;406;p62"/>
          <p:cNvSpPr txBox="1"/>
          <p:nvPr/>
        </p:nvSpPr>
        <p:spPr>
          <a:xfrm>
            <a:off x="783800" y="3585028"/>
            <a:ext cx="57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20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07" name="Google Shape;407;p62"/>
          <p:cNvSpPr txBox="1"/>
          <p:nvPr/>
        </p:nvSpPr>
        <p:spPr>
          <a:xfrm>
            <a:off x="783800" y="3950978"/>
            <a:ext cx="57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10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08" name="Google Shape;408;p62"/>
          <p:cNvSpPr txBox="1"/>
          <p:nvPr>
            <p:ph idx="3" type="body"/>
          </p:nvPr>
        </p:nvSpPr>
        <p:spPr>
          <a:xfrm>
            <a:off x="480425" y="610475"/>
            <a:ext cx="7882500" cy="41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  <a:latin typeface="Barlow Medium"/>
                <a:ea typeface="Barlow Medium"/>
                <a:cs typeface="Barlow Medium"/>
                <a:sym typeface="Barlow Medium"/>
              </a:rPr>
              <a:t>We can find by  browsing applications that use the API, </a:t>
            </a:r>
            <a:r>
              <a:rPr lang="en" sz="1350">
                <a:latin typeface="Barlow Medium"/>
                <a:ea typeface="Barlow Medium"/>
                <a:cs typeface="Barlow Medium"/>
                <a:sym typeface="Barlow Medium"/>
              </a:rPr>
              <a:t>Look for endpoints that may refer to API documentation</a:t>
            </a:r>
            <a:endParaRPr sz="135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4325" lvl="0" marL="457200" rtl="0" algn="l">
              <a:lnSpc>
                <a:spcPct val="166666"/>
              </a:lnSpc>
              <a:spcBef>
                <a:spcPts val="600"/>
              </a:spcBef>
              <a:spcAft>
                <a:spcPts val="0"/>
              </a:spcAft>
              <a:buClr>
                <a:srgbClr val="188038"/>
              </a:buClr>
              <a:buSzPts val="1350"/>
              <a:buFont typeface="Barlow Medium"/>
              <a:buChar char="●"/>
            </a:pPr>
            <a:r>
              <a:rPr lang="en" sz="1350">
                <a:solidFill>
                  <a:srgbClr val="188038"/>
                </a:solidFill>
                <a:latin typeface="Barlow Medium"/>
                <a:ea typeface="Barlow Medium"/>
                <a:cs typeface="Barlow Medium"/>
                <a:sym typeface="Barlow Medium"/>
              </a:rPr>
              <a:t>/api</a:t>
            </a:r>
            <a:endParaRPr sz="1350">
              <a:solidFill>
                <a:srgbClr val="188038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4325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350"/>
              <a:buFont typeface="Barlow Medium"/>
              <a:buChar char="●"/>
            </a:pPr>
            <a:r>
              <a:rPr lang="en" sz="1350">
                <a:solidFill>
                  <a:srgbClr val="188038"/>
                </a:solidFill>
                <a:latin typeface="Barlow Medium"/>
                <a:ea typeface="Barlow Medium"/>
                <a:cs typeface="Barlow Medium"/>
                <a:sym typeface="Barlow Medium"/>
              </a:rPr>
              <a:t>/swagger/index.html</a:t>
            </a:r>
            <a:endParaRPr sz="1350">
              <a:solidFill>
                <a:srgbClr val="188038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4325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350"/>
              <a:buFont typeface="Barlow Medium"/>
              <a:buChar char="●"/>
            </a:pPr>
            <a:r>
              <a:rPr lang="en" sz="1350">
                <a:solidFill>
                  <a:srgbClr val="188038"/>
                </a:solidFill>
                <a:latin typeface="Barlow Medium"/>
                <a:ea typeface="Barlow Medium"/>
                <a:cs typeface="Barlow Medium"/>
                <a:sym typeface="Barlow Medium"/>
              </a:rPr>
              <a:t>/openapi.json</a:t>
            </a:r>
            <a:endParaRPr sz="1350">
              <a:solidFill>
                <a:srgbClr val="188038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50">
                <a:latin typeface="Barlow Medium"/>
                <a:ea typeface="Barlow Medium"/>
                <a:cs typeface="Barlow Medium"/>
                <a:sym typeface="Barlow Medium"/>
              </a:rPr>
              <a:t> Investigate the base path. if you identify the resource endpoint </a:t>
            </a:r>
            <a:r>
              <a:rPr lang="en" sz="1350">
                <a:solidFill>
                  <a:srgbClr val="188038"/>
                </a:solidFill>
                <a:latin typeface="Barlow Medium"/>
                <a:ea typeface="Barlow Medium"/>
                <a:cs typeface="Barlow Medium"/>
                <a:sym typeface="Barlow Medium"/>
              </a:rPr>
              <a:t>/api/swagger/v1/users/123</a:t>
            </a:r>
            <a:r>
              <a:rPr lang="en" sz="1350">
                <a:latin typeface="Barlow Medium"/>
                <a:ea typeface="Barlow Medium"/>
                <a:cs typeface="Barlow Medium"/>
                <a:sym typeface="Barlow Medium"/>
              </a:rPr>
              <a:t>, </a:t>
            </a:r>
            <a:endParaRPr sz="135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50">
                <a:latin typeface="Barlow Medium"/>
                <a:ea typeface="Barlow Medium"/>
                <a:cs typeface="Barlow Medium"/>
                <a:sym typeface="Barlow Medium"/>
              </a:rPr>
              <a:t>then you should investigate the following paths:</a:t>
            </a:r>
            <a:endParaRPr sz="135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4325" lvl="0" marL="457200" rtl="0" algn="l">
              <a:lnSpc>
                <a:spcPct val="166666"/>
              </a:lnSpc>
              <a:spcBef>
                <a:spcPts val="600"/>
              </a:spcBef>
              <a:spcAft>
                <a:spcPts val="0"/>
              </a:spcAft>
              <a:buClr>
                <a:srgbClr val="188038"/>
              </a:buClr>
              <a:buSzPts val="1350"/>
              <a:buFont typeface="Barlow Medium"/>
              <a:buChar char="●"/>
            </a:pPr>
            <a:r>
              <a:rPr lang="en" sz="1350">
                <a:solidFill>
                  <a:srgbClr val="188038"/>
                </a:solidFill>
                <a:latin typeface="Barlow Medium"/>
                <a:ea typeface="Barlow Medium"/>
                <a:cs typeface="Barlow Medium"/>
                <a:sym typeface="Barlow Medium"/>
              </a:rPr>
              <a:t>/api/swagger/v1</a:t>
            </a:r>
            <a:endParaRPr sz="1350">
              <a:solidFill>
                <a:srgbClr val="188038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4325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350"/>
              <a:buFont typeface="Barlow Medium"/>
              <a:buChar char="●"/>
            </a:pPr>
            <a:r>
              <a:rPr lang="en" sz="1350">
                <a:solidFill>
                  <a:srgbClr val="188038"/>
                </a:solidFill>
                <a:latin typeface="Barlow Medium"/>
                <a:ea typeface="Barlow Medium"/>
                <a:cs typeface="Barlow Medium"/>
                <a:sym typeface="Barlow Medium"/>
              </a:rPr>
              <a:t>/api/swagger</a:t>
            </a:r>
            <a:endParaRPr sz="1350">
              <a:solidFill>
                <a:srgbClr val="188038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4325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350"/>
              <a:buFont typeface="Barlow Medium"/>
              <a:buChar char="●"/>
            </a:pPr>
            <a:r>
              <a:rPr lang="en" sz="1350">
                <a:solidFill>
                  <a:srgbClr val="188038"/>
                </a:solidFill>
                <a:latin typeface="Barlow Medium"/>
                <a:ea typeface="Barlow Medium"/>
                <a:cs typeface="Barlow Medium"/>
                <a:sym typeface="Barlow Medium"/>
              </a:rPr>
              <a:t>/</a:t>
            </a:r>
            <a:r>
              <a:rPr lang="en" sz="1350">
                <a:solidFill>
                  <a:srgbClr val="188038"/>
                </a:solidFill>
                <a:latin typeface="Barlow Medium"/>
                <a:ea typeface="Barlow Medium"/>
                <a:cs typeface="Barlow Medium"/>
                <a:sym typeface="Barlow Medium"/>
              </a:rPr>
              <a:t>api</a:t>
            </a:r>
            <a:endParaRPr sz="1350">
              <a:solidFill>
                <a:srgbClr val="188038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6666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50">
                <a:latin typeface="Barlow Medium"/>
                <a:ea typeface="Barlow Medium"/>
                <a:cs typeface="Barlow Medium"/>
                <a:sym typeface="Barlow Medium"/>
              </a:rPr>
              <a:t>You can also use a list of common paths to find documentation using Intruder.</a:t>
            </a:r>
            <a:endParaRPr sz="1350">
              <a:solidFill>
                <a:srgbClr val="5C5C5B"/>
              </a:solidFill>
              <a:highlight>
                <a:srgbClr val="FFFFFF"/>
              </a:highlight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C5C5B"/>
              </a:solidFill>
              <a:highlight>
                <a:srgbClr val="FFFFFF"/>
              </a:highlight>
            </a:endParaRPr>
          </a:p>
        </p:txBody>
      </p:sp>
      <p:sp>
        <p:nvSpPr>
          <p:cNvPr id="409" name="Google Shape;409;p62"/>
          <p:cNvSpPr txBox="1"/>
          <p:nvPr>
            <p:ph idx="2" type="subTitle"/>
          </p:nvPr>
        </p:nvSpPr>
        <p:spPr>
          <a:xfrm>
            <a:off x="480420" y="6197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454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Discovering API documentation</a:t>
            </a:r>
            <a:endParaRPr b="1" sz="16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3"/>
          <p:cNvSpPr txBox="1"/>
          <p:nvPr>
            <p:ph idx="4294967295" type="title"/>
          </p:nvPr>
        </p:nvSpPr>
        <p:spPr>
          <a:xfrm>
            <a:off x="607575" y="1074050"/>
            <a:ext cx="77700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Medium"/>
              <a:buChar char="●"/>
            </a:pPr>
            <a:r>
              <a:rPr lang="en" sz="1400">
                <a:solidFill>
                  <a:schemeClr val="lt1"/>
                </a:solidFill>
                <a:highlight>
                  <a:schemeClr val="dk1"/>
                </a:highlight>
                <a:latin typeface="Barlow Medium"/>
                <a:ea typeface="Barlow Medium"/>
                <a:cs typeface="Barlow Medium"/>
                <a:sym typeface="Barlow Medium"/>
              </a:rPr>
              <a:t>We </a:t>
            </a:r>
            <a:r>
              <a:rPr lang="en" sz="1400">
                <a:solidFill>
                  <a:schemeClr val="lt1"/>
                </a:solidFill>
                <a:highlight>
                  <a:schemeClr val="dk1"/>
                </a:highlight>
                <a:latin typeface="Barlow Medium"/>
                <a:ea typeface="Barlow Medium"/>
                <a:cs typeface="Barlow Medium"/>
                <a:sym typeface="Barlow Medium"/>
              </a:rPr>
              <a:t>can also gather a lot of information by browsing applications that use the API.</a:t>
            </a:r>
            <a:endParaRPr sz="1400">
              <a:solidFill>
                <a:schemeClr val="lt1"/>
              </a:solidFill>
              <a:highlight>
                <a:schemeClr val="dk1"/>
              </a:highlight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Medium"/>
              <a:buChar char="●"/>
            </a:pPr>
            <a:r>
              <a:rPr lang="en" sz="1400">
                <a:solidFill>
                  <a:schemeClr val="lt1"/>
                </a:solidFill>
                <a:highlight>
                  <a:schemeClr val="dk1"/>
                </a:highlight>
                <a:latin typeface="Barlow Medium"/>
                <a:ea typeface="Barlow Medium"/>
                <a:cs typeface="Barlow Medium"/>
                <a:sym typeface="Barlow Medium"/>
              </a:rPr>
              <a:t>worth doing even if you have access to API documentation, as sometimes documentation may be inaccurate or out of date</a:t>
            </a:r>
            <a:endParaRPr sz="1400">
              <a:solidFill>
                <a:schemeClr val="lt1"/>
              </a:solidFill>
              <a:highlight>
                <a:schemeClr val="dk1"/>
              </a:highlight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highlight>
                  <a:schemeClr val="dk1"/>
                </a:highlight>
                <a:latin typeface="Barlow Medium"/>
                <a:ea typeface="Barlow Medium"/>
                <a:cs typeface="Barlow Medium"/>
                <a:sym typeface="Barlow Medium"/>
              </a:rPr>
              <a:t>We  can use Burp Scanner/ZAP  to crawl the application, then manually investigate interesting attack surface using Burp's browser/ ZAP ‘s browser. </a:t>
            </a:r>
            <a:endParaRPr sz="1400">
              <a:solidFill>
                <a:schemeClr val="lt1"/>
              </a:solidFill>
              <a:highlight>
                <a:schemeClr val="dk1"/>
              </a:highlight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highlight>
                <a:schemeClr val="dk1"/>
              </a:highlight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highlight>
                  <a:schemeClr val="dk1"/>
                </a:highlight>
                <a:latin typeface="Barlow Medium"/>
                <a:ea typeface="Barlow Medium"/>
                <a:cs typeface="Barlow Medium"/>
                <a:sym typeface="Barlow Medium"/>
              </a:rPr>
              <a:t>While browsing the application, look for patterns that suggest API endpoints in the URL structure, such as </a:t>
            </a:r>
            <a:r>
              <a:rPr lang="en" sz="1400">
                <a:solidFill>
                  <a:srgbClr val="188038"/>
                </a:solidFill>
                <a:highlight>
                  <a:schemeClr val="dk1"/>
                </a:highlight>
                <a:latin typeface="Barlow Medium"/>
                <a:ea typeface="Barlow Medium"/>
                <a:cs typeface="Barlow Medium"/>
                <a:sym typeface="Barlow Medium"/>
              </a:rPr>
              <a:t>/api/</a:t>
            </a:r>
            <a:endParaRPr sz="1400">
              <a:solidFill>
                <a:srgbClr val="188038"/>
              </a:solidFill>
              <a:highlight>
                <a:schemeClr val="dk1"/>
              </a:highlight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highlight>
                  <a:schemeClr val="dk1"/>
                </a:highlight>
                <a:latin typeface="Barlow Medium"/>
                <a:ea typeface="Barlow Medium"/>
                <a:cs typeface="Barlow Medium"/>
                <a:sym typeface="Barlow Medium"/>
              </a:rPr>
              <a:t>Also look out for JavaScript files. These can contain references to API endpoints that you haven't triggered directly via the web browser.</a:t>
            </a:r>
            <a:endParaRPr sz="1400">
              <a:solidFill>
                <a:schemeClr val="lt1"/>
              </a:solidFill>
              <a:highlight>
                <a:schemeClr val="dk1"/>
              </a:highlight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highlight>
                <a:schemeClr val="dk1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highlight>
                  <a:schemeClr val="dk1"/>
                </a:highlight>
                <a:latin typeface="Barlow"/>
                <a:ea typeface="Barlow"/>
                <a:cs typeface="Barlow"/>
                <a:sym typeface="Barlow"/>
              </a:rPr>
              <a:t> </a:t>
            </a:r>
            <a:endParaRPr sz="1400">
              <a:solidFill>
                <a:schemeClr val="lt1"/>
              </a:solidFill>
              <a:highlight>
                <a:schemeClr val="dk1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15" name="Google Shape;415;p63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</a:rPr>
              <a:t>Identifying Api Endpoints</a:t>
            </a:r>
            <a:endParaRPr sz="1600">
              <a:solidFill>
                <a:srgbClr val="1155CC"/>
              </a:solidFill>
            </a:endParaRPr>
          </a:p>
        </p:txBody>
      </p:sp>
      <p:sp>
        <p:nvSpPr>
          <p:cNvPr id="416" name="Google Shape;416;p6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4"/>
          <p:cNvSpPr txBox="1"/>
          <p:nvPr>
            <p:ph type="title"/>
          </p:nvPr>
        </p:nvSpPr>
        <p:spPr>
          <a:xfrm>
            <a:off x="521700" y="1053100"/>
            <a:ext cx="7713300" cy="23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/>
              <a:t>Once you've identified API endpoints, interact with them using Zap Request/ and Zap Respond. </a:t>
            </a:r>
            <a:endParaRPr sz="13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/>
              <a:t>This enables you to observe the API's behavior and discover additional attack surface. </a:t>
            </a:r>
            <a:endParaRPr sz="13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/>
              <a:t>For example, you could investigate how the API responds to changing the HTTP method and media type. </a:t>
            </a:r>
            <a:endParaRPr sz="13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/>
              <a:t>As you interact with the API endpoints, review error messages and other responses closely. Sometimes these include information that you can use to construct a valid HTTP request. </a:t>
            </a:r>
            <a:endParaRPr sz="13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155CC"/>
                </a:solidFill>
                <a:latin typeface="Hepta Slab"/>
                <a:ea typeface="Hepta Slab"/>
                <a:cs typeface="Hepta Slab"/>
                <a:sym typeface="Hepta Slab"/>
              </a:rPr>
              <a:t>Identifying supported HTTP methods</a:t>
            </a:r>
            <a:endParaRPr b="1" sz="1600">
              <a:solidFill>
                <a:srgbClr val="1155CC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The HTTP method specifies the action to be performed on a resource. For example: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Barlow Medium"/>
              <a:buChar char="●"/>
            </a:pPr>
            <a:r>
              <a:rPr lang="en" sz="1400"/>
              <a:t>GET, PATCH and OPTIONS - Retrieves information on the types of request methods that can be used on a resource.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</p:txBody>
      </p:sp>
      <p:sp>
        <p:nvSpPr>
          <p:cNvPr id="422" name="Google Shape;422;p64"/>
          <p:cNvSpPr txBox="1"/>
          <p:nvPr>
            <p:ph idx="1" type="subTitle"/>
          </p:nvPr>
        </p:nvSpPr>
        <p:spPr>
          <a:xfrm>
            <a:off x="521700" y="371475"/>
            <a:ext cx="50529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1155CC"/>
                </a:solidFill>
                <a:latin typeface="Hepta Slab"/>
                <a:ea typeface="Hepta Slab"/>
                <a:cs typeface="Hepta Slab"/>
                <a:sym typeface="Hepta Slab"/>
              </a:rPr>
              <a:t>Interacting with API endpoints</a:t>
            </a:r>
            <a:endParaRPr b="1" sz="1600">
              <a:solidFill>
                <a:srgbClr val="1155CC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5"/>
          <p:cNvSpPr txBox="1"/>
          <p:nvPr>
            <p:ph type="title"/>
          </p:nvPr>
        </p:nvSpPr>
        <p:spPr>
          <a:xfrm>
            <a:off x="521700" y="1053100"/>
            <a:ext cx="7713300" cy="23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/>
              <a:t>API endpoints often expect data in a specific format. </a:t>
            </a:r>
            <a:endParaRPr sz="13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350"/>
              <a:t>They may therefore behave differently depending on the content type of the data provided in a request. Changing the content type may enable you to:</a:t>
            </a:r>
            <a:endParaRPr sz="135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50"/>
              <a:t>Trigger errors that disclose useful information.</a:t>
            </a:r>
            <a:endParaRPr sz="135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50"/>
              <a:t>Bypass flawed defenses.</a:t>
            </a:r>
            <a:endParaRPr sz="135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50"/>
              <a:t>Take advantage of differences in processing logic. For example, an API may be secure when handling JSON data but susceptible to injection attacks when dealing with XML.</a:t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Using Intruder to find hidden endpoints</a:t>
            </a:r>
            <a:endParaRPr b="1" sz="18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Once you have identified some initial API endpoints, you can use Intruder to uncover hidden endpoints.For example, consider a scenario where you have identified the following API endpoint for updating user information: </a:t>
            </a:r>
            <a:r>
              <a:rPr lang="en" sz="1100">
                <a:solidFill>
                  <a:srgbClr val="188038"/>
                </a:solidFill>
              </a:rPr>
              <a:t>PUT /api/user/update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</p:txBody>
      </p:sp>
      <p:sp>
        <p:nvSpPr>
          <p:cNvPr id="428" name="Google Shape;428;p65"/>
          <p:cNvSpPr txBox="1"/>
          <p:nvPr>
            <p:ph idx="1" type="subTitle"/>
          </p:nvPr>
        </p:nvSpPr>
        <p:spPr>
          <a:xfrm>
            <a:off x="396875" y="159375"/>
            <a:ext cx="44697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Identifying supported content types</a:t>
            </a:r>
            <a:endParaRPr b="1" sz="18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6"/>
          <p:cNvSpPr txBox="1"/>
          <p:nvPr>
            <p:ph type="title"/>
          </p:nvPr>
        </p:nvSpPr>
        <p:spPr>
          <a:xfrm>
            <a:off x="521700" y="1053100"/>
            <a:ext cx="7713300" cy="23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/>
              <a:t>When you're doing API recon, you may find undocumented parameters that the API supports.</a:t>
            </a:r>
            <a:endParaRPr sz="13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/>
              <a:t>You can attempt to use these to change the application's behavior.</a:t>
            </a:r>
            <a:endParaRPr sz="135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/>
              <a:t>Mass assignment vulnerabilities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/>
              <a:t>Mass assignment (also known as auto-binding) can inadvertently create hidden parameters. It occurs when software frameworks automatically bind request parameters to fields on an internal object.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Identifying hidden parameters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Since mass assignment creates parameters from object fields, you can often identify these hidden parameters by manually examining objects returned by the API.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Barlow"/>
                <a:ea typeface="Barlow"/>
                <a:cs typeface="Barlow"/>
                <a:sym typeface="Barlow"/>
              </a:rPr>
              <a:t>For example, consider a </a:t>
            </a:r>
            <a:r>
              <a:rPr lang="en" sz="1400">
                <a:solidFill>
                  <a:srgbClr val="188038"/>
                </a:solidFill>
                <a:latin typeface="Barlow"/>
                <a:ea typeface="Barlow"/>
                <a:cs typeface="Barlow"/>
                <a:sym typeface="Barlow"/>
              </a:rPr>
              <a:t>PATCH /api/users/</a:t>
            </a:r>
            <a:r>
              <a:rPr lang="en" sz="1400">
                <a:latin typeface="Barlow"/>
                <a:ea typeface="Barlow"/>
                <a:cs typeface="Barlow"/>
                <a:sym typeface="Barlow"/>
              </a:rPr>
              <a:t> request,</a:t>
            </a:r>
            <a:endParaRPr b="1"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</p:txBody>
      </p:sp>
      <p:sp>
        <p:nvSpPr>
          <p:cNvPr id="434" name="Google Shape;434;p66"/>
          <p:cNvSpPr txBox="1"/>
          <p:nvPr>
            <p:ph idx="1" type="subTitle"/>
          </p:nvPr>
        </p:nvSpPr>
        <p:spPr>
          <a:xfrm>
            <a:off x="396875" y="159375"/>
            <a:ext cx="35922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Finding hidden parameters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5" name="Google Shape;43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797550"/>
            <a:ext cx="378142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7"/>
          <p:cNvSpPr txBox="1"/>
          <p:nvPr>
            <p:ph idx="15" type="body"/>
          </p:nvPr>
        </p:nvSpPr>
        <p:spPr>
          <a:xfrm>
            <a:off x="616050" y="1354175"/>
            <a:ext cx="8223600" cy="10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  <a:latin typeface="Barlow Medium"/>
                <a:ea typeface="Barlow Medium"/>
                <a:cs typeface="Barlow Medium"/>
                <a:sym typeface="Barlow Medium"/>
              </a:rPr>
              <a:t>What if we can not directly access API(Internal API) ?</a:t>
            </a:r>
            <a:endParaRPr sz="1350">
              <a:highlight>
                <a:srgbClr val="FFFFFF"/>
              </a:highlight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  <a:latin typeface="Barlow Medium"/>
                <a:ea typeface="Barlow Medium"/>
                <a:cs typeface="Barlow Medium"/>
                <a:sym typeface="Barlow Medium"/>
              </a:rPr>
              <a:t>Server-side parameter pollution occurs when a website incorporates user input into a server-side request to an internal API without properly sanitizing or encoding the input.</a:t>
            </a:r>
            <a:endParaRPr sz="1350">
              <a:highlight>
                <a:srgbClr val="FFFFFF"/>
              </a:highlight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C5C5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5C5C5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5C5C5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6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2" name="Google Shape;442;p67"/>
          <p:cNvSpPr txBox="1"/>
          <p:nvPr/>
        </p:nvSpPr>
        <p:spPr>
          <a:xfrm>
            <a:off x="558900" y="429025"/>
            <a:ext cx="8026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55CC"/>
                </a:solidFill>
                <a:latin typeface="Hepta Slab"/>
                <a:ea typeface="Hepta Slab"/>
                <a:cs typeface="Hepta Slab"/>
                <a:sym typeface="Hepta Slab"/>
              </a:rPr>
              <a:t>Server-side parameter pollution</a:t>
            </a:r>
            <a:endParaRPr sz="1500">
              <a:solidFill>
                <a:srgbClr val="1155CC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155CC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43" name="Google Shape;443;p67"/>
          <p:cNvSpPr txBox="1"/>
          <p:nvPr/>
        </p:nvSpPr>
        <p:spPr>
          <a:xfrm>
            <a:off x="4572000" y="2358725"/>
            <a:ext cx="43878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666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 Attacker may</a:t>
            </a:r>
            <a:endParaRPr sz="135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4325" lvl="0" marL="45720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Barlow Medium"/>
              <a:buChar char="★"/>
            </a:pPr>
            <a:r>
              <a:rPr lang="en" sz="135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Override existing parameters.</a:t>
            </a:r>
            <a:endParaRPr sz="135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4325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Barlow Medium"/>
              <a:buChar char="★"/>
            </a:pPr>
            <a:r>
              <a:rPr lang="en" sz="135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Modify the application behavior.</a:t>
            </a:r>
            <a:endParaRPr sz="135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4325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Barlow Medium"/>
              <a:buChar char="★"/>
            </a:pPr>
            <a:r>
              <a:rPr lang="en" sz="135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Access unauthorized data.</a:t>
            </a:r>
            <a:endParaRPr sz="135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44" name="Google Shape;444;p67"/>
          <p:cNvSpPr txBox="1"/>
          <p:nvPr/>
        </p:nvSpPr>
        <p:spPr>
          <a:xfrm>
            <a:off x="616050" y="2400275"/>
            <a:ext cx="3190800" cy="15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lt1"/>
                </a:solidFill>
                <a:highlight>
                  <a:srgbClr val="FFFFFF"/>
                </a:highlight>
                <a:latin typeface="Barlow Medium"/>
                <a:ea typeface="Barlow Medium"/>
                <a:cs typeface="Barlow Medium"/>
                <a:sym typeface="Barlow Medium"/>
              </a:rPr>
              <a:t>We can test .</a:t>
            </a:r>
            <a:endParaRPr sz="1350">
              <a:solidFill>
                <a:schemeClr val="lt1"/>
              </a:solidFill>
              <a:highlight>
                <a:srgbClr val="FFFFFF"/>
              </a:highlight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Barlow Medium"/>
              <a:buChar char="★"/>
            </a:pPr>
            <a:r>
              <a:rPr lang="en" sz="1350">
                <a:solidFill>
                  <a:schemeClr val="lt1"/>
                </a:solidFill>
                <a:highlight>
                  <a:srgbClr val="FFFFFF"/>
                </a:highlight>
                <a:latin typeface="Barlow Medium"/>
                <a:ea typeface="Barlow Medium"/>
                <a:cs typeface="Barlow Medium"/>
                <a:sym typeface="Barlow Medium"/>
              </a:rPr>
              <a:t>query parameters</a:t>
            </a:r>
            <a:endParaRPr sz="1350">
              <a:solidFill>
                <a:schemeClr val="lt1"/>
              </a:solidFill>
              <a:highlight>
                <a:srgbClr val="FFFFFF"/>
              </a:highlight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Barlow Medium"/>
              <a:buChar char="★"/>
            </a:pPr>
            <a:r>
              <a:rPr lang="en" sz="1350">
                <a:solidFill>
                  <a:schemeClr val="lt1"/>
                </a:solidFill>
                <a:highlight>
                  <a:srgbClr val="FFFFFF"/>
                </a:highlight>
                <a:latin typeface="Barlow Medium"/>
                <a:ea typeface="Barlow Medium"/>
                <a:cs typeface="Barlow Medium"/>
                <a:sym typeface="Barlow Medium"/>
              </a:rPr>
              <a:t> form fields,</a:t>
            </a:r>
            <a:endParaRPr sz="1350">
              <a:solidFill>
                <a:schemeClr val="lt1"/>
              </a:solidFill>
              <a:highlight>
                <a:srgbClr val="FFFFFF"/>
              </a:highlight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Barlow Medium"/>
              <a:buChar char="★"/>
            </a:pPr>
            <a:r>
              <a:rPr lang="en" sz="1350">
                <a:solidFill>
                  <a:schemeClr val="lt1"/>
                </a:solidFill>
                <a:highlight>
                  <a:srgbClr val="FFFFFF"/>
                </a:highlight>
                <a:latin typeface="Barlow Medium"/>
                <a:ea typeface="Barlow Medium"/>
                <a:cs typeface="Barlow Medium"/>
                <a:sym typeface="Barlow Medium"/>
              </a:rPr>
              <a:t>headers,</a:t>
            </a:r>
            <a:endParaRPr sz="1350">
              <a:solidFill>
                <a:schemeClr val="lt1"/>
              </a:solidFill>
              <a:highlight>
                <a:srgbClr val="FFFFFF"/>
              </a:highlight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C5C5B"/>
              </a:buClr>
              <a:buSzPts val="1350"/>
              <a:buChar char="★"/>
            </a:pPr>
            <a:r>
              <a:rPr lang="en" sz="1350">
                <a:solidFill>
                  <a:schemeClr val="lt1"/>
                </a:solidFill>
                <a:highlight>
                  <a:srgbClr val="FFFFFF"/>
                </a:highlight>
                <a:latin typeface="Barlow Medium"/>
                <a:ea typeface="Barlow Medium"/>
                <a:cs typeface="Barlow Medium"/>
                <a:sym typeface="Barlow Medium"/>
              </a:rPr>
              <a:t> and URL path parameters</a:t>
            </a:r>
            <a:r>
              <a:rPr lang="en" sz="1350">
                <a:solidFill>
                  <a:srgbClr val="5C5C5B"/>
                </a:solidFill>
                <a:highlight>
                  <a:srgbClr val="FFFFFF"/>
                </a:highlight>
              </a:rPr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