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63" r:id="rId5"/>
    <p:sldId id="266" r:id="rId6"/>
    <p:sldId id="268" r:id="rId7"/>
    <p:sldId id="262" r:id="rId8"/>
    <p:sldId id="269" r:id="rId9"/>
    <p:sldId id="267" r:id="rId10"/>
    <p:sldId id="260" r:id="rId11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5" autoAdjust="0"/>
    <p:restoredTop sz="94660"/>
  </p:normalViewPr>
  <p:slideViewPr>
    <p:cSldViewPr snapToGrid="0">
      <p:cViewPr>
        <p:scale>
          <a:sx n="75" d="100"/>
          <a:sy n="75" d="100"/>
        </p:scale>
        <p:origin x="429" y="50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453BC-5D06-4FAC-EE54-E9F3A7722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40930A-B5D2-47F1-4B91-56BCA7DD62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6B5234-0D1C-EA31-A52C-DE80FAD5C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EAED2-1BD4-417E-B7F0-36D437147FD8}" type="datetimeFigureOut">
              <a:rPr lang="LID4096" smtClean="0"/>
              <a:t>06/16/2022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45A78A-B95C-03F8-A7A3-CF866CBD2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1C79B0-124A-D38C-82DB-75F2863CA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7960F-2F80-4C56-A02C-B9D95219D38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55496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69A76-325F-0056-F20F-A4A6A6937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064D11-BC19-D862-A180-47DEF6A3E1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6EBA68-30C0-98D6-C4A0-FF6EA275D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EAED2-1BD4-417E-B7F0-36D437147FD8}" type="datetimeFigureOut">
              <a:rPr lang="LID4096" smtClean="0"/>
              <a:t>06/16/2022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193ED9-FD32-0018-86C1-913B68B21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BCBDD5-3589-6823-16C9-671CF8D84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7960F-2F80-4C56-A02C-B9D95219D38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65508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6F8927-3A05-66DF-E35D-A1AD466C33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A97A71-6FE1-AF52-4307-97C1E5A4FC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6D5B05-F3F7-3973-36FA-29FDC7EE9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EAED2-1BD4-417E-B7F0-36D437147FD8}" type="datetimeFigureOut">
              <a:rPr lang="LID4096" smtClean="0"/>
              <a:t>06/16/2022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485BCB-774D-6CAC-C960-A95F48AAE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6EBD9B-E0DF-EAAC-0D0D-6673EA5DD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7960F-2F80-4C56-A02C-B9D95219D38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78377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FDB0F-A5CD-FA02-8BCA-1358140AC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48962-629B-3860-15EC-6A61E36E64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C34EB4-0DD3-D392-AA49-F99FAF639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EAED2-1BD4-417E-B7F0-36D437147FD8}" type="datetimeFigureOut">
              <a:rPr lang="LID4096" smtClean="0"/>
              <a:t>06/16/2022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5B60F2-A619-1BC9-014E-FE7981EE0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58F213-596F-5B48-9005-97173EBA9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7960F-2F80-4C56-A02C-B9D95219D38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07859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758C7-ED6E-5ECB-5356-941105B0D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8A0A54-A6E9-2104-4FB6-6FEFDF012F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ED2E50-F8F0-991F-D75D-CBC12769A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EAED2-1BD4-417E-B7F0-36D437147FD8}" type="datetimeFigureOut">
              <a:rPr lang="LID4096" smtClean="0"/>
              <a:t>06/16/2022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4AA4C-5010-1FEB-2A2C-A124518B4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E12E9D-D09B-F589-2E49-44A753B43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7960F-2F80-4C56-A02C-B9D95219D38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892661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79496-F448-DAD1-36A1-FF351EA5B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E997C-377D-4A47-7463-04817E4988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B3B605-C17B-937B-4BA2-8E22FCACBE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5472A6-3CFF-1362-B01D-B594DC25C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EAED2-1BD4-417E-B7F0-36D437147FD8}" type="datetimeFigureOut">
              <a:rPr lang="LID4096" smtClean="0"/>
              <a:t>06/16/2022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E95830-B814-79DC-BCD4-B1C7EA020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FAD2E7-053E-058D-0500-5CB497D19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7960F-2F80-4C56-A02C-B9D95219D38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93911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E23B8-57AC-6539-BCE6-A4E6D8A1D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3EF115-3C17-7BDF-FAB6-EADF2C74C2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AD5C3-D390-A990-8349-9B741625DB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75A89-ACBF-B6F8-057E-5BFA9B750A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780FDE-BB31-984D-C5CB-398ACF2050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E8BC2D-F000-A53E-8B7E-D7A7FB5E0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EAED2-1BD4-417E-B7F0-36D437147FD8}" type="datetimeFigureOut">
              <a:rPr lang="LID4096" smtClean="0"/>
              <a:t>06/16/2022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1BD90E-AA5C-99ED-30AE-61C6E3693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AFD857-78BE-5C28-6AE2-61DB7F613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7960F-2F80-4C56-A02C-B9D95219D38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53031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C6740-086A-CF89-8245-70FBDCDA8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65E456-3F88-6170-A8AC-AD2BE6FAA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EAED2-1BD4-417E-B7F0-36D437147FD8}" type="datetimeFigureOut">
              <a:rPr lang="LID4096" smtClean="0"/>
              <a:t>06/16/2022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3926C9-EA8C-D8C4-66BD-231872D31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C4DF8A-17FF-C360-832D-BA824C9E6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7960F-2F80-4C56-A02C-B9D95219D38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29734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7E2447-12BD-2DF1-1784-4862AD5E2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EAED2-1BD4-417E-B7F0-36D437147FD8}" type="datetimeFigureOut">
              <a:rPr lang="LID4096" smtClean="0"/>
              <a:t>06/16/2022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C035D1-5A64-0D66-9C4E-89BA783EA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64645D-07E0-4FB8-DF3C-203925ECE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7960F-2F80-4C56-A02C-B9D95219D38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865669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5151B-6BB0-19A6-AD6B-7A13FB73B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A6FD5-CA75-AED0-D07C-47FE31AFA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72350F-915A-592E-C8A3-27647AD466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E7BDB6-3E21-694D-4B50-D76D5A866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EAED2-1BD4-417E-B7F0-36D437147FD8}" type="datetimeFigureOut">
              <a:rPr lang="LID4096" smtClean="0"/>
              <a:t>06/16/2022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735735-EA96-1E9B-ADD9-862526B59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72356C-DD55-C46A-A1A0-DD5C66170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7960F-2F80-4C56-A02C-B9D95219D38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9676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0EA83-7F73-C3BD-4964-CD1A097AE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CC951D-8F24-3E8E-E0D7-BA27C83869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BD7197-9027-62C1-FA3D-21221A2A4A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9EDF7E-E8F3-4361-0D99-483206D3D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EAED2-1BD4-417E-B7F0-36D437147FD8}" type="datetimeFigureOut">
              <a:rPr lang="LID4096" smtClean="0"/>
              <a:t>06/16/2022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7DE917-D90C-155E-4A0C-CD64A4019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965558-CFF8-A913-F1C3-9EBEB91DD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7960F-2F80-4C56-A02C-B9D95219D38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863635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64F197-EAB3-1F3D-0B5A-9B71DE839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738324-06E8-0F2F-581D-29F127CF3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658350-166E-C008-8E24-CC215465CF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9EAED2-1BD4-417E-B7F0-36D437147FD8}" type="datetimeFigureOut">
              <a:rPr lang="LID4096" smtClean="0"/>
              <a:t>06/16/2022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348105-8650-A655-5FBD-423C4E4C87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8D7E0B-5490-BBF6-D1A9-9E698EAE26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B7960F-2F80-4C56-A02C-B9D95219D38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397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ECD3BA-A725-E2B2-0C42-F01A59CF29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1093788"/>
            <a:ext cx="10506455" cy="2967208"/>
          </a:xfrm>
        </p:spPr>
        <p:txBody>
          <a:bodyPr>
            <a:normAutofit/>
          </a:bodyPr>
          <a:lstStyle/>
          <a:p>
            <a:pPr algn="l"/>
            <a:r>
              <a:rPr lang="en-GB" sz="8000" dirty="0">
                <a:latin typeface="Arial Rounded MT Bold" panose="020F0704030504030204" pitchFamily="34" charset="0"/>
              </a:rPr>
              <a:t>Autonomous traffic system</a:t>
            </a:r>
            <a:endParaRPr lang="LID4096" sz="8000" dirty="0">
              <a:latin typeface="Arial Rounded MT Bold" panose="020F07040305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B6D3DE-36E5-C9DE-CBE6-7FC7A83ECF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00924" y="4619624"/>
            <a:ext cx="3946779" cy="1038225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Team Hoffenheim </a:t>
            </a:r>
            <a:endParaRPr lang="LID4096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73908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FE88D303-E063-4235-EBBC-82AACEAED374}"/>
              </a:ext>
            </a:extLst>
          </p:cNvPr>
          <p:cNvSpPr/>
          <p:nvPr/>
        </p:nvSpPr>
        <p:spPr>
          <a:xfrm>
            <a:off x="502418" y="1893990"/>
            <a:ext cx="2870200" cy="3125627"/>
          </a:xfrm>
          <a:prstGeom prst="round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A759F477-EBA7-30B2-58D8-A5BFE2BA9AF8}"/>
              </a:ext>
            </a:extLst>
          </p:cNvPr>
          <p:cNvSpPr/>
          <p:nvPr/>
        </p:nvSpPr>
        <p:spPr>
          <a:xfrm>
            <a:off x="3447171" y="1838390"/>
            <a:ext cx="2870200" cy="3087452"/>
          </a:xfrm>
          <a:prstGeom prst="round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6093CC7E-63A8-8B6D-5D57-B9B2ADB36153}"/>
              </a:ext>
            </a:extLst>
          </p:cNvPr>
          <p:cNvSpPr/>
          <p:nvPr/>
        </p:nvSpPr>
        <p:spPr>
          <a:xfrm>
            <a:off x="6364563" y="1847797"/>
            <a:ext cx="2773416" cy="3181226"/>
          </a:xfrm>
          <a:prstGeom prst="round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711F8861-AEB3-CF11-67F8-916D6759DD7C}"/>
              </a:ext>
            </a:extLst>
          </p:cNvPr>
          <p:cNvSpPr/>
          <p:nvPr/>
        </p:nvSpPr>
        <p:spPr>
          <a:xfrm>
            <a:off x="9180565" y="1838390"/>
            <a:ext cx="2773416" cy="3181227"/>
          </a:xfrm>
          <a:prstGeom prst="round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F59A76EB-7DD6-8EA9-AD30-413B3C112975}"/>
              </a:ext>
            </a:extLst>
          </p:cNvPr>
          <p:cNvSpPr/>
          <p:nvPr/>
        </p:nvSpPr>
        <p:spPr>
          <a:xfrm>
            <a:off x="635000" y="5329301"/>
            <a:ext cx="11175923" cy="1385728"/>
          </a:xfrm>
          <a:prstGeom prst="round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EA4D1F-AD2B-840A-69FE-C979D68A8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latin typeface="Arial Rounded MT Bold" panose="020F0704030504030204" pitchFamily="34" charset="0"/>
              </a:rPr>
              <a:t>FreeRTOS</a:t>
            </a:r>
            <a:r>
              <a:rPr lang="en-GB" dirty="0">
                <a:latin typeface="Arial Rounded MT Bold" panose="020F0704030504030204" pitchFamily="34" charset="0"/>
              </a:rPr>
              <a:t> on Arduino</a:t>
            </a:r>
            <a:endParaRPr lang="LID4096" dirty="0">
              <a:latin typeface="Arial Rounded MT Bold" panose="020F0704030504030204" pitchFamily="34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E322B22-432B-8BD2-C4E4-75A405F96E51}"/>
              </a:ext>
            </a:extLst>
          </p:cNvPr>
          <p:cNvSpPr/>
          <p:nvPr/>
        </p:nvSpPr>
        <p:spPr>
          <a:xfrm>
            <a:off x="741768" y="2217178"/>
            <a:ext cx="2201023" cy="314071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93397AA-D8E4-F7A5-8628-510659789AEE}"/>
              </a:ext>
            </a:extLst>
          </p:cNvPr>
          <p:cNvSpPr/>
          <p:nvPr/>
        </p:nvSpPr>
        <p:spPr>
          <a:xfrm>
            <a:off x="688227" y="2162170"/>
            <a:ext cx="2201023" cy="31407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Request Handler</a:t>
            </a:r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B387442-9D85-7B6A-076C-07478BB6D6B0}"/>
              </a:ext>
            </a:extLst>
          </p:cNvPr>
          <p:cNvSpPr/>
          <p:nvPr/>
        </p:nvSpPr>
        <p:spPr>
          <a:xfrm>
            <a:off x="3655109" y="2211856"/>
            <a:ext cx="2516859" cy="314071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B4619C8-4822-8447-F57B-E38835EC0519}"/>
              </a:ext>
            </a:extLst>
          </p:cNvPr>
          <p:cNvSpPr/>
          <p:nvPr/>
        </p:nvSpPr>
        <p:spPr>
          <a:xfrm>
            <a:off x="3601568" y="2156848"/>
            <a:ext cx="2516859" cy="31407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Resource </a:t>
            </a:r>
            <a:r>
              <a:rPr lang="en-GB" sz="18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Mananger</a:t>
            </a:r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3D3206F-5CB0-9792-EB3A-756A7B2C6495}"/>
              </a:ext>
            </a:extLst>
          </p:cNvPr>
          <p:cNvSpPr/>
          <p:nvPr/>
        </p:nvSpPr>
        <p:spPr>
          <a:xfrm>
            <a:off x="4047454" y="5788186"/>
            <a:ext cx="1784588" cy="314071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1F09290-E730-5E8C-4A22-8B921C66B63E}"/>
              </a:ext>
            </a:extLst>
          </p:cNvPr>
          <p:cNvSpPr/>
          <p:nvPr/>
        </p:nvSpPr>
        <p:spPr>
          <a:xfrm>
            <a:off x="3993913" y="5743496"/>
            <a:ext cx="1784588" cy="31407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Queue</a:t>
            </a:r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22A5278-7816-0E6C-3255-BF258C604C5E}"/>
              </a:ext>
            </a:extLst>
          </p:cNvPr>
          <p:cNvSpPr/>
          <p:nvPr/>
        </p:nvSpPr>
        <p:spPr>
          <a:xfrm>
            <a:off x="7683501" y="5763102"/>
            <a:ext cx="1784588" cy="314071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73E0983-FEE5-746A-7360-423A09C9C12E}"/>
              </a:ext>
            </a:extLst>
          </p:cNvPr>
          <p:cNvSpPr/>
          <p:nvPr/>
        </p:nvSpPr>
        <p:spPr>
          <a:xfrm>
            <a:off x="7629960" y="5708094"/>
            <a:ext cx="1784588" cy="31407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Resource</a:t>
            </a:r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EF76C21-B456-0EE4-6BDB-6F29570F44BB}"/>
              </a:ext>
            </a:extLst>
          </p:cNvPr>
          <p:cNvSpPr/>
          <p:nvPr/>
        </p:nvSpPr>
        <p:spPr>
          <a:xfrm>
            <a:off x="6540905" y="2211856"/>
            <a:ext cx="2516859" cy="314071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A3017A5-F3BC-1E84-ECA6-61EB353F4ADE}"/>
              </a:ext>
            </a:extLst>
          </p:cNvPr>
          <p:cNvSpPr/>
          <p:nvPr/>
        </p:nvSpPr>
        <p:spPr>
          <a:xfrm>
            <a:off x="6487364" y="2156848"/>
            <a:ext cx="2516859" cy="31407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Resource </a:t>
            </a:r>
            <a:r>
              <a:rPr lang="en-GB" sz="18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Mananger</a:t>
            </a:r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043BE6A-B6D2-88A1-CEF1-E3F9E34C556A}"/>
              </a:ext>
            </a:extLst>
          </p:cNvPr>
          <p:cNvSpPr/>
          <p:nvPr/>
        </p:nvSpPr>
        <p:spPr>
          <a:xfrm>
            <a:off x="9347605" y="2219739"/>
            <a:ext cx="2516859" cy="314071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175C90C-50B3-D400-F587-0CD643DB3D33}"/>
              </a:ext>
            </a:extLst>
          </p:cNvPr>
          <p:cNvSpPr/>
          <p:nvPr/>
        </p:nvSpPr>
        <p:spPr>
          <a:xfrm>
            <a:off x="9294064" y="2164731"/>
            <a:ext cx="2516859" cy="31407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Resource </a:t>
            </a:r>
            <a:r>
              <a:rPr lang="en-GB" sz="18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Mananger</a:t>
            </a:r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206E8D8E-4143-0E65-99C8-E9ABDBDCCA79}"/>
              </a:ext>
            </a:extLst>
          </p:cNvPr>
          <p:cNvSpPr/>
          <p:nvPr/>
        </p:nvSpPr>
        <p:spPr>
          <a:xfrm>
            <a:off x="10297019" y="456999"/>
            <a:ext cx="1513904" cy="461147"/>
          </a:xfrm>
          <a:prstGeom prst="round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2"/>
                </a:solidFill>
                <a:latin typeface="Arial Rounded MT Bold" panose="020F0704030504030204" pitchFamily="34" charset="0"/>
              </a:rPr>
              <a:t>Process</a:t>
            </a:r>
            <a:endParaRPr lang="LID4096" dirty="0">
              <a:solidFill>
                <a:schemeClr val="accent2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30571461-B398-BCE4-5125-7913BB1E9699}"/>
              </a:ext>
            </a:extLst>
          </p:cNvPr>
          <p:cNvSpPr/>
          <p:nvPr/>
        </p:nvSpPr>
        <p:spPr>
          <a:xfrm>
            <a:off x="10310622" y="1075255"/>
            <a:ext cx="1500301" cy="461147"/>
          </a:xfrm>
          <a:prstGeom prst="round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2"/>
                </a:solidFill>
                <a:latin typeface="Arial Rounded MT Bold" panose="020F0704030504030204" pitchFamily="34" charset="0"/>
              </a:rPr>
              <a:t>Memory</a:t>
            </a:r>
            <a:endParaRPr lang="LID4096" dirty="0">
              <a:solidFill>
                <a:schemeClr val="accent2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7479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7" name="Rectangle 2056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Innovative radar solutions for reliable traffic detection">
            <a:extLst>
              <a:ext uri="{FF2B5EF4-FFF2-40B4-BE49-F238E27FC236}">
                <a16:creationId xmlns:a16="http://schemas.microsoft.com/office/drawing/2014/main" id="{69599659-0C44-4DE8-FD84-2DA6E82A39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"/>
          <a:stretch/>
        </p:blipFill>
        <p:spPr bwMode="auto">
          <a:xfrm>
            <a:off x="0" y="10"/>
            <a:ext cx="1218893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420E36B-836F-D9C0-DE96-1C98126FB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3"/>
            <a:ext cx="9144000" cy="30632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b="1" dirty="0">
                <a:solidFill>
                  <a:srgbClr val="FFFFFF"/>
                </a:solidFill>
                <a:latin typeface="Arial Rounded MT Bold" panose="020F0704030504030204" pitchFamily="34" charset="0"/>
              </a:rPr>
              <a:t>Why ?</a:t>
            </a:r>
          </a:p>
        </p:txBody>
      </p:sp>
      <p:sp>
        <p:nvSpPr>
          <p:cNvPr id="2059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rgbClr val="FFFFFF">
                <a:alpha val="75000"/>
              </a:srgb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0551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0E36B-836F-D9C0-DE96-1C98126FB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921511"/>
            <a:ext cx="9144000" cy="101497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b="1" dirty="0">
                <a:latin typeface="Arial Rounded MT Bold" panose="020F0704030504030204" pitchFamily="34" charset="0"/>
              </a:rPr>
              <a:t>How ?</a:t>
            </a:r>
          </a:p>
        </p:txBody>
      </p:sp>
    </p:spTree>
    <p:extLst>
      <p:ext uri="{BB962C8B-B14F-4D97-AF65-F5344CB8AC3E}">
        <p14:creationId xmlns:p14="http://schemas.microsoft.com/office/powerpoint/2010/main" val="3703758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 descr="Question mark with solid fill">
            <a:extLst>
              <a:ext uri="{FF2B5EF4-FFF2-40B4-BE49-F238E27FC236}">
                <a16:creationId xmlns:a16="http://schemas.microsoft.com/office/drawing/2014/main" id="{14785273-0164-36AE-1C01-7FD8E4B030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21184" y="3047533"/>
            <a:ext cx="691879" cy="691879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7DFBC231-CE8F-FAC7-2CB2-4EE618F1A9C1}"/>
              </a:ext>
            </a:extLst>
          </p:cNvPr>
          <p:cNvSpPr/>
          <p:nvPr/>
        </p:nvSpPr>
        <p:spPr>
          <a:xfrm>
            <a:off x="9705933" y="3887183"/>
            <a:ext cx="585290" cy="45719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14B695D-EBB2-A601-6CD1-6E8A2A7AD330}"/>
              </a:ext>
            </a:extLst>
          </p:cNvPr>
          <p:cNvSpPr/>
          <p:nvPr/>
        </p:nvSpPr>
        <p:spPr>
          <a:xfrm>
            <a:off x="9611272" y="4010595"/>
            <a:ext cx="585290" cy="45719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5D6AF82-F4A7-18FD-495C-6DA5931D0E52}"/>
              </a:ext>
            </a:extLst>
          </p:cNvPr>
          <p:cNvSpPr/>
          <p:nvPr/>
        </p:nvSpPr>
        <p:spPr>
          <a:xfrm>
            <a:off x="9666202" y="4145230"/>
            <a:ext cx="585290" cy="45719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13" name="Graphic 12" descr="Car with solid fill">
            <a:extLst>
              <a:ext uri="{FF2B5EF4-FFF2-40B4-BE49-F238E27FC236}">
                <a16:creationId xmlns:a16="http://schemas.microsoft.com/office/drawing/2014/main" id="{B62BF40F-6BC5-6CAB-193B-FD2386C250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94465" y="3464527"/>
            <a:ext cx="1149077" cy="114907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4C4E9F3-92CD-7FC6-20EA-17EBCDFB00AA}"/>
              </a:ext>
            </a:extLst>
          </p:cNvPr>
          <p:cNvSpPr/>
          <p:nvPr/>
        </p:nvSpPr>
        <p:spPr>
          <a:xfrm>
            <a:off x="3691260" y="2709541"/>
            <a:ext cx="5407862" cy="2950762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3DEBBB35-B6F9-26D7-B32B-9A7ABAC56D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07559" y="3312230"/>
            <a:ext cx="1791075" cy="18184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C0C3D7B-E086-CB20-AE91-18155F79DEE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95852" y="3312230"/>
            <a:ext cx="1820485" cy="18184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5C120C9-1626-26A0-ABC8-F174FA6CD385}"/>
              </a:ext>
            </a:extLst>
          </p:cNvPr>
          <p:cNvSpPr/>
          <p:nvPr/>
        </p:nvSpPr>
        <p:spPr>
          <a:xfrm>
            <a:off x="4808547" y="2187412"/>
            <a:ext cx="3448712" cy="755559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Autonomous traffic controller</a:t>
            </a:r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69DB047-536C-7D0C-DBE8-7FCF24F8C451}"/>
              </a:ext>
            </a:extLst>
          </p:cNvPr>
          <p:cNvSpPr/>
          <p:nvPr/>
        </p:nvSpPr>
        <p:spPr>
          <a:xfrm>
            <a:off x="4701025" y="2077396"/>
            <a:ext cx="3448712" cy="75555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Autonomous traffic controller</a:t>
            </a:r>
            <a:endParaRPr lang="LID4096" dirty="0">
              <a:solidFill>
                <a:schemeClr val="bg1"/>
              </a:solidFill>
            </a:endParaRPr>
          </a:p>
        </p:txBody>
      </p:sp>
      <p:pic>
        <p:nvPicPr>
          <p:cNvPr id="12" name="Graphic 11" descr="Car with solid fill">
            <a:extLst>
              <a:ext uri="{FF2B5EF4-FFF2-40B4-BE49-F238E27FC236}">
                <a16:creationId xmlns:a16="http://schemas.microsoft.com/office/drawing/2014/main" id="{50D4C9B1-F829-D746-85D0-296295AF30D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239535" y="3436056"/>
            <a:ext cx="1149077" cy="1149077"/>
          </a:xfrm>
          <a:prstGeom prst="rect">
            <a:avLst/>
          </a:prstGeom>
        </p:spPr>
      </p:pic>
      <p:pic>
        <p:nvPicPr>
          <p:cNvPr id="14" name="Graphic 13" descr="Car with solid fill">
            <a:extLst>
              <a:ext uri="{FF2B5EF4-FFF2-40B4-BE49-F238E27FC236}">
                <a16:creationId xmlns:a16="http://schemas.microsoft.com/office/drawing/2014/main" id="{4EAC115C-698E-09A3-1524-2F54745F14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66472" y="3521560"/>
            <a:ext cx="1149077" cy="1149077"/>
          </a:xfrm>
          <a:prstGeom prst="rect">
            <a:avLst/>
          </a:prstGeom>
        </p:spPr>
      </p:pic>
      <p:pic>
        <p:nvPicPr>
          <p:cNvPr id="15" name="Graphic 14" descr="Car with solid fill">
            <a:extLst>
              <a:ext uri="{FF2B5EF4-FFF2-40B4-BE49-F238E27FC236}">
                <a16:creationId xmlns:a16="http://schemas.microsoft.com/office/drawing/2014/main" id="{E1DD37D0-5E83-8BFD-E353-3CDBB83D2BD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440814" y="3481775"/>
            <a:ext cx="1149077" cy="1149077"/>
          </a:xfrm>
          <a:prstGeom prst="rect">
            <a:avLst/>
          </a:prstGeom>
        </p:spPr>
      </p:pic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60D8D9B1-6698-30F9-026E-6A1048679188}"/>
              </a:ext>
            </a:extLst>
          </p:cNvPr>
          <p:cNvSpPr/>
          <p:nvPr/>
        </p:nvSpPr>
        <p:spPr>
          <a:xfrm>
            <a:off x="1294465" y="538542"/>
            <a:ext cx="807814" cy="757325"/>
          </a:xfrm>
          <a:prstGeom prst="flowChartConnector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latin typeface="Arial Rounded MT Bold" panose="020F0704030504030204" pitchFamily="34" charset="0"/>
              </a:rPr>
              <a:t>1</a:t>
            </a:r>
            <a:endParaRPr lang="LID4096" b="1" dirty="0">
              <a:latin typeface="Arial Rounded MT Bold" panose="020F0704030504030204" pitchFamily="34" charset="0"/>
            </a:endParaRPr>
          </a:p>
        </p:txBody>
      </p:sp>
      <p:sp>
        <p:nvSpPr>
          <p:cNvPr id="17" name="Flowchart: Connector 16">
            <a:extLst>
              <a:ext uri="{FF2B5EF4-FFF2-40B4-BE49-F238E27FC236}">
                <a16:creationId xmlns:a16="http://schemas.microsoft.com/office/drawing/2014/main" id="{DE9D5D6D-0E2D-D884-0C61-97D13CF50E33}"/>
              </a:ext>
            </a:extLst>
          </p:cNvPr>
          <p:cNvSpPr/>
          <p:nvPr/>
        </p:nvSpPr>
        <p:spPr>
          <a:xfrm>
            <a:off x="5899745" y="538542"/>
            <a:ext cx="807814" cy="757325"/>
          </a:xfrm>
          <a:prstGeom prst="flowChartConnector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latin typeface="Arial Rounded MT Bold" panose="020F0704030504030204" pitchFamily="34" charset="0"/>
              </a:rPr>
              <a:t>2</a:t>
            </a:r>
            <a:endParaRPr lang="LID4096" b="1" dirty="0">
              <a:latin typeface="Arial Rounded MT Bold" panose="020F0704030504030204" pitchFamily="34" charset="0"/>
            </a:endParaRPr>
          </a:p>
        </p:txBody>
      </p:sp>
      <p:sp>
        <p:nvSpPr>
          <p:cNvPr id="18" name="Flowchart: Connector 17">
            <a:extLst>
              <a:ext uri="{FF2B5EF4-FFF2-40B4-BE49-F238E27FC236}">
                <a16:creationId xmlns:a16="http://schemas.microsoft.com/office/drawing/2014/main" id="{49D00C11-F566-C5A7-47E4-E6454D514028}"/>
              </a:ext>
            </a:extLst>
          </p:cNvPr>
          <p:cNvSpPr/>
          <p:nvPr/>
        </p:nvSpPr>
        <p:spPr>
          <a:xfrm>
            <a:off x="10366472" y="538542"/>
            <a:ext cx="807814" cy="757325"/>
          </a:xfrm>
          <a:prstGeom prst="flowChartConnector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latin typeface="Arial Rounded MT Bold" panose="020F0704030504030204" pitchFamily="34" charset="0"/>
              </a:rPr>
              <a:t>3</a:t>
            </a:r>
            <a:endParaRPr lang="LID4096" b="1" dirty="0">
              <a:latin typeface="Arial Rounded MT Bold" panose="020F070403050403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1C63108-5586-0637-863A-F9256391408E}"/>
              </a:ext>
            </a:extLst>
          </p:cNvPr>
          <p:cNvSpPr/>
          <p:nvPr/>
        </p:nvSpPr>
        <p:spPr>
          <a:xfrm>
            <a:off x="9800594" y="3864324"/>
            <a:ext cx="585290" cy="45719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0E74907-1022-DA1F-C442-7128E2D18241}"/>
              </a:ext>
            </a:extLst>
          </p:cNvPr>
          <p:cNvSpPr/>
          <p:nvPr/>
        </p:nvSpPr>
        <p:spPr>
          <a:xfrm>
            <a:off x="9705933" y="3987736"/>
            <a:ext cx="585290" cy="45719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8851D38-1D8F-EADE-E94E-CC728223DE70}"/>
              </a:ext>
            </a:extLst>
          </p:cNvPr>
          <p:cNvSpPr/>
          <p:nvPr/>
        </p:nvSpPr>
        <p:spPr>
          <a:xfrm>
            <a:off x="9760863" y="4122371"/>
            <a:ext cx="585290" cy="45719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28" name="Graphic 27" descr="Question mark with solid fill">
            <a:extLst>
              <a:ext uri="{FF2B5EF4-FFF2-40B4-BE49-F238E27FC236}">
                <a16:creationId xmlns:a16="http://schemas.microsoft.com/office/drawing/2014/main" id="{7E22219C-6918-6602-5E49-0FC999B1BBE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375489" y="3013243"/>
            <a:ext cx="691879" cy="691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291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0E36B-836F-D9C0-DE96-1C98126FB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915901"/>
            <a:ext cx="9144000" cy="10261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b="1" dirty="0">
                <a:latin typeface="Arial Rounded MT Bold" panose="020F0704030504030204" pitchFamily="34" charset="0"/>
              </a:rPr>
              <a:t>Approach </a:t>
            </a:r>
          </a:p>
        </p:txBody>
      </p:sp>
    </p:spTree>
    <p:extLst>
      <p:ext uri="{BB962C8B-B14F-4D97-AF65-F5344CB8AC3E}">
        <p14:creationId xmlns:p14="http://schemas.microsoft.com/office/powerpoint/2010/main" val="2335645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D481CF-C894-AB59-F5F3-CBE2D7C81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Architecture model</a:t>
            </a:r>
            <a:endParaRPr lang="en-US" sz="6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7295E7B1-02AF-98DF-9CAF-8CA818FDF4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" r="-76" b="1"/>
          <a:stretch/>
        </p:blipFill>
        <p:spPr>
          <a:xfrm>
            <a:off x="2751449" y="2285346"/>
            <a:ext cx="6689102" cy="38265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5605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017517EF-BD4D-4055-BDB4-A322C5356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D481CF-C894-AB59-F5F3-CBE2D7C81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690" y="405575"/>
            <a:ext cx="10617210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Behavioral model                        State Chart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126032" y="1067264"/>
            <a:ext cx="1021458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5B78700-9DC4-AABD-B640-E61DDD5DA1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2834" y="2322064"/>
            <a:ext cx="2997716" cy="22138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DFD2F91-73B1-81A0-FD6B-E308D51D89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5454" y="5137148"/>
            <a:ext cx="3579027" cy="15731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4CD8A1D-18E7-50F2-027E-6A031017AC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0295" y="2077634"/>
            <a:ext cx="4362043" cy="27518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265670D-AEFC-F9BA-AD12-2ED0A0220E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63362" y="4980049"/>
            <a:ext cx="1905000" cy="1524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D26A746B-B88E-9B87-52F9-FB194098DFB9}"/>
              </a:ext>
            </a:extLst>
          </p:cNvPr>
          <p:cNvSpPr/>
          <p:nvPr/>
        </p:nvSpPr>
        <p:spPr>
          <a:xfrm>
            <a:off x="3281768" y="2651639"/>
            <a:ext cx="2516859" cy="314071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75A3957D-7D5E-89D0-50C3-37CBE5B91A05}"/>
              </a:ext>
            </a:extLst>
          </p:cNvPr>
          <p:cNvSpPr/>
          <p:nvPr/>
        </p:nvSpPr>
        <p:spPr>
          <a:xfrm>
            <a:off x="3228227" y="2596631"/>
            <a:ext cx="2516859" cy="31407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Request Handler</a:t>
            </a:r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2D412507-9477-7E64-74AA-FCC096B525DD}"/>
              </a:ext>
            </a:extLst>
          </p:cNvPr>
          <p:cNvSpPr/>
          <p:nvPr/>
        </p:nvSpPr>
        <p:spPr>
          <a:xfrm>
            <a:off x="5010555" y="4413244"/>
            <a:ext cx="2516859" cy="314071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042FABE9-EB91-9BF0-E79A-D67D136B0BB6}"/>
              </a:ext>
            </a:extLst>
          </p:cNvPr>
          <p:cNvSpPr/>
          <p:nvPr/>
        </p:nvSpPr>
        <p:spPr>
          <a:xfrm>
            <a:off x="4957014" y="4358236"/>
            <a:ext cx="2516859" cy="31407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Resource </a:t>
            </a:r>
            <a:r>
              <a:rPr lang="en-GB" sz="18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Mananger</a:t>
            </a:r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401D1A32-86F5-58CB-2392-676D38DD822B}"/>
              </a:ext>
            </a:extLst>
          </p:cNvPr>
          <p:cNvSpPr/>
          <p:nvPr/>
        </p:nvSpPr>
        <p:spPr>
          <a:xfrm>
            <a:off x="3622004" y="6165534"/>
            <a:ext cx="1784588" cy="314071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0332464A-4848-AF28-C183-A1380D4270D1}"/>
              </a:ext>
            </a:extLst>
          </p:cNvPr>
          <p:cNvSpPr/>
          <p:nvPr/>
        </p:nvSpPr>
        <p:spPr>
          <a:xfrm>
            <a:off x="3568463" y="6110526"/>
            <a:ext cx="1784588" cy="31407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Queue</a:t>
            </a:r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D63A8365-132A-AE65-9A7E-728160FCAD53}"/>
              </a:ext>
            </a:extLst>
          </p:cNvPr>
          <p:cNvSpPr/>
          <p:nvPr/>
        </p:nvSpPr>
        <p:spPr>
          <a:xfrm>
            <a:off x="5353051" y="5347920"/>
            <a:ext cx="1784588" cy="314071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93D18EAE-8928-1228-A8C3-8C13347FF800}"/>
              </a:ext>
            </a:extLst>
          </p:cNvPr>
          <p:cNvSpPr/>
          <p:nvPr/>
        </p:nvSpPr>
        <p:spPr>
          <a:xfrm>
            <a:off x="5299510" y="5292912"/>
            <a:ext cx="1784588" cy="31407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Resource</a:t>
            </a:r>
            <a:endParaRPr lang="LID4096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53000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017517EF-BD4D-4055-BDB4-A322C5356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D481CF-C894-AB59-F5F3-CBE2D7C81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690" y="405575"/>
            <a:ext cx="10617210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Behavioral model                        VHDL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126032" y="1067264"/>
            <a:ext cx="1021458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DA0B80E-1507-F6E9-E620-D73723B9D4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1289" y="2159330"/>
            <a:ext cx="4548221" cy="13192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58CE97D-1B51-7127-BA22-97A57341AF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008" y="3750335"/>
            <a:ext cx="3138510" cy="18145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10E16FF-C249-2743-50C9-01129C539E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0718" y="5180177"/>
            <a:ext cx="3400450" cy="12525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B1D82F3-B2D4-69AF-3D87-42DA39AE6C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01190" y="1967413"/>
            <a:ext cx="4152930" cy="26146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4975A9E-DC95-FBDD-F49B-1C976BBDB5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95941" y="4311845"/>
            <a:ext cx="4814923" cy="21860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11710191-C09D-43A4-97AB-FB556859F2B1}"/>
              </a:ext>
            </a:extLst>
          </p:cNvPr>
          <p:cNvSpPr/>
          <p:nvPr/>
        </p:nvSpPr>
        <p:spPr>
          <a:xfrm>
            <a:off x="6621167" y="4503873"/>
            <a:ext cx="1665999" cy="45719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55EDD39-D823-6E09-0B47-9A06282ACDFF}"/>
              </a:ext>
            </a:extLst>
          </p:cNvPr>
          <p:cNvSpPr/>
          <p:nvPr/>
        </p:nvSpPr>
        <p:spPr>
          <a:xfrm>
            <a:off x="5076600" y="2159441"/>
            <a:ext cx="2101850" cy="45719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2CFFE4E-2717-B551-3B0E-A9F8ED618B30}"/>
              </a:ext>
            </a:extLst>
          </p:cNvPr>
          <p:cNvSpPr/>
          <p:nvPr/>
        </p:nvSpPr>
        <p:spPr>
          <a:xfrm>
            <a:off x="2993948" y="5423455"/>
            <a:ext cx="724297" cy="45719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D45AAD0-6937-628B-FA07-DBC056461007}"/>
              </a:ext>
            </a:extLst>
          </p:cNvPr>
          <p:cNvSpPr/>
          <p:nvPr/>
        </p:nvSpPr>
        <p:spPr>
          <a:xfrm>
            <a:off x="122354" y="3946030"/>
            <a:ext cx="1397715" cy="45719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11627AE-8199-298D-FC56-47B27F57C004}"/>
              </a:ext>
            </a:extLst>
          </p:cNvPr>
          <p:cNvSpPr/>
          <p:nvPr/>
        </p:nvSpPr>
        <p:spPr>
          <a:xfrm>
            <a:off x="107195" y="2639663"/>
            <a:ext cx="724297" cy="45719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6339313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0E36B-836F-D9C0-DE96-1C98126FB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915901"/>
            <a:ext cx="9144000" cy="10261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b="1" dirty="0">
                <a:latin typeface="Arial Rounded MT Bold" panose="020F0704030504030204" pitchFamily="34" charset="0"/>
              </a:rPr>
              <a:t>The Prototype </a:t>
            </a:r>
          </a:p>
        </p:txBody>
      </p:sp>
    </p:spTree>
    <p:extLst>
      <p:ext uri="{BB962C8B-B14F-4D97-AF65-F5344CB8AC3E}">
        <p14:creationId xmlns:p14="http://schemas.microsoft.com/office/powerpoint/2010/main" val="41383615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51</Words>
  <Application>Microsoft Office PowerPoint</Application>
  <PresentationFormat>Widescreen</PresentationFormat>
  <Paragraphs>27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Arial Rounded MT Bold</vt:lpstr>
      <vt:lpstr>Calibri</vt:lpstr>
      <vt:lpstr>Calibri Light</vt:lpstr>
      <vt:lpstr>Office Theme</vt:lpstr>
      <vt:lpstr>Autonomous traffic system</vt:lpstr>
      <vt:lpstr>Why ?</vt:lpstr>
      <vt:lpstr>How ?</vt:lpstr>
      <vt:lpstr>PowerPoint Presentation</vt:lpstr>
      <vt:lpstr>Approach </vt:lpstr>
      <vt:lpstr>Architecture model</vt:lpstr>
      <vt:lpstr>Behavioral model                        State Chart</vt:lpstr>
      <vt:lpstr>Behavioral model                        VHDL</vt:lpstr>
      <vt:lpstr>The Prototype </vt:lpstr>
      <vt:lpstr>FreeRTOS on Arduino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Autonomous traffic system</dc:title>
  <dc:creator>Sheikh Adib</dc:creator>
  <cp:lastModifiedBy>Sheikh Adib</cp:lastModifiedBy>
  <cp:revision>1</cp:revision>
  <dcterms:created xsi:type="dcterms:W3CDTF">2022-06-16T09:55:42Z</dcterms:created>
  <dcterms:modified xsi:type="dcterms:W3CDTF">2022-06-16T11:51:04Z</dcterms:modified>
</cp:coreProperties>
</file>