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60" r:id="rId5"/>
    <p:sldId id="262" r:id="rId6"/>
    <p:sldId id="263" r:id="rId7"/>
    <p:sldId id="264" r:id="rId8"/>
    <p:sldId id="265" r:id="rId9"/>
    <p:sldId id="266" r:id="rId10"/>
    <p:sldId id="267" r:id="rId11"/>
    <p:sldId id="268" r:id="rId12"/>
    <p:sldId id="270" r:id="rId13"/>
    <p:sldId id="269" r:id="rId14"/>
    <p:sldId id="275" r:id="rId15"/>
    <p:sldId id="278" r:id="rId16"/>
    <p:sldId id="279" r:id="rId17"/>
    <p:sldId id="280" r:id="rId18"/>
    <p:sldId id="281" r:id="rId19"/>
    <p:sldId id="282" r:id="rId20"/>
    <p:sldId id="277" r:id="rId21"/>
    <p:sldId id="283" r:id="rId22"/>
    <p:sldId id="271"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48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8/17/16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8/17/16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8/17/16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8/17/16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86" y="186268"/>
            <a:ext cx="8534400" cy="6555641"/>
          </a:xfrm>
          <a:prstGeom prst="rect">
            <a:avLst/>
          </a:prstGeom>
        </p:spPr>
        <p:txBody>
          <a:bodyPr wrap="square">
            <a:spAutoFit/>
          </a:bodyPr>
          <a:lstStyle/>
          <a:p>
            <a:r>
              <a:rPr lang="en-US" sz="3000" dirty="0">
                <a:latin typeface="Times"/>
                <a:cs typeface="Times"/>
              </a:rPr>
              <a:t>Your task is to report when you have felt a gentle touch on your </a:t>
            </a:r>
            <a:r>
              <a:rPr lang="en-US" sz="3000" dirty="0" smtClean="0">
                <a:latin typeface="Times"/>
                <a:cs typeface="Times"/>
              </a:rPr>
              <a:t>middle fingers. </a:t>
            </a:r>
            <a:r>
              <a:rPr lang="en-US" sz="3000" dirty="0">
                <a:latin typeface="Times"/>
                <a:cs typeface="Times"/>
              </a:rPr>
              <a:t>These tactile stimuli will be delivered to your left and right </a:t>
            </a:r>
            <a:r>
              <a:rPr lang="en-US" sz="3000" dirty="0" smtClean="0">
                <a:latin typeface="Times"/>
                <a:cs typeface="Times"/>
              </a:rPr>
              <a:t>middle </a:t>
            </a:r>
            <a:r>
              <a:rPr lang="en-US" sz="3000" dirty="0">
                <a:latin typeface="Times"/>
                <a:cs typeface="Times"/>
              </a:rPr>
              <a:t>fingers </a:t>
            </a:r>
            <a:r>
              <a:rPr lang="en-US" sz="3000" dirty="0" smtClean="0">
                <a:latin typeface="Times"/>
                <a:cs typeface="Times"/>
              </a:rPr>
              <a:t>using blunt </a:t>
            </a:r>
            <a:r>
              <a:rPr lang="en-US" sz="3000" dirty="0">
                <a:latin typeface="Times"/>
                <a:cs typeface="Times"/>
              </a:rPr>
              <a:t>plastic </a:t>
            </a:r>
            <a:r>
              <a:rPr lang="en-US" sz="3000" dirty="0" smtClean="0">
                <a:latin typeface="Times"/>
                <a:cs typeface="Times"/>
              </a:rPr>
              <a:t>screws </a:t>
            </a:r>
            <a:r>
              <a:rPr lang="en-US" sz="3000" dirty="0">
                <a:latin typeface="Times"/>
                <a:cs typeface="Times"/>
              </a:rPr>
              <a:t>that </a:t>
            </a:r>
            <a:r>
              <a:rPr lang="en-US" sz="3000" dirty="0" smtClean="0">
                <a:latin typeface="Times"/>
                <a:cs typeface="Times"/>
              </a:rPr>
              <a:t>rest </a:t>
            </a:r>
            <a:r>
              <a:rPr lang="en-US" sz="3000" dirty="0">
                <a:latin typeface="Times"/>
                <a:cs typeface="Times"/>
              </a:rPr>
              <a:t>inside the boxes sitting in front of you. </a:t>
            </a:r>
            <a:r>
              <a:rPr lang="en-US" sz="3000" dirty="0" smtClean="0">
                <a:latin typeface="Times"/>
                <a:cs typeface="Times"/>
              </a:rPr>
              <a:t> </a:t>
            </a:r>
            <a:r>
              <a:rPr lang="en-US" sz="3000" u="sng" dirty="0" smtClean="0">
                <a:latin typeface="Times"/>
                <a:cs typeface="Times"/>
              </a:rPr>
              <a:t>Please be careful to NOT press down with any force on the plastic screws—simply rest your fingers on them so that you can feel them.</a:t>
            </a:r>
            <a:r>
              <a:rPr lang="en-US" sz="3000" dirty="0">
                <a:latin typeface="Times"/>
                <a:cs typeface="Times"/>
              </a:rPr>
              <a:t> </a:t>
            </a:r>
            <a:endParaRPr lang="en-US" sz="3000" dirty="0" smtClean="0">
              <a:latin typeface="Times"/>
              <a:cs typeface="Times"/>
            </a:endParaRPr>
          </a:p>
          <a:p>
            <a:endParaRPr lang="en-US" sz="1500" dirty="0">
              <a:latin typeface="Times"/>
              <a:cs typeface="Times"/>
            </a:endParaRPr>
          </a:p>
          <a:p>
            <a:r>
              <a:rPr lang="en-US" sz="3000" dirty="0">
                <a:latin typeface="Times"/>
                <a:cs typeface="Times"/>
              </a:rPr>
              <a:t>At the beginning of each trial, you will be presented with either a left or right arrow in the middle of the computer </a:t>
            </a:r>
            <a:r>
              <a:rPr lang="en-US" sz="3000" dirty="0" smtClean="0">
                <a:latin typeface="Times"/>
                <a:cs typeface="Times"/>
              </a:rPr>
              <a:t>screen: </a:t>
            </a:r>
          </a:p>
          <a:p>
            <a:endParaRPr lang="en-US" sz="3000" dirty="0">
              <a:latin typeface="Times"/>
              <a:cs typeface="Times"/>
            </a:endParaRPr>
          </a:p>
          <a:p>
            <a:endParaRPr lang="en-US" sz="3000" dirty="0">
              <a:latin typeface="Times"/>
              <a:cs typeface="Times"/>
            </a:endParaRPr>
          </a:p>
          <a:p>
            <a:endParaRPr lang="en-US" sz="3000" dirty="0" smtClean="0">
              <a:latin typeface="Times"/>
              <a:cs typeface="Times"/>
            </a:endParaRPr>
          </a:p>
        </p:txBody>
      </p:sp>
      <p:sp>
        <p:nvSpPr>
          <p:cNvPr id="5" name="Left Arrow 4"/>
          <p:cNvSpPr>
            <a:spLocks noChangeAspect="1"/>
          </p:cNvSpPr>
          <p:nvPr/>
        </p:nvSpPr>
        <p:spPr>
          <a:xfrm>
            <a:off x="2336798" y="5215468"/>
            <a:ext cx="1487563" cy="91440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233325" y="5401851"/>
            <a:ext cx="728133" cy="553998"/>
          </a:xfrm>
          <a:prstGeom prst="rect">
            <a:avLst/>
          </a:prstGeom>
          <a:noFill/>
        </p:spPr>
        <p:txBody>
          <a:bodyPr wrap="square" rtlCol="0">
            <a:spAutoFit/>
          </a:bodyPr>
          <a:lstStyle/>
          <a:p>
            <a:r>
              <a:rPr lang="en-US" sz="3000" dirty="0" smtClean="0">
                <a:latin typeface="Times"/>
                <a:cs typeface="Times"/>
              </a:rPr>
              <a:t>OR</a:t>
            </a:r>
            <a:endParaRPr lang="en-US" sz="3000" dirty="0">
              <a:latin typeface="Times"/>
              <a:cs typeface="Times"/>
            </a:endParaRPr>
          </a:p>
        </p:txBody>
      </p:sp>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7" name="Left Arrow 6"/>
          <p:cNvSpPr>
            <a:spLocks noChangeAspect="1"/>
          </p:cNvSpPr>
          <p:nvPr/>
        </p:nvSpPr>
        <p:spPr>
          <a:xfrm flipH="1">
            <a:off x="5409908" y="5215467"/>
            <a:ext cx="1487562" cy="914400"/>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76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a:latin typeface="Times"/>
                <a:cs typeface="Times"/>
              </a:rPr>
              <a:t>We have now calculated your touch detection threshold for your left finger. </a:t>
            </a:r>
          </a:p>
          <a:p>
            <a:endParaRPr lang="en-US" sz="3000" dirty="0">
              <a:latin typeface="Times"/>
              <a:cs typeface="Times"/>
            </a:endParaRPr>
          </a:p>
          <a:p>
            <a:r>
              <a:rPr lang="en-US" sz="3000" dirty="0" smtClean="0">
                <a:latin typeface="Times"/>
                <a:cs typeface="Times"/>
              </a:rPr>
              <a:t>When </a:t>
            </a:r>
            <a:r>
              <a:rPr lang="en-US" sz="3000" dirty="0">
                <a:latin typeface="Times"/>
                <a:cs typeface="Times"/>
              </a:rPr>
              <a:t>you are ready, we will begin the threshold procedure for your </a:t>
            </a:r>
            <a:r>
              <a:rPr lang="en-US" sz="3000" dirty="0" smtClean="0">
                <a:latin typeface="Times"/>
                <a:cs typeface="Times"/>
              </a:rPr>
              <a:t>right middle </a:t>
            </a:r>
            <a:r>
              <a:rPr lang="en-US" sz="3000" dirty="0">
                <a:latin typeface="Times"/>
                <a:cs typeface="Times"/>
              </a:rPr>
              <a:t>finger. This time, you will only see right arrows, so please pay attention to your right finger only. When you see a green cross, please indicate whether you felt a touch on your right finger using the foot pedals.</a:t>
            </a:r>
          </a:p>
          <a:p>
            <a:r>
              <a:rPr lang="en-US" sz="3000" dirty="0">
                <a:latin typeface="Times"/>
                <a:cs typeface="Times"/>
              </a:rPr>
              <a:t> </a:t>
            </a:r>
            <a:endParaRPr lang="en-US" sz="3000" dirty="0" smtClean="0">
              <a:latin typeface="Times"/>
              <a:cs typeface="Times"/>
            </a:endParaRPr>
          </a:p>
          <a:p>
            <a:endParaRPr lang="en-US" sz="3000" dirty="0">
              <a:latin typeface="Times"/>
              <a:cs typeface="Times"/>
            </a:endParaRPr>
          </a:p>
          <a:p>
            <a:endParaRPr lang="en-US" sz="3000" dirty="0">
              <a:latin typeface="Times"/>
              <a:cs typeface="Times"/>
            </a:endParaRPr>
          </a:p>
          <a:p>
            <a:r>
              <a:rPr lang="en-US" sz="3000" dirty="0">
                <a:solidFill>
                  <a:srgbClr val="FFFF00"/>
                </a:solidFill>
                <a:latin typeface="Times"/>
                <a:cs typeface="Times"/>
              </a:rPr>
              <a:t>Press the left foot pedal to begin the threshold procedure for your right finger…</a:t>
            </a:r>
          </a:p>
        </p:txBody>
      </p:sp>
    </p:spTree>
    <p:extLst>
      <p:ext uri="{BB962C8B-B14F-4D97-AF65-F5344CB8AC3E}">
        <p14:creationId xmlns:p14="http://schemas.microsoft.com/office/powerpoint/2010/main" val="25454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a:latin typeface="Times"/>
                <a:cs typeface="Times"/>
              </a:rPr>
              <a:t>We have now calculated your touch detection threshold for your right finger. </a:t>
            </a:r>
          </a:p>
          <a:p>
            <a:r>
              <a:rPr lang="en-US" sz="3000" dirty="0">
                <a:latin typeface="Times"/>
                <a:cs typeface="Times"/>
              </a:rPr>
              <a:t>  </a:t>
            </a:r>
          </a:p>
          <a:p>
            <a:r>
              <a:rPr lang="en-US" sz="3000" dirty="0">
                <a:latin typeface="Times"/>
                <a:cs typeface="Times"/>
              </a:rPr>
              <a:t>There will now be another short practice session to help you become more familiar with the task. This time the trials will move </a:t>
            </a:r>
            <a:r>
              <a:rPr lang="en-US" sz="3000" dirty="0" smtClean="0">
                <a:latin typeface="Times"/>
                <a:cs typeface="Times"/>
              </a:rPr>
              <a:t>a little more </a:t>
            </a:r>
            <a:r>
              <a:rPr lang="en-US" sz="3000" dirty="0">
                <a:latin typeface="Times"/>
                <a:cs typeface="Times"/>
              </a:rPr>
              <a:t>quickly compared to Practice Session </a:t>
            </a:r>
            <a:r>
              <a:rPr lang="en-US" sz="3000" dirty="0" smtClean="0">
                <a:latin typeface="Times"/>
                <a:cs typeface="Times"/>
              </a:rPr>
              <a:t>1, and the touches to </a:t>
            </a:r>
            <a:r>
              <a:rPr lang="en-US" sz="3000" dirty="0" smtClean="0">
                <a:latin typeface="Times"/>
                <a:cs typeface="Times"/>
              </a:rPr>
              <a:t>your middle fingers </a:t>
            </a:r>
            <a:r>
              <a:rPr lang="en-US" sz="3000" dirty="0" smtClean="0">
                <a:latin typeface="Times"/>
                <a:cs typeface="Times"/>
              </a:rPr>
              <a:t>will be </a:t>
            </a:r>
            <a:r>
              <a:rPr lang="en-US" sz="3000" dirty="0" smtClean="0">
                <a:latin typeface="Times"/>
                <a:cs typeface="Times"/>
              </a:rPr>
              <a:t>even more gentle. </a:t>
            </a:r>
            <a:endParaRPr lang="en-US" sz="3000" dirty="0" smtClean="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a:latin typeface="Times"/>
              <a:cs typeface="Times"/>
            </a:endParaRPr>
          </a:p>
          <a:p>
            <a:r>
              <a:rPr lang="en-US" sz="3000" dirty="0" smtClean="0">
                <a:solidFill>
                  <a:srgbClr val="FFFF00"/>
                </a:solidFill>
                <a:latin typeface="Times"/>
                <a:cs typeface="Times"/>
              </a:rPr>
              <a:t>Press </a:t>
            </a:r>
            <a:r>
              <a:rPr lang="en-US" sz="3000" dirty="0">
                <a:solidFill>
                  <a:srgbClr val="FFFF00"/>
                </a:solidFill>
                <a:latin typeface="Times"/>
                <a:cs typeface="Times"/>
              </a:rPr>
              <a:t>the left foot pedal to begin Practice Session 2…</a:t>
            </a:r>
          </a:p>
        </p:txBody>
      </p:sp>
    </p:spTree>
    <p:extLst>
      <p:ext uri="{BB962C8B-B14F-4D97-AF65-F5344CB8AC3E}">
        <p14:creationId xmlns:p14="http://schemas.microsoft.com/office/powerpoint/2010/main" val="7942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08410"/>
            <a:ext cx="8720667" cy="1477328"/>
          </a:xfrm>
          <a:prstGeom prst="rect">
            <a:avLst/>
          </a:prstGeom>
        </p:spPr>
        <p:txBody>
          <a:bodyPr wrap="square">
            <a:spAutoFit/>
          </a:bodyPr>
          <a:lstStyle/>
          <a:p>
            <a:r>
              <a:rPr lang="en-US" sz="3000" dirty="0">
                <a:latin typeface="Times"/>
                <a:cs typeface="Times"/>
              </a:rPr>
              <a:t>Practice Session 2 has now </a:t>
            </a:r>
            <a:r>
              <a:rPr lang="en-US" sz="3000" dirty="0" smtClean="0">
                <a:latin typeface="Times"/>
                <a:cs typeface="Times"/>
              </a:rPr>
              <a:t>ended.</a:t>
            </a:r>
            <a:r>
              <a:rPr lang="en-US" sz="3000" dirty="0">
                <a:latin typeface="Times"/>
                <a:cs typeface="Times"/>
              </a:rPr>
              <a:t> </a:t>
            </a:r>
            <a:r>
              <a:rPr lang="en-US" sz="3000" dirty="0" smtClean="0">
                <a:latin typeface="Times"/>
                <a:cs typeface="Times"/>
              </a:rPr>
              <a:t>Please </a:t>
            </a:r>
            <a:r>
              <a:rPr lang="en-US" sz="3000" dirty="0">
                <a:latin typeface="Times"/>
                <a:cs typeface="Times"/>
              </a:rPr>
              <a:t>inform the experimenter if you have any questions about the task.</a:t>
            </a:r>
          </a:p>
          <a:p>
            <a:r>
              <a:rPr lang="en-US" sz="3000" dirty="0">
                <a:latin typeface="Times"/>
                <a:cs typeface="Times"/>
              </a:rPr>
              <a:t> </a:t>
            </a:r>
            <a:r>
              <a:rPr lang="en-US" sz="3000" b="1" dirty="0">
                <a:latin typeface="Times"/>
                <a:cs typeface="Times"/>
              </a:rPr>
              <a:t>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344308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you are ready, we will begin the task. </a:t>
            </a:r>
            <a:r>
              <a:rPr lang="en-US" sz="3000" dirty="0" smtClean="0">
                <a:latin typeface="Times"/>
                <a:cs typeface="Times"/>
              </a:rPr>
              <a:t>The task should last at most 20 minutes, with 3 breaks along the way. </a:t>
            </a:r>
          </a:p>
          <a:p>
            <a:r>
              <a:rPr lang="en-US" sz="3000" dirty="0">
                <a:latin typeface="Times"/>
                <a:cs typeface="Times"/>
              </a:rPr>
              <a:t> </a:t>
            </a:r>
          </a:p>
          <a:p>
            <a:r>
              <a:rPr lang="en-US" sz="3000" dirty="0">
                <a:latin typeface="Times"/>
                <a:cs typeface="Times"/>
              </a:rPr>
              <a:t>Please remember to do your best to blink only during the green cross and not during the arrows. Please also remember to sit as still as possible without moving your arms and legs while the task is in progress. </a:t>
            </a:r>
            <a:r>
              <a:rPr lang="en-US" sz="3000" dirty="0" smtClean="0">
                <a:latin typeface="Times"/>
                <a:cs typeface="Times"/>
              </a:rPr>
              <a:t>Before you begin, make sure you are in a comfortable position, and give yourself a few moments to become still. </a:t>
            </a:r>
            <a:endParaRPr lang="en-US" sz="3000" dirty="0">
              <a:latin typeface="Times"/>
              <a:cs typeface="Times"/>
            </a:endParaRPr>
          </a:p>
          <a:p>
            <a:r>
              <a:rPr lang="en-US" sz="3000" dirty="0">
                <a:latin typeface="Times"/>
                <a:cs typeface="Times"/>
              </a:rPr>
              <a:t> </a:t>
            </a:r>
            <a:endParaRPr lang="en-US" sz="3000" dirty="0" smtClean="0">
              <a:latin typeface="Times"/>
              <a:cs typeface="Times"/>
            </a:endParaRPr>
          </a:p>
          <a:p>
            <a:endParaRPr lang="en-US" sz="3000" dirty="0" smtClean="0">
              <a:latin typeface="Times"/>
              <a:cs typeface="Times"/>
            </a:endParaRPr>
          </a:p>
          <a:p>
            <a:r>
              <a:rPr lang="en-US" sz="3000" dirty="0" smtClean="0">
                <a:solidFill>
                  <a:srgbClr val="FFFF00"/>
                </a:solidFill>
                <a:latin typeface="Times"/>
                <a:cs typeface="Times"/>
              </a:rPr>
              <a:t>Press the left foot pedal when you are ready to begin the task…</a:t>
            </a:r>
            <a:endParaRPr lang="en-US" sz="3000" dirty="0">
              <a:solidFill>
                <a:srgbClr val="FFFF00"/>
              </a:solidFill>
              <a:latin typeface="Times"/>
              <a:cs typeface="Times"/>
            </a:endParaRPr>
          </a:p>
        </p:txBody>
      </p:sp>
    </p:spTree>
    <p:extLst>
      <p:ext uri="{BB962C8B-B14F-4D97-AF65-F5344CB8AC3E}">
        <p14:creationId xmlns:p14="http://schemas.microsoft.com/office/powerpoint/2010/main" val="404591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2616538"/>
            <a:ext cx="8720667" cy="1938992"/>
          </a:xfrm>
          <a:prstGeom prst="rect">
            <a:avLst/>
          </a:prstGeom>
        </p:spPr>
        <p:txBody>
          <a:bodyPr wrap="square">
            <a:spAutoFit/>
          </a:bodyPr>
          <a:lstStyle/>
          <a:p>
            <a:r>
              <a:rPr lang="en-US" sz="3000" dirty="0" smtClean="0">
                <a:latin typeface="Times"/>
                <a:cs typeface="Times"/>
              </a:rPr>
              <a:t>You have completed the experimental session. Thank you for your time. Please let the experimenters know you are finished. </a:t>
            </a:r>
          </a:p>
          <a:p>
            <a:endParaRPr lang="en-US" sz="3000" dirty="0">
              <a:latin typeface="Times"/>
              <a:cs typeface="Times"/>
            </a:endParaRPr>
          </a:p>
        </p:txBody>
      </p:sp>
      <p:sp>
        <p:nvSpPr>
          <p:cNvPr id="2" name="Rectangle 1"/>
          <p:cNvSpPr/>
          <p:nvPr/>
        </p:nvSpPr>
        <p:spPr>
          <a:xfrm>
            <a:off x="218553" y="5980670"/>
            <a:ext cx="6653220" cy="553998"/>
          </a:xfrm>
          <a:prstGeom prst="rect">
            <a:avLst/>
          </a:prstGeom>
        </p:spPr>
        <p:txBody>
          <a:bodyPr wrap="square">
            <a:spAutoFit/>
          </a:bodyPr>
          <a:lstStyle/>
          <a:p>
            <a:pPr lvl="0"/>
            <a:r>
              <a:rPr lang="en-US" sz="3000" dirty="0">
                <a:solidFill>
                  <a:srgbClr val="FFFF00"/>
                </a:solidFill>
                <a:latin typeface="Times"/>
                <a:cs typeface="Times"/>
              </a:rPr>
              <a:t>Press the left foot pedal </a:t>
            </a:r>
            <a:r>
              <a:rPr lang="en-US" sz="3000" dirty="0" smtClean="0">
                <a:solidFill>
                  <a:srgbClr val="FFFF00"/>
                </a:solidFill>
                <a:latin typeface="Times"/>
                <a:cs typeface="Times"/>
              </a:rPr>
              <a:t>to end this task…</a:t>
            </a:r>
            <a:endParaRPr lang="en-US" sz="3000" dirty="0">
              <a:solidFill>
                <a:srgbClr val="FFFF00"/>
              </a:solidFill>
              <a:latin typeface="Times"/>
              <a:cs typeface="Times"/>
            </a:endParaRPr>
          </a:p>
        </p:txBody>
      </p:sp>
    </p:spTree>
    <p:extLst>
      <p:ext uri="{BB962C8B-B14F-4D97-AF65-F5344CB8AC3E}">
        <p14:creationId xmlns:p14="http://schemas.microsoft.com/office/powerpoint/2010/main" val="2780430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76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ft Arrow 3"/>
          <p:cNvSpPr>
            <a:spLocks noChangeAspect="1"/>
          </p:cNvSpPr>
          <p:nvPr/>
        </p:nvSpPr>
        <p:spPr>
          <a:xfrm flipH="1">
            <a:off x="3014133" y="2556911"/>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41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7030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314594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us 2"/>
          <p:cNvSpPr>
            <a:spLocks noChangeAspect="1"/>
          </p:cNvSpPr>
          <p:nvPr/>
        </p:nvSpPr>
        <p:spPr>
          <a:xfrm>
            <a:off x="3522139" y="2462113"/>
            <a:ext cx="2084161" cy="1920239"/>
          </a:xfrm>
          <a:prstGeom prst="mathPlus">
            <a:avLst>
              <a:gd name="adj1" fmla="val 9630"/>
            </a:avLst>
          </a:prstGeom>
          <a:solidFill>
            <a:srgbClr val="FF0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40033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a:t>
            </a:r>
            <a:r>
              <a:rPr lang="en-US" sz="3000" dirty="0">
                <a:latin typeface="Times"/>
                <a:cs typeface="Times"/>
              </a:rPr>
              <a:t>left arrow indicates that a tactile stimulus may or may not be delivered to your left </a:t>
            </a:r>
            <a:r>
              <a:rPr lang="en-US" sz="3000" dirty="0" smtClean="0">
                <a:latin typeface="Times"/>
                <a:cs typeface="Times"/>
              </a:rPr>
              <a:t>middle </a:t>
            </a:r>
            <a:r>
              <a:rPr lang="en-US" sz="3000" dirty="0">
                <a:latin typeface="Times"/>
                <a:cs typeface="Times"/>
              </a:rPr>
              <a:t>finger. </a:t>
            </a:r>
            <a:r>
              <a:rPr lang="en-US" sz="3000" u="sng" dirty="0">
                <a:latin typeface="Times"/>
                <a:cs typeface="Times"/>
              </a:rPr>
              <a:t>When </a:t>
            </a:r>
            <a:r>
              <a:rPr lang="en-US" sz="3000" u="sng" dirty="0" smtClean="0">
                <a:latin typeface="Times"/>
                <a:cs typeface="Times"/>
              </a:rPr>
              <a:t>you see a left </a:t>
            </a:r>
            <a:r>
              <a:rPr lang="en-US" sz="3000" u="sng" dirty="0">
                <a:latin typeface="Times"/>
                <a:cs typeface="Times"/>
              </a:rPr>
              <a:t>arrow, please </a:t>
            </a:r>
            <a:r>
              <a:rPr lang="en-US" sz="3000" u="sng" dirty="0" smtClean="0">
                <a:latin typeface="Times"/>
                <a:cs typeface="Times"/>
              </a:rPr>
              <a:t>direct your </a:t>
            </a:r>
            <a:r>
              <a:rPr lang="en-US" sz="3000" u="sng" dirty="0">
                <a:latin typeface="Times"/>
                <a:cs typeface="Times"/>
              </a:rPr>
              <a:t>attention to only your left </a:t>
            </a:r>
            <a:r>
              <a:rPr lang="en-US" sz="3000" u="sng" dirty="0" smtClean="0">
                <a:latin typeface="Times"/>
                <a:cs typeface="Times"/>
              </a:rPr>
              <a:t>middle </a:t>
            </a:r>
            <a:r>
              <a:rPr lang="en-US" sz="3000" u="sng" dirty="0">
                <a:latin typeface="Times"/>
                <a:cs typeface="Times"/>
              </a:rPr>
              <a:t>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079190" y="1608179"/>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11" name="Left Arrow 10"/>
          <p:cNvSpPr>
            <a:spLocks noChangeAspect="1"/>
          </p:cNvSpPr>
          <p:nvPr/>
        </p:nvSpPr>
        <p:spPr>
          <a:xfrm>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13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1 has now ended. </a:t>
            </a:r>
            <a:r>
              <a:rPr lang="en-US" sz="3000" dirty="0" smtClean="0">
                <a:latin typeface="Times"/>
                <a:cs typeface="Times"/>
              </a:rPr>
              <a:t>Please wait for the experimenter before continuing. </a:t>
            </a:r>
            <a:endParaRPr lang="en-US" sz="3000" dirty="0">
              <a:latin typeface="Times"/>
              <a:cs typeface="Times"/>
            </a:endParaRPr>
          </a:p>
        </p:txBody>
      </p:sp>
    </p:spTree>
    <p:extLst>
      <p:ext uri="{BB962C8B-B14F-4D97-AF65-F5344CB8AC3E}">
        <p14:creationId xmlns:p14="http://schemas.microsoft.com/office/powerpoint/2010/main" val="2498967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1" y="2887472"/>
            <a:ext cx="8720667" cy="1015663"/>
          </a:xfrm>
          <a:prstGeom prst="rect">
            <a:avLst/>
          </a:prstGeom>
        </p:spPr>
        <p:txBody>
          <a:bodyPr wrap="square">
            <a:spAutoFit/>
          </a:bodyPr>
          <a:lstStyle/>
          <a:p>
            <a:r>
              <a:rPr lang="en-US" sz="3000" dirty="0" smtClean="0">
                <a:latin typeface="Times"/>
                <a:cs typeface="Times"/>
              </a:rPr>
              <a:t>Practice </a:t>
            </a:r>
            <a:r>
              <a:rPr lang="en-US" sz="3000" dirty="0">
                <a:latin typeface="Times"/>
                <a:cs typeface="Times"/>
              </a:rPr>
              <a:t>Session </a:t>
            </a:r>
            <a:r>
              <a:rPr lang="en-US" sz="3000" dirty="0" smtClean="0">
                <a:latin typeface="Times"/>
                <a:cs typeface="Times"/>
              </a:rPr>
              <a:t>2 </a:t>
            </a:r>
            <a:r>
              <a:rPr lang="en-US" sz="3000" dirty="0">
                <a:latin typeface="Times"/>
                <a:cs typeface="Times"/>
              </a:rPr>
              <a:t>has now ended. </a:t>
            </a:r>
            <a:r>
              <a:rPr lang="en-US" sz="3000" dirty="0" smtClean="0">
                <a:latin typeface="Times"/>
                <a:cs typeface="Times"/>
              </a:rPr>
              <a:t>Please wait for the experimenter before continuing. </a:t>
            </a:r>
            <a:endParaRPr lang="en-US" sz="3000" dirty="0">
              <a:latin typeface="Times"/>
              <a:cs typeface="Times"/>
            </a:endParaRPr>
          </a:p>
        </p:txBody>
      </p:sp>
    </p:spTree>
    <p:extLst>
      <p:ext uri="{BB962C8B-B14F-4D97-AF65-F5344CB8AC3E}">
        <p14:creationId xmlns:p14="http://schemas.microsoft.com/office/powerpoint/2010/main" val="2199237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6555641"/>
          </a:xfrm>
          <a:prstGeom prst="rect">
            <a:avLst/>
          </a:prstGeom>
        </p:spPr>
        <p:txBody>
          <a:bodyPr wrap="square">
            <a:spAutoFit/>
          </a:bodyPr>
          <a:lstStyle/>
          <a:p>
            <a:r>
              <a:rPr lang="en-US" sz="3000" dirty="0" smtClean="0">
                <a:latin typeface="Times"/>
                <a:cs typeface="Times"/>
              </a:rPr>
              <a:t>You will now have a 60 second break in the task. </a:t>
            </a:r>
          </a:p>
          <a:p>
            <a:endParaRPr lang="en-US" sz="3000" dirty="0">
              <a:latin typeface="Times"/>
              <a:cs typeface="Times"/>
            </a:endParaRPr>
          </a:p>
          <a:p>
            <a:r>
              <a:rPr lang="en-US" sz="3000" dirty="0" smtClean="0">
                <a:latin typeface="Times"/>
                <a:cs typeface="Times"/>
              </a:rPr>
              <a:t>Please try to remain as still as possible, as it can disrupt the sensors on the EEG cap, but feel free to make small adjustments in your posture to be more comfortable.  </a:t>
            </a:r>
          </a:p>
          <a:p>
            <a:endParaRPr lang="en-US" sz="3000" dirty="0">
              <a:latin typeface="Times"/>
              <a:cs typeface="Times"/>
            </a:endParaRPr>
          </a:p>
          <a:p>
            <a:r>
              <a:rPr lang="en-US" sz="3000" dirty="0" smtClean="0">
                <a:latin typeface="Times"/>
                <a:cs typeface="Times"/>
              </a:rPr>
              <a:t>Another screen will alert you when you have 10 seconds remaining. </a:t>
            </a:r>
          </a:p>
          <a:p>
            <a:endParaRPr lang="en-US" sz="3000" dirty="0" smtClean="0">
              <a:latin typeface="Times"/>
              <a:cs typeface="Times"/>
            </a:endParaRPr>
          </a:p>
          <a:p>
            <a:endParaRPr lang="en-US" sz="3000" dirty="0">
              <a:latin typeface="Times"/>
              <a:cs typeface="Times"/>
            </a:endParaRPr>
          </a:p>
          <a:p>
            <a:endParaRPr lang="en-US" sz="3000" dirty="0" smtClean="0">
              <a:latin typeface="Times"/>
              <a:cs typeface="Times"/>
            </a:endParaRPr>
          </a:p>
          <a:p>
            <a:endParaRPr lang="en-US" sz="3000" dirty="0">
              <a:latin typeface="Times"/>
              <a:cs typeface="Times"/>
            </a:endParaRPr>
          </a:p>
          <a:p>
            <a:r>
              <a:rPr lang="en-US" sz="3000" dirty="0" smtClean="0">
                <a:solidFill>
                  <a:srgbClr val="FFFF00"/>
                </a:solidFill>
                <a:latin typeface="Times"/>
                <a:cs typeface="Times"/>
              </a:rPr>
              <a:t>If you would like to continue with the task before the break is over, press the left foot pedal…</a:t>
            </a:r>
            <a:endParaRPr lang="en-US" sz="3000" dirty="0">
              <a:solidFill>
                <a:srgbClr val="FFFF00"/>
              </a:solidFill>
              <a:latin typeface="Times"/>
              <a:cs typeface="Times"/>
            </a:endParaRPr>
          </a:p>
        </p:txBody>
      </p:sp>
    </p:spTree>
    <p:extLst>
      <p:ext uri="{BB962C8B-B14F-4D97-AF65-F5344CB8AC3E}">
        <p14:creationId xmlns:p14="http://schemas.microsoft.com/office/powerpoint/2010/main" val="234964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821" y="2921337"/>
            <a:ext cx="8925447" cy="1477328"/>
          </a:xfrm>
          <a:prstGeom prst="rect">
            <a:avLst/>
          </a:prstGeom>
        </p:spPr>
        <p:txBody>
          <a:bodyPr wrap="square">
            <a:spAutoFit/>
          </a:bodyPr>
          <a:lstStyle/>
          <a:p>
            <a:r>
              <a:rPr lang="en-US" sz="3000" dirty="0" smtClean="0">
                <a:latin typeface="Times"/>
                <a:cs typeface="Times"/>
              </a:rPr>
              <a:t>You have 10 seconds remaining in the break. Please be as still as possible. The task will resume automatically… </a:t>
            </a:r>
          </a:p>
          <a:p>
            <a:endParaRPr lang="en-US" sz="3000" dirty="0">
              <a:latin typeface="Times"/>
              <a:cs typeface="Times"/>
            </a:endParaRPr>
          </a:p>
        </p:txBody>
      </p:sp>
    </p:spTree>
    <p:extLst>
      <p:ext uri="{BB962C8B-B14F-4D97-AF65-F5344CB8AC3E}">
        <p14:creationId xmlns:p14="http://schemas.microsoft.com/office/powerpoint/2010/main" val="35400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1938992"/>
          </a:xfrm>
          <a:prstGeom prst="rect">
            <a:avLst/>
          </a:prstGeom>
        </p:spPr>
        <p:txBody>
          <a:bodyPr wrap="square">
            <a:spAutoFit/>
          </a:bodyPr>
          <a:lstStyle/>
          <a:p>
            <a:r>
              <a:rPr lang="en-US" sz="3000" dirty="0" smtClean="0">
                <a:latin typeface="Times"/>
                <a:cs typeface="Times"/>
              </a:rPr>
              <a:t>A right </a:t>
            </a:r>
            <a:r>
              <a:rPr lang="en-US" sz="3000" dirty="0">
                <a:latin typeface="Times"/>
                <a:cs typeface="Times"/>
              </a:rPr>
              <a:t>arrow indicates that a tactile stimulus may or may not be delivered to your </a:t>
            </a:r>
            <a:r>
              <a:rPr lang="en-US" sz="3000" dirty="0" smtClean="0">
                <a:latin typeface="Times"/>
                <a:cs typeface="Times"/>
              </a:rPr>
              <a:t>right middle </a:t>
            </a:r>
            <a:r>
              <a:rPr lang="en-US" sz="3000" dirty="0">
                <a:latin typeface="Times"/>
                <a:cs typeface="Times"/>
              </a:rPr>
              <a:t>finger. </a:t>
            </a:r>
            <a:r>
              <a:rPr lang="en-US" sz="3000" u="sng" dirty="0">
                <a:latin typeface="Times"/>
                <a:cs typeface="Times"/>
              </a:rPr>
              <a:t>When </a:t>
            </a:r>
            <a:r>
              <a:rPr lang="en-US" sz="3000" u="sng" dirty="0" smtClean="0">
                <a:latin typeface="Times"/>
                <a:cs typeface="Times"/>
              </a:rPr>
              <a:t>you see a right </a:t>
            </a:r>
            <a:r>
              <a:rPr lang="en-US" sz="3000" u="sng" dirty="0">
                <a:latin typeface="Times"/>
                <a:cs typeface="Times"/>
              </a:rPr>
              <a:t>arrow, please </a:t>
            </a:r>
            <a:r>
              <a:rPr lang="en-US" sz="3000" u="sng" dirty="0" smtClean="0">
                <a:latin typeface="Times"/>
                <a:cs typeface="Times"/>
              </a:rPr>
              <a:t>direct your </a:t>
            </a:r>
            <a:r>
              <a:rPr lang="en-US" sz="3000" u="sng" dirty="0">
                <a:latin typeface="Times"/>
                <a:cs typeface="Times"/>
              </a:rPr>
              <a:t>attention to only your </a:t>
            </a:r>
            <a:r>
              <a:rPr lang="en-US" sz="3000" u="sng" dirty="0" smtClean="0">
                <a:latin typeface="Times"/>
                <a:cs typeface="Times"/>
              </a:rPr>
              <a:t>right middle </a:t>
            </a:r>
            <a:r>
              <a:rPr lang="en-US" sz="3000" u="sng" dirty="0">
                <a:latin typeface="Times"/>
                <a:cs typeface="Times"/>
              </a:rPr>
              <a:t>finger</a:t>
            </a:r>
            <a:r>
              <a:rPr lang="en-US" sz="3000" u="sng" dirty="0" smtClean="0">
                <a:latin typeface="Times"/>
                <a:cs typeface="Times"/>
              </a:rPr>
              <a:t>.</a:t>
            </a:r>
            <a:endParaRPr lang="en-US" sz="3000" dirty="0"/>
          </a:p>
        </p:txBody>
      </p:sp>
      <p:pic>
        <p:nvPicPr>
          <p:cNvPr id="8" name="Picture 7" descr="Hand-clipart-2.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40" y="2471345"/>
            <a:ext cx="5034226" cy="3775670"/>
          </a:xfrm>
          <a:prstGeom prst="rect">
            <a:avLst/>
          </a:prstGeom>
        </p:spPr>
      </p:pic>
      <p:pic>
        <p:nvPicPr>
          <p:cNvPr id="9" name="Picture 8" descr="attentional spotligh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671" y="1625112"/>
            <a:ext cx="1745892" cy="1658599"/>
          </a:xfrm>
          <a:prstGeom prst="rect">
            <a:avLst/>
          </a:prstGeom>
        </p:spPr>
      </p:pic>
      <p:sp>
        <p:nvSpPr>
          <p:cNvPr id="10" name="TextBox 9"/>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11" name="Left Arrow 10"/>
          <p:cNvSpPr>
            <a:spLocks noChangeAspect="1"/>
          </p:cNvSpPr>
          <p:nvPr/>
        </p:nvSpPr>
        <p:spPr>
          <a:xfrm flipH="1">
            <a:off x="338666" y="3031044"/>
            <a:ext cx="3123880" cy="1920239"/>
          </a:xfrm>
          <a:prstGeom prst="leftArrow">
            <a:avLst>
              <a:gd name="adj1" fmla="val 44030"/>
              <a:gd name="adj2" fmla="val 5000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06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740307"/>
          </a:xfrm>
          <a:prstGeom prst="rect">
            <a:avLst/>
          </a:prstGeom>
        </p:spPr>
        <p:txBody>
          <a:bodyPr wrap="square">
            <a:spAutoFit/>
          </a:bodyPr>
          <a:lstStyle/>
          <a:p>
            <a:r>
              <a:rPr lang="en-US" sz="3000" dirty="0" smtClean="0">
                <a:latin typeface="Times"/>
                <a:cs typeface="Times"/>
              </a:rPr>
              <a:t>When </a:t>
            </a:r>
            <a:r>
              <a:rPr lang="en-US" sz="3000" dirty="0">
                <a:latin typeface="Times"/>
                <a:cs typeface="Times"/>
              </a:rPr>
              <a:t>the arrow disappears, a green fixation cross will then </a:t>
            </a:r>
            <a:r>
              <a:rPr lang="en-US" sz="3000" dirty="0" smtClean="0">
                <a:latin typeface="Times"/>
                <a:cs typeface="Times"/>
              </a:rPr>
              <a:t>appear: </a:t>
            </a:r>
          </a:p>
          <a:p>
            <a:endParaRPr lang="en-US" sz="3000" dirty="0">
              <a:latin typeface="Times"/>
              <a:cs typeface="Times"/>
            </a:endParaRPr>
          </a:p>
          <a:p>
            <a:endParaRPr lang="en-US" sz="3000" dirty="0" smtClean="0">
              <a:latin typeface="Times"/>
              <a:cs typeface="Times"/>
            </a:endParaRPr>
          </a:p>
          <a:p>
            <a:endParaRPr lang="en-US" sz="1000" dirty="0" smtClean="0">
              <a:latin typeface="Times"/>
              <a:cs typeface="Times"/>
            </a:endParaRPr>
          </a:p>
          <a:p>
            <a:r>
              <a:rPr lang="en-US" sz="3000" dirty="0" smtClean="0">
                <a:latin typeface="Times"/>
                <a:cs typeface="Times"/>
              </a:rPr>
              <a:t>When </a:t>
            </a:r>
            <a:r>
              <a:rPr lang="en-US" sz="3000" dirty="0">
                <a:latin typeface="Times"/>
                <a:cs typeface="Times"/>
              </a:rPr>
              <a:t>you see the green cross, please indicate whether or not you felt a touch on your finger by using the foot pedals to respond. </a:t>
            </a:r>
          </a:p>
          <a:p>
            <a:endParaRPr lang="en-US" sz="3000" dirty="0">
              <a:latin typeface="Times"/>
              <a:cs typeface="Times"/>
            </a:endParaRPr>
          </a:p>
          <a:p>
            <a:r>
              <a:rPr lang="en-US" sz="3000" dirty="0">
                <a:latin typeface="Times"/>
                <a:cs typeface="Times"/>
              </a:rPr>
              <a:t>Press the left foot pedal for </a:t>
            </a:r>
            <a:r>
              <a:rPr lang="en-US" sz="3000" dirty="0" smtClean="0">
                <a:latin typeface="Times"/>
                <a:cs typeface="Times"/>
              </a:rPr>
              <a:t>“yes</a:t>
            </a:r>
            <a:r>
              <a:rPr lang="en-US" sz="3000" dirty="0">
                <a:latin typeface="Times"/>
                <a:cs typeface="Times"/>
              </a:rPr>
              <a:t>” (if you felt a touch) and the right foot pedal for “no” (if you did NOT feel a touch). You will have </a:t>
            </a:r>
            <a:r>
              <a:rPr lang="en-US" sz="3000" dirty="0" smtClean="0">
                <a:latin typeface="Times"/>
                <a:cs typeface="Times"/>
              </a:rPr>
              <a:t>up to 1.5 seconds </a:t>
            </a:r>
            <a:r>
              <a:rPr lang="en-US" sz="3000" dirty="0">
                <a:latin typeface="Times"/>
                <a:cs typeface="Times"/>
              </a:rPr>
              <a:t>to respond. </a:t>
            </a:r>
            <a:r>
              <a:rPr lang="en-US" sz="3000" u="sng" dirty="0">
                <a:latin typeface="Times"/>
                <a:cs typeface="Times"/>
              </a:rPr>
              <a:t>Responses are </a:t>
            </a:r>
            <a:r>
              <a:rPr lang="en-US" sz="3000" u="sng" dirty="0" smtClean="0">
                <a:latin typeface="Times"/>
                <a:cs typeface="Times"/>
              </a:rPr>
              <a:t>ONLY </a:t>
            </a:r>
            <a:r>
              <a:rPr lang="en-US" sz="3000" u="sng" dirty="0">
                <a:latin typeface="Times"/>
                <a:cs typeface="Times"/>
              </a:rPr>
              <a:t>recorded during the green cross. </a:t>
            </a:r>
          </a:p>
          <a:p>
            <a:r>
              <a:rPr lang="en-US" sz="3200" dirty="0"/>
              <a:t> </a:t>
            </a:r>
          </a:p>
          <a:p>
            <a:endParaRPr lang="en-US" sz="3000" dirty="0">
              <a:latin typeface="Times"/>
              <a:cs typeface="Times"/>
            </a:endParaRPr>
          </a:p>
        </p:txBody>
      </p:sp>
      <p:sp>
        <p:nvSpPr>
          <p:cNvPr id="6" name="Plus 5"/>
          <p:cNvSpPr>
            <a:spLocks noChangeAspect="1"/>
          </p:cNvSpPr>
          <p:nvPr/>
        </p:nvSpPr>
        <p:spPr>
          <a:xfrm>
            <a:off x="3522139" y="592673"/>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
        <p:nvSpPr>
          <p:cNvPr id="7" name="TextBox 6"/>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73008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7-10 at 1.4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92" y="2677565"/>
            <a:ext cx="8758745" cy="3383280"/>
          </a:xfrm>
          <a:prstGeom prst="rect">
            <a:avLst/>
          </a:prstGeom>
        </p:spPr>
      </p:pic>
      <p:sp>
        <p:nvSpPr>
          <p:cNvPr id="6" name="TextBox 5"/>
          <p:cNvSpPr txBox="1">
            <a:spLocks noChangeAspect="1"/>
          </p:cNvSpPr>
          <p:nvPr/>
        </p:nvSpPr>
        <p:spPr>
          <a:xfrm>
            <a:off x="948267" y="3742254"/>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YES</a:t>
            </a:r>
            <a:endParaRPr lang="en-US" sz="3600" b="1" dirty="0">
              <a:solidFill>
                <a:schemeClr val="bg1"/>
              </a:solidFill>
            </a:endParaRPr>
          </a:p>
        </p:txBody>
      </p:sp>
      <p:sp>
        <p:nvSpPr>
          <p:cNvPr id="8" name="TextBox 7"/>
          <p:cNvSpPr txBox="1">
            <a:spLocks noChangeAspect="1"/>
          </p:cNvSpPr>
          <p:nvPr/>
        </p:nvSpPr>
        <p:spPr>
          <a:xfrm>
            <a:off x="6841067" y="3743669"/>
            <a:ext cx="1117261" cy="646331"/>
          </a:xfrm>
          <a:prstGeom prst="rect">
            <a:avLst/>
          </a:prstGeom>
          <a:solidFill>
            <a:srgbClr val="FFFF00"/>
          </a:solidFill>
          <a:ln>
            <a:solidFill>
              <a:schemeClr val="bg1"/>
            </a:solidFill>
          </a:ln>
        </p:spPr>
        <p:txBody>
          <a:bodyPr wrap="square" rtlCol="0">
            <a:spAutoFit/>
          </a:bodyPr>
          <a:lstStyle/>
          <a:p>
            <a:pPr algn="ctr"/>
            <a:r>
              <a:rPr lang="en-US" sz="3600" b="1" dirty="0" smtClean="0">
                <a:solidFill>
                  <a:schemeClr val="bg1"/>
                </a:solidFill>
              </a:rPr>
              <a:t>NO</a:t>
            </a:r>
            <a:endParaRPr lang="en-US" sz="3600" b="1" dirty="0">
              <a:solidFill>
                <a:schemeClr val="bg1"/>
              </a:solidFill>
            </a:endParaRPr>
          </a:p>
        </p:txBody>
      </p:sp>
      <p:sp>
        <p:nvSpPr>
          <p:cNvPr id="9" name="TextBox 8"/>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
        <p:nvSpPr>
          <p:cNvPr id="7" name="Plus 6"/>
          <p:cNvSpPr>
            <a:spLocks noChangeAspect="1"/>
          </p:cNvSpPr>
          <p:nvPr/>
        </p:nvSpPr>
        <p:spPr>
          <a:xfrm>
            <a:off x="3522139" y="592673"/>
            <a:ext cx="1965065" cy="1810510"/>
          </a:xfrm>
          <a:prstGeom prst="mathPlus">
            <a:avLst>
              <a:gd name="adj1" fmla="val 9630"/>
            </a:avLst>
          </a:prstGeom>
          <a:solidFill>
            <a:srgbClr val="008000"/>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solidFill>
                  <a:schemeClr val="tx1"/>
                </a:solidFill>
              </a:ln>
              <a:solidFill>
                <a:srgbClr val="008000"/>
              </a:solidFill>
            </a:endParaRPr>
          </a:p>
        </p:txBody>
      </p:sp>
    </p:spTree>
    <p:extLst>
      <p:ext uri="{BB962C8B-B14F-4D97-AF65-F5344CB8AC3E}">
        <p14:creationId xmlns:p14="http://schemas.microsoft.com/office/powerpoint/2010/main" val="1562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6555641"/>
          </a:xfrm>
          <a:prstGeom prst="rect">
            <a:avLst/>
          </a:prstGeom>
        </p:spPr>
        <p:txBody>
          <a:bodyPr wrap="square">
            <a:spAutoFit/>
          </a:bodyPr>
          <a:lstStyle/>
          <a:p>
            <a:r>
              <a:rPr lang="en-US" sz="3000" dirty="0" smtClean="0">
                <a:latin typeface="Times"/>
                <a:cs typeface="Times"/>
              </a:rPr>
              <a:t>Again, remember that you cannot respond until the green cross appears on the screen.</a:t>
            </a:r>
          </a:p>
          <a:p>
            <a:endParaRPr lang="en-US" sz="3000" dirty="0">
              <a:latin typeface="Times"/>
              <a:cs typeface="Times"/>
            </a:endParaRPr>
          </a:p>
          <a:p>
            <a:r>
              <a:rPr lang="en-US" sz="3000" dirty="0" smtClean="0">
                <a:latin typeface="Times"/>
                <a:cs typeface="Times"/>
              </a:rPr>
              <a:t>We </a:t>
            </a:r>
            <a:r>
              <a:rPr lang="en-US" sz="3000" dirty="0">
                <a:latin typeface="Times"/>
                <a:cs typeface="Times"/>
              </a:rPr>
              <a:t>ask that </a:t>
            </a:r>
            <a:r>
              <a:rPr lang="en-US" sz="3000" dirty="0" smtClean="0">
                <a:latin typeface="Times"/>
                <a:cs typeface="Times"/>
              </a:rPr>
              <a:t>you </a:t>
            </a:r>
            <a:r>
              <a:rPr lang="en-US" sz="3000" dirty="0">
                <a:latin typeface="Times"/>
                <a:cs typeface="Times"/>
              </a:rPr>
              <a:t>do your best to </a:t>
            </a:r>
            <a:r>
              <a:rPr lang="en-US" sz="3000" u="sng" dirty="0">
                <a:latin typeface="Times"/>
                <a:cs typeface="Times"/>
              </a:rPr>
              <a:t>not blink </a:t>
            </a:r>
            <a:r>
              <a:rPr lang="en-US" sz="3000" dirty="0">
                <a:latin typeface="Times"/>
                <a:cs typeface="Times"/>
              </a:rPr>
              <a:t>until the green cross is presented. That is, try not to blink while an arrow appears on the screen. </a:t>
            </a:r>
            <a:r>
              <a:rPr lang="en-US" sz="3000" dirty="0" smtClean="0">
                <a:latin typeface="Times"/>
                <a:cs typeface="Times"/>
              </a:rPr>
              <a:t>Please also do your best to remain as still as possible throughout the task, without moving your arms and legs. </a:t>
            </a:r>
          </a:p>
          <a:p>
            <a:endParaRPr lang="en-US" sz="3000" dirty="0">
              <a:latin typeface="Times"/>
              <a:cs typeface="Times"/>
            </a:endParaRPr>
          </a:p>
          <a:p>
            <a:r>
              <a:rPr lang="en-US" sz="3000" dirty="0">
                <a:latin typeface="Times"/>
                <a:cs typeface="Times"/>
              </a:rPr>
              <a:t>Please let the experimenter know if you have any questions or if you experience any discomfort at any point during the experiment. </a:t>
            </a:r>
          </a:p>
          <a:p>
            <a:endParaRPr lang="en-US" sz="3000" dirty="0">
              <a:latin typeface="Times"/>
              <a:cs typeface="Times"/>
            </a:endParaRPr>
          </a:p>
          <a:p>
            <a:r>
              <a:rPr lang="en-US" sz="3000" dirty="0">
                <a:latin typeface="Times"/>
                <a:cs typeface="Times"/>
              </a:rPr>
              <a:t> </a:t>
            </a:r>
          </a:p>
        </p:txBody>
      </p:sp>
      <p:sp>
        <p:nvSpPr>
          <p:cNvPr id="5" name="TextBox 4"/>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95047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2328671"/>
            <a:ext cx="8720667" cy="4247317"/>
          </a:xfrm>
          <a:prstGeom prst="rect">
            <a:avLst/>
          </a:prstGeom>
        </p:spPr>
        <p:txBody>
          <a:bodyPr wrap="square">
            <a:spAutoFit/>
          </a:bodyPr>
          <a:lstStyle/>
          <a:p>
            <a:r>
              <a:rPr lang="en-US" sz="3000" dirty="0">
                <a:latin typeface="Times"/>
                <a:cs typeface="Times"/>
              </a:rPr>
              <a:t>There will now be a short practice session to help you become familiar with the task. </a:t>
            </a:r>
            <a:endParaRPr lang="en-US" sz="3000" dirty="0" smtClean="0">
              <a:latin typeface="Times"/>
              <a:cs typeface="Times"/>
            </a:endParaRPr>
          </a:p>
          <a:p>
            <a:endParaRPr lang="en-US" sz="3000" dirty="0" smtClean="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smtClean="0">
              <a:latin typeface="Times"/>
              <a:cs typeface="Times"/>
            </a:endParaRPr>
          </a:p>
          <a:p>
            <a:endParaRPr lang="en-US" sz="3000" dirty="0">
              <a:latin typeface="Times"/>
              <a:cs typeface="Times"/>
            </a:endParaRPr>
          </a:p>
          <a:p>
            <a:endParaRPr lang="en-US" sz="3000" dirty="0">
              <a:latin typeface="Times"/>
              <a:cs typeface="Times"/>
            </a:endParaRPr>
          </a:p>
          <a:p>
            <a:r>
              <a:rPr lang="en-US" sz="3000" dirty="0" smtClean="0">
                <a:solidFill>
                  <a:srgbClr val="FFFF00"/>
                </a:solidFill>
                <a:latin typeface="Times"/>
                <a:cs typeface="Times"/>
              </a:rPr>
              <a:t>Press </a:t>
            </a:r>
            <a:r>
              <a:rPr lang="en-US" sz="3000" dirty="0">
                <a:solidFill>
                  <a:srgbClr val="FFFF00"/>
                </a:solidFill>
                <a:latin typeface="Times"/>
                <a:cs typeface="Times"/>
              </a:rPr>
              <a:t>the left foot pedal to begin Practice Session 1…</a:t>
            </a:r>
          </a:p>
        </p:txBody>
      </p:sp>
    </p:spTree>
    <p:extLst>
      <p:ext uri="{BB962C8B-B14F-4D97-AF65-F5344CB8AC3E}">
        <p14:creationId xmlns:p14="http://schemas.microsoft.com/office/powerpoint/2010/main" val="378101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266" y="178138"/>
            <a:ext cx="8720667" cy="3323987"/>
          </a:xfrm>
          <a:prstGeom prst="rect">
            <a:avLst/>
          </a:prstGeom>
        </p:spPr>
        <p:txBody>
          <a:bodyPr wrap="square">
            <a:spAutoFit/>
          </a:bodyPr>
          <a:lstStyle/>
          <a:p>
            <a:r>
              <a:rPr lang="en-US" sz="3000" dirty="0">
                <a:latin typeface="Times"/>
                <a:cs typeface="Times"/>
              </a:rPr>
              <a:t>Practice Session 1 has now ended. </a:t>
            </a:r>
          </a:p>
          <a:p>
            <a:r>
              <a:rPr lang="en-US" sz="3000" dirty="0">
                <a:latin typeface="Times"/>
                <a:cs typeface="Times"/>
              </a:rPr>
              <a:t> </a:t>
            </a:r>
            <a:endParaRPr lang="en-US" sz="3000" dirty="0" smtClean="0">
              <a:latin typeface="Times"/>
              <a:cs typeface="Times"/>
            </a:endParaRPr>
          </a:p>
          <a:p>
            <a:r>
              <a:rPr lang="en-US" sz="3000" dirty="0" smtClean="0">
                <a:latin typeface="Times"/>
                <a:cs typeface="Times"/>
              </a:rPr>
              <a:t>Please </a:t>
            </a:r>
            <a:r>
              <a:rPr lang="en-US" sz="3000" dirty="0">
                <a:latin typeface="Times"/>
                <a:cs typeface="Times"/>
              </a:rPr>
              <a:t>inform the experimenter if you have any questions about the </a:t>
            </a:r>
            <a:r>
              <a:rPr lang="en-US" sz="3000" dirty="0" smtClean="0">
                <a:latin typeface="Times"/>
                <a:cs typeface="Times"/>
              </a:rPr>
              <a:t>task or if you need further clarification on what to do. Next we will calculate your touch detection thresholds for your left and right middle fingers. </a:t>
            </a:r>
            <a:endParaRPr lang="en-US" sz="3000" dirty="0">
              <a:latin typeface="Times"/>
              <a:cs typeface="Times"/>
            </a:endParaRPr>
          </a:p>
        </p:txBody>
      </p:sp>
      <p:sp>
        <p:nvSpPr>
          <p:cNvPr id="3" name="TextBox 2"/>
          <p:cNvSpPr txBox="1"/>
          <p:nvPr/>
        </p:nvSpPr>
        <p:spPr>
          <a:xfrm>
            <a:off x="254001" y="6163738"/>
            <a:ext cx="6018219" cy="553998"/>
          </a:xfrm>
          <a:prstGeom prst="rect">
            <a:avLst/>
          </a:prstGeom>
          <a:noFill/>
        </p:spPr>
        <p:txBody>
          <a:bodyPr wrap="none" rtlCol="0">
            <a:spAutoFit/>
          </a:bodyPr>
          <a:lstStyle/>
          <a:p>
            <a:r>
              <a:rPr lang="en-US" sz="3000" dirty="0" smtClean="0">
                <a:solidFill>
                  <a:srgbClr val="FFFF00"/>
                </a:solidFill>
                <a:latin typeface="Times"/>
                <a:cs typeface="Times"/>
              </a:rPr>
              <a:t>Press the left foot pedal to continue…</a:t>
            </a:r>
            <a:endParaRPr lang="en-US" sz="3000" dirty="0">
              <a:solidFill>
                <a:srgbClr val="FFFF00"/>
              </a:solidFill>
              <a:latin typeface="Times"/>
              <a:cs typeface="Times"/>
            </a:endParaRPr>
          </a:p>
        </p:txBody>
      </p:sp>
    </p:spTree>
    <p:extLst>
      <p:ext uri="{BB962C8B-B14F-4D97-AF65-F5344CB8AC3E}">
        <p14:creationId xmlns:p14="http://schemas.microsoft.com/office/powerpoint/2010/main" val="202118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553" y="178138"/>
            <a:ext cx="8720667" cy="7017306"/>
          </a:xfrm>
          <a:prstGeom prst="rect">
            <a:avLst/>
          </a:prstGeom>
        </p:spPr>
        <p:txBody>
          <a:bodyPr wrap="square">
            <a:spAutoFit/>
          </a:bodyPr>
          <a:lstStyle/>
          <a:p>
            <a:r>
              <a:rPr lang="en-US" sz="3000" dirty="0" smtClean="0">
                <a:latin typeface="Times"/>
                <a:cs typeface="Times"/>
              </a:rPr>
              <a:t>First you will be </a:t>
            </a:r>
            <a:r>
              <a:rPr lang="en-US" sz="3000" dirty="0">
                <a:latin typeface="Times"/>
                <a:cs typeface="Times"/>
              </a:rPr>
              <a:t>presented with tactile stimuli to your </a:t>
            </a:r>
            <a:r>
              <a:rPr lang="en-US" sz="3000" u="sng" dirty="0">
                <a:latin typeface="Times"/>
                <a:cs typeface="Times"/>
              </a:rPr>
              <a:t>left </a:t>
            </a:r>
            <a:r>
              <a:rPr lang="en-US" sz="3000" u="sng" dirty="0" smtClean="0">
                <a:latin typeface="Times"/>
                <a:cs typeface="Times"/>
              </a:rPr>
              <a:t>middle </a:t>
            </a:r>
            <a:r>
              <a:rPr lang="en-US" sz="3000" u="sng" dirty="0">
                <a:latin typeface="Times"/>
                <a:cs typeface="Times"/>
              </a:rPr>
              <a:t>finger only</a:t>
            </a:r>
            <a:r>
              <a:rPr lang="en-US" sz="3000" dirty="0">
                <a:latin typeface="Times"/>
                <a:cs typeface="Times"/>
              </a:rPr>
              <a:t>. This is done in order to calculate how well you are able to perceive touches on your left </a:t>
            </a:r>
            <a:r>
              <a:rPr lang="en-US" sz="3000" dirty="0" smtClean="0">
                <a:latin typeface="Times"/>
                <a:cs typeface="Times"/>
              </a:rPr>
              <a:t>middle </a:t>
            </a:r>
            <a:r>
              <a:rPr lang="en-US" sz="3000" dirty="0">
                <a:latin typeface="Times"/>
                <a:cs typeface="Times"/>
              </a:rPr>
              <a:t>finger. This is </a:t>
            </a:r>
            <a:r>
              <a:rPr lang="en-US" sz="3000" dirty="0" smtClean="0">
                <a:latin typeface="Times"/>
                <a:cs typeface="Times"/>
              </a:rPr>
              <a:t>your detection </a:t>
            </a:r>
            <a:r>
              <a:rPr lang="en-US" sz="3000" dirty="0">
                <a:latin typeface="Times"/>
                <a:cs typeface="Times"/>
              </a:rPr>
              <a:t>threshold. </a:t>
            </a:r>
          </a:p>
          <a:p>
            <a:r>
              <a:rPr lang="en-US" sz="3000" dirty="0">
                <a:latin typeface="Times"/>
                <a:cs typeface="Times"/>
              </a:rPr>
              <a:t> </a:t>
            </a:r>
          </a:p>
          <a:p>
            <a:r>
              <a:rPr lang="en-US" sz="3000" dirty="0">
                <a:latin typeface="Times"/>
                <a:cs typeface="Times"/>
              </a:rPr>
              <a:t>As before, you will be presented with </a:t>
            </a:r>
            <a:r>
              <a:rPr lang="en-US" sz="3000" dirty="0" smtClean="0">
                <a:latin typeface="Times"/>
                <a:cs typeface="Times"/>
              </a:rPr>
              <a:t>blue arrows </a:t>
            </a:r>
            <a:r>
              <a:rPr lang="en-US" sz="3000" dirty="0">
                <a:latin typeface="Times"/>
                <a:cs typeface="Times"/>
              </a:rPr>
              <a:t>and green crosses. This time, you will only see left arrows, so please pay attention to your left finger only. When you see a green cross, please indicate whether you felt a touch on your left finger. Again, press the left foot pedal for “yes” and the right foot pedal for “no”. </a:t>
            </a:r>
          </a:p>
          <a:p>
            <a:r>
              <a:rPr lang="en-US" sz="3000" dirty="0">
                <a:latin typeface="Times"/>
                <a:cs typeface="Times"/>
              </a:rPr>
              <a:t> </a:t>
            </a:r>
          </a:p>
          <a:p>
            <a:r>
              <a:rPr lang="en-US" sz="3000" dirty="0">
                <a:solidFill>
                  <a:srgbClr val="FFFF00"/>
                </a:solidFill>
                <a:latin typeface="Times"/>
                <a:cs typeface="Times"/>
              </a:rPr>
              <a:t>Press the left foot pedal to begin the threshold procedure for your left finger…</a:t>
            </a:r>
          </a:p>
          <a:p>
            <a:r>
              <a:rPr lang="en-US" sz="3000" dirty="0">
                <a:latin typeface="Times"/>
                <a:cs typeface="Times"/>
              </a:rPr>
              <a:t> </a:t>
            </a:r>
          </a:p>
        </p:txBody>
      </p:sp>
    </p:spTree>
    <p:extLst>
      <p:ext uri="{BB962C8B-B14F-4D97-AF65-F5344CB8AC3E}">
        <p14:creationId xmlns:p14="http://schemas.microsoft.com/office/powerpoint/2010/main" val="2111164631"/>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162</TotalTime>
  <Words>777</Words>
  <Application>Microsoft Macintosh PowerPoint</Application>
  <PresentationFormat>On-screen Show (4:3)</PresentationFormat>
  <Paragraphs>88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 Black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Cullen</dc:creator>
  <cp:lastModifiedBy>Brendan Cullen</cp:lastModifiedBy>
  <cp:revision>23</cp:revision>
  <dcterms:created xsi:type="dcterms:W3CDTF">2016-07-10T18:56:37Z</dcterms:created>
  <dcterms:modified xsi:type="dcterms:W3CDTF">2016-08-17T20:29:34Z</dcterms:modified>
</cp:coreProperties>
</file>