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8" r:id="rId3"/>
    <p:sldId id="259" r:id="rId4"/>
    <p:sldId id="257" r:id="rId5"/>
    <p:sldId id="261" r:id="rId6"/>
    <p:sldId id="260" r:id="rId7"/>
    <p:sldId id="262" r:id="rId8"/>
    <p:sldId id="263" r:id="rId9"/>
    <p:sldId id="264" r:id="rId10"/>
    <p:sldId id="265" r:id="rId11"/>
    <p:sldId id="266" r:id="rId12"/>
    <p:sldId id="267" r:id="rId13"/>
    <p:sldId id="268" r:id="rId14"/>
    <p:sldId id="274" r:id="rId15"/>
    <p:sldId id="269" r:id="rId16"/>
    <p:sldId id="272" r:id="rId17"/>
    <p:sldId id="270" r:id="rId18"/>
    <p:sldId id="273" r:id="rId19"/>
    <p:sldId id="271" r:id="rId20"/>
    <p:sldId id="275" r:id="rId21"/>
    <p:sldId id="276" r:id="rId22"/>
    <p:sldId id="278" r:id="rId23"/>
    <p:sldId id="279" r:id="rId24"/>
    <p:sldId id="256"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3d3" qsCatId="3D"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600" dirty="0"/>
            <a:t>Modulate with QPSK, with initial phase </a:t>
          </a:r>
          <a:r>
            <a:rPr lang="el-GR" sz="1600" dirty="0"/>
            <a:t>π</a:t>
          </a:r>
          <a:r>
            <a:rPr lang="en-GB" sz="1600" dirty="0"/>
            <a:t>/4</a:t>
          </a:r>
          <a:r>
            <a:rPr lang="en-US" sz="1600" dirty="0"/>
            <a:t> and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5BD61685-EFEA-46D1-8EAC-C7F5FA652F5A}" type="pres">
      <dgm:prSet presAssocID="{CDE4AA0B-5F06-4BD9-BB42-A3C5FE46EDD5}" presName="diagram" presStyleCnt="0">
        <dgm:presLayoutVars>
          <dgm:dir/>
          <dgm:resizeHandles val="exact"/>
        </dgm:presLayoutVars>
      </dgm:prSet>
      <dgm:spPr/>
    </dgm:pt>
    <dgm:pt modelId="{8D0241DE-6AAC-4256-9E26-64AD3F43CDBB}" type="pres">
      <dgm:prSet presAssocID="{FB1CB032-2E4F-42E3-AC99-E83CFD9D0C41}" presName="node" presStyleLbl="node1" presStyleIdx="0" presStyleCnt="9">
        <dgm:presLayoutVars>
          <dgm:bulletEnabled val="1"/>
        </dgm:presLayoutVars>
      </dgm:prSet>
      <dgm:spPr/>
    </dgm:pt>
    <dgm:pt modelId="{E5FE6FB6-CC7E-4A7D-AAD3-A1B8B90A387C}" type="pres">
      <dgm:prSet presAssocID="{51AC868D-C5E3-446C-B42D-B2F6B6ADBEEF}" presName="sibTrans" presStyleLbl="sibTrans2D1" presStyleIdx="0" presStyleCnt="8"/>
      <dgm:spPr/>
    </dgm:pt>
    <dgm:pt modelId="{BDEC236D-2E8B-43AC-AD2E-7FCAE4266E42}" type="pres">
      <dgm:prSet presAssocID="{51AC868D-C5E3-446C-B42D-B2F6B6ADBEEF}" presName="connectorText" presStyleLbl="sibTrans2D1" presStyleIdx="0" presStyleCnt="8"/>
      <dgm:spPr/>
    </dgm:pt>
    <dgm:pt modelId="{F46EE843-9331-4658-BB07-9E488F6BE40F}" type="pres">
      <dgm:prSet presAssocID="{37E92ECD-7D5C-4CCA-B6F2-FCB64D1C662B}" presName="node" presStyleLbl="node1" presStyleIdx="1" presStyleCnt="9">
        <dgm:presLayoutVars>
          <dgm:bulletEnabled val="1"/>
        </dgm:presLayoutVars>
      </dgm:prSet>
      <dgm:spPr/>
    </dgm:pt>
    <dgm:pt modelId="{2B2B9ABD-C83B-408B-9C62-8BCF95D32E0E}" type="pres">
      <dgm:prSet presAssocID="{F7548BA1-AB8C-4CEB-945D-12F806610994}" presName="sibTrans" presStyleLbl="sibTrans2D1" presStyleIdx="1" presStyleCnt="8"/>
      <dgm:spPr/>
    </dgm:pt>
    <dgm:pt modelId="{E162542E-51C1-447F-8CEF-84EDCBA169EC}" type="pres">
      <dgm:prSet presAssocID="{F7548BA1-AB8C-4CEB-945D-12F806610994}" presName="connectorText" presStyleLbl="sibTrans2D1" presStyleIdx="1" presStyleCnt="8"/>
      <dgm:spPr/>
    </dgm:pt>
    <dgm:pt modelId="{E1B631AD-BBC2-4EDF-B8AF-97B4C55E6634}" type="pres">
      <dgm:prSet presAssocID="{2FE520D4-4C2D-44DC-918D-77C1D1D78EB9}" presName="node" presStyleLbl="node1" presStyleIdx="2" presStyleCnt="9">
        <dgm:presLayoutVars>
          <dgm:bulletEnabled val="1"/>
        </dgm:presLayoutVars>
      </dgm:prSet>
      <dgm:spPr/>
    </dgm:pt>
    <dgm:pt modelId="{AFA14F17-7D20-4997-B6B3-B68C9189D6AE}" type="pres">
      <dgm:prSet presAssocID="{4F48D43F-60A8-46CA-ABB7-394A2F5C667C}" presName="sibTrans" presStyleLbl="sibTrans2D1" presStyleIdx="2" presStyleCnt="8"/>
      <dgm:spPr/>
    </dgm:pt>
    <dgm:pt modelId="{7B47C134-96BE-4C55-93AC-837215C84E97}" type="pres">
      <dgm:prSet presAssocID="{4F48D43F-60A8-46CA-ABB7-394A2F5C667C}" presName="connectorText" presStyleLbl="sibTrans2D1" presStyleIdx="2" presStyleCnt="8"/>
      <dgm:spPr/>
    </dgm:pt>
    <dgm:pt modelId="{698E58E8-AF14-4031-A07C-A81D1EE1B47E}" type="pres">
      <dgm:prSet presAssocID="{D9CED4B3-B54E-414C-B1E1-7BB7F935BC9C}" presName="node" presStyleLbl="node1" presStyleIdx="3" presStyleCnt="9">
        <dgm:presLayoutVars>
          <dgm:bulletEnabled val="1"/>
        </dgm:presLayoutVars>
      </dgm:prSet>
      <dgm:spPr/>
    </dgm:pt>
    <dgm:pt modelId="{4AAFA0DD-427F-4A02-AB70-3B417E712B3A}" type="pres">
      <dgm:prSet presAssocID="{E5BFD00D-A1FF-4783-AF22-0707B739E7DE}" presName="sibTrans" presStyleLbl="sibTrans2D1" presStyleIdx="3" presStyleCnt="8"/>
      <dgm:spPr/>
    </dgm:pt>
    <dgm:pt modelId="{234403FD-10B0-4917-8A6D-84BC4AC222D9}" type="pres">
      <dgm:prSet presAssocID="{E5BFD00D-A1FF-4783-AF22-0707B739E7DE}" presName="connectorText" presStyleLbl="sibTrans2D1" presStyleIdx="3" presStyleCnt="8"/>
      <dgm:spPr/>
    </dgm:pt>
    <dgm:pt modelId="{392791E9-5F4B-4A5D-9FA8-CE02DFB0F3B7}" type="pres">
      <dgm:prSet presAssocID="{CAF7ED6A-33B4-4AC9-9016-D2C2B48CC68B}" presName="node" presStyleLbl="node1" presStyleIdx="4" presStyleCnt="9">
        <dgm:presLayoutVars>
          <dgm:bulletEnabled val="1"/>
        </dgm:presLayoutVars>
      </dgm:prSet>
      <dgm:spPr/>
    </dgm:pt>
    <dgm:pt modelId="{CFEF9A24-ECDB-444A-AB45-0FBA21847897}" type="pres">
      <dgm:prSet presAssocID="{9D1DBAF5-A177-4549-AF7E-9F54CDCC0D0B}" presName="sibTrans" presStyleLbl="sibTrans2D1" presStyleIdx="4" presStyleCnt="8"/>
      <dgm:spPr/>
    </dgm:pt>
    <dgm:pt modelId="{9DFB2884-E0D6-4CFA-B761-B53B83D4D073}" type="pres">
      <dgm:prSet presAssocID="{9D1DBAF5-A177-4549-AF7E-9F54CDCC0D0B}" presName="connectorText" presStyleLbl="sibTrans2D1" presStyleIdx="4" presStyleCnt="8"/>
      <dgm:spPr/>
    </dgm:pt>
    <dgm:pt modelId="{950E5EBE-44BB-4C92-9EE4-BC22460A4EF9}" type="pres">
      <dgm:prSet presAssocID="{9D5190EE-90E8-4688-ACFD-DD1D70934FBD}" presName="node" presStyleLbl="node1" presStyleIdx="5" presStyleCnt="9">
        <dgm:presLayoutVars>
          <dgm:bulletEnabled val="1"/>
        </dgm:presLayoutVars>
      </dgm:prSet>
      <dgm:spPr/>
    </dgm:pt>
    <dgm:pt modelId="{46AA52BC-8B6D-46A3-A636-CF9997F06AA4}" type="pres">
      <dgm:prSet presAssocID="{F5F65E4D-82C4-4F09-9442-76B3337D509D}" presName="sibTrans" presStyleLbl="sibTrans2D1" presStyleIdx="5" presStyleCnt="8"/>
      <dgm:spPr/>
    </dgm:pt>
    <dgm:pt modelId="{803980FC-9D68-4298-A4D7-ECFD6CFD77FD}" type="pres">
      <dgm:prSet presAssocID="{F5F65E4D-82C4-4F09-9442-76B3337D509D}" presName="connectorText" presStyleLbl="sibTrans2D1" presStyleIdx="5" presStyleCnt="8"/>
      <dgm:spPr/>
    </dgm:pt>
    <dgm:pt modelId="{FBCBAEE7-C221-48EF-A1A6-E811F960AB76}" type="pres">
      <dgm:prSet presAssocID="{FFE1BB70-6F2D-4347-BEDF-D8F830EC40E7}" presName="node" presStyleLbl="node1" presStyleIdx="6" presStyleCnt="9">
        <dgm:presLayoutVars>
          <dgm:bulletEnabled val="1"/>
        </dgm:presLayoutVars>
      </dgm:prSet>
      <dgm:spPr/>
    </dgm:pt>
    <dgm:pt modelId="{61B62871-FB35-4F21-8737-103845057CBF}" type="pres">
      <dgm:prSet presAssocID="{1B688F23-BB39-4C54-BF1C-5B1DE45DF827}" presName="sibTrans" presStyleLbl="sibTrans2D1" presStyleIdx="6" presStyleCnt="8"/>
      <dgm:spPr/>
    </dgm:pt>
    <dgm:pt modelId="{8E230428-6428-4476-9C7F-2D74146CF5BB}" type="pres">
      <dgm:prSet presAssocID="{1B688F23-BB39-4C54-BF1C-5B1DE45DF827}" presName="connectorText" presStyleLbl="sibTrans2D1" presStyleIdx="6" presStyleCnt="8"/>
      <dgm:spPr/>
    </dgm:pt>
    <dgm:pt modelId="{F5037606-C157-4155-BED8-849633FCB3A8}" type="pres">
      <dgm:prSet presAssocID="{AFBFDAA9-83D6-432F-901D-87A0890536EF}" presName="node" presStyleLbl="node1" presStyleIdx="7" presStyleCnt="9">
        <dgm:presLayoutVars>
          <dgm:bulletEnabled val="1"/>
        </dgm:presLayoutVars>
      </dgm:prSet>
      <dgm:spPr/>
    </dgm:pt>
    <dgm:pt modelId="{8E93EF29-2DA9-4450-A94E-E84C7B43096D}" type="pres">
      <dgm:prSet presAssocID="{C2DAEA33-3A24-40F8-9C82-54578B2CCB12}" presName="sibTrans" presStyleLbl="sibTrans2D1" presStyleIdx="7" presStyleCnt="8"/>
      <dgm:spPr/>
    </dgm:pt>
    <dgm:pt modelId="{778A386A-4C20-4FF7-83E2-F3C8471FE77A}" type="pres">
      <dgm:prSet presAssocID="{C2DAEA33-3A24-40F8-9C82-54578B2CCB12}" presName="connectorText" presStyleLbl="sibTrans2D1" presStyleIdx="7" presStyleCnt="8"/>
      <dgm:spPr/>
    </dgm:pt>
    <dgm:pt modelId="{895B3D7B-4668-43EF-92F3-F16B71473439}" type="pres">
      <dgm:prSet presAssocID="{D68049C6-70CD-4A5A-9A63-F07EE23435DC}" presName="node" presStyleLbl="node1" presStyleIdx="8" presStyleCnt="9">
        <dgm:presLayoutVars>
          <dgm:bulletEnabled val="1"/>
        </dgm:presLayoutVars>
      </dgm:prSet>
      <dgm:spPr/>
    </dgm:pt>
  </dgm:ptLst>
  <dgm:cxnLst>
    <dgm:cxn modelId="{211D6F09-FCF1-450D-94D1-53E3D9D76458}" type="presOf" srcId="{51AC868D-C5E3-446C-B42D-B2F6B6ADBEEF}" destId="{BDEC236D-2E8B-43AC-AD2E-7FCAE4266E42}" srcOrd="1" destOrd="0" presId="urn:microsoft.com/office/officeart/2005/8/layout/process5"/>
    <dgm:cxn modelId="{02953618-C4B5-41A6-88EC-E25E22F253D2}" type="presOf" srcId="{CAF7ED6A-33B4-4AC9-9016-D2C2B48CC68B}" destId="{392791E9-5F4B-4A5D-9FA8-CE02DFB0F3B7}" srcOrd="0" destOrd="0" presId="urn:microsoft.com/office/officeart/2005/8/layout/process5"/>
    <dgm:cxn modelId="{14CA7E2F-2B70-49A2-BF16-FB95EFA3D908}" type="presOf" srcId="{D9CED4B3-B54E-414C-B1E1-7BB7F935BC9C}" destId="{698E58E8-AF14-4031-A07C-A81D1EE1B47E}" srcOrd="0" destOrd="0" presId="urn:microsoft.com/office/officeart/2005/8/layout/process5"/>
    <dgm:cxn modelId="{EF86EE3E-9351-4B18-A00B-B2C6D73F77D3}" type="presOf" srcId="{9D1DBAF5-A177-4549-AF7E-9F54CDCC0D0B}" destId="{9DFB2884-E0D6-4CFA-B761-B53B83D4D073}" srcOrd="1" destOrd="0" presId="urn:microsoft.com/office/officeart/2005/8/layout/process5"/>
    <dgm:cxn modelId="{09A6F440-1EF3-4462-B65F-E1A4F19EF6D1}" type="presOf" srcId="{F7548BA1-AB8C-4CEB-945D-12F806610994}" destId="{2B2B9ABD-C83B-408B-9C62-8BCF95D32E0E}" srcOrd="0" destOrd="0" presId="urn:microsoft.com/office/officeart/2005/8/layout/process5"/>
    <dgm:cxn modelId="{123A6E61-933C-4D8E-91A5-1ACDA499B333}" type="presOf" srcId="{F5F65E4D-82C4-4F09-9442-76B3337D509D}" destId="{46AA52BC-8B6D-46A3-A636-CF9997F06AA4}" srcOrd="0" destOrd="0" presId="urn:microsoft.com/office/officeart/2005/8/layout/process5"/>
    <dgm:cxn modelId="{9B80AF61-9D3C-4EF3-A7D8-B75B3A17719A}" type="presOf" srcId="{D68049C6-70CD-4A5A-9A63-F07EE23435DC}" destId="{895B3D7B-4668-43EF-92F3-F16B71473439}" srcOrd="0" destOrd="0" presId="urn:microsoft.com/office/officeart/2005/8/layout/process5"/>
    <dgm:cxn modelId="{3D37FA41-039B-4A1B-9039-DAF30FF51353}" type="presOf" srcId="{E5BFD00D-A1FF-4783-AF22-0707B739E7DE}" destId="{4AAFA0DD-427F-4A02-AB70-3B417E712B3A}" srcOrd="0" destOrd="0" presId="urn:microsoft.com/office/officeart/2005/8/layout/process5"/>
    <dgm:cxn modelId="{E0A81B69-433E-46F6-8EE5-D67878A0433C}" srcId="{CDE4AA0B-5F06-4BD9-BB42-A3C5FE46EDD5}" destId="{D68049C6-70CD-4A5A-9A63-F07EE23435DC}" srcOrd="8" destOrd="0" parTransId="{D065A0AE-0D31-456E-94DF-3C61191B5D30}" sibTransId="{04126CFE-B4FA-4A54-9BF9-7307F73A5B8C}"/>
    <dgm:cxn modelId="{B5974E4B-99A9-42F4-BBF6-E8424A919943}" type="presOf" srcId="{2FE520D4-4C2D-44DC-918D-77C1D1D78EB9}" destId="{E1B631AD-BBC2-4EDF-B8AF-97B4C55E6634}" srcOrd="0" destOrd="0" presId="urn:microsoft.com/office/officeart/2005/8/layout/process5"/>
    <dgm:cxn modelId="{D9B3DE4B-1270-4A0B-A7D6-B4CC71861196}" type="presOf" srcId="{AFBFDAA9-83D6-432F-901D-87A0890536EF}" destId="{F5037606-C157-4155-BED8-849633FCB3A8}" srcOrd="0" destOrd="0" presId="urn:microsoft.com/office/officeart/2005/8/layout/process5"/>
    <dgm:cxn modelId="{45B7E44D-2706-469B-9191-4F713B412C64}" type="presOf" srcId="{9D1DBAF5-A177-4549-AF7E-9F54CDCC0D0B}" destId="{CFEF9A24-ECDB-444A-AB45-0FBA21847897}" srcOrd="0" destOrd="0" presId="urn:microsoft.com/office/officeart/2005/8/layout/process5"/>
    <dgm:cxn modelId="{5614944F-AA41-43E1-A1F7-9741C01688E2}" srcId="{CDE4AA0B-5F06-4BD9-BB42-A3C5FE46EDD5}" destId="{CAF7ED6A-33B4-4AC9-9016-D2C2B48CC68B}" srcOrd="4" destOrd="0" parTransId="{84943193-10B6-4691-8934-608BC5BB17EA}" sibTransId="{9D1DBAF5-A177-4549-AF7E-9F54CDCC0D0B}"/>
    <dgm:cxn modelId="{B3CCDC6F-85DE-4DC4-B62A-2036BFB0127E}" srcId="{CDE4AA0B-5F06-4BD9-BB42-A3C5FE46EDD5}" destId="{D9CED4B3-B54E-414C-B1E1-7BB7F935BC9C}" srcOrd="3" destOrd="0" parTransId="{92BACA1F-1027-4123-8BBB-1B6E2B7D29CA}" sibTransId="{E5BFD00D-A1FF-4783-AF22-0707B739E7DE}"/>
    <dgm:cxn modelId="{D541A151-8E38-492C-B8A8-9B3B99A7FB82}" type="presOf" srcId="{C2DAEA33-3A24-40F8-9C82-54578B2CCB12}" destId="{8E93EF29-2DA9-4450-A94E-E84C7B43096D}" srcOrd="0" destOrd="0" presId="urn:microsoft.com/office/officeart/2005/8/layout/process5"/>
    <dgm:cxn modelId="{0BE93375-89FF-4B8D-9F65-05290EF6ED0D}" type="presOf" srcId="{FB1CB032-2E4F-42E3-AC99-E83CFD9D0C41}" destId="{8D0241DE-6AAC-4256-9E26-64AD3F43CDBB}" srcOrd="0" destOrd="0" presId="urn:microsoft.com/office/officeart/2005/8/layout/process5"/>
    <dgm:cxn modelId="{4FAF1258-8752-44FD-B9C7-62A0B60DD61F}" type="presOf" srcId="{F5F65E4D-82C4-4F09-9442-76B3337D509D}" destId="{803980FC-9D68-4298-A4D7-ECFD6CFD77FD}" srcOrd="1" destOrd="0" presId="urn:microsoft.com/office/officeart/2005/8/layout/process5"/>
    <dgm:cxn modelId="{510DE858-F997-4BAB-A4D6-8A9FFB9EE24B}" type="presOf" srcId="{FFE1BB70-6F2D-4347-BEDF-D8F830EC40E7}" destId="{FBCBAEE7-C221-48EF-A1A6-E811F960AB76}" srcOrd="0" destOrd="0" presId="urn:microsoft.com/office/officeart/2005/8/layout/process5"/>
    <dgm:cxn modelId="{3CA9FF59-5797-4910-A5BC-6C1C64EF4C5A}" type="presOf" srcId="{C2DAEA33-3A24-40F8-9C82-54578B2CCB12}" destId="{778A386A-4C20-4FF7-83E2-F3C8471FE77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E8AA4BA0-30DE-44E9-BB4D-C919047BDA66}" srcId="{CDE4AA0B-5F06-4BD9-BB42-A3C5FE46EDD5}" destId="{FFE1BB70-6F2D-4347-BEDF-D8F830EC40E7}" srcOrd="6" destOrd="0" parTransId="{3A522C26-99FA-47B0-931B-13389090F77F}" sibTransId="{1B688F23-BB39-4C54-BF1C-5B1DE45DF827}"/>
    <dgm:cxn modelId="{4BCD60A4-01DA-4642-8F7E-9D8F57AE9614}" type="presOf" srcId="{4F48D43F-60A8-46CA-ABB7-394A2F5C667C}" destId="{AFA14F17-7D20-4997-B6B3-B68C9189D6AE}" srcOrd="0" destOrd="0" presId="urn:microsoft.com/office/officeart/2005/8/layout/process5"/>
    <dgm:cxn modelId="{A4511EAB-B475-4A4C-BD08-FE3283B52822}" srcId="{CDE4AA0B-5F06-4BD9-BB42-A3C5FE46EDD5}" destId="{2FE520D4-4C2D-44DC-918D-77C1D1D78EB9}" srcOrd="2" destOrd="0" parTransId="{28C6B240-84DC-4335-B710-F024ED6EF484}" sibTransId="{4F48D43F-60A8-46CA-ABB7-394A2F5C667C}"/>
    <dgm:cxn modelId="{BC73E0AF-706E-4C09-AFAB-36DAF83CED14}" type="presOf" srcId="{9D5190EE-90E8-4688-ACFD-DD1D70934FBD}" destId="{950E5EBE-44BB-4C92-9EE4-BC22460A4EF9}" srcOrd="0" destOrd="0" presId="urn:microsoft.com/office/officeart/2005/8/layout/process5"/>
    <dgm:cxn modelId="{D688E9BC-C762-4948-BFA1-0646A53CB474}" type="presOf" srcId="{1B688F23-BB39-4C54-BF1C-5B1DE45DF827}" destId="{8E230428-6428-4476-9C7F-2D74146CF5BB}" srcOrd="1" destOrd="0" presId="urn:microsoft.com/office/officeart/2005/8/layout/process5"/>
    <dgm:cxn modelId="{CB6495BD-AE81-49E0-A7CB-2C7DC18E4EF3}" type="presOf" srcId="{E5BFD00D-A1FF-4783-AF22-0707B739E7DE}" destId="{234403FD-10B0-4917-8A6D-84BC4AC222D9}" srcOrd="1" destOrd="0" presId="urn:microsoft.com/office/officeart/2005/8/layout/process5"/>
    <dgm:cxn modelId="{3D54F2D8-2523-4E4D-9177-BC384CFE9543}" type="presOf" srcId="{4F48D43F-60A8-46CA-ABB7-394A2F5C667C}" destId="{7B47C134-96BE-4C55-93AC-837215C84E97}" srcOrd="1" destOrd="0" presId="urn:microsoft.com/office/officeart/2005/8/layout/process5"/>
    <dgm:cxn modelId="{0C09F8D8-5C8A-4358-AD1E-2BAB7CA79209}" srcId="{CDE4AA0B-5F06-4BD9-BB42-A3C5FE46EDD5}" destId="{AFBFDAA9-83D6-432F-901D-87A0890536EF}" srcOrd="7" destOrd="0" parTransId="{4F8AF022-27EB-4F99-95AC-43FAAF04228A}" sibTransId="{C2DAEA33-3A24-40F8-9C82-54578B2CCB12}"/>
    <dgm:cxn modelId="{A723CEDD-E5A2-4CEE-A7BA-7CAA9D1CB5D5}" srcId="{CDE4AA0B-5F06-4BD9-BB42-A3C5FE46EDD5}" destId="{37E92ECD-7D5C-4CCA-B6F2-FCB64D1C662B}" srcOrd="1" destOrd="0" parTransId="{C2EB40F5-5127-4E50-AF66-7267D3B6F7B6}" sibTransId="{F7548BA1-AB8C-4CEB-945D-12F806610994}"/>
    <dgm:cxn modelId="{44B770DE-0C20-4E0E-AE8E-6F1357939F3D}" type="presOf" srcId="{51AC868D-C5E3-446C-B42D-B2F6B6ADBEEF}" destId="{E5FE6FB6-CC7E-4A7D-AAD3-A1B8B90A387C}" srcOrd="0" destOrd="0" presId="urn:microsoft.com/office/officeart/2005/8/layout/process5"/>
    <dgm:cxn modelId="{915B19E1-354E-44BF-8A56-13EB919673A6}" srcId="{CDE4AA0B-5F06-4BD9-BB42-A3C5FE46EDD5}" destId="{9D5190EE-90E8-4688-ACFD-DD1D70934FBD}" srcOrd="5" destOrd="0" parTransId="{B17DFC00-3239-4524-B93C-0F857E1ADCCD}" sibTransId="{F5F65E4D-82C4-4F09-9442-76B3337D509D}"/>
    <dgm:cxn modelId="{213AEFE6-43AD-4471-AB01-7ABC6109C935}" type="presOf" srcId="{1B688F23-BB39-4C54-BF1C-5B1DE45DF827}" destId="{61B62871-FB35-4F21-8737-103845057CBF}" srcOrd="0" destOrd="0" presId="urn:microsoft.com/office/officeart/2005/8/layout/process5"/>
    <dgm:cxn modelId="{303A21E9-19D4-4070-BFC6-C9CD03D56231}" type="presOf" srcId="{F7548BA1-AB8C-4CEB-945D-12F806610994}" destId="{E162542E-51C1-447F-8CEF-84EDCBA169EC}" srcOrd="1" destOrd="0" presId="urn:microsoft.com/office/officeart/2005/8/layout/process5"/>
    <dgm:cxn modelId="{BC82B2EB-9F84-46C1-9578-D3E965D35D80}" type="presOf" srcId="{CDE4AA0B-5F06-4BD9-BB42-A3C5FE46EDD5}" destId="{5BD61685-EFEA-46D1-8EAC-C7F5FA652F5A}" srcOrd="0" destOrd="0" presId="urn:microsoft.com/office/officeart/2005/8/layout/process5"/>
    <dgm:cxn modelId="{744015FA-359D-46C9-BE88-4C69459C9D3B}" type="presOf" srcId="{37E92ECD-7D5C-4CCA-B6F2-FCB64D1C662B}" destId="{F46EE843-9331-4658-BB07-9E488F6BE40F}" srcOrd="0" destOrd="0" presId="urn:microsoft.com/office/officeart/2005/8/layout/process5"/>
    <dgm:cxn modelId="{73EA128D-59C3-4CA2-A775-8F76CE967BAC}" type="presParOf" srcId="{5BD61685-EFEA-46D1-8EAC-C7F5FA652F5A}" destId="{8D0241DE-6AAC-4256-9E26-64AD3F43CDBB}" srcOrd="0" destOrd="0" presId="urn:microsoft.com/office/officeart/2005/8/layout/process5"/>
    <dgm:cxn modelId="{371F086A-01EF-4EDD-BD22-86E905406FC8}" type="presParOf" srcId="{5BD61685-EFEA-46D1-8EAC-C7F5FA652F5A}" destId="{E5FE6FB6-CC7E-4A7D-AAD3-A1B8B90A387C}" srcOrd="1" destOrd="0" presId="urn:microsoft.com/office/officeart/2005/8/layout/process5"/>
    <dgm:cxn modelId="{D6352AF1-64DE-4B4F-8317-E67ABCCE7F10}" type="presParOf" srcId="{E5FE6FB6-CC7E-4A7D-AAD3-A1B8B90A387C}" destId="{BDEC236D-2E8B-43AC-AD2E-7FCAE4266E42}" srcOrd="0" destOrd="0" presId="urn:microsoft.com/office/officeart/2005/8/layout/process5"/>
    <dgm:cxn modelId="{7239A483-728C-469E-B248-FF5192396291}" type="presParOf" srcId="{5BD61685-EFEA-46D1-8EAC-C7F5FA652F5A}" destId="{F46EE843-9331-4658-BB07-9E488F6BE40F}" srcOrd="2" destOrd="0" presId="urn:microsoft.com/office/officeart/2005/8/layout/process5"/>
    <dgm:cxn modelId="{F078BC96-13B8-4DF5-8A49-291876395376}" type="presParOf" srcId="{5BD61685-EFEA-46D1-8EAC-C7F5FA652F5A}" destId="{2B2B9ABD-C83B-408B-9C62-8BCF95D32E0E}" srcOrd="3" destOrd="0" presId="urn:microsoft.com/office/officeart/2005/8/layout/process5"/>
    <dgm:cxn modelId="{79893E40-EC4F-41EF-B55C-ECCB37E4FE65}" type="presParOf" srcId="{2B2B9ABD-C83B-408B-9C62-8BCF95D32E0E}" destId="{E162542E-51C1-447F-8CEF-84EDCBA169EC}" srcOrd="0" destOrd="0" presId="urn:microsoft.com/office/officeart/2005/8/layout/process5"/>
    <dgm:cxn modelId="{2942F7E1-033D-4980-8017-FC6D7D24658B}" type="presParOf" srcId="{5BD61685-EFEA-46D1-8EAC-C7F5FA652F5A}" destId="{E1B631AD-BBC2-4EDF-B8AF-97B4C55E6634}" srcOrd="4" destOrd="0" presId="urn:microsoft.com/office/officeart/2005/8/layout/process5"/>
    <dgm:cxn modelId="{E0E51FC6-61CD-47AE-8699-7AC5739F4E4C}" type="presParOf" srcId="{5BD61685-EFEA-46D1-8EAC-C7F5FA652F5A}" destId="{AFA14F17-7D20-4997-B6B3-B68C9189D6AE}" srcOrd="5" destOrd="0" presId="urn:microsoft.com/office/officeart/2005/8/layout/process5"/>
    <dgm:cxn modelId="{016B29D4-9F87-4C60-A8E3-3197E6FD0C2E}" type="presParOf" srcId="{AFA14F17-7D20-4997-B6B3-B68C9189D6AE}" destId="{7B47C134-96BE-4C55-93AC-837215C84E97}" srcOrd="0" destOrd="0" presId="urn:microsoft.com/office/officeart/2005/8/layout/process5"/>
    <dgm:cxn modelId="{127EFA45-2DFB-4507-BA94-0BDDF1A5C0B5}" type="presParOf" srcId="{5BD61685-EFEA-46D1-8EAC-C7F5FA652F5A}" destId="{698E58E8-AF14-4031-A07C-A81D1EE1B47E}" srcOrd="6" destOrd="0" presId="urn:microsoft.com/office/officeart/2005/8/layout/process5"/>
    <dgm:cxn modelId="{ED84050D-2645-412D-AB54-7B97D5996055}" type="presParOf" srcId="{5BD61685-EFEA-46D1-8EAC-C7F5FA652F5A}" destId="{4AAFA0DD-427F-4A02-AB70-3B417E712B3A}" srcOrd="7" destOrd="0" presId="urn:microsoft.com/office/officeart/2005/8/layout/process5"/>
    <dgm:cxn modelId="{A2009680-7334-4F77-8EBD-07336D7143C7}" type="presParOf" srcId="{4AAFA0DD-427F-4A02-AB70-3B417E712B3A}" destId="{234403FD-10B0-4917-8A6D-84BC4AC222D9}" srcOrd="0" destOrd="0" presId="urn:microsoft.com/office/officeart/2005/8/layout/process5"/>
    <dgm:cxn modelId="{AA93C635-4FAD-4E6F-9CCC-C6E97004C69B}" type="presParOf" srcId="{5BD61685-EFEA-46D1-8EAC-C7F5FA652F5A}" destId="{392791E9-5F4B-4A5D-9FA8-CE02DFB0F3B7}" srcOrd="8" destOrd="0" presId="urn:microsoft.com/office/officeart/2005/8/layout/process5"/>
    <dgm:cxn modelId="{45A5B7ED-5CBC-499B-8D09-B89657FCB10A}" type="presParOf" srcId="{5BD61685-EFEA-46D1-8EAC-C7F5FA652F5A}" destId="{CFEF9A24-ECDB-444A-AB45-0FBA21847897}" srcOrd="9" destOrd="0" presId="urn:microsoft.com/office/officeart/2005/8/layout/process5"/>
    <dgm:cxn modelId="{6631168B-1A16-4BDA-8588-34AC18ED7438}" type="presParOf" srcId="{CFEF9A24-ECDB-444A-AB45-0FBA21847897}" destId="{9DFB2884-E0D6-4CFA-B761-B53B83D4D073}" srcOrd="0" destOrd="0" presId="urn:microsoft.com/office/officeart/2005/8/layout/process5"/>
    <dgm:cxn modelId="{C62DFF99-07E6-42A9-9712-7E5CB6743C9A}" type="presParOf" srcId="{5BD61685-EFEA-46D1-8EAC-C7F5FA652F5A}" destId="{950E5EBE-44BB-4C92-9EE4-BC22460A4EF9}" srcOrd="10" destOrd="0" presId="urn:microsoft.com/office/officeart/2005/8/layout/process5"/>
    <dgm:cxn modelId="{C3761E36-BCA3-4D92-B005-88FB3CF9D16A}" type="presParOf" srcId="{5BD61685-EFEA-46D1-8EAC-C7F5FA652F5A}" destId="{46AA52BC-8B6D-46A3-A636-CF9997F06AA4}" srcOrd="11" destOrd="0" presId="urn:microsoft.com/office/officeart/2005/8/layout/process5"/>
    <dgm:cxn modelId="{10AE5419-3FE7-4631-863F-DA482FE4C649}" type="presParOf" srcId="{46AA52BC-8B6D-46A3-A636-CF9997F06AA4}" destId="{803980FC-9D68-4298-A4D7-ECFD6CFD77FD}" srcOrd="0" destOrd="0" presId="urn:microsoft.com/office/officeart/2005/8/layout/process5"/>
    <dgm:cxn modelId="{72088C1E-06B5-4B50-8D2A-43BC349EE979}" type="presParOf" srcId="{5BD61685-EFEA-46D1-8EAC-C7F5FA652F5A}" destId="{FBCBAEE7-C221-48EF-A1A6-E811F960AB76}" srcOrd="12" destOrd="0" presId="urn:microsoft.com/office/officeart/2005/8/layout/process5"/>
    <dgm:cxn modelId="{A665520E-E9CA-4AA1-B727-8009F8E2DF59}" type="presParOf" srcId="{5BD61685-EFEA-46D1-8EAC-C7F5FA652F5A}" destId="{61B62871-FB35-4F21-8737-103845057CBF}" srcOrd="13" destOrd="0" presId="urn:microsoft.com/office/officeart/2005/8/layout/process5"/>
    <dgm:cxn modelId="{0C59C304-F716-4E97-BA9F-3ADEE3E3D63B}" type="presParOf" srcId="{61B62871-FB35-4F21-8737-103845057CBF}" destId="{8E230428-6428-4476-9C7F-2D74146CF5BB}" srcOrd="0" destOrd="0" presId="urn:microsoft.com/office/officeart/2005/8/layout/process5"/>
    <dgm:cxn modelId="{969EC660-22D2-4760-85B6-3A6D6EE07491}" type="presParOf" srcId="{5BD61685-EFEA-46D1-8EAC-C7F5FA652F5A}" destId="{F5037606-C157-4155-BED8-849633FCB3A8}" srcOrd="14" destOrd="0" presId="urn:microsoft.com/office/officeart/2005/8/layout/process5"/>
    <dgm:cxn modelId="{0CBB3538-DD55-400C-8B87-BBC12D1096C4}" type="presParOf" srcId="{5BD61685-EFEA-46D1-8EAC-C7F5FA652F5A}" destId="{8E93EF29-2DA9-4450-A94E-E84C7B43096D}" srcOrd="15" destOrd="0" presId="urn:microsoft.com/office/officeart/2005/8/layout/process5"/>
    <dgm:cxn modelId="{E1C0B2AD-C6CF-4CD4-865C-8F7DD394B693}" type="presParOf" srcId="{8E93EF29-2DA9-4450-A94E-E84C7B43096D}" destId="{778A386A-4C20-4FF7-83E2-F3C8471FE77A}" srcOrd="0" destOrd="0" presId="urn:microsoft.com/office/officeart/2005/8/layout/process5"/>
    <dgm:cxn modelId="{BE42DE19-20A9-4606-AC39-71D32451DA70}" type="presParOf" srcId="{5BD61685-EFEA-46D1-8EAC-C7F5FA652F5A}" destId="{895B3D7B-4668-43EF-92F3-F16B71473439}"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simple1" qsCatId="simple"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200" dirty="0"/>
            <a:t>Modulate: </a:t>
          </a:r>
        </a:p>
        <a:p>
          <a:r>
            <a:rPr lang="en-GB" sz="1200" dirty="0"/>
            <a:t>QPSK, 16QAM, 64QAM</a:t>
          </a:r>
        </a:p>
        <a:p>
          <a:r>
            <a:rPr lang="en-GB" sz="1200" dirty="0"/>
            <a:t>QPSK: initial phase </a:t>
          </a:r>
          <a:r>
            <a:rPr lang="el-GR" sz="1200" dirty="0"/>
            <a:t>π</a:t>
          </a:r>
          <a:r>
            <a:rPr lang="en-GB" sz="1200" dirty="0"/>
            <a:t>/4</a:t>
          </a:r>
          <a:r>
            <a:rPr lang="en-US" sz="1200" dirty="0"/>
            <a:t> ,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 16QAM, 64QAM</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03909401-4526-43BB-B2C8-7FEF824CE94A}">
      <dgm:prSet phldrT="[Text]" custT="1"/>
      <dgm:spPr/>
      <dgm:t>
        <a:bodyPr/>
        <a:lstStyle/>
        <a:p>
          <a:r>
            <a:rPr lang="en-US" sz="1600" dirty="0"/>
            <a:t>Add Chromatic Dispersion</a:t>
          </a:r>
        </a:p>
      </dgm:t>
    </dgm:pt>
    <dgm:pt modelId="{03DE9359-CFC4-4707-9015-EE9BB8074B58}" type="parTrans" cxnId="{F40BF01C-DBF2-4FE8-BD20-B6ABBBF410F5}">
      <dgm:prSet/>
      <dgm:spPr/>
      <dgm:t>
        <a:bodyPr/>
        <a:lstStyle/>
        <a:p>
          <a:endParaRPr lang="en-US"/>
        </a:p>
      </dgm:t>
    </dgm:pt>
    <dgm:pt modelId="{1BE9B9AC-2847-4D1D-9B3A-95528B4026F9}" type="sibTrans" cxnId="{F40BF01C-DBF2-4FE8-BD20-B6ABBBF410F5}">
      <dgm:prSet/>
      <dgm:spPr/>
      <dgm:t>
        <a:bodyPr/>
        <a:lstStyle/>
        <a:p>
          <a:endParaRPr lang="en-US"/>
        </a:p>
      </dgm:t>
    </dgm:pt>
    <dgm:pt modelId="{8F3F4507-EBFA-48D9-90DA-32B749CEA48E}">
      <dgm:prSet phldrT="[Text]" custT="1"/>
      <dgm:spPr/>
      <dgm:t>
        <a:bodyPr/>
        <a:lstStyle/>
        <a:p>
          <a:r>
            <a:rPr lang="en-US" sz="1600" dirty="0"/>
            <a:t>Resolve Chromatic Dispersion</a:t>
          </a:r>
        </a:p>
      </dgm:t>
    </dgm:pt>
    <dgm:pt modelId="{DD262953-69A9-4E1D-BCDA-042EF62940F1}" type="parTrans" cxnId="{A19FFA2B-ADC0-4F78-97AA-95D5822D71B7}">
      <dgm:prSet/>
      <dgm:spPr/>
      <dgm:t>
        <a:bodyPr/>
        <a:lstStyle/>
        <a:p>
          <a:endParaRPr lang="en-US"/>
        </a:p>
      </dgm:t>
    </dgm:pt>
    <dgm:pt modelId="{00E75FAF-9A0E-4DA8-A5DD-FC4E8C0ADA8F}" type="sibTrans" cxnId="{A19FFA2B-ADC0-4F78-97AA-95D5822D71B7}">
      <dgm:prSet/>
      <dgm:spPr/>
      <dgm:t>
        <a:bodyPr/>
        <a:lstStyle/>
        <a:p>
          <a:endParaRPr lang="en-US"/>
        </a:p>
      </dgm:t>
    </dgm:pt>
    <dgm:pt modelId="{90AC0117-74CB-4956-BEF9-713A80FB6BDB}">
      <dgm:prSet phldrT="[Text]" custT="1"/>
      <dgm:spPr/>
      <dgm:t>
        <a:bodyPr/>
        <a:lstStyle/>
        <a:p>
          <a:r>
            <a:rPr lang="en-US" sz="1600" dirty="0"/>
            <a:t>Frequency Equalisation</a:t>
          </a:r>
        </a:p>
      </dgm:t>
    </dgm:pt>
    <dgm:pt modelId="{11344F20-516A-4026-B243-0BBAA54A1A30}" type="parTrans" cxnId="{E0656820-4483-4087-B765-12B0A0EFD367}">
      <dgm:prSet/>
      <dgm:spPr/>
      <dgm:t>
        <a:bodyPr/>
        <a:lstStyle/>
        <a:p>
          <a:endParaRPr lang="en-US"/>
        </a:p>
      </dgm:t>
    </dgm:pt>
    <dgm:pt modelId="{0EF9CF17-6B6A-4250-967C-C41A4A825FF9}" type="sibTrans" cxnId="{E0656820-4483-4087-B765-12B0A0EFD367}">
      <dgm:prSet/>
      <dgm:spPr/>
      <dgm:t>
        <a:bodyPr/>
        <a:lstStyle/>
        <a:p>
          <a:endParaRPr lang="en-US"/>
        </a:p>
      </dgm:t>
    </dgm:pt>
    <dgm:pt modelId="{2853FD51-99DB-4110-8FF7-3CF4CD15FD29}">
      <dgm:prSet phldrT="[Text]" custT="1"/>
      <dgm:spPr/>
      <dgm:t>
        <a:bodyPr/>
        <a:lstStyle/>
        <a:p>
          <a:r>
            <a:rPr lang="en-US" sz="1600" dirty="0"/>
            <a:t>Carrier Equalisation</a:t>
          </a:r>
        </a:p>
      </dgm:t>
    </dgm:pt>
    <dgm:pt modelId="{442EC5F0-C235-4964-A5FA-D98A7FA4F871}" type="parTrans" cxnId="{2C3D8D68-C1ED-45A2-A01A-86563A578933}">
      <dgm:prSet/>
      <dgm:spPr/>
      <dgm:t>
        <a:bodyPr/>
        <a:lstStyle/>
        <a:p>
          <a:endParaRPr lang="en-US"/>
        </a:p>
      </dgm:t>
    </dgm:pt>
    <dgm:pt modelId="{54A618FA-50AE-40D3-A867-4BE0E473E5D5}" type="sibTrans" cxnId="{2C3D8D68-C1ED-45A2-A01A-86563A578933}">
      <dgm:prSet/>
      <dgm:spPr/>
      <dgm:t>
        <a:bodyPr/>
        <a:lstStyle/>
        <a:p>
          <a:endParaRPr lang="en-US"/>
        </a:p>
      </dgm:t>
    </dgm:pt>
    <dgm:pt modelId="{47D5DD2B-C168-44CD-81E3-F2673A343299}">
      <dgm:prSet phldrT="[Text]" custT="1"/>
      <dgm:spPr/>
      <dgm:t>
        <a:bodyPr/>
        <a:lstStyle/>
        <a:p>
          <a:r>
            <a:rPr lang="en-US" sz="1800" dirty="0"/>
            <a:t>FEC Encoding/Preamble</a:t>
          </a:r>
        </a:p>
      </dgm:t>
    </dgm:pt>
    <dgm:pt modelId="{FD85C7FF-BE6D-4463-88FF-7978D4079341}" type="parTrans" cxnId="{9B7D28FF-0BB3-4D78-A692-440B2C165613}">
      <dgm:prSet/>
      <dgm:spPr/>
      <dgm:t>
        <a:bodyPr/>
        <a:lstStyle/>
        <a:p>
          <a:endParaRPr lang="en-US"/>
        </a:p>
      </dgm:t>
    </dgm:pt>
    <dgm:pt modelId="{74EA2338-CB9C-4403-BAF6-7ABBFA33645C}" type="sibTrans" cxnId="{9B7D28FF-0BB3-4D78-A692-440B2C165613}">
      <dgm:prSet/>
      <dgm:spPr/>
      <dgm:t>
        <a:bodyPr/>
        <a:lstStyle/>
        <a:p>
          <a:endParaRPr lang="en-US"/>
        </a:p>
      </dgm:t>
    </dgm:pt>
    <dgm:pt modelId="{2CE5D9A6-FB9D-466A-AAD0-0C32D6EF82DE}">
      <dgm:prSet phldrT="[Text]"/>
      <dgm:spPr/>
      <dgm:t>
        <a:bodyPr/>
        <a:lstStyle/>
        <a:p>
          <a:r>
            <a:rPr lang="en-US" dirty="0"/>
            <a:t>Decode using FEC</a:t>
          </a:r>
        </a:p>
      </dgm:t>
    </dgm:pt>
    <dgm:pt modelId="{274A5EC3-507F-4B20-8D05-8E33265B4AF3}" type="parTrans" cxnId="{E5763CBC-1515-4A81-8D46-A3F5B52BD979}">
      <dgm:prSet/>
      <dgm:spPr/>
      <dgm:t>
        <a:bodyPr/>
        <a:lstStyle/>
        <a:p>
          <a:endParaRPr lang="en-US"/>
        </a:p>
      </dgm:t>
    </dgm:pt>
    <dgm:pt modelId="{778579CA-6198-486D-A374-038D3E1E2D28}" type="sibTrans" cxnId="{E5763CBC-1515-4A81-8D46-A3F5B52BD979}">
      <dgm:prSet/>
      <dgm:spPr/>
      <dgm:t>
        <a:bodyPr/>
        <a:lstStyle/>
        <a:p>
          <a:endParaRPr lang="en-US"/>
        </a:p>
      </dgm:t>
    </dgm:pt>
    <dgm:pt modelId="{DD3C201D-6F0E-4E80-8A4B-54BFE3AB5355}" type="pres">
      <dgm:prSet presAssocID="{CDE4AA0B-5F06-4BD9-BB42-A3C5FE46EDD5}" presName="diagram" presStyleCnt="0">
        <dgm:presLayoutVars>
          <dgm:dir/>
          <dgm:resizeHandles val="exact"/>
        </dgm:presLayoutVars>
      </dgm:prSet>
      <dgm:spPr/>
    </dgm:pt>
    <dgm:pt modelId="{D8CE9071-4049-4819-A4D8-5167789C7C51}" type="pres">
      <dgm:prSet presAssocID="{FB1CB032-2E4F-42E3-AC99-E83CFD9D0C41}" presName="node" presStyleLbl="node1" presStyleIdx="0" presStyleCnt="15">
        <dgm:presLayoutVars>
          <dgm:bulletEnabled val="1"/>
        </dgm:presLayoutVars>
      </dgm:prSet>
      <dgm:spPr/>
    </dgm:pt>
    <dgm:pt modelId="{D8BC0FC3-1732-4A41-910A-DC713AC915F0}" type="pres">
      <dgm:prSet presAssocID="{51AC868D-C5E3-446C-B42D-B2F6B6ADBEEF}" presName="sibTrans" presStyleLbl="sibTrans2D1" presStyleIdx="0" presStyleCnt="14"/>
      <dgm:spPr/>
    </dgm:pt>
    <dgm:pt modelId="{14A77041-243A-4B4E-AFB6-5564FDEED79A}" type="pres">
      <dgm:prSet presAssocID="{51AC868D-C5E3-446C-B42D-B2F6B6ADBEEF}" presName="connectorText" presStyleLbl="sibTrans2D1" presStyleIdx="0" presStyleCnt="14"/>
      <dgm:spPr/>
    </dgm:pt>
    <dgm:pt modelId="{D262D2C9-DD8B-435E-BD6B-2A90010EE04B}" type="pres">
      <dgm:prSet presAssocID="{47D5DD2B-C168-44CD-81E3-F2673A343299}" presName="node" presStyleLbl="node1" presStyleIdx="1" presStyleCnt="15">
        <dgm:presLayoutVars>
          <dgm:bulletEnabled val="1"/>
        </dgm:presLayoutVars>
      </dgm:prSet>
      <dgm:spPr/>
    </dgm:pt>
    <dgm:pt modelId="{68C0E020-4FD0-4491-BAE4-B0295B8EB972}" type="pres">
      <dgm:prSet presAssocID="{74EA2338-CB9C-4403-BAF6-7ABBFA33645C}" presName="sibTrans" presStyleLbl="sibTrans2D1" presStyleIdx="1" presStyleCnt="14"/>
      <dgm:spPr/>
    </dgm:pt>
    <dgm:pt modelId="{54104EE3-829A-4FA2-AEE6-EB6EC90522B7}" type="pres">
      <dgm:prSet presAssocID="{74EA2338-CB9C-4403-BAF6-7ABBFA33645C}" presName="connectorText" presStyleLbl="sibTrans2D1" presStyleIdx="1" presStyleCnt="14"/>
      <dgm:spPr/>
    </dgm:pt>
    <dgm:pt modelId="{AC5DA3F6-BC12-4EFB-8885-CBED78A91B80}" type="pres">
      <dgm:prSet presAssocID="{37E92ECD-7D5C-4CCA-B6F2-FCB64D1C662B}" presName="node" presStyleLbl="node1" presStyleIdx="2" presStyleCnt="15">
        <dgm:presLayoutVars>
          <dgm:bulletEnabled val="1"/>
        </dgm:presLayoutVars>
      </dgm:prSet>
      <dgm:spPr/>
    </dgm:pt>
    <dgm:pt modelId="{7AF6076B-F6E4-48D2-B941-932FBF7B5BF8}" type="pres">
      <dgm:prSet presAssocID="{F7548BA1-AB8C-4CEB-945D-12F806610994}" presName="sibTrans" presStyleLbl="sibTrans2D1" presStyleIdx="2" presStyleCnt="14"/>
      <dgm:spPr/>
    </dgm:pt>
    <dgm:pt modelId="{8894FEA4-08FF-40D1-BEBA-E252738416C6}" type="pres">
      <dgm:prSet presAssocID="{F7548BA1-AB8C-4CEB-945D-12F806610994}" presName="connectorText" presStyleLbl="sibTrans2D1" presStyleIdx="2" presStyleCnt="14"/>
      <dgm:spPr/>
    </dgm:pt>
    <dgm:pt modelId="{BDC9D4F9-6BFA-4FBD-ABCD-1E6096C92643}" type="pres">
      <dgm:prSet presAssocID="{2FE520D4-4C2D-44DC-918D-77C1D1D78EB9}" presName="node" presStyleLbl="node1" presStyleIdx="3" presStyleCnt="15">
        <dgm:presLayoutVars>
          <dgm:bulletEnabled val="1"/>
        </dgm:presLayoutVars>
      </dgm:prSet>
      <dgm:spPr/>
    </dgm:pt>
    <dgm:pt modelId="{5EBDDE8C-1468-4CA2-9D2A-300F69E062E0}" type="pres">
      <dgm:prSet presAssocID="{4F48D43F-60A8-46CA-ABB7-394A2F5C667C}" presName="sibTrans" presStyleLbl="sibTrans2D1" presStyleIdx="3" presStyleCnt="14"/>
      <dgm:spPr/>
    </dgm:pt>
    <dgm:pt modelId="{7DA26E4B-50EA-43A1-BA6A-2BC6B90858A8}" type="pres">
      <dgm:prSet presAssocID="{4F48D43F-60A8-46CA-ABB7-394A2F5C667C}" presName="connectorText" presStyleLbl="sibTrans2D1" presStyleIdx="3" presStyleCnt="14"/>
      <dgm:spPr/>
    </dgm:pt>
    <dgm:pt modelId="{C58AF20F-1669-42BD-9ACE-636E78C80D8D}" type="pres">
      <dgm:prSet presAssocID="{D9CED4B3-B54E-414C-B1E1-7BB7F935BC9C}" presName="node" presStyleLbl="node1" presStyleIdx="4" presStyleCnt="15">
        <dgm:presLayoutVars>
          <dgm:bulletEnabled val="1"/>
        </dgm:presLayoutVars>
      </dgm:prSet>
      <dgm:spPr/>
    </dgm:pt>
    <dgm:pt modelId="{7557190D-BD84-403C-8960-28C9063E0A41}" type="pres">
      <dgm:prSet presAssocID="{E5BFD00D-A1FF-4783-AF22-0707B739E7DE}" presName="sibTrans" presStyleLbl="sibTrans2D1" presStyleIdx="4" presStyleCnt="14"/>
      <dgm:spPr/>
    </dgm:pt>
    <dgm:pt modelId="{AF370918-BBE7-47DE-9DDB-042D6DBD5351}" type="pres">
      <dgm:prSet presAssocID="{E5BFD00D-A1FF-4783-AF22-0707B739E7DE}" presName="connectorText" presStyleLbl="sibTrans2D1" presStyleIdx="4" presStyleCnt="14"/>
      <dgm:spPr/>
    </dgm:pt>
    <dgm:pt modelId="{CEA0BD65-F717-4769-8AAE-60686BDF38C6}" type="pres">
      <dgm:prSet presAssocID="{CAF7ED6A-33B4-4AC9-9016-D2C2B48CC68B}" presName="node" presStyleLbl="node1" presStyleIdx="5" presStyleCnt="15">
        <dgm:presLayoutVars>
          <dgm:bulletEnabled val="1"/>
        </dgm:presLayoutVars>
      </dgm:prSet>
      <dgm:spPr/>
    </dgm:pt>
    <dgm:pt modelId="{410531A4-8815-4C70-A912-5F4BFF301227}" type="pres">
      <dgm:prSet presAssocID="{9D1DBAF5-A177-4549-AF7E-9F54CDCC0D0B}" presName="sibTrans" presStyleLbl="sibTrans2D1" presStyleIdx="5" presStyleCnt="14"/>
      <dgm:spPr/>
    </dgm:pt>
    <dgm:pt modelId="{5751433D-ADA2-46FB-B9AA-C072072411AA}" type="pres">
      <dgm:prSet presAssocID="{9D1DBAF5-A177-4549-AF7E-9F54CDCC0D0B}" presName="connectorText" presStyleLbl="sibTrans2D1" presStyleIdx="5" presStyleCnt="14"/>
      <dgm:spPr/>
    </dgm:pt>
    <dgm:pt modelId="{341AA5BA-4B19-42C6-8956-FA95EC009B5C}" type="pres">
      <dgm:prSet presAssocID="{03909401-4526-43BB-B2C8-7FEF824CE94A}" presName="node" presStyleLbl="node1" presStyleIdx="6" presStyleCnt="15">
        <dgm:presLayoutVars>
          <dgm:bulletEnabled val="1"/>
        </dgm:presLayoutVars>
      </dgm:prSet>
      <dgm:spPr/>
    </dgm:pt>
    <dgm:pt modelId="{4B7269C3-4712-4AFA-A269-612EBE88A570}" type="pres">
      <dgm:prSet presAssocID="{1BE9B9AC-2847-4D1D-9B3A-95528B4026F9}" presName="sibTrans" presStyleLbl="sibTrans2D1" presStyleIdx="6" presStyleCnt="14"/>
      <dgm:spPr/>
    </dgm:pt>
    <dgm:pt modelId="{07A07C47-5489-4A8A-A94A-24D34432A1A3}" type="pres">
      <dgm:prSet presAssocID="{1BE9B9AC-2847-4D1D-9B3A-95528B4026F9}" presName="connectorText" presStyleLbl="sibTrans2D1" presStyleIdx="6" presStyleCnt="14"/>
      <dgm:spPr/>
    </dgm:pt>
    <dgm:pt modelId="{17C43CC8-89E5-42D9-897A-A0E634920B88}" type="pres">
      <dgm:prSet presAssocID="{9D5190EE-90E8-4688-ACFD-DD1D70934FBD}" presName="node" presStyleLbl="node1" presStyleIdx="7" presStyleCnt="15">
        <dgm:presLayoutVars>
          <dgm:bulletEnabled val="1"/>
        </dgm:presLayoutVars>
      </dgm:prSet>
      <dgm:spPr/>
    </dgm:pt>
    <dgm:pt modelId="{753DAADC-2DC2-4646-8545-1D7C89C91F5A}" type="pres">
      <dgm:prSet presAssocID="{F5F65E4D-82C4-4F09-9442-76B3337D509D}" presName="sibTrans" presStyleLbl="sibTrans2D1" presStyleIdx="7" presStyleCnt="14"/>
      <dgm:spPr/>
    </dgm:pt>
    <dgm:pt modelId="{0B087793-5D7E-4ADA-835F-F373F886BEAA}" type="pres">
      <dgm:prSet presAssocID="{F5F65E4D-82C4-4F09-9442-76B3337D509D}" presName="connectorText" presStyleLbl="sibTrans2D1" presStyleIdx="7" presStyleCnt="14"/>
      <dgm:spPr/>
    </dgm:pt>
    <dgm:pt modelId="{2CA64BA6-F8FC-4DB6-8782-658549C2A2F5}" type="pres">
      <dgm:prSet presAssocID="{8F3F4507-EBFA-48D9-90DA-32B749CEA48E}" presName="node" presStyleLbl="node1" presStyleIdx="8" presStyleCnt="15">
        <dgm:presLayoutVars>
          <dgm:bulletEnabled val="1"/>
        </dgm:presLayoutVars>
      </dgm:prSet>
      <dgm:spPr/>
    </dgm:pt>
    <dgm:pt modelId="{C8DC4A97-B93F-49C9-A57A-6ED88871F429}" type="pres">
      <dgm:prSet presAssocID="{00E75FAF-9A0E-4DA8-A5DD-FC4E8C0ADA8F}" presName="sibTrans" presStyleLbl="sibTrans2D1" presStyleIdx="8" presStyleCnt="14"/>
      <dgm:spPr/>
    </dgm:pt>
    <dgm:pt modelId="{BAAC5FEA-FA57-400D-8C70-0A96EBCF3498}" type="pres">
      <dgm:prSet presAssocID="{00E75FAF-9A0E-4DA8-A5DD-FC4E8C0ADA8F}" presName="connectorText" presStyleLbl="sibTrans2D1" presStyleIdx="8" presStyleCnt="14"/>
      <dgm:spPr/>
    </dgm:pt>
    <dgm:pt modelId="{7A916C5C-A383-4442-8ABE-0E566FAF7F88}" type="pres">
      <dgm:prSet presAssocID="{90AC0117-74CB-4956-BEF9-713A80FB6BDB}" presName="node" presStyleLbl="node1" presStyleIdx="9" presStyleCnt="15">
        <dgm:presLayoutVars>
          <dgm:bulletEnabled val="1"/>
        </dgm:presLayoutVars>
      </dgm:prSet>
      <dgm:spPr/>
    </dgm:pt>
    <dgm:pt modelId="{F09400A7-1C09-4CAA-8CEC-B5CC4FCF0436}" type="pres">
      <dgm:prSet presAssocID="{0EF9CF17-6B6A-4250-967C-C41A4A825FF9}" presName="sibTrans" presStyleLbl="sibTrans2D1" presStyleIdx="9" presStyleCnt="14"/>
      <dgm:spPr/>
    </dgm:pt>
    <dgm:pt modelId="{E52CB78F-1830-4D1F-86FE-30FF2625FC56}" type="pres">
      <dgm:prSet presAssocID="{0EF9CF17-6B6A-4250-967C-C41A4A825FF9}" presName="connectorText" presStyleLbl="sibTrans2D1" presStyleIdx="9" presStyleCnt="14"/>
      <dgm:spPr/>
    </dgm:pt>
    <dgm:pt modelId="{3B377935-DD62-49ED-861C-ADAE53057C46}" type="pres">
      <dgm:prSet presAssocID="{2853FD51-99DB-4110-8FF7-3CF4CD15FD29}" presName="node" presStyleLbl="node1" presStyleIdx="10" presStyleCnt="15">
        <dgm:presLayoutVars>
          <dgm:bulletEnabled val="1"/>
        </dgm:presLayoutVars>
      </dgm:prSet>
      <dgm:spPr/>
    </dgm:pt>
    <dgm:pt modelId="{E0F896DA-1C5B-4BB5-9200-9DB6D15CD0F4}" type="pres">
      <dgm:prSet presAssocID="{54A618FA-50AE-40D3-A867-4BE0E473E5D5}" presName="sibTrans" presStyleLbl="sibTrans2D1" presStyleIdx="10" presStyleCnt="14"/>
      <dgm:spPr/>
    </dgm:pt>
    <dgm:pt modelId="{F613C6D6-D82E-4D35-B82B-BDF59FF814FF}" type="pres">
      <dgm:prSet presAssocID="{54A618FA-50AE-40D3-A867-4BE0E473E5D5}" presName="connectorText" presStyleLbl="sibTrans2D1" presStyleIdx="10" presStyleCnt="14"/>
      <dgm:spPr/>
    </dgm:pt>
    <dgm:pt modelId="{0D152BF3-CDA8-438C-9FBF-80B154BE6C02}" type="pres">
      <dgm:prSet presAssocID="{FFE1BB70-6F2D-4347-BEDF-D8F830EC40E7}" presName="node" presStyleLbl="node1" presStyleIdx="11" presStyleCnt="15">
        <dgm:presLayoutVars>
          <dgm:bulletEnabled val="1"/>
        </dgm:presLayoutVars>
      </dgm:prSet>
      <dgm:spPr/>
    </dgm:pt>
    <dgm:pt modelId="{3C1633DE-B658-47F6-9062-D832C6035B5D}" type="pres">
      <dgm:prSet presAssocID="{1B688F23-BB39-4C54-BF1C-5B1DE45DF827}" presName="sibTrans" presStyleLbl="sibTrans2D1" presStyleIdx="11" presStyleCnt="14"/>
      <dgm:spPr/>
    </dgm:pt>
    <dgm:pt modelId="{96BC49EA-65BD-4002-BF42-F4F2AA393C28}" type="pres">
      <dgm:prSet presAssocID="{1B688F23-BB39-4C54-BF1C-5B1DE45DF827}" presName="connectorText" presStyleLbl="sibTrans2D1" presStyleIdx="11" presStyleCnt="14"/>
      <dgm:spPr/>
    </dgm:pt>
    <dgm:pt modelId="{92184039-C2F0-49BA-9552-41BCEBCC15D8}" type="pres">
      <dgm:prSet presAssocID="{AFBFDAA9-83D6-432F-901D-87A0890536EF}" presName="node" presStyleLbl="node1" presStyleIdx="12" presStyleCnt="15">
        <dgm:presLayoutVars>
          <dgm:bulletEnabled val="1"/>
        </dgm:presLayoutVars>
      </dgm:prSet>
      <dgm:spPr/>
    </dgm:pt>
    <dgm:pt modelId="{EF4EE57F-91C1-43A1-A371-A8AAD541BC2A}" type="pres">
      <dgm:prSet presAssocID="{C2DAEA33-3A24-40F8-9C82-54578B2CCB12}" presName="sibTrans" presStyleLbl="sibTrans2D1" presStyleIdx="12" presStyleCnt="14"/>
      <dgm:spPr/>
    </dgm:pt>
    <dgm:pt modelId="{D0A73825-3220-4CB7-8032-F0492EDBDBE9}" type="pres">
      <dgm:prSet presAssocID="{C2DAEA33-3A24-40F8-9C82-54578B2CCB12}" presName="connectorText" presStyleLbl="sibTrans2D1" presStyleIdx="12" presStyleCnt="14"/>
      <dgm:spPr/>
    </dgm:pt>
    <dgm:pt modelId="{12CE1CFD-B93F-4649-9E0B-098C55B343AE}" type="pres">
      <dgm:prSet presAssocID="{2CE5D9A6-FB9D-466A-AAD0-0C32D6EF82DE}" presName="node" presStyleLbl="node1" presStyleIdx="13" presStyleCnt="15">
        <dgm:presLayoutVars>
          <dgm:bulletEnabled val="1"/>
        </dgm:presLayoutVars>
      </dgm:prSet>
      <dgm:spPr/>
    </dgm:pt>
    <dgm:pt modelId="{EBF866C1-118F-4269-9E20-52CB3BB6C7E7}" type="pres">
      <dgm:prSet presAssocID="{778579CA-6198-486D-A374-038D3E1E2D28}" presName="sibTrans" presStyleLbl="sibTrans2D1" presStyleIdx="13" presStyleCnt="14"/>
      <dgm:spPr/>
    </dgm:pt>
    <dgm:pt modelId="{74A26CB0-783A-457D-8F81-BF72E2882B62}" type="pres">
      <dgm:prSet presAssocID="{778579CA-6198-486D-A374-038D3E1E2D28}" presName="connectorText" presStyleLbl="sibTrans2D1" presStyleIdx="13" presStyleCnt="14"/>
      <dgm:spPr/>
    </dgm:pt>
    <dgm:pt modelId="{B5F89BEC-1ADB-4A7C-9AC2-FA8321D875EE}" type="pres">
      <dgm:prSet presAssocID="{D68049C6-70CD-4A5A-9A63-F07EE23435DC}" presName="node" presStyleLbl="node1" presStyleIdx="14" presStyleCnt="15">
        <dgm:presLayoutVars>
          <dgm:bulletEnabled val="1"/>
        </dgm:presLayoutVars>
      </dgm:prSet>
      <dgm:spPr/>
    </dgm:pt>
  </dgm:ptLst>
  <dgm:cxnLst>
    <dgm:cxn modelId="{57089008-81A4-4E5A-ACAF-2E817657CC01}" type="presOf" srcId="{1BE9B9AC-2847-4D1D-9B3A-95528B4026F9}" destId="{4B7269C3-4712-4AFA-A269-612EBE88A570}" srcOrd="0" destOrd="0" presId="urn:microsoft.com/office/officeart/2005/8/layout/process5"/>
    <dgm:cxn modelId="{FB05EA0B-ED9A-43E4-87E4-44F5D070DEE6}" type="presOf" srcId="{74EA2338-CB9C-4403-BAF6-7ABBFA33645C}" destId="{54104EE3-829A-4FA2-AEE6-EB6EC90522B7}" srcOrd="1" destOrd="0" presId="urn:microsoft.com/office/officeart/2005/8/layout/process5"/>
    <dgm:cxn modelId="{3D827513-8A11-4DDB-82F3-688B365F542C}" type="presOf" srcId="{FB1CB032-2E4F-42E3-AC99-E83CFD9D0C41}" destId="{D8CE9071-4049-4819-A4D8-5167789C7C51}" srcOrd="0" destOrd="0" presId="urn:microsoft.com/office/officeart/2005/8/layout/process5"/>
    <dgm:cxn modelId="{6788F414-6857-4E60-A21D-8F8B2BAB10C5}" type="presOf" srcId="{0EF9CF17-6B6A-4250-967C-C41A4A825FF9}" destId="{F09400A7-1C09-4CAA-8CEC-B5CC4FCF0436}" srcOrd="0" destOrd="0" presId="urn:microsoft.com/office/officeart/2005/8/layout/process5"/>
    <dgm:cxn modelId="{56FBD116-E4B2-4D83-A760-6D79C46C87E8}" type="presOf" srcId="{47D5DD2B-C168-44CD-81E3-F2673A343299}" destId="{D262D2C9-DD8B-435E-BD6B-2A90010EE04B}" srcOrd="0" destOrd="0" presId="urn:microsoft.com/office/officeart/2005/8/layout/process5"/>
    <dgm:cxn modelId="{F40BF01C-DBF2-4FE8-BD20-B6ABBBF410F5}" srcId="{CDE4AA0B-5F06-4BD9-BB42-A3C5FE46EDD5}" destId="{03909401-4526-43BB-B2C8-7FEF824CE94A}" srcOrd="6" destOrd="0" parTransId="{03DE9359-CFC4-4707-9015-EE9BB8074B58}" sibTransId="{1BE9B9AC-2847-4D1D-9B3A-95528B4026F9}"/>
    <dgm:cxn modelId="{E0656820-4483-4087-B765-12B0A0EFD367}" srcId="{CDE4AA0B-5F06-4BD9-BB42-A3C5FE46EDD5}" destId="{90AC0117-74CB-4956-BEF9-713A80FB6BDB}" srcOrd="9" destOrd="0" parTransId="{11344F20-516A-4026-B243-0BBAA54A1A30}" sibTransId="{0EF9CF17-6B6A-4250-967C-C41A4A825FF9}"/>
    <dgm:cxn modelId="{86B01122-F372-471E-AB5F-2AF6D3AB002E}" type="presOf" srcId="{D68049C6-70CD-4A5A-9A63-F07EE23435DC}" destId="{B5F89BEC-1ADB-4A7C-9AC2-FA8321D875EE}" srcOrd="0" destOrd="0" presId="urn:microsoft.com/office/officeart/2005/8/layout/process5"/>
    <dgm:cxn modelId="{A19FFA2B-ADC0-4F78-97AA-95D5822D71B7}" srcId="{CDE4AA0B-5F06-4BD9-BB42-A3C5FE46EDD5}" destId="{8F3F4507-EBFA-48D9-90DA-32B749CEA48E}" srcOrd="8" destOrd="0" parTransId="{DD262953-69A9-4E1D-BCDA-042EF62940F1}" sibTransId="{00E75FAF-9A0E-4DA8-A5DD-FC4E8C0ADA8F}"/>
    <dgm:cxn modelId="{79A05A2D-F844-4357-94A5-6B749E1B7A9C}" type="presOf" srcId="{1B688F23-BB39-4C54-BF1C-5B1DE45DF827}" destId="{3C1633DE-B658-47F6-9062-D832C6035B5D}" srcOrd="0" destOrd="0" presId="urn:microsoft.com/office/officeart/2005/8/layout/process5"/>
    <dgm:cxn modelId="{E7F9A037-4EA0-42BB-819B-CE59A0410311}" type="presOf" srcId="{AFBFDAA9-83D6-432F-901D-87A0890536EF}" destId="{92184039-C2F0-49BA-9552-41BCEBCC15D8}" srcOrd="0" destOrd="0" presId="urn:microsoft.com/office/officeart/2005/8/layout/process5"/>
    <dgm:cxn modelId="{51940C5C-9300-4A18-8327-07C9DBA6B9D1}" type="presOf" srcId="{51AC868D-C5E3-446C-B42D-B2F6B6ADBEEF}" destId="{D8BC0FC3-1732-4A41-910A-DC713AC915F0}" srcOrd="0" destOrd="0" presId="urn:microsoft.com/office/officeart/2005/8/layout/process5"/>
    <dgm:cxn modelId="{4A3A6E5C-E6D9-4958-9571-F5A2204CA2EA}" type="presOf" srcId="{1BE9B9AC-2847-4D1D-9B3A-95528B4026F9}" destId="{07A07C47-5489-4A8A-A94A-24D34432A1A3}" srcOrd="1" destOrd="0" presId="urn:microsoft.com/office/officeart/2005/8/layout/process5"/>
    <dgm:cxn modelId="{95ED6762-F22D-4CAA-8C51-FB3E8BE720CF}" type="presOf" srcId="{778579CA-6198-486D-A374-038D3E1E2D28}" destId="{74A26CB0-783A-457D-8F81-BF72E2882B62}" srcOrd="1" destOrd="0" presId="urn:microsoft.com/office/officeart/2005/8/layout/process5"/>
    <dgm:cxn modelId="{1DF6A562-BF94-44CE-A8A8-35F8D93B6EFE}" type="presOf" srcId="{CAF7ED6A-33B4-4AC9-9016-D2C2B48CC68B}" destId="{CEA0BD65-F717-4769-8AAE-60686BDF38C6}" srcOrd="0" destOrd="0" presId="urn:microsoft.com/office/officeart/2005/8/layout/process5"/>
    <dgm:cxn modelId="{AEAB5643-60E8-4140-B102-18D5E86E449C}" type="presOf" srcId="{51AC868D-C5E3-446C-B42D-B2F6B6ADBEEF}" destId="{14A77041-243A-4B4E-AFB6-5564FDEED79A}" srcOrd="1" destOrd="0" presId="urn:microsoft.com/office/officeart/2005/8/layout/process5"/>
    <dgm:cxn modelId="{0CB37345-E44C-45C0-9339-52AF9BE3C8D4}" type="presOf" srcId="{74EA2338-CB9C-4403-BAF6-7ABBFA33645C}" destId="{68C0E020-4FD0-4491-BAE4-B0295B8EB972}" srcOrd="0" destOrd="0" presId="urn:microsoft.com/office/officeart/2005/8/layout/process5"/>
    <dgm:cxn modelId="{2898FF66-E314-4E3B-9007-20E185F87D1F}" type="presOf" srcId="{778579CA-6198-486D-A374-038D3E1E2D28}" destId="{EBF866C1-118F-4269-9E20-52CB3BB6C7E7}" srcOrd="0" destOrd="0" presId="urn:microsoft.com/office/officeart/2005/8/layout/process5"/>
    <dgm:cxn modelId="{4F247767-BBCF-4224-93F1-F9026F983934}" type="presOf" srcId="{2853FD51-99DB-4110-8FF7-3CF4CD15FD29}" destId="{3B377935-DD62-49ED-861C-ADAE53057C46}" srcOrd="0" destOrd="0" presId="urn:microsoft.com/office/officeart/2005/8/layout/process5"/>
    <dgm:cxn modelId="{2C3D8D68-C1ED-45A2-A01A-86563A578933}" srcId="{CDE4AA0B-5F06-4BD9-BB42-A3C5FE46EDD5}" destId="{2853FD51-99DB-4110-8FF7-3CF4CD15FD29}" srcOrd="10" destOrd="0" parTransId="{442EC5F0-C235-4964-A5FA-D98A7FA4F871}" sibTransId="{54A618FA-50AE-40D3-A867-4BE0E473E5D5}"/>
    <dgm:cxn modelId="{E0A81B69-433E-46F6-8EE5-D67878A0433C}" srcId="{CDE4AA0B-5F06-4BD9-BB42-A3C5FE46EDD5}" destId="{D68049C6-70CD-4A5A-9A63-F07EE23435DC}" srcOrd="14" destOrd="0" parTransId="{D065A0AE-0D31-456E-94DF-3C61191B5D30}" sibTransId="{04126CFE-B4FA-4A54-9BF9-7307F73A5B8C}"/>
    <dgm:cxn modelId="{0733116C-92DB-444F-A6C7-A0FE270C062D}" type="presOf" srcId="{03909401-4526-43BB-B2C8-7FEF824CE94A}" destId="{341AA5BA-4B19-42C6-8956-FA95EC009B5C}" srcOrd="0" destOrd="0" presId="urn:microsoft.com/office/officeart/2005/8/layout/process5"/>
    <dgm:cxn modelId="{5614944F-AA41-43E1-A1F7-9741C01688E2}" srcId="{CDE4AA0B-5F06-4BD9-BB42-A3C5FE46EDD5}" destId="{CAF7ED6A-33B4-4AC9-9016-D2C2B48CC68B}" srcOrd="5" destOrd="0" parTransId="{84943193-10B6-4691-8934-608BC5BB17EA}" sibTransId="{9D1DBAF5-A177-4549-AF7E-9F54CDCC0D0B}"/>
    <dgm:cxn modelId="{B3CCDC6F-85DE-4DC4-B62A-2036BFB0127E}" srcId="{CDE4AA0B-5F06-4BD9-BB42-A3C5FE46EDD5}" destId="{D9CED4B3-B54E-414C-B1E1-7BB7F935BC9C}" srcOrd="4" destOrd="0" parTransId="{92BACA1F-1027-4123-8BBB-1B6E2B7D29CA}" sibTransId="{E5BFD00D-A1FF-4783-AF22-0707B739E7DE}"/>
    <dgm:cxn modelId="{5DBB5352-3150-4173-A7F3-5BFB83E335DA}" type="presOf" srcId="{54A618FA-50AE-40D3-A867-4BE0E473E5D5}" destId="{E0F896DA-1C5B-4BB5-9200-9DB6D15CD0F4}" srcOrd="0" destOrd="0" presId="urn:microsoft.com/office/officeart/2005/8/layout/process5"/>
    <dgm:cxn modelId="{DF38DD76-CF0C-41CE-8FA4-0BD06EDA7610}" type="presOf" srcId="{FFE1BB70-6F2D-4347-BEDF-D8F830EC40E7}" destId="{0D152BF3-CDA8-438C-9FBF-80B154BE6C02}" srcOrd="0" destOrd="0" presId="urn:microsoft.com/office/officeart/2005/8/layout/process5"/>
    <dgm:cxn modelId="{1E114D57-D426-4BC3-BA22-D0C20CBA8C15}" type="presOf" srcId="{C2DAEA33-3A24-40F8-9C82-54578B2CCB12}" destId="{EF4EE57F-91C1-43A1-A371-A8AAD541BC2A}" srcOrd="0" destOrd="0" presId="urn:microsoft.com/office/officeart/2005/8/layout/process5"/>
    <dgm:cxn modelId="{84407E7D-EDA0-47E5-AFDF-37C6EDB7369F}" type="presOf" srcId="{E5BFD00D-A1FF-4783-AF22-0707B739E7DE}" destId="{7557190D-BD84-403C-8960-28C9063E0A41}" srcOrd="0" destOrd="0" presId="urn:microsoft.com/office/officeart/2005/8/layout/process5"/>
    <dgm:cxn modelId="{3952BF7D-AD66-49A8-9744-956AC9961B5F}" type="presOf" srcId="{9D1DBAF5-A177-4549-AF7E-9F54CDCC0D0B}" destId="{5751433D-ADA2-46FB-B9AA-C072072411A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BF305188-7D73-4C59-9153-80F840CBE7AA}" type="presOf" srcId="{F7548BA1-AB8C-4CEB-945D-12F806610994}" destId="{7AF6076B-F6E4-48D2-B941-932FBF7B5BF8}" srcOrd="0" destOrd="0" presId="urn:microsoft.com/office/officeart/2005/8/layout/process5"/>
    <dgm:cxn modelId="{B5EFFE8A-1100-42E1-AA34-135ED347B785}" type="presOf" srcId="{F5F65E4D-82C4-4F09-9442-76B3337D509D}" destId="{0B087793-5D7E-4ADA-835F-F373F886BEAA}" srcOrd="1" destOrd="0" presId="urn:microsoft.com/office/officeart/2005/8/layout/process5"/>
    <dgm:cxn modelId="{8756D391-39C8-4F6E-B099-1C9D12DCE617}" type="presOf" srcId="{8F3F4507-EBFA-48D9-90DA-32B749CEA48E}" destId="{2CA64BA6-F8FC-4DB6-8782-658549C2A2F5}" srcOrd="0" destOrd="0" presId="urn:microsoft.com/office/officeart/2005/8/layout/process5"/>
    <dgm:cxn modelId="{2E626C94-9593-4634-9CB9-13185D8934F7}" type="presOf" srcId="{2CE5D9A6-FB9D-466A-AAD0-0C32D6EF82DE}" destId="{12CE1CFD-B93F-4649-9E0B-098C55B343AE}" srcOrd="0" destOrd="0" presId="urn:microsoft.com/office/officeart/2005/8/layout/process5"/>
    <dgm:cxn modelId="{D06AED9B-76A3-4A89-B878-284F774CC747}" type="presOf" srcId="{54A618FA-50AE-40D3-A867-4BE0E473E5D5}" destId="{F613C6D6-D82E-4D35-B82B-BDF59FF814FF}" srcOrd="1" destOrd="0" presId="urn:microsoft.com/office/officeart/2005/8/layout/process5"/>
    <dgm:cxn modelId="{8359489F-852B-4A5A-89C2-881D30E832B0}" type="presOf" srcId="{00E75FAF-9A0E-4DA8-A5DD-FC4E8C0ADA8F}" destId="{C8DC4A97-B93F-49C9-A57A-6ED88871F429}" srcOrd="0" destOrd="0" presId="urn:microsoft.com/office/officeart/2005/8/layout/process5"/>
    <dgm:cxn modelId="{E8AA4BA0-30DE-44E9-BB4D-C919047BDA66}" srcId="{CDE4AA0B-5F06-4BD9-BB42-A3C5FE46EDD5}" destId="{FFE1BB70-6F2D-4347-BEDF-D8F830EC40E7}" srcOrd="11" destOrd="0" parTransId="{3A522C26-99FA-47B0-931B-13389090F77F}" sibTransId="{1B688F23-BB39-4C54-BF1C-5B1DE45DF827}"/>
    <dgm:cxn modelId="{7D5A2EA2-9B62-4957-A269-E50ACC86BF40}" type="presOf" srcId="{4F48D43F-60A8-46CA-ABB7-394A2F5C667C}" destId="{5EBDDE8C-1468-4CA2-9D2A-300F69E062E0}" srcOrd="0" destOrd="0" presId="urn:microsoft.com/office/officeart/2005/8/layout/process5"/>
    <dgm:cxn modelId="{A4511EAB-B475-4A4C-BD08-FE3283B52822}" srcId="{CDE4AA0B-5F06-4BD9-BB42-A3C5FE46EDD5}" destId="{2FE520D4-4C2D-44DC-918D-77C1D1D78EB9}" srcOrd="3" destOrd="0" parTransId="{28C6B240-84DC-4335-B710-F024ED6EF484}" sibTransId="{4F48D43F-60A8-46CA-ABB7-394A2F5C667C}"/>
    <dgm:cxn modelId="{7DB5FAAD-49DB-4522-A82B-70DF6D6CDA15}" type="presOf" srcId="{0EF9CF17-6B6A-4250-967C-C41A4A825FF9}" destId="{E52CB78F-1830-4D1F-86FE-30FF2625FC56}" srcOrd="1" destOrd="0" presId="urn:microsoft.com/office/officeart/2005/8/layout/process5"/>
    <dgm:cxn modelId="{E5763CBC-1515-4A81-8D46-A3F5B52BD979}" srcId="{CDE4AA0B-5F06-4BD9-BB42-A3C5FE46EDD5}" destId="{2CE5D9A6-FB9D-466A-AAD0-0C32D6EF82DE}" srcOrd="13" destOrd="0" parTransId="{274A5EC3-507F-4B20-8D05-8E33265B4AF3}" sibTransId="{778579CA-6198-486D-A374-038D3E1E2D28}"/>
    <dgm:cxn modelId="{030030C0-A0BA-4038-9005-7BB1C0E046CD}" type="presOf" srcId="{9D1DBAF5-A177-4549-AF7E-9F54CDCC0D0B}" destId="{410531A4-8815-4C70-A912-5F4BFF301227}" srcOrd="0" destOrd="0" presId="urn:microsoft.com/office/officeart/2005/8/layout/process5"/>
    <dgm:cxn modelId="{2B21ECC5-0B93-4BE2-A6DC-53981F1D59EA}" type="presOf" srcId="{90AC0117-74CB-4956-BEF9-713A80FB6BDB}" destId="{7A916C5C-A383-4442-8ABE-0E566FAF7F88}" srcOrd="0" destOrd="0" presId="urn:microsoft.com/office/officeart/2005/8/layout/process5"/>
    <dgm:cxn modelId="{A60146C6-2D91-430F-874D-E195A0B7BF8E}" type="presOf" srcId="{E5BFD00D-A1FF-4783-AF22-0707B739E7DE}" destId="{AF370918-BBE7-47DE-9DDB-042D6DBD5351}" srcOrd="1" destOrd="0" presId="urn:microsoft.com/office/officeart/2005/8/layout/process5"/>
    <dgm:cxn modelId="{56B118CA-9B82-4798-B900-245B706B11FF}" type="presOf" srcId="{C2DAEA33-3A24-40F8-9C82-54578B2CCB12}" destId="{D0A73825-3220-4CB7-8032-F0492EDBDBE9}" srcOrd="1" destOrd="0" presId="urn:microsoft.com/office/officeart/2005/8/layout/process5"/>
    <dgm:cxn modelId="{02F06ED3-F50C-4EEC-865E-F2162402ACBE}" type="presOf" srcId="{37E92ECD-7D5C-4CCA-B6F2-FCB64D1C662B}" destId="{AC5DA3F6-BC12-4EFB-8885-CBED78A91B80}" srcOrd="0" destOrd="0" presId="urn:microsoft.com/office/officeart/2005/8/layout/process5"/>
    <dgm:cxn modelId="{02E8B0D3-E3A9-47DF-A076-B2E4CBEABC00}" type="presOf" srcId="{00E75FAF-9A0E-4DA8-A5DD-FC4E8C0ADA8F}" destId="{BAAC5FEA-FA57-400D-8C70-0A96EBCF3498}" srcOrd="1" destOrd="0" presId="urn:microsoft.com/office/officeart/2005/8/layout/process5"/>
    <dgm:cxn modelId="{0C09F8D8-5C8A-4358-AD1E-2BAB7CA79209}" srcId="{CDE4AA0B-5F06-4BD9-BB42-A3C5FE46EDD5}" destId="{AFBFDAA9-83D6-432F-901D-87A0890536EF}" srcOrd="12" destOrd="0" parTransId="{4F8AF022-27EB-4F99-95AC-43FAAF04228A}" sibTransId="{C2DAEA33-3A24-40F8-9C82-54578B2CCB12}"/>
    <dgm:cxn modelId="{963F57D9-88C1-4D4A-9C15-2983F3DF4B74}" type="presOf" srcId="{D9CED4B3-B54E-414C-B1E1-7BB7F935BC9C}" destId="{C58AF20F-1669-42BD-9ACE-636E78C80D8D}" srcOrd="0" destOrd="0" presId="urn:microsoft.com/office/officeart/2005/8/layout/process5"/>
    <dgm:cxn modelId="{71DCF5DC-81DA-489B-BE5B-7E5D412591EB}" type="presOf" srcId="{4F48D43F-60A8-46CA-ABB7-394A2F5C667C}" destId="{7DA26E4B-50EA-43A1-BA6A-2BC6B90858A8}" srcOrd="1" destOrd="0" presId="urn:microsoft.com/office/officeart/2005/8/layout/process5"/>
    <dgm:cxn modelId="{A723CEDD-E5A2-4CEE-A7BA-7CAA9D1CB5D5}" srcId="{CDE4AA0B-5F06-4BD9-BB42-A3C5FE46EDD5}" destId="{37E92ECD-7D5C-4CCA-B6F2-FCB64D1C662B}" srcOrd="2" destOrd="0" parTransId="{C2EB40F5-5127-4E50-AF66-7267D3B6F7B6}" sibTransId="{F7548BA1-AB8C-4CEB-945D-12F806610994}"/>
    <dgm:cxn modelId="{C1AC62DE-A4B5-4BEA-B821-B1EC733095CC}" type="presOf" srcId="{9D5190EE-90E8-4688-ACFD-DD1D70934FBD}" destId="{17C43CC8-89E5-42D9-897A-A0E634920B88}" srcOrd="0" destOrd="0" presId="urn:microsoft.com/office/officeart/2005/8/layout/process5"/>
    <dgm:cxn modelId="{915B19E1-354E-44BF-8A56-13EB919673A6}" srcId="{CDE4AA0B-5F06-4BD9-BB42-A3C5FE46EDD5}" destId="{9D5190EE-90E8-4688-ACFD-DD1D70934FBD}" srcOrd="7" destOrd="0" parTransId="{B17DFC00-3239-4524-B93C-0F857E1ADCCD}" sibTransId="{F5F65E4D-82C4-4F09-9442-76B3337D509D}"/>
    <dgm:cxn modelId="{184F83E7-A76E-43A4-A8C3-FD062AD2D74E}" type="presOf" srcId="{F5F65E4D-82C4-4F09-9442-76B3337D509D}" destId="{753DAADC-2DC2-4646-8545-1D7C89C91F5A}" srcOrd="0" destOrd="0" presId="urn:microsoft.com/office/officeart/2005/8/layout/process5"/>
    <dgm:cxn modelId="{2EC159EA-B33A-47A3-B160-E7F3682D077C}" type="presOf" srcId="{1B688F23-BB39-4C54-BF1C-5B1DE45DF827}" destId="{96BC49EA-65BD-4002-BF42-F4F2AA393C28}" srcOrd="1" destOrd="0" presId="urn:microsoft.com/office/officeart/2005/8/layout/process5"/>
    <dgm:cxn modelId="{D739B7EE-273C-4F17-B215-BA6A963DA737}" type="presOf" srcId="{CDE4AA0B-5F06-4BD9-BB42-A3C5FE46EDD5}" destId="{DD3C201D-6F0E-4E80-8A4B-54BFE3AB5355}" srcOrd="0" destOrd="0" presId="urn:microsoft.com/office/officeart/2005/8/layout/process5"/>
    <dgm:cxn modelId="{C0F01DF6-31C4-4929-9DE1-C1702F9776F3}" type="presOf" srcId="{F7548BA1-AB8C-4CEB-945D-12F806610994}" destId="{8894FEA4-08FF-40D1-BEBA-E252738416C6}" srcOrd="1" destOrd="0" presId="urn:microsoft.com/office/officeart/2005/8/layout/process5"/>
    <dgm:cxn modelId="{939634FA-99F0-458C-A394-E3EAA63266C6}" type="presOf" srcId="{2FE520D4-4C2D-44DC-918D-77C1D1D78EB9}" destId="{BDC9D4F9-6BFA-4FBD-ABCD-1E6096C92643}" srcOrd="0" destOrd="0" presId="urn:microsoft.com/office/officeart/2005/8/layout/process5"/>
    <dgm:cxn modelId="{9B7D28FF-0BB3-4D78-A692-440B2C165613}" srcId="{CDE4AA0B-5F06-4BD9-BB42-A3C5FE46EDD5}" destId="{47D5DD2B-C168-44CD-81E3-F2673A343299}" srcOrd="1" destOrd="0" parTransId="{FD85C7FF-BE6D-4463-88FF-7978D4079341}" sibTransId="{74EA2338-CB9C-4403-BAF6-7ABBFA33645C}"/>
    <dgm:cxn modelId="{D4023FEE-157F-49C6-ACAC-91D36DD048C7}" type="presParOf" srcId="{DD3C201D-6F0E-4E80-8A4B-54BFE3AB5355}" destId="{D8CE9071-4049-4819-A4D8-5167789C7C51}" srcOrd="0" destOrd="0" presId="urn:microsoft.com/office/officeart/2005/8/layout/process5"/>
    <dgm:cxn modelId="{CAC6EF46-C5AE-446A-9FE1-192AD98E8180}" type="presParOf" srcId="{DD3C201D-6F0E-4E80-8A4B-54BFE3AB5355}" destId="{D8BC0FC3-1732-4A41-910A-DC713AC915F0}" srcOrd="1" destOrd="0" presId="urn:microsoft.com/office/officeart/2005/8/layout/process5"/>
    <dgm:cxn modelId="{08DA0B38-3A94-485B-9B9E-8B8AFF68FDF4}" type="presParOf" srcId="{D8BC0FC3-1732-4A41-910A-DC713AC915F0}" destId="{14A77041-243A-4B4E-AFB6-5564FDEED79A}" srcOrd="0" destOrd="0" presId="urn:microsoft.com/office/officeart/2005/8/layout/process5"/>
    <dgm:cxn modelId="{E88FF328-F48F-4914-8E9E-93BF88B5EE45}" type="presParOf" srcId="{DD3C201D-6F0E-4E80-8A4B-54BFE3AB5355}" destId="{D262D2C9-DD8B-435E-BD6B-2A90010EE04B}" srcOrd="2" destOrd="0" presId="urn:microsoft.com/office/officeart/2005/8/layout/process5"/>
    <dgm:cxn modelId="{A218EC70-ECA6-4433-AA01-E642F38B4309}" type="presParOf" srcId="{DD3C201D-6F0E-4E80-8A4B-54BFE3AB5355}" destId="{68C0E020-4FD0-4491-BAE4-B0295B8EB972}" srcOrd="3" destOrd="0" presId="urn:microsoft.com/office/officeart/2005/8/layout/process5"/>
    <dgm:cxn modelId="{5463A9D7-7C5D-4B91-B5A1-EACDBFE82E30}" type="presParOf" srcId="{68C0E020-4FD0-4491-BAE4-B0295B8EB972}" destId="{54104EE3-829A-4FA2-AEE6-EB6EC90522B7}" srcOrd="0" destOrd="0" presId="urn:microsoft.com/office/officeart/2005/8/layout/process5"/>
    <dgm:cxn modelId="{67881C4E-FA85-4282-BA3A-DBCD44EF4F0E}" type="presParOf" srcId="{DD3C201D-6F0E-4E80-8A4B-54BFE3AB5355}" destId="{AC5DA3F6-BC12-4EFB-8885-CBED78A91B80}" srcOrd="4" destOrd="0" presId="urn:microsoft.com/office/officeart/2005/8/layout/process5"/>
    <dgm:cxn modelId="{DD05DC8D-EA8D-41B7-9ED8-E8874314E645}" type="presParOf" srcId="{DD3C201D-6F0E-4E80-8A4B-54BFE3AB5355}" destId="{7AF6076B-F6E4-48D2-B941-932FBF7B5BF8}" srcOrd="5" destOrd="0" presId="urn:microsoft.com/office/officeart/2005/8/layout/process5"/>
    <dgm:cxn modelId="{4C5FB5B1-952B-4F97-ABA2-5DABD03F991D}" type="presParOf" srcId="{7AF6076B-F6E4-48D2-B941-932FBF7B5BF8}" destId="{8894FEA4-08FF-40D1-BEBA-E252738416C6}" srcOrd="0" destOrd="0" presId="urn:microsoft.com/office/officeart/2005/8/layout/process5"/>
    <dgm:cxn modelId="{9619B76B-CBA0-4356-9725-F787B8863747}" type="presParOf" srcId="{DD3C201D-6F0E-4E80-8A4B-54BFE3AB5355}" destId="{BDC9D4F9-6BFA-4FBD-ABCD-1E6096C92643}" srcOrd="6" destOrd="0" presId="urn:microsoft.com/office/officeart/2005/8/layout/process5"/>
    <dgm:cxn modelId="{66D18A5B-45FF-4F3E-B116-92B78B814A94}" type="presParOf" srcId="{DD3C201D-6F0E-4E80-8A4B-54BFE3AB5355}" destId="{5EBDDE8C-1468-4CA2-9D2A-300F69E062E0}" srcOrd="7" destOrd="0" presId="urn:microsoft.com/office/officeart/2005/8/layout/process5"/>
    <dgm:cxn modelId="{003D40B5-2C7A-4213-A4D1-8EFEAE9AE27D}" type="presParOf" srcId="{5EBDDE8C-1468-4CA2-9D2A-300F69E062E0}" destId="{7DA26E4B-50EA-43A1-BA6A-2BC6B90858A8}" srcOrd="0" destOrd="0" presId="urn:microsoft.com/office/officeart/2005/8/layout/process5"/>
    <dgm:cxn modelId="{04393FA4-90E3-46F3-949C-905834B85B0D}" type="presParOf" srcId="{DD3C201D-6F0E-4E80-8A4B-54BFE3AB5355}" destId="{C58AF20F-1669-42BD-9ACE-636E78C80D8D}" srcOrd="8" destOrd="0" presId="urn:microsoft.com/office/officeart/2005/8/layout/process5"/>
    <dgm:cxn modelId="{8C649149-8809-4520-B307-3CFAE16F5A76}" type="presParOf" srcId="{DD3C201D-6F0E-4E80-8A4B-54BFE3AB5355}" destId="{7557190D-BD84-403C-8960-28C9063E0A41}" srcOrd="9" destOrd="0" presId="urn:microsoft.com/office/officeart/2005/8/layout/process5"/>
    <dgm:cxn modelId="{6E8BEC5B-8B47-46B2-8A5A-19398BEE9837}" type="presParOf" srcId="{7557190D-BD84-403C-8960-28C9063E0A41}" destId="{AF370918-BBE7-47DE-9DDB-042D6DBD5351}" srcOrd="0" destOrd="0" presId="urn:microsoft.com/office/officeart/2005/8/layout/process5"/>
    <dgm:cxn modelId="{08AB0B86-C9C4-485D-9DD0-D74C68DE4265}" type="presParOf" srcId="{DD3C201D-6F0E-4E80-8A4B-54BFE3AB5355}" destId="{CEA0BD65-F717-4769-8AAE-60686BDF38C6}" srcOrd="10" destOrd="0" presId="urn:microsoft.com/office/officeart/2005/8/layout/process5"/>
    <dgm:cxn modelId="{9EA05C14-F0B1-4A64-972D-03D720A22ADF}" type="presParOf" srcId="{DD3C201D-6F0E-4E80-8A4B-54BFE3AB5355}" destId="{410531A4-8815-4C70-A912-5F4BFF301227}" srcOrd="11" destOrd="0" presId="urn:microsoft.com/office/officeart/2005/8/layout/process5"/>
    <dgm:cxn modelId="{DD26D59B-6C44-4A48-9723-3D5EB65803C9}" type="presParOf" srcId="{410531A4-8815-4C70-A912-5F4BFF301227}" destId="{5751433D-ADA2-46FB-B9AA-C072072411AA}" srcOrd="0" destOrd="0" presId="urn:microsoft.com/office/officeart/2005/8/layout/process5"/>
    <dgm:cxn modelId="{091F1206-383E-449D-BE68-A1EE8BA4BF4D}" type="presParOf" srcId="{DD3C201D-6F0E-4E80-8A4B-54BFE3AB5355}" destId="{341AA5BA-4B19-42C6-8956-FA95EC009B5C}" srcOrd="12" destOrd="0" presId="urn:microsoft.com/office/officeart/2005/8/layout/process5"/>
    <dgm:cxn modelId="{68D04261-8678-4F08-BBC5-1EECBC5C7647}" type="presParOf" srcId="{DD3C201D-6F0E-4E80-8A4B-54BFE3AB5355}" destId="{4B7269C3-4712-4AFA-A269-612EBE88A570}" srcOrd="13" destOrd="0" presId="urn:microsoft.com/office/officeart/2005/8/layout/process5"/>
    <dgm:cxn modelId="{10299F4B-194D-4B44-B06E-4CC8D7D66335}" type="presParOf" srcId="{4B7269C3-4712-4AFA-A269-612EBE88A570}" destId="{07A07C47-5489-4A8A-A94A-24D34432A1A3}" srcOrd="0" destOrd="0" presId="urn:microsoft.com/office/officeart/2005/8/layout/process5"/>
    <dgm:cxn modelId="{1437F9BF-376A-4982-9FDA-AA689B126AC5}" type="presParOf" srcId="{DD3C201D-6F0E-4E80-8A4B-54BFE3AB5355}" destId="{17C43CC8-89E5-42D9-897A-A0E634920B88}" srcOrd="14" destOrd="0" presId="urn:microsoft.com/office/officeart/2005/8/layout/process5"/>
    <dgm:cxn modelId="{3FBC5228-5204-4E43-ADF4-12B7A4F14C0B}" type="presParOf" srcId="{DD3C201D-6F0E-4E80-8A4B-54BFE3AB5355}" destId="{753DAADC-2DC2-4646-8545-1D7C89C91F5A}" srcOrd="15" destOrd="0" presId="urn:microsoft.com/office/officeart/2005/8/layout/process5"/>
    <dgm:cxn modelId="{1ABDBCCE-135D-4B28-96A3-D2BC5325F543}" type="presParOf" srcId="{753DAADC-2DC2-4646-8545-1D7C89C91F5A}" destId="{0B087793-5D7E-4ADA-835F-F373F886BEAA}" srcOrd="0" destOrd="0" presId="urn:microsoft.com/office/officeart/2005/8/layout/process5"/>
    <dgm:cxn modelId="{3F25A3CD-175F-4007-949C-FBD95C043401}" type="presParOf" srcId="{DD3C201D-6F0E-4E80-8A4B-54BFE3AB5355}" destId="{2CA64BA6-F8FC-4DB6-8782-658549C2A2F5}" srcOrd="16" destOrd="0" presId="urn:microsoft.com/office/officeart/2005/8/layout/process5"/>
    <dgm:cxn modelId="{F073BFFE-0848-4BEB-8BE5-910FB74F9CFC}" type="presParOf" srcId="{DD3C201D-6F0E-4E80-8A4B-54BFE3AB5355}" destId="{C8DC4A97-B93F-49C9-A57A-6ED88871F429}" srcOrd="17" destOrd="0" presId="urn:microsoft.com/office/officeart/2005/8/layout/process5"/>
    <dgm:cxn modelId="{CF4A0F75-8FB0-4816-B7EE-B8C7257242E4}" type="presParOf" srcId="{C8DC4A97-B93F-49C9-A57A-6ED88871F429}" destId="{BAAC5FEA-FA57-400D-8C70-0A96EBCF3498}" srcOrd="0" destOrd="0" presId="urn:microsoft.com/office/officeart/2005/8/layout/process5"/>
    <dgm:cxn modelId="{B4C6378E-E136-4020-9E00-B9D57C14422D}" type="presParOf" srcId="{DD3C201D-6F0E-4E80-8A4B-54BFE3AB5355}" destId="{7A916C5C-A383-4442-8ABE-0E566FAF7F88}" srcOrd="18" destOrd="0" presId="urn:microsoft.com/office/officeart/2005/8/layout/process5"/>
    <dgm:cxn modelId="{6C2CE79A-70C4-4FD3-BAEA-6427503F2D1B}" type="presParOf" srcId="{DD3C201D-6F0E-4E80-8A4B-54BFE3AB5355}" destId="{F09400A7-1C09-4CAA-8CEC-B5CC4FCF0436}" srcOrd="19" destOrd="0" presId="urn:microsoft.com/office/officeart/2005/8/layout/process5"/>
    <dgm:cxn modelId="{65FF5E85-BC37-4BAF-BD41-F7F7EFC0F4DF}" type="presParOf" srcId="{F09400A7-1C09-4CAA-8CEC-B5CC4FCF0436}" destId="{E52CB78F-1830-4D1F-86FE-30FF2625FC56}" srcOrd="0" destOrd="0" presId="urn:microsoft.com/office/officeart/2005/8/layout/process5"/>
    <dgm:cxn modelId="{F0AFC259-230A-4816-A450-CC7939F27184}" type="presParOf" srcId="{DD3C201D-6F0E-4E80-8A4B-54BFE3AB5355}" destId="{3B377935-DD62-49ED-861C-ADAE53057C46}" srcOrd="20" destOrd="0" presId="urn:microsoft.com/office/officeart/2005/8/layout/process5"/>
    <dgm:cxn modelId="{CAAAA632-F44A-4C4F-A298-D8745061E2B5}" type="presParOf" srcId="{DD3C201D-6F0E-4E80-8A4B-54BFE3AB5355}" destId="{E0F896DA-1C5B-4BB5-9200-9DB6D15CD0F4}" srcOrd="21" destOrd="0" presId="urn:microsoft.com/office/officeart/2005/8/layout/process5"/>
    <dgm:cxn modelId="{DBFF865A-5B1A-4C09-8974-1A797D488D9B}" type="presParOf" srcId="{E0F896DA-1C5B-4BB5-9200-9DB6D15CD0F4}" destId="{F613C6D6-D82E-4D35-B82B-BDF59FF814FF}" srcOrd="0" destOrd="0" presId="urn:microsoft.com/office/officeart/2005/8/layout/process5"/>
    <dgm:cxn modelId="{38E2D8E1-CC8D-435F-B27A-1AD09C786118}" type="presParOf" srcId="{DD3C201D-6F0E-4E80-8A4B-54BFE3AB5355}" destId="{0D152BF3-CDA8-438C-9FBF-80B154BE6C02}" srcOrd="22" destOrd="0" presId="urn:microsoft.com/office/officeart/2005/8/layout/process5"/>
    <dgm:cxn modelId="{3EFED807-A63F-469E-B5EC-FE6E7657CBC8}" type="presParOf" srcId="{DD3C201D-6F0E-4E80-8A4B-54BFE3AB5355}" destId="{3C1633DE-B658-47F6-9062-D832C6035B5D}" srcOrd="23" destOrd="0" presId="urn:microsoft.com/office/officeart/2005/8/layout/process5"/>
    <dgm:cxn modelId="{6CACEF55-D3DA-4B15-930F-529F50A513FF}" type="presParOf" srcId="{3C1633DE-B658-47F6-9062-D832C6035B5D}" destId="{96BC49EA-65BD-4002-BF42-F4F2AA393C28}" srcOrd="0" destOrd="0" presId="urn:microsoft.com/office/officeart/2005/8/layout/process5"/>
    <dgm:cxn modelId="{B4646398-F1A1-4A5C-9867-6D8CA7547245}" type="presParOf" srcId="{DD3C201D-6F0E-4E80-8A4B-54BFE3AB5355}" destId="{92184039-C2F0-49BA-9552-41BCEBCC15D8}" srcOrd="24" destOrd="0" presId="urn:microsoft.com/office/officeart/2005/8/layout/process5"/>
    <dgm:cxn modelId="{69B9614C-CCE6-44BF-A3A4-47F546B20775}" type="presParOf" srcId="{DD3C201D-6F0E-4E80-8A4B-54BFE3AB5355}" destId="{EF4EE57F-91C1-43A1-A371-A8AAD541BC2A}" srcOrd="25" destOrd="0" presId="urn:microsoft.com/office/officeart/2005/8/layout/process5"/>
    <dgm:cxn modelId="{C389B6B8-A3CA-4521-82B6-EE1CF211AB32}" type="presParOf" srcId="{EF4EE57F-91C1-43A1-A371-A8AAD541BC2A}" destId="{D0A73825-3220-4CB7-8032-F0492EDBDBE9}" srcOrd="0" destOrd="0" presId="urn:microsoft.com/office/officeart/2005/8/layout/process5"/>
    <dgm:cxn modelId="{39BFBDD0-A748-4DF1-BF17-481F1D84E43E}" type="presParOf" srcId="{DD3C201D-6F0E-4E80-8A4B-54BFE3AB5355}" destId="{12CE1CFD-B93F-4649-9E0B-098C55B343AE}" srcOrd="26" destOrd="0" presId="urn:microsoft.com/office/officeart/2005/8/layout/process5"/>
    <dgm:cxn modelId="{839B002F-C461-4A04-AC09-2CF8C17B9C91}" type="presParOf" srcId="{DD3C201D-6F0E-4E80-8A4B-54BFE3AB5355}" destId="{EBF866C1-118F-4269-9E20-52CB3BB6C7E7}" srcOrd="27" destOrd="0" presId="urn:microsoft.com/office/officeart/2005/8/layout/process5"/>
    <dgm:cxn modelId="{A9764235-E844-4AF4-B1CF-A429FBD06277}" type="presParOf" srcId="{EBF866C1-118F-4269-9E20-52CB3BB6C7E7}" destId="{74A26CB0-783A-457D-8F81-BF72E2882B62}" srcOrd="0" destOrd="0" presId="urn:microsoft.com/office/officeart/2005/8/layout/process5"/>
    <dgm:cxn modelId="{E42FDAFD-D060-47AA-80E1-1D333FBF2DC6}" type="presParOf" srcId="{DD3C201D-6F0E-4E80-8A4B-54BFE3AB5355}" destId="{B5F89BEC-1ADB-4A7C-9AC2-FA8321D875EE}" srcOrd="2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241DE-6AAC-4256-9E26-64AD3F43CDBB}">
      <dsp:nvSpPr>
        <dsp:cNvPr id="0" name=""/>
        <dsp:cNvSpPr/>
      </dsp:nvSpPr>
      <dsp:spPr>
        <a:xfrm>
          <a:off x="908283"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937781" y="30764"/>
        <a:ext cx="1619577" cy="948147"/>
      </dsp:txXfrm>
    </dsp:sp>
    <dsp:sp modelId="{E5FE6FB6-CC7E-4A7D-AAD3-A1B8B90A387C}">
      <dsp:nvSpPr>
        <dsp:cNvPr id="0" name=""/>
        <dsp:cNvSpPr/>
      </dsp:nvSpPr>
      <dsp:spPr>
        <a:xfrm>
          <a:off x="2734570"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4570" y="379952"/>
        <a:ext cx="249100" cy="249772"/>
      </dsp:txXfrm>
    </dsp:sp>
    <dsp:sp modelId="{F46EE843-9331-4658-BB07-9E488F6BE40F}">
      <dsp:nvSpPr>
        <dsp:cNvPr id="0" name=""/>
        <dsp:cNvSpPr/>
      </dsp:nvSpPr>
      <dsp:spPr>
        <a:xfrm>
          <a:off x="3258285"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Modulate with QPSK, with initial phase </a:t>
          </a:r>
          <a:r>
            <a:rPr lang="el-GR" sz="1600" kern="1200" dirty="0"/>
            <a:t>π</a:t>
          </a:r>
          <a:r>
            <a:rPr lang="en-GB" sz="1600" kern="1200" dirty="0"/>
            <a:t>/4</a:t>
          </a:r>
          <a:r>
            <a:rPr lang="en-US" sz="1600" kern="1200" dirty="0"/>
            <a:t> and gray coding</a:t>
          </a:r>
        </a:p>
      </dsp:txBody>
      <dsp:txXfrm>
        <a:off x="3287783" y="30764"/>
        <a:ext cx="1619577" cy="948147"/>
      </dsp:txXfrm>
    </dsp:sp>
    <dsp:sp modelId="{2B2B9ABD-C83B-408B-9C62-8BCF95D32E0E}">
      <dsp:nvSpPr>
        <dsp:cNvPr id="0" name=""/>
        <dsp:cNvSpPr/>
      </dsp:nvSpPr>
      <dsp:spPr>
        <a:xfrm>
          <a:off x="5084573"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84573" y="379952"/>
        <a:ext cx="249100" cy="249772"/>
      </dsp:txXfrm>
    </dsp:sp>
    <dsp:sp modelId="{E1B631AD-BBC2-4EDF-B8AF-97B4C55E6634}">
      <dsp:nvSpPr>
        <dsp:cNvPr id="0" name=""/>
        <dsp:cNvSpPr/>
      </dsp:nvSpPr>
      <dsp:spPr>
        <a:xfrm>
          <a:off x="5608288"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5637786" y="30764"/>
        <a:ext cx="1619577" cy="948147"/>
      </dsp:txXfrm>
    </dsp:sp>
    <dsp:sp modelId="{AFA14F17-7D20-4997-B6B3-B68C9189D6AE}">
      <dsp:nvSpPr>
        <dsp:cNvPr id="0" name=""/>
        <dsp:cNvSpPr/>
      </dsp:nvSpPr>
      <dsp:spPr>
        <a:xfrm>
          <a:off x="7434575"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4575" y="379952"/>
        <a:ext cx="249100" cy="249772"/>
      </dsp:txXfrm>
    </dsp:sp>
    <dsp:sp modelId="{698E58E8-AF14-4031-A07C-A81D1EE1B47E}">
      <dsp:nvSpPr>
        <dsp:cNvPr id="0" name=""/>
        <dsp:cNvSpPr/>
      </dsp:nvSpPr>
      <dsp:spPr>
        <a:xfrm>
          <a:off x="7958290"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7987788" y="30764"/>
        <a:ext cx="1619577" cy="948147"/>
      </dsp:txXfrm>
    </dsp:sp>
    <dsp:sp modelId="{4AAFA0DD-427F-4A02-AB70-3B417E712B3A}">
      <dsp:nvSpPr>
        <dsp:cNvPr id="0" name=""/>
        <dsp:cNvSpPr/>
      </dsp:nvSpPr>
      <dsp:spPr>
        <a:xfrm rot="5400000">
          <a:off x="8619648" y="1125910"/>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72691" y="1156125"/>
        <a:ext cx="249772" cy="249100"/>
      </dsp:txXfrm>
    </dsp:sp>
    <dsp:sp modelId="{392791E9-5F4B-4A5D-9FA8-CE02DFB0F3B7}">
      <dsp:nvSpPr>
        <dsp:cNvPr id="0" name=""/>
        <dsp:cNvSpPr/>
      </dsp:nvSpPr>
      <dsp:spPr>
        <a:xfrm>
          <a:off x="7958290"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7987788" y="1709338"/>
        <a:ext cx="1619577" cy="948147"/>
      </dsp:txXfrm>
    </dsp:sp>
    <dsp:sp modelId="{CFEF9A24-ECDB-444A-AB45-0FBA21847897}">
      <dsp:nvSpPr>
        <dsp:cNvPr id="0" name=""/>
        <dsp:cNvSpPr/>
      </dsp:nvSpPr>
      <dsp:spPr>
        <a:xfrm rot="10800000">
          <a:off x="7454718"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61475" y="2058525"/>
        <a:ext cx="249100" cy="249772"/>
      </dsp:txXfrm>
    </dsp:sp>
    <dsp:sp modelId="{950E5EBE-44BB-4C92-9EE4-BC22460A4EF9}">
      <dsp:nvSpPr>
        <dsp:cNvPr id="0" name=""/>
        <dsp:cNvSpPr/>
      </dsp:nvSpPr>
      <dsp:spPr>
        <a:xfrm>
          <a:off x="5608288"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5637786" y="1709338"/>
        <a:ext cx="1619577" cy="948147"/>
      </dsp:txXfrm>
    </dsp:sp>
    <dsp:sp modelId="{46AA52BC-8B6D-46A3-A636-CF9997F06AA4}">
      <dsp:nvSpPr>
        <dsp:cNvPr id="0" name=""/>
        <dsp:cNvSpPr/>
      </dsp:nvSpPr>
      <dsp:spPr>
        <a:xfrm rot="10800000">
          <a:off x="5104716"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211473" y="2058525"/>
        <a:ext cx="249100" cy="249772"/>
      </dsp:txXfrm>
    </dsp:sp>
    <dsp:sp modelId="{FBCBAEE7-C221-48EF-A1A6-E811F960AB76}">
      <dsp:nvSpPr>
        <dsp:cNvPr id="0" name=""/>
        <dsp:cNvSpPr/>
      </dsp:nvSpPr>
      <dsp:spPr>
        <a:xfrm>
          <a:off x="3258285"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3287783" y="1709338"/>
        <a:ext cx="1619577" cy="948147"/>
      </dsp:txXfrm>
    </dsp:sp>
    <dsp:sp modelId="{61B62871-FB35-4F21-8737-103845057CBF}">
      <dsp:nvSpPr>
        <dsp:cNvPr id="0" name=""/>
        <dsp:cNvSpPr/>
      </dsp:nvSpPr>
      <dsp:spPr>
        <a:xfrm rot="10800000">
          <a:off x="2754713"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1470" y="2058525"/>
        <a:ext cx="249100" cy="249772"/>
      </dsp:txXfrm>
    </dsp:sp>
    <dsp:sp modelId="{F5037606-C157-4155-BED8-849633FCB3A8}">
      <dsp:nvSpPr>
        <dsp:cNvPr id="0" name=""/>
        <dsp:cNvSpPr/>
      </dsp:nvSpPr>
      <dsp:spPr>
        <a:xfrm>
          <a:off x="908283"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Demodulate from QPSK</a:t>
          </a:r>
        </a:p>
      </dsp:txBody>
      <dsp:txXfrm>
        <a:off x="937781" y="1709338"/>
        <a:ext cx="1619577" cy="948147"/>
      </dsp:txXfrm>
    </dsp:sp>
    <dsp:sp modelId="{8E93EF29-2DA9-4450-A94E-E84C7B43096D}">
      <dsp:nvSpPr>
        <dsp:cNvPr id="0" name=""/>
        <dsp:cNvSpPr/>
      </dsp:nvSpPr>
      <dsp:spPr>
        <a:xfrm rot="5400000">
          <a:off x="1569641" y="2804484"/>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2684" y="2834699"/>
        <a:ext cx="249772" cy="249100"/>
      </dsp:txXfrm>
    </dsp:sp>
    <dsp:sp modelId="{895B3D7B-4668-43EF-92F3-F16B71473439}">
      <dsp:nvSpPr>
        <dsp:cNvPr id="0" name=""/>
        <dsp:cNvSpPr/>
      </dsp:nvSpPr>
      <dsp:spPr>
        <a:xfrm>
          <a:off x="908283" y="3358413"/>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Estimate BER, SNR and plot spectra</a:t>
          </a:r>
        </a:p>
      </dsp:txBody>
      <dsp:txXfrm>
        <a:off x="937781" y="3387911"/>
        <a:ext cx="1619577" cy="94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9071-4049-4819-A4D8-5167789C7C51}">
      <dsp:nvSpPr>
        <dsp:cNvPr id="0" name=""/>
        <dsp:cNvSpPr/>
      </dsp:nvSpPr>
      <dsp:spPr>
        <a:xfrm>
          <a:off x="5344"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34462" y="413097"/>
        <a:ext cx="1598684" cy="935916"/>
      </dsp:txXfrm>
    </dsp:sp>
    <dsp:sp modelId="{D8BC0FC3-1732-4A41-910A-DC713AC915F0}">
      <dsp:nvSpPr>
        <dsp:cNvPr id="0" name=""/>
        <dsp:cNvSpPr/>
      </dsp:nvSpPr>
      <dsp:spPr>
        <a:xfrm>
          <a:off x="1808074"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757780"/>
        <a:ext cx="245887" cy="246550"/>
      </dsp:txXfrm>
    </dsp:sp>
    <dsp:sp modelId="{D262D2C9-DD8B-435E-BD6B-2A90010EE04B}">
      <dsp:nvSpPr>
        <dsp:cNvPr id="0" name=""/>
        <dsp:cNvSpPr/>
      </dsp:nvSpPr>
      <dsp:spPr>
        <a:xfrm>
          <a:off x="2325033"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FEC Encoding/Preamble</a:t>
          </a:r>
        </a:p>
      </dsp:txBody>
      <dsp:txXfrm>
        <a:off x="2354151" y="413097"/>
        <a:ext cx="1598684" cy="935916"/>
      </dsp:txXfrm>
    </dsp:sp>
    <dsp:sp modelId="{68C0E020-4FD0-4491-BAE4-B0295B8EB972}">
      <dsp:nvSpPr>
        <dsp:cNvPr id="0" name=""/>
        <dsp:cNvSpPr/>
      </dsp:nvSpPr>
      <dsp:spPr>
        <a:xfrm>
          <a:off x="4127762"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757780"/>
        <a:ext cx="245887" cy="246550"/>
      </dsp:txXfrm>
    </dsp:sp>
    <dsp:sp modelId="{AC5DA3F6-BC12-4EFB-8885-CBED78A91B80}">
      <dsp:nvSpPr>
        <dsp:cNvPr id="0" name=""/>
        <dsp:cNvSpPr/>
      </dsp:nvSpPr>
      <dsp:spPr>
        <a:xfrm>
          <a:off x="4644721"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Modulate: </a:t>
          </a:r>
        </a:p>
        <a:p>
          <a:pPr marL="0" lvl="0" indent="0" algn="ctr" defTabSz="533400">
            <a:lnSpc>
              <a:spcPct val="90000"/>
            </a:lnSpc>
            <a:spcBef>
              <a:spcPct val="0"/>
            </a:spcBef>
            <a:spcAft>
              <a:spcPct val="35000"/>
            </a:spcAft>
            <a:buNone/>
          </a:pPr>
          <a:r>
            <a:rPr lang="en-GB" sz="1200" kern="1200" dirty="0"/>
            <a:t>QPSK, 16QAM, 64QAM</a:t>
          </a:r>
        </a:p>
        <a:p>
          <a:pPr marL="0" lvl="0" indent="0" algn="ctr" defTabSz="533400">
            <a:lnSpc>
              <a:spcPct val="90000"/>
            </a:lnSpc>
            <a:spcBef>
              <a:spcPct val="0"/>
            </a:spcBef>
            <a:spcAft>
              <a:spcPct val="35000"/>
            </a:spcAft>
            <a:buNone/>
          </a:pPr>
          <a:r>
            <a:rPr lang="en-GB" sz="1200" kern="1200" dirty="0"/>
            <a:t>QPSK: initial phase </a:t>
          </a:r>
          <a:r>
            <a:rPr lang="el-GR" sz="1200" kern="1200" dirty="0"/>
            <a:t>π</a:t>
          </a:r>
          <a:r>
            <a:rPr lang="en-GB" sz="1200" kern="1200" dirty="0"/>
            <a:t>/4</a:t>
          </a:r>
          <a:r>
            <a:rPr lang="en-US" sz="1200" kern="1200" dirty="0"/>
            <a:t> , gray coding</a:t>
          </a:r>
        </a:p>
      </dsp:txBody>
      <dsp:txXfrm>
        <a:off x="4673839" y="413097"/>
        <a:ext cx="1598684" cy="935916"/>
      </dsp:txXfrm>
    </dsp:sp>
    <dsp:sp modelId="{7AF6076B-F6E4-48D2-B941-932FBF7B5BF8}">
      <dsp:nvSpPr>
        <dsp:cNvPr id="0" name=""/>
        <dsp:cNvSpPr/>
      </dsp:nvSpPr>
      <dsp:spPr>
        <a:xfrm>
          <a:off x="6447451"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757780"/>
        <a:ext cx="245887" cy="246550"/>
      </dsp:txXfrm>
    </dsp:sp>
    <dsp:sp modelId="{BDC9D4F9-6BFA-4FBD-ABCD-1E6096C92643}">
      <dsp:nvSpPr>
        <dsp:cNvPr id="0" name=""/>
        <dsp:cNvSpPr/>
      </dsp:nvSpPr>
      <dsp:spPr>
        <a:xfrm>
          <a:off x="6964410"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6993528" y="413097"/>
        <a:ext cx="1598684" cy="935916"/>
      </dsp:txXfrm>
    </dsp:sp>
    <dsp:sp modelId="{5EBDDE8C-1468-4CA2-9D2A-300F69E062E0}">
      <dsp:nvSpPr>
        <dsp:cNvPr id="0" name=""/>
        <dsp:cNvSpPr/>
      </dsp:nvSpPr>
      <dsp:spPr>
        <a:xfrm>
          <a:off x="8767139"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757780"/>
        <a:ext cx="245887" cy="246550"/>
      </dsp:txXfrm>
    </dsp:sp>
    <dsp:sp modelId="{C58AF20F-1669-42BD-9ACE-636E78C80D8D}">
      <dsp:nvSpPr>
        <dsp:cNvPr id="0" name=""/>
        <dsp:cNvSpPr/>
      </dsp:nvSpPr>
      <dsp:spPr>
        <a:xfrm>
          <a:off x="9284098"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9313216" y="413097"/>
        <a:ext cx="1598684" cy="935916"/>
      </dsp:txXfrm>
    </dsp:sp>
    <dsp:sp modelId="{7557190D-BD84-403C-8960-28C9063E0A41}">
      <dsp:nvSpPr>
        <dsp:cNvPr id="0" name=""/>
        <dsp:cNvSpPr/>
      </dsp:nvSpPr>
      <dsp:spPr>
        <a:xfrm rot="5400000">
          <a:off x="9936925" y="1494115"/>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89284" y="1523939"/>
        <a:ext cx="246550" cy="245887"/>
      </dsp:txXfrm>
    </dsp:sp>
    <dsp:sp modelId="{CEA0BD65-F717-4769-8AAE-60686BDF38C6}">
      <dsp:nvSpPr>
        <dsp:cNvPr id="0" name=""/>
        <dsp:cNvSpPr/>
      </dsp:nvSpPr>
      <dsp:spPr>
        <a:xfrm>
          <a:off x="9284098"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9313216" y="2070017"/>
        <a:ext cx="1598684" cy="935916"/>
      </dsp:txXfrm>
    </dsp:sp>
    <dsp:sp modelId="{410531A4-8815-4C70-A912-5F4BFF301227}">
      <dsp:nvSpPr>
        <dsp:cNvPr id="0" name=""/>
        <dsp:cNvSpPr/>
      </dsp:nvSpPr>
      <dsp:spPr>
        <a:xfrm rot="10800000">
          <a:off x="8787022"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892402" y="2414700"/>
        <a:ext cx="245887" cy="246550"/>
      </dsp:txXfrm>
    </dsp:sp>
    <dsp:sp modelId="{341AA5BA-4B19-42C6-8956-FA95EC009B5C}">
      <dsp:nvSpPr>
        <dsp:cNvPr id="0" name=""/>
        <dsp:cNvSpPr/>
      </dsp:nvSpPr>
      <dsp:spPr>
        <a:xfrm>
          <a:off x="6964410"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Chromatic Dispersion</a:t>
          </a:r>
        </a:p>
      </dsp:txBody>
      <dsp:txXfrm>
        <a:off x="6993528" y="2070017"/>
        <a:ext cx="1598684" cy="935916"/>
      </dsp:txXfrm>
    </dsp:sp>
    <dsp:sp modelId="{4B7269C3-4712-4AFA-A269-612EBE88A570}">
      <dsp:nvSpPr>
        <dsp:cNvPr id="0" name=""/>
        <dsp:cNvSpPr/>
      </dsp:nvSpPr>
      <dsp:spPr>
        <a:xfrm rot="10800000">
          <a:off x="6467334"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572714" y="2414700"/>
        <a:ext cx="245887" cy="246550"/>
      </dsp:txXfrm>
    </dsp:sp>
    <dsp:sp modelId="{17C43CC8-89E5-42D9-897A-A0E634920B88}">
      <dsp:nvSpPr>
        <dsp:cNvPr id="0" name=""/>
        <dsp:cNvSpPr/>
      </dsp:nvSpPr>
      <dsp:spPr>
        <a:xfrm>
          <a:off x="4644721"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4673839" y="2070017"/>
        <a:ext cx="1598684" cy="935916"/>
      </dsp:txXfrm>
    </dsp:sp>
    <dsp:sp modelId="{753DAADC-2DC2-4646-8545-1D7C89C91F5A}">
      <dsp:nvSpPr>
        <dsp:cNvPr id="0" name=""/>
        <dsp:cNvSpPr/>
      </dsp:nvSpPr>
      <dsp:spPr>
        <a:xfrm rot="10800000">
          <a:off x="4147645"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53025" y="2414700"/>
        <a:ext cx="245887" cy="246550"/>
      </dsp:txXfrm>
    </dsp:sp>
    <dsp:sp modelId="{2CA64BA6-F8FC-4DB6-8782-658549C2A2F5}">
      <dsp:nvSpPr>
        <dsp:cNvPr id="0" name=""/>
        <dsp:cNvSpPr/>
      </dsp:nvSpPr>
      <dsp:spPr>
        <a:xfrm>
          <a:off x="2325033"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Resolve Chromatic Dispersion</a:t>
          </a:r>
        </a:p>
      </dsp:txBody>
      <dsp:txXfrm>
        <a:off x="2354151" y="2070017"/>
        <a:ext cx="1598684" cy="935916"/>
      </dsp:txXfrm>
    </dsp:sp>
    <dsp:sp modelId="{C8DC4A97-B93F-49C9-A57A-6ED88871F429}">
      <dsp:nvSpPr>
        <dsp:cNvPr id="0" name=""/>
        <dsp:cNvSpPr/>
      </dsp:nvSpPr>
      <dsp:spPr>
        <a:xfrm rot="10800000">
          <a:off x="1827957"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33337" y="2414700"/>
        <a:ext cx="245887" cy="246550"/>
      </dsp:txXfrm>
    </dsp:sp>
    <dsp:sp modelId="{7A916C5C-A383-4442-8ABE-0E566FAF7F88}">
      <dsp:nvSpPr>
        <dsp:cNvPr id="0" name=""/>
        <dsp:cNvSpPr/>
      </dsp:nvSpPr>
      <dsp:spPr>
        <a:xfrm>
          <a:off x="5344"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Frequency Equalisation</a:t>
          </a:r>
        </a:p>
      </dsp:txBody>
      <dsp:txXfrm>
        <a:off x="34462" y="2070017"/>
        <a:ext cx="1598684" cy="935916"/>
      </dsp:txXfrm>
    </dsp:sp>
    <dsp:sp modelId="{F09400A7-1C09-4CAA-8CEC-B5CC4FCF0436}">
      <dsp:nvSpPr>
        <dsp:cNvPr id="0" name=""/>
        <dsp:cNvSpPr/>
      </dsp:nvSpPr>
      <dsp:spPr>
        <a:xfrm rot="5400000">
          <a:off x="658171" y="3151036"/>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10530" y="3180860"/>
        <a:ext cx="246550" cy="245887"/>
      </dsp:txXfrm>
    </dsp:sp>
    <dsp:sp modelId="{3B377935-DD62-49ED-861C-ADAE53057C46}">
      <dsp:nvSpPr>
        <dsp:cNvPr id="0" name=""/>
        <dsp:cNvSpPr/>
      </dsp:nvSpPr>
      <dsp:spPr>
        <a:xfrm>
          <a:off x="5344"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Carrier Equalisation</a:t>
          </a:r>
        </a:p>
      </dsp:txBody>
      <dsp:txXfrm>
        <a:off x="34462" y="3726937"/>
        <a:ext cx="1598684" cy="935916"/>
      </dsp:txXfrm>
    </dsp:sp>
    <dsp:sp modelId="{E0F896DA-1C5B-4BB5-9200-9DB6D15CD0F4}">
      <dsp:nvSpPr>
        <dsp:cNvPr id="0" name=""/>
        <dsp:cNvSpPr/>
      </dsp:nvSpPr>
      <dsp:spPr>
        <a:xfrm>
          <a:off x="1808074"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4071620"/>
        <a:ext cx="245887" cy="246550"/>
      </dsp:txXfrm>
    </dsp:sp>
    <dsp:sp modelId="{0D152BF3-CDA8-438C-9FBF-80B154BE6C02}">
      <dsp:nvSpPr>
        <dsp:cNvPr id="0" name=""/>
        <dsp:cNvSpPr/>
      </dsp:nvSpPr>
      <dsp:spPr>
        <a:xfrm>
          <a:off x="2325033"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2354151" y="3726937"/>
        <a:ext cx="1598684" cy="935916"/>
      </dsp:txXfrm>
    </dsp:sp>
    <dsp:sp modelId="{3C1633DE-B658-47F6-9062-D832C6035B5D}">
      <dsp:nvSpPr>
        <dsp:cNvPr id="0" name=""/>
        <dsp:cNvSpPr/>
      </dsp:nvSpPr>
      <dsp:spPr>
        <a:xfrm>
          <a:off x="4127762"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4071620"/>
        <a:ext cx="245887" cy="246550"/>
      </dsp:txXfrm>
    </dsp:sp>
    <dsp:sp modelId="{92184039-C2F0-49BA-9552-41BCEBCC15D8}">
      <dsp:nvSpPr>
        <dsp:cNvPr id="0" name=""/>
        <dsp:cNvSpPr/>
      </dsp:nvSpPr>
      <dsp:spPr>
        <a:xfrm>
          <a:off x="4644721"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Demodulate from QPSK, 16QAM, 64QAM</a:t>
          </a:r>
        </a:p>
      </dsp:txBody>
      <dsp:txXfrm>
        <a:off x="4673839" y="3726937"/>
        <a:ext cx="1598684" cy="935916"/>
      </dsp:txXfrm>
    </dsp:sp>
    <dsp:sp modelId="{EF4EE57F-91C1-43A1-A371-A8AAD541BC2A}">
      <dsp:nvSpPr>
        <dsp:cNvPr id="0" name=""/>
        <dsp:cNvSpPr/>
      </dsp:nvSpPr>
      <dsp:spPr>
        <a:xfrm>
          <a:off x="6447451"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4071620"/>
        <a:ext cx="245887" cy="246550"/>
      </dsp:txXfrm>
    </dsp:sp>
    <dsp:sp modelId="{12CE1CFD-B93F-4649-9E0B-098C55B343AE}">
      <dsp:nvSpPr>
        <dsp:cNvPr id="0" name=""/>
        <dsp:cNvSpPr/>
      </dsp:nvSpPr>
      <dsp:spPr>
        <a:xfrm>
          <a:off x="6964410"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Decode using FEC</a:t>
          </a:r>
        </a:p>
      </dsp:txBody>
      <dsp:txXfrm>
        <a:off x="6993528" y="3726937"/>
        <a:ext cx="1598684" cy="935916"/>
      </dsp:txXfrm>
    </dsp:sp>
    <dsp:sp modelId="{EBF866C1-118F-4269-9E20-52CB3BB6C7E7}">
      <dsp:nvSpPr>
        <dsp:cNvPr id="0" name=""/>
        <dsp:cNvSpPr/>
      </dsp:nvSpPr>
      <dsp:spPr>
        <a:xfrm>
          <a:off x="8767139"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4071620"/>
        <a:ext cx="245887" cy="246550"/>
      </dsp:txXfrm>
    </dsp:sp>
    <dsp:sp modelId="{B5F89BEC-1ADB-4A7C-9AC2-FA8321D875EE}">
      <dsp:nvSpPr>
        <dsp:cNvPr id="0" name=""/>
        <dsp:cNvSpPr/>
      </dsp:nvSpPr>
      <dsp:spPr>
        <a:xfrm>
          <a:off x="9284098"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Estimate BER, SNR and plot spectra</a:t>
          </a:r>
        </a:p>
      </dsp:txBody>
      <dsp:txXfrm>
        <a:off x="9313216" y="3726937"/>
        <a:ext cx="1598684" cy="935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33B6-AED8-4F27-8383-AD641ED7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48B9E-E079-43F4-B51A-4F898019B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48272-09C6-4D2A-BEA1-2D41D6DDC50D}"/>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A52542B6-4C12-4640-BEEF-47385467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6D01B-9CA5-487A-B280-B4B8A37A4748}"/>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424566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9C31-1112-4999-A2E8-B9070B7B7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B9530-7E9E-4E68-9B73-2E6C6C240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1F88-F6DD-4160-B4EC-BCE3C62B6487}"/>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B1C8EAE4-8E37-4347-9BFB-43EEBD69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74677-887C-4F93-8C3E-093CCA24D14F}"/>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99626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38DDF-ED61-4BF2-A497-F5BC3CB93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18CBD-1A37-4992-AA80-B2B0E8CC3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BCD4C-2C93-428C-AA8C-1F392AE4B8D5}"/>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2B46D596-E5E9-485E-B16A-9DDD1165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2A6D6-6F3A-43AC-8E1C-2798AF2E017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1594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61DE-37CB-4455-9942-BD51D1587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42D60-5702-4152-91B4-621CC3DF7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FD5E0-F694-4070-BB7C-85FF28798256}"/>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EAB89650-32AB-40CA-872E-B1F212E4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79FB6-D143-4B7B-8F88-4FBD43A955C0}"/>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6074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3094-51BF-4F47-A8E1-DB869E3B1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E9167-9977-4015-B3E0-430C6B431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A3A54-5436-46F7-8F0C-E511FFAB963C}"/>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5DBB8C99-ED54-491E-B190-8443C6A2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C3EC3-49AB-47E6-9C65-FDEA35164EB6}"/>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44857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33D7-8C7D-4396-9B4B-59E96DEDA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82ECE-07EC-4936-8F9C-1B64411E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8E9759-911B-46C7-AA7C-2E9417EB2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A8B44-7296-4E14-B2C7-CD2D7B6AA54A}"/>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6" name="Footer Placeholder 5">
            <a:extLst>
              <a:ext uri="{FF2B5EF4-FFF2-40B4-BE49-F238E27FC236}">
                <a16:creationId xmlns:a16="http://schemas.microsoft.com/office/drawing/2014/main" id="{155A1A82-562B-4D8F-897F-BC2D50B85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E2026-6F3C-43ED-84AB-B43425C7324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216147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152A-FBFB-4508-B2F6-C77ECA16E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595CE-83BC-4ACC-B29B-240B17AED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7D02-616D-4FEC-A447-3655950FA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987EC0-27A0-481D-A786-EF225FA3E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B4C8B-3973-4F3C-8186-2727EF330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AFAAA-488C-4AC6-869A-F779B33E69FB}"/>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8" name="Footer Placeholder 7">
            <a:extLst>
              <a:ext uri="{FF2B5EF4-FFF2-40B4-BE49-F238E27FC236}">
                <a16:creationId xmlns:a16="http://schemas.microsoft.com/office/drawing/2014/main" id="{AF836636-E147-4708-B1A5-CDE335FC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29B15-31C3-48CE-9CAF-3DC76B9DEA8A}"/>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57862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FF2-BADC-4E66-BF45-4EB0AE466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69EFD9-BECB-4D0E-8376-589C2708C3B0}"/>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4" name="Footer Placeholder 3">
            <a:extLst>
              <a:ext uri="{FF2B5EF4-FFF2-40B4-BE49-F238E27FC236}">
                <a16:creationId xmlns:a16="http://schemas.microsoft.com/office/drawing/2014/main" id="{07622AFF-EE3A-4B86-B1E4-33CB1F74C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B7C14-7865-4996-92E0-F5FC71C336D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34002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F57FC-864B-4499-9EBE-58AAEF767476}"/>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3" name="Footer Placeholder 2">
            <a:extLst>
              <a:ext uri="{FF2B5EF4-FFF2-40B4-BE49-F238E27FC236}">
                <a16:creationId xmlns:a16="http://schemas.microsoft.com/office/drawing/2014/main" id="{EA672420-AB54-46B6-BA92-E00F3A1D5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80818-4B0D-4D06-AF2C-250684E9E55D}"/>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2200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CE8B-2392-40B8-99A2-1E56ABF85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A322C-58C6-44BD-97CB-AC24A0DF5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8D524-DDE4-49D6-990B-1140BF891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68E8-3E5F-4A68-BBFD-34B08160E67E}"/>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6" name="Footer Placeholder 5">
            <a:extLst>
              <a:ext uri="{FF2B5EF4-FFF2-40B4-BE49-F238E27FC236}">
                <a16:creationId xmlns:a16="http://schemas.microsoft.com/office/drawing/2014/main" id="{6DF1F72F-90D2-4A05-A0ED-7B06B24C5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2CBDE-3E55-483E-A7DC-C15F28AC602E}"/>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86282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5152-4A56-4B51-9E06-AE49D8360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5F40B-A8AA-4EF1-9858-882069AF1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B2F33-BD30-4E1F-B7DD-05D081D1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7F89-5F45-43FE-99A3-7B95A1DF9C82}"/>
              </a:ext>
            </a:extLst>
          </p:cNvPr>
          <p:cNvSpPr>
            <a:spLocks noGrp="1"/>
          </p:cNvSpPr>
          <p:nvPr>
            <p:ph type="dt" sz="half" idx="10"/>
          </p:nvPr>
        </p:nvSpPr>
        <p:spPr/>
        <p:txBody>
          <a:bodyPr/>
          <a:lstStyle/>
          <a:p>
            <a:fld id="{1D6AAEF1-BB65-438A-947A-6BD8EC392D5A}" type="datetimeFigureOut">
              <a:rPr lang="en-US" smtClean="0"/>
              <a:t>3/1/2021</a:t>
            </a:fld>
            <a:endParaRPr lang="en-US"/>
          </a:p>
        </p:txBody>
      </p:sp>
      <p:sp>
        <p:nvSpPr>
          <p:cNvPr id="6" name="Footer Placeholder 5">
            <a:extLst>
              <a:ext uri="{FF2B5EF4-FFF2-40B4-BE49-F238E27FC236}">
                <a16:creationId xmlns:a16="http://schemas.microsoft.com/office/drawing/2014/main" id="{FCB13262-F6BE-42B8-8D78-E7EF03268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C8067-A067-47FA-95A6-4E179E5336C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75567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51D88-6DBF-4C00-95F3-5139F9E84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39C56-5162-4887-8276-5F4A9C2F6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921B-1277-4CDB-A443-3E41F2C80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AAEF1-BB65-438A-947A-6BD8EC392D5A}" type="datetimeFigureOut">
              <a:rPr lang="en-US" smtClean="0"/>
              <a:t>3/1/2021</a:t>
            </a:fld>
            <a:endParaRPr lang="en-US"/>
          </a:p>
        </p:txBody>
      </p:sp>
      <p:sp>
        <p:nvSpPr>
          <p:cNvPr id="5" name="Footer Placeholder 4">
            <a:extLst>
              <a:ext uri="{FF2B5EF4-FFF2-40B4-BE49-F238E27FC236}">
                <a16:creationId xmlns:a16="http://schemas.microsoft.com/office/drawing/2014/main" id="{2C6AD9FF-397E-4B61-A31A-AA76A7798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7996-5A70-4DBD-8560-C3370EDF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971CC-0E02-441B-B7A0-F5AA3D7CAE06}" type="slidenum">
              <a:rPr lang="en-US" smtClean="0"/>
              <a:t>‹#›</a:t>
            </a:fld>
            <a:endParaRPr lang="en-US"/>
          </a:p>
        </p:txBody>
      </p:sp>
    </p:spTree>
    <p:extLst>
      <p:ext uri="{BB962C8B-B14F-4D97-AF65-F5344CB8AC3E}">
        <p14:creationId xmlns:p14="http://schemas.microsoft.com/office/powerpoint/2010/main" val="177143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10FF-EB68-45AD-B83B-BC53226A4E1F}"/>
              </a:ext>
            </a:extLst>
          </p:cNvPr>
          <p:cNvSpPr>
            <a:spLocks noGrp="1"/>
          </p:cNvSpPr>
          <p:nvPr>
            <p:ph type="ctrTitle"/>
          </p:nvPr>
        </p:nvSpPr>
        <p:spPr>
          <a:xfrm>
            <a:off x="307911" y="1750232"/>
            <a:ext cx="11884089" cy="2387600"/>
          </a:xfrm>
        </p:spPr>
        <p:txBody>
          <a:bodyPr>
            <a:normAutofit/>
          </a:bodyPr>
          <a:lstStyle/>
          <a:p>
            <a:r>
              <a:rPr lang="en-US" dirty="0">
                <a:latin typeface="Arial Nova Light" panose="020B0304020202020204" pitchFamily="34" charset="0"/>
              </a:rPr>
              <a:t>Investigation of High-Capacity </a:t>
            </a:r>
            <a:br>
              <a:rPr lang="en-US" dirty="0">
                <a:latin typeface="Arial Nova Light" panose="020B0304020202020204" pitchFamily="34" charset="0"/>
              </a:rPr>
            </a:br>
            <a:r>
              <a:rPr lang="en-US" dirty="0">
                <a:latin typeface="Arial Nova Light" panose="020B0304020202020204" pitchFamily="34" charset="0"/>
              </a:rPr>
              <a:t>Digital Coherent Transceivers</a:t>
            </a:r>
          </a:p>
        </p:txBody>
      </p:sp>
      <p:sp>
        <p:nvSpPr>
          <p:cNvPr id="3" name="Subtitle 2">
            <a:extLst>
              <a:ext uri="{FF2B5EF4-FFF2-40B4-BE49-F238E27FC236}">
                <a16:creationId xmlns:a16="http://schemas.microsoft.com/office/drawing/2014/main" id="{F067F199-2D55-49B6-9E6B-9648123AF556}"/>
              </a:ext>
            </a:extLst>
          </p:cNvPr>
          <p:cNvSpPr>
            <a:spLocks noGrp="1"/>
          </p:cNvSpPr>
          <p:nvPr>
            <p:ph type="subTitle" idx="1"/>
          </p:nvPr>
        </p:nvSpPr>
        <p:spPr>
          <a:xfrm>
            <a:off x="1524000" y="5589459"/>
            <a:ext cx="9144000" cy="1655762"/>
          </a:xfrm>
        </p:spPr>
        <p:txBody>
          <a:bodyPr>
            <a:normAutofit/>
          </a:bodyPr>
          <a:lstStyle/>
          <a:p>
            <a:r>
              <a:rPr lang="en-US" sz="2800" dirty="0">
                <a:latin typeface="Arial Nova Light" panose="020B0304020202020204" pitchFamily="34" charset="0"/>
              </a:rPr>
              <a:t>Aimilios Christou, G&amp;C College, ac2146</a:t>
            </a:r>
          </a:p>
        </p:txBody>
      </p:sp>
      <p:cxnSp>
        <p:nvCxnSpPr>
          <p:cNvPr id="7" name="Straight Connector 6">
            <a:extLst>
              <a:ext uri="{FF2B5EF4-FFF2-40B4-BE49-F238E27FC236}">
                <a16:creationId xmlns:a16="http://schemas.microsoft.com/office/drawing/2014/main" id="{6B3A8D85-693E-4859-96CA-02E873BA5C13}"/>
              </a:ext>
            </a:extLst>
          </p:cNvPr>
          <p:cNvCxnSpPr/>
          <p:nvPr/>
        </p:nvCxnSpPr>
        <p:spPr>
          <a:xfrm>
            <a:off x="3549445" y="5417574"/>
            <a:ext cx="49947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17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p:txBody>
          <a:bodyPr/>
          <a:lstStyle/>
          <a:p>
            <a:r>
              <a:rPr lang="en-US" dirty="0"/>
              <a:t>Chromatic Dispersion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0" y="1509742"/>
                <a:ext cx="7231224" cy="4351338"/>
              </a:xfrm>
            </p:spPr>
            <p:txBody>
              <a:bodyPr>
                <a:normAutofit fontScale="62500" lnSpcReduction="20000"/>
              </a:bodyPr>
              <a:lstStyle/>
              <a:p>
                <a:r>
                  <a:rPr lang="en-US" dirty="0"/>
                  <a:t>Chromatic Dispersion Model:</a:t>
                </a:r>
              </a:p>
              <a:p>
                <a:pPr marL="0" indent="0">
                  <a:buNone/>
                </a:pPr>
                <a:endParaRPr lang="en-US" dirty="0"/>
              </a:p>
              <a:p>
                <a:pPr marL="0" indent="0">
                  <a:buNone/>
                </a:pPr>
                <a:r>
                  <a:rPr lang="en-US" dirty="0"/>
                  <a:t>C(exp(j</a:t>
                </a:r>
                <a:r>
                  <a:rPr lang="el-GR" dirty="0"/>
                  <a:t>ω</a:t>
                </a:r>
                <a:r>
                  <a:rPr lang="en-US" dirty="0"/>
                  <a:t>T )) = exp(−</a:t>
                </a:r>
                <a:r>
                  <a:rPr lang="en-US" dirty="0" err="1"/>
                  <a:t>jK</a:t>
                </a:r>
                <a:r>
                  <a:rPr lang="en-US" dirty="0"/>
                  <a:t> (</a:t>
                </a:r>
                <a:r>
                  <a:rPr lang="el-GR" dirty="0"/>
                  <a:t>ω</a:t>
                </a:r>
                <a:r>
                  <a:rPr lang="en-US" dirty="0"/>
                  <a:t>T )</a:t>
                </a:r>
                <a:r>
                  <a:rPr lang="en-US" baseline="30000" dirty="0"/>
                  <a:t>2</a:t>
                </a:r>
                <a:r>
                  <a:rPr lang="en-US" dirty="0"/>
                  <a:t>), Where K = D</a:t>
                </a:r>
                <a:r>
                  <a:rPr lang="el-GR" dirty="0"/>
                  <a:t>λ</a:t>
                </a:r>
                <a:r>
                  <a:rPr lang="en-US" baseline="30000" dirty="0"/>
                  <a:t>2</a:t>
                </a:r>
                <a:r>
                  <a:rPr lang="en-US" dirty="0"/>
                  <a:t>z/4</a:t>
                </a:r>
                <a:r>
                  <a:rPr lang="el-GR" dirty="0"/>
                  <a:t>π</a:t>
                </a:r>
                <a:r>
                  <a:rPr lang="en-US" dirty="0"/>
                  <a:t>cT</a:t>
                </a:r>
                <a:r>
                  <a:rPr lang="en-US" baseline="30000" dirty="0"/>
                  <a:t>2</a:t>
                </a:r>
              </a:p>
              <a:p>
                <a:pPr marL="0" indent="0">
                  <a:buNone/>
                </a:pPr>
                <a:endParaRPr lang="en-US" baseline="30000" dirty="0"/>
              </a:p>
              <a:p>
                <a:r>
                  <a:rPr lang="en-US" dirty="0"/>
                  <a:t>Chromatic Dispersion Filter:</a:t>
                </a:r>
              </a:p>
              <a:p>
                <a:pPr marL="0" indent="0">
                  <a:buNone/>
                </a:pPr>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4</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e>
                    </m:d>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rPr>
                      <m:t>+1</m:t>
                    </m:r>
                  </m:oMath>
                </a14:m>
                <a:endParaRPr lang="en-US" dirty="0"/>
              </a:p>
              <a:p>
                <a:pPr marL="0" indent="0">
                  <a:buNone/>
                </a:pPr>
                <a:endParaRPr lang="en-US" dirty="0"/>
              </a:p>
              <a:p>
                <a:r>
                  <a:rPr lang="en-US" dirty="0"/>
                  <a:t>Least Squares Filter: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r>
                                <a:rPr lang="en-US" b="0" i="1" smtClean="0">
                                  <a:latin typeface="Cambria Math" panose="02040503050406030204" pitchFamily="18" charset="0"/>
                                </a:rPr>
                                <m:t>+</m:t>
                              </m:r>
                              <m:f>
                                <m:fPr>
                                  <m:ctrlPr>
                                    <a:rPr lang="el-GR" b="0" i="1" smtClean="0">
                                      <a:latin typeface="Cambria Math" panose="02040503050406030204" pitchFamily="18" charset="0"/>
                                    </a:rPr>
                                  </m:ctrlPr>
                                </m:fPr>
                                <m:num>
                                  <m:r>
                                    <a:rPr lang="en-US" b="0" i="1" smtClean="0">
                                      <a:latin typeface="Cambria Math" panose="02040503050406030204" pitchFamily="18" charset="0"/>
                                    </a:rPr>
                                    <m:t>3</m:t>
                                  </m:r>
                                  <m:r>
                                    <a:rPr lang="el-GR" b="0" i="1" smtClean="0">
                                      <a:latin typeface="Cambria Math" panose="02040503050406030204" pitchFamily="18" charset="0"/>
                                    </a:rPr>
                                    <m:t>𝜋</m:t>
                                  </m:r>
                                </m:num>
                                <m:den>
                                  <m:r>
                                    <a:rPr lang="en-US" b="0" i="1" smtClean="0">
                                      <a:latin typeface="Cambria Math" panose="02040503050406030204" pitchFamily="18" charset="0"/>
                                    </a:rPr>
                                    <m:t>4</m:t>
                                  </m:r>
                                </m:den>
                              </m:f>
                              <m:r>
                                <a:rPr lang="en-US" b="0" i="1" smtClean="0">
                                  <a:latin typeface="Cambria Math" panose="02040503050406030204" pitchFamily="18" charset="0"/>
                                </a:rPr>
                                <m:t>)</m:t>
                              </m:r>
                            </m:sup>
                          </m:sSup>
                        </m:num>
                        <m:den>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𝐾</m:t>
                              </m:r>
                            </m:e>
                          </m:rad>
                        </m:den>
                      </m:f>
                      <m:d>
                        <m:dPr>
                          <m:ctrlPr>
                            <a:rPr lang="en-US" b="0" i="1" smtClean="0">
                              <a:latin typeface="Cambria Math" panose="02040503050406030204" pitchFamily="18" charset="0"/>
                            </a:rPr>
                          </m:ctrlPr>
                        </m:dPr>
                        <m:e>
                          <m:r>
                            <a:rPr lang="en-US" b="0" i="1" smtClean="0">
                              <a:latin typeface="Cambria Math" panose="02040503050406030204" pitchFamily="18" charset="0"/>
                            </a:rPr>
                            <m:t>𝑒𝑟𝑓𝑖</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r>
                            <a:rPr lang="en-US" b="0" i="1" smtClean="0">
                              <a:latin typeface="Cambria Math" panose="02040503050406030204" pitchFamily="18" charset="0"/>
                            </a:rPr>
                            <m:t>+</m:t>
                          </m:r>
                          <m:r>
                            <a:rPr lang="en-US" b="0" i="1" smtClean="0">
                              <a:latin typeface="Cambria Math" panose="02040503050406030204" pitchFamily="18" charset="0"/>
                            </a:rPr>
                            <m:t>𝑒𝑟𝑓𝑖</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i="1">
                                      <a:latin typeface="Cambria Math" panose="02040503050406030204" pitchFamily="18" charset="0"/>
                                    </a:rPr>
                                    <m:t>(2</m:t>
                                  </m:r>
                                  <m:r>
                                    <a:rPr lang="en-US" i="1">
                                      <a:latin typeface="Cambria Math" panose="02040503050406030204" pitchFamily="18" charset="0"/>
                                    </a:rPr>
                                    <m:t>𝐾</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981E42B-E536-4B4D-9077-02E56249404E}"/>
                  </a:ext>
                </a:extLst>
              </p:cNvPr>
              <p:cNvSpPr>
                <a:spLocks noGrp="1" noRot="1" noChangeAspect="1" noMove="1" noResize="1" noEditPoints="1" noAdjustHandles="1" noChangeArrowheads="1" noChangeShapeType="1" noTextEdit="1"/>
              </p:cNvSpPr>
              <p:nvPr>
                <p:ph idx="1"/>
              </p:nvPr>
            </p:nvSpPr>
            <p:spPr>
              <a:xfrm>
                <a:off x="0" y="1509742"/>
                <a:ext cx="7231224" cy="4351338"/>
              </a:xfrm>
              <a:blipFill>
                <a:blip r:embed="rId2"/>
                <a:stretch>
                  <a:fillRect l="-675" t="-238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2BA266-FB90-41A5-9AA6-778D08FD10B8}"/>
              </a:ext>
            </a:extLst>
          </p:cNvPr>
          <p:cNvSpPr txBox="1"/>
          <p:nvPr/>
        </p:nvSpPr>
        <p:spPr>
          <a:xfrm>
            <a:off x="838200" y="6123543"/>
            <a:ext cx="9321282" cy="646331"/>
          </a:xfrm>
          <a:prstGeom prst="rect">
            <a:avLst/>
          </a:prstGeom>
          <a:noFill/>
        </p:spPr>
        <p:txBody>
          <a:bodyPr wrap="square" rtlCol="0">
            <a:spAutoFit/>
          </a:bodyPr>
          <a:lstStyle/>
          <a:p>
            <a:r>
              <a:rPr lang="en-US" dirty="0"/>
              <a:t>Unable to implement </a:t>
            </a:r>
            <a:r>
              <a:rPr lang="el-GR" dirty="0"/>
              <a:t>ω</a:t>
            </a:r>
            <a:r>
              <a:rPr lang="en-US" dirty="0"/>
              <a:t> as a vector correctly, do not know how to get the taps for an impulse response for the CD Model</a:t>
            </a:r>
          </a:p>
        </p:txBody>
      </p:sp>
      <p:sp>
        <p:nvSpPr>
          <p:cNvPr id="6" name="TextBox 5">
            <a:extLst>
              <a:ext uri="{FF2B5EF4-FFF2-40B4-BE49-F238E27FC236}">
                <a16:creationId xmlns:a16="http://schemas.microsoft.com/office/drawing/2014/main" id="{24CB0AAD-F77F-4265-86BD-F0E4E3FEAFA5}"/>
              </a:ext>
            </a:extLst>
          </p:cNvPr>
          <p:cNvSpPr txBox="1"/>
          <p:nvPr/>
        </p:nvSpPr>
        <p:spPr>
          <a:xfrm>
            <a:off x="11253923" y="6492875"/>
            <a:ext cx="938077" cy="369332"/>
          </a:xfrm>
          <a:prstGeom prst="rect">
            <a:avLst/>
          </a:prstGeom>
          <a:noFill/>
        </p:spPr>
        <p:txBody>
          <a:bodyPr wrap="none" rtlCol="0">
            <a:spAutoFit/>
          </a:bodyPr>
          <a:lstStyle/>
          <a:p>
            <a:r>
              <a:rPr lang="en-US" dirty="0" err="1"/>
              <a:t>Wk</a:t>
            </a:r>
            <a:r>
              <a:rPr lang="en-US" dirty="0"/>
              <a:t> 6&amp;7</a:t>
            </a:r>
          </a:p>
        </p:txBody>
      </p:sp>
      <p:pic>
        <p:nvPicPr>
          <p:cNvPr id="7" name="Picture 6">
            <a:extLst>
              <a:ext uri="{FF2B5EF4-FFF2-40B4-BE49-F238E27FC236}">
                <a16:creationId xmlns:a16="http://schemas.microsoft.com/office/drawing/2014/main" id="{6350358C-1F6E-47AF-90D2-8C89255D7D39}"/>
              </a:ext>
            </a:extLst>
          </p:cNvPr>
          <p:cNvPicPr>
            <a:picLocks noChangeAspect="1"/>
          </p:cNvPicPr>
          <p:nvPr/>
        </p:nvPicPr>
        <p:blipFill>
          <a:blip r:embed="rId3"/>
          <a:stretch>
            <a:fillRect/>
          </a:stretch>
        </p:blipFill>
        <p:spPr>
          <a:xfrm>
            <a:off x="6764499" y="543411"/>
            <a:ext cx="5427501" cy="4111982"/>
          </a:xfrm>
          <a:prstGeom prst="rect">
            <a:avLst/>
          </a:prstGeom>
        </p:spPr>
      </p:pic>
    </p:spTree>
    <p:extLst>
      <p:ext uri="{BB962C8B-B14F-4D97-AF65-F5344CB8AC3E}">
        <p14:creationId xmlns:p14="http://schemas.microsoft.com/office/powerpoint/2010/main" val="176845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a:xfrm>
            <a:off x="841248" y="510047"/>
            <a:ext cx="3300984" cy="1645920"/>
          </a:xfrm>
        </p:spPr>
        <p:txBody>
          <a:bodyPr>
            <a:normAutofit/>
          </a:bodyPr>
          <a:lstStyle/>
          <a:p>
            <a:r>
              <a:rPr lang="en-US" sz="2800" dirty="0"/>
              <a:t>Pulse Shaping</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4581144" y="510047"/>
            <a:ext cx="6858000" cy="1645920"/>
          </a:xfrm>
        </p:spPr>
        <p:txBody>
          <a:bodyPr anchor="ctr">
            <a:noAutofit/>
          </a:bodyPr>
          <a:lstStyle/>
          <a:p>
            <a:pPr marL="0" indent="0">
              <a:buNone/>
            </a:pPr>
            <a:r>
              <a:rPr lang="en-US" sz="2400" b="1" dirty="0"/>
              <a:t>Raised Cosine Filter with Interpolation/Decimation</a:t>
            </a:r>
            <a:endParaRPr lang="en-US" sz="2400" b="1" baseline="30000" dirty="0"/>
          </a:p>
          <a:p>
            <a:pPr marL="0" indent="0">
              <a:buNone/>
            </a:pPr>
            <a:r>
              <a:rPr lang="en-US" sz="2400" dirty="0"/>
              <a:t>Filter Parameters: Square Root, Roll off = 0.5, Taps: 32, Upsampling: 8</a:t>
            </a:r>
          </a:p>
          <a:p>
            <a:pPr marL="0" indent="0">
              <a:buNone/>
            </a:pPr>
            <a:r>
              <a:rPr lang="en-US" sz="2400" dirty="0"/>
              <a:t>(looked at other filters: Nyquist)</a:t>
            </a:r>
          </a:p>
        </p:txBody>
      </p:sp>
      <p:pic>
        <p:nvPicPr>
          <p:cNvPr id="5" name="Picture 4">
            <a:extLst>
              <a:ext uri="{FF2B5EF4-FFF2-40B4-BE49-F238E27FC236}">
                <a16:creationId xmlns:a16="http://schemas.microsoft.com/office/drawing/2014/main" id="{3EDDF281-1148-4246-8EC2-3EA78E523987}"/>
              </a:ext>
            </a:extLst>
          </p:cNvPr>
          <p:cNvPicPr>
            <a:picLocks noChangeAspect="1"/>
          </p:cNvPicPr>
          <p:nvPr/>
        </p:nvPicPr>
        <p:blipFill rotWithShape="1">
          <a:blip r:embed="rId2"/>
          <a:srcRect l="65" t="770" r="4363" b="-3772"/>
          <a:stretch/>
        </p:blipFill>
        <p:spPr>
          <a:xfrm>
            <a:off x="3771048" y="2690804"/>
            <a:ext cx="4488024" cy="3805617"/>
          </a:xfrm>
          <a:prstGeom prst="rect">
            <a:avLst/>
          </a:prstGeom>
        </p:spPr>
      </p:pic>
      <p:pic>
        <p:nvPicPr>
          <p:cNvPr id="4" name="Picture 3">
            <a:extLst>
              <a:ext uri="{FF2B5EF4-FFF2-40B4-BE49-F238E27FC236}">
                <a16:creationId xmlns:a16="http://schemas.microsoft.com/office/drawing/2014/main" id="{1FD65957-9571-4ADD-8BBF-48D1D4806FF8}"/>
              </a:ext>
            </a:extLst>
          </p:cNvPr>
          <p:cNvPicPr>
            <a:picLocks noChangeAspect="1"/>
          </p:cNvPicPr>
          <p:nvPr/>
        </p:nvPicPr>
        <p:blipFill rotWithShape="1">
          <a:blip r:embed="rId3"/>
          <a:srcRect r="1" b="14208"/>
          <a:stretch/>
        </p:blipFill>
        <p:spPr>
          <a:xfrm>
            <a:off x="8387333" y="2599364"/>
            <a:ext cx="3584448" cy="3639312"/>
          </a:xfrm>
          <a:prstGeom prst="rect">
            <a:avLst/>
          </a:prstGeom>
        </p:spPr>
      </p:pic>
      <p:sp>
        <p:nvSpPr>
          <p:cNvPr id="7" name="TextBox 6">
            <a:extLst>
              <a:ext uri="{FF2B5EF4-FFF2-40B4-BE49-F238E27FC236}">
                <a16:creationId xmlns:a16="http://schemas.microsoft.com/office/drawing/2014/main" id="{A4B9B466-020F-4BC8-BDE7-E9B84B55E025}"/>
              </a:ext>
            </a:extLst>
          </p:cNvPr>
          <p:cNvSpPr txBox="1"/>
          <p:nvPr/>
        </p:nvSpPr>
        <p:spPr>
          <a:xfrm>
            <a:off x="11528036" y="6523896"/>
            <a:ext cx="663964" cy="369332"/>
          </a:xfrm>
          <a:prstGeom prst="rect">
            <a:avLst/>
          </a:prstGeom>
          <a:noFill/>
        </p:spPr>
        <p:txBody>
          <a:bodyPr wrap="none" rtlCol="0">
            <a:spAutoFit/>
          </a:bodyPr>
          <a:lstStyle/>
          <a:p>
            <a:r>
              <a:rPr lang="en-US" dirty="0" err="1"/>
              <a:t>Wk</a:t>
            </a:r>
            <a:r>
              <a:rPr lang="en-US" dirty="0"/>
              <a:t> 8</a:t>
            </a:r>
          </a:p>
        </p:txBody>
      </p:sp>
      <p:pic>
        <p:nvPicPr>
          <p:cNvPr id="12" name="Picture 1">
            <a:extLst>
              <a:ext uri="{FF2B5EF4-FFF2-40B4-BE49-F238E27FC236}">
                <a16:creationId xmlns:a16="http://schemas.microsoft.com/office/drawing/2014/main" id="{F6C59362-6462-4320-8CB2-EE775C2D3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7" y="3136931"/>
            <a:ext cx="3567340" cy="2675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811626-46D2-4E6F-B6E1-F77043B8AEE2}"/>
              </a:ext>
            </a:extLst>
          </p:cNvPr>
          <p:cNvPicPr>
            <a:picLocks noChangeAspect="1"/>
          </p:cNvPicPr>
          <p:nvPr/>
        </p:nvPicPr>
        <p:blipFill rotWithShape="1">
          <a:blip r:embed="rId5"/>
          <a:srcRect l="24201" r="23352"/>
          <a:stretch/>
        </p:blipFill>
        <p:spPr>
          <a:xfrm>
            <a:off x="38641" y="2655027"/>
            <a:ext cx="3584448" cy="3639312"/>
          </a:xfrm>
          <a:prstGeom prst="rect">
            <a:avLst/>
          </a:prstGeom>
        </p:spPr>
      </p:pic>
    </p:spTree>
    <p:extLst>
      <p:ext uri="{BB962C8B-B14F-4D97-AF65-F5344CB8AC3E}">
        <p14:creationId xmlns:p14="http://schemas.microsoft.com/office/powerpoint/2010/main" val="237270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D8F-3E6B-4B29-98B0-D82DF509A4DD}"/>
              </a:ext>
            </a:extLst>
          </p:cNvPr>
          <p:cNvSpPr>
            <a:spLocks noGrp="1"/>
          </p:cNvSpPr>
          <p:nvPr>
            <p:ph type="title"/>
          </p:nvPr>
        </p:nvSpPr>
        <p:spPr/>
        <p:txBody>
          <a:bodyPr>
            <a:normAutofit/>
          </a:bodyPr>
          <a:lstStyle/>
          <a:p>
            <a:r>
              <a:rPr lang="en-GB" sz="4000" dirty="0"/>
              <a:t>Need to Account for Delay in pulse-shaping filters</a:t>
            </a:r>
            <a:endParaRPr lang="en-US" sz="4000" dirty="0"/>
          </a:p>
        </p:txBody>
      </p:sp>
      <p:sp>
        <p:nvSpPr>
          <p:cNvPr id="3" name="Content Placeholder 2">
            <a:extLst>
              <a:ext uri="{FF2B5EF4-FFF2-40B4-BE49-F238E27FC236}">
                <a16:creationId xmlns:a16="http://schemas.microsoft.com/office/drawing/2014/main" id="{D0C9EAEC-9118-4B07-981C-3FF7942139C4}"/>
              </a:ext>
            </a:extLst>
          </p:cNvPr>
          <p:cNvSpPr>
            <a:spLocks noGrp="1"/>
          </p:cNvSpPr>
          <p:nvPr>
            <p:ph idx="1"/>
          </p:nvPr>
        </p:nvSpPr>
        <p:spPr>
          <a:xfrm>
            <a:off x="838200" y="1825625"/>
            <a:ext cx="10515600" cy="1603375"/>
          </a:xfrm>
        </p:spPr>
        <p:txBody>
          <a:bodyPr/>
          <a:lstStyle/>
          <a:p>
            <a:pPr marL="0" indent="0">
              <a:buNone/>
            </a:pPr>
            <a:r>
              <a:rPr lang="en-US" dirty="0"/>
              <a:t>Delay is equal to N//2 where N is the number of taps used for a filter</a:t>
            </a:r>
          </a:p>
          <a:p>
            <a:pPr marL="0" indent="0">
              <a:buNone/>
            </a:pPr>
            <a:r>
              <a:rPr lang="en-US" dirty="0"/>
              <a:t>&gt; Using two filters (</a:t>
            </a:r>
            <a:r>
              <a:rPr lang="en-US" dirty="0" err="1"/>
              <a:t>tx</a:t>
            </a:r>
            <a:r>
              <a:rPr lang="en-US" dirty="0"/>
              <a:t> and </a:t>
            </a:r>
            <a:r>
              <a:rPr lang="en-US" dirty="0" err="1"/>
              <a:t>rx</a:t>
            </a:r>
            <a:r>
              <a:rPr lang="en-US" dirty="0"/>
              <a:t>) leads to a total delay of N taps</a:t>
            </a:r>
          </a:p>
          <a:p>
            <a:pPr marL="0" indent="0">
              <a:buNone/>
            </a:pPr>
            <a:r>
              <a:rPr lang="en-US" dirty="0"/>
              <a:t> Therefore, need to shift output by N taps before demodulation</a:t>
            </a:r>
          </a:p>
        </p:txBody>
      </p:sp>
      <p:sp>
        <p:nvSpPr>
          <p:cNvPr id="5" name="TextBox 4">
            <a:extLst>
              <a:ext uri="{FF2B5EF4-FFF2-40B4-BE49-F238E27FC236}">
                <a16:creationId xmlns:a16="http://schemas.microsoft.com/office/drawing/2014/main" id="{E22C1794-30FE-4714-A7A9-1F35FFFA8F2D}"/>
              </a:ext>
            </a:extLst>
          </p:cNvPr>
          <p:cNvSpPr txBox="1"/>
          <p:nvPr/>
        </p:nvSpPr>
        <p:spPr>
          <a:xfrm>
            <a:off x="10756490" y="6462877"/>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6712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407-EFD6-4F0F-B332-FC82A1A331A8}"/>
              </a:ext>
            </a:extLst>
          </p:cNvPr>
          <p:cNvSpPr>
            <a:spLocks noGrp="1"/>
          </p:cNvSpPr>
          <p:nvPr>
            <p:ph type="title"/>
          </p:nvPr>
        </p:nvSpPr>
        <p:spPr/>
        <p:txBody>
          <a:bodyPr/>
          <a:lstStyle/>
          <a:p>
            <a:r>
              <a:rPr lang="en-US"/>
              <a:t>Approach to Solution of Desynchronisation:</a:t>
            </a:r>
            <a:endParaRPr lang="en-GB" dirty="0"/>
          </a:p>
        </p:txBody>
      </p:sp>
      <p:sp>
        <p:nvSpPr>
          <p:cNvPr id="4" name="Content Placeholder 2">
            <a:extLst>
              <a:ext uri="{FF2B5EF4-FFF2-40B4-BE49-F238E27FC236}">
                <a16:creationId xmlns:a16="http://schemas.microsoft.com/office/drawing/2014/main" id="{D2CD58A7-71BA-4605-AF6C-56898504DEBF}"/>
              </a:ext>
            </a:extLst>
          </p:cNvPr>
          <p:cNvSpPr txBox="1">
            <a:spLocks/>
          </p:cNvSpPr>
          <p:nvPr/>
        </p:nvSpPr>
        <p:spPr>
          <a:xfrm>
            <a:off x="838200" y="1690688"/>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First Implemented a direct shift by N which perfectly accounted for the delay. The problem with this approach is that other parts of the system also add delay and their delay is unknown. An approach that </a:t>
            </a:r>
            <a:r>
              <a:rPr lang="en-US" dirty="0" err="1"/>
              <a:t>synchrosizes</a:t>
            </a:r>
            <a:r>
              <a:rPr lang="en-US" dirty="0"/>
              <a:t> the TX and RX signal regardless of delay is needed.</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D2ACC808-EFF6-4754-8BC3-5159284F9920}"/>
              </a:ext>
            </a:extLst>
          </p:cNvPr>
          <p:cNvSpPr txBox="1">
            <a:spLocks/>
          </p:cNvSpPr>
          <p:nvPr/>
        </p:nvSpPr>
        <p:spPr>
          <a:xfrm>
            <a:off x="838200" y="3330575"/>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a:t>
            </a:r>
            <a:r>
              <a:rPr lang="en-US" dirty="0" err="1"/>
              <a:t>Synchronisation</a:t>
            </a:r>
            <a:r>
              <a:rPr lang="en-US" dirty="0"/>
              <a:t> using cross-correlation has been implemented. The received </a:t>
            </a:r>
            <a:r>
              <a:rPr lang="en-US" dirty="0" err="1"/>
              <a:t>downsampled</a:t>
            </a:r>
            <a:r>
              <a:rPr lang="en-US" dirty="0"/>
              <a:t> signal after filtering with CD, AWGN and phase noise is correlated with the TX signal before pulse-shaping. </a:t>
            </a:r>
          </a:p>
          <a:p>
            <a:pPr marL="0" indent="0">
              <a:buFont typeface="Arial" panose="020B0604020202020204" pitchFamily="34" charset="0"/>
              <a:buNone/>
            </a:pPr>
            <a:r>
              <a:rPr lang="en-US" dirty="0"/>
              <a:t>The Argmax of this cross-correlation is the delay between these 2 signals.</a:t>
            </a:r>
          </a:p>
        </p:txBody>
      </p:sp>
      <p:sp>
        <p:nvSpPr>
          <p:cNvPr id="6" name="Content Placeholder 2">
            <a:extLst>
              <a:ext uri="{FF2B5EF4-FFF2-40B4-BE49-F238E27FC236}">
                <a16:creationId xmlns:a16="http://schemas.microsoft.com/office/drawing/2014/main" id="{F44C4F0B-6886-4724-AC68-829F65A39BA3}"/>
              </a:ext>
            </a:extLst>
          </p:cNvPr>
          <p:cNvSpPr txBox="1">
            <a:spLocks/>
          </p:cNvSpPr>
          <p:nvPr/>
        </p:nvSpPr>
        <p:spPr>
          <a:xfrm>
            <a:off x="695960" y="5195887"/>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Problems:</a:t>
            </a:r>
          </a:p>
          <a:p>
            <a:pPr marL="0" indent="0">
              <a:buFont typeface="Arial" panose="020B0604020202020204" pitchFamily="34" charset="0"/>
              <a:buNone/>
            </a:pPr>
            <a:r>
              <a:rPr lang="en-US" dirty="0"/>
              <a:t>This approach is not consistent and can also lead to values close to the true delay but off by 2-3 taps</a:t>
            </a:r>
          </a:p>
        </p:txBody>
      </p:sp>
      <p:sp>
        <p:nvSpPr>
          <p:cNvPr id="7" name="TextBox 6">
            <a:extLst>
              <a:ext uri="{FF2B5EF4-FFF2-40B4-BE49-F238E27FC236}">
                <a16:creationId xmlns:a16="http://schemas.microsoft.com/office/drawing/2014/main" id="{9E50DF15-211B-4DDD-80E4-3158A6D8777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423294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p:txBody>
          <a:bodyPr/>
          <a:lstStyle/>
          <a:p>
            <a:r>
              <a:rPr lang="en-GB" dirty="0"/>
              <a:t>Diagram of Current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4068673294"/>
              </p:ext>
            </p:extLst>
          </p:nvPr>
        </p:nvGraphicFramePr>
        <p:xfrm>
          <a:off x="856860" y="1810139"/>
          <a:ext cx="10545147" cy="436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09DADE72-E54B-4CB5-8DF2-D9DC16E36682}"/>
              </a:ext>
            </a:extLst>
          </p:cNvPr>
          <p:cNvSpPr txBox="1"/>
          <p:nvPr/>
        </p:nvSpPr>
        <p:spPr>
          <a:xfrm>
            <a:off x="0" y="6584175"/>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325272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a:xfrm>
            <a:off x="819540" y="-224551"/>
            <a:ext cx="10515600" cy="1325563"/>
          </a:xfrm>
        </p:spPr>
        <p:txBody>
          <a:bodyPr/>
          <a:lstStyle/>
          <a:p>
            <a:r>
              <a:rPr lang="en-GB" dirty="0"/>
              <a:t>Diagram of Expanded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2102087313"/>
              </p:ext>
            </p:extLst>
          </p:nvPr>
        </p:nvGraphicFramePr>
        <p:xfrm>
          <a:off x="530289" y="709126"/>
          <a:ext cx="10946364" cy="507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36302A1D-3225-478F-8735-B11B5D3F18D7}"/>
              </a:ext>
            </a:extLst>
          </p:cNvPr>
          <p:cNvSpPr txBox="1"/>
          <p:nvPr/>
        </p:nvSpPr>
        <p:spPr>
          <a:xfrm>
            <a:off x="0" y="6488668"/>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165357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A8B8-F1D2-497D-A0FE-384C987930DD}"/>
              </a:ext>
            </a:extLst>
          </p:cNvPr>
          <p:cNvSpPr>
            <a:spLocks noGrp="1"/>
          </p:cNvSpPr>
          <p:nvPr>
            <p:ph type="title"/>
          </p:nvPr>
        </p:nvSpPr>
        <p:spPr/>
        <p:txBody>
          <a:bodyPr/>
          <a:lstStyle/>
          <a:p>
            <a:r>
              <a:rPr lang="en-US" dirty="0"/>
              <a:t>Things to be integrated after individual testing</a:t>
            </a:r>
          </a:p>
        </p:txBody>
      </p:sp>
      <p:sp>
        <p:nvSpPr>
          <p:cNvPr id="3" name="Content Placeholder 2">
            <a:extLst>
              <a:ext uri="{FF2B5EF4-FFF2-40B4-BE49-F238E27FC236}">
                <a16:creationId xmlns:a16="http://schemas.microsoft.com/office/drawing/2014/main" id="{EFFAD9FE-30CD-4615-8AE7-9442A43F281F}"/>
              </a:ext>
            </a:extLst>
          </p:cNvPr>
          <p:cNvSpPr>
            <a:spLocks noGrp="1"/>
          </p:cNvSpPr>
          <p:nvPr>
            <p:ph idx="1"/>
          </p:nvPr>
        </p:nvSpPr>
        <p:spPr/>
        <p:txBody>
          <a:bodyPr/>
          <a:lstStyle/>
          <a:p>
            <a:r>
              <a:rPr lang="en-US" dirty="0"/>
              <a:t>Filter Delay (Done)</a:t>
            </a:r>
          </a:p>
          <a:p>
            <a:r>
              <a:rPr lang="en-US" dirty="0"/>
              <a:t>16QAM (Done)</a:t>
            </a:r>
          </a:p>
          <a:p>
            <a:r>
              <a:rPr lang="en-US" dirty="0"/>
              <a:t>64QAM (Done)</a:t>
            </a:r>
          </a:p>
          <a:p>
            <a:r>
              <a:rPr lang="en-US" dirty="0"/>
              <a:t>Chromatic Dispersion implementation and DSP filters to account for it (CD done, filters not working still, inverse CD does work)</a:t>
            </a:r>
          </a:p>
          <a:p>
            <a:r>
              <a:rPr lang="en-US" dirty="0"/>
              <a:t>FEC (LDPC using </a:t>
            </a:r>
            <a:r>
              <a:rPr lang="en-US" dirty="0" err="1"/>
              <a:t>dvb</a:t>
            </a:r>
            <a:r>
              <a:rPr lang="en-US" dirty="0"/>
              <a:t> s2 standard)</a:t>
            </a:r>
          </a:p>
          <a:p>
            <a:r>
              <a:rPr lang="en-US" dirty="0"/>
              <a:t>Carrier </a:t>
            </a:r>
            <a:r>
              <a:rPr lang="en-US" dirty="0" err="1"/>
              <a:t>Equalisation</a:t>
            </a:r>
            <a:r>
              <a:rPr lang="en-US" dirty="0"/>
              <a:t> (After FE)</a:t>
            </a:r>
          </a:p>
          <a:p>
            <a:r>
              <a:rPr lang="en-US" dirty="0"/>
              <a:t>Frequency </a:t>
            </a:r>
            <a:r>
              <a:rPr lang="en-US" dirty="0" err="1"/>
              <a:t>Equalisation</a:t>
            </a:r>
            <a:r>
              <a:rPr lang="en-US" dirty="0"/>
              <a:t> (Requires Local Oscillator Implementation – Ask)</a:t>
            </a:r>
          </a:p>
          <a:p>
            <a:endParaRPr lang="en-US" dirty="0"/>
          </a:p>
          <a:p>
            <a:endParaRPr lang="en-US" dirty="0"/>
          </a:p>
        </p:txBody>
      </p:sp>
      <p:sp>
        <p:nvSpPr>
          <p:cNvPr id="4" name="TextBox 3">
            <a:extLst>
              <a:ext uri="{FF2B5EF4-FFF2-40B4-BE49-F238E27FC236}">
                <a16:creationId xmlns:a16="http://schemas.microsoft.com/office/drawing/2014/main" id="{FF1051C1-636A-4256-9A7A-657CCA4351E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71003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26CD0F-7E94-4ADF-8982-8B00FA1DA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36378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181F10-5ED3-40ED-BF2E-5A102EA49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837275"/>
            <a:ext cx="112585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F0846A-DD88-4C16-9F1E-509223A0C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44018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26E5410-3217-4F14-9408-84B1E0196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 y="-96012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2C0C556-3295-494A-9872-C940CFACF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6246" y="2456120"/>
            <a:ext cx="3059575" cy="1708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77CC1B-9420-48C3-87A1-5D3E761673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747" y="4312391"/>
            <a:ext cx="3302643" cy="2476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4CDA239-45F1-497D-BB29-B74DB80532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 y="140366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D6D58A71-2C22-49EE-8EEF-77D2C9485F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188372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04C8779-B59D-4C69-8E4C-4003A00F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8" y="200024"/>
            <a:ext cx="4577590" cy="34331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70DD5886-C6CC-4CD2-91CB-49E354F9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32" y="113851"/>
            <a:ext cx="3727048" cy="18465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D1D0080-E6D1-4D51-A892-7FB11BBB6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385" y="1968291"/>
            <a:ext cx="3114890" cy="23361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C1208B76-EBBE-4F6B-A2F4-F1403FA09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2444" y="4165096"/>
            <a:ext cx="3302643" cy="2476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7A4846BF-89B6-4052-943D-124DCAE45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8724" y="73500"/>
            <a:ext cx="2845441" cy="213408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8F4C5C7D-0753-40EC-9250-F984CABE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4" y="3633218"/>
            <a:ext cx="4192350" cy="31442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24ACA3A-49ED-432B-B7AB-9FD1DCFB9A9D}"/>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89855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Chromatic Dispersion Fix</a:t>
            </a:r>
          </a:p>
        </p:txBody>
      </p:sp>
      <p:sp>
        <p:nvSpPr>
          <p:cNvPr id="3" name="Content Placeholder 2">
            <a:extLst>
              <a:ext uri="{FF2B5EF4-FFF2-40B4-BE49-F238E27FC236}">
                <a16:creationId xmlns:a16="http://schemas.microsoft.com/office/drawing/2014/main" id="{0BE5ADF0-F7BC-4951-98AA-957127F7E760}"/>
              </a:ext>
            </a:extLst>
          </p:cNvPr>
          <p:cNvSpPr>
            <a:spLocks noGrp="1"/>
          </p:cNvSpPr>
          <p:nvPr>
            <p:ph idx="1"/>
          </p:nvPr>
        </p:nvSpPr>
        <p:spPr>
          <a:xfrm>
            <a:off x="838200" y="1825625"/>
            <a:ext cx="4900127" cy="4351338"/>
          </a:xfrm>
        </p:spPr>
        <p:txBody>
          <a:bodyPr>
            <a:normAutofit fontScale="85000" lnSpcReduction="20000"/>
          </a:bodyPr>
          <a:lstStyle/>
          <a:p>
            <a:r>
              <a:rPr lang="en-US" dirty="0"/>
              <a:t>Implemented a version of the CD Model that inverses its operation</a:t>
            </a:r>
          </a:p>
          <a:p>
            <a:r>
              <a:rPr lang="en-US" dirty="0"/>
              <a:t>This allowed for debugging to effectively check if the original model was implemented correctly</a:t>
            </a:r>
          </a:p>
          <a:p>
            <a:r>
              <a:rPr lang="en-US" dirty="0"/>
              <a:t>Now applying the CD Model and then the Inverse CD Model perfectly demodulates the signal. This means that the Linear and OLS Filters should properly attempt to correct for CD. This is still not the case.</a:t>
            </a:r>
          </a:p>
          <a:p>
            <a:r>
              <a:rPr lang="en-US" dirty="0"/>
              <a:t>Considerations of moving into personally implemented adaptive filters instead of </a:t>
            </a:r>
            <a:r>
              <a:rPr lang="en-US" dirty="0" err="1"/>
              <a:t>Matlab</a:t>
            </a:r>
            <a:r>
              <a:rPr lang="en-US" dirty="0"/>
              <a:t>-provided ones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8" name="Picture 7">
            <a:extLst>
              <a:ext uri="{FF2B5EF4-FFF2-40B4-BE49-F238E27FC236}">
                <a16:creationId xmlns:a16="http://schemas.microsoft.com/office/drawing/2014/main" id="{34B08B97-2E4F-4157-9D76-CE1687FF8E03}"/>
              </a:ext>
            </a:extLst>
          </p:cNvPr>
          <p:cNvPicPr>
            <a:picLocks noChangeAspect="1"/>
          </p:cNvPicPr>
          <p:nvPr/>
        </p:nvPicPr>
        <p:blipFill>
          <a:blip r:embed="rId2"/>
          <a:stretch>
            <a:fillRect/>
          </a:stretch>
        </p:blipFill>
        <p:spPr>
          <a:xfrm>
            <a:off x="6096000" y="465901"/>
            <a:ext cx="3504559" cy="2719447"/>
          </a:xfrm>
          <a:prstGeom prst="rect">
            <a:avLst/>
          </a:prstGeom>
        </p:spPr>
      </p:pic>
      <p:pic>
        <p:nvPicPr>
          <p:cNvPr id="10" name="Picture 9">
            <a:extLst>
              <a:ext uri="{FF2B5EF4-FFF2-40B4-BE49-F238E27FC236}">
                <a16:creationId xmlns:a16="http://schemas.microsoft.com/office/drawing/2014/main" id="{AB26CB71-C050-4BF3-B9E0-00539CBC986A}"/>
              </a:ext>
            </a:extLst>
          </p:cNvPr>
          <p:cNvPicPr>
            <a:picLocks/>
          </p:cNvPicPr>
          <p:nvPr/>
        </p:nvPicPr>
        <p:blipFill>
          <a:blip r:embed="rId3"/>
          <a:stretch>
            <a:fillRect/>
          </a:stretch>
        </p:blipFill>
        <p:spPr>
          <a:xfrm>
            <a:off x="6096000" y="3429000"/>
            <a:ext cx="3506400" cy="2718000"/>
          </a:xfrm>
          <a:prstGeom prst="rect">
            <a:avLst/>
          </a:prstGeom>
        </p:spPr>
      </p:pic>
      <p:pic>
        <p:nvPicPr>
          <p:cNvPr id="1035" name="Picture 11">
            <a:extLst>
              <a:ext uri="{FF2B5EF4-FFF2-40B4-BE49-F238E27FC236}">
                <a16:creationId xmlns:a16="http://schemas.microsoft.com/office/drawing/2014/main" id="{324236C1-EFD2-4EAA-8974-DCDE12210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000" y="2200736"/>
            <a:ext cx="2781506" cy="208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0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4842031" cy="369332"/>
          </a:xfrm>
          <a:prstGeom prst="rect">
            <a:avLst/>
          </a:prstGeom>
          <a:noFill/>
        </p:spPr>
        <p:txBody>
          <a:bodyPr wrap="none" rtlCol="0">
            <a:spAutoFit/>
          </a:bodyPr>
          <a:lstStyle/>
          <a:p>
            <a:r>
              <a:rPr lang="en-US" dirty="0"/>
              <a:t>Implementation from lectures in the time domain</a:t>
            </a:r>
            <a:endParaRPr lang="en-GB" dirty="0"/>
          </a:p>
        </p:txBody>
      </p:sp>
      <p:pic>
        <p:nvPicPr>
          <p:cNvPr id="13" name="Picture 12">
            <a:extLst>
              <a:ext uri="{FF2B5EF4-FFF2-40B4-BE49-F238E27FC236}">
                <a16:creationId xmlns:a16="http://schemas.microsoft.com/office/drawing/2014/main" id="{135730C2-3112-4508-AB73-038AEF9B6657}"/>
              </a:ext>
            </a:extLst>
          </p:cNvPr>
          <p:cNvPicPr>
            <a:picLocks noChangeAspect="1"/>
          </p:cNvPicPr>
          <p:nvPr/>
        </p:nvPicPr>
        <p:blipFill>
          <a:blip r:embed="rId2"/>
          <a:stretch>
            <a:fillRect/>
          </a:stretch>
        </p:blipFill>
        <p:spPr>
          <a:xfrm>
            <a:off x="5552240" y="1547590"/>
            <a:ext cx="5901878" cy="4426409"/>
          </a:xfrm>
          <a:prstGeom prst="rect">
            <a:avLst/>
          </a:prstGeom>
        </p:spPr>
      </p:pic>
      <p:sp>
        <p:nvSpPr>
          <p:cNvPr id="15" name="TextBox 14">
            <a:extLst>
              <a:ext uri="{FF2B5EF4-FFF2-40B4-BE49-F238E27FC236}">
                <a16:creationId xmlns:a16="http://schemas.microsoft.com/office/drawing/2014/main" id="{ACB9E731-B295-49D9-923F-368DD815D1C5}"/>
              </a:ext>
            </a:extLst>
          </p:cNvPr>
          <p:cNvSpPr txBox="1"/>
          <p:nvPr/>
        </p:nvSpPr>
        <p:spPr>
          <a:xfrm>
            <a:off x="6001965" y="5973999"/>
            <a:ext cx="5358390" cy="369332"/>
          </a:xfrm>
          <a:prstGeom prst="rect">
            <a:avLst/>
          </a:prstGeom>
          <a:noFill/>
        </p:spPr>
        <p:txBody>
          <a:bodyPr wrap="none" rtlCol="0">
            <a:spAutoFit/>
          </a:bodyPr>
          <a:lstStyle/>
          <a:p>
            <a:r>
              <a:rPr lang="en-US" dirty="0"/>
              <a:t>Implementation from lectures in the frequency domain</a:t>
            </a:r>
            <a:endParaRPr lang="en-GB" dirty="0"/>
          </a:p>
        </p:txBody>
      </p:sp>
      <p:pic>
        <p:nvPicPr>
          <p:cNvPr id="16" name="Picture 15">
            <a:extLst>
              <a:ext uri="{FF2B5EF4-FFF2-40B4-BE49-F238E27FC236}">
                <a16:creationId xmlns:a16="http://schemas.microsoft.com/office/drawing/2014/main" id="{DAB0051C-2BB9-453A-8E2C-1FDF6BB9CFC9}"/>
              </a:ext>
            </a:extLst>
          </p:cNvPr>
          <p:cNvPicPr>
            <a:picLocks noChangeAspect="1"/>
          </p:cNvPicPr>
          <p:nvPr/>
        </p:nvPicPr>
        <p:blipFill>
          <a:blip r:embed="rId3"/>
          <a:stretch>
            <a:fillRect/>
          </a:stretch>
        </p:blipFill>
        <p:spPr>
          <a:xfrm>
            <a:off x="0" y="1615014"/>
            <a:ext cx="5722079" cy="4291559"/>
          </a:xfrm>
          <a:prstGeom prst="rect">
            <a:avLst/>
          </a:prstGeom>
        </p:spPr>
      </p:pic>
    </p:spTree>
    <p:extLst>
      <p:ext uri="{BB962C8B-B14F-4D97-AF65-F5344CB8AC3E}">
        <p14:creationId xmlns:p14="http://schemas.microsoft.com/office/powerpoint/2010/main" val="19661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DC39-50FE-4C4F-A029-ECBF2E40775E}"/>
              </a:ext>
            </a:extLst>
          </p:cNvPr>
          <p:cNvSpPr>
            <a:spLocks noGrp="1"/>
          </p:cNvSpPr>
          <p:nvPr>
            <p:ph type="title"/>
          </p:nvPr>
        </p:nvSpPr>
        <p:spPr/>
        <p:txBody>
          <a:bodyPr/>
          <a:lstStyle/>
          <a:p>
            <a:r>
              <a:rPr lang="en-US" dirty="0">
                <a:latin typeface="Arial Nova Light" panose="020B0304020202020204" pitchFamily="34" charset="0"/>
              </a:rPr>
              <a:t>Modeling the transmitter</a:t>
            </a:r>
          </a:p>
        </p:txBody>
      </p:sp>
      <p:sp>
        <p:nvSpPr>
          <p:cNvPr id="3" name="Content Placeholder 2">
            <a:extLst>
              <a:ext uri="{FF2B5EF4-FFF2-40B4-BE49-F238E27FC236}">
                <a16:creationId xmlns:a16="http://schemas.microsoft.com/office/drawing/2014/main" id="{04F41A6B-23FB-498B-87E6-E420562CF452}"/>
              </a:ext>
            </a:extLst>
          </p:cNvPr>
          <p:cNvSpPr>
            <a:spLocks noGrp="1"/>
          </p:cNvSpPr>
          <p:nvPr>
            <p:ph idx="1"/>
          </p:nvPr>
        </p:nvSpPr>
        <p:spPr>
          <a:xfrm>
            <a:off x="838200" y="1825625"/>
            <a:ext cx="6794241" cy="4351338"/>
          </a:xfrm>
        </p:spPr>
        <p:txBody>
          <a:bodyPr>
            <a:normAutofit fontScale="92500"/>
          </a:bodyPr>
          <a:lstStyle/>
          <a:p>
            <a:r>
              <a:rPr lang="en-US" dirty="0">
                <a:latin typeface="Arial" panose="020B0604020202020204" pitchFamily="34" charset="0"/>
                <a:cs typeface="Arial" panose="020B0604020202020204" pitchFamily="34" charset="0"/>
              </a:rPr>
              <a:t>Began by sending a collection of 10000 random symbols</a:t>
            </a:r>
          </a:p>
          <a:p>
            <a:r>
              <a:rPr lang="en-US" dirty="0">
                <a:latin typeface="Arial" panose="020B0604020202020204" pitchFamily="34" charset="0"/>
                <a:cs typeface="Arial" panose="020B0604020202020204" pitchFamily="34" charset="0"/>
              </a:rPr>
              <a:t>Modulation with gray-mapped QPSK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a:t>
            </a:r>
          </a:p>
          <a:p>
            <a:r>
              <a:rPr lang="en-US" dirty="0">
                <a:latin typeface="Arial" panose="020B0604020202020204" pitchFamily="34" charset="0"/>
                <a:cs typeface="Arial" panose="020B0604020202020204" pitchFamily="34" charset="0"/>
              </a:rPr>
              <a:t>Adding random noise in amplitude and phase</a:t>
            </a:r>
          </a:p>
          <a:p>
            <a:r>
              <a:rPr lang="en-US" dirty="0">
                <a:latin typeface="Arial" panose="020B0604020202020204" pitchFamily="34" charset="0"/>
                <a:cs typeface="Arial" panose="020B0604020202020204" pitchFamily="34" charset="0"/>
              </a:rPr>
              <a:t>Implementation of my own QPSK function to better understand the concept</a:t>
            </a:r>
          </a:p>
          <a:p>
            <a:r>
              <a:rPr lang="en-US" dirty="0">
                <a:latin typeface="Arial" panose="020B0604020202020204" pitchFamily="34" charset="0"/>
                <a:cs typeface="Arial" panose="020B0604020202020204" pitchFamily="34" charset="0"/>
              </a:rPr>
              <a:t>Demodulation with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-provided functions</a:t>
            </a:r>
          </a:p>
        </p:txBody>
      </p:sp>
      <p:sp>
        <p:nvSpPr>
          <p:cNvPr id="4" name="TextBox 3">
            <a:extLst>
              <a:ext uri="{FF2B5EF4-FFF2-40B4-BE49-F238E27FC236}">
                <a16:creationId xmlns:a16="http://schemas.microsoft.com/office/drawing/2014/main" id="{CF041A87-C1EC-45FD-869B-11E6FB297313}"/>
              </a:ext>
            </a:extLst>
          </p:cNvPr>
          <p:cNvSpPr txBox="1"/>
          <p:nvPr/>
        </p:nvSpPr>
        <p:spPr>
          <a:xfrm>
            <a:off x="11353800" y="6459445"/>
            <a:ext cx="663964" cy="369332"/>
          </a:xfrm>
          <a:prstGeom prst="rect">
            <a:avLst/>
          </a:prstGeom>
          <a:noFill/>
        </p:spPr>
        <p:txBody>
          <a:bodyPr wrap="none" rtlCol="0">
            <a:spAutoFit/>
          </a:bodyPr>
          <a:lstStyle/>
          <a:p>
            <a:r>
              <a:rPr lang="en-US" dirty="0" err="1"/>
              <a:t>Wk</a:t>
            </a:r>
            <a:r>
              <a:rPr lang="en-US" dirty="0"/>
              <a:t> 1</a:t>
            </a:r>
          </a:p>
        </p:txBody>
      </p:sp>
      <p:pic>
        <p:nvPicPr>
          <p:cNvPr id="6" name="Picture 4">
            <a:extLst>
              <a:ext uri="{FF2B5EF4-FFF2-40B4-BE49-F238E27FC236}">
                <a16:creationId xmlns:a16="http://schemas.microsoft.com/office/drawing/2014/main" id="{17B514F1-4FE2-4683-A0CF-220B703B2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78" y="2393630"/>
            <a:ext cx="4287104" cy="321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4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9" name="Picture 8">
            <a:extLst>
              <a:ext uri="{FF2B5EF4-FFF2-40B4-BE49-F238E27FC236}">
                <a16:creationId xmlns:a16="http://schemas.microsoft.com/office/drawing/2014/main" id="{4A9EAF58-AD26-4974-A15C-4F38350F5243}"/>
              </a:ext>
            </a:extLst>
          </p:cNvPr>
          <p:cNvPicPr>
            <a:picLocks noChangeAspect="1"/>
          </p:cNvPicPr>
          <p:nvPr/>
        </p:nvPicPr>
        <p:blipFill>
          <a:blip r:embed="rId2"/>
          <a:stretch>
            <a:fillRect/>
          </a:stretch>
        </p:blipFill>
        <p:spPr>
          <a:xfrm>
            <a:off x="72958" y="1527243"/>
            <a:ext cx="5929008" cy="4446756"/>
          </a:xfrm>
          <a:prstGeom prst="rect">
            <a:avLst/>
          </a:prstGeom>
        </p:spPr>
      </p:pic>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5035994" cy="646331"/>
          </a:xfrm>
          <a:prstGeom prst="rect">
            <a:avLst/>
          </a:prstGeom>
          <a:noFill/>
        </p:spPr>
        <p:txBody>
          <a:bodyPr wrap="none" rtlCol="0">
            <a:spAutoFit/>
          </a:bodyPr>
          <a:lstStyle/>
          <a:p>
            <a:r>
              <a:rPr lang="en-GB" dirty="0"/>
              <a:t>Modified </a:t>
            </a:r>
            <a:r>
              <a:rPr lang="en-US" dirty="0"/>
              <a:t>Implementation from lectures in the time </a:t>
            </a:r>
          </a:p>
          <a:p>
            <a:r>
              <a:rPr lang="en-US" dirty="0"/>
              <a:t>domain to fix lecture note mistakes</a:t>
            </a:r>
            <a:endParaRPr lang="en-GB" dirty="0"/>
          </a:p>
        </p:txBody>
      </p:sp>
      <p:pic>
        <p:nvPicPr>
          <p:cNvPr id="1025" name="Picture 1">
            <a:extLst>
              <a:ext uri="{FF2B5EF4-FFF2-40B4-BE49-F238E27FC236}">
                <a16:creationId xmlns:a16="http://schemas.microsoft.com/office/drawing/2014/main" id="{7CD7776E-A056-4871-B3B2-9416D0B3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440" y="1371671"/>
            <a:ext cx="6343865" cy="47578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CFF6C1-8C4C-433D-B0F5-F070D32D72A2}"/>
              </a:ext>
            </a:extLst>
          </p:cNvPr>
          <p:cNvSpPr txBox="1"/>
          <p:nvPr/>
        </p:nvSpPr>
        <p:spPr>
          <a:xfrm>
            <a:off x="6915003" y="6188225"/>
            <a:ext cx="4040978" cy="369332"/>
          </a:xfrm>
          <a:prstGeom prst="rect">
            <a:avLst/>
          </a:prstGeom>
          <a:noFill/>
        </p:spPr>
        <p:txBody>
          <a:bodyPr wrap="none" rtlCol="0">
            <a:spAutoFit/>
          </a:bodyPr>
          <a:lstStyle/>
          <a:p>
            <a:r>
              <a:rPr lang="en-GB" dirty="0"/>
              <a:t>Personal Implementation of FD-FIR  Filter</a:t>
            </a:r>
          </a:p>
        </p:txBody>
      </p:sp>
    </p:spTree>
    <p:extLst>
      <p:ext uri="{BB962C8B-B14F-4D97-AF65-F5344CB8AC3E}">
        <p14:creationId xmlns:p14="http://schemas.microsoft.com/office/powerpoint/2010/main" val="306020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F3AC-66E1-4B48-B243-DDC63F74CB80}"/>
              </a:ext>
            </a:extLst>
          </p:cNvPr>
          <p:cNvSpPr>
            <a:spLocks noGrp="1"/>
          </p:cNvSpPr>
          <p:nvPr>
            <p:ph type="title"/>
          </p:nvPr>
        </p:nvSpPr>
        <p:spPr/>
        <p:txBody>
          <a:bodyPr/>
          <a:lstStyle/>
          <a:p>
            <a:r>
              <a:rPr lang="en-GB" dirty="0"/>
              <a:t>Carrier Equalisation</a:t>
            </a:r>
          </a:p>
        </p:txBody>
      </p:sp>
      <p:sp>
        <p:nvSpPr>
          <p:cNvPr id="3" name="Content Placeholder 2">
            <a:extLst>
              <a:ext uri="{FF2B5EF4-FFF2-40B4-BE49-F238E27FC236}">
                <a16:creationId xmlns:a16="http://schemas.microsoft.com/office/drawing/2014/main" id="{B5225383-1530-4AEF-82BD-6228FA69A6E5}"/>
              </a:ext>
            </a:extLst>
          </p:cNvPr>
          <p:cNvSpPr>
            <a:spLocks noGrp="1"/>
          </p:cNvSpPr>
          <p:nvPr>
            <p:ph idx="1"/>
          </p:nvPr>
        </p:nvSpPr>
        <p:spPr/>
        <p:txBody>
          <a:bodyPr/>
          <a:lstStyle/>
          <a:p>
            <a:r>
              <a:rPr lang="en-GB" dirty="0"/>
              <a:t>Adaptive Equalisation Methods</a:t>
            </a:r>
          </a:p>
          <a:p>
            <a:pPr marL="0" indent="0">
              <a:buNone/>
            </a:pPr>
            <a:r>
              <a:rPr lang="en-GB" dirty="0"/>
              <a:t>LMS, RMS filters. (MLSE as another option).</a:t>
            </a:r>
          </a:p>
          <a:p>
            <a:pPr marL="0" indent="0">
              <a:buNone/>
            </a:pPr>
            <a:r>
              <a:rPr lang="en-GB" dirty="0"/>
              <a:t>Resources lack implementation details, some pre-defined functions in MATLAB work for QPSK with AWGN, but could not be extended to equalise CD in QPSK or other modulation formats.</a:t>
            </a:r>
          </a:p>
          <a:p>
            <a:pPr marL="0" indent="0">
              <a:buNone/>
            </a:pPr>
            <a:endParaRPr lang="en-GB" dirty="0"/>
          </a:p>
          <a:p>
            <a:pPr marL="0" indent="0">
              <a:buNone/>
            </a:pPr>
            <a:r>
              <a:rPr lang="en-GB" dirty="0"/>
              <a:t>Alternative ways of Carrier Equalisation?</a:t>
            </a:r>
          </a:p>
          <a:p>
            <a:pPr marL="0" indent="0">
              <a:buNone/>
            </a:pPr>
            <a:r>
              <a:rPr lang="en-GB" dirty="0"/>
              <a:t>Need for Frequency Equalisation? (Requires implementation of non-linear effects, different polarisation for signals etc)</a:t>
            </a:r>
          </a:p>
        </p:txBody>
      </p:sp>
    </p:spTree>
    <p:extLst>
      <p:ext uri="{BB962C8B-B14F-4D97-AF65-F5344CB8AC3E}">
        <p14:creationId xmlns:p14="http://schemas.microsoft.com/office/powerpoint/2010/main" val="236060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65F1-CA25-4942-9D17-905F93542C11}"/>
              </a:ext>
            </a:extLst>
          </p:cNvPr>
          <p:cNvSpPr>
            <a:spLocks noGrp="1"/>
          </p:cNvSpPr>
          <p:nvPr>
            <p:ph type="title"/>
          </p:nvPr>
        </p:nvSpPr>
        <p:spPr/>
        <p:txBody>
          <a:bodyPr>
            <a:normAutofit fontScale="90000"/>
          </a:bodyPr>
          <a:lstStyle/>
          <a:p>
            <a:r>
              <a:rPr lang="en-GB" b="1" dirty="0"/>
              <a:t>Debugging Chromatic Dispersion: </a:t>
            </a:r>
            <a:br>
              <a:rPr lang="en-GB" b="1" dirty="0"/>
            </a:br>
            <a:r>
              <a:rPr lang="en-GB" dirty="0"/>
              <a:t>Results for Chromatic Dispersion and the Filter applied correcting it</a:t>
            </a:r>
          </a:p>
        </p:txBody>
      </p:sp>
      <p:sp>
        <p:nvSpPr>
          <p:cNvPr id="3" name="Content Placeholder 2">
            <a:extLst>
              <a:ext uri="{FF2B5EF4-FFF2-40B4-BE49-F238E27FC236}">
                <a16:creationId xmlns:a16="http://schemas.microsoft.com/office/drawing/2014/main" id="{E8F5949A-B502-49A8-AD0B-8705DD45024D}"/>
              </a:ext>
            </a:extLst>
          </p:cNvPr>
          <p:cNvSpPr>
            <a:spLocks noGrp="1"/>
          </p:cNvSpPr>
          <p:nvPr>
            <p:ph idx="1"/>
          </p:nvPr>
        </p:nvSpPr>
        <p:spPr>
          <a:xfrm>
            <a:off x="772885" y="2190490"/>
            <a:ext cx="10515600" cy="3380857"/>
          </a:xfrm>
        </p:spPr>
        <p:txBody>
          <a:bodyPr>
            <a:normAutofit fontScale="92500" lnSpcReduction="10000"/>
          </a:bodyPr>
          <a:lstStyle/>
          <a:p>
            <a:pPr>
              <a:lnSpc>
                <a:spcPct val="110000"/>
              </a:lnSpc>
            </a:pPr>
            <a:r>
              <a:rPr lang="en-GB" dirty="0"/>
              <a:t>4 different modulation formats BPSK, QPSK, 16QAM and 64QAM. The signals were pulse-shaped with a raised-cosine filter with an </a:t>
            </a:r>
            <a:r>
              <a:rPr lang="en-GB" dirty="0" err="1"/>
              <a:t>upsampling</a:t>
            </a:r>
            <a:r>
              <a:rPr lang="en-GB" dirty="0"/>
              <a:t> of 2 samples per symbol. </a:t>
            </a:r>
          </a:p>
          <a:p>
            <a:pPr>
              <a:lnSpc>
                <a:spcPct val="110000"/>
              </a:lnSpc>
            </a:pPr>
            <a:r>
              <a:rPr lang="en-GB" dirty="0"/>
              <a:t>A Chromatic Dispersion Model was applied to these samples. Scatter plots were made for each modulation between distances of 10 and 110 km.</a:t>
            </a:r>
          </a:p>
          <a:p>
            <a:pPr>
              <a:lnSpc>
                <a:spcPct val="110000"/>
              </a:lnSpc>
            </a:pPr>
            <a:r>
              <a:rPr lang="en-GB" dirty="0"/>
              <a:t>A chromatic dispersion filter was applied immediately after CD was introduced and scatter plots were made for comparison.</a:t>
            </a:r>
          </a:p>
          <a:p>
            <a:pPr marL="0" indent="0">
              <a:lnSpc>
                <a:spcPct val="110000"/>
              </a:lnSpc>
              <a:buNone/>
            </a:pPr>
            <a:endParaRPr lang="en-GB" dirty="0"/>
          </a:p>
        </p:txBody>
      </p:sp>
      <p:sp>
        <p:nvSpPr>
          <p:cNvPr id="4" name="TextBox 3">
            <a:extLst>
              <a:ext uri="{FF2B5EF4-FFF2-40B4-BE49-F238E27FC236}">
                <a16:creationId xmlns:a16="http://schemas.microsoft.com/office/drawing/2014/main" id="{352966B2-96B5-49AC-BA90-57FD117C3B7B}"/>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70541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24DA2F-5E70-4288-A2ED-7ED05C5964A4}"/>
              </a:ext>
            </a:extLst>
          </p:cNvPr>
          <p:cNvSpPr txBox="1"/>
          <p:nvPr/>
        </p:nvSpPr>
        <p:spPr>
          <a:xfrm>
            <a:off x="2853480" y="13785"/>
            <a:ext cx="6497548" cy="769441"/>
          </a:xfrm>
          <a:prstGeom prst="rect">
            <a:avLst/>
          </a:prstGeom>
          <a:noFill/>
        </p:spPr>
        <p:txBody>
          <a:bodyPr wrap="none" rtlCol="0">
            <a:spAutoFit/>
          </a:bodyPr>
          <a:lstStyle/>
          <a:p>
            <a:r>
              <a:rPr lang="en-GB" sz="4400" b="1" dirty="0"/>
              <a:t>BPSK Chromatic Dispersion</a:t>
            </a:r>
          </a:p>
        </p:txBody>
      </p:sp>
      <p:pic>
        <p:nvPicPr>
          <p:cNvPr id="14" name="Picture 13" descr="Diagram&#10;&#10;Description automatically generated">
            <a:extLst>
              <a:ext uri="{FF2B5EF4-FFF2-40B4-BE49-F238E27FC236}">
                <a16:creationId xmlns:a16="http://schemas.microsoft.com/office/drawing/2014/main" id="{9836CCB1-FD14-46AC-A106-F68D91EE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46" y="3617953"/>
            <a:ext cx="3619652" cy="2713705"/>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0938EE0B-B717-4CFD-9826-6DDAD7BA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119" y="3617953"/>
            <a:ext cx="3663119" cy="2746293"/>
          </a:xfrm>
          <a:prstGeom prst="rect">
            <a:avLst/>
          </a:prstGeom>
        </p:spPr>
      </p:pic>
      <p:pic>
        <p:nvPicPr>
          <p:cNvPr id="23" name="Picture 22" descr="Chart&#10;&#10;Description automatically generated">
            <a:extLst>
              <a:ext uri="{FF2B5EF4-FFF2-40B4-BE49-F238E27FC236}">
                <a16:creationId xmlns:a16="http://schemas.microsoft.com/office/drawing/2014/main" id="{DD2C50AA-4A3B-41E1-A547-EFF796A4F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656" y="597626"/>
            <a:ext cx="3619646" cy="2713700"/>
          </a:xfrm>
          <a:prstGeom prst="rect">
            <a:avLst/>
          </a:prstGeom>
        </p:spPr>
      </p:pic>
      <p:pic>
        <p:nvPicPr>
          <p:cNvPr id="26" name="Picture 25" descr="A picture containing diagram&#10;&#10;Description automatically generated">
            <a:extLst>
              <a:ext uri="{FF2B5EF4-FFF2-40B4-BE49-F238E27FC236}">
                <a16:creationId xmlns:a16="http://schemas.microsoft.com/office/drawing/2014/main" id="{D13FCAA9-3443-484B-8908-715AE1CFD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2935" y="668909"/>
            <a:ext cx="3429486" cy="2571135"/>
          </a:xfrm>
          <a:prstGeom prst="rect">
            <a:avLst/>
          </a:prstGeom>
        </p:spPr>
      </p:pic>
      <p:sp>
        <p:nvSpPr>
          <p:cNvPr id="10" name="TextBox 9">
            <a:extLst>
              <a:ext uri="{FF2B5EF4-FFF2-40B4-BE49-F238E27FC236}">
                <a16:creationId xmlns:a16="http://schemas.microsoft.com/office/drawing/2014/main" id="{5AE22D2B-EFA7-47A6-B48F-EBD54570DA76}"/>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25850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614BCDAC-93BD-4553-AB4A-C561C6CBC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715" y="3672638"/>
            <a:ext cx="3392248" cy="2543217"/>
          </a:xfrm>
          <a:prstGeom prst="rect">
            <a:avLst/>
          </a:prstGeom>
        </p:spPr>
      </p:pic>
      <p:pic>
        <p:nvPicPr>
          <p:cNvPr id="9" name="Picture 8" descr="Chart, scatter chart&#10;&#10;Description automatically generated">
            <a:extLst>
              <a:ext uri="{FF2B5EF4-FFF2-40B4-BE49-F238E27FC236}">
                <a16:creationId xmlns:a16="http://schemas.microsoft.com/office/drawing/2014/main" id="{5FA35BF6-9488-4604-AADC-4EA4BEF93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187" y="642145"/>
            <a:ext cx="3395776" cy="2545862"/>
          </a:xfrm>
          <a:prstGeom prst="rect">
            <a:avLst/>
          </a:prstGeom>
        </p:spPr>
      </p:pic>
      <p:pic>
        <p:nvPicPr>
          <p:cNvPr id="19" name="Picture 18" descr="Chart&#10;&#10;Description automatically generated">
            <a:extLst>
              <a:ext uri="{FF2B5EF4-FFF2-40B4-BE49-F238E27FC236}">
                <a16:creationId xmlns:a16="http://schemas.microsoft.com/office/drawing/2014/main" id="{903EE10F-E769-4C2B-82A3-A7BAB9B87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743" y="642145"/>
            <a:ext cx="3405922" cy="2553469"/>
          </a:xfrm>
          <a:prstGeom prst="rect">
            <a:avLst/>
          </a:prstGeom>
        </p:spPr>
      </p:pic>
      <p:pic>
        <p:nvPicPr>
          <p:cNvPr id="21" name="Picture 20" descr="Chart&#10;&#10;Description automatically generated">
            <a:extLst>
              <a:ext uri="{FF2B5EF4-FFF2-40B4-BE49-F238E27FC236}">
                <a16:creationId xmlns:a16="http://schemas.microsoft.com/office/drawing/2014/main" id="{7CB0854F-4193-4430-AD8F-21CAFADAE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417" y="3690772"/>
            <a:ext cx="3392248" cy="2543217"/>
          </a:xfrm>
          <a:prstGeom prst="rect">
            <a:avLst/>
          </a:prstGeom>
        </p:spPr>
      </p:pic>
      <p:sp>
        <p:nvSpPr>
          <p:cNvPr id="12" name="TextBox 11">
            <a:extLst>
              <a:ext uri="{FF2B5EF4-FFF2-40B4-BE49-F238E27FC236}">
                <a16:creationId xmlns:a16="http://schemas.microsoft.com/office/drawing/2014/main" id="{F424DA2F-5E70-4288-A2ED-7ED05C5964A4}"/>
              </a:ext>
            </a:extLst>
          </p:cNvPr>
          <p:cNvSpPr txBox="1"/>
          <p:nvPr/>
        </p:nvSpPr>
        <p:spPr>
          <a:xfrm>
            <a:off x="3129506" y="9846"/>
            <a:ext cx="6227089" cy="769441"/>
          </a:xfrm>
          <a:prstGeom prst="rect">
            <a:avLst/>
          </a:prstGeom>
          <a:noFill/>
        </p:spPr>
        <p:txBody>
          <a:bodyPr wrap="none" rtlCol="0">
            <a:spAutoFit/>
          </a:bodyPr>
          <a:lstStyle/>
          <a:p>
            <a:r>
              <a:rPr lang="en-GB" sz="4400" b="1" dirty="0"/>
              <a:t>BPSK Compensation Filter</a:t>
            </a:r>
          </a:p>
        </p:txBody>
      </p:sp>
      <p:sp>
        <p:nvSpPr>
          <p:cNvPr id="7" name="TextBox 6">
            <a:extLst>
              <a:ext uri="{FF2B5EF4-FFF2-40B4-BE49-F238E27FC236}">
                <a16:creationId xmlns:a16="http://schemas.microsoft.com/office/drawing/2014/main" id="{B23D6BFC-0139-4E32-935C-17CE7A700BB0}"/>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105246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F7EE-FAE7-4F19-B558-2FCF4C2E3C8B}"/>
              </a:ext>
            </a:extLst>
          </p:cNvPr>
          <p:cNvSpPr>
            <a:spLocks noGrp="1"/>
          </p:cNvSpPr>
          <p:nvPr>
            <p:ph type="title"/>
          </p:nvPr>
        </p:nvSpPr>
        <p:spPr/>
        <p:txBody>
          <a:bodyPr/>
          <a:lstStyle/>
          <a:p>
            <a:r>
              <a:rPr lang="en-GB" dirty="0"/>
              <a:t>Notes on CD</a:t>
            </a:r>
          </a:p>
        </p:txBody>
      </p:sp>
      <p:sp>
        <p:nvSpPr>
          <p:cNvPr id="3" name="Content Placeholder 2">
            <a:extLst>
              <a:ext uri="{FF2B5EF4-FFF2-40B4-BE49-F238E27FC236}">
                <a16:creationId xmlns:a16="http://schemas.microsoft.com/office/drawing/2014/main" id="{9BF9EF71-72F3-4AC0-87E6-DA4028331C7D}"/>
              </a:ext>
            </a:extLst>
          </p:cNvPr>
          <p:cNvSpPr>
            <a:spLocks noGrp="1"/>
          </p:cNvSpPr>
          <p:nvPr>
            <p:ph idx="1"/>
          </p:nvPr>
        </p:nvSpPr>
        <p:spPr>
          <a:xfrm>
            <a:off x="784998" y="2670790"/>
            <a:ext cx="10980174" cy="4351338"/>
          </a:xfrm>
        </p:spPr>
        <p:txBody>
          <a:bodyPr/>
          <a:lstStyle/>
          <a:p>
            <a:r>
              <a:rPr lang="en-GB" dirty="0"/>
              <a:t>All other modulation schemes (QPSK, 16,64QAM) show a pattern similar to AWGN noise with only discernible difference being greater deviations in amplitudes of symbols as distance increased.</a:t>
            </a:r>
          </a:p>
          <a:p>
            <a:r>
              <a:rPr lang="en-GB" dirty="0"/>
              <a:t>The CD filter effects BPSK symbols at small distances but otherwise does not practically reverse the effects of CD at any distance for higher modulation formats</a:t>
            </a:r>
          </a:p>
        </p:txBody>
      </p:sp>
      <p:pic>
        <p:nvPicPr>
          <p:cNvPr id="5" name="Picture 4" descr="Chart, bubble chart&#10;&#10;Description automatically generated">
            <a:extLst>
              <a:ext uri="{FF2B5EF4-FFF2-40B4-BE49-F238E27FC236}">
                <a16:creationId xmlns:a16="http://schemas.microsoft.com/office/drawing/2014/main" id="{481E6865-F7F3-48EC-8BBE-C7F20429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477" y="365125"/>
            <a:ext cx="2702181" cy="2025864"/>
          </a:xfrm>
          <a:prstGeom prst="rect">
            <a:avLst/>
          </a:prstGeom>
        </p:spPr>
      </p:pic>
      <p:pic>
        <p:nvPicPr>
          <p:cNvPr id="7" name="Picture 6" descr="Chart&#10;&#10;Description automatically generated">
            <a:extLst>
              <a:ext uri="{FF2B5EF4-FFF2-40B4-BE49-F238E27FC236}">
                <a16:creationId xmlns:a16="http://schemas.microsoft.com/office/drawing/2014/main" id="{E5694907-5133-4DF2-AFE3-0A2B60ADD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85" y="225224"/>
            <a:ext cx="3075392" cy="2305665"/>
          </a:xfrm>
          <a:prstGeom prst="rect">
            <a:avLst/>
          </a:prstGeom>
        </p:spPr>
      </p:pic>
      <p:sp>
        <p:nvSpPr>
          <p:cNvPr id="8" name="TextBox 7">
            <a:extLst>
              <a:ext uri="{FF2B5EF4-FFF2-40B4-BE49-F238E27FC236}">
                <a16:creationId xmlns:a16="http://schemas.microsoft.com/office/drawing/2014/main" id="{E3763C6F-5A1E-4FCF-8360-484498507689}"/>
              </a:ext>
            </a:extLst>
          </p:cNvPr>
          <p:cNvSpPr txBox="1"/>
          <p:nvPr/>
        </p:nvSpPr>
        <p:spPr>
          <a:xfrm>
            <a:off x="4473677" y="1032064"/>
            <a:ext cx="1307867" cy="646331"/>
          </a:xfrm>
          <a:prstGeom prst="rect">
            <a:avLst/>
          </a:prstGeom>
          <a:noFill/>
        </p:spPr>
        <p:txBody>
          <a:bodyPr wrap="square" rtlCol="0">
            <a:spAutoFit/>
          </a:bodyPr>
          <a:lstStyle/>
          <a:p>
            <a:r>
              <a:rPr lang="en-GB" dirty="0"/>
              <a:t>Samples of applied CD</a:t>
            </a:r>
          </a:p>
        </p:txBody>
      </p:sp>
      <p:pic>
        <p:nvPicPr>
          <p:cNvPr id="10" name="Picture 9" descr="Chart&#10;&#10;Description automatically generated">
            <a:extLst>
              <a:ext uri="{FF2B5EF4-FFF2-40B4-BE49-F238E27FC236}">
                <a16:creationId xmlns:a16="http://schemas.microsoft.com/office/drawing/2014/main" id="{65283203-BE5B-466C-BF68-82307DD61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2321" y="4832136"/>
            <a:ext cx="2702181" cy="2025864"/>
          </a:xfrm>
          <a:prstGeom prst="rect">
            <a:avLst/>
          </a:prstGeom>
        </p:spPr>
      </p:pic>
      <p:pic>
        <p:nvPicPr>
          <p:cNvPr id="14" name="Picture 13" descr="Chart&#10;&#10;Description automatically generated">
            <a:extLst>
              <a:ext uri="{FF2B5EF4-FFF2-40B4-BE49-F238E27FC236}">
                <a16:creationId xmlns:a16="http://schemas.microsoft.com/office/drawing/2014/main" id="{BF9ECB0D-9C08-4285-B374-2DF144C2D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085" y="4832135"/>
            <a:ext cx="2702183" cy="2025865"/>
          </a:xfrm>
          <a:prstGeom prst="rect">
            <a:avLst/>
          </a:prstGeom>
        </p:spPr>
      </p:pic>
      <p:sp>
        <p:nvSpPr>
          <p:cNvPr id="15" name="TextBox 14">
            <a:extLst>
              <a:ext uri="{FF2B5EF4-FFF2-40B4-BE49-F238E27FC236}">
                <a16:creationId xmlns:a16="http://schemas.microsoft.com/office/drawing/2014/main" id="{5585D2CB-1B5F-4AB7-833E-97427231ECA1}"/>
              </a:ext>
            </a:extLst>
          </p:cNvPr>
          <p:cNvSpPr txBox="1"/>
          <p:nvPr/>
        </p:nvSpPr>
        <p:spPr>
          <a:xfrm>
            <a:off x="3775941" y="5660401"/>
            <a:ext cx="2216997" cy="369332"/>
          </a:xfrm>
          <a:prstGeom prst="rect">
            <a:avLst/>
          </a:prstGeom>
          <a:noFill/>
        </p:spPr>
        <p:txBody>
          <a:bodyPr wrap="square" rtlCol="0">
            <a:spAutoFit/>
          </a:bodyPr>
          <a:lstStyle/>
          <a:p>
            <a:r>
              <a:rPr lang="en-GB" dirty="0"/>
              <a:t>Compensation of CD</a:t>
            </a:r>
          </a:p>
        </p:txBody>
      </p:sp>
      <p:sp>
        <p:nvSpPr>
          <p:cNvPr id="11" name="TextBox 10">
            <a:extLst>
              <a:ext uri="{FF2B5EF4-FFF2-40B4-BE49-F238E27FC236}">
                <a16:creationId xmlns:a16="http://schemas.microsoft.com/office/drawing/2014/main" id="{C58C2710-3E3B-4B7A-9027-D140C1265C95}"/>
              </a:ext>
            </a:extLst>
          </p:cNvPr>
          <p:cNvSpPr txBox="1"/>
          <p:nvPr/>
        </p:nvSpPr>
        <p:spPr>
          <a:xfrm>
            <a:off x="0" y="6492875"/>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697586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4B68-65B1-4FA1-8A97-692B742991C7}"/>
              </a:ext>
            </a:extLst>
          </p:cNvPr>
          <p:cNvSpPr>
            <a:spLocks noGrp="1"/>
          </p:cNvSpPr>
          <p:nvPr>
            <p:ph type="title"/>
          </p:nvPr>
        </p:nvSpPr>
        <p:spPr/>
        <p:txBody>
          <a:bodyPr/>
          <a:lstStyle/>
          <a:p>
            <a:r>
              <a:rPr lang="en-GB" dirty="0"/>
              <a:t>Notes on effects of BPSK		</a:t>
            </a:r>
          </a:p>
        </p:txBody>
      </p:sp>
      <p:sp>
        <p:nvSpPr>
          <p:cNvPr id="3" name="Content Placeholder 2">
            <a:extLst>
              <a:ext uri="{FF2B5EF4-FFF2-40B4-BE49-F238E27FC236}">
                <a16:creationId xmlns:a16="http://schemas.microsoft.com/office/drawing/2014/main" id="{7FB3BAC2-3B71-481E-86B7-EC780176DA17}"/>
              </a:ext>
            </a:extLst>
          </p:cNvPr>
          <p:cNvSpPr>
            <a:spLocks noGrp="1"/>
          </p:cNvSpPr>
          <p:nvPr>
            <p:ph idx="1"/>
          </p:nvPr>
        </p:nvSpPr>
        <p:spPr>
          <a:xfrm>
            <a:off x="912845" y="2805339"/>
            <a:ext cx="10515600" cy="4351338"/>
          </a:xfrm>
        </p:spPr>
        <p:txBody>
          <a:bodyPr vert="horz" lIns="91440" tIns="45720" rIns="91440" bIns="45720" rtlCol="0" anchor="t">
            <a:normAutofit/>
          </a:bodyPr>
          <a:lstStyle/>
          <a:p>
            <a:r>
              <a:rPr lang="en-GB" dirty="0"/>
              <a:t>Both the CD model and the filter create a third ‘symbol’ around 0</a:t>
            </a:r>
          </a:p>
          <a:p>
            <a:pPr marL="0" indent="0">
              <a:buNone/>
            </a:pPr>
            <a:r>
              <a:rPr lang="en-GB" dirty="0"/>
              <a:t> </a:t>
            </a:r>
          </a:p>
          <a:p>
            <a:r>
              <a:rPr lang="en-GB" dirty="0"/>
              <a:t>Above 10km the CD filter does not account for amplitude deviations anymore but manages to split symbols into three regions around points -1, 0, and 1</a:t>
            </a:r>
          </a:p>
          <a:p>
            <a:endParaRPr lang="en-GB" dirty="0">
              <a:cs typeface="Calibri" panose="020F0502020204030204"/>
            </a:endParaRPr>
          </a:p>
          <a:p>
            <a:r>
              <a:rPr lang="en-GB" dirty="0">
                <a:cs typeface="Calibri" panose="020F0502020204030204"/>
              </a:rPr>
              <a:t>With high SNRs, it is still decodable</a:t>
            </a:r>
          </a:p>
        </p:txBody>
      </p:sp>
      <p:sp>
        <p:nvSpPr>
          <p:cNvPr id="4" name="TextBox 3">
            <a:extLst>
              <a:ext uri="{FF2B5EF4-FFF2-40B4-BE49-F238E27FC236}">
                <a16:creationId xmlns:a16="http://schemas.microsoft.com/office/drawing/2014/main" id="{54308167-1998-4F64-8E6D-611240CA1470}"/>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8135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FBD1-78A3-42B2-86AB-72458F42BC7C}"/>
              </a:ext>
            </a:extLst>
          </p:cNvPr>
          <p:cNvSpPr>
            <a:spLocks noGrp="1"/>
          </p:cNvSpPr>
          <p:nvPr>
            <p:ph type="title"/>
          </p:nvPr>
        </p:nvSpPr>
        <p:spPr/>
        <p:txBody>
          <a:bodyPr/>
          <a:lstStyle/>
          <a:p>
            <a:r>
              <a:rPr lang="en-GB" dirty="0"/>
              <a:t>Parameters Used:</a:t>
            </a:r>
          </a:p>
        </p:txBody>
      </p:sp>
      <p:sp>
        <p:nvSpPr>
          <p:cNvPr id="3" name="Content Placeholder 2">
            <a:extLst>
              <a:ext uri="{FF2B5EF4-FFF2-40B4-BE49-F238E27FC236}">
                <a16:creationId xmlns:a16="http://schemas.microsoft.com/office/drawing/2014/main" id="{CA05CCFC-C3E2-4A3D-B1B5-E1E058BEFBD2}"/>
              </a:ext>
            </a:extLst>
          </p:cNvPr>
          <p:cNvSpPr>
            <a:spLocks noGrp="1"/>
          </p:cNvSpPr>
          <p:nvPr>
            <p:ph idx="1"/>
          </p:nvPr>
        </p:nvSpPr>
        <p:spPr/>
        <p:txBody>
          <a:bodyPr vert="horz" lIns="91440" tIns="45720" rIns="91440" bIns="45720" rtlCol="0" anchor="t">
            <a:normAutofit fontScale="92500" lnSpcReduction="10000"/>
          </a:bodyPr>
          <a:lstStyle/>
          <a:p>
            <a:pPr algn="l"/>
            <a:r>
              <a:rPr lang="en-GB" b="0" i="0" dirty="0">
                <a:effectLst/>
                <a:latin typeface="Segoe UI" panose="020B0502040204020203" pitchFamily="34" charset="0"/>
              </a:rPr>
              <a:t>Symbols: 32768</a:t>
            </a:r>
          </a:p>
          <a:p>
            <a:pPr algn="l"/>
            <a:r>
              <a:rPr lang="en-GB" b="0" i="0" dirty="0" err="1">
                <a:effectLst/>
                <a:latin typeface="Segoe UI" panose="020B0502040204020203" pitchFamily="34" charset="0"/>
              </a:rPr>
              <a:t>Upsampling</a:t>
            </a:r>
            <a:r>
              <a:rPr lang="en-GB" b="0" i="0" dirty="0">
                <a:effectLst/>
                <a:latin typeface="Segoe UI" panose="020B0502040204020203" pitchFamily="34" charset="0"/>
              </a:rPr>
              <a:t>: 2</a:t>
            </a:r>
          </a:p>
          <a:p>
            <a:pPr algn="l"/>
            <a:r>
              <a:rPr lang="en-GB" b="0" i="0" dirty="0">
                <a:effectLst/>
                <a:latin typeface="Segoe UI" panose="020B0502040204020203" pitchFamily="34" charset="0"/>
              </a:rPr>
              <a:t>Samples: 65536</a:t>
            </a:r>
          </a:p>
          <a:p>
            <a:pPr algn="l"/>
            <a:r>
              <a:rPr lang="en-GB" b="0" i="0" dirty="0">
                <a:effectLst/>
                <a:latin typeface="Segoe UI" panose="020B0502040204020203" pitchFamily="34" charset="0"/>
              </a:rPr>
              <a:t>Sample Rate: 64e9</a:t>
            </a:r>
          </a:p>
          <a:p>
            <a:pPr algn="l"/>
            <a:r>
              <a:rPr lang="en-GB" b="0" i="0" dirty="0">
                <a:effectLst/>
                <a:latin typeface="Segoe UI" panose="020B0502040204020203" pitchFamily="34" charset="0"/>
              </a:rPr>
              <a:t>T = sample rate^-1</a:t>
            </a:r>
          </a:p>
          <a:p>
            <a:pPr algn="l"/>
            <a:r>
              <a:rPr lang="en-GB" b="0" i="0" dirty="0">
                <a:effectLst/>
                <a:latin typeface="Segoe UI" panose="020B0502040204020203" pitchFamily="34" charset="0"/>
              </a:rPr>
              <a:t>Distances z: Between 10km to 110km in steps of 10km</a:t>
            </a:r>
          </a:p>
          <a:p>
            <a:pPr algn="l"/>
            <a:r>
              <a:rPr lang="en-GB" b="0" i="0" dirty="0">
                <a:effectLst/>
                <a:latin typeface="Segoe UI" panose="020B0502040204020203" pitchFamily="34" charset="0"/>
              </a:rPr>
              <a:t>lambda = 1550e-9</a:t>
            </a:r>
          </a:p>
          <a:p>
            <a:pPr algn="l"/>
            <a:r>
              <a:rPr lang="en-GB" b="0" i="0" dirty="0">
                <a:effectLst/>
                <a:latin typeface="Segoe UI" panose="020B0502040204020203" pitchFamily="34" charset="0"/>
              </a:rPr>
              <a:t>D = 16e-6 (s/m/m) == 16 </a:t>
            </a:r>
            <a:r>
              <a:rPr lang="en-GB" b="0" i="0" dirty="0" err="1">
                <a:effectLst/>
                <a:latin typeface="Segoe UI" panose="020B0502040204020203" pitchFamily="34" charset="0"/>
              </a:rPr>
              <a:t>ps</a:t>
            </a:r>
            <a:r>
              <a:rPr lang="en-GB" b="0" i="0" dirty="0">
                <a:effectLst/>
                <a:latin typeface="Segoe UI" panose="020B0502040204020203" pitchFamily="34" charset="0"/>
              </a:rPr>
              <a:t>/nm/km</a:t>
            </a:r>
          </a:p>
          <a:p>
            <a:pPr algn="l"/>
            <a:r>
              <a:rPr lang="en-GB" b="0" i="0" dirty="0">
                <a:effectLst/>
                <a:latin typeface="Segoe UI"/>
                <a:cs typeface="Segoe UI"/>
              </a:rPr>
              <a:t>If z is too small, M as defined in Lecture 5 becomes 0 due to the floor function. Therefore</a:t>
            </a:r>
            <a:r>
              <a:rPr lang="en-GB" dirty="0">
                <a:latin typeface="Segoe UI"/>
                <a:cs typeface="Segoe UI"/>
              </a:rPr>
              <a:t>,</a:t>
            </a:r>
            <a:r>
              <a:rPr lang="en-GB" b="0" i="0" dirty="0">
                <a:effectLst/>
                <a:latin typeface="Segoe UI"/>
                <a:cs typeface="Segoe UI"/>
              </a:rPr>
              <a:t> I set the filter to 1 tap if that is the case.</a:t>
            </a:r>
          </a:p>
        </p:txBody>
      </p:sp>
      <p:sp>
        <p:nvSpPr>
          <p:cNvPr id="4" name="TextBox 3">
            <a:extLst>
              <a:ext uri="{FF2B5EF4-FFF2-40B4-BE49-F238E27FC236}">
                <a16:creationId xmlns:a16="http://schemas.microsoft.com/office/drawing/2014/main" id="{B19215F9-1CD8-4D31-98C6-93BA1101D7FE}"/>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4752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7C8E4BE-AB1C-4585-BE92-CC3E389C7983}"/>
              </a:ext>
            </a:extLst>
          </p:cNvPr>
          <p:cNvPicPr>
            <a:picLocks noChangeAspect="1"/>
          </p:cNvPicPr>
          <p:nvPr/>
        </p:nvPicPr>
        <p:blipFill>
          <a:blip r:embed="rId2"/>
          <a:stretch>
            <a:fillRect/>
          </a:stretch>
        </p:blipFill>
        <p:spPr>
          <a:xfrm>
            <a:off x="174906" y="1362821"/>
            <a:ext cx="5873843" cy="4379166"/>
          </a:xfrm>
          <a:prstGeom prst="rect">
            <a:avLst/>
          </a:prstGeom>
        </p:spPr>
      </p:pic>
      <p:pic>
        <p:nvPicPr>
          <p:cNvPr id="4" name="Picture 4" descr="Chart&#10;&#10;Description automatically generated">
            <a:extLst>
              <a:ext uri="{FF2B5EF4-FFF2-40B4-BE49-F238E27FC236}">
                <a16:creationId xmlns:a16="http://schemas.microsoft.com/office/drawing/2014/main" id="{91D662CD-7A65-426B-84FB-8829763829F2}"/>
              </a:ext>
            </a:extLst>
          </p:cNvPr>
          <p:cNvPicPr>
            <a:picLocks noChangeAspect="1"/>
          </p:cNvPicPr>
          <p:nvPr/>
        </p:nvPicPr>
        <p:blipFill>
          <a:blip r:embed="rId3"/>
          <a:stretch>
            <a:fillRect/>
          </a:stretch>
        </p:blipFill>
        <p:spPr>
          <a:xfrm>
            <a:off x="6091614" y="1372720"/>
            <a:ext cx="5857127" cy="4350217"/>
          </a:xfrm>
          <a:prstGeom prst="rect">
            <a:avLst/>
          </a:prstGeom>
        </p:spPr>
      </p:pic>
      <p:sp>
        <p:nvSpPr>
          <p:cNvPr id="2" name="Title 1">
            <a:extLst>
              <a:ext uri="{FF2B5EF4-FFF2-40B4-BE49-F238E27FC236}">
                <a16:creationId xmlns:a16="http://schemas.microsoft.com/office/drawing/2014/main" id="{063C0985-D257-4482-AA17-CC412978029A}"/>
              </a:ext>
            </a:extLst>
          </p:cNvPr>
          <p:cNvSpPr>
            <a:spLocks noGrp="1"/>
          </p:cNvSpPr>
          <p:nvPr>
            <p:ph type="title"/>
          </p:nvPr>
        </p:nvSpPr>
        <p:spPr>
          <a:xfrm>
            <a:off x="479612" y="-196195"/>
            <a:ext cx="11580159" cy="1517088"/>
          </a:xfrm>
        </p:spPr>
        <p:txBody>
          <a:bodyPr anchor="ctr">
            <a:normAutofit/>
          </a:bodyPr>
          <a:lstStyle/>
          <a:p>
            <a:r>
              <a:rPr lang="en-GB" sz="3200" dirty="0">
                <a:cs typeface="Calibri Light"/>
              </a:rPr>
              <a:t>SNR vs BER graphs after applying CD and then filtering it with the compensating filter</a:t>
            </a:r>
          </a:p>
        </p:txBody>
      </p:sp>
      <p:sp>
        <p:nvSpPr>
          <p:cNvPr id="6" name="TextBox 5">
            <a:extLst>
              <a:ext uri="{FF2B5EF4-FFF2-40B4-BE49-F238E27FC236}">
                <a16:creationId xmlns:a16="http://schemas.microsoft.com/office/drawing/2014/main" id="{B29D2AF1-4C02-4308-B76F-3328CA18268D}"/>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06834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line chart&#10;&#10;Description automatically generated">
            <a:extLst>
              <a:ext uri="{FF2B5EF4-FFF2-40B4-BE49-F238E27FC236}">
                <a16:creationId xmlns:a16="http://schemas.microsoft.com/office/drawing/2014/main" id="{A2EEED30-1164-4701-B5DD-424414A27CC0}"/>
              </a:ext>
            </a:extLst>
          </p:cNvPr>
          <p:cNvPicPr>
            <a:picLocks noChangeAspect="1"/>
          </p:cNvPicPr>
          <p:nvPr/>
        </p:nvPicPr>
        <p:blipFill>
          <a:blip r:embed="rId2"/>
          <a:stretch>
            <a:fillRect/>
          </a:stretch>
        </p:blipFill>
        <p:spPr>
          <a:xfrm>
            <a:off x="5981461" y="1400048"/>
            <a:ext cx="6050012" cy="4489376"/>
          </a:xfrm>
          <a:prstGeom prst="rect">
            <a:avLst/>
          </a:prstGeom>
        </p:spPr>
      </p:pic>
      <p:pic>
        <p:nvPicPr>
          <p:cNvPr id="5" name="Picture 5" descr="Chart&#10;&#10;Description automatically generated">
            <a:extLst>
              <a:ext uri="{FF2B5EF4-FFF2-40B4-BE49-F238E27FC236}">
                <a16:creationId xmlns:a16="http://schemas.microsoft.com/office/drawing/2014/main" id="{8CCE7596-E4B4-4CDF-B887-CCBBB13E3D55}"/>
              </a:ext>
            </a:extLst>
          </p:cNvPr>
          <p:cNvPicPr>
            <a:picLocks noChangeAspect="1"/>
          </p:cNvPicPr>
          <p:nvPr/>
        </p:nvPicPr>
        <p:blipFill>
          <a:blip r:embed="rId3"/>
          <a:stretch>
            <a:fillRect/>
          </a:stretch>
        </p:blipFill>
        <p:spPr>
          <a:xfrm>
            <a:off x="51837" y="1568136"/>
            <a:ext cx="5807951" cy="4265258"/>
          </a:xfrm>
          <a:prstGeom prst="rect">
            <a:avLst/>
          </a:prstGeom>
        </p:spPr>
      </p:pic>
      <p:sp>
        <p:nvSpPr>
          <p:cNvPr id="9" name="Title 1">
            <a:extLst>
              <a:ext uri="{FF2B5EF4-FFF2-40B4-BE49-F238E27FC236}">
                <a16:creationId xmlns:a16="http://schemas.microsoft.com/office/drawing/2014/main" id="{2F1A9218-6E95-424E-9CA9-B4240921C4B8}"/>
              </a:ext>
            </a:extLst>
          </p:cNvPr>
          <p:cNvSpPr txBox="1">
            <a:spLocks/>
          </p:cNvSpPr>
          <p:nvPr/>
        </p:nvSpPr>
        <p:spPr>
          <a:xfrm>
            <a:off x="479612" y="-196195"/>
            <a:ext cx="11580159" cy="1517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cs typeface="Calibri Light"/>
              </a:rPr>
              <a:t>SNR vs BER graphs after applying CD and then filtering it with the compensating filter</a:t>
            </a:r>
          </a:p>
        </p:txBody>
      </p:sp>
      <p:sp>
        <p:nvSpPr>
          <p:cNvPr id="7" name="TextBox 6">
            <a:extLst>
              <a:ext uri="{FF2B5EF4-FFF2-40B4-BE49-F238E27FC236}">
                <a16:creationId xmlns:a16="http://schemas.microsoft.com/office/drawing/2014/main" id="{9A98AED8-7918-4C09-ABC7-27204ED3C34A}"/>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3844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4FF3-C775-4DBD-B5E3-E42EB0BDB899}"/>
              </a:ext>
            </a:extLst>
          </p:cNvPr>
          <p:cNvSpPr txBox="1">
            <a:spLocks/>
          </p:cNvSpPr>
          <p:nvPr/>
        </p:nvSpPr>
        <p:spPr>
          <a:xfrm>
            <a:off x="-1618126" y="10266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Arial Nova Light" panose="020B0304020202020204" pitchFamily="34" charset="0"/>
              </a:rPr>
              <a:t>Noise and Demodulation</a:t>
            </a:r>
          </a:p>
        </p:txBody>
      </p:sp>
      <p:pic>
        <p:nvPicPr>
          <p:cNvPr id="4" name="Picture 3" descr="Shape, circle&#10;&#10;Description automatically generated">
            <a:extLst>
              <a:ext uri="{FF2B5EF4-FFF2-40B4-BE49-F238E27FC236}">
                <a16:creationId xmlns:a16="http://schemas.microsoft.com/office/drawing/2014/main" id="{CB74098F-5F08-4297-B022-80DDFFC6C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54" y="2254012"/>
            <a:ext cx="5294716" cy="3971037"/>
          </a:xfrm>
          <a:prstGeom prst="rect">
            <a:avLst/>
          </a:prstGeom>
        </p:spPr>
      </p:pic>
      <p:pic>
        <p:nvPicPr>
          <p:cNvPr id="6" name="Picture 5" descr="Chart, scatter chart&#10;&#10;Description automatically generated">
            <a:extLst>
              <a:ext uri="{FF2B5EF4-FFF2-40B4-BE49-F238E27FC236}">
                <a16:creationId xmlns:a16="http://schemas.microsoft.com/office/drawing/2014/main" id="{1E2FF150-F8C3-4172-A1AB-02D44A769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931" y="2203624"/>
            <a:ext cx="5429087" cy="4071815"/>
          </a:xfrm>
          <a:prstGeom prst="rect">
            <a:avLst/>
          </a:prstGeom>
        </p:spPr>
      </p:pic>
    </p:spTree>
    <p:extLst>
      <p:ext uri="{BB962C8B-B14F-4D97-AF65-F5344CB8AC3E}">
        <p14:creationId xmlns:p14="http://schemas.microsoft.com/office/powerpoint/2010/main" val="2829695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DF1C-87C5-43D7-80AA-2335EF4D7FC3}"/>
              </a:ext>
            </a:extLst>
          </p:cNvPr>
          <p:cNvSpPr>
            <a:spLocks noGrp="1"/>
          </p:cNvSpPr>
          <p:nvPr>
            <p:ph type="title"/>
          </p:nvPr>
        </p:nvSpPr>
        <p:spPr>
          <a:xfrm>
            <a:off x="3309337" y="-9467"/>
            <a:ext cx="10515600" cy="1325563"/>
          </a:xfrm>
        </p:spPr>
        <p:txBody>
          <a:bodyPr>
            <a:normAutofit/>
          </a:bodyPr>
          <a:lstStyle/>
          <a:p>
            <a:r>
              <a:rPr lang="en-GB" sz="3600" dirty="0"/>
              <a:t>Reconfiguration of Model</a:t>
            </a:r>
          </a:p>
        </p:txBody>
      </p:sp>
      <p:sp>
        <p:nvSpPr>
          <p:cNvPr id="72" name="Rectangle 71">
            <a:extLst>
              <a:ext uri="{FF2B5EF4-FFF2-40B4-BE49-F238E27FC236}">
                <a16:creationId xmlns:a16="http://schemas.microsoft.com/office/drawing/2014/main" id="{D80DB572-9F74-4DE2-8AA6-2FEFBEDBD99F}"/>
              </a:ext>
            </a:extLst>
          </p:cNvPr>
          <p:cNvSpPr/>
          <p:nvPr/>
        </p:nvSpPr>
        <p:spPr>
          <a:xfrm>
            <a:off x="1549270" y="4085958"/>
            <a:ext cx="8274713" cy="221674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5875">
            <a:solidFill>
              <a:schemeClr val="dk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3" name="Rectangle 72">
            <a:extLst>
              <a:ext uri="{FF2B5EF4-FFF2-40B4-BE49-F238E27FC236}">
                <a16:creationId xmlns:a16="http://schemas.microsoft.com/office/drawing/2014/main" id="{F96BDE1E-B6F3-49BA-B1FE-0D6496BD6E18}"/>
              </a:ext>
            </a:extLst>
          </p:cNvPr>
          <p:cNvSpPr/>
          <p:nvPr/>
        </p:nvSpPr>
        <p:spPr>
          <a:xfrm>
            <a:off x="2444303" y="2718644"/>
            <a:ext cx="6122834" cy="124394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5875">
            <a:solidFill>
              <a:schemeClr val="accent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sp>
        <p:nvSpPr>
          <p:cNvPr id="74" name="Rectangle 73">
            <a:extLst>
              <a:ext uri="{FF2B5EF4-FFF2-40B4-BE49-F238E27FC236}">
                <a16:creationId xmlns:a16="http://schemas.microsoft.com/office/drawing/2014/main" id="{A2BF6B5E-98A5-4B40-982C-63E780D275D5}"/>
              </a:ext>
            </a:extLst>
          </p:cNvPr>
          <p:cNvSpPr/>
          <p:nvPr/>
        </p:nvSpPr>
        <p:spPr>
          <a:xfrm>
            <a:off x="2968466" y="1397542"/>
            <a:ext cx="5173325" cy="1243944"/>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5875">
            <a:solidFill>
              <a:schemeClr val="dk1">
                <a:alpha val="26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grpSp>
        <p:nvGrpSpPr>
          <p:cNvPr id="75" name="Group 74">
            <a:extLst>
              <a:ext uri="{FF2B5EF4-FFF2-40B4-BE49-F238E27FC236}">
                <a16:creationId xmlns:a16="http://schemas.microsoft.com/office/drawing/2014/main" id="{070EEA4E-56AB-4B4B-A5ED-A4A783E824C2}"/>
              </a:ext>
            </a:extLst>
          </p:cNvPr>
          <p:cNvGrpSpPr/>
          <p:nvPr/>
        </p:nvGrpSpPr>
        <p:grpSpPr>
          <a:xfrm>
            <a:off x="2994937" y="1699410"/>
            <a:ext cx="1215000" cy="742500"/>
            <a:chOff x="5344" y="383979"/>
            <a:chExt cx="1656920" cy="994152"/>
          </a:xfrm>
        </p:grpSpPr>
        <p:sp>
          <p:nvSpPr>
            <p:cNvPr id="76" name="Rectangle: Rounded Corners 75">
              <a:extLst>
                <a:ext uri="{FF2B5EF4-FFF2-40B4-BE49-F238E27FC236}">
                  <a16:creationId xmlns:a16="http://schemas.microsoft.com/office/drawing/2014/main" id="{E1D98830-9014-4CF2-AD1E-75B58EF40348}"/>
                </a:ext>
              </a:extLst>
            </p:cNvPr>
            <p:cNvSpPr/>
            <p:nvPr/>
          </p:nvSpPr>
          <p:spPr>
            <a:xfrm>
              <a:off x="5344"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7" name="Rectangle: Rounded Corners 4">
              <a:extLst>
                <a:ext uri="{FF2B5EF4-FFF2-40B4-BE49-F238E27FC236}">
                  <a16:creationId xmlns:a16="http://schemas.microsoft.com/office/drawing/2014/main" id="{188DBDC2-5833-42C9-ADAC-1A61E1625BA6}"/>
                </a:ext>
              </a:extLst>
            </p:cNvPr>
            <p:cNvSpPr txBox="1"/>
            <p:nvPr/>
          </p:nvSpPr>
          <p:spPr>
            <a:xfrm>
              <a:off x="34462" y="413097"/>
              <a:ext cx="1598684" cy="9037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400" dirty="0"/>
                <a:t>Pseudorandom Data Symbols</a:t>
              </a:r>
              <a:endParaRPr lang="en-US" sz="1400" kern="1200" dirty="0"/>
            </a:p>
          </p:txBody>
        </p:sp>
      </p:grpSp>
      <p:cxnSp>
        <p:nvCxnSpPr>
          <p:cNvPr id="78" name="Straight Arrow Connector 77">
            <a:extLst>
              <a:ext uri="{FF2B5EF4-FFF2-40B4-BE49-F238E27FC236}">
                <a16:creationId xmlns:a16="http://schemas.microsoft.com/office/drawing/2014/main" id="{BD5DC881-553C-48AD-9C5A-B78A2C24DED8}"/>
              </a:ext>
            </a:extLst>
          </p:cNvPr>
          <p:cNvCxnSpPr>
            <a:cxnSpLocks/>
            <a:stCxn id="76" idx="3"/>
            <a:endCxn id="80" idx="1"/>
          </p:cNvCxnSpPr>
          <p:nvPr/>
        </p:nvCxnSpPr>
        <p:spPr>
          <a:xfrm flipV="1">
            <a:off x="4209937" y="2062908"/>
            <a:ext cx="454514" cy="7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9" name="Group 78">
            <a:extLst>
              <a:ext uri="{FF2B5EF4-FFF2-40B4-BE49-F238E27FC236}">
                <a16:creationId xmlns:a16="http://schemas.microsoft.com/office/drawing/2014/main" id="{6776876F-0EE2-4A96-B752-413CA4AE61CA}"/>
              </a:ext>
            </a:extLst>
          </p:cNvPr>
          <p:cNvGrpSpPr/>
          <p:nvPr/>
        </p:nvGrpSpPr>
        <p:grpSpPr>
          <a:xfrm>
            <a:off x="4664451" y="1691658"/>
            <a:ext cx="1620000" cy="742500"/>
            <a:chOff x="2325033" y="383979"/>
            <a:chExt cx="1656920" cy="994152"/>
          </a:xfrm>
        </p:grpSpPr>
        <p:sp>
          <p:nvSpPr>
            <p:cNvPr id="80" name="Rectangle: Rounded Corners 79">
              <a:extLst>
                <a:ext uri="{FF2B5EF4-FFF2-40B4-BE49-F238E27FC236}">
                  <a16:creationId xmlns:a16="http://schemas.microsoft.com/office/drawing/2014/main" id="{E5D116C0-A216-4F30-913F-80D3A53B788F}"/>
                </a:ext>
              </a:extLst>
            </p:cNvPr>
            <p:cNvSpPr/>
            <p:nvPr/>
          </p:nvSpPr>
          <p:spPr>
            <a:xfrm>
              <a:off x="2325033"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1" name="Rectangle: Rounded Corners 4">
              <a:extLst>
                <a:ext uri="{FF2B5EF4-FFF2-40B4-BE49-F238E27FC236}">
                  <a16:creationId xmlns:a16="http://schemas.microsoft.com/office/drawing/2014/main" id="{067D1012-3A7A-4E3A-AB00-5A9A967AAC03}"/>
                </a:ext>
              </a:extLst>
            </p:cNvPr>
            <p:cNvSpPr txBox="1"/>
            <p:nvPr/>
          </p:nvSpPr>
          <p:spPr>
            <a:xfrm>
              <a:off x="2354151"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kern="1200" dirty="0"/>
                <a:t>Forward Error Correction Encoding</a:t>
              </a:r>
            </a:p>
          </p:txBody>
        </p:sp>
      </p:grpSp>
      <p:grpSp>
        <p:nvGrpSpPr>
          <p:cNvPr id="82" name="Group 81">
            <a:extLst>
              <a:ext uri="{FF2B5EF4-FFF2-40B4-BE49-F238E27FC236}">
                <a16:creationId xmlns:a16="http://schemas.microsoft.com/office/drawing/2014/main" id="{85D344F4-0269-42E4-94DE-69019C6F2492}"/>
              </a:ext>
            </a:extLst>
          </p:cNvPr>
          <p:cNvGrpSpPr/>
          <p:nvPr/>
        </p:nvGrpSpPr>
        <p:grpSpPr>
          <a:xfrm>
            <a:off x="6820821" y="1681560"/>
            <a:ext cx="1215000" cy="742500"/>
            <a:chOff x="4644721" y="383979"/>
            <a:chExt cx="1656920" cy="994152"/>
          </a:xfrm>
        </p:grpSpPr>
        <p:sp>
          <p:nvSpPr>
            <p:cNvPr id="83" name="Rectangle: Rounded Corners 82">
              <a:extLst>
                <a:ext uri="{FF2B5EF4-FFF2-40B4-BE49-F238E27FC236}">
                  <a16:creationId xmlns:a16="http://schemas.microsoft.com/office/drawing/2014/main" id="{D85265BE-691D-4964-955C-E2A4A95C7CF9}"/>
                </a:ext>
              </a:extLst>
            </p:cNvPr>
            <p:cNvSpPr/>
            <p:nvPr/>
          </p:nvSpPr>
          <p:spPr>
            <a:xfrm>
              <a:off x="4644721"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Rectangle: Rounded Corners 4">
              <a:extLst>
                <a:ext uri="{FF2B5EF4-FFF2-40B4-BE49-F238E27FC236}">
                  <a16:creationId xmlns:a16="http://schemas.microsoft.com/office/drawing/2014/main" id="{07F72F52-367A-4739-B9C7-10074B2DC711}"/>
                </a:ext>
              </a:extLst>
            </p:cNvPr>
            <p:cNvSpPr txBox="1"/>
            <p:nvPr/>
          </p:nvSpPr>
          <p:spPr>
            <a:xfrm>
              <a:off x="4685062" y="39897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400" kern="1200" dirty="0"/>
                <a:t>Modulation</a:t>
              </a:r>
            </a:p>
          </p:txBody>
        </p:sp>
      </p:grpSp>
      <p:cxnSp>
        <p:nvCxnSpPr>
          <p:cNvPr id="85" name="Straight Arrow Connector 84">
            <a:extLst>
              <a:ext uri="{FF2B5EF4-FFF2-40B4-BE49-F238E27FC236}">
                <a16:creationId xmlns:a16="http://schemas.microsoft.com/office/drawing/2014/main" id="{69563D02-2544-4856-8823-3EF83FBCA201}"/>
              </a:ext>
            </a:extLst>
          </p:cNvPr>
          <p:cNvCxnSpPr>
            <a:cxnSpLocks/>
            <a:stCxn id="80" idx="3"/>
            <a:endCxn id="83" idx="1"/>
          </p:cNvCxnSpPr>
          <p:nvPr/>
        </p:nvCxnSpPr>
        <p:spPr>
          <a:xfrm flipV="1">
            <a:off x="6284451" y="2052810"/>
            <a:ext cx="536370" cy="10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6" name="Group 85">
            <a:extLst>
              <a:ext uri="{FF2B5EF4-FFF2-40B4-BE49-F238E27FC236}">
                <a16:creationId xmlns:a16="http://schemas.microsoft.com/office/drawing/2014/main" id="{9CA00CAC-3499-4E30-B471-2A5DF96F43B0}"/>
              </a:ext>
            </a:extLst>
          </p:cNvPr>
          <p:cNvGrpSpPr/>
          <p:nvPr/>
        </p:nvGrpSpPr>
        <p:grpSpPr>
          <a:xfrm>
            <a:off x="7226741" y="2941235"/>
            <a:ext cx="1215000" cy="742500"/>
            <a:chOff x="6964410" y="383979"/>
            <a:chExt cx="1656920" cy="994152"/>
          </a:xfrm>
        </p:grpSpPr>
        <p:sp>
          <p:nvSpPr>
            <p:cNvPr id="87" name="Rectangle: Rounded Corners 86">
              <a:extLst>
                <a:ext uri="{FF2B5EF4-FFF2-40B4-BE49-F238E27FC236}">
                  <a16:creationId xmlns:a16="http://schemas.microsoft.com/office/drawing/2014/main" id="{19347242-BDBA-4585-A1A1-99D7523A647D}"/>
                </a:ext>
              </a:extLst>
            </p:cNvPr>
            <p:cNvSpPr/>
            <p:nvPr/>
          </p:nvSpPr>
          <p:spPr>
            <a:xfrm>
              <a:off x="6964410"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8" name="Rectangle: Rounded Corners 4">
              <a:extLst>
                <a:ext uri="{FF2B5EF4-FFF2-40B4-BE49-F238E27FC236}">
                  <a16:creationId xmlns:a16="http://schemas.microsoft.com/office/drawing/2014/main" id="{D50877AC-C574-4C04-A648-F26CD289522A}"/>
                </a:ext>
              </a:extLst>
            </p:cNvPr>
            <p:cNvSpPr txBox="1"/>
            <p:nvPr/>
          </p:nvSpPr>
          <p:spPr>
            <a:xfrm>
              <a:off x="6993528"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Pulse Shape Filtering – Upsampling</a:t>
              </a:r>
            </a:p>
          </p:txBody>
        </p:sp>
      </p:grpSp>
      <p:grpSp>
        <p:nvGrpSpPr>
          <p:cNvPr id="89" name="Group 88">
            <a:extLst>
              <a:ext uri="{FF2B5EF4-FFF2-40B4-BE49-F238E27FC236}">
                <a16:creationId xmlns:a16="http://schemas.microsoft.com/office/drawing/2014/main" id="{3C7ACBAD-8023-486B-940F-33A7B3F34C68}"/>
              </a:ext>
            </a:extLst>
          </p:cNvPr>
          <p:cNvGrpSpPr/>
          <p:nvPr/>
        </p:nvGrpSpPr>
        <p:grpSpPr>
          <a:xfrm>
            <a:off x="5686627" y="2938430"/>
            <a:ext cx="1242693" cy="745614"/>
            <a:chOff x="9284098" y="383979"/>
            <a:chExt cx="1656920" cy="994152"/>
          </a:xfrm>
        </p:grpSpPr>
        <p:sp>
          <p:nvSpPr>
            <p:cNvPr id="90" name="Rectangle: Rounded Corners 89">
              <a:extLst>
                <a:ext uri="{FF2B5EF4-FFF2-40B4-BE49-F238E27FC236}">
                  <a16:creationId xmlns:a16="http://schemas.microsoft.com/office/drawing/2014/main" id="{85F5F68F-5F28-4DBD-9F54-C9E2287ADD47}"/>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1" name="Rectangle: Rounded Corners 4">
              <a:extLst>
                <a:ext uri="{FF2B5EF4-FFF2-40B4-BE49-F238E27FC236}">
                  <a16:creationId xmlns:a16="http://schemas.microsoft.com/office/drawing/2014/main" id="{A5540A38-B274-4A81-A7BC-3FA4C06C94F9}"/>
                </a:ext>
              </a:extLst>
            </p:cNvPr>
            <p:cNvSpPr txBox="1"/>
            <p:nvPr/>
          </p:nvSpPr>
          <p:spPr>
            <a:xfrm>
              <a:off x="9313217" y="413098"/>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Chromatic Dispersion</a:t>
              </a:r>
            </a:p>
          </p:txBody>
        </p:sp>
      </p:grpSp>
      <p:sp>
        <p:nvSpPr>
          <p:cNvPr id="92" name="TextBox 91">
            <a:extLst>
              <a:ext uri="{FF2B5EF4-FFF2-40B4-BE49-F238E27FC236}">
                <a16:creationId xmlns:a16="http://schemas.microsoft.com/office/drawing/2014/main" id="{359C21CC-8E99-477E-AAE5-DAFD8055199F}"/>
              </a:ext>
            </a:extLst>
          </p:cNvPr>
          <p:cNvSpPr txBox="1"/>
          <p:nvPr/>
        </p:nvSpPr>
        <p:spPr>
          <a:xfrm>
            <a:off x="4269439" y="1403039"/>
            <a:ext cx="2913625" cy="307777"/>
          </a:xfrm>
          <a:prstGeom prst="rect">
            <a:avLst/>
          </a:prstGeom>
          <a:noFill/>
        </p:spPr>
        <p:txBody>
          <a:bodyPr wrap="square" rtlCol="0">
            <a:spAutoFit/>
          </a:bodyPr>
          <a:lstStyle/>
          <a:p>
            <a:r>
              <a:rPr lang="en-US" sz="1400" b="1" dirty="0"/>
              <a:t>Electrical Domain  -  Transmitter</a:t>
            </a:r>
          </a:p>
        </p:txBody>
      </p:sp>
      <p:grpSp>
        <p:nvGrpSpPr>
          <p:cNvPr id="93" name="Group 92">
            <a:extLst>
              <a:ext uri="{FF2B5EF4-FFF2-40B4-BE49-F238E27FC236}">
                <a16:creationId xmlns:a16="http://schemas.microsoft.com/office/drawing/2014/main" id="{56811278-D55A-43FE-9DB8-7F1DF47B1B0E}"/>
              </a:ext>
            </a:extLst>
          </p:cNvPr>
          <p:cNvGrpSpPr/>
          <p:nvPr/>
        </p:nvGrpSpPr>
        <p:grpSpPr>
          <a:xfrm>
            <a:off x="4129479" y="2939956"/>
            <a:ext cx="1242693" cy="745614"/>
            <a:chOff x="9284098" y="383979"/>
            <a:chExt cx="1656920" cy="994152"/>
          </a:xfrm>
        </p:grpSpPr>
        <p:sp>
          <p:nvSpPr>
            <p:cNvPr id="94" name="Rectangle: Rounded Corners 93">
              <a:extLst>
                <a:ext uri="{FF2B5EF4-FFF2-40B4-BE49-F238E27FC236}">
                  <a16:creationId xmlns:a16="http://schemas.microsoft.com/office/drawing/2014/main" id="{470B8877-77AF-4ABC-AFDB-09FC3D39C7EB}"/>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5" name="Rectangle: Rounded Corners 4">
              <a:extLst>
                <a:ext uri="{FF2B5EF4-FFF2-40B4-BE49-F238E27FC236}">
                  <a16:creationId xmlns:a16="http://schemas.microsoft.com/office/drawing/2014/main" id="{059F6CCF-201A-4B5A-8978-04F1FD9F137E}"/>
                </a:ext>
              </a:extLst>
            </p:cNvPr>
            <p:cNvSpPr txBox="1"/>
            <p:nvPr/>
          </p:nvSpPr>
          <p:spPr>
            <a:xfrm>
              <a:off x="9313216"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AWGN</a:t>
              </a:r>
            </a:p>
          </p:txBody>
        </p:sp>
      </p:grpSp>
      <p:grpSp>
        <p:nvGrpSpPr>
          <p:cNvPr id="96" name="Group 95">
            <a:extLst>
              <a:ext uri="{FF2B5EF4-FFF2-40B4-BE49-F238E27FC236}">
                <a16:creationId xmlns:a16="http://schemas.microsoft.com/office/drawing/2014/main" id="{020F4A22-A997-4B28-853B-3139D8595A77}"/>
              </a:ext>
            </a:extLst>
          </p:cNvPr>
          <p:cNvGrpSpPr/>
          <p:nvPr/>
        </p:nvGrpSpPr>
        <p:grpSpPr>
          <a:xfrm>
            <a:off x="2577593" y="2939128"/>
            <a:ext cx="1242693" cy="745614"/>
            <a:chOff x="9284098" y="383979"/>
            <a:chExt cx="1656920" cy="994152"/>
          </a:xfrm>
        </p:grpSpPr>
        <p:sp>
          <p:nvSpPr>
            <p:cNvPr id="97" name="Rectangle: Rounded Corners 96">
              <a:extLst>
                <a:ext uri="{FF2B5EF4-FFF2-40B4-BE49-F238E27FC236}">
                  <a16:creationId xmlns:a16="http://schemas.microsoft.com/office/drawing/2014/main" id="{2C52DE6C-B594-4CB6-9ED5-187CB4EAB49A}"/>
                </a:ext>
              </a:extLst>
            </p:cNvPr>
            <p:cNvSpPr/>
            <p:nvPr/>
          </p:nvSpPr>
          <p:spPr>
            <a:xfrm>
              <a:off x="9284098" y="38397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8" name="Rectangle: Rounded Corners 4">
              <a:extLst>
                <a:ext uri="{FF2B5EF4-FFF2-40B4-BE49-F238E27FC236}">
                  <a16:creationId xmlns:a16="http://schemas.microsoft.com/office/drawing/2014/main" id="{38E653A7-1C11-4F6E-88F1-0353981A05C7}"/>
                </a:ext>
              </a:extLst>
            </p:cNvPr>
            <p:cNvSpPr txBox="1"/>
            <p:nvPr/>
          </p:nvSpPr>
          <p:spPr>
            <a:xfrm>
              <a:off x="9313216" y="41309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1400" kern="1200" dirty="0"/>
                <a:t>Add Phase Noise</a:t>
              </a:r>
            </a:p>
          </p:txBody>
        </p:sp>
      </p:grpSp>
      <p:cxnSp>
        <p:nvCxnSpPr>
          <p:cNvPr id="99" name="Straight Arrow Connector 98">
            <a:extLst>
              <a:ext uri="{FF2B5EF4-FFF2-40B4-BE49-F238E27FC236}">
                <a16:creationId xmlns:a16="http://schemas.microsoft.com/office/drawing/2014/main" id="{018DD4C9-EDDB-4260-A91A-58FD421F4665}"/>
              </a:ext>
            </a:extLst>
          </p:cNvPr>
          <p:cNvCxnSpPr>
            <a:cxnSpLocks/>
            <a:stCxn id="87" idx="1"/>
            <a:endCxn id="90" idx="3"/>
          </p:cNvCxnSpPr>
          <p:nvPr/>
        </p:nvCxnSpPr>
        <p:spPr>
          <a:xfrm flipH="1" flipV="1">
            <a:off x="6929320" y="3311237"/>
            <a:ext cx="297421" cy="1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94B43F19-27FD-4FD8-9200-E4887A0AA977}"/>
              </a:ext>
            </a:extLst>
          </p:cNvPr>
          <p:cNvCxnSpPr>
            <a:cxnSpLocks/>
            <a:stCxn id="94" idx="1"/>
            <a:endCxn id="97" idx="3"/>
          </p:cNvCxnSpPr>
          <p:nvPr/>
        </p:nvCxnSpPr>
        <p:spPr>
          <a:xfrm flipH="1" flipV="1">
            <a:off x="3820286" y="3311935"/>
            <a:ext cx="309193" cy="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01" name="Group 100">
            <a:extLst>
              <a:ext uri="{FF2B5EF4-FFF2-40B4-BE49-F238E27FC236}">
                <a16:creationId xmlns:a16="http://schemas.microsoft.com/office/drawing/2014/main" id="{AFE1345E-1EA3-40D1-BA12-0CACD7F88FD7}"/>
              </a:ext>
            </a:extLst>
          </p:cNvPr>
          <p:cNvGrpSpPr/>
          <p:nvPr/>
        </p:nvGrpSpPr>
        <p:grpSpPr>
          <a:xfrm>
            <a:off x="6831034" y="4487313"/>
            <a:ext cx="1242693" cy="745614"/>
            <a:chOff x="2325033" y="2040899"/>
            <a:chExt cx="1656920" cy="994152"/>
          </a:xfrm>
        </p:grpSpPr>
        <p:sp>
          <p:nvSpPr>
            <p:cNvPr id="102" name="Rectangle: Rounded Corners 101">
              <a:extLst>
                <a:ext uri="{FF2B5EF4-FFF2-40B4-BE49-F238E27FC236}">
                  <a16:creationId xmlns:a16="http://schemas.microsoft.com/office/drawing/2014/main" id="{726197FE-76DE-49A4-A291-710727FB588B}"/>
                </a:ext>
              </a:extLst>
            </p:cNvPr>
            <p:cNvSpPr/>
            <p:nvPr/>
          </p:nvSpPr>
          <p:spPr>
            <a:xfrm>
              <a:off x="2325033"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3" name="Rectangle: Rounded Corners 4">
              <a:extLst>
                <a:ext uri="{FF2B5EF4-FFF2-40B4-BE49-F238E27FC236}">
                  <a16:creationId xmlns:a16="http://schemas.microsoft.com/office/drawing/2014/main" id="{D16D5513-538F-4616-807E-A5B57306923A}"/>
                </a:ext>
              </a:extLst>
            </p:cNvPr>
            <p:cNvSpPr txBox="1"/>
            <p:nvPr/>
          </p:nvSpPr>
          <p:spPr>
            <a:xfrm>
              <a:off x="2354151"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Carrier Down-sampling Selection</a:t>
              </a:r>
            </a:p>
          </p:txBody>
        </p:sp>
      </p:grpSp>
      <p:grpSp>
        <p:nvGrpSpPr>
          <p:cNvPr id="104" name="Group 103">
            <a:extLst>
              <a:ext uri="{FF2B5EF4-FFF2-40B4-BE49-F238E27FC236}">
                <a16:creationId xmlns:a16="http://schemas.microsoft.com/office/drawing/2014/main" id="{CC901026-4C49-4237-997E-237A432144EF}"/>
              </a:ext>
            </a:extLst>
          </p:cNvPr>
          <p:cNvGrpSpPr/>
          <p:nvPr/>
        </p:nvGrpSpPr>
        <p:grpSpPr>
          <a:xfrm>
            <a:off x="3359231" y="4479802"/>
            <a:ext cx="1372283" cy="745614"/>
            <a:chOff x="4644721" y="2040899"/>
            <a:chExt cx="1656920" cy="994152"/>
          </a:xfrm>
        </p:grpSpPr>
        <p:sp>
          <p:nvSpPr>
            <p:cNvPr id="105" name="Rectangle: Rounded Corners 104">
              <a:extLst>
                <a:ext uri="{FF2B5EF4-FFF2-40B4-BE49-F238E27FC236}">
                  <a16:creationId xmlns:a16="http://schemas.microsoft.com/office/drawing/2014/main" id="{0C35B2C1-C34A-4C48-A8F0-895FBF726507}"/>
                </a:ext>
              </a:extLst>
            </p:cNvPr>
            <p:cNvSpPr/>
            <p:nvPr/>
          </p:nvSpPr>
          <p:spPr>
            <a:xfrm>
              <a:off x="4644721"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6" name="Rectangle: Rounded Corners 4">
              <a:extLst>
                <a:ext uri="{FF2B5EF4-FFF2-40B4-BE49-F238E27FC236}">
                  <a16:creationId xmlns:a16="http://schemas.microsoft.com/office/drawing/2014/main" id="{40F05F3B-37CE-4036-98F8-26414698C0FC}"/>
                </a:ext>
              </a:extLst>
            </p:cNvPr>
            <p:cNvSpPr txBox="1"/>
            <p:nvPr/>
          </p:nvSpPr>
          <p:spPr>
            <a:xfrm>
              <a:off x="4673839"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algn="ctr"/>
              <a:r>
                <a:rPr lang="en-US" sz="1400" kern="1200" dirty="0">
                  <a:solidFill>
                    <a:srgbClr val="000000"/>
                  </a:solidFill>
                  <a:effectLst/>
                  <a:latin typeface="Calibri" panose="020F0502020204030204" pitchFamily="34" charset="0"/>
                  <a:ea typeface="+mn-ea"/>
                  <a:cs typeface="+mn-cs"/>
                </a:rPr>
                <a:t>Downconverting to 2 samples per symbols</a:t>
              </a:r>
              <a:endParaRPr lang="en-GB" sz="1400" dirty="0"/>
            </a:p>
          </p:txBody>
        </p:sp>
      </p:grpSp>
      <p:grpSp>
        <p:nvGrpSpPr>
          <p:cNvPr id="107" name="Group 106">
            <a:extLst>
              <a:ext uri="{FF2B5EF4-FFF2-40B4-BE49-F238E27FC236}">
                <a16:creationId xmlns:a16="http://schemas.microsoft.com/office/drawing/2014/main" id="{6334A0E0-4E62-44D4-9A4D-58ABEC6AC278}"/>
              </a:ext>
            </a:extLst>
          </p:cNvPr>
          <p:cNvGrpSpPr/>
          <p:nvPr/>
        </p:nvGrpSpPr>
        <p:grpSpPr>
          <a:xfrm>
            <a:off x="5095132" y="4485073"/>
            <a:ext cx="1372284" cy="745614"/>
            <a:chOff x="2325033" y="3697819"/>
            <a:chExt cx="1656920" cy="994152"/>
          </a:xfrm>
        </p:grpSpPr>
        <p:sp>
          <p:nvSpPr>
            <p:cNvPr id="108" name="Rectangle: Rounded Corners 107">
              <a:extLst>
                <a:ext uri="{FF2B5EF4-FFF2-40B4-BE49-F238E27FC236}">
                  <a16:creationId xmlns:a16="http://schemas.microsoft.com/office/drawing/2014/main" id="{19FAAC74-ED45-4858-B092-F7D93194BD8D}"/>
                </a:ext>
              </a:extLst>
            </p:cNvPr>
            <p:cNvSpPr/>
            <p:nvPr/>
          </p:nvSpPr>
          <p:spPr>
            <a:xfrm>
              <a:off x="2325033"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9" name="Rectangle: Rounded Corners 4">
              <a:extLst>
                <a:ext uri="{FF2B5EF4-FFF2-40B4-BE49-F238E27FC236}">
                  <a16:creationId xmlns:a16="http://schemas.microsoft.com/office/drawing/2014/main" id="{7960AAB1-A6FA-4940-AC91-92065B8740D5}"/>
                </a:ext>
              </a:extLst>
            </p:cNvPr>
            <p:cNvSpPr txBox="1"/>
            <p:nvPr/>
          </p:nvSpPr>
          <p:spPr>
            <a:xfrm>
              <a:off x="2354151"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711200">
                <a:lnSpc>
                  <a:spcPct val="90000"/>
                </a:lnSpc>
                <a:spcBef>
                  <a:spcPct val="0"/>
                </a:spcBef>
                <a:spcAft>
                  <a:spcPct val="35000"/>
                </a:spcAft>
                <a:buNone/>
              </a:pPr>
              <a:r>
                <a:rPr lang="en-US" sz="1400" kern="1200" dirty="0"/>
                <a:t>Chromatic Dispersion Compensation</a:t>
              </a:r>
            </a:p>
          </p:txBody>
        </p:sp>
      </p:grpSp>
      <p:grpSp>
        <p:nvGrpSpPr>
          <p:cNvPr id="110" name="Group 109">
            <a:extLst>
              <a:ext uri="{FF2B5EF4-FFF2-40B4-BE49-F238E27FC236}">
                <a16:creationId xmlns:a16="http://schemas.microsoft.com/office/drawing/2014/main" id="{2E0B5C66-B5A6-453A-BC03-BF4F0E98EACA}"/>
              </a:ext>
            </a:extLst>
          </p:cNvPr>
          <p:cNvGrpSpPr/>
          <p:nvPr/>
        </p:nvGrpSpPr>
        <p:grpSpPr>
          <a:xfrm>
            <a:off x="8432823" y="5363019"/>
            <a:ext cx="1242693" cy="745614"/>
            <a:chOff x="2325033" y="3697819"/>
            <a:chExt cx="1656920" cy="994152"/>
          </a:xfrm>
        </p:grpSpPr>
        <p:sp>
          <p:nvSpPr>
            <p:cNvPr id="111" name="Rectangle: Rounded Corners 110">
              <a:extLst>
                <a:ext uri="{FF2B5EF4-FFF2-40B4-BE49-F238E27FC236}">
                  <a16:creationId xmlns:a16="http://schemas.microsoft.com/office/drawing/2014/main" id="{62AB6899-FD79-4C1B-82AF-D6393F9EF967}"/>
                </a:ext>
              </a:extLst>
            </p:cNvPr>
            <p:cNvSpPr/>
            <p:nvPr/>
          </p:nvSpPr>
          <p:spPr>
            <a:xfrm>
              <a:off x="2325033"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2" name="Rectangle: Rounded Corners 4">
              <a:extLst>
                <a:ext uri="{FF2B5EF4-FFF2-40B4-BE49-F238E27FC236}">
                  <a16:creationId xmlns:a16="http://schemas.microsoft.com/office/drawing/2014/main" id="{B1266537-B3C1-4482-A3B7-D03E3A991A28}"/>
                </a:ext>
              </a:extLst>
            </p:cNvPr>
            <p:cNvSpPr txBox="1"/>
            <p:nvPr/>
          </p:nvSpPr>
          <p:spPr>
            <a:xfrm>
              <a:off x="2354151"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400" kern="1200" dirty="0"/>
                <a:t>Alignment of Signals</a:t>
              </a:r>
            </a:p>
          </p:txBody>
        </p:sp>
      </p:grpSp>
      <p:grpSp>
        <p:nvGrpSpPr>
          <p:cNvPr id="113" name="Group 112">
            <a:extLst>
              <a:ext uri="{FF2B5EF4-FFF2-40B4-BE49-F238E27FC236}">
                <a16:creationId xmlns:a16="http://schemas.microsoft.com/office/drawing/2014/main" id="{BE7B750D-3ACA-4DBA-8CA8-062BC7C1FB15}"/>
              </a:ext>
            </a:extLst>
          </p:cNvPr>
          <p:cNvGrpSpPr/>
          <p:nvPr/>
        </p:nvGrpSpPr>
        <p:grpSpPr>
          <a:xfrm>
            <a:off x="6831034" y="5370362"/>
            <a:ext cx="1242693" cy="745614"/>
            <a:chOff x="4644721" y="3697819"/>
            <a:chExt cx="1656920" cy="994152"/>
          </a:xfrm>
        </p:grpSpPr>
        <p:sp>
          <p:nvSpPr>
            <p:cNvPr id="114" name="Rectangle: Rounded Corners 113">
              <a:extLst>
                <a:ext uri="{FF2B5EF4-FFF2-40B4-BE49-F238E27FC236}">
                  <a16:creationId xmlns:a16="http://schemas.microsoft.com/office/drawing/2014/main" id="{2CB819DA-2DFD-49CD-AA59-5FD501E3E6DC}"/>
                </a:ext>
              </a:extLst>
            </p:cNvPr>
            <p:cNvSpPr/>
            <p:nvPr/>
          </p:nvSpPr>
          <p:spPr>
            <a:xfrm>
              <a:off x="4644721"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5" name="Rectangle: Rounded Corners 4">
              <a:extLst>
                <a:ext uri="{FF2B5EF4-FFF2-40B4-BE49-F238E27FC236}">
                  <a16:creationId xmlns:a16="http://schemas.microsoft.com/office/drawing/2014/main" id="{82EC0300-0D2F-4C7F-A8A4-F8D2C55DBDFC}"/>
                </a:ext>
              </a:extLst>
            </p:cNvPr>
            <p:cNvSpPr txBox="1"/>
            <p:nvPr/>
          </p:nvSpPr>
          <p:spPr>
            <a:xfrm>
              <a:off x="4673839"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Demodulation</a:t>
              </a:r>
            </a:p>
          </p:txBody>
        </p:sp>
      </p:grpSp>
      <p:grpSp>
        <p:nvGrpSpPr>
          <p:cNvPr id="116" name="Group 115">
            <a:extLst>
              <a:ext uri="{FF2B5EF4-FFF2-40B4-BE49-F238E27FC236}">
                <a16:creationId xmlns:a16="http://schemas.microsoft.com/office/drawing/2014/main" id="{70124CF8-D21D-49AC-B26B-372EC683E4E8}"/>
              </a:ext>
            </a:extLst>
          </p:cNvPr>
          <p:cNvGrpSpPr/>
          <p:nvPr/>
        </p:nvGrpSpPr>
        <p:grpSpPr>
          <a:xfrm>
            <a:off x="5229075" y="5384451"/>
            <a:ext cx="1242693" cy="745614"/>
            <a:chOff x="6964410" y="3697819"/>
            <a:chExt cx="1656920" cy="994152"/>
          </a:xfrm>
        </p:grpSpPr>
        <p:sp>
          <p:nvSpPr>
            <p:cNvPr id="117" name="Rectangle: Rounded Corners 116">
              <a:extLst>
                <a:ext uri="{FF2B5EF4-FFF2-40B4-BE49-F238E27FC236}">
                  <a16:creationId xmlns:a16="http://schemas.microsoft.com/office/drawing/2014/main" id="{E723BB17-C35A-47EA-A9A9-42DDB7597674}"/>
                </a:ext>
              </a:extLst>
            </p:cNvPr>
            <p:cNvSpPr/>
            <p:nvPr/>
          </p:nvSpPr>
          <p:spPr>
            <a:xfrm>
              <a:off x="6964410"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8" name="Rectangle: Rounded Corners 4">
              <a:extLst>
                <a:ext uri="{FF2B5EF4-FFF2-40B4-BE49-F238E27FC236}">
                  <a16:creationId xmlns:a16="http://schemas.microsoft.com/office/drawing/2014/main" id="{84A407E1-92B2-4B59-9B0D-86CB41EA4B75}"/>
                </a:ext>
              </a:extLst>
            </p:cNvPr>
            <p:cNvSpPr txBox="1"/>
            <p:nvPr/>
          </p:nvSpPr>
          <p:spPr>
            <a:xfrm>
              <a:off x="6993528"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Decoding of FEC/PS</a:t>
              </a:r>
            </a:p>
          </p:txBody>
        </p:sp>
      </p:grpSp>
      <p:grpSp>
        <p:nvGrpSpPr>
          <p:cNvPr id="119" name="Group 118">
            <a:extLst>
              <a:ext uri="{FF2B5EF4-FFF2-40B4-BE49-F238E27FC236}">
                <a16:creationId xmlns:a16="http://schemas.microsoft.com/office/drawing/2014/main" id="{1B9D792A-5F76-4BA6-9028-6F3262DCA428}"/>
              </a:ext>
            </a:extLst>
          </p:cNvPr>
          <p:cNvGrpSpPr/>
          <p:nvPr/>
        </p:nvGrpSpPr>
        <p:grpSpPr>
          <a:xfrm>
            <a:off x="8432823" y="4487959"/>
            <a:ext cx="1242693" cy="745614"/>
            <a:chOff x="5344" y="2040899"/>
            <a:chExt cx="1656920" cy="994152"/>
          </a:xfrm>
        </p:grpSpPr>
        <p:sp>
          <p:nvSpPr>
            <p:cNvPr id="120" name="Rectangle: Rounded Corners 119">
              <a:extLst>
                <a:ext uri="{FF2B5EF4-FFF2-40B4-BE49-F238E27FC236}">
                  <a16:creationId xmlns:a16="http://schemas.microsoft.com/office/drawing/2014/main" id="{512E2984-EAF8-4E50-9842-1FD389F4EE6D}"/>
                </a:ext>
              </a:extLst>
            </p:cNvPr>
            <p:cNvSpPr/>
            <p:nvPr/>
          </p:nvSpPr>
          <p:spPr>
            <a:xfrm>
              <a:off x="5344"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1" name="Rectangle: Rounded Corners 4">
              <a:extLst>
                <a:ext uri="{FF2B5EF4-FFF2-40B4-BE49-F238E27FC236}">
                  <a16:creationId xmlns:a16="http://schemas.microsoft.com/office/drawing/2014/main" id="{F68DDE1A-F18B-4720-A787-4E8584E6E507}"/>
                </a:ext>
              </a:extLst>
            </p:cNvPr>
            <p:cNvSpPr txBox="1"/>
            <p:nvPr/>
          </p:nvSpPr>
          <p:spPr>
            <a:xfrm>
              <a:off x="34462"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Carrier Equalisation</a:t>
              </a:r>
            </a:p>
          </p:txBody>
        </p:sp>
      </p:grpSp>
      <p:grpSp>
        <p:nvGrpSpPr>
          <p:cNvPr id="122" name="Group 121">
            <a:extLst>
              <a:ext uri="{FF2B5EF4-FFF2-40B4-BE49-F238E27FC236}">
                <a16:creationId xmlns:a16="http://schemas.microsoft.com/office/drawing/2014/main" id="{8978EF0E-1EE1-410A-84E4-8AD1C60C6957}"/>
              </a:ext>
            </a:extLst>
          </p:cNvPr>
          <p:cNvGrpSpPr/>
          <p:nvPr/>
        </p:nvGrpSpPr>
        <p:grpSpPr>
          <a:xfrm>
            <a:off x="3627116" y="5381373"/>
            <a:ext cx="1242693" cy="745614"/>
            <a:chOff x="9284098" y="3697819"/>
            <a:chExt cx="1656920" cy="994152"/>
          </a:xfrm>
        </p:grpSpPr>
        <p:sp>
          <p:nvSpPr>
            <p:cNvPr id="123" name="Rectangle: Rounded Corners 122">
              <a:extLst>
                <a:ext uri="{FF2B5EF4-FFF2-40B4-BE49-F238E27FC236}">
                  <a16:creationId xmlns:a16="http://schemas.microsoft.com/office/drawing/2014/main" id="{0EF48142-4064-4B13-9367-5C9B73BE1AE1}"/>
                </a:ext>
              </a:extLst>
            </p:cNvPr>
            <p:cNvSpPr/>
            <p:nvPr/>
          </p:nvSpPr>
          <p:spPr>
            <a:xfrm>
              <a:off x="9284098" y="369781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4" name="Rectangle: Rounded Corners 4">
              <a:extLst>
                <a:ext uri="{FF2B5EF4-FFF2-40B4-BE49-F238E27FC236}">
                  <a16:creationId xmlns:a16="http://schemas.microsoft.com/office/drawing/2014/main" id="{4351910C-B995-485B-BCA9-4178A2F12325}"/>
                </a:ext>
              </a:extLst>
            </p:cNvPr>
            <p:cNvSpPr txBox="1"/>
            <p:nvPr/>
          </p:nvSpPr>
          <p:spPr>
            <a:xfrm>
              <a:off x="9313216" y="372693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400" kern="1200" dirty="0"/>
                <a:t>Estimate BER, SNR and plot spectra</a:t>
              </a:r>
            </a:p>
          </p:txBody>
        </p:sp>
      </p:grpSp>
      <p:cxnSp>
        <p:nvCxnSpPr>
          <p:cNvPr id="125" name="Connector: Elbow 124">
            <a:extLst>
              <a:ext uri="{FF2B5EF4-FFF2-40B4-BE49-F238E27FC236}">
                <a16:creationId xmlns:a16="http://schemas.microsoft.com/office/drawing/2014/main" id="{4405547C-AE4E-4BC3-991B-2C03DB0AB4B4}"/>
              </a:ext>
            </a:extLst>
          </p:cNvPr>
          <p:cNvCxnSpPr>
            <a:cxnSpLocks/>
            <a:stCxn id="97" idx="1"/>
            <a:endCxn id="135" idx="1"/>
          </p:cNvCxnSpPr>
          <p:nvPr/>
        </p:nvCxnSpPr>
        <p:spPr>
          <a:xfrm rot="10800000" flipV="1">
            <a:off x="1750745" y="3311934"/>
            <a:ext cx="826848" cy="1531341"/>
          </a:xfrm>
          <a:prstGeom prst="bentConnector3">
            <a:avLst>
              <a:gd name="adj1" fmla="val 152619"/>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678E2104-2630-40FA-A964-C6729D69C7C8}"/>
              </a:ext>
            </a:extLst>
          </p:cNvPr>
          <p:cNvCxnSpPr>
            <a:cxnSpLocks/>
            <a:stCxn id="108" idx="3"/>
            <a:endCxn id="102" idx="1"/>
          </p:cNvCxnSpPr>
          <p:nvPr/>
        </p:nvCxnSpPr>
        <p:spPr>
          <a:xfrm>
            <a:off x="6467416" y="4857880"/>
            <a:ext cx="363618" cy="2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D65D74C4-DB0A-48FA-84C5-CDAA87EAE466}"/>
              </a:ext>
            </a:extLst>
          </p:cNvPr>
          <p:cNvCxnSpPr>
            <a:cxnSpLocks/>
            <a:stCxn id="102" idx="3"/>
            <a:endCxn id="120" idx="1"/>
          </p:cNvCxnSpPr>
          <p:nvPr/>
        </p:nvCxnSpPr>
        <p:spPr>
          <a:xfrm>
            <a:off x="8073727" y="4860120"/>
            <a:ext cx="359096" cy="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nector: Elbow 127">
            <a:extLst>
              <a:ext uri="{FF2B5EF4-FFF2-40B4-BE49-F238E27FC236}">
                <a16:creationId xmlns:a16="http://schemas.microsoft.com/office/drawing/2014/main" id="{53C14D82-94CA-4D99-8420-5210990B4DCF}"/>
              </a:ext>
            </a:extLst>
          </p:cNvPr>
          <p:cNvCxnSpPr>
            <a:cxnSpLocks/>
            <a:stCxn id="120" idx="3"/>
            <a:endCxn id="111" idx="3"/>
          </p:cNvCxnSpPr>
          <p:nvPr/>
        </p:nvCxnSpPr>
        <p:spPr>
          <a:xfrm>
            <a:off x="9675516" y="4860766"/>
            <a:ext cx="12700" cy="875060"/>
          </a:xfrm>
          <a:prstGeom prst="bentConnector3">
            <a:avLst>
              <a:gd name="adj1" fmla="val 3116126"/>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7A39BC5-23F2-46D8-8392-4A2D50674021}"/>
              </a:ext>
            </a:extLst>
          </p:cNvPr>
          <p:cNvCxnSpPr>
            <a:cxnSpLocks/>
            <a:stCxn id="114" idx="1"/>
            <a:endCxn id="117" idx="3"/>
          </p:cNvCxnSpPr>
          <p:nvPr/>
        </p:nvCxnSpPr>
        <p:spPr>
          <a:xfrm flipH="1">
            <a:off x="6471768" y="5743169"/>
            <a:ext cx="359266" cy="14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2BC6D04-FBA3-4DBE-9B9B-3F9824F9A745}"/>
              </a:ext>
            </a:extLst>
          </p:cNvPr>
          <p:cNvCxnSpPr>
            <a:cxnSpLocks/>
            <a:stCxn id="111" idx="1"/>
            <a:endCxn id="114" idx="3"/>
          </p:cNvCxnSpPr>
          <p:nvPr/>
        </p:nvCxnSpPr>
        <p:spPr>
          <a:xfrm flipH="1">
            <a:off x="8073727" y="5735826"/>
            <a:ext cx="359096" cy="7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3F3F14BC-B19D-44AB-A5FA-D6F802355C38}"/>
              </a:ext>
            </a:extLst>
          </p:cNvPr>
          <p:cNvCxnSpPr>
            <a:cxnSpLocks/>
            <a:stCxn id="117" idx="1"/>
            <a:endCxn id="123" idx="3"/>
          </p:cNvCxnSpPr>
          <p:nvPr/>
        </p:nvCxnSpPr>
        <p:spPr>
          <a:xfrm flipH="1" flipV="1">
            <a:off x="4869809" y="5754180"/>
            <a:ext cx="359266" cy="3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AC9C74E8-05F5-4C37-A5FD-B9D120BF07C7}"/>
              </a:ext>
            </a:extLst>
          </p:cNvPr>
          <p:cNvSpPr txBox="1"/>
          <p:nvPr/>
        </p:nvSpPr>
        <p:spPr>
          <a:xfrm>
            <a:off x="4350222" y="2669215"/>
            <a:ext cx="2169296" cy="307777"/>
          </a:xfrm>
          <a:prstGeom prst="rect">
            <a:avLst/>
          </a:prstGeom>
          <a:noFill/>
        </p:spPr>
        <p:txBody>
          <a:bodyPr wrap="square" rtlCol="0">
            <a:spAutoFit/>
          </a:bodyPr>
          <a:lstStyle/>
          <a:p>
            <a:r>
              <a:rPr lang="en-US" sz="1400" b="1" dirty="0"/>
              <a:t>Optical Domain  -  Channel</a:t>
            </a:r>
          </a:p>
        </p:txBody>
      </p:sp>
      <p:cxnSp>
        <p:nvCxnSpPr>
          <p:cNvPr id="133" name="Straight Arrow Connector 132">
            <a:extLst>
              <a:ext uri="{FF2B5EF4-FFF2-40B4-BE49-F238E27FC236}">
                <a16:creationId xmlns:a16="http://schemas.microsoft.com/office/drawing/2014/main" id="{D1BDEEF6-3D05-4977-9ECA-B8061DC20BDE}"/>
              </a:ext>
            </a:extLst>
          </p:cNvPr>
          <p:cNvCxnSpPr>
            <a:cxnSpLocks/>
            <a:stCxn id="90" idx="1"/>
            <a:endCxn id="94" idx="3"/>
          </p:cNvCxnSpPr>
          <p:nvPr/>
        </p:nvCxnSpPr>
        <p:spPr>
          <a:xfrm flipH="1">
            <a:off x="5372172" y="3311237"/>
            <a:ext cx="314455" cy="1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70C4665-60C5-4417-9725-B4A6029665B3}"/>
              </a:ext>
            </a:extLst>
          </p:cNvPr>
          <p:cNvGrpSpPr/>
          <p:nvPr/>
        </p:nvGrpSpPr>
        <p:grpSpPr>
          <a:xfrm>
            <a:off x="1750745" y="4470469"/>
            <a:ext cx="1242693" cy="745614"/>
            <a:chOff x="4644721" y="2040899"/>
            <a:chExt cx="1656920" cy="994152"/>
          </a:xfrm>
        </p:grpSpPr>
        <p:sp>
          <p:nvSpPr>
            <p:cNvPr id="135" name="Rectangle: Rounded Corners 134">
              <a:extLst>
                <a:ext uri="{FF2B5EF4-FFF2-40B4-BE49-F238E27FC236}">
                  <a16:creationId xmlns:a16="http://schemas.microsoft.com/office/drawing/2014/main" id="{26973657-0892-41CA-8E40-48EB2C52A6D6}"/>
                </a:ext>
              </a:extLst>
            </p:cNvPr>
            <p:cNvSpPr/>
            <p:nvPr/>
          </p:nvSpPr>
          <p:spPr>
            <a:xfrm>
              <a:off x="4644721" y="2040899"/>
              <a:ext cx="1656920" cy="994152"/>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6" name="Rectangle: Rounded Corners 4">
              <a:extLst>
                <a:ext uri="{FF2B5EF4-FFF2-40B4-BE49-F238E27FC236}">
                  <a16:creationId xmlns:a16="http://schemas.microsoft.com/office/drawing/2014/main" id="{EE78159D-9F86-42B9-B926-E614D79F3056}"/>
                </a:ext>
              </a:extLst>
            </p:cNvPr>
            <p:cNvSpPr txBox="1"/>
            <p:nvPr/>
          </p:nvSpPr>
          <p:spPr>
            <a:xfrm>
              <a:off x="4673839" y="2070017"/>
              <a:ext cx="1598684" cy="9359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400" kern="1200" dirty="0"/>
                <a:t>Matched Filtering</a:t>
              </a:r>
            </a:p>
          </p:txBody>
        </p:sp>
      </p:grpSp>
      <p:cxnSp>
        <p:nvCxnSpPr>
          <p:cNvPr id="137" name="Connector: Elbow 136">
            <a:extLst>
              <a:ext uri="{FF2B5EF4-FFF2-40B4-BE49-F238E27FC236}">
                <a16:creationId xmlns:a16="http://schemas.microsoft.com/office/drawing/2014/main" id="{EEC95EAE-6B87-4A7D-80D1-6501202EADC7}"/>
              </a:ext>
            </a:extLst>
          </p:cNvPr>
          <p:cNvCxnSpPr>
            <a:cxnSpLocks/>
            <a:stCxn id="83" idx="3"/>
            <a:endCxn id="87" idx="3"/>
          </p:cNvCxnSpPr>
          <p:nvPr/>
        </p:nvCxnSpPr>
        <p:spPr>
          <a:xfrm>
            <a:off x="8035821" y="2052810"/>
            <a:ext cx="405920" cy="1259675"/>
          </a:xfrm>
          <a:prstGeom prst="bentConnector3">
            <a:avLst>
              <a:gd name="adj1" fmla="val 156317"/>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7CFFEC7F-1052-4CE0-A24A-C904AA898758}"/>
              </a:ext>
            </a:extLst>
          </p:cNvPr>
          <p:cNvCxnSpPr>
            <a:cxnSpLocks/>
            <a:stCxn id="135" idx="3"/>
            <a:endCxn id="105" idx="1"/>
          </p:cNvCxnSpPr>
          <p:nvPr/>
        </p:nvCxnSpPr>
        <p:spPr>
          <a:xfrm>
            <a:off x="2993438" y="4843276"/>
            <a:ext cx="365793" cy="9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392E7A93-1FAF-45DC-87F2-8C028F0D3E4F}"/>
              </a:ext>
            </a:extLst>
          </p:cNvPr>
          <p:cNvCxnSpPr>
            <a:cxnSpLocks/>
            <a:stCxn id="105" idx="3"/>
            <a:endCxn id="108" idx="1"/>
          </p:cNvCxnSpPr>
          <p:nvPr/>
        </p:nvCxnSpPr>
        <p:spPr>
          <a:xfrm>
            <a:off x="4731514" y="4852609"/>
            <a:ext cx="363618" cy="5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TextBox 139">
            <a:extLst>
              <a:ext uri="{FF2B5EF4-FFF2-40B4-BE49-F238E27FC236}">
                <a16:creationId xmlns:a16="http://schemas.microsoft.com/office/drawing/2014/main" id="{BCCCF9DB-9703-4591-83F8-248B9F6F42C2}"/>
              </a:ext>
            </a:extLst>
          </p:cNvPr>
          <p:cNvSpPr txBox="1"/>
          <p:nvPr/>
        </p:nvSpPr>
        <p:spPr>
          <a:xfrm>
            <a:off x="4333347" y="4077287"/>
            <a:ext cx="2344745" cy="307777"/>
          </a:xfrm>
          <a:prstGeom prst="rect">
            <a:avLst/>
          </a:prstGeom>
          <a:noFill/>
        </p:spPr>
        <p:txBody>
          <a:bodyPr wrap="square" rtlCol="0">
            <a:spAutoFit/>
          </a:bodyPr>
          <a:lstStyle/>
          <a:p>
            <a:r>
              <a:rPr lang="en-US" sz="1400" b="1" dirty="0"/>
              <a:t>Electrical Domain  -  Receiver</a:t>
            </a:r>
          </a:p>
        </p:txBody>
      </p:sp>
      <p:sp>
        <p:nvSpPr>
          <p:cNvPr id="151" name="TextBox 150">
            <a:extLst>
              <a:ext uri="{FF2B5EF4-FFF2-40B4-BE49-F238E27FC236}">
                <a16:creationId xmlns:a16="http://schemas.microsoft.com/office/drawing/2014/main" id="{007F68B5-1949-49C8-9E70-BE9E516436D4}"/>
              </a:ext>
            </a:extLst>
          </p:cNvPr>
          <p:cNvSpPr txBox="1"/>
          <p:nvPr/>
        </p:nvSpPr>
        <p:spPr>
          <a:xfrm>
            <a:off x="11342312" y="6488668"/>
            <a:ext cx="1203649" cy="369332"/>
          </a:xfrm>
          <a:prstGeom prst="rect">
            <a:avLst/>
          </a:prstGeom>
          <a:noFill/>
        </p:spPr>
        <p:txBody>
          <a:bodyPr wrap="square" rtlCol="0">
            <a:spAutoFit/>
          </a:bodyPr>
          <a:lstStyle/>
          <a:p>
            <a:r>
              <a:rPr lang="en-GB" dirty="0"/>
              <a:t>Week 5</a:t>
            </a:r>
          </a:p>
        </p:txBody>
      </p:sp>
    </p:spTree>
    <p:extLst>
      <p:ext uri="{BB962C8B-B14F-4D97-AF65-F5344CB8AC3E}">
        <p14:creationId xmlns:p14="http://schemas.microsoft.com/office/powerpoint/2010/main" val="849575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E86-44C7-46C4-AD9A-8F61F8D9A5A0}"/>
              </a:ext>
            </a:extLst>
          </p:cNvPr>
          <p:cNvSpPr>
            <a:spLocks noGrp="1"/>
          </p:cNvSpPr>
          <p:nvPr>
            <p:ph type="title"/>
          </p:nvPr>
        </p:nvSpPr>
        <p:spPr/>
        <p:txBody>
          <a:bodyPr/>
          <a:lstStyle/>
          <a:p>
            <a:r>
              <a:rPr lang="en-GB" dirty="0"/>
              <a:t>Adaptive Equalisation (No Noise)</a:t>
            </a:r>
          </a:p>
        </p:txBody>
      </p:sp>
      <p:sp>
        <p:nvSpPr>
          <p:cNvPr id="4" name="TextBox 3">
            <a:extLst>
              <a:ext uri="{FF2B5EF4-FFF2-40B4-BE49-F238E27FC236}">
                <a16:creationId xmlns:a16="http://schemas.microsoft.com/office/drawing/2014/main" id="{49C99F9B-DD36-4E7A-8EE6-9B0FFB2D9E1F}"/>
              </a:ext>
            </a:extLst>
          </p:cNvPr>
          <p:cNvSpPr txBox="1"/>
          <p:nvPr/>
        </p:nvSpPr>
        <p:spPr>
          <a:xfrm>
            <a:off x="11208774" y="6492875"/>
            <a:ext cx="983226" cy="369332"/>
          </a:xfrm>
          <a:prstGeom prst="rect">
            <a:avLst/>
          </a:prstGeom>
          <a:noFill/>
        </p:spPr>
        <p:txBody>
          <a:bodyPr wrap="square">
            <a:spAutoFit/>
          </a:bodyPr>
          <a:lstStyle/>
          <a:p>
            <a:r>
              <a:rPr lang="en-GB" dirty="0"/>
              <a:t>Week 5</a:t>
            </a:r>
          </a:p>
        </p:txBody>
      </p:sp>
      <p:pic>
        <p:nvPicPr>
          <p:cNvPr id="1025" name="Picture 1">
            <a:extLst>
              <a:ext uri="{FF2B5EF4-FFF2-40B4-BE49-F238E27FC236}">
                <a16:creationId xmlns:a16="http://schemas.microsoft.com/office/drawing/2014/main" id="{E3B5084A-A4A4-498A-BA0F-77B0DCA14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2" y="1691095"/>
            <a:ext cx="4041058" cy="30307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18339728-6B23-4D8D-882D-A0AFCF849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710" y="1690689"/>
            <a:ext cx="4041600" cy="303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BAC5455-91DA-44DD-B913-D52317680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090" y="1690688"/>
            <a:ext cx="4041600" cy="3031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4A61BC-2904-4522-B941-00CD6C125821}"/>
              </a:ext>
            </a:extLst>
          </p:cNvPr>
          <p:cNvSpPr txBox="1"/>
          <p:nvPr/>
        </p:nvSpPr>
        <p:spPr>
          <a:xfrm>
            <a:off x="511779" y="5000592"/>
            <a:ext cx="2337628" cy="1200329"/>
          </a:xfrm>
          <a:prstGeom prst="rect">
            <a:avLst/>
          </a:prstGeom>
          <a:noFill/>
        </p:spPr>
        <p:txBody>
          <a:bodyPr wrap="none" rtlCol="0">
            <a:spAutoFit/>
          </a:bodyPr>
          <a:lstStyle/>
          <a:p>
            <a:r>
              <a:rPr lang="en-GB" dirty="0"/>
              <a:t>Parameters:</a:t>
            </a:r>
          </a:p>
          <a:p>
            <a:r>
              <a:rPr lang="en-GB" b="0" i="0" dirty="0">
                <a:solidFill>
                  <a:srgbClr val="000000"/>
                </a:solidFill>
                <a:effectLst/>
                <a:latin typeface="Menlo"/>
              </a:rPr>
              <a:t>symbol_rate = 32e9;</a:t>
            </a:r>
          </a:p>
          <a:p>
            <a:r>
              <a:rPr lang="en-GB" dirty="0" err="1">
                <a:solidFill>
                  <a:srgbClr val="000000"/>
                </a:solidFill>
                <a:latin typeface="Consolas Courier"/>
              </a:rPr>
              <a:t>u</a:t>
            </a:r>
            <a:r>
              <a:rPr lang="en-GB" sz="1800" b="0" i="0" u="none" strike="noStrike" baseline="0" dirty="0" err="1">
                <a:solidFill>
                  <a:srgbClr val="000000"/>
                </a:solidFill>
                <a:latin typeface="Consolas Courier"/>
              </a:rPr>
              <a:t>psampling_factor</a:t>
            </a:r>
            <a:r>
              <a:rPr lang="en-GB" sz="1800" b="0" i="0" u="none" strike="noStrike" baseline="0" dirty="0">
                <a:solidFill>
                  <a:srgbClr val="000000"/>
                </a:solidFill>
                <a:latin typeface="Consolas Courier"/>
              </a:rPr>
              <a:t> = 2;</a:t>
            </a:r>
            <a:endParaRPr lang="en-GB" dirty="0"/>
          </a:p>
          <a:p>
            <a:endParaRPr lang="en-GB" dirty="0"/>
          </a:p>
        </p:txBody>
      </p:sp>
      <p:sp>
        <p:nvSpPr>
          <p:cNvPr id="10" name="TextBox 9">
            <a:extLst>
              <a:ext uri="{FF2B5EF4-FFF2-40B4-BE49-F238E27FC236}">
                <a16:creationId xmlns:a16="http://schemas.microsoft.com/office/drawing/2014/main" id="{7EBB5B2F-A3FE-49EF-88CF-CED7BF878005}"/>
              </a:ext>
            </a:extLst>
          </p:cNvPr>
          <p:cNvSpPr txBox="1"/>
          <p:nvPr/>
        </p:nvSpPr>
        <p:spPr>
          <a:xfrm>
            <a:off x="4398078" y="4923215"/>
            <a:ext cx="2293256" cy="1754326"/>
          </a:xfrm>
          <a:prstGeom prst="rect">
            <a:avLst/>
          </a:prstGeom>
          <a:noFill/>
        </p:spPr>
        <p:txBody>
          <a:bodyPr wrap="none" rtlCol="0">
            <a:spAutoFit/>
          </a:bodyPr>
          <a:lstStyle/>
          <a:p>
            <a:r>
              <a:rPr lang="en-GB" dirty="0"/>
              <a:t>CMA Algorithm:</a:t>
            </a:r>
          </a:p>
          <a:p>
            <a:r>
              <a:rPr lang="en-GB" dirty="0" err="1"/>
              <a:t>num_symbols</a:t>
            </a:r>
            <a:r>
              <a:rPr lang="en-GB" dirty="0"/>
              <a:t> = 8192;</a:t>
            </a:r>
          </a:p>
          <a:p>
            <a:r>
              <a:rPr lang="en-GB" sz="1800" b="0" i="0" u="none" strike="noStrike" baseline="0" dirty="0" err="1">
                <a:solidFill>
                  <a:srgbClr val="000000"/>
                </a:solidFill>
                <a:latin typeface="Consolas Courier"/>
              </a:rPr>
              <a:t>h_taps</a:t>
            </a:r>
            <a:r>
              <a:rPr lang="en-GB" sz="1800" b="0" i="0" u="none" strike="noStrike" baseline="0" dirty="0">
                <a:solidFill>
                  <a:srgbClr val="000000"/>
                </a:solidFill>
                <a:latin typeface="Consolas Courier"/>
              </a:rPr>
              <a:t> = 17; </a:t>
            </a:r>
            <a:endParaRPr lang="en-GB" sz="1800" b="0" i="0" u="none" strike="noStrike" baseline="0" dirty="0">
              <a:solidFill>
                <a:srgbClr val="228B22"/>
              </a:solidFill>
              <a:latin typeface="Consolas Courier"/>
            </a:endParaRPr>
          </a:p>
          <a:p>
            <a:r>
              <a:rPr lang="en-GB" b="0" i="0" dirty="0">
                <a:solidFill>
                  <a:srgbClr val="000000"/>
                </a:solidFill>
                <a:effectLst/>
                <a:latin typeface="Menlo"/>
              </a:rPr>
              <a:t>h(9) = 1; </a:t>
            </a:r>
          </a:p>
          <a:p>
            <a:r>
              <a:rPr lang="en-GB" b="0" i="0" dirty="0" err="1">
                <a:solidFill>
                  <a:srgbClr val="000000"/>
                </a:solidFill>
                <a:effectLst/>
                <a:latin typeface="Menlo"/>
              </a:rPr>
              <a:t>training_size</a:t>
            </a:r>
            <a:r>
              <a:rPr lang="en-GB" b="0" i="0" dirty="0">
                <a:solidFill>
                  <a:srgbClr val="000000"/>
                </a:solidFill>
                <a:effectLst/>
                <a:latin typeface="Menlo"/>
              </a:rPr>
              <a:t> = 2000;</a:t>
            </a:r>
          </a:p>
          <a:p>
            <a:r>
              <a:rPr lang="en-GB" b="0" i="0" dirty="0">
                <a:solidFill>
                  <a:srgbClr val="000000"/>
                </a:solidFill>
                <a:effectLst/>
                <a:latin typeface="Menlo"/>
              </a:rPr>
              <a:t>mu = 0.002;</a:t>
            </a:r>
          </a:p>
        </p:txBody>
      </p:sp>
      <p:sp>
        <p:nvSpPr>
          <p:cNvPr id="12" name="TextBox 11">
            <a:extLst>
              <a:ext uri="{FF2B5EF4-FFF2-40B4-BE49-F238E27FC236}">
                <a16:creationId xmlns:a16="http://schemas.microsoft.com/office/drawing/2014/main" id="{17230C1F-D129-4A9B-B49F-6458E8DB2DB8}"/>
              </a:ext>
            </a:extLst>
          </p:cNvPr>
          <p:cNvSpPr txBox="1"/>
          <p:nvPr/>
        </p:nvSpPr>
        <p:spPr>
          <a:xfrm>
            <a:off x="8240005" y="5000592"/>
            <a:ext cx="1714885" cy="923330"/>
          </a:xfrm>
          <a:prstGeom prst="rect">
            <a:avLst/>
          </a:prstGeom>
          <a:noFill/>
        </p:spPr>
        <p:txBody>
          <a:bodyPr wrap="square">
            <a:spAutoFit/>
          </a:bodyPr>
          <a:lstStyle/>
          <a:p>
            <a:r>
              <a:rPr lang="en-GB" b="0" i="0" dirty="0">
                <a:solidFill>
                  <a:srgbClr val="000000"/>
                </a:solidFill>
                <a:effectLst/>
                <a:latin typeface="Menlo"/>
              </a:rPr>
              <a:t>Demodulation:</a:t>
            </a:r>
          </a:p>
          <a:p>
            <a:r>
              <a:rPr lang="en-GB" b="0" i="0" dirty="0">
                <a:solidFill>
                  <a:srgbClr val="000000"/>
                </a:solidFill>
                <a:effectLst/>
                <a:latin typeface="Menlo"/>
              </a:rPr>
              <a:t>errors = 0</a:t>
            </a:r>
          </a:p>
          <a:p>
            <a:r>
              <a:rPr lang="en-GB" dirty="0">
                <a:solidFill>
                  <a:srgbClr val="000000"/>
                </a:solidFill>
                <a:latin typeface="Menlo"/>
              </a:rPr>
              <a:t>BER = 0</a:t>
            </a:r>
            <a:endParaRPr lang="en-GB" b="0" i="0" dirty="0">
              <a:solidFill>
                <a:srgbClr val="000000"/>
              </a:solidFill>
              <a:effectLst/>
              <a:latin typeface="Menlo"/>
            </a:endParaRPr>
          </a:p>
        </p:txBody>
      </p:sp>
    </p:spTree>
    <p:extLst>
      <p:ext uri="{BB962C8B-B14F-4D97-AF65-F5344CB8AC3E}">
        <p14:creationId xmlns:p14="http://schemas.microsoft.com/office/powerpoint/2010/main" val="1060708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E86-44C7-46C4-AD9A-8F61F8D9A5A0}"/>
              </a:ext>
            </a:extLst>
          </p:cNvPr>
          <p:cNvSpPr>
            <a:spLocks noGrp="1"/>
          </p:cNvSpPr>
          <p:nvPr>
            <p:ph type="title"/>
          </p:nvPr>
        </p:nvSpPr>
        <p:spPr/>
        <p:txBody>
          <a:bodyPr/>
          <a:lstStyle/>
          <a:p>
            <a:r>
              <a:rPr lang="en-GB" dirty="0"/>
              <a:t>Adaptive Equalisation </a:t>
            </a:r>
          </a:p>
        </p:txBody>
      </p:sp>
      <p:sp>
        <p:nvSpPr>
          <p:cNvPr id="4" name="TextBox 3">
            <a:extLst>
              <a:ext uri="{FF2B5EF4-FFF2-40B4-BE49-F238E27FC236}">
                <a16:creationId xmlns:a16="http://schemas.microsoft.com/office/drawing/2014/main" id="{49C99F9B-DD36-4E7A-8EE6-9B0FFB2D9E1F}"/>
              </a:ext>
            </a:extLst>
          </p:cNvPr>
          <p:cNvSpPr txBox="1"/>
          <p:nvPr/>
        </p:nvSpPr>
        <p:spPr>
          <a:xfrm>
            <a:off x="11208774" y="6492875"/>
            <a:ext cx="983226" cy="369332"/>
          </a:xfrm>
          <a:prstGeom prst="rect">
            <a:avLst/>
          </a:prstGeom>
          <a:noFill/>
        </p:spPr>
        <p:txBody>
          <a:bodyPr wrap="square">
            <a:spAutoFit/>
          </a:bodyPr>
          <a:lstStyle/>
          <a:p>
            <a:r>
              <a:rPr lang="en-GB" dirty="0"/>
              <a:t>Week 6</a:t>
            </a:r>
          </a:p>
        </p:txBody>
      </p:sp>
      <p:sp>
        <p:nvSpPr>
          <p:cNvPr id="5" name="TextBox 4">
            <a:extLst>
              <a:ext uri="{FF2B5EF4-FFF2-40B4-BE49-F238E27FC236}">
                <a16:creationId xmlns:a16="http://schemas.microsoft.com/office/drawing/2014/main" id="{AD4A61BC-2904-4522-B941-00CD6C125821}"/>
              </a:ext>
            </a:extLst>
          </p:cNvPr>
          <p:cNvSpPr txBox="1"/>
          <p:nvPr/>
        </p:nvSpPr>
        <p:spPr>
          <a:xfrm>
            <a:off x="527137" y="4832950"/>
            <a:ext cx="2746265" cy="2585323"/>
          </a:xfrm>
          <a:prstGeom prst="rect">
            <a:avLst/>
          </a:prstGeom>
          <a:noFill/>
        </p:spPr>
        <p:txBody>
          <a:bodyPr wrap="none" rtlCol="0">
            <a:spAutoFit/>
          </a:bodyPr>
          <a:lstStyle/>
          <a:p>
            <a:r>
              <a:rPr lang="en-GB" dirty="0"/>
              <a:t>Parameters:</a:t>
            </a:r>
          </a:p>
          <a:p>
            <a:r>
              <a:rPr lang="en-GB" dirty="0"/>
              <a:t>AGWN SNR = 20;</a:t>
            </a:r>
          </a:p>
          <a:p>
            <a:r>
              <a:rPr lang="en-GB" b="0" i="0" dirty="0">
                <a:solidFill>
                  <a:srgbClr val="000000"/>
                </a:solidFill>
                <a:effectLst/>
                <a:latin typeface="Menlo"/>
              </a:rPr>
              <a:t>symbol_rate = </a:t>
            </a:r>
            <a:r>
              <a:rPr lang="en-GB" dirty="0">
                <a:solidFill>
                  <a:srgbClr val="000000"/>
                </a:solidFill>
                <a:latin typeface="Menlo"/>
              </a:rPr>
              <a:t>100</a:t>
            </a:r>
            <a:r>
              <a:rPr lang="en-GB" b="0" i="0" dirty="0">
                <a:solidFill>
                  <a:srgbClr val="000000"/>
                </a:solidFill>
                <a:effectLst/>
                <a:latin typeface="Menlo"/>
              </a:rPr>
              <a:t>e9;</a:t>
            </a:r>
          </a:p>
          <a:p>
            <a:r>
              <a:rPr lang="en-GB" dirty="0" err="1">
                <a:solidFill>
                  <a:srgbClr val="000000"/>
                </a:solidFill>
                <a:latin typeface="Consolas Courier"/>
              </a:rPr>
              <a:t>u</a:t>
            </a:r>
            <a:r>
              <a:rPr lang="en-GB" sz="1800" b="0" i="0" u="none" strike="noStrike" baseline="0" dirty="0" err="1">
                <a:solidFill>
                  <a:srgbClr val="000000"/>
                </a:solidFill>
                <a:latin typeface="Consolas Courier"/>
              </a:rPr>
              <a:t>psampling_factor</a:t>
            </a:r>
            <a:r>
              <a:rPr lang="en-GB" sz="1800" b="0" i="0" u="none" strike="noStrike" baseline="0" dirty="0">
                <a:solidFill>
                  <a:srgbClr val="000000"/>
                </a:solidFill>
                <a:latin typeface="Consolas Courier"/>
              </a:rPr>
              <a:t> = 2;</a:t>
            </a:r>
          </a:p>
          <a:p>
            <a:r>
              <a:rPr lang="pt-BR" b="0" i="0" dirty="0">
                <a:solidFill>
                  <a:srgbClr val="000000"/>
                </a:solidFill>
                <a:effectLst/>
                <a:latin typeface="Menlo"/>
              </a:rPr>
              <a:t>z = 50e3; </a:t>
            </a:r>
            <a:r>
              <a:rPr lang="pt-BR" b="0" i="0" u="none" strike="noStrike" dirty="0">
                <a:solidFill>
                  <a:srgbClr val="228B22"/>
                </a:solidFill>
                <a:effectLst/>
                <a:latin typeface="Menlo"/>
              </a:rPr>
              <a:t>% m</a:t>
            </a:r>
            <a:endParaRPr lang="pt-BR" b="0" i="0" dirty="0">
              <a:solidFill>
                <a:srgbClr val="000000"/>
              </a:solidFill>
              <a:effectLst/>
              <a:latin typeface="Menlo"/>
            </a:endParaRPr>
          </a:p>
          <a:p>
            <a:r>
              <a:rPr lang="pt-BR" b="0" i="0" dirty="0">
                <a:solidFill>
                  <a:srgbClr val="000000"/>
                </a:solidFill>
                <a:effectLst/>
                <a:latin typeface="Menlo"/>
              </a:rPr>
              <a:t>D = 17*10^-6; </a:t>
            </a:r>
            <a:r>
              <a:rPr lang="pt-BR" b="0" i="0" u="none" strike="noStrike" dirty="0">
                <a:solidFill>
                  <a:srgbClr val="228B22"/>
                </a:solidFill>
                <a:effectLst/>
                <a:latin typeface="Menlo"/>
              </a:rPr>
              <a:t>% s/m/m</a:t>
            </a:r>
            <a:endParaRPr lang="pt-BR" b="0" i="0" dirty="0">
              <a:solidFill>
                <a:srgbClr val="000000"/>
              </a:solidFill>
              <a:effectLst/>
              <a:latin typeface="Menlo"/>
            </a:endParaRPr>
          </a:p>
          <a:p>
            <a:r>
              <a:rPr lang="pt-BR" b="0" i="0" dirty="0">
                <a:solidFill>
                  <a:srgbClr val="000000"/>
                </a:solidFill>
                <a:effectLst/>
                <a:latin typeface="Menlo"/>
              </a:rPr>
              <a:t>lambda = 1550*10^-9; </a:t>
            </a:r>
            <a:r>
              <a:rPr lang="pt-BR" b="0" i="0" u="none" strike="noStrike" dirty="0">
                <a:solidFill>
                  <a:srgbClr val="228B22"/>
                </a:solidFill>
                <a:effectLst/>
                <a:latin typeface="Menlo"/>
              </a:rPr>
              <a:t>% m</a:t>
            </a:r>
            <a:endParaRPr lang="pt-BR" b="0" i="0" dirty="0">
              <a:solidFill>
                <a:srgbClr val="000000"/>
              </a:solidFill>
              <a:effectLst/>
              <a:latin typeface="Menlo"/>
            </a:endParaRPr>
          </a:p>
          <a:p>
            <a:endParaRPr lang="en-GB" dirty="0"/>
          </a:p>
          <a:p>
            <a:endParaRPr lang="en-GB" dirty="0"/>
          </a:p>
        </p:txBody>
      </p:sp>
      <p:sp>
        <p:nvSpPr>
          <p:cNvPr id="10" name="TextBox 9">
            <a:extLst>
              <a:ext uri="{FF2B5EF4-FFF2-40B4-BE49-F238E27FC236}">
                <a16:creationId xmlns:a16="http://schemas.microsoft.com/office/drawing/2014/main" id="{7EBB5B2F-A3FE-49EF-88CF-CED7BF878005}"/>
              </a:ext>
            </a:extLst>
          </p:cNvPr>
          <p:cNvSpPr txBox="1"/>
          <p:nvPr/>
        </p:nvSpPr>
        <p:spPr>
          <a:xfrm>
            <a:off x="4809172" y="4982239"/>
            <a:ext cx="2117567" cy="1754326"/>
          </a:xfrm>
          <a:prstGeom prst="rect">
            <a:avLst/>
          </a:prstGeom>
          <a:noFill/>
        </p:spPr>
        <p:txBody>
          <a:bodyPr wrap="none" rtlCol="0">
            <a:spAutoFit/>
          </a:bodyPr>
          <a:lstStyle/>
          <a:p>
            <a:r>
              <a:rPr lang="en-GB" dirty="0"/>
              <a:t>CMA Algorithm:</a:t>
            </a:r>
          </a:p>
          <a:p>
            <a:r>
              <a:rPr lang="en-GB" dirty="0" err="1"/>
              <a:t>num_symbols</a:t>
            </a:r>
            <a:r>
              <a:rPr lang="en-GB" dirty="0"/>
              <a:t> = 32K;</a:t>
            </a:r>
          </a:p>
          <a:p>
            <a:r>
              <a:rPr lang="en-GB" sz="1800" b="0" i="0" u="none" strike="noStrike" baseline="0" dirty="0" err="1">
                <a:solidFill>
                  <a:srgbClr val="000000"/>
                </a:solidFill>
                <a:latin typeface="Consolas Courier"/>
              </a:rPr>
              <a:t>h_taps</a:t>
            </a:r>
            <a:r>
              <a:rPr lang="en-GB" sz="1800" b="0" i="0" u="none" strike="noStrike" baseline="0" dirty="0">
                <a:solidFill>
                  <a:srgbClr val="000000"/>
                </a:solidFill>
                <a:latin typeface="Consolas Courier"/>
              </a:rPr>
              <a:t> = 17; </a:t>
            </a:r>
            <a:endParaRPr lang="en-GB" sz="1800" b="0" i="0" u="none" strike="noStrike" baseline="0" dirty="0">
              <a:solidFill>
                <a:srgbClr val="228B22"/>
              </a:solidFill>
              <a:latin typeface="Consolas Courier"/>
            </a:endParaRPr>
          </a:p>
          <a:p>
            <a:r>
              <a:rPr lang="en-GB" b="0" i="0" dirty="0">
                <a:solidFill>
                  <a:srgbClr val="000000"/>
                </a:solidFill>
                <a:effectLst/>
                <a:latin typeface="Menlo"/>
              </a:rPr>
              <a:t>h(9) = 1; </a:t>
            </a:r>
          </a:p>
          <a:p>
            <a:r>
              <a:rPr lang="en-GB" b="0" i="0" dirty="0" err="1">
                <a:solidFill>
                  <a:srgbClr val="000000"/>
                </a:solidFill>
                <a:effectLst/>
                <a:latin typeface="Menlo"/>
              </a:rPr>
              <a:t>training_size</a:t>
            </a:r>
            <a:r>
              <a:rPr lang="en-GB" b="0" i="0" dirty="0">
                <a:solidFill>
                  <a:srgbClr val="000000"/>
                </a:solidFill>
                <a:effectLst/>
                <a:latin typeface="Menlo"/>
              </a:rPr>
              <a:t> = 1639;</a:t>
            </a:r>
          </a:p>
          <a:p>
            <a:r>
              <a:rPr lang="en-GB" b="0" i="0" dirty="0">
                <a:solidFill>
                  <a:srgbClr val="000000"/>
                </a:solidFill>
                <a:effectLst/>
                <a:latin typeface="Menlo"/>
              </a:rPr>
              <a:t>mu = 0.002;</a:t>
            </a:r>
          </a:p>
        </p:txBody>
      </p:sp>
      <p:sp>
        <p:nvSpPr>
          <p:cNvPr id="12" name="TextBox 11">
            <a:extLst>
              <a:ext uri="{FF2B5EF4-FFF2-40B4-BE49-F238E27FC236}">
                <a16:creationId xmlns:a16="http://schemas.microsoft.com/office/drawing/2014/main" id="{17230C1F-D129-4A9B-B49F-6458E8DB2DB8}"/>
              </a:ext>
            </a:extLst>
          </p:cNvPr>
          <p:cNvSpPr txBox="1"/>
          <p:nvPr/>
        </p:nvSpPr>
        <p:spPr>
          <a:xfrm>
            <a:off x="8477867" y="4936072"/>
            <a:ext cx="1972419" cy="923330"/>
          </a:xfrm>
          <a:prstGeom prst="rect">
            <a:avLst/>
          </a:prstGeom>
          <a:noFill/>
        </p:spPr>
        <p:txBody>
          <a:bodyPr wrap="square">
            <a:spAutoFit/>
          </a:bodyPr>
          <a:lstStyle/>
          <a:p>
            <a:r>
              <a:rPr lang="en-GB" b="0" i="0" dirty="0">
                <a:solidFill>
                  <a:srgbClr val="000000"/>
                </a:solidFill>
                <a:effectLst/>
                <a:latin typeface="Menlo"/>
              </a:rPr>
              <a:t>Demodulation:</a:t>
            </a:r>
          </a:p>
          <a:p>
            <a:r>
              <a:rPr lang="en-GB" b="0" i="0" dirty="0">
                <a:solidFill>
                  <a:srgbClr val="000000"/>
                </a:solidFill>
                <a:effectLst/>
                <a:latin typeface="Menlo"/>
              </a:rPr>
              <a:t>errors = 2</a:t>
            </a:r>
          </a:p>
          <a:p>
            <a:r>
              <a:rPr lang="en-GB" dirty="0">
                <a:solidFill>
                  <a:srgbClr val="000000"/>
                </a:solidFill>
                <a:latin typeface="Menlo"/>
              </a:rPr>
              <a:t>BER =  3.0604e-5</a:t>
            </a:r>
            <a:endParaRPr lang="en-GB" b="0" i="0" dirty="0">
              <a:solidFill>
                <a:srgbClr val="000000"/>
              </a:solidFill>
              <a:effectLst/>
              <a:latin typeface="Menlo"/>
            </a:endParaRPr>
          </a:p>
        </p:txBody>
      </p:sp>
      <p:pic>
        <p:nvPicPr>
          <p:cNvPr id="3" name="Picture 1">
            <a:extLst>
              <a:ext uri="{FF2B5EF4-FFF2-40B4-BE49-F238E27FC236}">
                <a16:creationId xmlns:a16="http://schemas.microsoft.com/office/drawing/2014/main" id="{65C3FC9D-0599-4073-BEB0-9DBB79FF0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9" y="1690687"/>
            <a:ext cx="4041601" cy="30312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50A937-76FE-4091-908A-8607C9B00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199" y="1690686"/>
            <a:ext cx="4041601" cy="3031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A9789B72-1414-4C96-9004-C14F3A071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800" y="1690685"/>
            <a:ext cx="4041602" cy="303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741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5EDF-BE3E-4ED6-B5E2-4749D630D25C}"/>
              </a:ext>
            </a:extLst>
          </p:cNvPr>
          <p:cNvSpPr>
            <a:spLocks noGrp="1"/>
          </p:cNvSpPr>
          <p:nvPr>
            <p:ph type="title"/>
          </p:nvPr>
        </p:nvSpPr>
        <p:spPr/>
        <p:txBody>
          <a:bodyPr/>
          <a:lstStyle/>
          <a:p>
            <a:r>
              <a:rPr lang="en-GB" dirty="0"/>
              <a:t>Error Curve Considerations</a:t>
            </a:r>
          </a:p>
        </p:txBody>
      </p:sp>
      <p:pic>
        <p:nvPicPr>
          <p:cNvPr id="2049" name="Picture 1">
            <a:extLst>
              <a:ext uri="{FF2B5EF4-FFF2-40B4-BE49-F238E27FC236}">
                <a16:creationId xmlns:a16="http://schemas.microsoft.com/office/drawing/2014/main" id="{5CC394E9-EC7D-49E4-9521-80C727C9A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64" y="1573161"/>
            <a:ext cx="5198603" cy="38989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098390F-06BF-4BA1-A0ED-50F5C353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186" y="1573161"/>
            <a:ext cx="5198603" cy="38989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E66E9D-F681-4EA4-940B-9F6706B98D18}"/>
              </a:ext>
            </a:extLst>
          </p:cNvPr>
          <p:cNvSpPr txBox="1"/>
          <p:nvPr/>
        </p:nvSpPr>
        <p:spPr>
          <a:xfrm>
            <a:off x="1630871" y="6123543"/>
            <a:ext cx="2585388" cy="369332"/>
          </a:xfrm>
          <a:prstGeom prst="rect">
            <a:avLst/>
          </a:prstGeom>
          <a:noFill/>
        </p:spPr>
        <p:txBody>
          <a:bodyPr wrap="none" rtlCol="0">
            <a:spAutoFit/>
          </a:bodyPr>
          <a:lstStyle/>
          <a:p>
            <a:r>
              <a:rPr lang="en-GB" dirty="0"/>
              <a:t>Personal Function Output</a:t>
            </a:r>
          </a:p>
        </p:txBody>
      </p:sp>
      <p:sp>
        <p:nvSpPr>
          <p:cNvPr id="6" name="TextBox 5">
            <a:extLst>
              <a:ext uri="{FF2B5EF4-FFF2-40B4-BE49-F238E27FC236}">
                <a16:creationId xmlns:a16="http://schemas.microsoft.com/office/drawing/2014/main" id="{CEE2E3EC-0C6C-4398-A843-739754F8391C}"/>
              </a:ext>
            </a:extLst>
          </p:cNvPr>
          <p:cNvSpPr txBox="1"/>
          <p:nvPr/>
        </p:nvSpPr>
        <p:spPr>
          <a:xfrm>
            <a:off x="7293812" y="6123543"/>
            <a:ext cx="3479350" cy="369332"/>
          </a:xfrm>
          <a:prstGeom prst="rect">
            <a:avLst/>
          </a:prstGeom>
          <a:noFill/>
        </p:spPr>
        <p:txBody>
          <a:bodyPr wrap="none" rtlCol="0">
            <a:spAutoFit/>
          </a:bodyPr>
          <a:lstStyle/>
          <a:p>
            <a:r>
              <a:rPr lang="en-GB" dirty="0"/>
              <a:t>Expected Trend of Error Magnitude</a:t>
            </a:r>
          </a:p>
        </p:txBody>
      </p:sp>
      <p:sp>
        <p:nvSpPr>
          <p:cNvPr id="4" name="TextBox 3">
            <a:extLst>
              <a:ext uri="{FF2B5EF4-FFF2-40B4-BE49-F238E27FC236}">
                <a16:creationId xmlns:a16="http://schemas.microsoft.com/office/drawing/2014/main" id="{EC720CCA-EECB-4A60-BA11-838EAC773462}"/>
              </a:ext>
            </a:extLst>
          </p:cNvPr>
          <p:cNvSpPr txBox="1"/>
          <p:nvPr/>
        </p:nvSpPr>
        <p:spPr>
          <a:xfrm>
            <a:off x="2202983" y="5243830"/>
            <a:ext cx="1441164" cy="369332"/>
          </a:xfrm>
          <a:prstGeom prst="rect">
            <a:avLst/>
          </a:prstGeom>
          <a:noFill/>
        </p:spPr>
        <p:txBody>
          <a:bodyPr wrap="none" rtlCol="0">
            <a:spAutoFit/>
          </a:bodyPr>
          <a:lstStyle/>
          <a:p>
            <a:r>
              <a:rPr lang="en-GB" dirty="0"/>
              <a:t>Sample Index</a:t>
            </a:r>
          </a:p>
        </p:txBody>
      </p:sp>
      <p:sp>
        <p:nvSpPr>
          <p:cNvPr id="8" name="TextBox 7">
            <a:extLst>
              <a:ext uri="{FF2B5EF4-FFF2-40B4-BE49-F238E27FC236}">
                <a16:creationId xmlns:a16="http://schemas.microsoft.com/office/drawing/2014/main" id="{5DF45296-B093-43AA-9269-5E13F2D82ED6}"/>
              </a:ext>
            </a:extLst>
          </p:cNvPr>
          <p:cNvSpPr txBox="1"/>
          <p:nvPr/>
        </p:nvSpPr>
        <p:spPr>
          <a:xfrm>
            <a:off x="8461215" y="5243830"/>
            <a:ext cx="1441164" cy="369332"/>
          </a:xfrm>
          <a:prstGeom prst="rect">
            <a:avLst/>
          </a:prstGeom>
          <a:noFill/>
        </p:spPr>
        <p:txBody>
          <a:bodyPr wrap="none" rtlCol="0">
            <a:spAutoFit/>
          </a:bodyPr>
          <a:lstStyle/>
          <a:p>
            <a:r>
              <a:rPr lang="en-GB" dirty="0"/>
              <a:t>Sample Index</a:t>
            </a:r>
          </a:p>
        </p:txBody>
      </p:sp>
      <p:sp>
        <p:nvSpPr>
          <p:cNvPr id="5" name="TextBox 4">
            <a:extLst>
              <a:ext uri="{FF2B5EF4-FFF2-40B4-BE49-F238E27FC236}">
                <a16:creationId xmlns:a16="http://schemas.microsoft.com/office/drawing/2014/main" id="{F9DA77E2-1ACD-4FA5-A4D9-0994FC9EA903}"/>
              </a:ext>
            </a:extLst>
          </p:cNvPr>
          <p:cNvSpPr txBox="1"/>
          <p:nvPr/>
        </p:nvSpPr>
        <p:spPr>
          <a:xfrm>
            <a:off x="324264" y="2634231"/>
            <a:ext cx="461665" cy="1589538"/>
          </a:xfrm>
          <a:prstGeom prst="rect">
            <a:avLst/>
          </a:prstGeom>
          <a:noFill/>
        </p:spPr>
        <p:txBody>
          <a:bodyPr vert="vert270" wrap="none" rtlCol="0">
            <a:spAutoFit/>
          </a:bodyPr>
          <a:lstStyle/>
          <a:p>
            <a:r>
              <a:rPr lang="en-GB" dirty="0"/>
              <a:t>Log(Magnitude)</a:t>
            </a:r>
          </a:p>
        </p:txBody>
      </p:sp>
      <p:sp>
        <p:nvSpPr>
          <p:cNvPr id="10" name="TextBox 9">
            <a:extLst>
              <a:ext uri="{FF2B5EF4-FFF2-40B4-BE49-F238E27FC236}">
                <a16:creationId xmlns:a16="http://schemas.microsoft.com/office/drawing/2014/main" id="{1A209C31-AFA7-483A-8EF3-0BF9DA9876AA}"/>
              </a:ext>
            </a:extLst>
          </p:cNvPr>
          <p:cNvSpPr txBox="1"/>
          <p:nvPr/>
        </p:nvSpPr>
        <p:spPr>
          <a:xfrm>
            <a:off x="6392123" y="2727868"/>
            <a:ext cx="461665" cy="1589538"/>
          </a:xfrm>
          <a:prstGeom prst="rect">
            <a:avLst/>
          </a:prstGeom>
          <a:noFill/>
        </p:spPr>
        <p:txBody>
          <a:bodyPr vert="vert270" wrap="none" rtlCol="0">
            <a:spAutoFit/>
          </a:bodyPr>
          <a:lstStyle/>
          <a:p>
            <a:r>
              <a:rPr lang="en-GB" dirty="0"/>
              <a:t>Log(Magnitude)</a:t>
            </a:r>
          </a:p>
        </p:txBody>
      </p:sp>
      <p:sp>
        <p:nvSpPr>
          <p:cNvPr id="7" name="TextBox 6">
            <a:extLst>
              <a:ext uri="{FF2B5EF4-FFF2-40B4-BE49-F238E27FC236}">
                <a16:creationId xmlns:a16="http://schemas.microsoft.com/office/drawing/2014/main" id="{4F7C67FF-3C7D-4C1F-B789-C559045697AB}"/>
              </a:ext>
            </a:extLst>
          </p:cNvPr>
          <p:cNvSpPr txBox="1"/>
          <p:nvPr/>
        </p:nvSpPr>
        <p:spPr>
          <a:xfrm>
            <a:off x="8873412" y="0"/>
            <a:ext cx="3252685" cy="369332"/>
          </a:xfrm>
          <a:prstGeom prst="rect">
            <a:avLst/>
          </a:prstGeom>
          <a:noFill/>
        </p:spPr>
        <p:txBody>
          <a:bodyPr wrap="none" rtlCol="0">
            <a:spAutoFit/>
          </a:bodyPr>
          <a:lstStyle/>
          <a:p>
            <a:r>
              <a:rPr lang="en-GB" dirty="0"/>
              <a:t>Is this a concerning discrepancy?</a:t>
            </a:r>
          </a:p>
        </p:txBody>
      </p:sp>
      <p:sp>
        <p:nvSpPr>
          <p:cNvPr id="12" name="TextBox 11">
            <a:extLst>
              <a:ext uri="{FF2B5EF4-FFF2-40B4-BE49-F238E27FC236}">
                <a16:creationId xmlns:a16="http://schemas.microsoft.com/office/drawing/2014/main" id="{00C8FF1B-D657-4150-BFD2-9DCBF779209E}"/>
              </a:ext>
            </a:extLst>
          </p:cNvPr>
          <p:cNvSpPr txBox="1"/>
          <p:nvPr/>
        </p:nvSpPr>
        <p:spPr>
          <a:xfrm>
            <a:off x="11208774" y="6492875"/>
            <a:ext cx="983226" cy="369332"/>
          </a:xfrm>
          <a:prstGeom prst="rect">
            <a:avLst/>
          </a:prstGeom>
          <a:noFill/>
        </p:spPr>
        <p:txBody>
          <a:bodyPr wrap="square">
            <a:spAutoFit/>
          </a:bodyPr>
          <a:lstStyle/>
          <a:p>
            <a:r>
              <a:rPr lang="en-GB" dirty="0"/>
              <a:t>Week 6</a:t>
            </a:r>
          </a:p>
        </p:txBody>
      </p:sp>
    </p:spTree>
    <p:extLst>
      <p:ext uri="{BB962C8B-B14F-4D97-AF65-F5344CB8AC3E}">
        <p14:creationId xmlns:p14="http://schemas.microsoft.com/office/powerpoint/2010/main" val="367896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F08D37-CAB0-4D86-8A29-56A19084120D}"/>
              </a:ext>
            </a:extLst>
          </p:cNvPr>
          <p:cNvSpPr>
            <a:spLocks noGrp="1"/>
          </p:cNvSpPr>
          <p:nvPr>
            <p:ph type="title"/>
          </p:nvPr>
        </p:nvSpPr>
        <p:spPr>
          <a:xfrm>
            <a:off x="185057" y="365125"/>
            <a:ext cx="10515600" cy="1325563"/>
          </a:xfrm>
        </p:spPr>
        <p:txBody>
          <a:bodyPr/>
          <a:lstStyle/>
          <a:p>
            <a:r>
              <a:rPr lang="en-US" dirty="0">
                <a:latin typeface="Arial Nova Light" panose="020B0304020202020204" pitchFamily="34" charset="0"/>
              </a:rPr>
              <a:t>Random Walk Noise and Noise Sets</a:t>
            </a:r>
          </a:p>
        </p:txBody>
      </p:sp>
      <p:pic>
        <p:nvPicPr>
          <p:cNvPr id="2049" name="Picture 1">
            <a:extLst>
              <a:ext uri="{FF2B5EF4-FFF2-40B4-BE49-F238E27FC236}">
                <a16:creationId xmlns:a16="http://schemas.microsoft.com/office/drawing/2014/main" id="{C7E0DCEF-18A3-40AA-A31F-8E6690B65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4502" y="1690688"/>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B2FF5E-847C-4368-AF25-337E5DAC5B81}"/>
              </a:ext>
            </a:extLst>
          </p:cNvPr>
          <p:cNvSpPr txBox="1">
            <a:spLocks/>
          </p:cNvSpPr>
          <p:nvPr/>
        </p:nvSpPr>
        <p:spPr>
          <a:xfrm>
            <a:off x="15714" y="1904283"/>
            <a:ext cx="6794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Created different sets of noise</a:t>
            </a:r>
          </a:p>
          <a:p>
            <a:r>
              <a:rPr lang="en-US" dirty="0">
                <a:latin typeface="Arial" panose="020B0604020202020204" pitchFamily="34" charset="0"/>
                <a:cs typeface="Arial" panose="020B0604020202020204" pitchFamily="34" charset="0"/>
              </a:rPr>
              <a:t>Each set is an order of magnitude larger than the previous one</a:t>
            </a:r>
          </a:p>
          <a:p>
            <a:r>
              <a:rPr lang="en-US" dirty="0">
                <a:latin typeface="Arial" panose="020B0604020202020204" pitchFamily="34" charset="0"/>
                <a:cs typeface="Arial" panose="020B0604020202020204" pitchFamily="34" charset="0"/>
              </a:rPr>
              <a:t>This noise only affects phase</a:t>
            </a:r>
          </a:p>
          <a:p>
            <a:r>
              <a:rPr lang="en-US" dirty="0">
                <a:latin typeface="Arial" panose="020B0604020202020204" pitchFamily="34" charset="0"/>
                <a:cs typeface="Arial" panose="020B0604020202020204" pitchFamily="34" charset="0"/>
              </a:rPr>
              <a:t>The cumulative sum function was used to model the phase noise as a random walk process</a:t>
            </a:r>
          </a:p>
        </p:txBody>
      </p:sp>
      <p:sp>
        <p:nvSpPr>
          <p:cNvPr id="6" name="TextBox 5">
            <a:extLst>
              <a:ext uri="{FF2B5EF4-FFF2-40B4-BE49-F238E27FC236}">
                <a16:creationId xmlns:a16="http://schemas.microsoft.com/office/drawing/2014/main" id="{6FAD2910-4DBA-496B-9A03-F589BD272E33}"/>
              </a:ext>
            </a:extLst>
          </p:cNvPr>
          <p:cNvSpPr txBox="1"/>
          <p:nvPr/>
        </p:nvSpPr>
        <p:spPr>
          <a:xfrm>
            <a:off x="11523407" y="6492875"/>
            <a:ext cx="668593" cy="369332"/>
          </a:xfrm>
          <a:prstGeom prst="rect">
            <a:avLst/>
          </a:prstGeom>
          <a:noFill/>
        </p:spPr>
        <p:txBody>
          <a:bodyPr wrap="square" rtlCol="0">
            <a:spAutoFit/>
          </a:bodyPr>
          <a:lstStyle/>
          <a:p>
            <a:r>
              <a:rPr lang="en-US" dirty="0" err="1"/>
              <a:t>Wk</a:t>
            </a:r>
            <a:r>
              <a:rPr lang="en-US" dirty="0"/>
              <a:t> 2</a:t>
            </a:r>
          </a:p>
        </p:txBody>
      </p:sp>
    </p:spTree>
    <p:extLst>
      <p:ext uri="{BB962C8B-B14F-4D97-AF65-F5344CB8AC3E}">
        <p14:creationId xmlns:p14="http://schemas.microsoft.com/office/powerpoint/2010/main" val="364367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2E49-449E-4271-903B-7752A73FCC8B}"/>
              </a:ext>
            </a:extLst>
          </p:cNvPr>
          <p:cNvSpPr>
            <a:spLocks noGrp="1"/>
          </p:cNvSpPr>
          <p:nvPr>
            <p:ph type="title"/>
          </p:nvPr>
        </p:nvSpPr>
        <p:spPr/>
        <p:txBody>
          <a:bodyPr/>
          <a:lstStyle/>
          <a:p>
            <a:r>
              <a:rPr lang="en-US" dirty="0"/>
              <a:t>Random Walk Noise and Noise Sets</a:t>
            </a:r>
          </a:p>
        </p:txBody>
      </p:sp>
      <p:pic>
        <p:nvPicPr>
          <p:cNvPr id="5" name="Content Placeholder 4" descr="Chart&#10;&#10;Description automatically generated">
            <a:extLst>
              <a:ext uri="{FF2B5EF4-FFF2-40B4-BE49-F238E27FC236}">
                <a16:creationId xmlns:a16="http://schemas.microsoft.com/office/drawing/2014/main" id="{967975CC-E55C-4098-9E8A-C4BB68004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352" y="2124912"/>
            <a:ext cx="5384780" cy="4351338"/>
          </a:xfrm>
        </p:spPr>
      </p:pic>
      <p:pic>
        <p:nvPicPr>
          <p:cNvPr id="1025" name="Picture 1">
            <a:extLst>
              <a:ext uri="{FF2B5EF4-FFF2-40B4-BE49-F238E27FC236}">
                <a16:creationId xmlns:a16="http://schemas.microsoft.com/office/drawing/2014/main" id="{328F2668-6BC5-4555-8983-196822E34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054941"/>
            <a:ext cx="5566288" cy="41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B68-ACB3-4775-9CC2-E6F195DB76E4}"/>
              </a:ext>
            </a:extLst>
          </p:cNvPr>
          <p:cNvSpPr>
            <a:spLocks noGrp="1"/>
          </p:cNvSpPr>
          <p:nvPr>
            <p:ph type="title"/>
          </p:nvPr>
        </p:nvSpPr>
        <p:spPr>
          <a:xfrm>
            <a:off x="222379" y="345673"/>
            <a:ext cx="10515600" cy="1325563"/>
          </a:xfrm>
        </p:spPr>
        <p:txBody>
          <a:bodyPr/>
          <a:lstStyle/>
          <a:p>
            <a:r>
              <a:rPr lang="en-US" dirty="0">
                <a:latin typeface="Arial Nova Light" panose="020B0304020202020204" pitchFamily="34" charset="0"/>
              </a:rPr>
              <a:t>SNR and BER for Random Walk Noise</a:t>
            </a:r>
          </a:p>
        </p:txBody>
      </p:sp>
      <p:pic>
        <p:nvPicPr>
          <p:cNvPr id="3073" name="Picture 1">
            <a:extLst>
              <a:ext uri="{FF2B5EF4-FFF2-40B4-BE49-F238E27FC236}">
                <a16:creationId xmlns:a16="http://schemas.microsoft.com/office/drawing/2014/main" id="{707600FD-AD0B-4038-8EE8-AFFCFE22F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4112" y="1671235"/>
            <a:ext cx="5422787" cy="40670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CCF703-7697-40AE-836D-756ADE471285}"/>
              </a:ext>
            </a:extLst>
          </p:cNvPr>
          <p:cNvSpPr txBox="1">
            <a:spLocks/>
          </p:cNvSpPr>
          <p:nvPr/>
        </p:nvSpPr>
        <p:spPr>
          <a:xfrm>
            <a:off x="15714" y="1904283"/>
            <a:ext cx="679424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Plotting noise in a wrong way, bugs in code that need to be fixed</a:t>
            </a:r>
          </a:p>
          <a:p>
            <a:r>
              <a:rPr lang="en-US" dirty="0">
                <a:latin typeface="Arial" panose="020B0604020202020204" pitchFamily="34" charset="0"/>
                <a:cs typeface="Arial" panose="020B0604020202020204" pitchFamily="34" charset="0"/>
              </a:rPr>
              <a:t>Attempting to measure noise with the snr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 cannot find the ratio between noisy signal and unfiltered signal correctly</a:t>
            </a:r>
          </a:p>
          <a:p>
            <a:r>
              <a:rPr lang="en-US" dirty="0">
                <a:latin typeface="Arial" panose="020B0604020202020204" pitchFamily="34" charset="0"/>
                <a:cs typeface="Arial" panose="020B0604020202020204" pitchFamily="34" charset="0"/>
              </a:rPr>
              <a:t> Cannot find snr between symbols vector and their added phase noise vector either, approach replaced with specifying SNR directly instead of measuring it </a:t>
            </a:r>
          </a:p>
        </p:txBody>
      </p:sp>
      <p:sp>
        <p:nvSpPr>
          <p:cNvPr id="6" name="TextBox 5">
            <a:extLst>
              <a:ext uri="{FF2B5EF4-FFF2-40B4-BE49-F238E27FC236}">
                <a16:creationId xmlns:a16="http://schemas.microsoft.com/office/drawing/2014/main" id="{99D047AE-A7A7-465C-B1BA-0141FB45E68B}"/>
              </a:ext>
            </a:extLst>
          </p:cNvPr>
          <p:cNvSpPr txBox="1"/>
          <p:nvPr/>
        </p:nvSpPr>
        <p:spPr>
          <a:xfrm>
            <a:off x="11434917" y="6488668"/>
            <a:ext cx="663964" cy="369332"/>
          </a:xfrm>
          <a:prstGeom prst="rect">
            <a:avLst/>
          </a:prstGeom>
          <a:noFill/>
        </p:spPr>
        <p:txBody>
          <a:bodyPr wrap="none" rtlCol="0">
            <a:spAutoFit/>
          </a:bodyPr>
          <a:lstStyle/>
          <a:p>
            <a:r>
              <a:rPr lang="en-US" dirty="0" err="1"/>
              <a:t>Wk</a:t>
            </a:r>
            <a:r>
              <a:rPr lang="en-US" dirty="0"/>
              <a:t> 3</a:t>
            </a:r>
          </a:p>
        </p:txBody>
      </p:sp>
    </p:spTree>
    <p:extLst>
      <p:ext uri="{BB962C8B-B14F-4D97-AF65-F5344CB8AC3E}">
        <p14:creationId xmlns:p14="http://schemas.microsoft.com/office/powerpoint/2010/main" val="13641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8AAB-ECF7-4840-A242-0013C03AD5E7}"/>
              </a:ext>
            </a:extLst>
          </p:cNvPr>
          <p:cNvSpPr>
            <a:spLocks noGrp="1"/>
          </p:cNvSpPr>
          <p:nvPr>
            <p:ph type="title"/>
          </p:nvPr>
        </p:nvSpPr>
        <p:spPr/>
        <p:txBody>
          <a:bodyPr/>
          <a:lstStyle/>
          <a:p>
            <a:r>
              <a:rPr lang="en-US" dirty="0">
                <a:latin typeface="Arial Nova Light" panose="020B0304020202020204" pitchFamily="34" charset="0"/>
              </a:rPr>
              <a:t>SNR and BER with AWGN</a:t>
            </a:r>
          </a:p>
        </p:txBody>
      </p:sp>
      <p:sp>
        <p:nvSpPr>
          <p:cNvPr id="3" name="Content Placeholder 2">
            <a:extLst>
              <a:ext uri="{FF2B5EF4-FFF2-40B4-BE49-F238E27FC236}">
                <a16:creationId xmlns:a16="http://schemas.microsoft.com/office/drawing/2014/main" id="{84FED709-9D9D-4B4F-B19D-1B791222350D}"/>
              </a:ext>
            </a:extLst>
          </p:cNvPr>
          <p:cNvSpPr>
            <a:spLocks noGrp="1"/>
          </p:cNvSpPr>
          <p:nvPr>
            <p:ph idx="1"/>
          </p:nvPr>
        </p:nvSpPr>
        <p:spPr>
          <a:xfrm>
            <a:off x="740216" y="2015331"/>
            <a:ext cx="4746184" cy="4351338"/>
          </a:xfrm>
        </p:spPr>
        <p:txBody>
          <a:bodyPr>
            <a:normAutofit/>
          </a:bodyPr>
          <a:lstStyle/>
          <a:p>
            <a:r>
              <a:rPr lang="en-US" dirty="0">
                <a:latin typeface="Arial" panose="020B0604020202020204" pitchFamily="34" charset="0"/>
                <a:cs typeface="Arial" panose="020B0604020202020204" pitchFamily="34" charset="0"/>
              </a:rPr>
              <a:t>Repeating the transmission with AWGN noise gives the expected result.</a:t>
            </a:r>
          </a:p>
          <a:p>
            <a:r>
              <a:rPr lang="en-US" dirty="0">
                <a:latin typeface="Arial" panose="020B0604020202020204" pitchFamily="34" charset="0"/>
                <a:cs typeface="Arial" panose="020B0604020202020204" pitchFamily="34" charset="0"/>
              </a:rPr>
              <a:t>Now two different noise models can be compared in further experiments  </a:t>
            </a:r>
          </a:p>
          <a:p>
            <a:r>
              <a:rPr lang="en-US" dirty="0">
                <a:latin typeface="Arial" panose="020B0604020202020204" pitchFamily="34" charset="0"/>
                <a:cs typeface="Arial" panose="020B0604020202020204" pitchFamily="34" charset="0"/>
              </a:rPr>
              <a:t>Created a known-symbol set instead of a random one for more control over the input</a:t>
            </a:r>
          </a:p>
        </p:txBody>
      </p:sp>
      <p:pic>
        <p:nvPicPr>
          <p:cNvPr id="1025" name="Picture 1">
            <a:extLst>
              <a:ext uri="{FF2B5EF4-FFF2-40B4-BE49-F238E27FC236}">
                <a16:creationId xmlns:a16="http://schemas.microsoft.com/office/drawing/2014/main" id="{8215D771-3314-446E-B053-041242662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12" y="1966373"/>
            <a:ext cx="5867061" cy="440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4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D27E2-9851-4529-BBDD-B76B7D416D5E}"/>
              </a:ext>
            </a:extLst>
          </p:cNvPr>
          <p:cNvPicPr>
            <a:picLocks noGrp="1" noChangeAspect="1"/>
          </p:cNvPicPr>
          <p:nvPr>
            <p:ph idx="1"/>
          </p:nvPr>
        </p:nvPicPr>
        <p:blipFill>
          <a:blip r:embed="rId2"/>
          <a:stretch>
            <a:fillRect/>
          </a:stretch>
        </p:blipFill>
        <p:spPr>
          <a:xfrm>
            <a:off x="838200" y="2101236"/>
            <a:ext cx="10515600" cy="3898202"/>
          </a:xfrm>
          <a:prstGeom prst="rect">
            <a:avLst/>
          </a:prstGeom>
        </p:spPr>
      </p:pic>
      <p:sp>
        <p:nvSpPr>
          <p:cNvPr id="5" name="Title 1">
            <a:extLst>
              <a:ext uri="{FF2B5EF4-FFF2-40B4-BE49-F238E27FC236}">
                <a16:creationId xmlns:a16="http://schemas.microsoft.com/office/drawing/2014/main" id="{F2262006-A32B-4E6C-810C-3BFE509339D5}"/>
              </a:ext>
            </a:extLst>
          </p:cNvPr>
          <p:cNvSpPr>
            <a:spLocks noGrp="1"/>
          </p:cNvSpPr>
          <p:nvPr>
            <p:ph type="title"/>
          </p:nvPr>
        </p:nvSpPr>
        <p:spPr>
          <a:xfrm>
            <a:off x="838200" y="365125"/>
            <a:ext cx="10515600" cy="1325563"/>
          </a:xfrm>
        </p:spPr>
        <p:txBody>
          <a:bodyPr/>
          <a:lstStyle/>
          <a:p>
            <a:r>
              <a:rPr lang="en-US" dirty="0">
                <a:latin typeface="Arial Nova Light" panose="020B0304020202020204" pitchFamily="34" charset="0"/>
              </a:rPr>
              <a:t>Working towards a transceiver model</a:t>
            </a:r>
          </a:p>
        </p:txBody>
      </p:sp>
      <p:sp>
        <p:nvSpPr>
          <p:cNvPr id="6" name="TextBox 5">
            <a:extLst>
              <a:ext uri="{FF2B5EF4-FFF2-40B4-BE49-F238E27FC236}">
                <a16:creationId xmlns:a16="http://schemas.microsoft.com/office/drawing/2014/main" id="{E695985B-799F-4D2A-B6B4-6264CA2DB280}"/>
              </a:ext>
            </a:extLst>
          </p:cNvPr>
          <p:cNvSpPr txBox="1"/>
          <p:nvPr/>
        </p:nvSpPr>
        <p:spPr>
          <a:xfrm>
            <a:off x="11528036" y="6488668"/>
            <a:ext cx="663964" cy="369332"/>
          </a:xfrm>
          <a:prstGeom prst="rect">
            <a:avLst/>
          </a:prstGeom>
          <a:noFill/>
        </p:spPr>
        <p:txBody>
          <a:bodyPr wrap="none" rtlCol="0">
            <a:spAutoFit/>
          </a:bodyPr>
          <a:lstStyle/>
          <a:p>
            <a:r>
              <a:rPr lang="en-GB" dirty="0" err="1"/>
              <a:t>Wk</a:t>
            </a:r>
            <a:r>
              <a:rPr lang="en-GB" dirty="0"/>
              <a:t> 4</a:t>
            </a:r>
            <a:endParaRPr lang="en-US" dirty="0"/>
          </a:p>
        </p:txBody>
      </p:sp>
    </p:spTree>
    <p:extLst>
      <p:ext uri="{BB962C8B-B14F-4D97-AF65-F5344CB8AC3E}">
        <p14:creationId xmlns:p14="http://schemas.microsoft.com/office/powerpoint/2010/main" val="20555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2023B-BD1E-4C25-AF60-46F068140980}"/>
              </a:ext>
            </a:extLst>
          </p:cNvPr>
          <p:cNvSpPr>
            <a:spLocks noGrp="1"/>
          </p:cNvSpPr>
          <p:nvPr>
            <p:ph type="title"/>
          </p:nvPr>
        </p:nvSpPr>
        <p:spPr/>
        <p:txBody>
          <a:bodyPr/>
          <a:lstStyle/>
          <a:p>
            <a:r>
              <a:rPr lang="en-GB"/>
              <a:t>Upscaling and FFT</a:t>
            </a:r>
            <a:endParaRPr lang="en-US" dirty="0"/>
          </a:p>
        </p:txBody>
      </p:sp>
      <p:sp>
        <p:nvSpPr>
          <p:cNvPr id="2" name="TextBox 1">
            <a:extLst>
              <a:ext uri="{FF2B5EF4-FFF2-40B4-BE49-F238E27FC236}">
                <a16:creationId xmlns:a16="http://schemas.microsoft.com/office/drawing/2014/main" id="{A1D2021C-D070-4818-B863-EE116C64237A}"/>
              </a:ext>
            </a:extLst>
          </p:cNvPr>
          <p:cNvSpPr txBox="1"/>
          <p:nvPr/>
        </p:nvSpPr>
        <p:spPr>
          <a:xfrm>
            <a:off x="11528036" y="6488668"/>
            <a:ext cx="663964" cy="369332"/>
          </a:xfrm>
          <a:prstGeom prst="rect">
            <a:avLst/>
          </a:prstGeom>
          <a:noFill/>
        </p:spPr>
        <p:txBody>
          <a:bodyPr wrap="none" rtlCol="0">
            <a:spAutoFit/>
          </a:bodyPr>
          <a:lstStyle/>
          <a:p>
            <a:r>
              <a:rPr lang="en-US"/>
              <a:t>Wk 5</a:t>
            </a:r>
            <a:endParaRPr lang="en-US" dirty="0"/>
          </a:p>
        </p:txBody>
      </p:sp>
      <p:sp>
        <p:nvSpPr>
          <p:cNvPr id="6" name="Content Placeholder 5">
            <a:extLst>
              <a:ext uri="{FF2B5EF4-FFF2-40B4-BE49-F238E27FC236}">
                <a16:creationId xmlns:a16="http://schemas.microsoft.com/office/drawing/2014/main" id="{91584520-D7C0-4959-8B44-98202581C100}"/>
              </a:ext>
            </a:extLst>
          </p:cNvPr>
          <p:cNvSpPr>
            <a:spLocks noGrp="1"/>
          </p:cNvSpPr>
          <p:nvPr>
            <p:ph idx="1"/>
          </p:nvPr>
        </p:nvSpPr>
        <p:spPr>
          <a:xfrm>
            <a:off x="501895" y="1546810"/>
            <a:ext cx="4611279" cy="4351338"/>
          </a:xfrm>
        </p:spPr>
        <p:txBody>
          <a:bodyPr/>
          <a:lstStyle/>
          <a:p>
            <a:pPr algn="just"/>
            <a:r>
              <a:rPr lang="en-US" dirty="0"/>
              <a:t>Upscaled the symbols by 8, plotted the spectrum before and after modulation</a:t>
            </a:r>
          </a:p>
          <a:p>
            <a:pPr algn="just"/>
            <a:r>
              <a:rPr lang="en-US" dirty="0"/>
              <a:t>Compared the spectrum with the spectrum of the symbols without upscaling</a:t>
            </a:r>
          </a:p>
          <a:p>
            <a:pPr algn="just"/>
            <a:r>
              <a:rPr lang="en-US" dirty="0"/>
              <a:t>Learning about the Filter Bank method for spectrum plotting</a:t>
            </a:r>
          </a:p>
          <a:p>
            <a:endParaRPr lang="en-US" dirty="0"/>
          </a:p>
        </p:txBody>
      </p:sp>
      <p:pic>
        <p:nvPicPr>
          <p:cNvPr id="8" name="Picture 7">
            <a:extLst>
              <a:ext uri="{FF2B5EF4-FFF2-40B4-BE49-F238E27FC236}">
                <a16:creationId xmlns:a16="http://schemas.microsoft.com/office/drawing/2014/main" id="{298FBE25-1E9B-4236-A4C3-81B277DC358D}"/>
              </a:ext>
            </a:extLst>
          </p:cNvPr>
          <p:cNvPicPr>
            <a:picLocks noChangeAspect="1"/>
          </p:cNvPicPr>
          <p:nvPr/>
        </p:nvPicPr>
        <p:blipFill>
          <a:blip r:embed="rId2"/>
          <a:stretch>
            <a:fillRect/>
          </a:stretch>
        </p:blipFill>
        <p:spPr>
          <a:xfrm>
            <a:off x="5442726" y="28951"/>
            <a:ext cx="5911073" cy="3400049"/>
          </a:xfrm>
          <a:prstGeom prst="rect">
            <a:avLst/>
          </a:prstGeom>
        </p:spPr>
      </p:pic>
      <p:pic>
        <p:nvPicPr>
          <p:cNvPr id="9" name="Picture 8">
            <a:extLst>
              <a:ext uri="{FF2B5EF4-FFF2-40B4-BE49-F238E27FC236}">
                <a16:creationId xmlns:a16="http://schemas.microsoft.com/office/drawing/2014/main" id="{FEEF5CAB-5234-466E-BDD8-1E3E7134C4D1}"/>
              </a:ext>
            </a:extLst>
          </p:cNvPr>
          <p:cNvPicPr>
            <a:picLocks noChangeAspect="1"/>
          </p:cNvPicPr>
          <p:nvPr/>
        </p:nvPicPr>
        <p:blipFill>
          <a:blip r:embed="rId3"/>
          <a:stretch>
            <a:fillRect/>
          </a:stretch>
        </p:blipFill>
        <p:spPr>
          <a:xfrm>
            <a:off x="5442727" y="3429000"/>
            <a:ext cx="5911073" cy="3400049"/>
          </a:xfrm>
          <a:prstGeom prst="rect">
            <a:avLst/>
          </a:prstGeom>
        </p:spPr>
      </p:pic>
    </p:spTree>
    <p:extLst>
      <p:ext uri="{BB962C8B-B14F-4D97-AF65-F5344CB8AC3E}">
        <p14:creationId xmlns:p14="http://schemas.microsoft.com/office/powerpoint/2010/main" val="264595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WindowsAppIcons.Check" Revision="1" Stencil="System.Storyboarding.WindowsAppIcons" StencilVersion="0.1"/>
</Control>
</file>

<file path=customXml/itemProps1.xml><?xml version="1.0" encoding="utf-8"?>
<ds:datastoreItem xmlns:ds="http://schemas.openxmlformats.org/officeDocument/2006/customXml" ds:itemID="{45F59255-F2B7-44A6-8377-B19D7E6E1E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663</TotalTime>
  <Words>1645</Words>
  <Application>Microsoft Office PowerPoint</Application>
  <PresentationFormat>Widescreen</PresentationFormat>
  <Paragraphs>235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Nova Light</vt:lpstr>
      <vt:lpstr>Calibri</vt:lpstr>
      <vt:lpstr>Calibri Light</vt:lpstr>
      <vt:lpstr>Cambria Math</vt:lpstr>
      <vt:lpstr>Consolas Courier</vt:lpstr>
      <vt:lpstr>Menlo</vt:lpstr>
      <vt:lpstr>Segoe UI</vt:lpstr>
      <vt:lpstr>Office Theme</vt:lpstr>
      <vt:lpstr>Investigation of High-Capacity  Digital Coherent Transceivers</vt:lpstr>
      <vt:lpstr>Modeling the transmitter</vt:lpstr>
      <vt:lpstr>PowerPoint Presentation</vt:lpstr>
      <vt:lpstr>Random Walk Noise and Noise Sets</vt:lpstr>
      <vt:lpstr>Random Walk Noise and Noise Sets</vt:lpstr>
      <vt:lpstr>SNR and BER for Random Walk Noise</vt:lpstr>
      <vt:lpstr>SNR and BER with AWGN</vt:lpstr>
      <vt:lpstr>Working towards a transceiver model</vt:lpstr>
      <vt:lpstr>Upscaling and FFT</vt:lpstr>
      <vt:lpstr>Chromatic Dispersion</vt:lpstr>
      <vt:lpstr>Pulse Shaping</vt:lpstr>
      <vt:lpstr>Need to Account for Delay in pulse-shaping filters</vt:lpstr>
      <vt:lpstr>Approach to Solution of Desynchronisation:</vt:lpstr>
      <vt:lpstr>Diagram of Current Process</vt:lpstr>
      <vt:lpstr>Diagram of Expanded Process</vt:lpstr>
      <vt:lpstr>Things to be integrated after individual testing</vt:lpstr>
      <vt:lpstr>PowerPoint Presentation</vt:lpstr>
      <vt:lpstr>Chromatic Dispersion Fix</vt:lpstr>
      <vt:lpstr>Filter Taps Comparisons</vt:lpstr>
      <vt:lpstr>Filter Taps Comparisons</vt:lpstr>
      <vt:lpstr>Carrier Equalisation</vt:lpstr>
      <vt:lpstr>Debugging Chromatic Dispersion:  Results for Chromatic Dispersion and the Filter applied correcting it</vt:lpstr>
      <vt:lpstr>PowerPoint Presentation</vt:lpstr>
      <vt:lpstr>PowerPoint Presentation</vt:lpstr>
      <vt:lpstr>Notes on CD</vt:lpstr>
      <vt:lpstr>Notes on effects of BPSK  </vt:lpstr>
      <vt:lpstr>Parameters Used:</vt:lpstr>
      <vt:lpstr>SNR vs BER graphs after applying CD and then filtering it with the compensating filter</vt:lpstr>
      <vt:lpstr>PowerPoint Presentation</vt:lpstr>
      <vt:lpstr>Reconfiguration of Model</vt:lpstr>
      <vt:lpstr>Adaptive Equalisation (No Noise)</vt:lpstr>
      <vt:lpstr>Adaptive Equalisation </vt:lpstr>
      <vt:lpstr>Error Curve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High-Capacity  Digital Coherent Transceivers</dc:title>
  <dc:creator>emilios christou</dc:creator>
  <cp:lastModifiedBy>emilios christou</cp:lastModifiedBy>
  <cp:revision>37</cp:revision>
  <dcterms:created xsi:type="dcterms:W3CDTF">2020-12-02T11:28:39Z</dcterms:created>
  <dcterms:modified xsi:type="dcterms:W3CDTF">2021-03-01T16:26:46Z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