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84" r:id="rId2"/>
  </p:sldMasterIdLst>
  <p:notesMasterIdLst>
    <p:notesMasterId r:id="rId55"/>
  </p:notesMasterIdLst>
  <p:sldIdLst>
    <p:sldId id="256" r:id="rId3"/>
    <p:sldId id="289" r:id="rId4"/>
    <p:sldId id="350" r:id="rId5"/>
    <p:sldId id="351" r:id="rId6"/>
    <p:sldId id="352" r:id="rId7"/>
    <p:sldId id="354" r:id="rId8"/>
    <p:sldId id="353" r:id="rId9"/>
    <p:sldId id="290" r:id="rId10"/>
    <p:sldId id="291" r:id="rId11"/>
    <p:sldId id="292" r:id="rId12"/>
    <p:sldId id="293" r:id="rId13"/>
    <p:sldId id="294" r:id="rId14"/>
    <p:sldId id="295" r:id="rId15"/>
    <p:sldId id="357" r:id="rId16"/>
    <p:sldId id="296" r:id="rId17"/>
    <p:sldId id="355" r:id="rId18"/>
    <p:sldId id="297" r:id="rId19"/>
    <p:sldId id="358" r:id="rId20"/>
    <p:sldId id="37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95" r:id="rId33"/>
    <p:sldId id="396" r:id="rId34"/>
    <p:sldId id="309" r:id="rId35"/>
    <p:sldId id="360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3" r:id="rId49"/>
    <p:sldId id="325" r:id="rId50"/>
    <p:sldId id="376" r:id="rId51"/>
    <p:sldId id="326" r:id="rId52"/>
    <p:sldId id="327" r:id="rId53"/>
    <p:sldId id="328" r:id="rId5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18" autoAdjust="0"/>
    <p:restoredTop sz="94660"/>
  </p:normalViewPr>
  <p:slideViewPr>
    <p:cSldViewPr>
      <p:cViewPr varScale="1">
        <p:scale>
          <a:sx n="68" d="100"/>
          <a:sy n="68" d="100"/>
        </p:scale>
        <p:origin x="1240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Mak" userId="7c08b01d1811935d" providerId="LiveId" clId="{C27FAAB5-23C2-F24E-B1D2-24ED0F279341}"/>
    <pc:docChg chg="delSld">
      <pc:chgData name="Phillip Mak" userId="7c08b01d1811935d" providerId="LiveId" clId="{C27FAAB5-23C2-F24E-B1D2-24ED0F279341}" dt="2019-07-03T03:34:08.979" v="12" actId="2696"/>
      <pc:docMkLst>
        <pc:docMk/>
      </pc:docMkLst>
      <pc:sldChg chg="del">
        <pc:chgData name="Phillip Mak" userId="7c08b01d1811935d" providerId="LiveId" clId="{C27FAAB5-23C2-F24E-B1D2-24ED0F279341}" dt="2019-07-03T03:34:08.692" v="0" actId="2696"/>
        <pc:sldMkLst>
          <pc:docMk/>
          <pc:sldMk cId="952272017" sldId="378"/>
        </pc:sldMkLst>
      </pc:sldChg>
      <pc:sldChg chg="del">
        <pc:chgData name="Phillip Mak" userId="7c08b01d1811935d" providerId="LiveId" clId="{C27FAAB5-23C2-F24E-B1D2-24ED0F279341}" dt="2019-07-03T03:34:08.733" v="1" actId="2696"/>
        <pc:sldMkLst>
          <pc:docMk/>
          <pc:sldMk cId="2091079599" sldId="379"/>
        </pc:sldMkLst>
      </pc:sldChg>
      <pc:sldChg chg="del">
        <pc:chgData name="Phillip Mak" userId="7c08b01d1811935d" providerId="LiveId" clId="{C27FAAB5-23C2-F24E-B1D2-24ED0F279341}" dt="2019-07-03T03:34:08.770" v="2" actId="2696"/>
        <pc:sldMkLst>
          <pc:docMk/>
          <pc:sldMk cId="3084089618" sldId="380"/>
        </pc:sldMkLst>
      </pc:sldChg>
      <pc:sldChg chg="del">
        <pc:chgData name="Phillip Mak" userId="7c08b01d1811935d" providerId="LiveId" clId="{C27FAAB5-23C2-F24E-B1D2-24ED0F279341}" dt="2019-07-03T03:34:08.795" v="3" actId="2696"/>
        <pc:sldMkLst>
          <pc:docMk/>
          <pc:sldMk cId="2086436631" sldId="381"/>
        </pc:sldMkLst>
      </pc:sldChg>
      <pc:sldChg chg="del">
        <pc:chgData name="Phillip Mak" userId="7c08b01d1811935d" providerId="LiveId" clId="{C27FAAB5-23C2-F24E-B1D2-24ED0F279341}" dt="2019-07-03T03:34:08.814" v="4" actId="2696"/>
        <pc:sldMkLst>
          <pc:docMk/>
          <pc:sldMk cId="3850621824" sldId="382"/>
        </pc:sldMkLst>
      </pc:sldChg>
      <pc:sldChg chg="del">
        <pc:chgData name="Phillip Mak" userId="7c08b01d1811935d" providerId="LiveId" clId="{C27FAAB5-23C2-F24E-B1D2-24ED0F279341}" dt="2019-07-03T03:34:08.829" v="5" actId="2696"/>
        <pc:sldMkLst>
          <pc:docMk/>
          <pc:sldMk cId="2282898792" sldId="383"/>
        </pc:sldMkLst>
      </pc:sldChg>
      <pc:sldChg chg="del">
        <pc:chgData name="Phillip Mak" userId="7c08b01d1811935d" providerId="LiveId" clId="{C27FAAB5-23C2-F24E-B1D2-24ED0F279341}" dt="2019-07-03T03:34:08.860" v="6" actId="2696"/>
        <pc:sldMkLst>
          <pc:docMk/>
          <pc:sldMk cId="425074743" sldId="384"/>
        </pc:sldMkLst>
      </pc:sldChg>
      <pc:sldChg chg="del">
        <pc:chgData name="Phillip Mak" userId="7c08b01d1811935d" providerId="LiveId" clId="{C27FAAB5-23C2-F24E-B1D2-24ED0F279341}" dt="2019-07-03T03:34:08.882" v="7" actId="2696"/>
        <pc:sldMkLst>
          <pc:docMk/>
          <pc:sldMk cId="448391355" sldId="385"/>
        </pc:sldMkLst>
      </pc:sldChg>
      <pc:sldChg chg="del">
        <pc:chgData name="Phillip Mak" userId="7c08b01d1811935d" providerId="LiveId" clId="{C27FAAB5-23C2-F24E-B1D2-24ED0F279341}" dt="2019-07-03T03:34:08.899" v="8" actId="2696"/>
        <pc:sldMkLst>
          <pc:docMk/>
          <pc:sldMk cId="373322058" sldId="386"/>
        </pc:sldMkLst>
      </pc:sldChg>
      <pc:sldChg chg="del">
        <pc:chgData name="Phillip Mak" userId="7c08b01d1811935d" providerId="LiveId" clId="{C27FAAB5-23C2-F24E-B1D2-24ED0F279341}" dt="2019-07-03T03:34:08.912" v="9" actId="2696"/>
        <pc:sldMkLst>
          <pc:docMk/>
          <pc:sldMk cId="2879677618" sldId="387"/>
        </pc:sldMkLst>
      </pc:sldChg>
      <pc:sldChg chg="del">
        <pc:chgData name="Phillip Mak" userId="7c08b01d1811935d" providerId="LiveId" clId="{C27FAAB5-23C2-F24E-B1D2-24ED0F279341}" dt="2019-07-03T03:34:08.937" v="10" actId="2696"/>
        <pc:sldMkLst>
          <pc:docMk/>
          <pc:sldMk cId="3961562598" sldId="388"/>
        </pc:sldMkLst>
      </pc:sldChg>
      <pc:sldChg chg="del">
        <pc:chgData name="Phillip Mak" userId="7c08b01d1811935d" providerId="LiveId" clId="{C27FAAB5-23C2-F24E-B1D2-24ED0F279341}" dt="2019-07-03T03:34:08.956" v="11" actId="2696"/>
        <pc:sldMkLst>
          <pc:docMk/>
          <pc:sldMk cId="594119935" sldId="389"/>
        </pc:sldMkLst>
      </pc:sldChg>
      <pc:sldChg chg="del">
        <pc:chgData name="Phillip Mak" userId="7c08b01d1811935d" providerId="LiveId" clId="{C27FAAB5-23C2-F24E-B1D2-24ED0F279341}" dt="2019-07-03T03:34:08.979" v="12" actId="2696"/>
        <pc:sldMkLst>
          <pc:docMk/>
          <pc:sldMk cId="448847721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55C238-9BFA-4493-B35B-A19E8E21F79B}" type="datetime1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FE866C-DF08-48D7-A6DD-F3440DD88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310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0BCA25-B97E-44E7-9F68-6589E3C2E56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338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BA3667-1C46-4E11-A866-660A5F671FC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3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Last line is recovering plaintext.   Take ciphertext </a:t>
            </a:r>
            <a:r>
              <a:rPr lang="en-US" altLang="en-US" dirty="0" err="1"/>
              <a:t>Ka</a:t>
            </a:r>
            <a:r>
              <a:rPr lang="en-US" altLang="en-US" dirty="0"/>
              <a:t>(m) and apply decryption key Kb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A24070-D6DD-429D-83D2-E6864B91425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04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Frequency Analysis; how to decrypt? What’s the key? How to transfer the key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5CFFB6-B27D-4B14-AD63-1D5197B4226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98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DCCB9-D5FF-44C2-B598-4CB83FB6E6B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07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659727-EF46-45F1-80B9-C14850D7ED8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45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A56F4F-28C2-48C8-88B0-EF58D34E605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694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FC6D9-51B1-4929-98A9-2785E938698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81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6A67AE-AE0B-480B-9D5A-7A78D63B7CD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108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3CC451-1C1B-452E-A176-32ECE2A7B6F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31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1CCBDC-B196-4ED7-A649-25282F9AC73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0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B42615-0852-45F0-903E-2616171ECAA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180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CF9A5E-396F-4D8C-B969-501A3433272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170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05C72D-1BD8-47E7-86E4-3325D2B31DB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381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2CFBA2-598E-4BD4-AB92-996829A49D6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49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DD83B7-4528-492D-A0E3-B7800F8E9E5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638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B1CCB8-B440-4D58-AA74-3E71B11DBAC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852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01D11E-DB02-43CE-A858-FDE4814AD81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669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4C627-70B5-4EE7-B534-33F6D894D36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085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6AE82B-AEA7-41CF-9237-47F7725ECC7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11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5F1150-DB27-46D0-9FE9-F23FD430D81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43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4159BC-168E-435D-8BDD-88102CF0473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2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F13EC1-CEE7-4D3C-8119-B068927F9C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980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66B3B0-E533-4132-9636-97B3E39863F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370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40412D-BDAD-4ACB-A4F1-53563F622D5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296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473E4B-229F-493C-B8C2-0C7BA737615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071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EC72FD-04FF-4BE3-B002-E1C36F4A5D5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987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2200A0-5162-4127-A4C2-ABCDB9E3FB15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806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Problem with symmetric encryption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83E5C0-0B20-4250-9158-F447148199A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69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DC9A22-01E3-4130-B764-F0E772BB1651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4080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64F9C-FAAD-4298-89E8-176566DD139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943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36B849-B87A-428B-A573-E65573DB7A2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613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11550F-56E4-4885-A0D7-6D6E34894BD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6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Alphabet Shifts Left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735E79-4673-49EC-998C-5E2ADA5B9BA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086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FB455E-2B58-456A-A4BA-491362E60890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95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089768-9F1D-4D5A-BB46-CAA9CD48973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44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EBCB0-8B3F-419E-ABAD-8C48524D993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6318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01D6C8-9E34-421F-BB86-93EC8CB5898A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999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4CBB3-4868-41BF-AF02-B4C2C820E916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32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0C24C0-5E66-4C5A-846E-788AD89CEC69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6135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2936B2-231D-46C8-B4C3-D2DFCBC69632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4604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7AF039-5375-4D13-B9DF-D56682C155B3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758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65C99F-9A61-492B-8EEF-AEE2A37074F0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341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48F962-B4C5-4720-83C8-234EF0D00A03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2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AES was </a:t>
            </a:r>
            <a:r>
              <a:rPr lang="en-US"/>
              <a:t>scrutinized for three years, and still is today</a:t>
            </a:r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28BA9B-CFE7-441E-BEE3-A74AB1855E2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93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B19F9C-A5B2-401C-8F44-2024412EF73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64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CB69E5-ECF7-40FD-AB86-BD13F070A3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04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B38E56-2ADE-42BC-B762-648F0A49812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83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01A56E-FB01-4A96-8C7D-430C33C42F7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12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980D-53E6-4BF0-AE9C-629084BC2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84E3A-A6B4-4C70-8330-886721676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19E7E-BD8F-48F8-9E4E-3A1B27151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209F8-8ECD-4512-A17D-7F9170B36EC6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52EA-531A-4DE4-A1A4-3A7619878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3AB4A1F-CB57-944A-95C0-314DC7789D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8C5A-6543-4B8D-92B5-A6206BB67F6A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3637-376E-4B9E-999D-828AF293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3B9C-A0CB-4D1B-A700-EDDC71A58B5D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25EF-3DB5-46A5-B362-EEC9C3A5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8C9-6AE6-4B83-B957-0F29746030D0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8338-2BED-48E5-8172-C8BDF72A1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6AB9-5A05-4F31-9869-5E636CA3E7B0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E2B2-FAC6-4BB8-A96F-6131BE1E0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968A-47AD-4C30-89C7-5FA0D0B8B4FF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D436B-205E-4742-B51D-B34ECBB9B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830E0-9BF8-4968-BA46-DFCA82B881DB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9717-D080-45BE-98F4-0F95E5767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0744-DDE2-4572-B628-F15DD1225731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E0C0-9BE0-4FDF-BDD4-1A5B9D29C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EF684-A5ED-4B40-A1EC-C1E693B42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D672-F3FD-432C-90ED-07CF474D776B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D9F3-F0EB-40B9-84C0-60E2F3713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1E36-8A66-4DA5-B5EF-C311BB816705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B9D3-B188-4A23-A414-D7D327262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80CD-757D-4A33-AA85-18BD97981B06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01DE-AD46-43E3-92B9-02C92CEE3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3F399-C725-4462-BA8D-A88BB848B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DF13-E515-4D01-A601-A8B09A9F0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AF86C-B5E8-4995-A018-B18DA7E91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0F21F-EF64-43FD-8BA3-5AD7D740C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2335-1970-4B28-8017-A4473F5EB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3B22C-8666-4B82-91EB-C6F749AF0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EAB4-E103-491A-A31C-642227E21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255316-D028-4146-B308-534F9624C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A9066F6-604E-DB44-B0B0-3C55EB3C2C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8A984-7E66-47D9-86AF-DB8B673E2967}" type="datetimeFigureOut">
              <a:rPr lang="en-US" altLang="en-US"/>
              <a:pPr>
                <a:defRPr/>
              </a:pPr>
              <a:t>7/2/19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C82738-29CD-4AB2-AD17-F14088481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0CC5D24-2215-4F46-A26A-A0C1D8D25E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4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ea typeface="ヒラギノ角ゴ ProN W3" charset="-128"/>
              </a:rPr>
              <a:t>Network Security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CS 6823 – Lecture 5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Cryptography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Phillip </a:t>
            </a:r>
            <a:r>
              <a:rPr lang="en-US" altLang="en-US" sz="2800" dirty="0" err="1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Mak</a:t>
            </a:r>
            <a:endParaRPr lang="en-US" altLang="en-US" sz="2800" dirty="0">
              <a:solidFill>
                <a:srgbClr val="898989"/>
              </a:solidFill>
              <a:latin typeface="Arial" pitchFamily="34" charset="0"/>
              <a:ea typeface="ヒラギノ角ゴ ProN W3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solidFill>
                  <a:srgbClr val="898989"/>
                </a:solidFill>
                <a:latin typeface="Arial" pitchFamily="34" charset="0"/>
                <a:ea typeface="ヒラギノ角ゴ ProN W3" charset="-128"/>
              </a:rPr>
              <a:t>pmak@nyu.edu</a:t>
            </a:r>
            <a:endParaRPr lang="en-US" altLang="en-US" sz="1200" dirty="0">
              <a:solidFill>
                <a:srgbClr val="898989"/>
              </a:solidFill>
              <a:latin typeface="Gill Sans" charset="0"/>
              <a:ea typeface="ヒラギノ角ゴ ProN W3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6B9687C-C5A2-4440-B227-E43F01490AB3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Who might Bob, Alice be?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...well, real-life Bobs and Alices!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Web browsers/server for electronic transactions 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online banking client/server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DNS servers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routers exchanging routing table updates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CB90946-C387-4E3E-A402-E1C9D572C94F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The Language of Cryptography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993D842-5D8D-4534-B93E-07029277CF62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7412" name="Picture 1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2286000"/>
            <a:ext cx="969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120"/>
          <p:cNvSpPr>
            <a:spLocks noChangeArrowheads="1"/>
          </p:cNvSpPr>
          <p:nvPr/>
        </p:nvSpPr>
        <p:spPr bwMode="auto">
          <a:xfrm>
            <a:off x="1397000" y="6553200"/>
            <a:ext cx="10210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m plaintext message</a:t>
            </a:r>
          </a:p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(m) is ciphertext, encrypted with key 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endParaRPr lang="en-US" altLang="en-US" sz="3600" dirty="0">
              <a:solidFill>
                <a:schemeClr val="tx1"/>
              </a:solidFill>
              <a:latin typeface="Arial" pitchFamily="34" charset="0"/>
            </a:endParaRPr>
          </a:p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m = 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B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(K</a:t>
            </a:r>
            <a:r>
              <a:rPr lang="en-US" altLang="en-US" sz="3600" baseline="-25000" dirty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(m))</a:t>
            </a:r>
            <a:endParaRPr lang="en-US" altLang="en-US" sz="3600" baseline="-250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Simple Encryption Scheme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7404100"/>
          </a:xfrm>
        </p:spPr>
        <p:txBody>
          <a:bodyPr rtlCol="0">
            <a:normAutofit fontScale="85000" lnSpcReduction="1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Substitution Cipher: substituting one thing for another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Mono-alphabetic cipher: substitute one letter for another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Plaintext:  </a:t>
            </a:r>
            <a:r>
              <a:rPr lang="en-US" altLang="en-US" b="1" spc="300" dirty="0">
                <a:latin typeface="Courier New" pitchFamily="49" charset="0"/>
              </a:rPr>
              <a:t>abcdefghijklmnopqrstuvwxyz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Ciphertext: </a:t>
            </a:r>
            <a:r>
              <a:rPr lang="en-US" altLang="en-US" b="1" spc="300" dirty="0">
                <a:latin typeface="Courier New" pitchFamily="49" charset="0"/>
              </a:rPr>
              <a:t>mnbvcxzasdfghjklpoiuytrewq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u="sng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Plaintext:  bob. 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 love you. </a:t>
            </a:r>
            <a:r>
              <a:rPr lang="en-US" altLang="en-US" b="1" dirty="0" err="1">
                <a:latin typeface="Courier New" pitchFamily="49" charset="0"/>
              </a:rPr>
              <a:t>alice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b="1" dirty="0">
                <a:latin typeface="Courier New" pitchFamily="49" charset="0"/>
              </a:rPr>
              <a:t>ciphertext: </a:t>
            </a:r>
            <a:r>
              <a:rPr lang="en-US" altLang="en-US" b="1" dirty="0" err="1">
                <a:latin typeface="Courier New" pitchFamily="49" charset="0"/>
              </a:rPr>
              <a:t>nkn</a:t>
            </a:r>
            <a:r>
              <a:rPr lang="en-US" altLang="en-US" b="1" dirty="0">
                <a:latin typeface="Courier New" pitchFamily="49" charset="0"/>
              </a:rPr>
              <a:t>. s </a:t>
            </a:r>
            <a:r>
              <a:rPr lang="en-US" altLang="en-US" b="1" dirty="0" err="1">
                <a:latin typeface="Courier New" pitchFamily="49" charset="0"/>
              </a:rPr>
              <a:t>gktc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wky</a:t>
            </a:r>
            <a:r>
              <a:rPr lang="en-US" altLang="en-US" b="1" dirty="0">
                <a:latin typeface="Courier New" pitchFamily="49" charset="0"/>
              </a:rPr>
              <a:t>. </a:t>
            </a:r>
            <a:r>
              <a:rPr lang="en-US" altLang="en-US" b="1" dirty="0" err="1">
                <a:latin typeface="Courier New" pitchFamily="49" charset="0"/>
              </a:rPr>
              <a:t>mgsbc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en-US" dirty="0">
                <a:latin typeface="Arial" pitchFamily="34" charset="0"/>
              </a:rPr>
              <a:t>Key:  The mapping from the set of 26 letters to the set of 26 letters</a:t>
            </a:r>
            <a:endParaRPr lang="en-US" altLang="en-US" b="1" dirty="0">
              <a:latin typeface="Courier New" pitchFamily="49" charset="0"/>
            </a:endParaRPr>
          </a:p>
          <a:p>
            <a:pPr marL="330200" lvl="1" indent="0" defTabSz="65023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F11705E-987B-4219-80AC-11882CB7417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>
                <a:latin typeface="Arial" pitchFamily="34" charset="0"/>
                <a:cs typeface="Arial" pitchFamily="34" charset="0"/>
              </a:rPr>
              <a:t>Poly-alphabetic Encryption: Vigenère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330200" y="2276475"/>
            <a:ext cx="7467600" cy="6638925"/>
          </a:xfrm>
        </p:spPr>
        <p:txBody>
          <a:bodyPr rtlCol="0">
            <a:normAutofit fontScale="62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ciphers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....,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</a:t>
            </a: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Cycling pattern: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e.g. n=4,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4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…</a:t>
            </a: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For each new plaintext symbol, use subsequent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pattern in a cyclic pattern.</a:t>
            </a:r>
          </a:p>
          <a:p>
            <a:pPr marL="330200" lvl="1" indent="0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dog: d from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o from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, g from M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4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Key: the n ciphers and the cyclic pattern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Algorithm: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Vigenère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u="sng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Example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Plaintext: NYU		Row N/Column C -&gt; P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Key: COMSEC		Row Y/Column O -&gt; M</a:t>
            </a:r>
          </a:p>
          <a:p>
            <a:pPr marL="568325" lvl="1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Ciphertext: PMG		Row U/Column M -&gt; 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3FCD27D8-0428-41BA-B8FA-F2D6198F43EE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9461" name="Picture 1" descr="Screen Clippi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7800" y="2667000"/>
            <a:ext cx="5099050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8940800" y="1833563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1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 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2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3</a:t>
            </a:r>
            <a:r>
              <a:rPr lang="en-US" sz="2000">
                <a:latin typeface="Arial" pitchFamily="34" charset="0"/>
                <a:ea typeface="MS PGothic" pitchFamily="34" charset="-128"/>
                <a:cs typeface="Arial" pitchFamily="34" charset="0"/>
              </a:rPr>
              <a:t>,    M</a:t>
            </a:r>
            <a:r>
              <a:rPr lang="en-US" sz="700">
                <a:latin typeface="Arial" pitchFamily="34" charset="0"/>
                <a:ea typeface="MS PGothic" pitchFamily="34" charset="-128"/>
                <a:cs typeface="Arial" pitchFamily="34" charset="0"/>
              </a:rPr>
              <a:t>4</a:t>
            </a:r>
            <a:endParaRPr lang="en-US" sz="2000"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8639175" y="7758113"/>
            <a:ext cx="3416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ea typeface="MS PGothic" pitchFamily="34" charset="-128"/>
                <a:cs typeface="Arial" pitchFamily="34" charset="0"/>
              </a:rPr>
              <a:t>Figure: All possible shift ciphers</a:t>
            </a:r>
            <a:endParaRPr lang="en-US" sz="1800"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639175" y="2233613"/>
            <a:ext cx="4540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0" idx="0"/>
          </p:cNvCxnSpPr>
          <p:nvPr/>
        </p:nvCxnSpPr>
        <p:spPr>
          <a:xfrm>
            <a:off x="9699625" y="2233613"/>
            <a:ext cx="64770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626600" y="2233613"/>
            <a:ext cx="560388" cy="509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801350" y="2233613"/>
            <a:ext cx="1254125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5700">
                <a:latin typeface="Arial" pitchFamily="34" charset="0"/>
              </a:rPr>
              <a:t>Vernam – Perfect Substitution Cipher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If we use Vignere with keylength as long as the plaintext then cryptanalysis will become very difficult.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If we change key every time we encrypt then cryptanalyst</a:t>
            </a:r>
            <a:r>
              <a:rPr lang="ja-JP" altLang="en-US" sz="2700">
                <a:latin typeface="Arial" pitchFamily="34" charset="0"/>
              </a:rPr>
              <a:t>’</a:t>
            </a:r>
            <a:r>
              <a:rPr lang="en-US" altLang="ja-JP" sz="2700">
                <a:latin typeface="Arial" pitchFamily="34" charset="0"/>
              </a:rPr>
              <a:t>s job becomes even more difficult. One-time pad or Vernam Cipher.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How do we get such long keys?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A large book shared by transmitter and receiver.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Initial key followed by previous messages themselves!!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Random number sequence based on common shared and secret seed.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Such a cipher is difficult to break but not very practical.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70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700">
                <a:latin typeface="Arial" pitchFamily="34" charset="0"/>
              </a:rPr>
              <a:t>Also called a “one time pad”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B2F38FF4-4CF3-4CEA-9DD1-2EC0CDD02DC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Breaking an Encryption Scheme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Cipher-text only attack: Eve has ciphertext that she can analyze.</a:t>
            </a:r>
          </a:p>
          <a:p>
            <a:pPr marL="568325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Two approaches:</a:t>
            </a:r>
          </a:p>
          <a:p>
            <a:pPr marL="898525" lvl="2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Search through all keys: must be able to differentiate resulting plaintext from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gibbersh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898525" lvl="2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Statistical analysis</a:t>
            </a:r>
          </a:p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Known-plaintext attack: Eve has some plaintext corresponding to some ciphertext.</a:t>
            </a:r>
          </a:p>
          <a:p>
            <a:pPr marL="330200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E.g., in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monoalphabetic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cipher,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trudy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determines pairings for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a,l,i,c,e,b,o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Chosen-plaintext attack:</a:t>
            </a:r>
          </a:p>
          <a:p>
            <a:pPr marL="330200" lvl="1" indent="0" defTabSz="65023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Eve can get the ciphertext from some chosen plaintext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B93FD838-484E-451F-9D45-6B056AADF7A8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Computational Effort Required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558800" y="2057400"/>
            <a:ext cx="12128500" cy="72517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4300">
                <a:latin typeface="Arial" pitchFamily="34" charset="0"/>
                <a:cs typeface="Arial" pitchFamily="34" charset="0"/>
              </a:rPr>
              <a:t>Time – Number of primitive operations required.  Computational time required for the attack.   Some attacks become more feasible as computing power becomes cheaper and faster.</a:t>
            </a:r>
          </a:p>
          <a:p>
            <a:pPr marL="0" indent="0" eaLnBrk="1" hangingPunct="1">
              <a:lnSpc>
                <a:spcPct val="90000"/>
              </a:lnSpc>
              <a:buFont typeface="Gill Sans" charset="0"/>
              <a:buNone/>
            </a:pPr>
            <a:endParaRPr lang="en-US" altLang="en-US" sz="430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4300">
                <a:latin typeface="Arial" pitchFamily="34" charset="0"/>
                <a:cs typeface="Arial" pitchFamily="34" charset="0"/>
              </a:rPr>
              <a:t>Memory – Amount of storage required to complete the attack.   This can be either hard disk or memory.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430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4300">
                <a:latin typeface="Arial" pitchFamily="34" charset="0"/>
                <a:cs typeface="Arial" pitchFamily="34" charset="0"/>
              </a:rPr>
              <a:t>Data – Amount of captured data required to complete the attack. 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29DC85C-B89F-4C4C-BA45-50AE4A1BF96B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330200" y="7620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Types of Cryptography	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82600" y="1752600"/>
            <a:ext cx="12128500" cy="72517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Crypto often uses keys: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Algorithm is typically known to everyone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Only 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keys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 are secret – </a:t>
            </a:r>
            <a:r>
              <a:rPr lang="en-US" altLang="ja-JP" dirty="0" err="1">
                <a:latin typeface="Arial" pitchFamily="34" charset="0"/>
                <a:cs typeface="Arial" pitchFamily="34" charset="0"/>
              </a:rPr>
              <a:t>Kerckhoff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s Principle – Can be extended to security systems design in general</a:t>
            </a:r>
          </a:p>
          <a:p>
            <a:pPr marL="330200" lvl="1" indent="0" eaLnBrk="1" hangingPunct="1"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Public Key Cryptography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Involves the use of two keys</a:t>
            </a:r>
          </a:p>
          <a:p>
            <a:pPr marL="330200" lvl="1" indent="0" eaLnBrk="1" hangingPunct="1"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Symmetric key cryptography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Involves the use of one key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Hash functions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Involves the use of no keys</a:t>
            </a:r>
          </a:p>
          <a:p>
            <a:pPr marL="330200" lvl="1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Nothing secret: How can this be useful?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BA3BA98-1B5B-4C03-A01C-275278DCCB76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50875" y="838200"/>
            <a:ext cx="11703050" cy="1177925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latin typeface="Arial" pitchFamily="34" charset="0"/>
              </a:rPr>
              <a:t>Shannon Characteristics of Good Ciphers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amount of secrecy needed should determine the amount of labor appropriate for encryption and decryption.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set of keys and enciphering algorithms should be free from complexity.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implementation of the process should be as simple as possible.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Errors in ciphering should not propagate and cause corruption of future information in the message.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The size of enciphered text should be no longer than the text of the original message.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EEB3A79-FDFA-449B-B87F-C4CF725BE145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Confusion and Diffusion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Confusion: Changes in the key should affect many parts in the ciphertext.</a:t>
            </a:r>
          </a:p>
          <a:p>
            <a:pPr eaLnBrk="1" hangingPunct="1"/>
            <a:endParaRPr lang="en-US" altLang="en-US" dirty="0">
              <a:latin typeface="Arial" pitchFamily="34" charset="0"/>
            </a:endParaRPr>
          </a:p>
          <a:p>
            <a:pPr eaLnBrk="1" hangingPunct="1"/>
            <a:r>
              <a:rPr lang="en-US" altLang="en-US" dirty="0">
                <a:latin typeface="Arial" pitchFamily="34" charset="0"/>
              </a:rPr>
              <a:t>Diffusion: Changing one character in the plaintext will result in multiple changes throughout the ciphertext.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FD4CCF6-AD1B-4AC0-9F2A-5EE47EACCD42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92722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Cryptography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Symmetric Key Cryptography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Public Key Cryptography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Message integrity and digital signatures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0C264FE-7250-4F95-BD41-8423530AD096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Arial" pitchFamily="34" charset="0"/>
                <a:ea typeface="ヒラギノ角ゴ ProN W3" charset="-128"/>
              </a:rPr>
              <a:t>Symmetric Key Cryptography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8AB5709-4CE8-42E1-9008-2D4D8A90392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Symmetric Key Cryptography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635000" y="6172200"/>
            <a:ext cx="12128500" cy="23622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  <a:cs typeface="Arial" pitchFamily="34" charset="0"/>
              </a:rPr>
              <a:t>Symmetric Key crypto: Bob and Alice share same symmetric key: K</a:t>
            </a:r>
            <a:r>
              <a:rPr lang="en-US" altLang="en-US" baseline="-25000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8560A62-361B-4337-B55E-F59E76E0E675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2489200"/>
            <a:ext cx="10704513" cy="280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latin typeface="Arial" pitchFamily="34" charset="0"/>
                <a:cs typeface="Arial" pitchFamily="34" charset="0"/>
              </a:rPr>
              <a:t>Two Types of Symmetric Ciphers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Stream Ciphers</a:t>
            </a:r>
          </a:p>
          <a:p>
            <a:pPr marL="330200"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Encrypt one bit at a time</a:t>
            </a:r>
          </a:p>
          <a:p>
            <a:pPr marL="0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Block Ciphers</a:t>
            </a:r>
          </a:p>
          <a:p>
            <a:pPr marL="330200"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Break plaintext message into equal-size blocks</a:t>
            </a:r>
          </a:p>
          <a:p>
            <a:pPr marL="330200"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Encrypt each block as a unit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6024C84-19D8-4D70-83E1-73796EEB82B3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Stream Ciphers: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5041900"/>
            <a:ext cx="12128500" cy="40640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sym typeface="Helvetica" charset="0"/>
              </a:rPr>
              <a:t>Combine each bit of </a:t>
            </a:r>
            <a:r>
              <a:rPr lang="en-US" altLang="en-US" dirty="0" err="1">
                <a:latin typeface="Arial" pitchFamily="34" charset="0"/>
                <a:sym typeface="Helvetica" charset="0"/>
              </a:rPr>
              <a:t>keystream</a:t>
            </a:r>
            <a:r>
              <a:rPr lang="en-US" altLang="en-US" dirty="0">
                <a:latin typeface="Arial" pitchFamily="34" charset="0"/>
                <a:sym typeface="Helvetica" charset="0"/>
              </a:rPr>
              <a:t> with bit of plaintext to get bit of ciphertext</a:t>
            </a:r>
            <a:endParaRPr lang="en-US" altLang="en-US" dirty="0">
              <a:latin typeface="Arial" pitchFamily="34" charset="0"/>
              <a:cs typeface="Arial" pitchFamily="34" charset="0"/>
              <a:sym typeface="Helvetica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bit of message</a:t>
            </a:r>
          </a:p>
          <a:p>
            <a:pPr marL="330200" lvl="1" indent="0" eaLnBrk="1" hangingPunct="1">
              <a:buNone/>
              <a:defRPr/>
            </a:pPr>
            <a:r>
              <a:rPr lang="en-US" alt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bit of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keystream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bit of ciphertext</a:t>
            </a:r>
          </a:p>
          <a:p>
            <a:pPr marL="330200" lvl="1" indent="0" eaLnBrk="1" hangingPunct="1">
              <a:buNone/>
              <a:defRPr/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m(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  (</a:t>
            </a:r>
            <a:r>
              <a:rPr lang="en-US" alt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= exclusive or)</a:t>
            </a:r>
          </a:p>
          <a:p>
            <a:pPr marL="330200"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 c(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384729C-6354-496B-A442-7674CE56BDD6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0" y="2209800"/>
            <a:ext cx="8293100" cy="217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Problems With Stream Ciphers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5854700" cy="72517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ZapfDingbats" pitchFamily="82" charset="2"/>
              <a:buNone/>
              <a:defRPr/>
            </a:pPr>
            <a:r>
              <a:rPr lang="en-US" altLang="en-US" sz="3600" u="sng" dirty="0">
                <a:latin typeface="Arial" pitchFamily="34" charset="0"/>
                <a:cs typeface="Arial" pitchFamily="34" charset="0"/>
              </a:rPr>
              <a:t>Known plain-text attack</a:t>
            </a:r>
            <a:endParaRPr lang="en-US" altLang="en-US" sz="3600" dirty="0">
              <a:latin typeface="Arial" pitchFamily="34" charset="0"/>
              <a:cs typeface="Arial" pitchFamily="34" charset="0"/>
            </a:endParaRP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There’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s often predictable and repetitive data in communication messages 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attacker receives some cipher text c and correctly guesses corresponding plaintext m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en-US" sz="3600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= m </a:t>
            </a:r>
            <a:r>
              <a:rPr lang="en-US" alt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c</a:t>
            </a: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Attacker now observes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’, obtained with same sequence </a:t>
            </a:r>
            <a:r>
              <a:rPr lang="en-US" altLang="ja-JP" sz="3600" dirty="0" err="1">
                <a:latin typeface="Arial" pitchFamily="34" charset="0"/>
                <a:cs typeface="Arial" pitchFamily="34" charset="0"/>
              </a:rPr>
              <a:t>ks</a:t>
            </a:r>
            <a:endParaRPr lang="en-US" altLang="ja-JP" sz="3600" dirty="0">
              <a:latin typeface="Arial" pitchFamily="34" charset="0"/>
              <a:cs typeface="Arial" pitchFamily="34" charset="0"/>
            </a:endParaRPr>
          </a:p>
          <a:p>
            <a:pPr marL="177800" indent="-177800" eaLnBrk="1" hangingPunct="1">
              <a:lnSpc>
                <a:spcPct val="80000"/>
              </a:lnSpc>
              <a:defRPr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m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= </a:t>
            </a:r>
            <a:r>
              <a:rPr lang="en-US" altLang="ja-JP" sz="36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altLang="ja-JP" sz="3600" baseline="-25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c’</a:t>
            </a:r>
            <a:endParaRPr lang="ja-JP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F43C48A6-DAC5-4630-B5FF-C0784CC37483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1749" name="Content Placeholder 2"/>
          <p:cNvSpPr txBox="1">
            <a:spLocks/>
          </p:cNvSpPr>
          <p:nvPr/>
        </p:nvSpPr>
        <p:spPr bwMode="auto">
          <a:xfrm>
            <a:off x="6883400" y="1905000"/>
            <a:ext cx="5854700" cy="725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l"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 easier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Attacker obtains two </a:t>
            </a:r>
            <a:r>
              <a:rPr lang="en-US" altLang="en-US" sz="3600" dirty="0" err="1">
                <a:latin typeface="Arial" pitchFamily="34" charset="0"/>
                <a:cs typeface="Arial" pitchFamily="34" charset="0"/>
              </a:rPr>
              <a:t>ciphertexts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c and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’, generating with same key sequence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c </a:t>
            </a:r>
            <a:r>
              <a:rPr lang="en-US" altLang="en-US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= m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m’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There are well known methods for decrypting two plaintexts given their XOR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</a:pPr>
            <a:endParaRPr lang="en-US" altLang="en-US" sz="3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80000"/>
              </a:lnSpc>
              <a:buClr>
                <a:schemeClr val="accent2"/>
              </a:buClr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Integrity problem too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suppose attacker knows c and m (</a:t>
            </a:r>
            <a:r>
              <a:rPr lang="en-US" altLang="en-US" sz="36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plaintext attack);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wants to change m to m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calculates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= c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(m </a:t>
            </a:r>
            <a:r>
              <a:rPr lang="en-US" altLang="ja-JP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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 m’)</a:t>
            </a:r>
          </a:p>
          <a:p>
            <a:pPr algn="l">
              <a:lnSpc>
                <a:spcPct val="8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altLang="en-US" sz="3600" dirty="0">
                <a:latin typeface="Arial" pitchFamily="34" charset="0"/>
                <a:cs typeface="Arial" pitchFamily="34" charset="0"/>
              </a:rPr>
              <a:t>sends c</a:t>
            </a:r>
            <a:r>
              <a:rPr lang="en-US" altLang="ja-JP" sz="3600" dirty="0">
                <a:latin typeface="Arial" pitchFamily="34" charset="0"/>
                <a:cs typeface="Arial" pitchFamily="34" charset="0"/>
              </a:rPr>
              <a:t>’ to destination</a:t>
            </a:r>
          </a:p>
        </p:txBody>
      </p:sp>
    </p:spTree>
  </p:cSld>
  <p:clrMapOvr>
    <a:masterClrMapping/>
  </p:clrMapOvr>
  <p:transition spd="med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RC4 Stream Cipher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76300" y="1828800"/>
            <a:ext cx="12128500" cy="7251700"/>
          </a:xfrm>
        </p:spPr>
        <p:txBody>
          <a:bodyPr/>
          <a:lstStyle/>
          <a:p>
            <a:pPr marL="0" indent="0"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RC4 is a popular stream cipher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Extensively analyzed and considered good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Key can be from 1 to 256 bytes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Used in WEP for 802.11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Can be used in SSL</a:t>
            </a:r>
          </a:p>
          <a:p>
            <a:pPr marL="0" indent="0"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9B77F5C-D548-40AB-B85A-0F487C6790AB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Block Ciphers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7073900" cy="6870700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Message to be encrypted is processed in blocks of k bits (e.g., 64-bit blocks).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1-to-1 mapping is used to map k-bit block of plaintext to k-bit block of ciphertext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Example with k=3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D0D000B-E0CA-40CF-9FB3-0842CB417A9F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950200" y="2150745"/>
            <a:ext cx="471795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/>
            <a:r>
              <a:rPr lang="en-US" altLang="en-US" u="sng" dirty="0">
                <a:latin typeface="Courier" charset="0"/>
              </a:rPr>
              <a:t>input</a:t>
            </a:r>
            <a:r>
              <a:rPr lang="en-US" altLang="en-US" dirty="0">
                <a:latin typeface="Courier" charset="0"/>
              </a:rPr>
              <a:t>   </a:t>
            </a:r>
            <a:r>
              <a:rPr lang="en-US" altLang="en-US" u="sng" dirty="0">
                <a:latin typeface="Courier" charset="0"/>
              </a:rPr>
              <a:t>output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000     110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001     111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010     101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011     100</a:t>
            </a:r>
            <a:endParaRPr lang="en-US" altLang="en-US" u="sng" dirty="0">
              <a:latin typeface="Courier" charset="0"/>
            </a:endParaRPr>
          </a:p>
          <a:p>
            <a:pPr marL="457200" indent="-457200" algn="l"/>
            <a:r>
              <a:rPr lang="en-US" altLang="en-US" dirty="0">
                <a:latin typeface="Courier" charset="0"/>
              </a:rPr>
              <a:t>100     011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101     010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110     000</a:t>
            </a:r>
          </a:p>
          <a:p>
            <a:pPr marL="457200" indent="-457200" algn="l"/>
            <a:r>
              <a:rPr lang="en-US" altLang="en-US" dirty="0">
                <a:latin typeface="Courier" charset="0"/>
              </a:rPr>
              <a:t>111     001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11200" y="8686800"/>
            <a:ext cx="1127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What is the ciphertext for 010110001111 ?</a:t>
            </a:r>
          </a:p>
        </p:txBody>
      </p:sp>
    </p:spTree>
  </p:cSld>
  <p:clrMapOvr>
    <a:masterClrMapping/>
  </p:clrMapOvr>
  <p:transition spd="med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Block Ciphers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many possible mappings are there for k=3?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many 3-bit inputs?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many permutations of the 3-bit inputs?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Answer: 2</a:t>
            </a:r>
            <a:r>
              <a:rPr lang="en-US" altLang="en-US" baseline="30000" dirty="0">
                <a:latin typeface="Arial" pitchFamily="34" charset="0"/>
              </a:rPr>
              <a:t>3</a:t>
            </a:r>
            <a:r>
              <a:rPr lang="en-US" altLang="en-US" dirty="0">
                <a:latin typeface="Arial" pitchFamily="34" charset="0"/>
              </a:rPr>
              <a:t>! = 40,320 ;  not very many!</a:t>
            </a: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In general, 2</a:t>
            </a:r>
            <a:r>
              <a:rPr lang="en-US" altLang="en-US" baseline="30000" dirty="0">
                <a:latin typeface="Arial" pitchFamily="34" charset="0"/>
              </a:rPr>
              <a:t>k</a:t>
            </a:r>
            <a:r>
              <a:rPr lang="en-US" altLang="en-US" dirty="0">
                <a:latin typeface="Arial" pitchFamily="34" charset="0"/>
              </a:rPr>
              <a:t>! mappings;   huge for k=64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Problem: 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Table approach requires table with 2</a:t>
            </a:r>
            <a:r>
              <a:rPr lang="en-US" altLang="en-US" baseline="30000" dirty="0">
                <a:latin typeface="Arial" pitchFamily="34" charset="0"/>
              </a:rPr>
              <a:t>64</a:t>
            </a:r>
            <a:r>
              <a:rPr lang="en-US" altLang="en-US" dirty="0">
                <a:latin typeface="Arial" pitchFamily="34" charset="0"/>
              </a:rPr>
              <a:t> entries, each entry with 64 bits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Table too big: instead use function that simulates a randomly permuted table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BC5CF04-17BD-4F0F-BDE6-D60D6398A016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Prototype Function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1BDB329-4FDE-49AA-AB48-0C7B98683785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7013" y="2057400"/>
            <a:ext cx="12538075" cy="6477000"/>
            <a:chOff x="144" y="720"/>
            <a:chExt cx="5961" cy="3003"/>
          </a:xfrm>
        </p:grpSpPr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1200" y="720"/>
              <a:ext cx="3456" cy="21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input</a:t>
              </a:r>
            </a:p>
          </p:txBody>
        </p:sp>
        <p:grpSp>
          <p:nvGrpSpPr>
            <p:cNvPr id="35847" name="Group 6"/>
            <p:cNvGrpSpPr>
              <a:grpSpLocks/>
            </p:cNvGrpSpPr>
            <p:nvPr/>
          </p:nvGrpSpPr>
          <p:grpSpPr bwMode="auto">
            <a:xfrm>
              <a:off x="480" y="1200"/>
              <a:ext cx="503" cy="1202"/>
              <a:chOff x="480" y="1200"/>
              <a:chExt cx="503" cy="1202"/>
            </a:xfrm>
          </p:grpSpPr>
          <p:grpSp>
            <p:nvGrpSpPr>
              <p:cNvPr id="35935" name="Group 93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40" name="Oval 98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4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1</a:t>
                  </a:r>
                </a:p>
              </p:txBody>
            </p:sp>
          </p:grpSp>
          <p:sp>
            <p:nvSpPr>
              <p:cNvPr id="35936" name="Rectangle 94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37" name="Rectangle 95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38" name="Line 19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20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1152" y="1200"/>
              <a:ext cx="503" cy="1202"/>
              <a:chOff x="480" y="1200"/>
              <a:chExt cx="503" cy="1202"/>
            </a:xfrm>
          </p:grpSpPr>
          <p:grpSp>
            <p:nvGrpSpPr>
              <p:cNvPr id="35928" name="Group 86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33" name="Oval 91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3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2</a:t>
                  </a:r>
                </a:p>
              </p:txBody>
            </p:sp>
          </p:grpSp>
          <p:sp>
            <p:nvSpPr>
              <p:cNvPr id="35929" name="Rectangle 87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30" name="Rectangle 88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31" name="Line 87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88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776" y="1200"/>
              <a:ext cx="503" cy="1202"/>
              <a:chOff x="480" y="1200"/>
              <a:chExt cx="503" cy="1202"/>
            </a:xfrm>
          </p:grpSpPr>
          <p:grpSp>
            <p:nvGrpSpPr>
              <p:cNvPr id="35921" name="Group 79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26" name="Oval 84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2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3</a:t>
                  </a:r>
                </a:p>
              </p:txBody>
            </p:sp>
          </p:grpSp>
          <p:sp>
            <p:nvSpPr>
              <p:cNvPr id="35922" name="Rectangle 80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23" name="Rectangle 81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24" name="Line 95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96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0" name="Group 9"/>
            <p:cNvGrpSpPr>
              <a:grpSpLocks/>
            </p:cNvGrpSpPr>
            <p:nvPr/>
          </p:nvGrpSpPr>
          <p:grpSpPr bwMode="auto">
            <a:xfrm>
              <a:off x="2400" y="1200"/>
              <a:ext cx="503" cy="1202"/>
              <a:chOff x="480" y="1200"/>
              <a:chExt cx="503" cy="1202"/>
            </a:xfrm>
          </p:grpSpPr>
          <p:grpSp>
            <p:nvGrpSpPr>
              <p:cNvPr id="35914" name="Group 72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19" name="Oval 77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2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4</a:t>
                  </a:r>
                </a:p>
              </p:txBody>
            </p:sp>
          </p:grpSp>
          <p:sp>
            <p:nvSpPr>
              <p:cNvPr id="35915" name="Rectangle 73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16" name="Rectangle 74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17" name="Line 103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Line 104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1" name="Group 10"/>
            <p:cNvGrpSpPr>
              <a:grpSpLocks/>
            </p:cNvGrpSpPr>
            <p:nvPr/>
          </p:nvGrpSpPr>
          <p:grpSpPr bwMode="auto">
            <a:xfrm>
              <a:off x="4272" y="1200"/>
              <a:ext cx="503" cy="1202"/>
              <a:chOff x="480" y="1200"/>
              <a:chExt cx="503" cy="1202"/>
            </a:xfrm>
          </p:grpSpPr>
          <p:grpSp>
            <p:nvGrpSpPr>
              <p:cNvPr id="35907" name="Group 65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12" name="Oval 70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1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7</a:t>
                  </a:r>
                </a:p>
              </p:txBody>
            </p:sp>
          </p:grpSp>
          <p:sp>
            <p:nvSpPr>
              <p:cNvPr id="35908" name="Rectangle 66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09" name="Rectangle 67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10" name="Line 111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1" name="Line 112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11"/>
            <p:cNvGrpSpPr>
              <a:grpSpLocks/>
            </p:cNvGrpSpPr>
            <p:nvPr/>
          </p:nvGrpSpPr>
          <p:grpSpPr bwMode="auto">
            <a:xfrm>
              <a:off x="3648" y="1200"/>
              <a:ext cx="503" cy="1202"/>
              <a:chOff x="480" y="1200"/>
              <a:chExt cx="503" cy="1202"/>
            </a:xfrm>
          </p:grpSpPr>
          <p:grpSp>
            <p:nvGrpSpPr>
              <p:cNvPr id="35900" name="Group 58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905" name="Oval 63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90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6</a:t>
                  </a:r>
                </a:p>
              </p:txBody>
            </p:sp>
          </p:grpSp>
          <p:sp>
            <p:nvSpPr>
              <p:cNvPr id="35901" name="Rectangle 59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902" name="Rectangle 60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903" name="Line 119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4" name="Line 120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3" name="Group 12"/>
            <p:cNvGrpSpPr>
              <a:grpSpLocks/>
            </p:cNvGrpSpPr>
            <p:nvPr/>
          </p:nvGrpSpPr>
          <p:grpSpPr bwMode="auto">
            <a:xfrm>
              <a:off x="3024" y="1200"/>
              <a:ext cx="503" cy="1202"/>
              <a:chOff x="480" y="1200"/>
              <a:chExt cx="503" cy="1202"/>
            </a:xfrm>
          </p:grpSpPr>
          <p:grpSp>
            <p:nvGrpSpPr>
              <p:cNvPr id="35893" name="Group 51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898" name="Oval 56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9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5</a:t>
                  </a:r>
                </a:p>
              </p:txBody>
            </p:sp>
          </p:grpSp>
          <p:sp>
            <p:nvSpPr>
              <p:cNvPr id="35894" name="Rectangle 52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895" name="Rectangle 53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 bits</a:t>
                </a:r>
              </a:p>
            </p:txBody>
          </p:sp>
          <p:sp>
            <p:nvSpPr>
              <p:cNvPr id="35896" name="Line 127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Line 128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4" name="Group 13"/>
            <p:cNvGrpSpPr>
              <a:grpSpLocks/>
            </p:cNvGrpSpPr>
            <p:nvPr/>
          </p:nvGrpSpPr>
          <p:grpSpPr bwMode="auto">
            <a:xfrm>
              <a:off x="4896" y="1200"/>
              <a:ext cx="503" cy="1202"/>
              <a:chOff x="480" y="1200"/>
              <a:chExt cx="503" cy="1202"/>
            </a:xfrm>
          </p:grpSpPr>
          <p:grpSp>
            <p:nvGrpSpPr>
              <p:cNvPr id="35886" name="Group 44"/>
              <p:cNvGrpSpPr>
                <a:grpSpLocks/>
              </p:cNvGrpSpPr>
              <p:nvPr/>
            </p:nvGrpSpPr>
            <p:grpSpPr bwMode="auto">
              <a:xfrm>
                <a:off x="552" y="1640"/>
                <a:ext cx="360" cy="323"/>
                <a:chOff x="576" y="1728"/>
                <a:chExt cx="336" cy="336"/>
              </a:xfrm>
            </p:grpSpPr>
            <p:sp>
              <p:nvSpPr>
                <p:cNvPr id="35891" name="Oval 49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892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24" y="1806"/>
                  <a:ext cx="245" cy="185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en-US" sz="1600"/>
                    <a:t>S</a:t>
                  </a:r>
                  <a:r>
                    <a:rPr lang="en-US" altLang="en-US" sz="1600" baseline="-25000"/>
                    <a:t>8</a:t>
                  </a:r>
                </a:p>
              </p:txBody>
            </p:sp>
          </p:grpSp>
          <p:sp>
            <p:nvSpPr>
              <p:cNvPr id="35887" name="Rectangle 45"/>
              <p:cNvSpPr>
                <a:spLocks noChangeArrowheads="1"/>
              </p:cNvSpPr>
              <p:nvPr/>
            </p:nvSpPr>
            <p:spPr bwMode="auto">
              <a:xfrm>
                <a:off x="488" y="1200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/>
                  <a:t>8bits</a:t>
                </a:r>
              </a:p>
            </p:txBody>
          </p:sp>
          <p:sp>
            <p:nvSpPr>
              <p:cNvPr id="35888" name="Rectangle 46"/>
              <p:cNvSpPr>
                <a:spLocks noChangeArrowheads="1"/>
              </p:cNvSpPr>
              <p:nvPr/>
            </p:nvSpPr>
            <p:spPr bwMode="auto">
              <a:xfrm>
                <a:off x="480" y="2183"/>
                <a:ext cx="495" cy="21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en-US" sz="1600" dirty="0"/>
                  <a:t>8 bits</a:t>
                </a:r>
              </a:p>
            </p:txBody>
          </p:sp>
          <p:sp>
            <p:nvSpPr>
              <p:cNvPr id="35889" name="Line 135"/>
              <p:cNvSpPr>
                <a:spLocks noChangeShapeType="1"/>
              </p:cNvSpPr>
              <p:nvPr/>
            </p:nvSpPr>
            <p:spPr bwMode="auto">
              <a:xfrm>
                <a:off x="720" y="1417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0" name="Line 136"/>
              <p:cNvSpPr>
                <a:spLocks noChangeShapeType="1"/>
              </p:cNvSpPr>
              <p:nvPr/>
            </p:nvSpPr>
            <p:spPr bwMode="auto">
              <a:xfrm>
                <a:off x="719" y="1976"/>
                <a:ext cx="0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1248" y="2688"/>
              <a:ext cx="3456" cy="2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intermediate</a:t>
              </a:r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1248" y="3504"/>
              <a:ext cx="3456" cy="219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/>
                <a:t>64-bit output</a:t>
              </a:r>
            </a:p>
          </p:txBody>
        </p:sp>
        <p:sp>
          <p:nvSpPr>
            <p:cNvPr id="35857" name="Line 140"/>
            <p:cNvSpPr>
              <a:spLocks noChangeShapeType="1"/>
            </p:cNvSpPr>
            <p:nvPr/>
          </p:nvSpPr>
          <p:spPr bwMode="auto">
            <a:xfrm>
              <a:off x="1536" y="292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41"/>
            <p:cNvSpPr>
              <a:spLocks noChangeShapeType="1"/>
            </p:cNvSpPr>
            <p:nvPr/>
          </p:nvSpPr>
          <p:spPr bwMode="auto">
            <a:xfrm flipH="1">
              <a:off x="1536" y="29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42"/>
            <p:cNvSpPr>
              <a:spLocks noChangeShapeType="1"/>
            </p:cNvSpPr>
            <p:nvPr/>
          </p:nvSpPr>
          <p:spPr bwMode="auto">
            <a:xfrm flipH="1">
              <a:off x="1872" y="292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47"/>
            <p:cNvSpPr>
              <a:spLocks noChangeShapeType="1"/>
            </p:cNvSpPr>
            <p:nvPr/>
          </p:nvSpPr>
          <p:spPr bwMode="auto">
            <a:xfrm>
              <a:off x="2256" y="2928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148"/>
            <p:cNvSpPr>
              <a:spLocks noChangeShapeType="1"/>
            </p:cNvSpPr>
            <p:nvPr/>
          </p:nvSpPr>
          <p:spPr bwMode="auto">
            <a:xfrm flipH="1">
              <a:off x="2592" y="2928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49"/>
            <p:cNvSpPr>
              <a:spLocks noChangeShapeType="1"/>
            </p:cNvSpPr>
            <p:nvPr/>
          </p:nvSpPr>
          <p:spPr bwMode="auto">
            <a:xfrm>
              <a:off x="2688" y="2928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150"/>
            <p:cNvSpPr>
              <a:spLocks noChangeShapeType="1"/>
            </p:cNvSpPr>
            <p:nvPr/>
          </p:nvSpPr>
          <p:spPr bwMode="auto">
            <a:xfrm>
              <a:off x="3120" y="2928"/>
              <a:ext cx="14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51"/>
            <p:cNvSpPr>
              <a:spLocks noChangeShapeType="1"/>
            </p:cNvSpPr>
            <p:nvPr/>
          </p:nvSpPr>
          <p:spPr bwMode="auto">
            <a:xfrm flipH="1">
              <a:off x="2880" y="2928"/>
              <a:ext cx="15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52"/>
            <p:cNvSpPr>
              <a:spLocks noChangeShapeType="1"/>
            </p:cNvSpPr>
            <p:nvPr/>
          </p:nvSpPr>
          <p:spPr bwMode="auto">
            <a:xfrm>
              <a:off x="3744" y="292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53"/>
            <p:cNvSpPr>
              <a:spLocks noChangeShapeType="1"/>
            </p:cNvSpPr>
            <p:nvPr/>
          </p:nvSpPr>
          <p:spPr bwMode="auto">
            <a:xfrm flipH="1">
              <a:off x="768" y="96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154"/>
            <p:cNvSpPr>
              <a:spLocks noChangeShapeType="1"/>
            </p:cNvSpPr>
            <p:nvPr/>
          </p:nvSpPr>
          <p:spPr bwMode="auto">
            <a:xfrm flipH="1">
              <a:off x="1440" y="96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56"/>
            <p:cNvSpPr>
              <a:spLocks noChangeShapeType="1"/>
            </p:cNvSpPr>
            <p:nvPr/>
          </p:nvSpPr>
          <p:spPr bwMode="auto">
            <a:xfrm flipH="1">
              <a:off x="2064" y="9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57"/>
            <p:cNvSpPr>
              <a:spLocks noChangeShapeType="1"/>
            </p:cNvSpPr>
            <p:nvPr/>
          </p:nvSpPr>
          <p:spPr bwMode="auto">
            <a:xfrm flipH="1">
              <a:off x="2640" y="9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58"/>
            <p:cNvSpPr>
              <a:spLocks noChangeShapeType="1"/>
            </p:cNvSpPr>
            <p:nvPr/>
          </p:nvSpPr>
          <p:spPr bwMode="auto">
            <a:xfrm>
              <a:off x="3216" y="9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59"/>
            <p:cNvSpPr>
              <a:spLocks noChangeShapeType="1"/>
            </p:cNvSpPr>
            <p:nvPr/>
          </p:nvSpPr>
          <p:spPr bwMode="auto">
            <a:xfrm>
              <a:off x="3840" y="91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160"/>
            <p:cNvSpPr>
              <a:spLocks noChangeShapeType="1"/>
            </p:cNvSpPr>
            <p:nvPr/>
          </p:nvSpPr>
          <p:spPr bwMode="auto">
            <a:xfrm>
              <a:off x="4320" y="9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161"/>
            <p:cNvSpPr>
              <a:spLocks noChangeShapeType="1"/>
            </p:cNvSpPr>
            <p:nvPr/>
          </p:nvSpPr>
          <p:spPr bwMode="auto">
            <a:xfrm>
              <a:off x="4560" y="91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162"/>
            <p:cNvSpPr>
              <a:spLocks noChangeShapeType="1"/>
            </p:cNvSpPr>
            <p:nvPr/>
          </p:nvSpPr>
          <p:spPr bwMode="auto">
            <a:xfrm>
              <a:off x="720" y="240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163"/>
            <p:cNvSpPr>
              <a:spLocks noChangeShapeType="1"/>
            </p:cNvSpPr>
            <p:nvPr/>
          </p:nvSpPr>
          <p:spPr bwMode="auto">
            <a:xfrm>
              <a:off x="1392" y="24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164"/>
            <p:cNvSpPr>
              <a:spLocks noChangeShapeType="1"/>
            </p:cNvSpPr>
            <p:nvPr/>
          </p:nvSpPr>
          <p:spPr bwMode="auto">
            <a:xfrm>
              <a:off x="2016" y="240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66"/>
            <p:cNvSpPr>
              <a:spLocks noChangeShapeType="1"/>
            </p:cNvSpPr>
            <p:nvPr/>
          </p:nvSpPr>
          <p:spPr bwMode="auto">
            <a:xfrm>
              <a:off x="2640" y="240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72"/>
            <p:cNvSpPr>
              <a:spLocks noChangeShapeType="1"/>
            </p:cNvSpPr>
            <p:nvPr/>
          </p:nvSpPr>
          <p:spPr bwMode="auto">
            <a:xfrm flipH="1">
              <a:off x="3168" y="240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173"/>
            <p:cNvSpPr>
              <a:spLocks noChangeShapeType="1"/>
            </p:cNvSpPr>
            <p:nvPr/>
          </p:nvSpPr>
          <p:spPr bwMode="auto">
            <a:xfrm flipH="1">
              <a:off x="3696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174"/>
            <p:cNvSpPr>
              <a:spLocks noChangeShapeType="1"/>
            </p:cNvSpPr>
            <p:nvPr/>
          </p:nvSpPr>
          <p:spPr bwMode="auto">
            <a:xfrm flipH="1">
              <a:off x="4128" y="24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175"/>
            <p:cNvSpPr>
              <a:spLocks noChangeShapeType="1"/>
            </p:cNvSpPr>
            <p:nvPr/>
          </p:nvSpPr>
          <p:spPr bwMode="auto">
            <a:xfrm flipH="1">
              <a:off x="4560" y="240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Text Box 179"/>
            <p:cNvSpPr txBox="1">
              <a:spLocks noChangeArrowheads="1"/>
            </p:cNvSpPr>
            <p:nvPr/>
          </p:nvSpPr>
          <p:spPr bwMode="auto">
            <a:xfrm>
              <a:off x="1670" y="2747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en-US"/>
            </a:p>
          </p:txBody>
        </p:sp>
        <p:sp>
          <p:nvSpPr>
            <p:cNvPr id="35883" name="Freeform 42"/>
            <p:cNvSpPr>
              <a:spLocks/>
            </p:cNvSpPr>
            <p:nvPr/>
          </p:nvSpPr>
          <p:spPr bwMode="auto">
            <a:xfrm>
              <a:off x="144" y="816"/>
              <a:ext cx="1096" cy="2832"/>
            </a:xfrm>
            <a:custGeom>
              <a:avLst/>
              <a:gdLst>
                <a:gd name="T0" fmla="*/ 1096 w 1096"/>
                <a:gd name="T1" fmla="*/ 2832 h 2832"/>
                <a:gd name="T2" fmla="*/ 232 w 1096"/>
                <a:gd name="T3" fmla="*/ 1872 h 2832"/>
                <a:gd name="T4" fmla="*/ 136 w 1096"/>
                <a:gd name="T5" fmla="*/ 384 h 2832"/>
                <a:gd name="T6" fmla="*/ 1048 w 1096"/>
                <a:gd name="T7" fmla="*/ 0 h 2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2832"/>
                <a:gd name="T14" fmla="*/ 1096 w 1096"/>
                <a:gd name="T15" fmla="*/ 2832 h 2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2832">
                  <a:moveTo>
                    <a:pt x="1096" y="2832"/>
                  </a:moveTo>
                  <a:cubicBezTo>
                    <a:pt x="744" y="2556"/>
                    <a:pt x="392" y="2280"/>
                    <a:pt x="232" y="1872"/>
                  </a:cubicBezTo>
                  <a:cubicBezTo>
                    <a:pt x="72" y="1464"/>
                    <a:pt x="0" y="696"/>
                    <a:pt x="136" y="384"/>
                  </a:cubicBezTo>
                  <a:cubicBezTo>
                    <a:pt x="272" y="72"/>
                    <a:pt x="660" y="36"/>
                    <a:pt x="10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Text Box 185"/>
            <p:cNvSpPr txBox="1">
              <a:spLocks noChangeArrowheads="1"/>
            </p:cNvSpPr>
            <p:nvPr/>
          </p:nvSpPr>
          <p:spPr bwMode="auto">
            <a:xfrm>
              <a:off x="288" y="3312"/>
              <a:ext cx="7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600"/>
                <a:t>Loop for </a:t>
              </a:r>
              <a:br>
                <a:rPr lang="en-US" altLang="en-US" sz="1600"/>
              </a:br>
              <a:r>
                <a:rPr lang="en-US" altLang="en-US" sz="1600"/>
                <a:t>n rounds</a:t>
              </a:r>
            </a:p>
          </p:txBody>
        </p:sp>
        <p:sp>
          <p:nvSpPr>
            <p:cNvPr id="35885" name="Text Box 185"/>
            <p:cNvSpPr txBox="1">
              <a:spLocks noChangeArrowheads="1"/>
            </p:cNvSpPr>
            <p:nvPr/>
          </p:nvSpPr>
          <p:spPr bwMode="auto">
            <a:xfrm>
              <a:off x="5337" y="1669"/>
              <a:ext cx="76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600"/>
                <a:t>Substitution table</a:t>
              </a:r>
            </a:p>
          </p:txBody>
        </p:sp>
      </p:grpSp>
      <p:sp>
        <p:nvSpPr>
          <p:cNvPr id="35845" name="Text Box 189"/>
          <p:cNvSpPr txBox="1">
            <a:spLocks noChangeArrowheads="1"/>
          </p:cNvSpPr>
          <p:nvPr/>
        </p:nvSpPr>
        <p:spPr bwMode="auto">
          <a:xfrm>
            <a:off x="11242675" y="8534400"/>
            <a:ext cx="1620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i="1"/>
              <a:t>From Kaufman</a:t>
            </a:r>
          </a:p>
          <a:p>
            <a:r>
              <a:rPr lang="en-US" altLang="en-US" sz="1600" i="1"/>
              <a:t>et al</a:t>
            </a:r>
          </a:p>
        </p:txBody>
      </p:sp>
    </p:spTree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Why Rounds in Prototype?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If only a single round, then one bit of input affects at most 8 bits of output.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In 2</a:t>
            </a:r>
            <a:r>
              <a:rPr lang="en-US" altLang="en-US" baseline="30000" dirty="0">
                <a:latin typeface="Arial" pitchFamily="34" charset="0"/>
              </a:rPr>
              <a:t>nd</a:t>
            </a:r>
            <a:r>
              <a:rPr lang="en-US" altLang="en-US" dirty="0">
                <a:latin typeface="Arial" pitchFamily="34" charset="0"/>
              </a:rPr>
              <a:t> round, the 8 affected bits get scattered and inputted into multiple substitution boxes.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How many rounds?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How many times do you need to shuffle cards?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Becomes less efficient as n increases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100C1BF-910D-4726-98C3-436AD24708D6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Cryptography basics	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Cryptography is the process of converting plaintext into ciphertext.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Plaintext – Readable text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Ciphertext – Unreadable or encrypted text</a:t>
            </a:r>
          </a:p>
          <a:p>
            <a:pPr lvl="1" eaLnBrk="1" hangingPunct="1">
              <a:lnSpc>
                <a:spcPct val="130000"/>
              </a:lnSpc>
              <a:defRPr/>
            </a:pPr>
            <a:endParaRPr lang="en-US" altLang="en-US" sz="3700" dirty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Cryptography is used to hide information from unauthorized users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en-US" sz="4300" dirty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Decryption is the process of converting ciphertext back to plaintext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en-US" sz="4300" dirty="0">
              <a:latin typeface="Arial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en-US" sz="4300" dirty="0">
                <a:latin typeface="Arial" pitchFamily="34" charset="0"/>
              </a:rPr>
              <a:t>Cryptography requires at least two pieces of information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Encryption algorithm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en-US" sz="3700" dirty="0">
                <a:latin typeface="Arial" pitchFamily="34" charset="0"/>
              </a:rPr>
              <a:t>Encryption key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F2CD5AD-95FA-4ADC-8FBD-B0D17C71DA78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Encrypting a Large Message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Why not just break message in 64-bit blocks, encrypt each block separately?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If same block of plaintext appears twice, will give same </a:t>
            </a:r>
            <a:r>
              <a:rPr lang="en-US" altLang="en-US" dirty="0" err="1">
                <a:latin typeface="Arial" pitchFamily="34" charset="0"/>
              </a:rPr>
              <a:t>cyphertext</a:t>
            </a:r>
            <a:r>
              <a:rPr lang="en-US" altLang="en-US" dirty="0">
                <a:latin typeface="Arial" pitchFamily="34" charset="0"/>
              </a:rPr>
              <a:t>. </a:t>
            </a: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How about: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Generate random 64-bit number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for each plaintext block m(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Calculate 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= K</a:t>
            </a:r>
            <a:r>
              <a:rPr lang="en-US" altLang="en-US" baseline="-25000" dirty="0">
                <a:latin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</a:rPr>
              <a:t>( m(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</a:rPr>
              <a:t>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)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Transmit 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),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), 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=1,2,…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At receiver: m(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= K</a:t>
            </a:r>
            <a:r>
              <a:rPr lang="en-US" altLang="en-US" baseline="-25000" dirty="0">
                <a:latin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</a:rPr>
              <a:t>(c(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)) </a:t>
            </a:r>
            <a:r>
              <a:rPr lang="en-US" altLang="en-US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Arial" pitchFamily="34" charset="0"/>
              </a:rPr>
              <a:t>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Arial" pitchFamily="34" charset="0"/>
              </a:rPr>
              <a:t>Problem: inefficient, need to send c(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 and r(</a:t>
            </a:r>
            <a:r>
              <a:rPr lang="en-US" altLang="en-US" dirty="0" err="1">
                <a:latin typeface="Arial" pitchFamily="34" charset="0"/>
              </a:rPr>
              <a:t>i</a:t>
            </a:r>
            <a:r>
              <a:rPr lang="en-US" altLang="en-US" dirty="0">
                <a:latin typeface="Arial" pitchFamily="34" charset="0"/>
              </a:rPr>
              <a:t>)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F26A0C9-FFC7-4F6A-A2CE-60C67C6CBB95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Large File (Example)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1076325"/>
          </a:xfrm>
        </p:spPr>
        <p:txBody>
          <a:bodyPr/>
          <a:lstStyle/>
          <a:p>
            <a:r>
              <a:rPr lang="en-US" dirty="0"/>
              <a:t>AES Block size is 128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35200" y="3155950"/>
            <a:ext cx="760412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6600" y="4267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696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696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2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696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3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8221" y="5086611"/>
            <a:ext cx="170110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4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7200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3339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33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9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38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4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58461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600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(Encrypted)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2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3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38221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4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35199" y="8583613"/>
            <a:ext cx="7604125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 (Encrypted)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22299" y="8077200"/>
            <a:ext cx="0" cy="4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19076"/>
      </p:ext>
    </p:extLst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if.. Block 1-4 are the same?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35200" y="3155950"/>
            <a:ext cx="760412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6600" y="4267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696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696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696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8221" y="5086611"/>
            <a:ext cx="170110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(128 bits)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7200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3339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33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9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38167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4306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958461" y="6172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600" y="631504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Encrypt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(Encrypted)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696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38221" y="7017272"/>
            <a:ext cx="1701104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 1</a:t>
            </a:r>
          </a:p>
          <a:p>
            <a:r>
              <a:rPr lang="en-US" sz="2400" dirty="0"/>
              <a:t>(Encrypted)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35199" y="8583613"/>
            <a:ext cx="7604125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512 bit message (Encrypted)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22299" y="8077200"/>
            <a:ext cx="0" cy="4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6403" y="5086610"/>
            <a:ext cx="2068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say, all 128 blocks are the same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90" y="7072594"/>
            <a:ext cx="2068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can tell that all blocks are the same, even when it’s encrypted</a:t>
            </a:r>
          </a:p>
        </p:txBody>
      </p:sp>
    </p:spTree>
    <p:extLst>
      <p:ext uri="{BB962C8B-B14F-4D97-AF65-F5344CB8AC3E}">
        <p14:creationId xmlns:p14="http://schemas.microsoft.com/office/powerpoint/2010/main" val="1794895101"/>
      </p:ext>
    </p:extLst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Cipher Block Chaining (CBC)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CBC generates its own random numbers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Have encryption of current block depend on result of previous block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c(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 = K</a:t>
            </a:r>
            <a:r>
              <a:rPr lang="en-US" altLang="en-US" sz="3200" baseline="-25000" dirty="0">
                <a:latin typeface="Arial" pitchFamily="34" charset="0"/>
              </a:rPr>
              <a:t>S</a:t>
            </a:r>
            <a:r>
              <a:rPr lang="en-US" altLang="en-US" sz="3200" dirty="0">
                <a:latin typeface="Arial" pitchFamily="34" charset="0"/>
              </a:rPr>
              <a:t>( m(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 </a:t>
            </a:r>
            <a:r>
              <a:rPr lang="en-US" altLang="en-US" sz="3200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3200" dirty="0">
                <a:latin typeface="Arial" pitchFamily="34" charset="0"/>
              </a:rPr>
              <a:t> c(i-1) )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m(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 = K</a:t>
            </a:r>
            <a:r>
              <a:rPr lang="en-US" altLang="en-US" sz="3200" baseline="-25000" dirty="0">
                <a:latin typeface="Arial" pitchFamily="34" charset="0"/>
              </a:rPr>
              <a:t>S</a:t>
            </a:r>
            <a:r>
              <a:rPr lang="en-US" altLang="en-US" sz="3200" dirty="0">
                <a:latin typeface="Arial" pitchFamily="34" charset="0"/>
              </a:rPr>
              <a:t>( c(</a:t>
            </a:r>
            <a:r>
              <a:rPr lang="en-US" altLang="en-US" sz="3200" dirty="0" err="1">
                <a:latin typeface="Arial" pitchFamily="34" charset="0"/>
              </a:rPr>
              <a:t>i</a:t>
            </a:r>
            <a:r>
              <a:rPr lang="en-US" altLang="en-US" sz="3200" dirty="0">
                <a:latin typeface="Arial" pitchFamily="34" charset="0"/>
              </a:rPr>
              <a:t>)) </a:t>
            </a:r>
            <a:r>
              <a:rPr lang="en-US" altLang="en-US" sz="3200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altLang="en-US" sz="3200" dirty="0">
                <a:latin typeface="Arial" pitchFamily="34" charset="0"/>
              </a:rPr>
              <a:t> c(i-1) </a:t>
            </a:r>
          </a:p>
          <a:p>
            <a:pPr lvl="1" indent="0"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How do we encrypt first block?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Initialization vector (IV): random block = c(0)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IV does not have to be secret</a:t>
            </a:r>
          </a:p>
          <a:p>
            <a:pPr lvl="1" indent="0" eaLnBrk="1" hangingPunct="1">
              <a:defRPr/>
            </a:pPr>
            <a:endParaRPr lang="en-US" altLang="en-US" sz="3200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Change IV for each message (or session)</a:t>
            </a:r>
          </a:p>
          <a:p>
            <a:pPr lvl="1" indent="0" eaLnBrk="1" hangingPunct="1">
              <a:defRPr/>
            </a:pPr>
            <a:r>
              <a:rPr lang="en-US" altLang="en-US" sz="3200" dirty="0">
                <a:latin typeface="Arial" pitchFamily="34" charset="0"/>
              </a:rPr>
              <a:t>Guarantees that even if the same message is sent repeatedly, the ciphertext will be completely different each time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9E0B338-D959-43E5-9883-1C5C2AAFE558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Cipher Block Chaining (CBC)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758E97F-598A-43BF-82C2-E44957735598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39940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200" y="1781175"/>
            <a:ext cx="10974388" cy="797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Symmetric Key Crypto: DES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dirty="0">
                <a:latin typeface="Arial" pitchFamily="34" charset="0"/>
              </a:rPr>
              <a:t>DES: Data Encryption Standard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US encryption standard [NIST 1993]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56-bit symmetric key, 64-bit plaintext input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Block cipher with cipher block chaining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How secure is DES?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DES Challenge: 56-bit-key-encrypted phrase decrypted (brute force) in less than a day</a:t>
            </a:r>
          </a:p>
          <a:p>
            <a:pPr lvl="2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1998: EFF’s $250k machine- 1,800 custom chips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No known good analytic attack making DES more secure:</a:t>
            </a:r>
          </a:p>
          <a:p>
            <a:pPr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3DES: encrypt/decrypt 3 times with 3 different keys</a:t>
            </a:r>
          </a:p>
          <a:p>
            <a:pPr lvl="1" indent="0" eaLnBrk="1" hangingPunct="1">
              <a:buNone/>
              <a:defRPr/>
            </a:pPr>
            <a:r>
              <a:rPr lang="en-US" altLang="en-US" dirty="0">
                <a:latin typeface="Arial" pitchFamily="34" charset="0"/>
              </a:rPr>
              <a:t>			ciphertext = E</a:t>
            </a:r>
            <a:r>
              <a:rPr lang="en-US" altLang="en-US" baseline="-25000" dirty="0">
                <a:latin typeface="Arial" pitchFamily="34" charset="0"/>
              </a:rPr>
              <a:t>K3</a:t>
            </a:r>
            <a:r>
              <a:rPr lang="en-US" altLang="en-US" dirty="0">
                <a:latin typeface="Arial" pitchFamily="34" charset="0"/>
              </a:rPr>
              <a:t>(D</a:t>
            </a:r>
            <a:r>
              <a:rPr lang="en-US" altLang="en-US" baseline="-25000" dirty="0">
                <a:latin typeface="Arial" pitchFamily="34" charset="0"/>
              </a:rPr>
              <a:t>K2</a:t>
            </a:r>
            <a:r>
              <a:rPr lang="en-US" altLang="en-US" dirty="0">
                <a:latin typeface="Arial" pitchFamily="34" charset="0"/>
              </a:rPr>
              <a:t>(E</a:t>
            </a:r>
            <a:r>
              <a:rPr lang="en-US" altLang="en-US" baseline="-25000" dirty="0">
                <a:latin typeface="Arial" pitchFamily="34" charset="0"/>
              </a:rPr>
              <a:t>K1</a:t>
            </a:r>
            <a:r>
              <a:rPr lang="en-US" altLang="en-US" dirty="0">
                <a:latin typeface="Arial" pitchFamily="34" charset="0"/>
              </a:rPr>
              <a:t>(plaintext)))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B523F89-7060-445C-9809-2D184AB3F8B0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Symmetric Key Crypto: DES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7378700" cy="7251700"/>
          </a:xfrm>
        </p:spPr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</a:rPr>
              <a:t>DES Operation:</a:t>
            </a:r>
          </a:p>
          <a:p>
            <a:pPr lvl="1" indent="0" eaLnBrk="1" hangingPunct="1"/>
            <a:endParaRPr lang="en-US" altLang="en-US" sz="320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>
                <a:latin typeface="Arial" pitchFamily="34" charset="0"/>
              </a:rPr>
              <a:t>initial permutation </a:t>
            </a:r>
          </a:p>
          <a:p>
            <a:pPr lvl="1" indent="0" eaLnBrk="1" hangingPunct="1"/>
            <a:endParaRPr lang="en-US" altLang="en-US" sz="320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>
                <a:latin typeface="Arial" pitchFamily="34" charset="0"/>
              </a:rPr>
              <a:t>16 identical </a:t>
            </a:r>
            <a:r>
              <a:rPr lang="ja-JP" altLang="en-US" sz="3200">
                <a:latin typeface="Arial" pitchFamily="34" charset="0"/>
              </a:rPr>
              <a:t>“</a:t>
            </a:r>
            <a:r>
              <a:rPr lang="en-US" altLang="ja-JP" sz="3200">
                <a:latin typeface="Arial" pitchFamily="34" charset="0"/>
              </a:rPr>
              <a:t>rounds</a:t>
            </a:r>
            <a:r>
              <a:rPr lang="ja-JP" altLang="en-US" sz="3200">
                <a:latin typeface="Arial" pitchFamily="34" charset="0"/>
              </a:rPr>
              <a:t>”</a:t>
            </a:r>
            <a:r>
              <a:rPr lang="en-US" altLang="ja-JP" sz="3200">
                <a:latin typeface="Arial" pitchFamily="34" charset="0"/>
              </a:rPr>
              <a:t> of function application, each using different 48 bits of key</a:t>
            </a:r>
          </a:p>
          <a:p>
            <a:pPr lvl="1" indent="0" eaLnBrk="1" hangingPunct="1"/>
            <a:endParaRPr lang="en-US" altLang="en-US" sz="3200">
              <a:latin typeface="Arial" pitchFamily="34" charset="0"/>
            </a:endParaRPr>
          </a:p>
          <a:p>
            <a:pPr lvl="1" indent="0" eaLnBrk="1" hangingPunct="1"/>
            <a:r>
              <a:rPr lang="en-US" altLang="en-US" sz="3200">
                <a:latin typeface="Arial" pitchFamily="34" charset="0"/>
              </a:rPr>
              <a:t>Final permutation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7625368-93BE-4588-87BB-56B73DA36169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1989" name="Picture 5" descr="07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2133600"/>
            <a:ext cx="4572000" cy="702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Advanced Encryption Standard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Newest (Nov. 2001) symmetric-key NIST standard, replacing DES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Processes data in 128 bit blocks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128, 192, or 256 bit keys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Brute force decryption (try each key) takes 10 billion years for AES</a:t>
            </a:r>
          </a:p>
          <a:p>
            <a:pPr marL="568325"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Based on the current fastest supercomputer 33.86 </a:t>
            </a:r>
            <a:r>
              <a:rPr lang="en-US" altLang="en-US" dirty="0" err="1">
                <a:latin typeface="Arial" pitchFamily="34" charset="0"/>
              </a:rPr>
              <a:t>petaFLOPS</a:t>
            </a:r>
            <a:r>
              <a:rPr lang="en-US" altLang="en-US" dirty="0">
                <a:latin typeface="Arial" pitchFamily="34" charset="0"/>
              </a:rPr>
              <a:t> (10</a:t>
            </a:r>
            <a:r>
              <a:rPr lang="en-US" altLang="en-US" baseline="30000" dirty="0">
                <a:latin typeface="Arial" pitchFamily="34" charset="0"/>
              </a:rPr>
              <a:t>15 </a:t>
            </a:r>
            <a:r>
              <a:rPr lang="en-US" altLang="en-US" dirty="0">
                <a:latin typeface="Arial" pitchFamily="34" charset="0"/>
              </a:rPr>
              <a:t>FLOPS)</a:t>
            </a:r>
          </a:p>
          <a:p>
            <a:pPr marL="568325"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Not adjusted for technological advancements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B759CCD-9F66-488A-B207-EE711B217C08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159000"/>
            <a:ext cx="10464800" cy="330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Public Key Cryptography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7D74EF24-0422-440D-91BA-5A1A57E3B9B6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Public Key Cryptography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7340600" y="1905000"/>
            <a:ext cx="5359400" cy="74676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altLang="en-US" u="sng" dirty="0">
                <a:latin typeface="Arial" pitchFamily="34" charset="0"/>
              </a:rPr>
              <a:t>Public Key Cryptography (Asymmetric)</a:t>
            </a:r>
            <a:endParaRPr lang="en-US" altLang="en-US" dirty="0">
              <a:latin typeface="Arial" pitchFamily="34" charset="0"/>
            </a:endParaRP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dirty="0">
                <a:latin typeface="Arial" pitchFamily="34" charset="0"/>
              </a:rPr>
              <a:t>radically different approach [Diffie-Hellman76, RSA78]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dirty="0">
                <a:latin typeface="Arial" pitchFamily="34" charset="0"/>
              </a:rPr>
              <a:t>sender, receiver do </a:t>
            </a: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not</a:t>
            </a:r>
            <a:r>
              <a:rPr lang="en-US" altLang="en-US" dirty="0">
                <a:latin typeface="Arial" pitchFamily="34" charset="0"/>
              </a:rPr>
              <a:t> share secret key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public </a:t>
            </a:r>
            <a:r>
              <a:rPr lang="en-US" altLang="en-US" dirty="0">
                <a:latin typeface="Arial" pitchFamily="34" charset="0"/>
              </a:rPr>
              <a:t>encryption key</a:t>
            </a: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known to</a:t>
            </a: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 all</a:t>
            </a:r>
            <a:endParaRPr lang="en-US" altLang="en-US" i="1" dirty="0">
              <a:latin typeface="Arial" pitchFamily="34" charset="0"/>
            </a:endParaRP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i="1" dirty="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en-US" altLang="en-US" dirty="0">
                <a:latin typeface="Arial" pitchFamily="34" charset="0"/>
              </a:rPr>
              <a:t> decryption key known only to receiver</a:t>
            </a:r>
          </a:p>
          <a:p>
            <a:pPr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0B1CD03-FC1D-48F9-A5EB-D1C3F8658BE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/>
        </p:nvSpPr>
        <p:spPr bwMode="auto">
          <a:xfrm>
            <a:off x="787400" y="2438400"/>
            <a:ext cx="525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</a:rPr>
              <a:t>Issues Symmetric Key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3600" u="sng" dirty="0">
                <a:solidFill>
                  <a:schemeClr val="tx1"/>
                </a:solidFill>
                <a:latin typeface="Arial" pitchFamily="34" charset="0"/>
              </a:rPr>
              <a:t>Cryptography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Requires Sender and Receiver know shared key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itchFamily="34" charset="0"/>
              </a:rPr>
              <a:t>Q: How do we agree on the key in the first place?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</a:pPr>
            <a:r>
              <a:rPr lang="en-US" altLang="en-US" sz="3600" dirty="0">
                <a:solidFill>
                  <a:srgbClr val="FF0000"/>
                </a:solidFill>
                <a:latin typeface="Arial" pitchFamily="34" charset="0"/>
              </a:rPr>
              <a:t>Secretly sharing keys is extremely difficult problem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History of Cryptography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Substitution Cipher</a:t>
            </a:r>
          </a:p>
          <a:p>
            <a:pPr lvl="1" eaLnBrk="1" hangingPunct="1"/>
            <a:r>
              <a:rPr lang="en-US" altLang="en-US" dirty="0">
                <a:latin typeface="Arial" pitchFamily="34" charset="0"/>
              </a:rPr>
              <a:t>Replaces one letter with another letter based on some key</a:t>
            </a:r>
          </a:p>
          <a:p>
            <a:pPr lvl="1" eaLnBrk="1" hangingPunct="1"/>
            <a:endParaRPr lang="en-US" altLang="en-US" dirty="0">
              <a:latin typeface="Arial" pitchFamily="34" charset="0"/>
            </a:endParaRPr>
          </a:p>
          <a:p>
            <a:pPr lvl="1" eaLnBrk="1" hangingPunct="1"/>
            <a:r>
              <a:rPr lang="en-US" altLang="en-US" dirty="0">
                <a:latin typeface="Arial" pitchFamily="34" charset="0"/>
              </a:rPr>
              <a:t>Example: Julius Caesar</a:t>
            </a:r>
            <a:r>
              <a:rPr lang="ja-JP" altLang="en-US" dirty="0">
                <a:latin typeface="Arial" pitchFamily="34" charset="0"/>
              </a:rPr>
              <a:t>’</a:t>
            </a:r>
            <a:r>
              <a:rPr lang="en-US" altLang="ja-JP" dirty="0">
                <a:latin typeface="Arial" pitchFamily="34" charset="0"/>
              </a:rPr>
              <a:t>s Cipher</a:t>
            </a:r>
          </a:p>
          <a:p>
            <a:pPr lvl="2" eaLnBrk="1" hangingPunct="1"/>
            <a:r>
              <a:rPr lang="en-US" altLang="en-US" dirty="0">
                <a:latin typeface="Arial" pitchFamily="34" charset="0"/>
              </a:rPr>
              <a:t>Key value of right shift 3 (+3)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altLang="en-US" sz="4000" dirty="0">
                <a:latin typeface="Courier New" pitchFamily="49" charset="0"/>
                <a:cs typeface="Courier New" pitchFamily="49" charset="0"/>
              </a:rPr>
              <a:t>ABCDEFGHIJKLMNOPQRSTUVWXYZ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US" altLang="en-US" sz="4000" dirty="0">
                <a:latin typeface="Courier New" pitchFamily="49" charset="0"/>
                <a:cs typeface="Courier New" pitchFamily="49" charset="0"/>
              </a:rPr>
              <a:t>DEFGHIJKLMNOPQRSTUVWXYZABC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48D1F4B-78B7-4530-9C0F-9E9978095289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Public Key Cryptography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151BE87-C1B9-445F-A722-1785537521A7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6084" name="Picture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3048000"/>
            <a:ext cx="1126490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latin typeface="Arial" pitchFamily="34" charset="0"/>
              </a:rPr>
              <a:t>Public Key Encryption Algorithms: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58800" y="2057400"/>
            <a:ext cx="12128500" cy="16129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Requirements: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need K</a:t>
            </a:r>
            <a:r>
              <a:rPr lang="en-US" altLang="en-US" sz="1400" dirty="0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and K</a:t>
            </a:r>
            <a:r>
              <a:rPr lang="en-US" altLang="en-US" sz="1400" dirty="0">
                <a:latin typeface="Arial" pitchFamily="34" charset="0"/>
              </a:rPr>
              <a:t>B </a:t>
            </a:r>
            <a:r>
              <a:rPr lang="en-US" altLang="en-US" dirty="0">
                <a:latin typeface="Arial" pitchFamily="34" charset="0"/>
              </a:rPr>
              <a:t>such that:</a:t>
            </a:r>
          </a:p>
          <a:p>
            <a:pPr lvl="1" indent="0" eaLnBrk="1" hangingPunct="1"/>
            <a:endParaRPr lang="en-US" altLang="en-US" dirty="0">
              <a:latin typeface="Arial" pitchFamily="34" charset="0"/>
            </a:endParaRPr>
          </a:p>
          <a:p>
            <a:pPr lvl="1" indent="0" eaLnBrk="1" hangingPunct="1"/>
            <a:endParaRPr lang="en-US" altLang="en-US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E44736A4-944C-4420-BEA0-D3063FC6ADE2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3302000" y="4038600"/>
            <a:ext cx="2830513" cy="942975"/>
            <a:chOff x="1340" y="1706"/>
            <a:chExt cx="1783" cy="594"/>
          </a:xfrm>
        </p:grpSpPr>
        <p:grpSp>
          <p:nvGrpSpPr>
            <p:cNvPr id="47116" name="Group 6"/>
            <p:cNvGrpSpPr>
              <a:grpSpLocks/>
            </p:cNvGrpSpPr>
            <p:nvPr/>
          </p:nvGrpSpPr>
          <p:grpSpPr bwMode="auto">
            <a:xfrm>
              <a:off x="1340" y="1841"/>
              <a:ext cx="1783" cy="459"/>
              <a:chOff x="1711" y="1463"/>
              <a:chExt cx="1783" cy="459"/>
            </a:xfrm>
          </p:grpSpPr>
          <p:sp>
            <p:nvSpPr>
              <p:cNvPr id="4711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800">
                    <a:solidFill>
                      <a:srgbClr val="FF0000"/>
                    </a:solidFill>
                  </a:rPr>
                  <a:t>K  (K  (m))  =  m</a:t>
                </a:r>
                <a:r>
                  <a:rPr lang="en-US" altLang="en-US" sz="2800"/>
                  <a:t> </a:t>
                </a:r>
              </a:p>
            </p:txBody>
          </p:sp>
          <p:sp>
            <p:nvSpPr>
              <p:cNvPr id="47120" name="Text Box 24"/>
              <p:cNvSpPr txBox="1">
                <a:spLocks noChangeArrowheads="1"/>
              </p:cNvSpPr>
              <p:nvPr/>
            </p:nvSpPr>
            <p:spPr bwMode="auto">
              <a:xfrm>
                <a:off x="2182" y="1634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B</a:t>
                </a:r>
                <a:endParaRPr lang="en-US" altLang="en-US" sz="2800"/>
              </a:p>
            </p:txBody>
          </p:sp>
          <p:sp>
            <p:nvSpPr>
              <p:cNvPr id="47121" name="Text Box 25"/>
              <p:cNvSpPr txBox="1">
                <a:spLocks noChangeArrowheads="1"/>
              </p:cNvSpPr>
              <p:nvPr/>
            </p:nvSpPr>
            <p:spPr bwMode="auto">
              <a:xfrm>
                <a:off x="1855" y="161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srgbClr val="FF0000"/>
                    </a:solidFill>
                  </a:rPr>
                  <a:t>B</a:t>
                </a:r>
                <a:endParaRPr lang="en-US" altLang="en-US" sz="2800" dirty="0"/>
              </a:p>
            </p:txBody>
          </p:sp>
        </p:grpSp>
        <p:sp>
          <p:nvSpPr>
            <p:cNvPr id="47117" name="Text Box 26"/>
            <p:cNvSpPr txBox="1">
              <a:spLocks noChangeArrowheads="1"/>
            </p:cNvSpPr>
            <p:nvPr/>
          </p:nvSpPr>
          <p:spPr bwMode="auto">
            <a:xfrm>
              <a:off x="1497" y="17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F0000"/>
                  </a:solidFill>
                </a:rPr>
                <a:t>-</a:t>
              </a:r>
              <a:endParaRPr lang="en-US" alt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7118" name="Text Box 27"/>
            <p:cNvSpPr txBox="1">
              <a:spLocks noChangeArrowheads="1"/>
            </p:cNvSpPr>
            <p:nvPr/>
          </p:nvSpPr>
          <p:spPr bwMode="auto">
            <a:xfrm>
              <a:off x="1853" y="1722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10" name="TextBox 12"/>
          <p:cNvSpPr txBox="1">
            <a:spLocks noChangeArrowheads="1"/>
          </p:cNvSpPr>
          <p:nvPr/>
        </p:nvSpPr>
        <p:spPr bwMode="auto">
          <a:xfrm>
            <a:off x="787400" y="5562600"/>
            <a:ext cx="113792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600" dirty="0">
                <a:latin typeface="Arial" pitchFamily="34" charset="0"/>
                <a:cs typeface="Arial" pitchFamily="34" charset="0"/>
              </a:rPr>
              <a:t>Given public key K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, it should be impossible to compute private key K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B</a:t>
            </a:r>
          </a:p>
          <a:p>
            <a:endParaRPr lang="en-US" altLang="en-US" dirty="0"/>
          </a:p>
        </p:txBody>
      </p:sp>
      <p:sp>
        <p:nvSpPr>
          <p:cNvPr id="47111" name="TextBox 13"/>
          <p:cNvSpPr txBox="1">
            <a:spLocks noChangeArrowheads="1"/>
          </p:cNvSpPr>
          <p:nvPr/>
        </p:nvSpPr>
        <p:spPr bwMode="auto">
          <a:xfrm>
            <a:off x="3516312" y="6096000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-</a:t>
            </a:r>
          </a:p>
        </p:txBody>
      </p:sp>
      <p:sp>
        <p:nvSpPr>
          <p:cNvPr id="47112" name="TextBox 14"/>
          <p:cNvSpPr txBox="1">
            <a:spLocks noChangeArrowheads="1"/>
          </p:cNvSpPr>
          <p:nvPr/>
        </p:nvSpPr>
        <p:spPr bwMode="auto">
          <a:xfrm>
            <a:off x="4613275" y="5562600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  <p:sp>
        <p:nvSpPr>
          <p:cNvPr id="47113" name="Rectangle 15"/>
          <p:cNvSpPr>
            <a:spLocks noChangeArrowheads="1"/>
          </p:cNvSpPr>
          <p:nvPr/>
        </p:nvSpPr>
        <p:spPr bwMode="auto">
          <a:xfrm>
            <a:off x="1701800" y="7696200"/>
            <a:ext cx="891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RSA: Rivest, Shamir,  Adelson algorithm</a:t>
            </a:r>
          </a:p>
        </p:txBody>
      </p:sp>
      <p:sp>
        <p:nvSpPr>
          <p:cNvPr id="47114" name="TextBox 13"/>
          <p:cNvSpPr txBox="1">
            <a:spLocks noChangeArrowheads="1"/>
          </p:cNvSpPr>
          <p:nvPr/>
        </p:nvSpPr>
        <p:spPr bwMode="auto">
          <a:xfrm>
            <a:off x="3552611" y="2892425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-</a:t>
            </a:r>
          </a:p>
        </p:txBody>
      </p:sp>
      <p:sp>
        <p:nvSpPr>
          <p:cNvPr id="47115" name="TextBox 14"/>
          <p:cNvSpPr txBox="1">
            <a:spLocks noChangeArrowheads="1"/>
          </p:cNvSpPr>
          <p:nvPr/>
        </p:nvSpPr>
        <p:spPr bwMode="auto">
          <a:xfrm>
            <a:off x="5146675" y="2892425"/>
            <a:ext cx="288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</p:spTree>
  </p:cSld>
  <p:clrMapOvr>
    <a:masterClrMapping/>
  </p:clrMapOvr>
  <p:transition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Prereq: Modular Arithmetic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3600" dirty="0">
                <a:latin typeface="Arial" pitchFamily="34" charset="0"/>
              </a:rPr>
              <a:t>x mod n = remainder of x when divide by n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3600" dirty="0">
              <a:latin typeface="Arial" pitchFamily="34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3600" dirty="0">
                <a:latin typeface="Arial" pitchFamily="34" charset="0"/>
              </a:rPr>
              <a:t>Facts: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</a:t>
            </a:r>
            <a:r>
              <a:rPr lang="en-US" altLang="en-US" sz="3600" dirty="0" err="1">
                <a:latin typeface="Arial" pitchFamily="34" charset="0"/>
              </a:rPr>
              <a:t>a+b</a:t>
            </a:r>
            <a:r>
              <a:rPr lang="en-US" altLang="en-US" sz="3600" dirty="0">
                <a:latin typeface="Arial" pitchFamily="34" charset="0"/>
              </a:rPr>
              <a:t>) mod n = [(a mod n) +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(a-b) mod n = [(a mod n) -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endParaRPr lang="en-US" altLang="en-US" sz="3600" dirty="0">
              <a:latin typeface="Arial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(a*b) mod n = [(a mod n) * (b mod n)] mod n</a:t>
            </a:r>
          </a:p>
          <a:p>
            <a:pPr marL="914400" lvl="1" indent="-457200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600" dirty="0">
                <a:latin typeface="Arial" pitchFamily="34" charset="0"/>
              </a:rPr>
              <a:t>(a*b*c)mod n = [(a mod n)(b mod n)(c mod n)] mod n</a:t>
            </a:r>
          </a:p>
          <a:p>
            <a:pPr marL="533400" indent="-533400" eaLnBrk="1" hangingPunct="1"/>
            <a:endParaRPr lang="en-US" altLang="en-US" sz="3600" dirty="0">
              <a:latin typeface="Arial" pitchFamily="34" charset="0"/>
            </a:endParaRPr>
          </a:p>
          <a:p>
            <a:pPr marL="533400" indent="-533400" eaLnBrk="1" hangingPunct="1"/>
            <a:r>
              <a:rPr lang="en-US" altLang="en-US" sz="3600" dirty="0">
                <a:latin typeface="Arial" pitchFamily="34" charset="0"/>
              </a:rPr>
              <a:t>Review worked examples: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A9A3E88-622D-4AE1-BB71-5255885DA47C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7035800" y="7696200"/>
            <a:ext cx="5435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/>
              <a:t>https://www.khanacademy.org/math/applied-math/cryptography/modarithmetic/a/fast-modular-exponentiation</a:t>
            </a:r>
          </a:p>
        </p:txBody>
      </p:sp>
    </p:spTree>
  </p:cSld>
  <p:clrMapOvr>
    <a:masterClrMapping/>
  </p:clrMapOvr>
  <p:transition spd="med"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RSA: Getting Ready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A message is a bit pattern.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A bit pattern can be uniquely represented by an integer number. 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Thus encrypting a message is equivalent to encrypting a number.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u="sng" dirty="0">
                <a:latin typeface="Arial" pitchFamily="34" charset="0"/>
              </a:rPr>
              <a:t>Example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m= 10010001 . This message is uniquely represented by the decimal number 145. 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To encrypt m, we encrypt the corresponding number, which gives a new number (the ciphertext).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D6D0F141-C10B-41FD-B24D-737BCD687194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Arial" pitchFamily="34" charset="0"/>
              </a:rPr>
              <a:t>RSA: Creating Public/Private Keypair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C925E32-773E-49FD-8427-4ED843EFD771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11200" y="2209800"/>
            <a:ext cx="1082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Choose two large prime numbers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p, q.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altLang="en-US" sz="2800" dirty="0">
                <a:latin typeface="Arial" pitchFamily="34" charset="0"/>
                <a:cs typeface="Arial" pitchFamily="34" charset="0"/>
              </a:rPr>
              <a:t>   (e.g., 1024 bits each)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42938" y="365760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2.</a:t>
            </a:r>
            <a:r>
              <a:rPr lang="en-US" altLang="en-US" sz="2800" dirty="0">
                <a:latin typeface="Arial" pitchFamily="34" charset="0"/>
              </a:rPr>
              <a:t> Compute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en-US" altLang="en-US" sz="2800" i="1" dirty="0">
                <a:latin typeface="Arial" pitchFamily="34" charset="0"/>
              </a:rPr>
              <a:t> = </a:t>
            </a:r>
            <a:r>
              <a:rPr lang="en-US" altLang="en-US" sz="2800" i="1" dirty="0" err="1">
                <a:latin typeface="Arial" pitchFamily="34" charset="0"/>
              </a:rPr>
              <a:t>pq</a:t>
            </a:r>
            <a:r>
              <a:rPr lang="en-US" altLang="en-US" sz="2800" i="1" dirty="0">
                <a:latin typeface="Arial" pitchFamily="34" charset="0"/>
              </a:rPr>
              <a:t>,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(p-1)(q-1</a:t>
            </a:r>
            <a:r>
              <a:rPr lang="en-US" altLang="en-US" sz="2800" dirty="0">
                <a:latin typeface="Arial" pitchFamily="34" charset="0"/>
              </a:rPr>
              <a:t>)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87400" y="4800600"/>
            <a:ext cx="990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3.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e</a:t>
            </a:r>
            <a:r>
              <a:rPr lang="en-US" altLang="en-US" sz="2800" i="1" dirty="0">
                <a:latin typeface="Arial" pitchFamily="34" charset="0"/>
              </a:rPr>
              <a:t> (</a:t>
            </a:r>
            <a:r>
              <a:rPr lang="en-US" altLang="en-US" sz="2800" dirty="0">
                <a:latin typeface="Arial" pitchFamily="34" charset="0"/>
              </a:rPr>
              <a:t>with</a:t>
            </a:r>
            <a:r>
              <a:rPr lang="en-US" altLang="en-US" sz="2800" i="1" dirty="0">
                <a:latin typeface="Arial" pitchFamily="34" charset="0"/>
              </a:rPr>
              <a:t> e&lt;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l-GR" altLang="en-US" sz="2800" i="1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latin typeface="Arial" pitchFamily="34" charset="0"/>
              </a:rPr>
              <a:t>)</a:t>
            </a:r>
            <a:r>
              <a:rPr lang="en-US" altLang="en-US" sz="2800" dirty="0">
                <a:latin typeface="Arial" pitchFamily="34" charset="0"/>
              </a:rPr>
              <a:t> that has no common factors</a:t>
            </a:r>
          </a:p>
          <a:p>
            <a:pPr algn="l"/>
            <a:r>
              <a:rPr lang="en-US" altLang="en-US" sz="2800" dirty="0">
                <a:latin typeface="Arial" pitchFamily="34" charset="0"/>
              </a:rPr>
              <a:t>    with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 (</a:t>
            </a:r>
            <a:r>
              <a:rPr lang="en-US" altLang="en-US" sz="2800" i="1" dirty="0">
                <a:latin typeface="Arial" pitchFamily="34" charset="0"/>
              </a:rPr>
              <a:t>e,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n-US" altLang="en-US" sz="2800" dirty="0">
                <a:latin typeface="Arial" pitchFamily="34" charset="0"/>
              </a:rPr>
              <a:t>are </a:t>
            </a:r>
            <a:r>
              <a:rPr lang="ja-JP" altLang="en-US" sz="2800" dirty="0">
                <a:latin typeface="Arial" pitchFamily="34" charset="0"/>
              </a:rPr>
              <a:t>“</a:t>
            </a:r>
            <a:r>
              <a:rPr lang="en-US" altLang="ja-JP" sz="2800" dirty="0">
                <a:latin typeface="Arial" pitchFamily="34" charset="0"/>
              </a:rPr>
              <a:t>relatively prime</a:t>
            </a:r>
            <a:r>
              <a:rPr lang="ja-JP" altLang="en-US" sz="2800" dirty="0">
                <a:latin typeface="Arial" pitchFamily="34" charset="0"/>
              </a:rPr>
              <a:t>”</a:t>
            </a:r>
            <a:r>
              <a:rPr lang="en-US" altLang="ja-JP" sz="2800" dirty="0">
                <a:latin typeface="Arial" pitchFamily="34" charset="0"/>
              </a:rPr>
              <a:t>).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768350" y="6172200"/>
            <a:ext cx="8501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schemeClr val="tx1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pPr algn="l"/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 err="1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schemeClr val="tx1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schemeClr val="tx1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787400" y="7543800"/>
            <a:ext cx="685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grpSp>
        <p:nvGrpSpPr>
          <p:cNvPr id="50185" name="Group 26"/>
          <p:cNvGrpSpPr>
            <a:grpSpLocks/>
          </p:cNvGrpSpPr>
          <p:nvPr/>
        </p:nvGrpSpPr>
        <p:grpSpPr bwMode="auto">
          <a:xfrm>
            <a:off x="3454400" y="8534400"/>
            <a:ext cx="642938" cy="750888"/>
            <a:chOff x="3453900" y="8153398"/>
            <a:chExt cx="643027" cy="749716"/>
          </a:xfrm>
        </p:grpSpPr>
        <p:sp>
          <p:nvSpPr>
            <p:cNvPr id="76816" name="TextBox 18"/>
            <p:cNvSpPr txBox="1">
              <a:spLocks noChangeArrowheads="1"/>
            </p:cNvSpPr>
            <p:nvPr/>
          </p:nvSpPr>
          <p:spPr bwMode="auto">
            <a:xfrm>
              <a:off x="3453900" y="8153398"/>
              <a:ext cx="492193" cy="64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>
                  <a:latin typeface="+mj-lt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7" name="TextBox 19"/>
            <p:cNvSpPr txBox="1">
              <a:spLocks noChangeArrowheads="1"/>
            </p:cNvSpPr>
            <p:nvPr/>
          </p:nvSpPr>
          <p:spPr bwMode="auto">
            <a:xfrm>
              <a:off x="3758742" y="8153398"/>
              <a:ext cx="325483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  <a:cs typeface="ヒラギノ角ゴ ProN W3" charset="-128"/>
                </a:rPr>
                <a:t>+</a:t>
              </a:r>
            </a:p>
          </p:txBody>
        </p:sp>
        <p:sp>
          <p:nvSpPr>
            <p:cNvPr id="76818" name="TextBox 20"/>
            <p:cNvSpPr txBox="1">
              <a:spLocks noChangeArrowheads="1"/>
            </p:cNvSpPr>
            <p:nvPr/>
          </p:nvSpPr>
          <p:spPr bwMode="auto">
            <a:xfrm>
              <a:off x="3758742" y="8533803"/>
              <a:ext cx="338185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  <a:cs typeface="ヒラギノ角ゴ ProN W3" charset="-128"/>
                </a:rPr>
                <a:t>B</a:t>
              </a:r>
            </a:p>
          </p:txBody>
        </p: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6731000" y="8534400"/>
            <a:ext cx="631825" cy="750888"/>
            <a:chOff x="5054600" y="8229600"/>
            <a:chExt cx="631506" cy="750059"/>
          </a:xfrm>
        </p:grpSpPr>
        <p:sp>
          <p:nvSpPr>
            <p:cNvPr id="76813" name="TextBox 22"/>
            <p:cNvSpPr txBox="1">
              <a:spLocks noChangeArrowheads="1"/>
            </p:cNvSpPr>
            <p:nvPr/>
          </p:nvSpPr>
          <p:spPr bwMode="auto">
            <a:xfrm>
              <a:off x="5054600" y="8229600"/>
              <a:ext cx="491877" cy="6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+mj-lt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4" name="TextBox 23"/>
            <p:cNvSpPr txBox="1">
              <a:spLocks noChangeArrowheads="1"/>
            </p:cNvSpPr>
            <p:nvPr/>
          </p:nvSpPr>
          <p:spPr bwMode="auto">
            <a:xfrm>
              <a:off x="5387807" y="8229600"/>
              <a:ext cx="258632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j-lt"/>
                  <a:cs typeface="ヒラギノ角ゴ ProN W3" charset="-128"/>
                </a:rPr>
                <a:t>-</a:t>
              </a:r>
            </a:p>
          </p:txBody>
        </p:sp>
        <p:sp>
          <p:nvSpPr>
            <p:cNvPr id="76815" name="TextBox 24"/>
            <p:cNvSpPr txBox="1">
              <a:spLocks noChangeArrowheads="1"/>
            </p:cNvSpPr>
            <p:nvPr/>
          </p:nvSpPr>
          <p:spPr bwMode="auto">
            <a:xfrm>
              <a:off x="5346553" y="8610179"/>
              <a:ext cx="339553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j-lt"/>
                  <a:cs typeface="ヒラギノ角ゴ ProN W3" charset="-128"/>
                </a:rPr>
                <a:t>B</a:t>
              </a:r>
            </a:p>
          </p:txBody>
        </p:sp>
      </p:grpSp>
      <p:sp>
        <p:nvSpPr>
          <p:cNvPr id="76811" name="TextBox 28"/>
          <p:cNvSpPr txBox="1">
            <a:spLocks noChangeArrowheads="1"/>
          </p:cNvSpPr>
          <p:nvPr/>
        </p:nvSpPr>
        <p:spPr bwMode="auto">
          <a:xfrm rot="16200000">
            <a:off x="34893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ヒラギノ角ゴ ProN W3" charset="-128"/>
              </a:rPr>
              <a:t>{</a:t>
            </a:r>
          </a:p>
        </p:txBody>
      </p:sp>
      <p:sp>
        <p:nvSpPr>
          <p:cNvPr id="76812" name="TextBox 29"/>
          <p:cNvSpPr txBox="1">
            <a:spLocks noChangeArrowheads="1"/>
          </p:cNvSpPr>
          <p:nvPr/>
        </p:nvSpPr>
        <p:spPr bwMode="auto">
          <a:xfrm rot="16200000">
            <a:off x="67659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cs typeface="ヒラギノ角ゴ ProN W3" charset="-128"/>
              </a:rPr>
              <a:t>{</a:t>
            </a:r>
          </a:p>
        </p:txBody>
      </p:sp>
      <p:sp>
        <p:nvSpPr>
          <p:cNvPr id="50189" name="TextBox 19"/>
          <p:cNvSpPr txBox="1">
            <a:spLocks noChangeArrowheads="1"/>
          </p:cNvSpPr>
          <p:nvPr/>
        </p:nvSpPr>
        <p:spPr bwMode="auto">
          <a:xfrm>
            <a:off x="7416800" y="65532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-1</a:t>
            </a:r>
          </a:p>
        </p:txBody>
      </p:sp>
    </p:spTree>
  </p:cSld>
  <p:clrMapOvr>
    <a:masterClrMapping/>
  </p:clrMapOvr>
  <p:transition spd="med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30200" y="914400"/>
            <a:ext cx="12382500" cy="9525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RSA: Encryption and Decryption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9473DD6-E5E8-47DE-888D-3CD297129048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25600" y="2514600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>
                <a:solidFill>
                  <a:schemeClr val="accent2"/>
                </a:solidFill>
              </a:rPr>
              <a:t>0.</a:t>
            </a:r>
            <a:r>
              <a:rPr lang="en-US" altLang="en-US" sz="3200"/>
              <a:t>  Given (</a:t>
            </a:r>
            <a:r>
              <a:rPr lang="en-US" altLang="en-US" sz="3200" i="1"/>
              <a:t>n,e</a:t>
            </a:r>
            <a:r>
              <a:rPr lang="en-US" altLang="en-US" sz="3200"/>
              <a:t>) and (</a:t>
            </a:r>
            <a:r>
              <a:rPr lang="en-US" altLang="en-US" sz="3200" i="1"/>
              <a:t>n,d</a:t>
            </a:r>
            <a:r>
              <a:rPr lang="en-US" altLang="en-US" sz="3200"/>
              <a:t>) as computed above</a:t>
            </a: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625600" y="3733800"/>
            <a:ext cx="8001000" cy="1271588"/>
            <a:chOff x="333" y="1494"/>
            <a:chExt cx="3869" cy="643"/>
          </a:xfrm>
        </p:grpSpPr>
        <p:sp>
          <p:nvSpPr>
            <p:cNvPr id="51218" name="Text Box 5"/>
            <p:cNvSpPr txBox="1">
              <a:spLocks noChangeArrowheads="1"/>
            </p:cNvSpPr>
            <p:nvPr/>
          </p:nvSpPr>
          <p:spPr bwMode="auto">
            <a:xfrm>
              <a:off x="333" y="1494"/>
              <a:ext cx="3753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en-US" sz="3200">
                  <a:solidFill>
                    <a:schemeClr val="accent2"/>
                  </a:solidFill>
                </a:rPr>
                <a:t>1.</a:t>
              </a:r>
              <a:r>
                <a:rPr lang="en-US" altLang="en-US" sz="3200"/>
                <a:t> To encrypt message </a:t>
              </a:r>
              <a:r>
                <a:rPr lang="en-US" altLang="en-US" sz="3200" i="1"/>
                <a:t>m (&lt;n)</a:t>
              </a:r>
              <a:r>
                <a:rPr lang="en-US" altLang="en-US" sz="3200"/>
                <a:t>, compute</a:t>
              </a:r>
            </a:p>
          </p:txBody>
        </p:sp>
        <p:grpSp>
          <p:nvGrpSpPr>
            <p:cNvPr id="51219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369"/>
              <a:chOff x="1688" y="1812"/>
              <a:chExt cx="1451" cy="369"/>
            </a:xfrm>
          </p:grpSpPr>
          <p:sp>
            <p:nvSpPr>
              <p:cNvPr id="51223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200" i="1">
                    <a:solidFill>
                      <a:srgbClr val="FF0000"/>
                    </a:solidFill>
                  </a:rPr>
                  <a:t>c = m   </a:t>
                </a:r>
                <a:r>
                  <a:rPr lang="en-US" altLang="en-US" sz="3200">
                    <a:solidFill>
                      <a:srgbClr val="FF0000"/>
                    </a:solidFill>
                  </a:rPr>
                  <a:t>mod</a:t>
                </a:r>
                <a:r>
                  <a:rPr lang="en-US" altLang="en-US" sz="3200" i="1">
                    <a:solidFill>
                      <a:srgbClr val="FF0000"/>
                    </a:solidFill>
                  </a:rPr>
                  <a:t>  n</a:t>
                </a:r>
              </a:p>
            </p:txBody>
          </p:sp>
          <p:sp>
            <p:nvSpPr>
              <p:cNvPr id="51224" name="Text Box 8"/>
              <p:cNvSpPr txBox="1">
                <a:spLocks noChangeArrowheads="1"/>
              </p:cNvSpPr>
              <p:nvPr/>
            </p:nvSpPr>
            <p:spPr bwMode="auto">
              <a:xfrm>
                <a:off x="2224" y="1812"/>
                <a:ext cx="221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3200" i="1">
                    <a:solidFill>
                      <a:srgbClr val="FF0000"/>
                    </a:solidFill>
                  </a:rPr>
                  <a:t>e</a:t>
                </a:r>
              </a:p>
            </p:txBody>
          </p:sp>
        </p:grpSp>
        <p:grpSp>
          <p:nvGrpSpPr>
            <p:cNvPr id="51220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05"/>
              <a:chOff x="777" y="2538"/>
              <a:chExt cx="2236" cy="405"/>
            </a:xfrm>
          </p:grpSpPr>
          <p:sp>
            <p:nvSpPr>
              <p:cNvPr id="51221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en-US" sz="3200"/>
              </a:p>
            </p:txBody>
          </p:sp>
          <p:sp>
            <p:nvSpPr>
              <p:cNvPr id="51222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altLang="en-US" sz="3200" i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1206" name="Text Box 12"/>
          <p:cNvSpPr txBox="1">
            <a:spLocks noChangeArrowheads="1"/>
          </p:cNvSpPr>
          <p:nvPr/>
        </p:nvSpPr>
        <p:spPr bwMode="auto">
          <a:xfrm>
            <a:off x="1625600" y="5334000"/>
            <a:ext cx="882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en-US" sz="3200">
                <a:solidFill>
                  <a:schemeClr val="accent2"/>
                </a:solidFill>
              </a:rPr>
              <a:t>2.</a:t>
            </a:r>
            <a:r>
              <a:rPr lang="en-US" altLang="en-US" sz="3200"/>
              <a:t> To decrypt received bit pattern, </a:t>
            </a:r>
            <a:r>
              <a:rPr lang="en-US" altLang="en-US" sz="3200" i="1"/>
              <a:t>c</a:t>
            </a:r>
            <a:r>
              <a:rPr lang="en-US" altLang="en-US" sz="3200"/>
              <a:t>, compute</a:t>
            </a:r>
          </a:p>
        </p:txBody>
      </p:sp>
      <p:grpSp>
        <p:nvGrpSpPr>
          <p:cNvPr id="51207" name="Group 13"/>
          <p:cNvGrpSpPr>
            <a:grpSpLocks/>
          </p:cNvGrpSpPr>
          <p:nvPr/>
        </p:nvGrpSpPr>
        <p:grpSpPr bwMode="auto">
          <a:xfrm>
            <a:off x="2100263" y="5932488"/>
            <a:ext cx="3001962" cy="728662"/>
            <a:chOff x="1688" y="1812"/>
            <a:chExt cx="1451" cy="369"/>
          </a:xfrm>
        </p:grpSpPr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200" i="1">
                  <a:solidFill>
                    <a:srgbClr val="FF0000"/>
                  </a:solidFill>
                </a:rPr>
                <a:t>m = c   </a:t>
              </a:r>
              <a:r>
                <a:rPr lang="en-US" altLang="en-US" sz="3200">
                  <a:solidFill>
                    <a:srgbClr val="FF0000"/>
                  </a:solidFill>
                </a:rPr>
                <a:t>mod</a:t>
              </a:r>
              <a:r>
                <a:rPr lang="en-US" altLang="en-US" sz="3200" i="1">
                  <a:solidFill>
                    <a:srgbClr val="FF0000"/>
                  </a:solidFill>
                </a:rPr>
                <a:t>  n</a:t>
              </a:r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2220" y="1812"/>
              <a:ext cx="229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3200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51208" name="Group 16"/>
          <p:cNvGrpSpPr>
            <a:grpSpLocks/>
          </p:cNvGrpSpPr>
          <p:nvPr/>
        </p:nvGrpSpPr>
        <p:grpSpPr bwMode="auto">
          <a:xfrm>
            <a:off x="2022475" y="7292975"/>
            <a:ext cx="5126038" cy="627063"/>
            <a:chOff x="868" y="3306"/>
            <a:chExt cx="2479" cy="317"/>
          </a:xfrm>
        </p:grpSpPr>
        <p:sp>
          <p:nvSpPr>
            <p:cNvPr id="51212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m  =  (m   </a:t>
              </a:r>
              <a:r>
                <a:rPr lang="en-US" altLang="en-US" sz="2400"/>
                <a:t>mod</a:t>
              </a:r>
              <a:r>
                <a:rPr lang="en-US" altLang="en-US" sz="2400" i="1"/>
                <a:t>  n)</a:t>
              </a:r>
            </a:p>
          </p:txBody>
        </p:sp>
        <p:sp>
          <p:nvSpPr>
            <p:cNvPr id="51213" name="Text Box 18"/>
            <p:cNvSpPr txBox="1">
              <a:spLocks noChangeArrowheads="1"/>
            </p:cNvSpPr>
            <p:nvPr/>
          </p:nvSpPr>
          <p:spPr bwMode="auto">
            <a:xfrm>
              <a:off x="1617" y="3308"/>
              <a:ext cx="22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e</a:t>
              </a:r>
            </a:p>
          </p:txBody>
        </p:sp>
        <p:sp>
          <p:nvSpPr>
            <p:cNvPr id="51214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 </a:t>
              </a:r>
              <a:r>
                <a:rPr lang="en-US" altLang="en-US" sz="2400"/>
                <a:t>mod</a:t>
              </a:r>
              <a:r>
                <a:rPr lang="en-US" altLang="en-US" sz="2400" i="1"/>
                <a:t>  n</a:t>
              </a:r>
            </a:p>
          </p:txBody>
        </p:sp>
        <p:sp>
          <p:nvSpPr>
            <p:cNvPr id="51215" name="Text Box 20"/>
            <p:cNvSpPr txBox="1">
              <a:spLocks noChangeArrowheads="1"/>
            </p:cNvSpPr>
            <p:nvPr/>
          </p:nvSpPr>
          <p:spPr bwMode="auto">
            <a:xfrm>
              <a:off x="2222" y="3306"/>
              <a:ext cx="229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i="1"/>
                <a:t>d</a:t>
              </a:r>
            </a:p>
          </p:txBody>
        </p:sp>
      </p:grp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778000" y="7086600"/>
            <a:ext cx="6092825" cy="1600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058444" y="7327106"/>
            <a:ext cx="173038" cy="1355725"/>
          </a:xfrm>
          <a:prstGeom prst="leftBrace">
            <a:avLst>
              <a:gd name="adj1" fmla="val 73379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043363" y="7964488"/>
            <a:ext cx="482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</a:t>
            </a:r>
          </a:p>
        </p:txBody>
      </p:sp>
    </p:spTree>
  </p:cSld>
  <p:clrMapOvr>
    <a:masterClrMapping/>
  </p:clrMapOvr>
  <p:transition spd="med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RSA 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25273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Bob chooses </a:t>
            </a:r>
            <a:r>
              <a:rPr lang="en-US" altLang="en-US" i="1" dirty="0">
                <a:latin typeface="Arial" pitchFamily="34" charset="0"/>
              </a:rPr>
              <a:t>p=5, q=7</a:t>
            </a:r>
            <a:r>
              <a:rPr lang="en-US" altLang="en-US" dirty="0">
                <a:latin typeface="Arial" pitchFamily="34" charset="0"/>
              </a:rPr>
              <a:t>.  Then </a:t>
            </a:r>
            <a:r>
              <a:rPr lang="en-US" altLang="en-US" i="1" dirty="0">
                <a:latin typeface="Arial" pitchFamily="34" charset="0"/>
              </a:rPr>
              <a:t>n=35, </a:t>
            </a: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i="1" dirty="0">
                <a:latin typeface="Arial" pitchFamily="34" charset="0"/>
              </a:rPr>
              <a:t>=24</a:t>
            </a:r>
            <a:r>
              <a:rPr lang="en-US" altLang="en-US" dirty="0">
                <a:latin typeface="Arial" pitchFamily="34" charset="0"/>
              </a:rPr>
              <a:t>.</a:t>
            </a:r>
          </a:p>
          <a:p>
            <a:pPr lvl="1" indent="0" eaLnBrk="1" hangingPunct="1"/>
            <a:r>
              <a:rPr lang="en-US" altLang="en-US" i="1" dirty="0">
                <a:latin typeface="Arial" pitchFamily="34" charset="0"/>
              </a:rPr>
              <a:t>e=5</a:t>
            </a:r>
            <a:r>
              <a:rPr lang="en-US" altLang="en-US" dirty="0">
                <a:latin typeface="Arial" pitchFamily="34" charset="0"/>
              </a:rPr>
              <a:t>  (so </a:t>
            </a:r>
            <a:r>
              <a:rPr lang="en-US" altLang="en-US" i="1" dirty="0">
                <a:latin typeface="Arial" pitchFamily="34" charset="0"/>
              </a:rPr>
              <a:t>e, </a:t>
            </a: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dirty="0">
                <a:latin typeface="Arial" pitchFamily="34" charset="0"/>
              </a:rPr>
              <a:t>  relatively prime).</a:t>
            </a:r>
          </a:p>
          <a:p>
            <a:pPr lvl="1" indent="0" eaLnBrk="1" hangingPunct="1"/>
            <a:r>
              <a:rPr lang="en-US" altLang="en-US" i="1" dirty="0">
                <a:latin typeface="Arial" pitchFamily="34" charset="0"/>
              </a:rPr>
              <a:t>d=29</a:t>
            </a:r>
            <a:r>
              <a:rPr lang="en-US" altLang="en-US" dirty="0">
                <a:latin typeface="Arial" pitchFamily="34" charset="0"/>
              </a:rPr>
              <a:t> (so </a:t>
            </a:r>
            <a:r>
              <a:rPr lang="en-US" altLang="en-US" i="1" dirty="0">
                <a:latin typeface="Arial" pitchFamily="34" charset="0"/>
              </a:rPr>
              <a:t>ed-1</a:t>
            </a:r>
            <a:r>
              <a:rPr lang="en-US" altLang="en-US" dirty="0">
                <a:latin typeface="Arial" pitchFamily="34" charset="0"/>
              </a:rPr>
              <a:t> exactly divisible by </a:t>
            </a: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dirty="0">
                <a:latin typeface="Arial" pitchFamily="34" charset="0"/>
              </a:rPr>
              <a:t>).</a:t>
            </a:r>
          </a:p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Encrypting 8-bit messages.</a:t>
            </a:r>
            <a:endParaRPr lang="en-US" altLang="en-US" dirty="0">
              <a:latin typeface="Times New Roman" pitchFamily="18" charset="0"/>
            </a:endParaRPr>
          </a:p>
          <a:p>
            <a:pPr marL="0" indent="0" eaLnBrk="1" hangingPunct="1"/>
            <a:endParaRPr lang="en-US" altLang="en-US" dirty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9F122E1-13FE-414C-8E13-3A931D117D96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1701800" y="5105400"/>
            <a:ext cx="10058400" cy="3251200"/>
            <a:chOff x="212725" y="3179763"/>
            <a:chExt cx="8296275" cy="2322103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654175" y="3335338"/>
              <a:ext cx="176212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bit pattern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3602038" y="3311525"/>
              <a:ext cx="42068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m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4859338" y="3321050"/>
              <a:ext cx="42068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m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5081588" y="3179763"/>
              <a:ext cx="350837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/>
                <a:t>e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grpSp>
          <p:nvGrpSpPr>
            <p:cNvPr id="52234" name="Group 9"/>
            <p:cNvGrpSpPr>
              <a:grpSpLocks/>
            </p:cNvGrpSpPr>
            <p:nvPr/>
          </p:nvGrpSpPr>
          <p:grpSpPr bwMode="auto">
            <a:xfrm>
              <a:off x="6496050" y="3190876"/>
              <a:ext cx="2012950" cy="458788"/>
              <a:chOff x="2721" y="1773"/>
              <a:chExt cx="1268" cy="289"/>
            </a:xfrm>
          </p:grpSpPr>
          <p:sp>
            <p:nvSpPr>
              <p:cNvPr id="52251" name="Text Box 10"/>
              <p:cNvSpPr txBox="1">
                <a:spLocks noChangeArrowheads="1"/>
              </p:cNvSpPr>
              <p:nvPr/>
            </p:nvSpPr>
            <p:spPr bwMode="auto">
              <a:xfrm>
                <a:off x="2721" y="1854"/>
                <a:ext cx="126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c = m  mod  n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52" name="Text Box 11"/>
              <p:cNvSpPr txBox="1">
                <a:spLocks noChangeArrowheads="1"/>
              </p:cNvSpPr>
              <p:nvPr/>
            </p:nvSpPr>
            <p:spPr bwMode="auto">
              <a:xfrm>
                <a:off x="3170" y="1773"/>
                <a:ext cx="22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e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1778000" y="3810000"/>
              <a:ext cx="1441450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0000lI00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6" name="Text Box 13"/>
            <p:cNvSpPr txBox="1">
              <a:spLocks noChangeArrowheads="1"/>
            </p:cNvSpPr>
            <p:nvPr/>
          </p:nvSpPr>
          <p:spPr bwMode="auto">
            <a:xfrm>
              <a:off x="3513138" y="383222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4554538" y="3824288"/>
              <a:ext cx="1033462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248832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8" name="Text Box 15"/>
            <p:cNvSpPr txBox="1">
              <a:spLocks noChangeArrowheads="1"/>
            </p:cNvSpPr>
            <p:nvPr/>
          </p:nvSpPr>
          <p:spPr bwMode="auto">
            <a:xfrm>
              <a:off x="7408863" y="3822700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17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2130425" y="4732338"/>
              <a:ext cx="34131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 u="sng"/>
                <a:t>c</a:t>
              </a:r>
              <a:endParaRPr lang="en-US" altLang="en-US" sz="2400" u="sng">
                <a:latin typeface="Times New Roman" pitchFamily="18" charset="0"/>
              </a:endParaRPr>
            </a:p>
          </p:txBody>
        </p:sp>
        <p:grpSp>
          <p:nvGrpSpPr>
            <p:cNvPr id="52240" name="Group 15"/>
            <p:cNvGrpSpPr>
              <a:grpSpLocks/>
            </p:cNvGrpSpPr>
            <p:nvPr/>
          </p:nvGrpSpPr>
          <p:grpSpPr bwMode="auto">
            <a:xfrm>
              <a:off x="5845175" y="4657726"/>
              <a:ext cx="2012950" cy="458788"/>
              <a:chOff x="2721" y="1773"/>
              <a:chExt cx="1268" cy="289"/>
            </a:xfrm>
          </p:grpSpPr>
          <p:sp>
            <p:nvSpPr>
              <p:cNvPr id="52249" name="Text Box 18"/>
              <p:cNvSpPr txBox="1">
                <a:spLocks noChangeArrowheads="1"/>
              </p:cNvSpPr>
              <p:nvPr/>
            </p:nvSpPr>
            <p:spPr bwMode="auto">
              <a:xfrm>
                <a:off x="2721" y="1854"/>
                <a:ext cx="126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m = c  mod  n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5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d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1979613" y="515937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17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73350" y="5268913"/>
              <a:ext cx="3213100" cy="21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FF0000"/>
                  </a:solidFill>
                  <a:latin typeface="Arial" pitchFamily="34" charset="0"/>
                </a:rPr>
                <a:t>481968572106750915091411825223071697</a:t>
              </a:r>
              <a:endParaRPr lang="en-US" altLang="en-US" sz="1400">
                <a:latin typeface="Times New Roman" pitchFamily="18" charset="0"/>
              </a:endParaRP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6580188" y="5172075"/>
              <a:ext cx="523875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</a:rPr>
                <a:t>12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2244" name="Group 19"/>
            <p:cNvGrpSpPr>
              <a:grpSpLocks/>
            </p:cNvGrpSpPr>
            <p:nvPr/>
          </p:nvGrpSpPr>
          <p:grpSpPr bwMode="auto">
            <a:xfrm>
              <a:off x="3260734" y="4587876"/>
              <a:ext cx="514351" cy="484188"/>
              <a:chOff x="3034" y="2876"/>
              <a:chExt cx="324" cy="305"/>
            </a:xfrm>
          </p:grpSpPr>
          <p:sp>
            <p:nvSpPr>
              <p:cNvPr id="5224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 u="sng"/>
                  <a:t>c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  <p:sp>
            <p:nvSpPr>
              <p:cNvPr id="5224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2400"/>
                  <a:t>d</a:t>
                </a:r>
                <a:endParaRPr lang="en-US" altLang="en-US" sz="2400" u="sng">
                  <a:latin typeface="Times New Roman" pitchFamily="18" charset="0"/>
                </a:endParaRPr>
              </a:p>
            </p:txBody>
          </p:sp>
        </p:grpSp>
        <p:sp>
          <p:nvSpPr>
            <p:cNvPr id="52245" name="Text Box 28"/>
            <p:cNvSpPr txBox="1">
              <a:spLocks noChangeArrowheads="1"/>
            </p:cNvSpPr>
            <p:nvPr/>
          </p:nvSpPr>
          <p:spPr bwMode="auto">
            <a:xfrm>
              <a:off x="212725" y="3603625"/>
              <a:ext cx="137001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encrypt: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2246" name="Text Box 29"/>
            <p:cNvSpPr txBox="1">
              <a:spLocks noChangeArrowheads="1"/>
            </p:cNvSpPr>
            <p:nvPr/>
          </p:nvSpPr>
          <p:spPr bwMode="auto">
            <a:xfrm>
              <a:off x="260350" y="4895850"/>
              <a:ext cx="1389063" cy="329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400">
                  <a:solidFill>
                    <a:schemeClr val="accent2"/>
                  </a:solidFill>
                </a:rPr>
                <a:t>decrypt:</a:t>
              </a:r>
              <a:endParaRPr lang="en-US" alt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latin typeface="Arial" pitchFamily="34" charset="0"/>
              </a:rPr>
              <a:t>RSA: Another Important Property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1231900"/>
          </a:xfrm>
        </p:spPr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</a:rPr>
              <a:t>The following property will be very useful later: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37EB9A3-1D59-458D-B852-DCC3219441B6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3225800" y="3581400"/>
            <a:ext cx="5259388" cy="942975"/>
            <a:chOff x="501" y="1586"/>
            <a:chExt cx="3313" cy="594"/>
          </a:xfrm>
        </p:grpSpPr>
        <p:grpSp>
          <p:nvGrpSpPr>
            <p:cNvPr id="53259" name="Group 9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3266" name="Group 1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326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800">
                      <a:solidFill>
                        <a:srgbClr val="FF0000"/>
                      </a:solidFill>
                    </a:rPr>
                    <a:t>K  </a:t>
                  </a:r>
                  <a:r>
                    <a:rPr lang="en-US" altLang="en-US" sz="3200">
                      <a:solidFill>
                        <a:srgbClr val="FF0000"/>
                      </a:solidFill>
                    </a:rPr>
                    <a:t>(</a:t>
                  </a:r>
                  <a:r>
                    <a:rPr lang="en-US" altLang="en-US" sz="2800">
                      <a:solidFill>
                        <a:srgbClr val="FF0000"/>
                      </a:solidFill>
                    </a:rPr>
                    <a:t>K  (m)</a:t>
                  </a:r>
                  <a:r>
                    <a:rPr lang="en-US" altLang="en-US" sz="3200">
                      <a:solidFill>
                        <a:srgbClr val="FF0000"/>
                      </a:solidFill>
                    </a:rPr>
                    <a:t>)</a:t>
                  </a:r>
                  <a:r>
                    <a:rPr lang="en-US" altLang="en-US" sz="2800">
                      <a:solidFill>
                        <a:srgbClr val="FF0000"/>
                      </a:solidFill>
                    </a:rPr>
                    <a:t>  =  m</a:t>
                  </a:r>
                  <a:r>
                    <a:rPr lang="en-US" altLang="en-US" sz="2800"/>
                    <a:t> </a:t>
                  </a:r>
                </a:p>
              </p:txBody>
            </p:sp>
            <p:sp>
              <p:nvSpPr>
                <p:cNvPr id="532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82" y="1634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rgbClr val="FF0000"/>
                      </a:solidFill>
                    </a:rPr>
                    <a:t>B</a:t>
                  </a:r>
                  <a:endParaRPr lang="en-US" altLang="en-US" sz="2800"/>
                </a:p>
              </p:txBody>
            </p:sp>
            <p:sp>
              <p:nvSpPr>
                <p:cNvPr id="532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64" y="1620"/>
                  <a:ext cx="23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400">
                      <a:solidFill>
                        <a:srgbClr val="FF0000"/>
                      </a:solidFill>
                    </a:rPr>
                    <a:t>B</a:t>
                  </a:r>
                  <a:endParaRPr lang="en-US" altLang="en-US" sz="2800"/>
                </a:p>
              </p:txBody>
            </p:sp>
          </p:grpSp>
          <p:sp>
            <p:nvSpPr>
              <p:cNvPr id="53267" name="Text Box 10"/>
              <p:cNvSpPr txBox="1">
                <a:spLocks noChangeArrowheads="1"/>
              </p:cNvSpPr>
              <p:nvPr/>
            </p:nvSpPr>
            <p:spPr bwMode="auto">
              <a:xfrm>
                <a:off x="1497" y="1706"/>
                <a:ext cx="1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-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268" name="Text Box 11"/>
              <p:cNvSpPr txBox="1">
                <a:spLocks noChangeArrowheads="1"/>
              </p:cNvSpPr>
              <p:nvPr/>
            </p:nvSpPr>
            <p:spPr bwMode="auto">
              <a:xfrm>
                <a:off x="1853" y="1722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rgbClr val="FF0000"/>
                    </a:solidFill>
                  </a:rPr>
                  <a:t>+</a:t>
                </a:r>
                <a:endParaRPr lang="en-US" alt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rgbClr val="FF0000"/>
                  </a:solidFill>
                </a:rPr>
                <a:t>K  </a:t>
              </a:r>
              <a:r>
                <a:rPr lang="en-US" altLang="en-US" sz="3200">
                  <a:solidFill>
                    <a:srgbClr val="FF0000"/>
                  </a:solidFill>
                </a:rPr>
                <a:t>(</a:t>
              </a:r>
              <a:r>
                <a:rPr lang="en-US" altLang="en-US" sz="2800">
                  <a:solidFill>
                    <a:srgbClr val="FF0000"/>
                  </a:solidFill>
                </a:rPr>
                <a:t>K  (m)</a:t>
              </a:r>
              <a:r>
                <a:rPr lang="en-US" altLang="en-US" sz="3200">
                  <a:solidFill>
                    <a:srgbClr val="FF0000"/>
                  </a:solidFill>
                </a:rPr>
                <a:t>)</a:t>
              </a:r>
              <a:r>
                <a:rPr lang="en-US" altLang="en-US" sz="2800">
                  <a:solidFill>
                    <a:srgbClr val="FF0000"/>
                  </a:solidFill>
                </a:rPr>
                <a:t>  </a:t>
              </a:r>
              <a:endParaRPr lang="en-US" altLang="en-US" sz="2800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3018" y="1887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  <a:endParaRPr lang="en-US" altLang="en-US" sz="2800"/>
            </a:p>
          </p:txBody>
        </p:sp>
        <p:sp>
          <p:nvSpPr>
            <p:cNvPr id="53262" name="Text Box 14"/>
            <p:cNvSpPr txBox="1">
              <a:spLocks noChangeArrowheads="1"/>
            </p:cNvSpPr>
            <p:nvPr/>
          </p:nvSpPr>
          <p:spPr bwMode="auto">
            <a:xfrm>
              <a:off x="2663" y="1891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B</a:t>
              </a:r>
              <a:endParaRPr lang="en-US" altLang="en-US" sz="2800"/>
            </a:p>
          </p:txBody>
        </p:sp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2654" y="1636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+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3011" y="1606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-</a:t>
              </a:r>
              <a:endParaRPr lang="en-US" alt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2261" y="1755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=</a:t>
              </a:r>
            </a:p>
          </p:txBody>
        </p:sp>
      </p:grpSp>
      <p:sp>
        <p:nvSpPr>
          <p:cNvPr id="53254" name="Text Box 18"/>
          <p:cNvSpPr txBox="1">
            <a:spLocks noChangeArrowheads="1"/>
          </p:cNvSpPr>
          <p:nvPr/>
        </p:nvSpPr>
        <p:spPr bwMode="auto">
          <a:xfrm>
            <a:off x="2752725" y="4811713"/>
            <a:ext cx="29178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use public key first, followed by private key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3255" name="Text Box 19"/>
          <p:cNvSpPr txBox="1">
            <a:spLocks noChangeArrowheads="1"/>
          </p:cNvSpPr>
          <p:nvPr/>
        </p:nvSpPr>
        <p:spPr bwMode="auto">
          <a:xfrm>
            <a:off x="6083300" y="4803775"/>
            <a:ext cx="29178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/>
              <a:t>use private key first, followed by public key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3256" name="AutoShape 20"/>
          <p:cNvSpPr>
            <a:spLocks/>
          </p:cNvSpPr>
          <p:nvPr/>
        </p:nvSpPr>
        <p:spPr bwMode="auto">
          <a:xfrm rot="5400000">
            <a:off x="4070351" y="3833812"/>
            <a:ext cx="138112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7" name="AutoShape 21"/>
          <p:cNvSpPr>
            <a:spLocks/>
          </p:cNvSpPr>
          <p:nvPr/>
        </p:nvSpPr>
        <p:spPr bwMode="auto">
          <a:xfrm rot="5400000">
            <a:off x="7342187" y="3825876"/>
            <a:ext cx="138113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258" name="TextBox 22"/>
          <p:cNvSpPr txBox="1">
            <a:spLocks noChangeArrowheads="1"/>
          </p:cNvSpPr>
          <p:nvPr/>
        </p:nvSpPr>
        <p:spPr bwMode="auto">
          <a:xfrm>
            <a:off x="3683000" y="7239000"/>
            <a:ext cx="42799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Result is the same!</a:t>
            </a:r>
          </a:p>
        </p:txBody>
      </p:sp>
    </p:spTree>
  </p:cSld>
  <p:clrMapOvr>
    <a:masterClrMapping/>
  </p:clrMapOvr>
  <p:transition spd="med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Why is RSA Secure?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12128500" cy="68707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Suppose you know Bob</a:t>
            </a:r>
            <a:r>
              <a:rPr lang="en-US" altLang="ja-JP" dirty="0">
                <a:latin typeface="Arial" pitchFamily="34" charset="0"/>
              </a:rPr>
              <a:t>’s public key (</a:t>
            </a:r>
            <a:r>
              <a:rPr lang="en-US" altLang="ja-JP" dirty="0" err="1">
                <a:latin typeface="Arial" pitchFamily="34" charset="0"/>
              </a:rPr>
              <a:t>n,e</a:t>
            </a:r>
            <a:r>
              <a:rPr lang="en-US" altLang="ja-JP" dirty="0">
                <a:latin typeface="Arial" pitchFamily="34" charset="0"/>
              </a:rPr>
              <a:t>). How hard is it to determine d?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Essentially need to find factors of n without knowing the two factors p and q. </a:t>
            </a: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Fact: factoring a big number is hard.</a:t>
            </a:r>
          </a:p>
          <a:p>
            <a:pPr marL="568325" lvl="1" indent="0" eaLnBrk="1" hangingPunct="1">
              <a:defRPr/>
            </a:pPr>
            <a:r>
              <a:rPr lang="el-GR" altLang="en-US" dirty="0">
                <a:latin typeface="SBL Hebrew" pitchFamily="2" charset="0"/>
              </a:rPr>
              <a:t>Φ</a:t>
            </a:r>
            <a:r>
              <a:rPr lang="en-US" altLang="en-US" i="1" dirty="0">
                <a:latin typeface="Arial" pitchFamily="34" charset="0"/>
              </a:rPr>
              <a:t> = (p-1)(q-1</a:t>
            </a:r>
            <a:r>
              <a:rPr lang="en-US" altLang="en-US" dirty="0">
                <a:latin typeface="Arial" pitchFamily="34" charset="0"/>
              </a:rPr>
              <a:t>)</a:t>
            </a:r>
          </a:p>
          <a:p>
            <a:pPr marL="568325" lvl="1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Hard to find </a:t>
            </a:r>
            <a:r>
              <a:rPr lang="en-US" altLang="en-US" i="1" dirty="0">
                <a:latin typeface="Arial" pitchFamily="34" charset="0"/>
              </a:rPr>
              <a:t>p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i="1" dirty="0">
                <a:latin typeface="Arial" pitchFamily="34" charset="0"/>
              </a:rPr>
              <a:t>q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l-GR" altLang="en-US" i="1" dirty="0">
                <a:latin typeface="SBL Hebrew" pitchFamily="2" charset="0"/>
              </a:rPr>
              <a:t>Φ</a:t>
            </a:r>
            <a:r>
              <a:rPr lang="en-US" altLang="en-US" dirty="0">
                <a:latin typeface="Arial" pitchFamily="34" charset="0"/>
              </a:rPr>
              <a:t> when given </a:t>
            </a:r>
            <a:r>
              <a:rPr lang="en-US" altLang="en-US" i="1" dirty="0">
                <a:latin typeface="Arial" pitchFamily="34" charset="0"/>
              </a:rPr>
              <a:t>n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i="1" dirty="0">
                <a:latin typeface="Arial" pitchFamily="34" charset="0"/>
              </a:rPr>
              <a:t>e</a:t>
            </a:r>
          </a:p>
          <a:p>
            <a:pPr marL="0" indent="0" eaLnBrk="1" hangingPunct="1">
              <a:defRPr/>
            </a:pPr>
            <a:r>
              <a:rPr lang="en-US" sz="4800" kern="0" dirty="0"/>
              <a:t>Generating RSA Keys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/>
              <a:t>Have to find big primes p and q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/>
              <a:t>Approach: make good guess then apply testing rules</a:t>
            </a:r>
          </a:p>
          <a:p>
            <a:pPr eaLnBrk="1" hangingPunct="1">
              <a:buClr>
                <a:schemeClr val="accent2"/>
              </a:buClr>
              <a:buSzPct val="85000"/>
              <a:defRPr/>
            </a:pPr>
            <a:r>
              <a:rPr lang="en-US" altLang="en-US" sz="3600" dirty="0"/>
              <a:t>Typical key size is 2048-bits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1EA66B4-8C13-4474-98D6-1E922FB94362}" type="slidenum">
              <a:rPr lang="en-US" altLang="en-US" sz="1200" smtClean="0">
                <a:solidFill>
                  <a:schemeClr val="tx1"/>
                </a:solidFill>
              </a:rPr>
              <a:pPr/>
              <a:t>48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with RSA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Slow to generate keys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even by today’s CPU power</a:t>
            </a:r>
          </a:p>
          <a:p>
            <a:pPr eaLnBrk="1" hangingPunct="1"/>
            <a:r>
              <a:rPr lang="en-US" dirty="0"/>
              <a:t>Does not have Perfect Forward Security</a:t>
            </a:r>
          </a:p>
          <a:p>
            <a:pPr eaLnBrk="1" hangingPunct="1"/>
            <a:r>
              <a:rPr lang="en-US" dirty="0"/>
              <a:t>But it’s free from licensing concerns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97C147-9B9E-4400-90B1-3BB7D11286A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History of Cryptography (cont)	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Cryptanalysis studies the process of breaking encryption algorithms</a:t>
            </a: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When a new encryption algorithm is developed; cryptanalysts study it and try to break it.</a:t>
            </a:r>
          </a:p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i="1" dirty="0">
                <a:latin typeface="Arial" charset="0"/>
                <a:ea typeface="ＭＳ Ｐゴシック" charset="0"/>
              </a:rPr>
              <a:t>This is an important part of the development cycle of a new encryption algorithm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A9C4086-8598-4F71-878D-4ADDB3E35674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Session Keys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Exponentiation is computationally intensive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DES is at least 100 times faster than RSA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r>
              <a:rPr lang="en-US" altLang="en-US" u="sng" dirty="0">
                <a:solidFill>
                  <a:srgbClr val="000000"/>
                </a:solidFill>
                <a:latin typeface="Arial" pitchFamily="34" charset="0"/>
              </a:rPr>
              <a:t>Session key, K</a:t>
            </a:r>
            <a:r>
              <a:rPr lang="en-US" altLang="en-US" u="sng" baseline="-250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  <a:p>
            <a:pPr marL="0" indent="0" eaLnBrk="1" hangingPunct="1">
              <a:buFont typeface="ZapfDingbats" pitchFamily="82" charset="2"/>
              <a:buNone/>
              <a:defRPr/>
            </a:pPr>
            <a:endParaRPr lang="en-US" altLang="en-US" u="sng" baseline="-25000" dirty="0">
              <a:solidFill>
                <a:srgbClr val="FF0000"/>
              </a:solidFill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Bob and Alice use RSA to exchange a symmetric key K</a:t>
            </a:r>
            <a:r>
              <a:rPr lang="en-US" altLang="en-US" baseline="-25000" dirty="0">
                <a:latin typeface="Arial" pitchFamily="34" charset="0"/>
              </a:rPr>
              <a:t>S</a:t>
            </a:r>
          </a:p>
          <a:p>
            <a:pPr marL="0" indent="0" eaLnBrk="1" hangingPunct="1">
              <a:defRPr/>
            </a:pPr>
            <a:endParaRPr lang="en-US" altLang="en-US" baseline="-25000" dirty="0">
              <a:latin typeface="Arial" pitchFamily="34" charset="0"/>
            </a:endParaRPr>
          </a:p>
          <a:p>
            <a:pPr marL="0" indent="0" eaLnBrk="1" hangingPunct="1">
              <a:defRPr/>
            </a:pPr>
            <a:r>
              <a:rPr lang="en-US" altLang="en-US" dirty="0">
                <a:latin typeface="Arial" pitchFamily="34" charset="0"/>
              </a:rPr>
              <a:t>Once both have K</a:t>
            </a:r>
            <a:r>
              <a:rPr lang="en-US" altLang="en-US" baseline="-25000" dirty="0">
                <a:latin typeface="Arial" pitchFamily="34" charset="0"/>
              </a:rPr>
              <a:t>S</a:t>
            </a:r>
            <a:r>
              <a:rPr lang="en-US" altLang="en-US" dirty="0">
                <a:latin typeface="Arial" pitchFamily="34" charset="0"/>
              </a:rPr>
              <a:t>, they use symmetric key cryptography</a:t>
            </a:r>
          </a:p>
          <a:p>
            <a:pPr marL="0" indent="0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4E87BDD5-7FE1-479F-B2A4-1182D8AFF3FA}" type="slidenum">
              <a:rPr lang="en-US" altLang="en-US" sz="1200" smtClean="0">
                <a:solidFill>
                  <a:schemeClr val="tx1"/>
                </a:solidFill>
              </a:rPr>
              <a:pPr/>
              <a:t>50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140200" y="60960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140200" y="76962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2128500" cy="2514600"/>
          </a:xfrm>
        </p:spPr>
        <p:txBody>
          <a:bodyPr/>
          <a:lstStyle/>
          <a:p>
            <a:pPr marL="0" indent="0" eaLnBrk="1" hangingPunct="1"/>
            <a:r>
              <a:rPr lang="en-US" altLang="en-US">
                <a:latin typeface="Arial" pitchFamily="34" charset="0"/>
              </a:rPr>
              <a:t>Allows two entities to agree on shared key.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</a:rPr>
              <a:t>But does not provide encryption</a:t>
            </a:r>
          </a:p>
          <a:p>
            <a:pPr marL="0" indent="0" eaLnBrk="1" hangingPunct="1"/>
            <a:r>
              <a:rPr lang="en-US" altLang="en-US">
                <a:latin typeface="Arial" pitchFamily="34" charset="0"/>
              </a:rPr>
              <a:t>n is a large prime; g is a number less than n.</a:t>
            </a:r>
          </a:p>
          <a:p>
            <a:pPr lvl="1" indent="0" eaLnBrk="1" hangingPunct="1"/>
            <a:r>
              <a:rPr lang="en-US" altLang="en-US">
                <a:latin typeface="Arial" pitchFamily="34" charset="0"/>
              </a:rPr>
              <a:t>n and g are made public</a:t>
            </a:r>
          </a:p>
        </p:txBody>
      </p:sp>
      <p:sp>
        <p:nvSpPr>
          <p:cNvPr id="573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64E7790E-FCA5-428C-A29A-B80428EFB331}" type="slidenum">
              <a:rPr lang="en-US" altLang="en-US" sz="1200" smtClean="0">
                <a:solidFill>
                  <a:schemeClr val="tx1"/>
                </a:solidFill>
              </a:rPr>
              <a:pPr/>
              <a:t>51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20800" y="5029200"/>
            <a:ext cx="28194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a,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,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n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A=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baseline="300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K=B</a:t>
            </a:r>
            <a:r>
              <a:rPr lang="en-US" sz="3600" baseline="500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64200" y="5638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ヒラギノ角ゴ ProN W3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64200" y="72390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ヒラギノ角ゴ ProN W3" charset="-128"/>
            </a:endParaRPr>
          </a:p>
        </p:txBody>
      </p:sp>
      <p:sp>
        <p:nvSpPr>
          <p:cNvPr id="58380" name="TextBox 13"/>
          <p:cNvSpPr txBox="1">
            <a:spLocks noChangeArrowheads="1"/>
          </p:cNvSpPr>
          <p:nvPr/>
        </p:nvSpPr>
        <p:spPr bwMode="auto">
          <a:xfrm>
            <a:off x="5872163" y="5791200"/>
            <a:ext cx="1747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g,  n,  A</a:t>
            </a:r>
          </a:p>
        </p:txBody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6478588" y="7391400"/>
            <a:ext cx="492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321800" y="5029200"/>
            <a:ext cx="29718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B=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g</a:t>
            </a:r>
            <a:r>
              <a:rPr lang="en-US" sz="3600" baseline="30000" dirty="0" err="1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  <a:cs typeface="ヒラギノ角ゴ ProN W3" charset="-128"/>
            </a:endParaRPr>
          </a:p>
          <a:p>
            <a:pPr>
              <a:defRPr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K=A</a:t>
            </a:r>
            <a:r>
              <a:rPr lang="en-US" sz="3600" baseline="500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b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ヒラギノ角ゴ ProN W3" charset="-128"/>
              </a:rPr>
              <a:t> mod n</a:t>
            </a:r>
          </a:p>
        </p:txBody>
      </p:sp>
    </p:spTree>
  </p:cSld>
  <p:clrMapOvr>
    <a:masterClrMapping/>
  </p:clrMapOvr>
  <p:transition spd="med"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 (cont)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558800" y="1905000"/>
            <a:ext cx="12128500" cy="7251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and Bob agree to use a prime number n=23 and base g=5.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chooses a secret integer a=6, then sends Bob A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A = 5</a:t>
            </a:r>
            <a:r>
              <a:rPr lang="en-US" altLang="en-US" baseline="30000" dirty="0">
                <a:latin typeface="Arial" pitchFamily="34" charset="0"/>
              </a:rPr>
              <a:t>6</a:t>
            </a:r>
            <a:r>
              <a:rPr lang="en-US" altLang="en-US" dirty="0">
                <a:latin typeface="Arial" pitchFamily="34" charset="0"/>
              </a:rPr>
              <a:t> mod 23 = 8.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chooses a secret integer b=15, then sends Alice B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B = 5</a:t>
            </a:r>
            <a:r>
              <a:rPr lang="en-US" altLang="en-US" baseline="30000" dirty="0">
                <a:latin typeface="Arial" pitchFamily="34" charset="0"/>
              </a:rPr>
              <a:t>15</a:t>
            </a:r>
            <a:r>
              <a:rPr lang="en-US" altLang="en-US" dirty="0">
                <a:latin typeface="Arial" pitchFamily="34" charset="0"/>
              </a:rPr>
              <a:t> mod 23 = 19.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computes s = B</a:t>
            </a:r>
            <a:r>
              <a:rPr lang="en-US" altLang="en-US" baseline="30000" dirty="0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19</a:t>
            </a:r>
            <a:r>
              <a:rPr lang="en-US" altLang="en-US" baseline="30000" dirty="0">
                <a:latin typeface="Arial" pitchFamily="34" charset="0"/>
              </a:rPr>
              <a:t>6</a:t>
            </a:r>
            <a:r>
              <a:rPr lang="en-US" altLang="en-US" dirty="0">
                <a:latin typeface="Arial" pitchFamily="34" charset="0"/>
              </a:rPr>
              <a:t> mod 23 = 2.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computes s = A</a:t>
            </a:r>
            <a:r>
              <a:rPr lang="en-US" altLang="en-US" baseline="30000" dirty="0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8</a:t>
            </a:r>
            <a:r>
              <a:rPr lang="en-US" altLang="en-US" baseline="30000" dirty="0">
                <a:latin typeface="Arial" pitchFamily="34" charset="0"/>
              </a:rPr>
              <a:t>15</a:t>
            </a:r>
            <a:r>
              <a:rPr lang="en-US" altLang="en-US" dirty="0">
                <a:latin typeface="Arial" pitchFamily="34" charset="0"/>
              </a:rPr>
              <a:t> mod 23 = 2.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053FD942-FAA1-41CD-83FB-295BABFD6455}" type="slidenum">
              <a:rPr lang="en-US" altLang="en-US" sz="1200" smtClean="0">
                <a:solidFill>
                  <a:schemeClr val="tx1"/>
                </a:solidFill>
              </a:rPr>
              <a:pPr/>
              <a:t>52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World War I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5854700" cy="7251700"/>
          </a:xfrm>
        </p:spPr>
        <p:txBody>
          <a:bodyPr rtlCol="0">
            <a:normAutofit fontScale="92500" lnSpcReduction="10000"/>
          </a:bodyPr>
          <a:lstStyle/>
          <a:p>
            <a:pPr marL="487672" indent="-487672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Zimmerman Telegram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Encrypted telegram from foreign secretary of the German empire to German ambassador in Mexico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Intercepted and decrypted by the British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Indicated that unrestricted sub warfare would commence.   Proposed an alliance with Mexico to reclaim lost land to US.</a:t>
            </a:r>
          </a:p>
          <a:p>
            <a:pPr marL="1056623" lvl="1" indent="-406394" defTabSz="650230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3200" dirty="0">
                <a:latin typeface="Arial" charset="0"/>
                <a:ea typeface="ＭＳ Ｐゴシック" charset="0"/>
              </a:rPr>
              <a:t>Pivotal in US entering WWI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A31C7A2B-3093-42A2-8044-A8961F4C1EE1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2293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0" y="1905000"/>
            <a:ext cx="5588000" cy="69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885488" y="8839200"/>
            <a:ext cx="1651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  <a:cs typeface="ヒラギノ角ゴ ProN W3" charset="-128"/>
              </a:rPr>
              <a:t>Courtesy: Wikipedia</a:t>
            </a: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World War II	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1500" y="1968500"/>
            <a:ext cx="6235700" cy="72517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Enigma</a:t>
            </a:r>
          </a:p>
          <a:p>
            <a:pPr lvl="1" eaLnBrk="1" hangingPunct="1"/>
            <a:r>
              <a:rPr lang="en-US" dirty="0">
                <a:latin typeface="Arial" pitchFamily="34" charset="0"/>
              </a:rPr>
              <a:t>Used by the Germans</a:t>
            </a:r>
          </a:p>
          <a:p>
            <a:pPr lvl="1" eaLnBrk="1" hangingPunct="1"/>
            <a:r>
              <a:rPr lang="en-US" dirty="0">
                <a:latin typeface="Arial" pitchFamily="34" charset="0"/>
              </a:rPr>
              <a:t>Replaced letters as they were typed</a:t>
            </a:r>
          </a:p>
          <a:p>
            <a:pPr lvl="1" eaLnBrk="1" hangingPunct="1"/>
            <a:r>
              <a:rPr lang="en-US" dirty="0">
                <a:latin typeface="Arial" pitchFamily="34" charset="0"/>
              </a:rPr>
              <a:t>Substitutions were computed using a key and a set of switches and rotors.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2D9C03C2-61BA-422D-9A16-2EB267152B09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2200" y="1219200"/>
            <a:ext cx="3429000" cy="781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Cryptography Issues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Confidentiality: only sender, intended receiver should </a:t>
            </a:r>
            <a:r>
              <a:rPr lang="ja-JP" altLang="en-US" sz="4300" dirty="0">
                <a:latin typeface="Arial" pitchFamily="34" charset="0"/>
              </a:rPr>
              <a:t>“</a:t>
            </a:r>
            <a:r>
              <a:rPr lang="en-US" altLang="ja-JP" sz="4300" dirty="0">
                <a:latin typeface="Arial" pitchFamily="34" charset="0"/>
              </a:rPr>
              <a:t>understand</a:t>
            </a:r>
            <a:r>
              <a:rPr lang="ja-JP" altLang="en-US" sz="4300" dirty="0">
                <a:latin typeface="Arial" pitchFamily="34" charset="0"/>
              </a:rPr>
              <a:t>”</a:t>
            </a:r>
            <a:r>
              <a:rPr lang="en-US" altLang="ja-JP" sz="4300" dirty="0">
                <a:latin typeface="Arial" pitchFamily="34" charset="0"/>
              </a:rPr>
              <a:t> message contents: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3700" dirty="0">
                <a:latin typeface="Arial" pitchFamily="34" charset="0"/>
              </a:rPr>
              <a:t>sender encrypts message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3700" dirty="0">
                <a:latin typeface="Arial" pitchFamily="34" charset="0"/>
              </a:rPr>
              <a:t>receiver decrypts message</a:t>
            </a:r>
          </a:p>
          <a:p>
            <a:pPr marL="330200" lvl="1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3700" dirty="0">
              <a:latin typeface="Arial" pitchFamily="34" charset="0"/>
            </a:endParaRPr>
          </a:p>
          <a:p>
            <a:pPr marL="0" indent="-238125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Message Integrity: sender, receiver want to ensure message not altered (in transit, or afterwards) without detection.</a:t>
            </a:r>
          </a:p>
          <a:p>
            <a:pPr marL="0" indent="-238125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4300" dirty="0">
              <a:latin typeface="Arial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End-Point Authentication: send, receiver want to confirm identity of each other.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endParaRPr lang="en-US" altLang="en-US" sz="4300" dirty="0">
              <a:latin typeface="Arial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en-US" sz="4300" dirty="0">
                <a:latin typeface="Arial" pitchFamily="34" charset="0"/>
              </a:rPr>
              <a:t>Non-Repudiation: ensuring that the sender actually sent the message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5358F8C1-05A4-4435-86D6-F999DC441AB3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>
                <a:latin typeface="Arial" pitchFamily="34" charset="0"/>
              </a:rPr>
              <a:t>Friends and enemies: Alice, Bob, Eve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968500"/>
            <a:ext cx="12128500" cy="1828800"/>
          </a:xfrm>
        </p:spPr>
        <p:txBody>
          <a:bodyPr rtlCol="0">
            <a:normAutofit fontScale="77500" lnSpcReduction="20000"/>
          </a:bodyPr>
          <a:lstStyle/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Well known in network security world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Bob, Alice want to communicate securely</a:t>
            </a:r>
          </a:p>
          <a:p>
            <a:pPr marL="0" indent="0" defTabSz="650230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Trudy (intruder) may intercept, delete, add to message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868EC4A6-EE4A-406F-8A64-0982C878A684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4343400"/>
            <a:ext cx="9588500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15043</TotalTime>
  <Pages>0</Pages>
  <Words>3215</Words>
  <Characters>0</Characters>
  <Application>Microsoft Macintosh PowerPoint</Application>
  <PresentationFormat>Custom</PresentationFormat>
  <Lines>0</Lines>
  <Paragraphs>644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Courier</vt:lpstr>
      <vt:lpstr>Courier New</vt:lpstr>
      <vt:lpstr>Gill Sans</vt:lpstr>
      <vt:lpstr>SBL Hebrew</vt:lpstr>
      <vt:lpstr>Times New Roman</vt:lpstr>
      <vt:lpstr>ZapfDingbats</vt:lpstr>
      <vt:lpstr>Blank</vt:lpstr>
      <vt:lpstr>Office Theme</vt:lpstr>
      <vt:lpstr>Network Security</vt:lpstr>
      <vt:lpstr>Cryptography</vt:lpstr>
      <vt:lpstr>Cryptography basics </vt:lpstr>
      <vt:lpstr>History of Cryptography</vt:lpstr>
      <vt:lpstr>History of Cryptography (cont) </vt:lpstr>
      <vt:lpstr>World War I</vt:lpstr>
      <vt:lpstr>World War II </vt:lpstr>
      <vt:lpstr>Cryptography Issues</vt:lpstr>
      <vt:lpstr>Friends and enemies: Alice, Bob, Eve</vt:lpstr>
      <vt:lpstr>Who might Bob, Alice be?</vt:lpstr>
      <vt:lpstr>The Language of Cryptography</vt:lpstr>
      <vt:lpstr>Simple Encryption Scheme</vt:lpstr>
      <vt:lpstr>Poly-alphabetic Encryption: Vigenère</vt:lpstr>
      <vt:lpstr>Vernam – Perfect Substitution Cipher</vt:lpstr>
      <vt:lpstr>Breaking an Encryption Scheme</vt:lpstr>
      <vt:lpstr>Computational Effort Required</vt:lpstr>
      <vt:lpstr>Types of Cryptography </vt:lpstr>
      <vt:lpstr>Shannon Characteristics of Good Ciphers</vt:lpstr>
      <vt:lpstr>Confusion and Diffusion</vt:lpstr>
      <vt:lpstr>Symmetric Key Cryptography</vt:lpstr>
      <vt:lpstr>Symmetric Key Cryptography</vt:lpstr>
      <vt:lpstr>Two Types of Symmetric Ciphers</vt:lpstr>
      <vt:lpstr>Stream Ciphers:</vt:lpstr>
      <vt:lpstr>Problems With Stream Ciphers</vt:lpstr>
      <vt:lpstr>RC4 Stream Cipher</vt:lpstr>
      <vt:lpstr>Block Ciphers</vt:lpstr>
      <vt:lpstr>Block Ciphers</vt:lpstr>
      <vt:lpstr>Prototype Function</vt:lpstr>
      <vt:lpstr>Why Rounds in Prototype?</vt:lpstr>
      <vt:lpstr>Encrypting a Large Message</vt:lpstr>
      <vt:lpstr>Encrypting Large File (Example)</vt:lpstr>
      <vt:lpstr>What if.. Block 1-4 are the same?</vt:lpstr>
      <vt:lpstr>Cipher Block Chaining (CBC)</vt:lpstr>
      <vt:lpstr>Cipher Block Chaining (CBC)</vt:lpstr>
      <vt:lpstr>Symmetric Key Crypto: DES</vt:lpstr>
      <vt:lpstr>Symmetric Key Crypto: DES</vt:lpstr>
      <vt:lpstr>Advanced Encryption Standard</vt:lpstr>
      <vt:lpstr>Public Key Cryptography</vt:lpstr>
      <vt:lpstr>Public Key Cryptography</vt:lpstr>
      <vt:lpstr>Public Key Cryptography</vt:lpstr>
      <vt:lpstr>Public Key Encryption Algorithms:</vt:lpstr>
      <vt:lpstr>Prereq: Modular Arithmetic</vt:lpstr>
      <vt:lpstr>RSA: Getting Ready</vt:lpstr>
      <vt:lpstr>RSA: Creating Public/Private Keypair</vt:lpstr>
      <vt:lpstr>RSA: Encryption and Decryption</vt:lpstr>
      <vt:lpstr>RSA Example</vt:lpstr>
      <vt:lpstr>RSA: Another Important Property</vt:lpstr>
      <vt:lpstr>Why is RSA Secure?</vt:lpstr>
      <vt:lpstr>Problems with RSA</vt:lpstr>
      <vt:lpstr>Session Keys</vt:lpstr>
      <vt:lpstr>Diffie-Hellman</vt:lpstr>
      <vt:lpstr>Diffie-Hellman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Mak, Phillip CIV USA</dc:creator>
  <cp:lastModifiedBy>Phillip Mak</cp:lastModifiedBy>
  <cp:revision>151</cp:revision>
  <cp:lastPrinted>2010-10-31T13:41:50Z</cp:lastPrinted>
  <dcterms:created xsi:type="dcterms:W3CDTF">2010-10-13T21:24:52Z</dcterms:created>
  <dcterms:modified xsi:type="dcterms:W3CDTF">2019-07-03T03:34:12Z</dcterms:modified>
</cp:coreProperties>
</file>