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6" r:id="rId2"/>
    <p:sldMasterId id="2147483708" r:id="rId3"/>
    <p:sldMasterId id="2147483720" r:id="rId4"/>
    <p:sldMasterId id="2147483732" r:id="rId5"/>
    <p:sldMasterId id="2147483744" r:id="rId6"/>
    <p:sldMasterId id="2147483845" r:id="rId7"/>
    <p:sldMasterId id="2147484657" r:id="rId8"/>
  </p:sldMasterIdLst>
  <p:notesMasterIdLst>
    <p:notesMasterId r:id="rId74"/>
  </p:notesMasterIdLst>
  <p:sldIdLst>
    <p:sldId id="256" r:id="rId9"/>
    <p:sldId id="534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20" r:id="rId18"/>
    <p:sldId id="526" r:id="rId19"/>
    <p:sldId id="522" r:id="rId20"/>
    <p:sldId id="523" r:id="rId21"/>
    <p:sldId id="524" r:id="rId22"/>
    <p:sldId id="525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51" r:id="rId35"/>
    <p:sldId id="452" r:id="rId36"/>
    <p:sldId id="474" r:id="rId37"/>
    <p:sldId id="473" r:id="rId38"/>
    <p:sldId id="341" r:id="rId39"/>
    <p:sldId id="342" r:id="rId40"/>
    <p:sldId id="379" r:id="rId41"/>
    <p:sldId id="449" r:id="rId42"/>
    <p:sldId id="343" r:id="rId43"/>
    <p:sldId id="448" r:id="rId44"/>
    <p:sldId id="377" r:id="rId45"/>
    <p:sldId id="450" r:id="rId46"/>
    <p:sldId id="422" r:id="rId47"/>
    <p:sldId id="395" r:id="rId48"/>
    <p:sldId id="399" r:id="rId49"/>
    <p:sldId id="455" r:id="rId50"/>
    <p:sldId id="386" r:id="rId51"/>
    <p:sldId id="492" r:id="rId52"/>
    <p:sldId id="456" r:id="rId53"/>
    <p:sldId id="388" r:id="rId54"/>
    <p:sldId id="454" r:id="rId55"/>
    <p:sldId id="423" r:id="rId56"/>
    <p:sldId id="424" r:id="rId57"/>
    <p:sldId id="382" r:id="rId58"/>
    <p:sldId id="381" r:id="rId59"/>
    <p:sldId id="383" r:id="rId60"/>
    <p:sldId id="396" r:id="rId61"/>
    <p:sldId id="397" r:id="rId62"/>
    <p:sldId id="398" r:id="rId63"/>
    <p:sldId id="400" r:id="rId64"/>
    <p:sldId id="401" r:id="rId65"/>
    <p:sldId id="402" r:id="rId66"/>
    <p:sldId id="403" r:id="rId67"/>
    <p:sldId id="385" r:id="rId68"/>
    <p:sldId id="384" r:id="rId69"/>
    <p:sldId id="389" r:id="rId70"/>
    <p:sldId id="404" r:id="rId71"/>
    <p:sldId id="453" r:id="rId72"/>
    <p:sldId id="405" r:id="rId73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1A428-AA54-DA44-9910-4543F5342297}" v="2" dt="2019-07-30T01:07:28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39" autoAdjust="0"/>
    <p:restoredTop sz="94660"/>
  </p:normalViewPr>
  <p:slideViewPr>
    <p:cSldViewPr>
      <p:cViewPr varScale="1">
        <p:scale>
          <a:sx n="67" d="100"/>
          <a:sy n="67" d="100"/>
        </p:scale>
        <p:origin x="1040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6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Mak" userId="7c08b01d1811935d" providerId="LiveId" clId="{4811A428-AA54-DA44-9910-4543F5342297}"/>
    <pc:docChg chg="undo modSld">
      <pc:chgData name="Phillip Mak" userId="7c08b01d1811935d" providerId="LiveId" clId="{4811A428-AA54-DA44-9910-4543F5342297}" dt="2019-07-30T01:07:28.046" v="25" actId="207"/>
      <pc:docMkLst>
        <pc:docMk/>
      </pc:docMkLst>
      <pc:sldChg chg="modSp">
        <pc:chgData name="Phillip Mak" userId="7c08b01d1811935d" providerId="LiveId" clId="{4811A428-AA54-DA44-9910-4543F5342297}" dt="2019-07-30T01:07:28.046" v="25" actId="207"/>
        <pc:sldMkLst>
          <pc:docMk/>
          <pc:sldMk cId="1268189646" sldId="473"/>
        </pc:sldMkLst>
        <pc:spChg chg="mod">
          <ac:chgData name="Phillip Mak" userId="7c08b01d1811935d" providerId="LiveId" clId="{4811A428-AA54-DA44-9910-4543F5342297}" dt="2019-07-30T01:07:28.046" v="25" actId="207"/>
          <ac:spMkLst>
            <pc:docMk/>
            <pc:sldMk cId="1268189646" sldId="47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6A975-F924-4AB9-BD07-0DE4ED094EC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E187D-9E94-4446-9BE2-E5CEB2F00AB5}">
      <dgm:prSet phldrT="[Text]"/>
      <dgm:spPr/>
      <dgm:t>
        <a:bodyPr/>
        <a:lstStyle/>
        <a:p>
          <a:r>
            <a:rPr lang="en-US" b="0" dirty="0" err="1"/>
            <a:t>GeoTrust</a:t>
          </a:r>
          <a:r>
            <a:rPr lang="en-US" b="0" dirty="0"/>
            <a:t> Global Root CA</a:t>
          </a:r>
        </a:p>
      </dgm:t>
    </dgm:pt>
    <dgm:pt modelId="{F54CF3E2-73DE-4F39-A3B6-86EF62E99AA1}" type="parTrans" cxnId="{0E3419B0-C661-46C8-B643-50AC46A23FE4}">
      <dgm:prSet/>
      <dgm:spPr/>
      <dgm:t>
        <a:bodyPr/>
        <a:lstStyle/>
        <a:p>
          <a:endParaRPr lang="en-US"/>
        </a:p>
      </dgm:t>
    </dgm:pt>
    <dgm:pt modelId="{F7D6B114-7093-46AB-B11F-460458AE6D79}" type="sibTrans" cxnId="{0E3419B0-C661-46C8-B643-50AC46A23FE4}">
      <dgm:prSet/>
      <dgm:spPr/>
      <dgm:t>
        <a:bodyPr/>
        <a:lstStyle/>
        <a:p>
          <a:endParaRPr lang="en-US"/>
        </a:p>
      </dgm:t>
    </dgm:pt>
    <dgm:pt modelId="{47F4C555-C109-476C-9CC9-608F9BD75184}">
      <dgm:prSet phldrT="[Text]"/>
      <dgm:spPr/>
      <dgm:t>
        <a:bodyPr/>
        <a:lstStyle/>
        <a:p>
          <a:r>
            <a:rPr lang="en-US" b="0" dirty="0" err="1"/>
            <a:t>GeoTrust</a:t>
          </a:r>
          <a:r>
            <a:rPr lang="en-US" b="0" dirty="0"/>
            <a:t> I</a:t>
          </a:r>
          <a:r>
            <a:rPr lang="en-US" b="0" i="0" dirty="0"/>
            <a:t>ntermediary CA 1</a:t>
          </a:r>
          <a:endParaRPr lang="en-US" b="0" dirty="0"/>
        </a:p>
      </dgm:t>
    </dgm:pt>
    <dgm:pt modelId="{3F4D60EB-5CC0-4CA6-865F-5E4C4AA56201}" type="parTrans" cxnId="{E4BB48AB-3E7C-4574-8AAE-F0C82BC8E5E6}">
      <dgm:prSet/>
      <dgm:spPr/>
      <dgm:t>
        <a:bodyPr/>
        <a:lstStyle/>
        <a:p>
          <a:endParaRPr lang="en-US"/>
        </a:p>
      </dgm:t>
    </dgm:pt>
    <dgm:pt modelId="{661764D7-7865-4BBD-80CE-CF44EEE1BF7B}" type="sibTrans" cxnId="{E4BB48AB-3E7C-4574-8AAE-F0C82BC8E5E6}">
      <dgm:prSet/>
      <dgm:spPr/>
      <dgm:t>
        <a:bodyPr/>
        <a:lstStyle/>
        <a:p>
          <a:endParaRPr lang="en-US"/>
        </a:p>
      </dgm:t>
    </dgm:pt>
    <dgm:pt modelId="{FF67FED8-5336-4C4D-8526-49DEA9121121}">
      <dgm:prSet phldrT="[Text]"/>
      <dgm:spPr/>
      <dgm:t>
        <a:bodyPr/>
        <a:lstStyle/>
        <a:p>
          <a:r>
            <a:rPr lang="en-US" b="0" dirty="0" err="1"/>
            <a:t>GeoTrust</a:t>
          </a:r>
          <a:r>
            <a:rPr lang="en-US" b="0" dirty="0"/>
            <a:t> I</a:t>
          </a:r>
          <a:r>
            <a:rPr lang="en-US" b="0" i="0" dirty="0"/>
            <a:t>ntermediary CA 2</a:t>
          </a:r>
          <a:endParaRPr lang="en-US" b="0" dirty="0"/>
        </a:p>
      </dgm:t>
    </dgm:pt>
    <dgm:pt modelId="{AFCDD722-B65B-4407-AA84-B9B90C970C24}" type="parTrans" cxnId="{F9F269AD-BDA3-4952-8BAB-7C2551CCD73C}">
      <dgm:prSet/>
      <dgm:spPr/>
      <dgm:t>
        <a:bodyPr/>
        <a:lstStyle/>
        <a:p>
          <a:endParaRPr lang="en-US"/>
        </a:p>
      </dgm:t>
    </dgm:pt>
    <dgm:pt modelId="{9C7CCBF7-131D-4BDB-BEDF-AE463FB7CF73}" type="sibTrans" cxnId="{F9F269AD-BDA3-4952-8BAB-7C2551CCD73C}">
      <dgm:prSet/>
      <dgm:spPr/>
      <dgm:t>
        <a:bodyPr/>
        <a:lstStyle/>
        <a:p>
          <a:endParaRPr lang="en-US"/>
        </a:p>
      </dgm:t>
    </dgm:pt>
    <dgm:pt modelId="{191E31E8-5F30-4957-A2D5-AB7BF122C8AB}">
      <dgm:prSet phldrT="[Text]"/>
      <dgm:spPr/>
      <dgm:t>
        <a:bodyPr/>
        <a:lstStyle/>
        <a:p>
          <a:r>
            <a:rPr lang="en-US" b="0" dirty="0"/>
            <a:t>Google Internet Authority G2</a:t>
          </a:r>
        </a:p>
      </dgm:t>
    </dgm:pt>
    <dgm:pt modelId="{955780A5-8D5D-4481-9BEC-CBC0A4A9B507}" type="parTrans" cxnId="{4D5C8415-8B4B-4E92-B89E-1A9C51823FBB}">
      <dgm:prSet/>
      <dgm:spPr/>
      <dgm:t>
        <a:bodyPr/>
        <a:lstStyle/>
        <a:p>
          <a:endParaRPr lang="en-US"/>
        </a:p>
      </dgm:t>
    </dgm:pt>
    <dgm:pt modelId="{B3139778-D6D9-44D2-BA26-74A6A753FBB4}" type="sibTrans" cxnId="{4D5C8415-8B4B-4E92-B89E-1A9C51823FBB}">
      <dgm:prSet/>
      <dgm:spPr/>
      <dgm:t>
        <a:bodyPr/>
        <a:lstStyle/>
        <a:p>
          <a:endParaRPr lang="en-US"/>
        </a:p>
      </dgm:t>
    </dgm:pt>
    <dgm:pt modelId="{3ECE57B9-7DD6-448C-9248-98D0418D8E71}">
      <dgm:prSet phldrT="[Text]"/>
      <dgm:spPr/>
      <dgm:t>
        <a:bodyPr/>
        <a:lstStyle/>
        <a:p>
          <a:r>
            <a:rPr lang="en-US" b="0" dirty="0"/>
            <a:t>www.google.com</a:t>
          </a:r>
        </a:p>
      </dgm:t>
    </dgm:pt>
    <dgm:pt modelId="{40F9223D-120E-4F61-8F37-BAB382D10E7F}" type="parTrans" cxnId="{A1CBF25E-29D8-4769-A004-BCC3020BB4B6}">
      <dgm:prSet/>
      <dgm:spPr/>
      <dgm:t>
        <a:bodyPr/>
        <a:lstStyle/>
        <a:p>
          <a:endParaRPr lang="en-US"/>
        </a:p>
      </dgm:t>
    </dgm:pt>
    <dgm:pt modelId="{7DF786B0-FA12-4EFD-8FAD-6D6E6D74678D}" type="sibTrans" cxnId="{A1CBF25E-29D8-4769-A004-BCC3020BB4B6}">
      <dgm:prSet/>
      <dgm:spPr/>
      <dgm:t>
        <a:bodyPr/>
        <a:lstStyle/>
        <a:p>
          <a:endParaRPr lang="en-US"/>
        </a:p>
      </dgm:t>
    </dgm:pt>
    <dgm:pt modelId="{B44C6DDC-12C5-477A-82C3-F474F5DE42DC}">
      <dgm:prSet phldrT="[Text]"/>
      <dgm:spPr/>
      <dgm:t>
        <a:bodyPr/>
        <a:lstStyle/>
        <a:p>
          <a:r>
            <a:rPr lang="en-US" b="0" dirty="0"/>
            <a:t>Website 1</a:t>
          </a:r>
        </a:p>
      </dgm:t>
    </dgm:pt>
    <dgm:pt modelId="{E03064AC-79C9-4298-A6EA-88DAA1CAD53F}" type="parTrans" cxnId="{E8684D46-1941-4270-9CAF-139412AA15C7}">
      <dgm:prSet/>
      <dgm:spPr/>
      <dgm:t>
        <a:bodyPr/>
        <a:lstStyle/>
        <a:p>
          <a:endParaRPr lang="en-US"/>
        </a:p>
      </dgm:t>
    </dgm:pt>
    <dgm:pt modelId="{7D1FA397-D02E-4CAE-A5F8-89B26ED6981F}" type="sibTrans" cxnId="{E8684D46-1941-4270-9CAF-139412AA15C7}">
      <dgm:prSet/>
      <dgm:spPr/>
      <dgm:t>
        <a:bodyPr/>
        <a:lstStyle/>
        <a:p>
          <a:endParaRPr lang="en-US"/>
        </a:p>
      </dgm:t>
    </dgm:pt>
    <dgm:pt modelId="{5D08E980-F5E3-4D3B-AF94-98FB40E937ED}">
      <dgm:prSet phldrT="[Text]"/>
      <dgm:spPr/>
      <dgm:t>
        <a:bodyPr/>
        <a:lstStyle/>
        <a:p>
          <a:r>
            <a:rPr lang="en-US" b="0" dirty="0"/>
            <a:t>Website 2</a:t>
          </a:r>
        </a:p>
      </dgm:t>
    </dgm:pt>
    <dgm:pt modelId="{D641CCD2-F1F2-49AE-8127-FAF8C163312F}" type="parTrans" cxnId="{6A5DFD8F-E635-46CD-A7F9-0B5CCD477AD5}">
      <dgm:prSet/>
      <dgm:spPr/>
      <dgm:t>
        <a:bodyPr/>
        <a:lstStyle/>
        <a:p>
          <a:endParaRPr lang="en-US"/>
        </a:p>
      </dgm:t>
    </dgm:pt>
    <dgm:pt modelId="{8FBBD8D7-AE26-4772-83A8-F49F21EB18EA}" type="sibTrans" cxnId="{6A5DFD8F-E635-46CD-A7F9-0B5CCD477AD5}">
      <dgm:prSet/>
      <dgm:spPr/>
      <dgm:t>
        <a:bodyPr/>
        <a:lstStyle/>
        <a:p>
          <a:endParaRPr lang="en-US"/>
        </a:p>
      </dgm:t>
    </dgm:pt>
    <dgm:pt modelId="{5CF26650-621E-40E7-87ED-A016A9127568}" type="pres">
      <dgm:prSet presAssocID="{2906A975-F924-4AB9-BD07-0DE4ED094E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6276E7-30BB-49FC-883A-C64F4AAEBEEF}" type="pres">
      <dgm:prSet presAssocID="{E69E187D-9E94-4446-9BE2-E5CEB2F00AB5}" presName="hierRoot1" presStyleCnt="0">
        <dgm:presLayoutVars>
          <dgm:hierBranch val="init"/>
        </dgm:presLayoutVars>
      </dgm:prSet>
      <dgm:spPr/>
    </dgm:pt>
    <dgm:pt modelId="{F0B4637C-5B39-46C1-A45F-51925A4B4752}" type="pres">
      <dgm:prSet presAssocID="{E69E187D-9E94-4446-9BE2-E5CEB2F00AB5}" presName="rootComposite1" presStyleCnt="0"/>
      <dgm:spPr/>
    </dgm:pt>
    <dgm:pt modelId="{C7A6EDF1-A672-40D5-9D95-E76B6E638B25}" type="pres">
      <dgm:prSet presAssocID="{E69E187D-9E94-4446-9BE2-E5CEB2F00AB5}" presName="rootText1" presStyleLbl="node0" presStyleIdx="0" presStyleCnt="1">
        <dgm:presLayoutVars>
          <dgm:chPref val="3"/>
        </dgm:presLayoutVars>
      </dgm:prSet>
      <dgm:spPr/>
    </dgm:pt>
    <dgm:pt modelId="{2440FBBD-4D4B-43BF-9009-2A5698911318}" type="pres">
      <dgm:prSet presAssocID="{E69E187D-9E94-4446-9BE2-E5CEB2F00AB5}" presName="rootConnector1" presStyleLbl="node1" presStyleIdx="0" presStyleCnt="0"/>
      <dgm:spPr/>
    </dgm:pt>
    <dgm:pt modelId="{1F2BD0AC-3E60-42B8-83BD-4689283938A1}" type="pres">
      <dgm:prSet presAssocID="{E69E187D-9E94-4446-9BE2-E5CEB2F00AB5}" presName="hierChild2" presStyleCnt="0"/>
      <dgm:spPr/>
    </dgm:pt>
    <dgm:pt modelId="{D6C99DB5-BB49-436B-A3B5-4012468B672A}" type="pres">
      <dgm:prSet presAssocID="{3F4D60EB-5CC0-4CA6-865F-5E4C4AA56201}" presName="Name37" presStyleLbl="parChTrans1D2" presStyleIdx="0" presStyleCnt="3"/>
      <dgm:spPr/>
    </dgm:pt>
    <dgm:pt modelId="{3B914F18-B977-49FF-A332-9ECE97513B30}" type="pres">
      <dgm:prSet presAssocID="{47F4C555-C109-476C-9CC9-608F9BD75184}" presName="hierRoot2" presStyleCnt="0">
        <dgm:presLayoutVars>
          <dgm:hierBranch val="init"/>
        </dgm:presLayoutVars>
      </dgm:prSet>
      <dgm:spPr/>
    </dgm:pt>
    <dgm:pt modelId="{B6EE3A7F-E33B-40CA-BA84-24EE4A8EFAFB}" type="pres">
      <dgm:prSet presAssocID="{47F4C555-C109-476C-9CC9-608F9BD75184}" presName="rootComposite" presStyleCnt="0"/>
      <dgm:spPr/>
    </dgm:pt>
    <dgm:pt modelId="{D7CD1884-BF2C-41B6-8DE2-411D9A0726B3}" type="pres">
      <dgm:prSet presAssocID="{47F4C555-C109-476C-9CC9-608F9BD75184}" presName="rootText" presStyleLbl="node2" presStyleIdx="0" presStyleCnt="3">
        <dgm:presLayoutVars>
          <dgm:chPref val="3"/>
        </dgm:presLayoutVars>
      </dgm:prSet>
      <dgm:spPr/>
    </dgm:pt>
    <dgm:pt modelId="{5DF2CC0C-FF2E-4B92-9955-DC7C3D258149}" type="pres">
      <dgm:prSet presAssocID="{47F4C555-C109-476C-9CC9-608F9BD75184}" presName="rootConnector" presStyleLbl="node2" presStyleIdx="0" presStyleCnt="3"/>
      <dgm:spPr/>
    </dgm:pt>
    <dgm:pt modelId="{90CC1E4A-D0EB-4F0A-BAED-0CD262104B54}" type="pres">
      <dgm:prSet presAssocID="{47F4C555-C109-476C-9CC9-608F9BD75184}" presName="hierChild4" presStyleCnt="0"/>
      <dgm:spPr/>
    </dgm:pt>
    <dgm:pt modelId="{908F99CA-D503-4E18-B316-84E3C7CCC978}" type="pres">
      <dgm:prSet presAssocID="{E03064AC-79C9-4298-A6EA-88DAA1CAD53F}" presName="Name37" presStyleLbl="parChTrans1D3" presStyleIdx="0" presStyleCnt="3"/>
      <dgm:spPr/>
    </dgm:pt>
    <dgm:pt modelId="{2AF6CBE0-8589-42A7-800F-E7B0DC3197CB}" type="pres">
      <dgm:prSet presAssocID="{B44C6DDC-12C5-477A-82C3-F474F5DE42DC}" presName="hierRoot2" presStyleCnt="0">
        <dgm:presLayoutVars>
          <dgm:hierBranch val="init"/>
        </dgm:presLayoutVars>
      </dgm:prSet>
      <dgm:spPr/>
    </dgm:pt>
    <dgm:pt modelId="{6CF0883B-50F7-4786-9FB1-92FC8FFA9CD5}" type="pres">
      <dgm:prSet presAssocID="{B44C6DDC-12C5-477A-82C3-F474F5DE42DC}" presName="rootComposite" presStyleCnt="0"/>
      <dgm:spPr/>
    </dgm:pt>
    <dgm:pt modelId="{DA5C1A6E-A5B5-487A-8EC5-EE2EC6F333E9}" type="pres">
      <dgm:prSet presAssocID="{B44C6DDC-12C5-477A-82C3-F474F5DE42DC}" presName="rootText" presStyleLbl="node3" presStyleIdx="0" presStyleCnt="3">
        <dgm:presLayoutVars>
          <dgm:chPref val="3"/>
        </dgm:presLayoutVars>
      </dgm:prSet>
      <dgm:spPr/>
    </dgm:pt>
    <dgm:pt modelId="{EBAEDF94-FBD3-4E8B-8497-4495163D1CC3}" type="pres">
      <dgm:prSet presAssocID="{B44C6DDC-12C5-477A-82C3-F474F5DE42DC}" presName="rootConnector" presStyleLbl="node3" presStyleIdx="0" presStyleCnt="3"/>
      <dgm:spPr/>
    </dgm:pt>
    <dgm:pt modelId="{80EA5E46-5F72-4A44-9761-A404F919F7AC}" type="pres">
      <dgm:prSet presAssocID="{B44C6DDC-12C5-477A-82C3-F474F5DE42DC}" presName="hierChild4" presStyleCnt="0"/>
      <dgm:spPr/>
    </dgm:pt>
    <dgm:pt modelId="{1B2F7344-99E6-4408-BB02-AB2F3F067B74}" type="pres">
      <dgm:prSet presAssocID="{B44C6DDC-12C5-477A-82C3-F474F5DE42DC}" presName="hierChild5" presStyleCnt="0"/>
      <dgm:spPr/>
    </dgm:pt>
    <dgm:pt modelId="{175BC9AE-1508-46A6-B6D2-83DBE4048FF1}" type="pres">
      <dgm:prSet presAssocID="{47F4C555-C109-476C-9CC9-608F9BD75184}" presName="hierChild5" presStyleCnt="0"/>
      <dgm:spPr/>
    </dgm:pt>
    <dgm:pt modelId="{E55196A0-5F04-41B0-8A3B-723EE38A4678}" type="pres">
      <dgm:prSet presAssocID="{AFCDD722-B65B-4407-AA84-B9B90C970C24}" presName="Name37" presStyleLbl="parChTrans1D2" presStyleIdx="1" presStyleCnt="3"/>
      <dgm:spPr/>
    </dgm:pt>
    <dgm:pt modelId="{5916E6D9-47DC-43C9-9C2D-7CB91AA1A037}" type="pres">
      <dgm:prSet presAssocID="{FF67FED8-5336-4C4D-8526-49DEA9121121}" presName="hierRoot2" presStyleCnt="0">
        <dgm:presLayoutVars>
          <dgm:hierBranch val="init"/>
        </dgm:presLayoutVars>
      </dgm:prSet>
      <dgm:spPr/>
    </dgm:pt>
    <dgm:pt modelId="{95F14CEA-5309-4937-A23E-5661655606ED}" type="pres">
      <dgm:prSet presAssocID="{FF67FED8-5336-4C4D-8526-49DEA9121121}" presName="rootComposite" presStyleCnt="0"/>
      <dgm:spPr/>
    </dgm:pt>
    <dgm:pt modelId="{B8058E19-34C6-400D-906D-8B59A3642D31}" type="pres">
      <dgm:prSet presAssocID="{FF67FED8-5336-4C4D-8526-49DEA9121121}" presName="rootText" presStyleLbl="node2" presStyleIdx="1" presStyleCnt="3">
        <dgm:presLayoutVars>
          <dgm:chPref val="3"/>
        </dgm:presLayoutVars>
      </dgm:prSet>
      <dgm:spPr/>
    </dgm:pt>
    <dgm:pt modelId="{F91FA214-D38B-477C-819D-2FA3C3F3F0A6}" type="pres">
      <dgm:prSet presAssocID="{FF67FED8-5336-4C4D-8526-49DEA9121121}" presName="rootConnector" presStyleLbl="node2" presStyleIdx="1" presStyleCnt="3"/>
      <dgm:spPr/>
    </dgm:pt>
    <dgm:pt modelId="{D20C8309-D798-4D9D-93F4-F589FF430F7F}" type="pres">
      <dgm:prSet presAssocID="{FF67FED8-5336-4C4D-8526-49DEA9121121}" presName="hierChild4" presStyleCnt="0"/>
      <dgm:spPr/>
    </dgm:pt>
    <dgm:pt modelId="{3A31C6BE-23D0-4ED8-90A5-330CAF5DBF6A}" type="pres">
      <dgm:prSet presAssocID="{D641CCD2-F1F2-49AE-8127-FAF8C163312F}" presName="Name37" presStyleLbl="parChTrans1D3" presStyleIdx="1" presStyleCnt="3"/>
      <dgm:spPr/>
    </dgm:pt>
    <dgm:pt modelId="{C03A8EED-E64D-40B2-953B-3924E82C687F}" type="pres">
      <dgm:prSet presAssocID="{5D08E980-F5E3-4D3B-AF94-98FB40E937ED}" presName="hierRoot2" presStyleCnt="0">
        <dgm:presLayoutVars>
          <dgm:hierBranch val="init"/>
        </dgm:presLayoutVars>
      </dgm:prSet>
      <dgm:spPr/>
    </dgm:pt>
    <dgm:pt modelId="{CADB6844-D8B6-4544-A99A-530995E25871}" type="pres">
      <dgm:prSet presAssocID="{5D08E980-F5E3-4D3B-AF94-98FB40E937ED}" presName="rootComposite" presStyleCnt="0"/>
      <dgm:spPr/>
    </dgm:pt>
    <dgm:pt modelId="{1EC0B9C4-2132-4378-8EB9-680B183637BB}" type="pres">
      <dgm:prSet presAssocID="{5D08E980-F5E3-4D3B-AF94-98FB40E937ED}" presName="rootText" presStyleLbl="node3" presStyleIdx="1" presStyleCnt="3">
        <dgm:presLayoutVars>
          <dgm:chPref val="3"/>
        </dgm:presLayoutVars>
      </dgm:prSet>
      <dgm:spPr/>
    </dgm:pt>
    <dgm:pt modelId="{4B70014F-9782-43C2-A202-9D590F6B6EC3}" type="pres">
      <dgm:prSet presAssocID="{5D08E980-F5E3-4D3B-AF94-98FB40E937ED}" presName="rootConnector" presStyleLbl="node3" presStyleIdx="1" presStyleCnt="3"/>
      <dgm:spPr/>
    </dgm:pt>
    <dgm:pt modelId="{2792A6E0-D6A4-4885-B0BA-60EA810D5170}" type="pres">
      <dgm:prSet presAssocID="{5D08E980-F5E3-4D3B-AF94-98FB40E937ED}" presName="hierChild4" presStyleCnt="0"/>
      <dgm:spPr/>
    </dgm:pt>
    <dgm:pt modelId="{34EA1056-3264-40BC-A164-24D63C739065}" type="pres">
      <dgm:prSet presAssocID="{5D08E980-F5E3-4D3B-AF94-98FB40E937ED}" presName="hierChild5" presStyleCnt="0"/>
      <dgm:spPr/>
    </dgm:pt>
    <dgm:pt modelId="{666C5776-56D8-4A43-A4E5-ED715C1A889F}" type="pres">
      <dgm:prSet presAssocID="{FF67FED8-5336-4C4D-8526-49DEA9121121}" presName="hierChild5" presStyleCnt="0"/>
      <dgm:spPr/>
    </dgm:pt>
    <dgm:pt modelId="{FDE85214-9491-44F2-BF0B-ED9D52AB43D8}" type="pres">
      <dgm:prSet presAssocID="{955780A5-8D5D-4481-9BEC-CBC0A4A9B507}" presName="Name37" presStyleLbl="parChTrans1D2" presStyleIdx="2" presStyleCnt="3"/>
      <dgm:spPr/>
    </dgm:pt>
    <dgm:pt modelId="{702C18E7-AE5D-4FB8-97B5-F4BD88F5D3EA}" type="pres">
      <dgm:prSet presAssocID="{191E31E8-5F30-4957-A2D5-AB7BF122C8AB}" presName="hierRoot2" presStyleCnt="0">
        <dgm:presLayoutVars>
          <dgm:hierBranch val="init"/>
        </dgm:presLayoutVars>
      </dgm:prSet>
      <dgm:spPr/>
    </dgm:pt>
    <dgm:pt modelId="{B78FB6F6-D54C-44D9-B226-45E206DF949A}" type="pres">
      <dgm:prSet presAssocID="{191E31E8-5F30-4957-A2D5-AB7BF122C8AB}" presName="rootComposite" presStyleCnt="0"/>
      <dgm:spPr/>
    </dgm:pt>
    <dgm:pt modelId="{3D5C5477-352F-423F-A826-15CAD196FE24}" type="pres">
      <dgm:prSet presAssocID="{191E31E8-5F30-4957-A2D5-AB7BF122C8AB}" presName="rootText" presStyleLbl="node2" presStyleIdx="2" presStyleCnt="3">
        <dgm:presLayoutVars>
          <dgm:chPref val="3"/>
        </dgm:presLayoutVars>
      </dgm:prSet>
      <dgm:spPr/>
    </dgm:pt>
    <dgm:pt modelId="{8A621CBE-E176-4464-9B33-A10F1A1223DF}" type="pres">
      <dgm:prSet presAssocID="{191E31E8-5F30-4957-A2D5-AB7BF122C8AB}" presName="rootConnector" presStyleLbl="node2" presStyleIdx="2" presStyleCnt="3"/>
      <dgm:spPr/>
    </dgm:pt>
    <dgm:pt modelId="{0602719E-F207-4745-B902-BAA730A10069}" type="pres">
      <dgm:prSet presAssocID="{191E31E8-5F30-4957-A2D5-AB7BF122C8AB}" presName="hierChild4" presStyleCnt="0"/>
      <dgm:spPr/>
    </dgm:pt>
    <dgm:pt modelId="{3FFEAE9A-BD51-4A2B-A035-B0D136572106}" type="pres">
      <dgm:prSet presAssocID="{40F9223D-120E-4F61-8F37-BAB382D10E7F}" presName="Name37" presStyleLbl="parChTrans1D3" presStyleIdx="2" presStyleCnt="3"/>
      <dgm:spPr/>
    </dgm:pt>
    <dgm:pt modelId="{A290D175-B469-4A82-B06C-35114AF7B45C}" type="pres">
      <dgm:prSet presAssocID="{3ECE57B9-7DD6-448C-9248-98D0418D8E71}" presName="hierRoot2" presStyleCnt="0">
        <dgm:presLayoutVars>
          <dgm:hierBranch val="init"/>
        </dgm:presLayoutVars>
      </dgm:prSet>
      <dgm:spPr/>
    </dgm:pt>
    <dgm:pt modelId="{B99ED89C-F56E-47DE-9574-40818B2F3F7F}" type="pres">
      <dgm:prSet presAssocID="{3ECE57B9-7DD6-448C-9248-98D0418D8E71}" presName="rootComposite" presStyleCnt="0"/>
      <dgm:spPr/>
    </dgm:pt>
    <dgm:pt modelId="{9A07A25F-36F5-41B8-89A5-C16DBA00731B}" type="pres">
      <dgm:prSet presAssocID="{3ECE57B9-7DD6-448C-9248-98D0418D8E71}" presName="rootText" presStyleLbl="node3" presStyleIdx="2" presStyleCnt="3" custScaleX="129128">
        <dgm:presLayoutVars>
          <dgm:chPref val="3"/>
        </dgm:presLayoutVars>
      </dgm:prSet>
      <dgm:spPr/>
    </dgm:pt>
    <dgm:pt modelId="{E3ABB5B6-FA5D-4EB4-BA05-654BFE2FA9BC}" type="pres">
      <dgm:prSet presAssocID="{3ECE57B9-7DD6-448C-9248-98D0418D8E71}" presName="rootConnector" presStyleLbl="node3" presStyleIdx="2" presStyleCnt="3"/>
      <dgm:spPr/>
    </dgm:pt>
    <dgm:pt modelId="{46A8EC1E-0956-47E4-82AF-C448F4C18422}" type="pres">
      <dgm:prSet presAssocID="{3ECE57B9-7DD6-448C-9248-98D0418D8E71}" presName="hierChild4" presStyleCnt="0"/>
      <dgm:spPr/>
    </dgm:pt>
    <dgm:pt modelId="{A250A7C6-3DBD-4813-B659-16CFA4978E61}" type="pres">
      <dgm:prSet presAssocID="{3ECE57B9-7DD6-448C-9248-98D0418D8E71}" presName="hierChild5" presStyleCnt="0"/>
      <dgm:spPr/>
    </dgm:pt>
    <dgm:pt modelId="{ED2B4A4B-725E-43A4-9043-312EB83EBBBB}" type="pres">
      <dgm:prSet presAssocID="{191E31E8-5F30-4957-A2D5-AB7BF122C8AB}" presName="hierChild5" presStyleCnt="0"/>
      <dgm:spPr/>
    </dgm:pt>
    <dgm:pt modelId="{A7535932-D851-4D33-A543-CDD76A89A897}" type="pres">
      <dgm:prSet presAssocID="{E69E187D-9E94-4446-9BE2-E5CEB2F00AB5}" presName="hierChild3" presStyleCnt="0"/>
      <dgm:spPr/>
    </dgm:pt>
  </dgm:ptLst>
  <dgm:cxnLst>
    <dgm:cxn modelId="{DF0DBD10-8CA0-D148-A63F-338B49E7B652}" type="presOf" srcId="{FF67FED8-5336-4C4D-8526-49DEA9121121}" destId="{B8058E19-34C6-400D-906D-8B59A3642D31}" srcOrd="0" destOrd="0" presId="urn:microsoft.com/office/officeart/2005/8/layout/orgChart1"/>
    <dgm:cxn modelId="{B08FE611-F323-F841-94E4-73A9004F8C16}" type="presOf" srcId="{E03064AC-79C9-4298-A6EA-88DAA1CAD53F}" destId="{908F99CA-D503-4E18-B316-84E3C7CCC978}" srcOrd="0" destOrd="0" presId="urn:microsoft.com/office/officeart/2005/8/layout/orgChart1"/>
    <dgm:cxn modelId="{4D5C8415-8B4B-4E92-B89E-1A9C51823FBB}" srcId="{E69E187D-9E94-4446-9BE2-E5CEB2F00AB5}" destId="{191E31E8-5F30-4957-A2D5-AB7BF122C8AB}" srcOrd="2" destOrd="0" parTransId="{955780A5-8D5D-4481-9BEC-CBC0A4A9B507}" sibTransId="{B3139778-D6D9-44D2-BA26-74A6A753FBB4}"/>
    <dgm:cxn modelId="{C86F1C18-6787-5046-999E-941874247533}" type="presOf" srcId="{5D08E980-F5E3-4D3B-AF94-98FB40E937ED}" destId="{1EC0B9C4-2132-4378-8EB9-680B183637BB}" srcOrd="0" destOrd="0" presId="urn:microsoft.com/office/officeart/2005/8/layout/orgChart1"/>
    <dgm:cxn modelId="{B8A4981D-4324-DA44-9416-F3A7A2222E1A}" type="presOf" srcId="{191E31E8-5F30-4957-A2D5-AB7BF122C8AB}" destId="{8A621CBE-E176-4464-9B33-A10F1A1223DF}" srcOrd="1" destOrd="0" presId="urn:microsoft.com/office/officeart/2005/8/layout/orgChart1"/>
    <dgm:cxn modelId="{D014A423-96CA-8841-A0DF-296878AE1B1B}" type="presOf" srcId="{40F9223D-120E-4F61-8F37-BAB382D10E7F}" destId="{3FFEAE9A-BD51-4A2B-A035-B0D136572106}" srcOrd="0" destOrd="0" presId="urn:microsoft.com/office/officeart/2005/8/layout/orgChart1"/>
    <dgm:cxn modelId="{E6E2883B-D39E-0B48-8A1C-2AEFC0F9584E}" type="presOf" srcId="{E69E187D-9E94-4446-9BE2-E5CEB2F00AB5}" destId="{C7A6EDF1-A672-40D5-9D95-E76B6E638B25}" srcOrd="0" destOrd="0" presId="urn:microsoft.com/office/officeart/2005/8/layout/orgChart1"/>
    <dgm:cxn modelId="{E7EBFC40-4AEC-6448-8C8B-100338595D01}" type="presOf" srcId="{FF67FED8-5336-4C4D-8526-49DEA9121121}" destId="{F91FA214-D38B-477C-819D-2FA3C3F3F0A6}" srcOrd="1" destOrd="0" presId="urn:microsoft.com/office/officeart/2005/8/layout/orgChart1"/>
    <dgm:cxn modelId="{E8684D46-1941-4270-9CAF-139412AA15C7}" srcId="{47F4C555-C109-476C-9CC9-608F9BD75184}" destId="{B44C6DDC-12C5-477A-82C3-F474F5DE42DC}" srcOrd="0" destOrd="0" parTransId="{E03064AC-79C9-4298-A6EA-88DAA1CAD53F}" sibTransId="{7D1FA397-D02E-4CAE-A5F8-89B26ED6981F}"/>
    <dgm:cxn modelId="{A1CBF25E-29D8-4769-A004-BCC3020BB4B6}" srcId="{191E31E8-5F30-4957-A2D5-AB7BF122C8AB}" destId="{3ECE57B9-7DD6-448C-9248-98D0418D8E71}" srcOrd="0" destOrd="0" parTransId="{40F9223D-120E-4F61-8F37-BAB382D10E7F}" sibTransId="{7DF786B0-FA12-4EFD-8FAD-6D6E6D74678D}"/>
    <dgm:cxn modelId="{CF96E761-D7E7-9D44-AD8B-AF00D3C60ACD}" type="presOf" srcId="{47F4C555-C109-476C-9CC9-608F9BD75184}" destId="{5DF2CC0C-FF2E-4B92-9955-DC7C3D258149}" srcOrd="1" destOrd="0" presId="urn:microsoft.com/office/officeart/2005/8/layout/orgChart1"/>
    <dgm:cxn modelId="{9564CD74-A76E-0D4C-AF42-86CEBD686C79}" type="presOf" srcId="{E69E187D-9E94-4446-9BE2-E5CEB2F00AB5}" destId="{2440FBBD-4D4B-43BF-9009-2A5698911318}" srcOrd="1" destOrd="0" presId="urn:microsoft.com/office/officeart/2005/8/layout/orgChart1"/>
    <dgm:cxn modelId="{A4D6ED7D-AB80-FD45-AA75-9DE889CB2682}" type="presOf" srcId="{3F4D60EB-5CC0-4CA6-865F-5E4C4AA56201}" destId="{D6C99DB5-BB49-436B-A3B5-4012468B672A}" srcOrd="0" destOrd="0" presId="urn:microsoft.com/office/officeart/2005/8/layout/orgChart1"/>
    <dgm:cxn modelId="{6A5DFD8F-E635-46CD-A7F9-0B5CCD477AD5}" srcId="{FF67FED8-5336-4C4D-8526-49DEA9121121}" destId="{5D08E980-F5E3-4D3B-AF94-98FB40E937ED}" srcOrd="0" destOrd="0" parTransId="{D641CCD2-F1F2-49AE-8127-FAF8C163312F}" sibTransId="{8FBBD8D7-AE26-4772-83A8-F49F21EB18EA}"/>
    <dgm:cxn modelId="{6C3B3791-B499-DF4B-9A15-C0597C8E2E43}" type="presOf" srcId="{2906A975-F924-4AB9-BD07-0DE4ED094EC1}" destId="{5CF26650-621E-40E7-87ED-A016A9127568}" srcOrd="0" destOrd="0" presId="urn:microsoft.com/office/officeart/2005/8/layout/orgChart1"/>
    <dgm:cxn modelId="{BEDEF1A5-7664-B741-9BFC-ED86FA63C445}" type="presOf" srcId="{AFCDD722-B65B-4407-AA84-B9B90C970C24}" destId="{E55196A0-5F04-41B0-8A3B-723EE38A4678}" srcOrd="0" destOrd="0" presId="urn:microsoft.com/office/officeart/2005/8/layout/orgChart1"/>
    <dgm:cxn modelId="{E4BB48AB-3E7C-4574-8AAE-F0C82BC8E5E6}" srcId="{E69E187D-9E94-4446-9BE2-E5CEB2F00AB5}" destId="{47F4C555-C109-476C-9CC9-608F9BD75184}" srcOrd="0" destOrd="0" parTransId="{3F4D60EB-5CC0-4CA6-865F-5E4C4AA56201}" sibTransId="{661764D7-7865-4BBD-80CE-CF44EEE1BF7B}"/>
    <dgm:cxn modelId="{F9F269AD-BDA3-4952-8BAB-7C2551CCD73C}" srcId="{E69E187D-9E94-4446-9BE2-E5CEB2F00AB5}" destId="{FF67FED8-5336-4C4D-8526-49DEA9121121}" srcOrd="1" destOrd="0" parTransId="{AFCDD722-B65B-4407-AA84-B9B90C970C24}" sibTransId="{9C7CCBF7-131D-4BDB-BEDF-AE463FB7CF73}"/>
    <dgm:cxn modelId="{FA28EFAF-1BB9-F84B-9FF4-541A591FF01A}" type="presOf" srcId="{B44C6DDC-12C5-477A-82C3-F474F5DE42DC}" destId="{DA5C1A6E-A5B5-487A-8EC5-EE2EC6F333E9}" srcOrd="0" destOrd="0" presId="urn:microsoft.com/office/officeart/2005/8/layout/orgChart1"/>
    <dgm:cxn modelId="{0E3419B0-C661-46C8-B643-50AC46A23FE4}" srcId="{2906A975-F924-4AB9-BD07-0DE4ED094EC1}" destId="{E69E187D-9E94-4446-9BE2-E5CEB2F00AB5}" srcOrd="0" destOrd="0" parTransId="{F54CF3E2-73DE-4F39-A3B6-86EF62E99AA1}" sibTransId="{F7D6B114-7093-46AB-B11F-460458AE6D79}"/>
    <dgm:cxn modelId="{3D7622B3-E8F4-DD42-B479-1CB7F40E93F3}" type="presOf" srcId="{955780A5-8D5D-4481-9BEC-CBC0A4A9B507}" destId="{FDE85214-9491-44F2-BF0B-ED9D52AB43D8}" srcOrd="0" destOrd="0" presId="urn:microsoft.com/office/officeart/2005/8/layout/orgChart1"/>
    <dgm:cxn modelId="{77753DD2-234A-134E-B46C-17518DBCBA8E}" type="presOf" srcId="{5D08E980-F5E3-4D3B-AF94-98FB40E937ED}" destId="{4B70014F-9782-43C2-A202-9D590F6B6EC3}" srcOrd="1" destOrd="0" presId="urn:microsoft.com/office/officeart/2005/8/layout/orgChart1"/>
    <dgm:cxn modelId="{9F9509D9-5E54-2146-A965-882D797AEF4E}" type="presOf" srcId="{3ECE57B9-7DD6-448C-9248-98D0418D8E71}" destId="{E3ABB5B6-FA5D-4EB4-BA05-654BFE2FA9BC}" srcOrd="1" destOrd="0" presId="urn:microsoft.com/office/officeart/2005/8/layout/orgChart1"/>
    <dgm:cxn modelId="{19E3F7DC-ACAB-EA43-9A8D-384E61B28B10}" type="presOf" srcId="{3ECE57B9-7DD6-448C-9248-98D0418D8E71}" destId="{9A07A25F-36F5-41B8-89A5-C16DBA00731B}" srcOrd="0" destOrd="0" presId="urn:microsoft.com/office/officeart/2005/8/layout/orgChart1"/>
    <dgm:cxn modelId="{638D1AE6-85BF-8549-9238-9A27618E4E76}" type="presOf" srcId="{D641CCD2-F1F2-49AE-8127-FAF8C163312F}" destId="{3A31C6BE-23D0-4ED8-90A5-330CAF5DBF6A}" srcOrd="0" destOrd="0" presId="urn:microsoft.com/office/officeart/2005/8/layout/orgChart1"/>
    <dgm:cxn modelId="{C18A71E7-B5C3-8043-865E-9097C6215F42}" type="presOf" srcId="{B44C6DDC-12C5-477A-82C3-F474F5DE42DC}" destId="{EBAEDF94-FBD3-4E8B-8497-4495163D1CC3}" srcOrd="1" destOrd="0" presId="urn:microsoft.com/office/officeart/2005/8/layout/orgChart1"/>
    <dgm:cxn modelId="{10044BEC-B7E8-EF44-A2E3-74C41460CDB1}" type="presOf" srcId="{47F4C555-C109-476C-9CC9-608F9BD75184}" destId="{D7CD1884-BF2C-41B6-8DE2-411D9A0726B3}" srcOrd="0" destOrd="0" presId="urn:microsoft.com/office/officeart/2005/8/layout/orgChart1"/>
    <dgm:cxn modelId="{A3E515F8-9DCF-2B48-8EBE-E482C066B510}" type="presOf" srcId="{191E31E8-5F30-4957-A2D5-AB7BF122C8AB}" destId="{3D5C5477-352F-423F-A826-15CAD196FE24}" srcOrd="0" destOrd="0" presId="urn:microsoft.com/office/officeart/2005/8/layout/orgChart1"/>
    <dgm:cxn modelId="{69EF47B7-E1C1-3A41-BD0C-FA0FD39F04C4}" type="presParOf" srcId="{5CF26650-621E-40E7-87ED-A016A9127568}" destId="{C16276E7-30BB-49FC-883A-C64F4AAEBEEF}" srcOrd="0" destOrd="0" presId="urn:microsoft.com/office/officeart/2005/8/layout/orgChart1"/>
    <dgm:cxn modelId="{FFC1A5CE-61A0-2C46-B174-830D42599E4C}" type="presParOf" srcId="{C16276E7-30BB-49FC-883A-C64F4AAEBEEF}" destId="{F0B4637C-5B39-46C1-A45F-51925A4B4752}" srcOrd="0" destOrd="0" presId="urn:microsoft.com/office/officeart/2005/8/layout/orgChart1"/>
    <dgm:cxn modelId="{22E56B2D-1776-AE47-95F8-CCF6D25F5C69}" type="presParOf" srcId="{F0B4637C-5B39-46C1-A45F-51925A4B4752}" destId="{C7A6EDF1-A672-40D5-9D95-E76B6E638B25}" srcOrd="0" destOrd="0" presId="urn:microsoft.com/office/officeart/2005/8/layout/orgChart1"/>
    <dgm:cxn modelId="{72D50B36-2633-8F49-832E-B33088B9E29E}" type="presParOf" srcId="{F0B4637C-5B39-46C1-A45F-51925A4B4752}" destId="{2440FBBD-4D4B-43BF-9009-2A5698911318}" srcOrd="1" destOrd="0" presId="urn:microsoft.com/office/officeart/2005/8/layout/orgChart1"/>
    <dgm:cxn modelId="{6659FF8B-5A21-9049-951B-10821834F16B}" type="presParOf" srcId="{C16276E7-30BB-49FC-883A-C64F4AAEBEEF}" destId="{1F2BD0AC-3E60-42B8-83BD-4689283938A1}" srcOrd="1" destOrd="0" presId="urn:microsoft.com/office/officeart/2005/8/layout/orgChart1"/>
    <dgm:cxn modelId="{BCB2BFAE-67EC-3C44-B8E3-707DCBAAE49C}" type="presParOf" srcId="{1F2BD0AC-3E60-42B8-83BD-4689283938A1}" destId="{D6C99DB5-BB49-436B-A3B5-4012468B672A}" srcOrd="0" destOrd="0" presId="urn:microsoft.com/office/officeart/2005/8/layout/orgChart1"/>
    <dgm:cxn modelId="{9DE91601-DCAF-8447-88FF-83490DB08A10}" type="presParOf" srcId="{1F2BD0AC-3E60-42B8-83BD-4689283938A1}" destId="{3B914F18-B977-49FF-A332-9ECE97513B30}" srcOrd="1" destOrd="0" presId="urn:microsoft.com/office/officeart/2005/8/layout/orgChart1"/>
    <dgm:cxn modelId="{5177DE1B-0277-5146-89B8-F287116ABCAE}" type="presParOf" srcId="{3B914F18-B977-49FF-A332-9ECE97513B30}" destId="{B6EE3A7F-E33B-40CA-BA84-24EE4A8EFAFB}" srcOrd="0" destOrd="0" presId="urn:microsoft.com/office/officeart/2005/8/layout/orgChart1"/>
    <dgm:cxn modelId="{7CDBD0E5-4321-DE46-A76B-C9A2A48E004A}" type="presParOf" srcId="{B6EE3A7F-E33B-40CA-BA84-24EE4A8EFAFB}" destId="{D7CD1884-BF2C-41B6-8DE2-411D9A0726B3}" srcOrd="0" destOrd="0" presId="urn:microsoft.com/office/officeart/2005/8/layout/orgChart1"/>
    <dgm:cxn modelId="{066509A6-41C6-D64F-BCD0-DB33D924702A}" type="presParOf" srcId="{B6EE3A7F-E33B-40CA-BA84-24EE4A8EFAFB}" destId="{5DF2CC0C-FF2E-4B92-9955-DC7C3D258149}" srcOrd="1" destOrd="0" presId="urn:microsoft.com/office/officeart/2005/8/layout/orgChart1"/>
    <dgm:cxn modelId="{69C0E0EE-978D-E44D-A44C-00F97B2831B7}" type="presParOf" srcId="{3B914F18-B977-49FF-A332-9ECE97513B30}" destId="{90CC1E4A-D0EB-4F0A-BAED-0CD262104B54}" srcOrd="1" destOrd="0" presId="urn:microsoft.com/office/officeart/2005/8/layout/orgChart1"/>
    <dgm:cxn modelId="{693D20F5-0E0A-1F41-B34B-2F7D3C726B01}" type="presParOf" srcId="{90CC1E4A-D0EB-4F0A-BAED-0CD262104B54}" destId="{908F99CA-D503-4E18-B316-84E3C7CCC978}" srcOrd="0" destOrd="0" presId="urn:microsoft.com/office/officeart/2005/8/layout/orgChart1"/>
    <dgm:cxn modelId="{2C341D17-AA83-6F49-9236-336A0CDC0CE6}" type="presParOf" srcId="{90CC1E4A-D0EB-4F0A-BAED-0CD262104B54}" destId="{2AF6CBE0-8589-42A7-800F-E7B0DC3197CB}" srcOrd="1" destOrd="0" presId="urn:microsoft.com/office/officeart/2005/8/layout/orgChart1"/>
    <dgm:cxn modelId="{22BA64FE-EAF8-C34E-A99C-B5E0A6642746}" type="presParOf" srcId="{2AF6CBE0-8589-42A7-800F-E7B0DC3197CB}" destId="{6CF0883B-50F7-4786-9FB1-92FC8FFA9CD5}" srcOrd="0" destOrd="0" presId="urn:microsoft.com/office/officeart/2005/8/layout/orgChart1"/>
    <dgm:cxn modelId="{A380A12F-8076-4346-B207-487EF5522356}" type="presParOf" srcId="{6CF0883B-50F7-4786-9FB1-92FC8FFA9CD5}" destId="{DA5C1A6E-A5B5-487A-8EC5-EE2EC6F333E9}" srcOrd="0" destOrd="0" presId="urn:microsoft.com/office/officeart/2005/8/layout/orgChart1"/>
    <dgm:cxn modelId="{21EB1658-8A98-F746-9825-997DA4A9FF08}" type="presParOf" srcId="{6CF0883B-50F7-4786-9FB1-92FC8FFA9CD5}" destId="{EBAEDF94-FBD3-4E8B-8497-4495163D1CC3}" srcOrd="1" destOrd="0" presId="urn:microsoft.com/office/officeart/2005/8/layout/orgChart1"/>
    <dgm:cxn modelId="{6CDB4E4E-0FDD-F54E-A000-11BEA7236687}" type="presParOf" srcId="{2AF6CBE0-8589-42A7-800F-E7B0DC3197CB}" destId="{80EA5E46-5F72-4A44-9761-A404F919F7AC}" srcOrd="1" destOrd="0" presId="urn:microsoft.com/office/officeart/2005/8/layout/orgChart1"/>
    <dgm:cxn modelId="{71606CCA-EF7D-F147-8945-8816E3345130}" type="presParOf" srcId="{2AF6CBE0-8589-42A7-800F-E7B0DC3197CB}" destId="{1B2F7344-99E6-4408-BB02-AB2F3F067B74}" srcOrd="2" destOrd="0" presId="urn:microsoft.com/office/officeart/2005/8/layout/orgChart1"/>
    <dgm:cxn modelId="{7E81423D-DD52-3148-AB6C-655D4ECC8422}" type="presParOf" srcId="{3B914F18-B977-49FF-A332-9ECE97513B30}" destId="{175BC9AE-1508-46A6-B6D2-83DBE4048FF1}" srcOrd="2" destOrd="0" presId="urn:microsoft.com/office/officeart/2005/8/layout/orgChart1"/>
    <dgm:cxn modelId="{780236DC-1162-424C-AE49-849D5983C526}" type="presParOf" srcId="{1F2BD0AC-3E60-42B8-83BD-4689283938A1}" destId="{E55196A0-5F04-41B0-8A3B-723EE38A4678}" srcOrd="2" destOrd="0" presId="urn:microsoft.com/office/officeart/2005/8/layout/orgChart1"/>
    <dgm:cxn modelId="{8CD5A37E-808A-6C4A-B8F7-C94606A801DC}" type="presParOf" srcId="{1F2BD0AC-3E60-42B8-83BD-4689283938A1}" destId="{5916E6D9-47DC-43C9-9C2D-7CB91AA1A037}" srcOrd="3" destOrd="0" presId="urn:microsoft.com/office/officeart/2005/8/layout/orgChart1"/>
    <dgm:cxn modelId="{3C3F1787-5B0E-6D47-9833-AC401064631A}" type="presParOf" srcId="{5916E6D9-47DC-43C9-9C2D-7CB91AA1A037}" destId="{95F14CEA-5309-4937-A23E-5661655606ED}" srcOrd="0" destOrd="0" presId="urn:microsoft.com/office/officeart/2005/8/layout/orgChart1"/>
    <dgm:cxn modelId="{08A69C21-FD01-A440-9FE8-345864F617CC}" type="presParOf" srcId="{95F14CEA-5309-4937-A23E-5661655606ED}" destId="{B8058E19-34C6-400D-906D-8B59A3642D31}" srcOrd="0" destOrd="0" presId="urn:microsoft.com/office/officeart/2005/8/layout/orgChart1"/>
    <dgm:cxn modelId="{2957E0F8-B3B5-6944-A1C7-6CA69ACB0E51}" type="presParOf" srcId="{95F14CEA-5309-4937-A23E-5661655606ED}" destId="{F91FA214-D38B-477C-819D-2FA3C3F3F0A6}" srcOrd="1" destOrd="0" presId="urn:microsoft.com/office/officeart/2005/8/layout/orgChart1"/>
    <dgm:cxn modelId="{82159B3A-41AB-1C4D-9AF9-149762EE83FB}" type="presParOf" srcId="{5916E6D9-47DC-43C9-9C2D-7CB91AA1A037}" destId="{D20C8309-D798-4D9D-93F4-F589FF430F7F}" srcOrd="1" destOrd="0" presId="urn:microsoft.com/office/officeart/2005/8/layout/orgChart1"/>
    <dgm:cxn modelId="{3B56663F-6B00-CC42-AD12-415CF52BB282}" type="presParOf" srcId="{D20C8309-D798-4D9D-93F4-F589FF430F7F}" destId="{3A31C6BE-23D0-4ED8-90A5-330CAF5DBF6A}" srcOrd="0" destOrd="0" presId="urn:microsoft.com/office/officeart/2005/8/layout/orgChart1"/>
    <dgm:cxn modelId="{03BE9D49-B0DC-1E4D-A54D-60F0A3BACB78}" type="presParOf" srcId="{D20C8309-D798-4D9D-93F4-F589FF430F7F}" destId="{C03A8EED-E64D-40B2-953B-3924E82C687F}" srcOrd="1" destOrd="0" presId="urn:microsoft.com/office/officeart/2005/8/layout/orgChart1"/>
    <dgm:cxn modelId="{3BBB676A-AD86-684C-867D-B2A162AD0B84}" type="presParOf" srcId="{C03A8EED-E64D-40B2-953B-3924E82C687F}" destId="{CADB6844-D8B6-4544-A99A-530995E25871}" srcOrd="0" destOrd="0" presId="urn:microsoft.com/office/officeart/2005/8/layout/orgChart1"/>
    <dgm:cxn modelId="{361F5243-4B2B-D94A-AC58-AA1376FA17C6}" type="presParOf" srcId="{CADB6844-D8B6-4544-A99A-530995E25871}" destId="{1EC0B9C4-2132-4378-8EB9-680B183637BB}" srcOrd="0" destOrd="0" presId="urn:microsoft.com/office/officeart/2005/8/layout/orgChart1"/>
    <dgm:cxn modelId="{F45E3CD9-DD43-9A45-85B5-C606DCF40653}" type="presParOf" srcId="{CADB6844-D8B6-4544-A99A-530995E25871}" destId="{4B70014F-9782-43C2-A202-9D590F6B6EC3}" srcOrd="1" destOrd="0" presId="urn:microsoft.com/office/officeart/2005/8/layout/orgChart1"/>
    <dgm:cxn modelId="{DE7ED11E-D327-EA4E-8F81-0A885FA19A52}" type="presParOf" srcId="{C03A8EED-E64D-40B2-953B-3924E82C687F}" destId="{2792A6E0-D6A4-4885-B0BA-60EA810D5170}" srcOrd="1" destOrd="0" presId="urn:microsoft.com/office/officeart/2005/8/layout/orgChart1"/>
    <dgm:cxn modelId="{085EB247-C261-7740-8DAF-1B87C18826F8}" type="presParOf" srcId="{C03A8EED-E64D-40B2-953B-3924E82C687F}" destId="{34EA1056-3264-40BC-A164-24D63C739065}" srcOrd="2" destOrd="0" presId="urn:microsoft.com/office/officeart/2005/8/layout/orgChart1"/>
    <dgm:cxn modelId="{4D931C62-C349-804F-AB42-3E4FBF8195BB}" type="presParOf" srcId="{5916E6D9-47DC-43C9-9C2D-7CB91AA1A037}" destId="{666C5776-56D8-4A43-A4E5-ED715C1A889F}" srcOrd="2" destOrd="0" presId="urn:microsoft.com/office/officeart/2005/8/layout/orgChart1"/>
    <dgm:cxn modelId="{3CF0FE7B-2614-8641-8C94-3497D2D574BB}" type="presParOf" srcId="{1F2BD0AC-3E60-42B8-83BD-4689283938A1}" destId="{FDE85214-9491-44F2-BF0B-ED9D52AB43D8}" srcOrd="4" destOrd="0" presId="urn:microsoft.com/office/officeart/2005/8/layout/orgChart1"/>
    <dgm:cxn modelId="{AA79B3F5-5ADD-ED46-9AE3-205EFA0BE12D}" type="presParOf" srcId="{1F2BD0AC-3E60-42B8-83BD-4689283938A1}" destId="{702C18E7-AE5D-4FB8-97B5-F4BD88F5D3EA}" srcOrd="5" destOrd="0" presId="urn:microsoft.com/office/officeart/2005/8/layout/orgChart1"/>
    <dgm:cxn modelId="{CD76CFCA-7F22-E34E-BD48-B5EF76878DFC}" type="presParOf" srcId="{702C18E7-AE5D-4FB8-97B5-F4BD88F5D3EA}" destId="{B78FB6F6-D54C-44D9-B226-45E206DF949A}" srcOrd="0" destOrd="0" presId="urn:microsoft.com/office/officeart/2005/8/layout/orgChart1"/>
    <dgm:cxn modelId="{4AE3F232-5239-6B49-82C7-102F6397A40B}" type="presParOf" srcId="{B78FB6F6-D54C-44D9-B226-45E206DF949A}" destId="{3D5C5477-352F-423F-A826-15CAD196FE24}" srcOrd="0" destOrd="0" presId="urn:microsoft.com/office/officeart/2005/8/layout/orgChart1"/>
    <dgm:cxn modelId="{F0D73050-48C7-D841-9C1F-09E26B8A07EA}" type="presParOf" srcId="{B78FB6F6-D54C-44D9-B226-45E206DF949A}" destId="{8A621CBE-E176-4464-9B33-A10F1A1223DF}" srcOrd="1" destOrd="0" presId="urn:microsoft.com/office/officeart/2005/8/layout/orgChart1"/>
    <dgm:cxn modelId="{9EE1DC39-99D3-404D-B66A-80D41625A6E8}" type="presParOf" srcId="{702C18E7-AE5D-4FB8-97B5-F4BD88F5D3EA}" destId="{0602719E-F207-4745-B902-BAA730A10069}" srcOrd="1" destOrd="0" presId="urn:microsoft.com/office/officeart/2005/8/layout/orgChart1"/>
    <dgm:cxn modelId="{3A1A89D0-3A31-3B4B-80C7-A228A9C1BB89}" type="presParOf" srcId="{0602719E-F207-4745-B902-BAA730A10069}" destId="{3FFEAE9A-BD51-4A2B-A035-B0D136572106}" srcOrd="0" destOrd="0" presId="urn:microsoft.com/office/officeart/2005/8/layout/orgChart1"/>
    <dgm:cxn modelId="{2A4277A6-C3E7-DC40-9D56-89CA5277D4B4}" type="presParOf" srcId="{0602719E-F207-4745-B902-BAA730A10069}" destId="{A290D175-B469-4A82-B06C-35114AF7B45C}" srcOrd="1" destOrd="0" presId="urn:microsoft.com/office/officeart/2005/8/layout/orgChart1"/>
    <dgm:cxn modelId="{9C54FE0B-BDD9-6949-AEE1-61FC79A612BD}" type="presParOf" srcId="{A290D175-B469-4A82-B06C-35114AF7B45C}" destId="{B99ED89C-F56E-47DE-9574-40818B2F3F7F}" srcOrd="0" destOrd="0" presId="urn:microsoft.com/office/officeart/2005/8/layout/orgChart1"/>
    <dgm:cxn modelId="{9CA6F28C-B597-CA4F-BD91-61E1FD62EA22}" type="presParOf" srcId="{B99ED89C-F56E-47DE-9574-40818B2F3F7F}" destId="{9A07A25F-36F5-41B8-89A5-C16DBA00731B}" srcOrd="0" destOrd="0" presId="urn:microsoft.com/office/officeart/2005/8/layout/orgChart1"/>
    <dgm:cxn modelId="{89B48C53-7409-5146-B5A7-8CD43B3C066A}" type="presParOf" srcId="{B99ED89C-F56E-47DE-9574-40818B2F3F7F}" destId="{E3ABB5B6-FA5D-4EB4-BA05-654BFE2FA9BC}" srcOrd="1" destOrd="0" presId="urn:microsoft.com/office/officeart/2005/8/layout/orgChart1"/>
    <dgm:cxn modelId="{22FADC1B-8FF1-BB43-9C90-90A360F68E37}" type="presParOf" srcId="{A290D175-B469-4A82-B06C-35114AF7B45C}" destId="{46A8EC1E-0956-47E4-82AF-C448F4C18422}" srcOrd="1" destOrd="0" presId="urn:microsoft.com/office/officeart/2005/8/layout/orgChart1"/>
    <dgm:cxn modelId="{47D7DBB7-E8EE-AD46-962B-1739696E1BAB}" type="presParOf" srcId="{A290D175-B469-4A82-B06C-35114AF7B45C}" destId="{A250A7C6-3DBD-4813-B659-16CFA4978E61}" srcOrd="2" destOrd="0" presId="urn:microsoft.com/office/officeart/2005/8/layout/orgChart1"/>
    <dgm:cxn modelId="{A3B639C3-8CEB-9545-A529-D41A371C61EE}" type="presParOf" srcId="{702C18E7-AE5D-4FB8-97B5-F4BD88F5D3EA}" destId="{ED2B4A4B-725E-43A4-9043-312EB83EBBBB}" srcOrd="2" destOrd="0" presId="urn:microsoft.com/office/officeart/2005/8/layout/orgChart1"/>
    <dgm:cxn modelId="{319B5D19-2197-DD47-B67C-60ABCD877EEC}" type="presParOf" srcId="{C16276E7-30BB-49FC-883A-C64F4AAEBEEF}" destId="{A7535932-D851-4D33-A543-CDD76A89A8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EAE9A-BD51-4A2B-A035-B0D136572106}">
      <dsp:nvSpPr>
        <dsp:cNvPr id="0" name=""/>
        <dsp:cNvSpPr/>
      </dsp:nvSpPr>
      <dsp:spPr>
        <a:xfrm>
          <a:off x="5709672" y="4134230"/>
          <a:ext cx="339794" cy="1042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036"/>
              </a:lnTo>
              <a:lnTo>
                <a:pt x="339794" y="10420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85214-9491-44F2-BF0B-ED9D52AB43D8}">
      <dsp:nvSpPr>
        <dsp:cNvPr id="0" name=""/>
        <dsp:cNvSpPr/>
      </dsp:nvSpPr>
      <dsp:spPr>
        <a:xfrm>
          <a:off x="3874782" y="2525869"/>
          <a:ext cx="2741008" cy="475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56"/>
              </a:lnTo>
              <a:lnTo>
                <a:pt x="2741008" y="237856"/>
              </a:lnTo>
              <a:lnTo>
                <a:pt x="2741008" y="4757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C6BE-23D0-4ED8-90A5-330CAF5DBF6A}">
      <dsp:nvSpPr>
        <dsp:cNvPr id="0" name=""/>
        <dsp:cNvSpPr/>
      </dsp:nvSpPr>
      <dsp:spPr>
        <a:xfrm>
          <a:off x="2968663" y="4134230"/>
          <a:ext cx="339794" cy="1042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036"/>
              </a:lnTo>
              <a:lnTo>
                <a:pt x="339794" y="10420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196A0-5F04-41B0-8A3B-723EE38A4678}">
      <dsp:nvSpPr>
        <dsp:cNvPr id="0" name=""/>
        <dsp:cNvSpPr/>
      </dsp:nvSpPr>
      <dsp:spPr>
        <a:xfrm>
          <a:off x="3829062" y="2525869"/>
          <a:ext cx="91440" cy="475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7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F99CA-D503-4E18-B316-84E3C7CCC978}">
      <dsp:nvSpPr>
        <dsp:cNvPr id="0" name=""/>
        <dsp:cNvSpPr/>
      </dsp:nvSpPr>
      <dsp:spPr>
        <a:xfrm>
          <a:off x="227654" y="4134230"/>
          <a:ext cx="339794" cy="1042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036"/>
              </a:lnTo>
              <a:lnTo>
                <a:pt x="339794" y="10420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99DB5-BB49-436B-A3B5-4012468B672A}">
      <dsp:nvSpPr>
        <dsp:cNvPr id="0" name=""/>
        <dsp:cNvSpPr/>
      </dsp:nvSpPr>
      <dsp:spPr>
        <a:xfrm>
          <a:off x="1133773" y="2525869"/>
          <a:ext cx="2741008" cy="475712"/>
        </a:xfrm>
        <a:custGeom>
          <a:avLst/>
          <a:gdLst/>
          <a:ahLst/>
          <a:cxnLst/>
          <a:rect l="0" t="0" r="0" b="0"/>
          <a:pathLst>
            <a:path>
              <a:moveTo>
                <a:pt x="2741008" y="0"/>
              </a:moveTo>
              <a:lnTo>
                <a:pt x="2741008" y="237856"/>
              </a:lnTo>
              <a:lnTo>
                <a:pt x="0" y="237856"/>
              </a:lnTo>
              <a:lnTo>
                <a:pt x="0" y="4757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6EDF1-A672-40D5-9D95-E76B6E638B25}">
      <dsp:nvSpPr>
        <dsp:cNvPr id="0" name=""/>
        <dsp:cNvSpPr/>
      </dsp:nvSpPr>
      <dsp:spPr>
        <a:xfrm>
          <a:off x="2742133" y="1393221"/>
          <a:ext cx="2265296" cy="1132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 err="1"/>
            <a:t>GeoTrust</a:t>
          </a:r>
          <a:r>
            <a:rPr lang="en-US" sz="2600" b="0" kern="1200" dirty="0"/>
            <a:t> Global Root CA</a:t>
          </a:r>
        </a:p>
      </dsp:txBody>
      <dsp:txXfrm>
        <a:off x="2742133" y="1393221"/>
        <a:ext cx="2265296" cy="1132648"/>
      </dsp:txXfrm>
    </dsp:sp>
    <dsp:sp modelId="{D7CD1884-BF2C-41B6-8DE2-411D9A0726B3}">
      <dsp:nvSpPr>
        <dsp:cNvPr id="0" name=""/>
        <dsp:cNvSpPr/>
      </dsp:nvSpPr>
      <dsp:spPr>
        <a:xfrm>
          <a:off x="1125" y="3001581"/>
          <a:ext cx="2265296" cy="1132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 err="1"/>
            <a:t>GeoTrust</a:t>
          </a:r>
          <a:r>
            <a:rPr lang="en-US" sz="2600" b="0" kern="1200" dirty="0"/>
            <a:t> I</a:t>
          </a:r>
          <a:r>
            <a:rPr lang="en-US" sz="2600" b="0" i="0" kern="1200" dirty="0"/>
            <a:t>ntermediary CA 1</a:t>
          </a:r>
          <a:endParaRPr lang="en-US" sz="2600" b="0" kern="1200" dirty="0"/>
        </a:p>
      </dsp:txBody>
      <dsp:txXfrm>
        <a:off x="1125" y="3001581"/>
        <a:ext cx="2265296" cy="1132648"/>
      </dsp:txXfrm>
    </dsp:sp>
    <dsp:sp modelId="{DA5C1A6E-A5B5-487A-8EC5-EE2EC6F333E9}">
      <dsp:nvSpPr>
        <dsp:cNvPr id="0" name=""/>
        <dsp:cNvSpPr/>
      </dsp:nvSpPr>
      <dsp:spPr>
        <a:xfrm>
          <a:off x="567449" y="4609942"/>
          <a:ext cx="2265296" cy="1132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Website 1</a:t>
          </a:r>
        </a:p>
      </dsp:txBody>
      <dsp:txXfrm>
        <a:off x="567449" y="4609942"/>
        <a:ext cx="2265296" cy="1132648"/>
      </dsp:txXfrm>
    </dsp:sp>
    <dsp:sp modelId="{B8058E19-34C6-400D-906D-8B59A3642D31}">
      <dsp:nvSpPr>
        <dsp:cNvPr id="0" name=""/>
        <dsp:cNvSpPr/>
      </dsp:nvSpPr>
      <dsp:spPr>
        <a:xfrm>
          <a:off x="2742133" y="3001581"/>
          <a:ext cx="2265296" cy="1132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 err="1"/>
            <a:t>GeoTrust</a:t>
          </a:r>
          <a:r>
            <a:rPr lang="en-US" sz="2600" b="0" kern="1200" dirty="0"/>
            <a:t> I</a:t>
          </a:r>
          <a:r>
            <a:rPr lang="en-US" sz="2600" b="0" i="0" kern="1200" dirty="0"/>
            <a:t>ntermediary CA 2</a:t>
          </a:r>
          <a:endParaRPr lang="en-US" sz="2600" b="0" kern="1200" dirty="0"/>
        </a:p>
      </dsp:txBody>
      <dsp:txXfrm>
        <a:off x="2742133" y="3001581"/>
        <a:ext cx="2265296" cy="1132648"/>
      </dsp:txXfrm>
    </dsp:sp>
    <dsp:sp modelId="{1EC0B9C4-2132-4378-8EB9-680B183637BB}">
      <dsp:nvSpPr>
        <dsp:cNvPr id="0" name=""/>
        <dsp:cNvSpPr/>
      </dsp:nvSpPr>
      <dsp:spPr>
        <a:xfrm>
          <a:off x="3308458" y="4609942"/>
          <a:ext cx="2265296" cy="1132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Website 2</a:t>
          </a:r>
        </a:p>
      </dsp:txBody>
      <dsp:txXfrm>
        <a:off x="3308458" y="4609942"/>
        <a:ext cx="2265296" cy="1132648"/>
      </dsp:txXfrm>
    </dsp:sp>
    <dsp:sp modelId="{3D5C5477-352F-423F-A826-15CAD196FE24}">
      <dsp:nvSpPr>
        <dsp:cNvPr id="0" name=""/>
        <dsp:cNvSpPr/>
      </dsp:nvSpPr>
      <dsp:spPr>
        <a:xfrm>
          <a:off x="5483142" y="3001581"/>
          <a:ext cx="2265296" cy="1132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Google Internet Authority G2</a:t>
          </a:r>
        </a:p>
      </dsp:txBody>
      <dsp:txXfrm>
        <a:off x="5483142" y="3001581"/>
        <a:ext cx="2265296" cy="1132648"/>
      </dsp:txXfrm>
    </dsp:sp>
    <dsp:sp modelId="{9A07A25F-36F5-41B8-89A5-C16DBA00731B}">
      <dsp:nvSpPr>
        <dsp:cNvPr id="0" name=""/>
        <dsp:cNvSpPr/>
      </dsp:nvSpPr>
      <dsp:spPr>
        <a:xfrm>
          <a:off x="6049466" y="4609942"/>
          <a:ext cx="2925132" cy="1132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www.google.com</a:t>
          </a:r>
        </a:p>
      </dsp:txBody>
      <dsp:txXfrm>
        <a:off x="6049466" y="4609942"/>
        <a:ext cx="2925132" cy="113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08405595-4DFE-451E-A370-68019B429944}" type="datetime1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CC631A-2D86-4EDB-8BBF-5D75DF8115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08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0352C3-1888-4890-9A2C-7DA379D9886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843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90FF7C-F806-45FF-A6CC-3F6F03CA0ED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70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2E73F-4856-4B2E-9FF3-E45C724020E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234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474246-C0FE-46D3-B359-B878BF3DA6F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68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9339EC-9B42-4F76-B57E-3899A479EB3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852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0A33C0-32DB-4FAB-825B-306675FDB4E1}" type="slidenum">
              <a:rPr lang="en-US"/>
              <a:pPr/>
              <a:t>17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27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61E928-C2FF-4EF9-9DB6-D487AC0D9D54}" type="slidenum">
              <a:rPr lang="en-US"/>
              <a:pPr/>
              <a:t>18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1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B3499C-DFC4-4A19-B514-7478867017AE}" type="slidenum">
              <a:rPr lang="en-US"/>
              <a:pPr/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A digital signature is an application in which the signer, </a:t>
            </a:r>
            <a:r>
              <a:rPr lang="ja-JP" altLang="en-US"/>
              <a:t>“</a:t>
            </a:r>
            <a:r>
              <a:rPr lang="en-US" altLang="ja-JP"/>
              <a:t>signs</a:t>
            </a:r>
            <a:r>
              <a:rPr lang="ja-JP" altLang="en-US"/>
              <a:t>”</a:t>
            </a:r>
            <a:r>
              <a:rPr lang="en-US" altLang="ja-JP"/>
              <a:t> a message in such a way that anyone can verify that the message was signed byno one but the sender, and consequently that the message has not been modified since it was signed.</a:t>
            </a:r>
          </a:p>
          <a:p>
            <a:pPr eaLnBrk="1" hangingPunct="1"/>
            <a:r>
              <a:rPr lang="en-US"/>
              <a:t>A digital signature usually involves a message-digest algorithm and a public-key (asymmetric) algorithm for encrypting the message digest.</a:t>
            </a:r>
          </a:p>
          <a:p>
            <a:pPr eaLnBrk="1" hangingPunct="1"/>
            <a:r>
              <a:rPr lang="en-US"/>
              <a:t>The entire message need not be signed.</a:t>
            </a:r>
          </a:p>
          <a:p>
            <a:pPr eaLnBrk="1" hangingPunct="1"/>
            <a:r>
              <a:rPr lang="en-US"/>
              <a:t>By using a one-way function—such as a hash function—it is possible to digest the entire message into a small string.</a:t>
            </a:r>
          </a:p>
          <a:p>
            <a:pPr eaLnBrk="1" hangingPunct="1"/>
            <a:r>
              <a:rPr lang="en-US"/>
              <a:t>The hash of the message can produces the digest, but given a digest, it is impossible to determine what the message was.</a:t>
            </a:r>
          </a:p>
          <a:p>
            <a:pPr eaLnBrk="1" hangingPunct="1"/>
            <a:r>
              <a:rPr lang="en-US"/>
              <a:t>Minute changes in message—added white space, lowercase letter changed to uppercase—will have demonstrable impact on digest</a:t>
            </a:r>
          </a:p>
          <a:p>
            <a:pPr eaLnBrk="1" hangingPunct="1"/>
            <a:r>
              <a:rPr lang="en-US"/>
              <a:t>Digest is signed and transmitted with message</a:t>
            </a:r>
          </a:p>
        </p:txBody>
      </p:sp>
    </p:spTree>
    <p:extLst>
      <p:ext uri="{BB962C8B-B14F-4D97-AF65-F5344CB8AC3E}">
        <p14:creationId xmlns:p14="http://schemas.microsoft.com/office/powerpoint/2010/main" val="4220698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88434A-61F8-4FAA-A6DB-4811834BE7F3}" type="slidenum">
              <a:rPr lang="en-US"/>
              <a:pPr/>
              <a:t>20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Upon receipt of a signed message, the digest is reproduced, and the signature is verified against this digest.</a:t>
            </a:r>
          </a:p>
        </p:txBody>
      </p:sp>
    </p:spTree>
    <p:extLst>
      <p:ext uri="{BB962C8B-B14F-4D97-AF65-F5344CB8AC3E}">
        <p14:creationId xmlns:p14="http://schemas.microsoft.com/office/powerpoint/2010/main" val="3024623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DEB0A6-CB6C-4B29-B776-E1099AA69BB9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37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E0B25F-027C-42BD-A522-8CB6DADAE46E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8FBB62-9DB9-4E69-96B2-3420019AC13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039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89C30B-61CC-4002-B877-17770FA4B59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1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6AAC33-6C0B-4016-B31F-62746517CE05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63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E03CE-2B91-4518-84F0-A841108042D9}" type="slidenum">
              <a:rPr lang="en-US"/>
              <a:pPr/>
              <a:t>25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95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090648-8EA1-4060-A5AE-30C167D66111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0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3B169B-6570-4FBD-95ED-25626571DE95}" type="slidenum">
              <a:rPr lang="en-US" altLang="zh-CN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668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D57286-0350-4E8C-84B9-3AE316EBDBB9}" type="slidenum">
              <a:rPr lang="en-US" altLang="zh-CN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960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5F4D3C-C19B-4A14-8151-2CB7DCFD7452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4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Arial" pitchFamily="34" charset="0"/>
                <a:sym typeface="Verdana" pitchFamily="34" charset="0"/>
              </a:rPr>
              <a:t>Data expansion:</a:t>
            </a:r>
            <a:endParaRPr lang="en-US" sz="2400"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FF0000"/>
              </a:buClr>
              <a:buSzPct val="55000"/>
            </a:pPr>
            <a:r>
              <a:rPr lang="en-US" sz="2400">
                <a:latin typeface="Arial" pitchFamily="34" charset="0"/>
                <a:sym typeface="Verdana" pitchFamily="34" charset="0"/>
              </a:rPr>
              <a:t>Compression= 1024</a:t>
            </a:r>
            <a:endParaRPr lang="en-US" sz="2400"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FF0000"/>
              </a:buClr>
              <a:buSzPct val="55000"/>
            </a:pPr>
            <a:r>
              <a:rPr lang="en-US" sz="2400">
                <a:latin typeface="Arial" pitchFamily="34" charset="0"/>
                <a:sym typeface="Verdana" pitchFamily="34" charset="0"/>
              </a:rPr>
              <a:t>Encryption = 1024</a:t>
            </a:r>
            <a:endParaRPr lang="en-US" sz="2400"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FF0000"/>
              </a:buClr>
              <a:buSzPct val="55000"/>
            </a:pPr>
            <a:r>
              <a:rPr lang="en-US" sz="2400">
                <a:latin typeface="Arial" pitchFamily="34" charset="0"/>
                <a:sym typeface="Verdana" pitchFamily="34" charset="0"/>
              </a:rPr>
              <a:t>2</a:t>
            </a:r>
            <a:r>
              <a:rPr lang="en-US" sz="2400" baseline="30000">
                <a:latin typeface="Arial" pitchFamily="34" charset="0"/>
                <a:sym typeface="Verdana" pitchFamily="34" charset="0"/>
              </a:rPr>
              <a:t>16</a:t>
            </a:r>
            <a:r>
              <a:rPr lang="en-US" sz="2400">
                <a:latin typeface="Arial" pitchFamily="34" charset="0"/>
                <a:sym typeface="Verdana" pitchFamily="34" charset="0"/>
              </a:rPr>
              <a:t> – 2048 = 2</a:t>
            </a:r>
            <a:r>
              <a:rPr lang="en-US" sz="2400" baseline="30000">
                <a:latin typeface="Arial" pitchFamily="34" charset="0"/>
                <a:sym typeface="Verdana" pitchFamily="34" charset="0"/>
              </a:rPr>
              <a:t>14</a:t>
            </a:r>
            <a:endParaRPr lang="en-US" sz="2400" baseline="30000"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Arial" pitchFamily="34" charset="0"/>
                <a:sym typeface="Verdana" pitchFamily="34" charset="0"/>
              </a:rPr>
              <a:t>Entire payload, including the MAC is encrypted.</a:t>
            </a:r>
            <a:endParaRPr lang="en-US" sz="2400">
              <a:latin typeface="Arial" pitchFamily="34" charset="0"/>
              <a:cs typeface="Arial" pitchFamily="34" charset="0"/>
              <a:sym typeface="Verdana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29B499-CEFC-4F5D-924D-6DD084A02BAB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5DD07C-80DC-405D-95CE-F3C8543CC2F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53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9F6DC5-77D5-4617-9F4E-060363E1F66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57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33FE3C-D3BC-4100-9106-4D3AEFE674B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55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6FE30-CFBD-428A-9D70-375F88F2259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780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5CB482-5E6C-4081-8B8E-28FE54921BD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63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CCECCD-F265-4FDD-95AE-7E8209F1519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07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62A959-97B9-4119-B763-F1C589BF1C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1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20D88-2B51-4FC2-B3C6-ECE3828D867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29033-F71A-47D7-8A25-E88F48BDF2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FD812-EF6E-43F1-8D6A-8E2828AE86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2B1A-CB61-496B-8E37-FD23C317ECDA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723E8-C2DD-4325-A7AF-EA6380BA77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44DCF-7759-4296-AB36-A0EE1E2AA818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D5C71-9516-471E-A880-EE37304E1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F7BA-3E52-479C-A414-75A61C893DA6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7B077-BA08-4EEC-82D2-FA154ED17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C2851-FB69-472C-9AF9-F3E843288EBC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67D74-4852-448A-9D71-5BC8386C4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176D-9F2B-4EBC-97EC-F821D6019FA1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C35D3-1469-4F76-8634-F3C182C4DB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96408-80DC-4691-97FC-649EA7A924C6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6ABF8-989A-4E09-8441-8DB9C2E622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E0C1C-6C0E-4CCA-87F1-FDF196A1B124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7B5AB-B459-4FDC-AEF6-305F7D0585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74D6D-7E40-4FB1-9A02-4EB88FA6F895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E3B73-54E6-437B-82EC-3747E4EBB1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6AB39-8D3F-44BA-B9C1-6FBA96194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AFEE1-349C-4B7D-ACE2-67989F6FF9F4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D1A77-4456-4A84-8C14-01A21ABF0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2E4C-DE40-4833-A352-81AAF8820A51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C6DA7-AF33-490E-88FB-C2FB4F25D7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7465-27B0-4EF2-9EB4-9F8E0CA70DD2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AA8C6-FDB1-4B2F-BAE0-07200A322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2A4F8-D2C2-45C6-8FC1-9A9579C7054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A71ED-EB97-410A-82BD-9FC9C819FF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F94DD-B61F-4805-8DF2-4AE9228460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07734-17DF-40EB-836F-B228D61C39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590B0-030D-4376-8518-315F9F3A4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2158B-405D-4705-8C00-95403E2C09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AE3A5-BE2B-4739-B53D-2255550BD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F50E0-A7BE-493A-AAFA-50D90191F8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EEECC-7DF0-459E-B39E-0AA46EB812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BA7FE-0D56-4C04-8ACC-808050DEB5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B84F3-3654-44EB-8562-B47D2D0087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F73B-FF81-4A48-93DC-4DB5421883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C6A4A-3564-4362-A519-701B43866683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8DC8F-E31B-4431-9E07-464900040F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6C6D3-524D-4B96-AE51-691F03F99FA9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EA3-C8FD-4D9E-896F-71BE631574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37EC-27D2-4857-AB9B-2525F6E85FFD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E912E-5BAD-4104-A240-63849414B2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3DDA-597C-4074-B8F8-1E43049C7583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82C63-E640-40E7-9A24-016754E0C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B3EC-EBF4-4C2A-BFCF-593D59ADD5AD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1C042-2166-4639-99FF-9E68FE58C9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8C426-D688-4997-A74A-43527EC44D04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F6C45-2560-4B65-A23C-F5F567D8F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0D416-880C-48DD-8ADD-A6A9970044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F816-2507-47B4-9EF0-34C1175FE7AA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C20D1-A9F8-4986-87C5-435B90F7A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0015-CA69-4E31-A2ED-59D159A41CBC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D5341-2E65-4336-80FA-BF7BA1DEA4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6E024-4F41-4592-B212-C0176256F1AE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EEC7B-43C7-4E1F-B810-A3FE2E0905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92FF-58CE-43DF-9AE3-7D445EE24315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9692B-8A0E-4BB7-A60F-0EE129133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60B50-78A7-4BFE-9857-AAD4F85D1A6F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28174-C106-4192-8F7A-97BF36C7E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B74B6F-580C-4E55-8363-DF4ABC9779B0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7E1E1-422E-4134-B797-F8FD032A4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4FA91-9ECD-48A6-B494-A5567CC4F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D7754-FD85-4E4E-BE13-D7C5E6987A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BD3B8-7F2E-498E-9260-324F65C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8A1E5-E2F0-4614-9EFC-3B6EC04638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B27EB-53FB-4BB5-A5DD-ABD906890D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1B53-C970-46DA-91A6-27E71758D0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EB0E8-2345-4C38-9308-1A671D83A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EAB1A-C396-48CC-9756-36F270678B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8F637-3013-4139-B65A-6CE02B24C2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36A78-7B8C-4467-902E-42ACA4609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5D5B-FFA0-4512-B132-1C34F3557DCE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B2FB-C4AF-4FAD-9E48-36466D70D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7246F-6554-40E7-BFE3-334FF4F2AC11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B2012-49BE-4F3E-AE2D-AD956BDFD2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BEF5-704B-44D0-8FC4-21C170226A24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9E7EB-EBEB-4D5B-918F-8A0DE7B3A6F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CC59-08D8-4960-97E7-2187FEE1E261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31397-5DFE-4B63-AB71-75B0176108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B3B0F-C4EA-4896-99CA-EE40EE7226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C900B-10C2-4A2C-A821-B1C8B3E2FAEA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DF8B4-0391-4ACE-9821-317BECF6CF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D4BEE-31AB-4F98-92C4-219F4506E1C9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96589-1689-4372-8B23-B4A4B7F577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01490-3FF9-44EC-AD86-B6FD4E3E81FB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E1B4D-3DB9-4F38-8AF4-E3BA263F58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2A5BE-A257-40F0-B9DA-5ADC03F06231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C1674-A6E9-4609-BC9F-E6E612D94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0ADFC-C677-43FF-9BEE-C47030F74812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79865-6EB9-476F-9BC4-6854641DC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963D-D3DD-412F-B6BE-35B26AB080C5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37B7-5D9B-46BF-8558-37F11ED63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6F2C-163C-4F7F-A0BF-1EA1353053B7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B040B-D3B1-4A28-B475-7AD14DA1E3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90C838E-84C0-4BAA-84D2-663C40714A21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D0B6EB88-FC87-4AAD-9767-5B1578B658F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535384C-82A6-47C9-805D-4C87F7EB882D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348D086-F860-4335-AFD2-90ED97F120A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6A492E-03EC-40D9-9074-9F1A789D779F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FD43208-299F-4126-B858-83E886DDF7E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29929-1C70-430F-A7F8-68AABBEB5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511DCD5-3B19-4EDD-9BFF-3ABABF616A19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8CC1C8E6-47DE-4B0C-8446-CFA6D69C9A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CCD7577-0C0B-4394-9C94-3C2BEFBA6891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B53E9CF-CBDD-4E84-8BD1-68DE1AD273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4D6D6C6-D7B0-4231-961E-CC366B6A3A7F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10D3DCB3-5A40-4A52-87BD-CB862C66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42D880E-A884-4576-AF3F-5956145DE161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210624B-675B-4403-A6B3-8EF3F3431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FAB4A82-3091-4C04-B5A9-2743CA45EA7D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AEE1CF4-9BA7-4CF1-93B7-A7741C7BFB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24AD9E-9E83-44A7-B125-5E71CA6C8926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DAFADCA-310D-42E3-9212-A1978208A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E16AF45-91F6-4BAA-A349-8A875C11CB43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8DEAE7F-295C-405B-857C-EC49F05FA6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FECE970-518F-4991-BCC3-02C93C1AF1C6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08396DA-F1B8-4E8D-9FAA-462818E8A0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209F8-8ECD-4512-A17D-7F9170B36EC6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752EA-531A-4DE4-A1A4-3A7619878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2550769"/>
      </p:ext>
    </p:extLst>
  </p:cSld>
  <p:clrMapOvr>
    <a:masterClrMapping/>
  </p:clrMapOvr>
  <p:transition spd="med">
    <p:dissolv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8C5A-6543-4B8D-92B5-A6206BB67F6A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73637-376E-4B9E-999D-828AF293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5904332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8B938-50F1-47B5-929B-BAFF070BD0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F3B9C-A0CB-4D1B-A700-EDDC71A58B5D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25EF-3DB5-46A5-B362-EEC9C3A52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3190721"/>
      </p:ext>
    </p:extLst>
  </p:cSld>
  <p:clrMapOvr>
    <a:masterClrMapping/>
  </p:clrMapOvr>
  <p:transition spd="med">
    <p:dissolv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8C9-6AE6-4B83-B957-0F29746030D0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8338-2BED-48E5-8172-C8BDF72A1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040533"/>
      </p:ext>
    </p:extLst>
  </p:cSld>
  <p:clrMapOvr>
    <a:masterClrMapping/>
  </p:clrMapOvr>
  <p:transition spd="med">
    <p:dissolv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46AB9-5A05-4F31-9869-5E636CA3E7B0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E2B2-FAC6-4BB8-A96F-6131BE1E0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531468"/>
      </p:ext>
    </p:extLst>
  </p:cSld>
  <p:clrMapOvr>
    <a:masterClrMapping/>
  </p:clrMapOvr>
  <p:transition spd="med">
    <p:dissolv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7968A-47AD-4C30-89C7-5FA0D0B8B4FF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D436B-205E-4742-B51D-B34ECBB9B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695945"/>
      </p:ext>
    </p:extLst>
  </p:cSld>
  <p:clrMapOvr>
    <a:masterClrMapping/>
  </p:clrMapOvr>
  <p:transition spd="med">
    <p:dissolv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830E0-9BF8-4968-BA46-DFCA82B881DB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09717-D080-45BE-98F4-0F95E5767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887132"/>
      </p:ext>
    </p:extLst>
  </p:cSld>
  <p:clrMapOvr>
    <a:masterClrMapping/>
  </p:clrMapOvr>
  <p:transition spd="med">
    <p:dissolv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C0744-DDE2-4572-B628-F15DD1225731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E0C0-9BE0-4FDF-BDD4-1A5B9D29C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092312"/>
      </p:ext>
    </p:extLst>
  </p:cSld>
  <p:clrMapOvr>
    <a:masterClrMapping/>
  </p:clrMapOvr>
  <p:transition spd="med">
    <p:dissolv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D672-F3FD-432C-90ED-07CF474D776B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8D9F3-F0EB-40B9-84C0-60E2F3713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047594"/>
      </p:ext>
    </p:extLst>
  </p:cSld>
  <p:clrMapOvr>
    <a:masterClrMapping/>
  </p:clrMapOvr>
  <p:transition spd="med">
    <p:dissolv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1E36-8A66-4DA5-B5EF-C311BB816705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8B9D3-B188-4A23-A414-D7D327262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30376"/>
      </p:ext>
    </p:extLst>
  </p:cSld>
  <p:clrMapOvr>
    <a:masterClrMapping/>
  </p:clrMapOvr>
  <p:transition spd="med">
    <p:dissolv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180CD-757D-4A33-AA85-18BD97981B06}" type="datetimeFigureOut">
              <a:rPr lang="en-US" altLang="en-US"/>
              <a:pPr>
                <a:defRPr/>
              </a:pPr>
              <a:t>7/29/19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701DE-AD46-43E3-92B9-02C92CEE3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418924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A7D3B-B4C5-46B1-BC21-7F6253FA2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735597AF-520F-488C-ADF8-3A6ADDC6608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8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4890130D-3B39-471B-B296-210815CD0563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schemeClr val="tx1">
                    <a:tint val="75000"/>
                  </a:schemeClr>
                </a:solidFill>
                <a:latin typeface="Gill Sans" pitchFamily="-84" charset="0"/>
                <a:ea typeface="ヒラギノ角ゴ ProN W3" charset="0"/>
                <a:cs typeface="ヒラギノ角ゴ ProN W3" charset="0"/>
                <a:sym typeface="Gill Sans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97E91CA1-E9AB-4FB2-9B4D-5F282E8157F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55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25FCA409-F937-492E-96D3-E48091FE489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14FFF669-302A-42D3-BAF4-5BABCC88B089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schemeClr val="tx1">
                    <a:tint val="75000"/>
                  </a:schemeClr>
                </a:solidFill>
                <a:latin typeface="Gill Sans" pitchFamily="-84" charset="0"/>
                <a:ea typeface="ヒラギノ角ゴ ProN W3" charset="0"/>
                <a:cs typeface="ヒラギノ角ゴ ProN W3" charset="0"/>
                <a:sym typeface="Gill Sans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8F7F63BC-8205-40B4-A1A0-B8E35CECC6F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08" r:id="rId4"/>
    <p:sldLayoutId id="2147484609" r:id="rId5"/>
    <p:sldLayoutId id="2147484610" r:id="rId6"/>
    <p:sldLayoutId id="2147484611" r:id="rId7"/>
    <p:sldLayoutId id="2147484612" r:id="rId8"/>
    <p:sldLayoutId id="2147484613" r:id="rId9"/>
    <p:sldLayoutId id="2147484614" r:id="rId10"/>
    <p:sldLayoutId id="2147484615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6C65747A-EC70-4A26-8377-CCD81A31D6C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425466A0-B42A-4344-AD61-F009A32DA304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schemeClr val="tx1">
                    <a:tint val="75000"/>
                  </a:schemeClr>
                </a:solidFill>
                <a:latin typeface="Gill Sans" pitchFamily="-84" charset="0"/>
                <a:ea typeface="ヒラギノ角ゴ ProN W3" charset="0"/>
                <a:cs typeface="ヒラギノ角ゴ ProN W3" charset="0"/>
                <a:sym typeface="Gill Sans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2BDDB61F-16EB-4E01-8524-670B2FAEAAF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8EF0F5-431B-41DE-9F16-1E848C55444A}" type="datetimeFigureOut">
              <a:rPr lang="en-US"/>
              <a:pPr>
                <a:defRPr/>
              </a:pPr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prstClr val="black">
                    <a:tint val="75000"/>
                  </a:prst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D66DE0DD-58CA-493F-A4EA-E30DEF88EFC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6" r:id="rId1"/>
    <p:sldLayoutId id="2147484647" r:id="rId2"/>
    <p:sldLayoutId id="2147484648" r:id="rId3"/>
    <p:sldLayoutId id="2147484649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>
              <a:defRPr sz="1700">
                <a:solidFill>
                  <a:srgbClr val="898989"/>
                </a:solidFill>
              </a:defRPr>
            </a:lvl1pPr>
          </a:lstStyle>
          <a:p>
            <a:pPr eaLnBrk="1" hangingPunct="1">
              <a:defRPr/>
            </a:pPr>
            <a:fld id="{72C8A984-7E66-47D9-86AF-DB8B673E2967}" type="datetimeFigureOut">
              <a:rPr lang="en-US" altLang="en-US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pPr eaLnBrk="1" hangingPunct="1">
                <a:defRPr/>
              </a:pPr>
              <a:t>7/29/19</a:t>
            </a:fld>
            <a:endParaRPr lang="en-US" alt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898989"/>
                </a:solidFill>
              </a:defRPr>
            </a:lvl1pPr>
          </a:lstStyle>
          <a:p>
            <a:pPr eaLnBrk="1" hangingPunct="1">
              <a:defRPr/>
            </a:pPr>
            <a:fld id="{74C82738-29CD-4AB2-AD17-F14088481D5F}" type="slidenum">
              <a:rPr lang="en-US" altLang="en-US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pPr eaLnBrk="1" hangingPunct="1">
                <a:defRPr/>
              </a:pPr>
              <a:t>‹#›</a:t>
            </a:fld>
            <a:endParaRPr lang="en-US" alt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57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8" r:id="rId1"/>
    <p:sldLayoutId id="2147484659" r:id="rId2"/>
    <p:sldLayoutId id="2147484660" r:id="rId3"/>
    <p:sldLayoutId id="2147484661" r:id="rId4"/>
    <p:sldLayoutId id="2147484662" r:id="rId5"/>
    <p:sldLayoutId id="2147484663" r:id="rId6"/>
    <p:sldLayoutId id="2147484664" r:id="rId7"/>
    <p:sldLayoutId id="2147484665" r:id="rId8"/>
    <p:sldLayoutId id="2147484666" r:id="rId9"/>
    <p:sldLayoutId id="2147484667" r:id="rId10"/>
    <p:sldLayoutId id="2147484668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479800"/>
            <a:ext cx="11703050" cy="1625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Network Security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70000" y="5029200"/>
            <a:ext cx="10464800" cy="3302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CS 6823 – Lecture 6</a:t>
            </a:r>
          </a:p>
          <a:p>
            <a:pPr marL="0" indent="0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Message Integrity, PKI, SSL,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IPSec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Phillip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pmak@nyu.edu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0FFA43-D8FE-4364-A230-F93F70AB202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>
                <a:latin typeface="Arial" pitchFamily="34" charset="0"/>
              </a:rPr>
              <a:t>Security Level of Crypto Algorithms</a:t>
            </a:r>
          </a:p>
        </p:txBody>
      </p:sp>
      <p:graphicFrame>
        <p:nvGraphicFramePr>
          <p:cNvPr id="1122416" name="Group 112"/>
          <p:cNvGraphicFramePr>
            <a:graphicFrameLocks noGrp="1"/>
          </p:cNvGraphicFramePr>
          <p:nvPr/>
        </p:nvGraphicFramePr>
        <p:xfrm>
          <a:off x="846138" y="2652713"/>
          <a:ext cx="11293474" cy="5780090"/>
        </p:xfrm>
        <a:graphic>
          <a:graphicData uri="http://schemas.openxmlformats.org/drawingml/2006/table">
            <a:tbl>
              <a:tblPr/>
              <a:tblGrid>
                <a:gridCol w="340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5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Security Level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Work Factor</a:t>
                      </a:r>
                    </a:p>
                  </a:txBody>
                  <a:tcPr marL="103859" marR="103859" marT="51930" marB="519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Algorithms</a:t>
                      </a:r>
                    </a:p>
                  </a:txBody>
                  <a:tcPr marL="103859" marR="103859" marT="51930" marB="519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1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DES, MD5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Legacy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RC4, SHA1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Minimum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3DES, SEAL, SKIPJACK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AES-128, SHA-256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11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AES-192, SHA-384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AES-256, SHA-512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40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itchFamily="34" charset="0"/>
              </a:rPr>
              <a:t>Hash-Based Message Authentication Code (HMAC)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06400" y="7497034"/>
            <a:ext cx="12128500" cy="206289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2400" i="1" dirty="0" err="1">
                <a:latin typeface="Arial" pitchFamily="34" charset="0"/>
              </a:rPr>
              <a:t>opad</a:t>
            </a:r>
            <a:r>
              <a:rPr lang="en-US" altLang="en-US" sz="2400" dirty="0">
                <a:latin typeface="Arial" pitchFamily="34" charset="0"/>
              </a:rPr>
              <a:t> and </a:t>
            </a:r>
            <a:r>
              <a:rPr lang="en-US" altLang="en-US" sz="2400" i="1" dirty="0" err="1">
                <a:latin typeface="Arial" pitchFamily="34" charset="0"/>
              </a:rPr>
              <a:t>ipad</a:t>
            </a:r>
            <a:r>
              <a:rPr lang="en-US" altLang="en-US" sz="2400" dirty="0">
                <a:latin typeface="Arial" pitchFamily="34" charset="0"/>
              </a:rPr>
              <a:t> are constants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2400" b="1" i="1" dirty="0">
                <a:latin typeface="Arial" pitchFamily="34" charset="0"/>
              </a:rPr>
              <a:t>Authenticates sender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2400" b="1" i="1" dirty="0">
                <a:latin typeface="Arial" pitchFamily="34" charset="0"/>
              </a:rPr>
              <a:t>Verifies message integrity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2400" dirty="0">
                <a:latin typeface="Arial" pitchFamily="34" charset="0"/>
              </a:rPr>
              <a:t>No encryption!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2400" dirty="0">
                <a:latin typeface="Arial" pitchFamily="34" charset="0"/>
              </a:rPr>
              <a:t>Also called </a:t>
            </a:r>
            <a:r>
              <a:rPr lang="en-US" altLang="ja-JP" sz="2400" dirty="0">
                <a:latin typeface="Arial" pitchFamily="34" charset="0"/>
              </a:rPr>
              <a:t>“keyed hash”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A2993A0E-DF0C-4006-B30E-37C4397ED05B}" type="slidenum">
              <a:rPr lang="en-US" altLang="en-US" sz="1200" smtClean="0">
                <a:solidFill>
                  <a:prstClr val="black"/>
                </a:solidFill>
              </a:rPr>
              <a:pPr/>
              <a:t>11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pic>
        <p:nvPicPr>
          <p:cNvPr id="2050" name="Picture 2" descr="https://upload.wikimedia.org/wikipedia/commons/thumb/7/7f/SHAhmac.svg/1086px-SHAhmac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1628775"/>
            <a:ext cx="6991350" cy="523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&#10;\textit{HMAC}(K, m) = H \Bigl( (K \oplus opad) \;||\; H \bigl( (K \oplus ipad) \;||\; m \bigr) \Bigr)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6862632"/>
            <a:ext cx="8920218" cy="7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320213" y="9159815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Source: Wikipedia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034711"/>
      </p:ext>
    </p:extLst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End Point Authentication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Want to be sure of the originator of the message – </a:t>
            </a: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end-point authentication</a:t>
            </a:r>
            <a:r>
              <a:rPr lang="en-US" altLang="en-US" dirty="0">
                <a:latin typeface="Arial" pitchFamily="34" charset="0"/>
              </a:rPr>
              <a:t>.</a:t>
            </a:r>
          </a:p>
          <a:p>
            <a:pPr marL="0" indent="0" eaLnBrk="1" hangingPunct="1"/>
            <a:endParaRPr lang="en-US" altLang="en-US" dirty="0">
              <a:latin typeface="Arial" pitchFamily="34" charset="0"/>
            </a:endParaRPr>
          </a:p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Assuming Alice and Bob have a shared secret, will MAC provide message authentication.</a:t>
            </a:r>
          </a:p>
          <a:p>
            <a:pPr lvl="1" indent="0" eaLnBrk="1" hangingPunct="1"/>
            <a:r>
              <a:rPr lang="en-US" altLang="en-US" dirty="0">
                <a:latin typeface="Arial" pitchFamily="34" charset="0"/>
              </a:rPr>
              <a:t>We do know that Alice created the message. </a:t>
            </a:r>
          </a:p>
          <a:p>
            <a:pPr lvl="1" indent="0" eaLnBrk="1" hangingPunct="1"/>
            <a:r>
              <a:rPr lang="en-US" altLang="en-US" dirty="0">
                <a:latin typeface="Arial" pitchFamily="34" charset="0"/>
              </a:rPr>
              <a:t>But did she send it?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8BCCE98-2C79-4A7B-A7D9-6132F5D87E2D}" type="slidenum">
              <a:rPr lang="en-US" altLang="en-US" sz="1200" smtClean="0">
                <a:solidFill>
                  <a:prstClr val="black"/>
                </a:solidFill>
              </a:rPr>
              <a:pPr/>
              <a:t>12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9247"/>
      </p:ext>
    </p:extLst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Playback Attack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CC4E713-D309-48B2-9234-6C30807E0F0C}" type="slidenum">
              <a:rPr lang="en-US" altLang="en-US" sz="1200" smtClean="0">
                <a:solidFill>
                  <a:prstClr val="black"/>
                </a:solidFill>
              </a:rPr>
              <a:pPr/>
              <a:t>13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pic>
        <p:nvPicPr>
          <p:cNvPr id="7168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4200" y="1828800"/>
            <a:ext cx="88392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254000" y="6400800"/>
            <a:ext cx="12192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Bob cannot distinguish between the original communication and the later playback</a:t>
            </a:r>
          </a:p>
          <a:p>
            <a:pPr eaLnBrk="1" hangingPunct="1"/>
            <a:endParaRPr lang="en-US" altLang="en-US" sz="3200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  <a:p>
            <a:pPr eaLnBrk="1" hangingPunct="1"/>
            <a:r>
              <a:rPr lang="en-US" altLang="en-US" sz="320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Problem is that the shared secret is used over and over</a:t>
            </a:r>
          </a:p>
          <a:p>
            <a:pPr eaLnBrk="1" hangingPunct="1"/>
            <a:endParaRPr lang="en-US" altLang="en-US" sz="3200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  <a:p>
            <a:pPr eaLnBrk="1" hangingPunct="1"/>
            <a:endParaRPr lang="en-US" altLang="en-US" sz="3200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1082"/>
      </p:ext>
    </p:extLst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>
                <a:latin typeface="Arial" pitchFamily="34" charset="0"/>
              </a:rPr>
              <a:t>Defending Against Playback Attack: Nonce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9527103-BEC3-4C66-98F3-9CE5CC0132FD}" type="slidenum">
              <a:rPr lang="en-US" altLang="en-US" sz="1200" smtClean="0">
                <a:solidFill>
                  <a:prstClr val="black"/>
                </a:solidFill>
              </a:rPr>
              <a:pPr/>
              <a:t>14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2708" name="TextBox 4"/>
          <p:cNvSpPr txBox="1">
            <a:spLocks noChangeArrowheads="1"/>
          </p:cNvSpPr>
          <p:nvPr/>
        </p:nvSpPr>
        <p:spPr bwMode="auto">
          <a:xfrm>
            <a:off x="635000" y="2057400"/>
            <a:ext cx="6477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eaLnBrk="1" hangingPunct="1"/>
            <a:r>
              <a:rPr lang="en-US" altLang="en-US" sz="36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1) Alice sends the message, </a:t>
            </a:r>
            <a:r>
              <a:rPr lang="en-US" altLang="ja-JP" sz="36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“I am Alice,” to Bob</a:t>
            </a:r>
          </a:p>
          <a:p>
            <a:pPr marL="742950" indent="-742950" eaLnBrk="1" hangingPunct="1">
              <a:buFontTx/>
              <a:buAutoNum type="arabicParenR"/>
            </a:pPr>
            <a:endParaRPr lang="en-US" altLang="en-US" sz="3600" dirty="0"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  <a:p>
            <a:pPr marL="742950" indent="-742950" eaLnBrk="1" hangingPunct="1"/>
            <a:r>
              <a:rPr lang="en-US" altLang="en-US" sz="36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2) Bob chooses a nonce, </a:t>
            </a:r>
            <a:r>
              <a:rPr lang="en-US" altLang="en-US" sz="3600" i="1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R</a:t>
            </a:r>
            <a:r>
              <a:rPr lang="en-US" altLang="en-US" sz="36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,  and sends it to Alice </a:t>
            </a:r>
          </a:p>
          <a:p>
            <a:pPr marL="742950" indent="-742950" eaLnBrk="1" hangingPunct="1"/>
            <a:endParaRPr lang="en-US" altLang="en-US" sz="3600" dirty="0"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  <a:p>
            <a:pPr marL="742950" indent="-742950" eaLnBrk="1" hangingPunct="1"/>
            <a:r>
              <a:rPr lang="en-US" altLang="en-US" sz="36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3) </a:t>
            </a:r>
            <a:r>
              <a:rPr lang="en-US" altLang="en-US" sz="360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Alice encrypts </a:t>
            </a:r>
            <a:r>
              <a:rPr lang="en-US" altLang="en-US" sz="36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the nonce using Alice and Bob's symmetric secret key,</a:t>
            </a:r>
            <a:r>
              <a:rPr lang="en-US" altLang="en-US" sz="3600" i="1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 K</a:t>
            </a:r>
            <a:r>
              <a:rPr lang="en-US" altLang="en-US" sz="3600" i="1" baseline="-250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A-B</a:t>
            </a:r>
            <a:r>
              <a:rPr lang="en-US" altLang="en-US" sz="36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, and sends the encrypted nonce, </a:t>
            </a:r>
            <a:r>
              <a:rPr lang="en-US" altLang="en-US" sz="3600" i="1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K</a:t>
            </a:r>
            <a:r>
              <a:rPr lang="en-US" altLang="en-US" sz="3600" i="1" baseline="-250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A-B </a:t>
            </a:r>
            <a:r>
              <a:rPr lang="en-US" altLang="en-US" sz="3600" i="1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(R)</a:t>
            </a:r>
            <a:r>
              <a:rPr lang="en-US" altLang="en-US" sz="3600" dirty="0"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 back to Bob.  </a:t>
            </a:r>
          </a:p>
        </p:txBody>
      </p:sp>
      <p:pic>
        <p:nvPicPr>
          <p:cNvPr id="7270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6800" y="1981200"/>
            <a:ext cx="53594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635000" y="8763000"/>
            <a:ext cx="11760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 i="1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A nonce is a number that a protocol will only ever use once-in-a-lifetime</a:t>
            </a:r>
          </a:p>
        </p:txBody>
      </p:sp>
    </p:spTree>
    <p:extLst>
      <p:ext uri="{BB962C8B-B14F-4D97-AF65-F5344CB8AC3E}">
        <p14:creationId xmlns:p14="http://schemas.microsoft.com/office/powerpoint/2010/main" val="1418405785"/>
      </p:ext>
    </p:extLst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Nonce (</a:t>
            </a:r>
            <a:r>
              <a:rPr lang="en-US" altLang="en-US" dirty="0" err="1">
                <a:latin typeface="Arial" pitchFamily="34" charset="0"/>
              </a:rPr>
              <a:t>con</a:t>
            </a:r>
            <a:r>
              <a:rPr lang="en-US" altLang="ja-JP" dirty="0" err="1">
                <a:latin typeface="Arial" pitchFamily="34" charset="0"/>
              </a:rPr>
              <a:t>’t</a:t>
            </a:r>
            <a:r>
              <a:rPr lang="en-US" altLang="ja-JP" dirty="0">
                <a:latin typeface="Arial" pitchFamily="34" charset="0"/>
              </a:rPr>
              <a:t>)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400" i="1" dirty="0">
                <a:latin typeface="Arial" pitchFamily="34" charset="0"/>
                <a:cs typeface="Arial" pitchFamily="34" charset="0"/>
              </a:rPr>
              <a:t>It is the fact that Alice knows  K</a:t>
            </a:r>
            <a:r>
              <a:rPr lang="en-US" altLang="en-US" sz="4400" i="1" baseline="-25000" dirty="0">
                <a:latin typeface="Arial" pitchFamily="34" charset="0"/>
                <a:cs typeface="Arial" pitchFamily="34" charset="0"/>
              </a:rPr>
              <a:t>A-B  </a:t>
            </a:r>
            <a:r>
              <a:rPr lang="en-US" altLang="en-US" sz="4400" i="1" dirty="0">
                <a:latin typeface="Arial" pitchFamily="34" charset="0"/>
                <a:cs typeface="Arial" pitchFamily="34" charset="0"/>
              </a:rPr>
              <a:t>and uses it to encrypt a value that lets Bob know that the message he receives was generated by Alice.  </a:t>
            </a:r>
          </a:p>
          <a:p>
            <a:pPr eaLnBrk="1" hangingPunct="1"/>
            <a:endParaRPr lang="en-US" altLang="en-US" sz="4400" i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4400" i="1" dirty="0">
                <a:latin typeface="Arial" pitchFamily="34" charset="0"/>
                <a:cs typeface="Arial" pitchFamily="34" charset="0"/>
              </a:rPr>
              <a:t>The nonce is used to ensure that Alice is "live." Bob decrypts the received message. If the decrypted nonce equals the nonce he sent Alice, then Alice is authenticated.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8A75134-923B-415E-A81D-C4ABC8EF7A1F}" type="slidenum">
              <a:rPr lang="en-US" altLang="en-US" sz="1200" smtClean="0">
                <a:solidFill>
                  <a:prstClr val="black"/>
                </a:solidFill>
              </a:rPr>
              <a:pPr/>
              <a:t>15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50851"/>
      </p:ext>
    </p:extLst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4800" dirty="0">
                <a:latin typeface="Arial" pitchFamily="34" charset="0"/>
                <a:cs typeface="Arial" pitchFamily="34" charset="0"/>
              </a:rPr>
              <a:t>Public Key Infrastructure (PKI)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algn="ctr"/>
            <a:fld id="{1EC8C5E7-9B94-419E-9E93-856BF18A1102}" type="slidenum">
              <a:rPr lang="en-US" sz="1200">
                <a:solidFill>
                  <a:schemeClr val="tx1"/>
                </a:solidFill>
              </a:rPr>
              <a:pPr algn="ctr"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 noChangeAspect="1"/>
          </p:cNvGrpSpPr>
          <p:nvPr/>
        </p:nvGrpSpPr>
        <p:grpSpPr bwMode="auto">
          <a:xfrm>
            <a:off x="3386138" y="3421063"/>
            <a:ext cx="6550025" cy="3608387"/>
            <a:chOff x="1500" y="1718"/>
            <a:chExt cx="2901" cy="1598"/>
          </a:xfrm>
        </p:grpSpPr>
        <p:sp>
          <p:nvSpPr>
            <p:cNvPr id="3483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00" y="1718"/>
              <a:ext cx="2901" cy="1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Freeform 4"/>
            <p:cNvSpPr>
              <a:spLocks/>
            </p:cNvSpPr>
            <p:nvPr/>
          </p:nvSpPr>
          <p:spPr bwMode="auto">
            <a:xfrm>
              <a:off x="2319" y="1729"/>
              <a:ext cx="1190" cy="527"/>
            </a:xfrm>
            <a:custGeom>
              <a:avLst/>
              <a:gdLst>
                <a:gd name="T0" fmla="*/ 211 w 1190"/>
                <a:gd name="T1" fmla="*/ 0 h 527"/>
                <a:gd name="T2" fmla="*/ 202 w 1190"/>
                <a:gd name="T3" fmla="*/ 33 h 527"/>
                <a:gd name="T4" fmla="*/ 219 w 1190"/>
                <a:gd name="T5" fmla="*/ 67 h 527"/>
                <a:gd name="T6" fmla="*/ 237 w 1190"/>
                <a:gd name="T7" fmla="*/ 96 h 527"/>
                <a:gd name="T8" fmla="*/ 248 w 1190"/>
                <a:gd name="T9" fmla="*/ 130 h 527"/>
                <a:gd name="T10" fmla="*/ 245 w 1190"/>
                <a:gd name="T11" fmla="*/ 158 h 527"/>
                <a:gd name="T12" fmla="*/ 232 w 1190"/>
                <a:gd name="T13" fmla="*/ 185 h 527"/>
                <a:gd name="T14" fmla="*/ 201 w 1190"/>
                <a:gd name="T15" fmla="*/ 200 h 527"/>
                <a:gd name="T16" fmla="*/ 163 w 1190"/>
                <a:gd name="T17" fmla="*/ 189 h 527"/>
                <a:gd name="T18" fmla="*/ 127 w 1190"/>
                <a:gd name="T19" fmla="*/ 168 h 527"/>
                <a:gd name="T20" fmla="*/ 98 w 1190"/>
                <a:gd name="T21" fmla="*/ 151 h 527"/>
                <a:gd name="T22" fmla="*/ 64 w 1190"/>
                <a:gd name="T23" fmla="*/ 149 h 527"/>
                <a:gd name="T24" fmla="*/ 33 w 1190"/>
                <a:gd name="T25" fmla="*/ 166 h 527"/>
                <a:gd name="T26" fmla="*/ 7 w 1190"/>
                <a:gd name="T27" fmla="*/ 202 h 527"/>
                <a:gd name="T28" fmla="*/ 1 w 1190"/>
                <a:gd name="T29" fmla="*/ 243 h 527"/>
                <a:gd name="T30" fmla="*/ 11 w 1190"/>
                <a:gd name="T31" fmla="*/ 283 h 527"/>
                <a:gd name="T32" fmla="*/ 36 w 1190"/>
                <a:gd name="T33" fmla="*/ 315 h 527"/>
                <a:gd name="T34" fmla="*/ 79 w 1190"/>
                <a:gd name="T35" fmla="*/ 338 h 527"/>
                <a:gd name="T36" fmla="*/ 141 w 1190"/>
                <a:gd name="T37" fmla="*/ 343 h 527"/>
                <a:gd name="T38" fmla="*/ 191 w 1190"/>
                <a:gd name="T39" fmla="*/ 344 h 527"/>
                <a:gd name="T40" fmla="*/ 218 w 1190"/>
                <a:gd name="T41" fmla="*/ 374 h 527"/>
                <a:gd name="T42" fmla="*/ 214 w 1190"/>
                <a:gd name="T43" fmla="*/ 411 h 527"/>
                <a:gd name="T44" fmla="*/ 193 w 1190"/>
                <a:gd name="T45" fmla="*/ 455 h 527"/>
                <a:gd name="T46" fmla="*/ 186 w 1190"/>
                <a:gd name="T47" fmla="*/ 492 h 527"/>
                <a:gd name="T48" fmla="*/ 241 w 1190"/>
                <a:gd name="T49" fmla="*/ 499 h 527"/>
                <a:gd name="T50" fmla="*/ 306 w 1190"/>
                <a:gd name="T51" fmla="*/ 506 h 527"/>
                <a:gd name="T52" fmla="*/ 397 w 1190"/>
                <a:gd name="T53" fmla="*/ 506 h 527"/>
                <a:gd name="T54" fmla="*/ 449 w 1190"/>
                <a:gd name="T55" fmla="*/ 497 h 527"/>
                <a:gd name="T56" fmla="*/ 478 w 1190"/>
                <a:gd name="T57" fmla="*/ 477 h 527"/>
                <a:gd name="T58" fmla="*/ 478 w 1190"/>
                <a:gd name="T59" fmla="*/ 443 h 527"/>
                <a:gd name="T60" fmla="*/ 468 w 1190"/>
                <a:gd name="T61" fmla="*/ 404 h 527"/>
                <a:gd name="T62" fmla="*/ 496 w 1190"/>
                <a:gd name="T63" fmla="*/ 375 h 527"/>
                <a:gd name="T64" fmla="*/ 545 w 1190"/>
                <a:gd name="T65" fmla="*/ 361 h 527"/>
                <a:gd name="T66" fmla="*/ 602 w 1190"/>
                <a:gd name="T67" fmla="*/ 356 h 527"/>
                <a:gd name="T68" fmla="*/ 652 w 1190"/>
                <a:gd name="T69" fmla="*/ 366 h 527"/>
                <a:gd name="T70" fmla="*/ 690 w 1190"/>
                <a:gd name="T71" fmla="*/ 391 h 527"/>
                <a:gd name="T72" fmla="*/ 694 w 1190"/>
                <a:gd name="T73" fmla="*/ 423 h 527"/>
                <a:gd name="T74" fmla="*/ 674 w 1190"/>
                <a:gd name="T75" fmla="*/ 462 h 527"/>
                <a:gd name="T76" fmla="*/ 674 w 1190"/>
                <a:gd name="T77" fmla="*/ 500 h 527"/>
                <a:gd name="T78" fmla="*/ 707 w 1190"/>
                <a:gd name="T79" fmla="*/ 519 h 527"/>
                <a:gd name="T80" fmla="*/ 761 w 1190"/>
                <a:gd name="T81" fmla="*/ 527 h 527"/>
                <a:gd name="T82" fmla="*/ 831 w 1190"/>
                <a:gd name="T83" fmla="*/ 522 h 527"/>
                <a:gd name="T84" fmla="*/ 907 w 1190"/>
                <a:gd name="T85" fmla="*/ 510 h 527"/>
                <a:gd name="T86" fmla="*/ 1015 w 1190"/>
                <a:gd name="T87" fmla="*/ 488 h 527"/>
                <a:gd name="T88" fmla="*/ 997 w 1190"/>
                <a:gd name="T89" fmla="*/ 452 h 527"/>
                <a:gd name="T90" fmla="*/ 985 w 1190"/>
                <a:gd name="T91" fmla="*/ 405 h 527"/>
                <a:gd name="T92" fmla="*/ 996 w 1190"/>
                <a:gd name="T93" fmla="*/ 353 h 527"/>
                <a:gd name="T94" fmla="*/ 1031 w 1190"/>
                <a:gd name="T95" fmla="*/ 306 h 527"/>
                <a:gd name="T96" fmla="*/ 1078 w 1190"/>
                <a:gd name="T97" fmla="*/ 280 h 527"/>
                <a:gd name="T98" fmla="*/ 1130 w 1190"/>
                <a:gd name="T99" fmla="*/ 257 h 527"/>
                <a:gd name="T100" fmla="*/ 1166 w 1190"/>
                <a:gd name="T101" fmla="*/ 232 h 527"/>
                <a:gd name="T102" fmla="*/ 1188 w 1190"/>
                <a:gd name="T103" fmla="*/ 194 h 527"/>
                <a:gd name="T104" fmla="*/ 1180 w 1190"/>
                <a:gd name="T105" fmla="*/ 147 h 527"/>
                <a:gd name="T106" fmla="*/ 1142 w 1190"/>
                <a:gd name="T107" fmla="*/ 121 h 527"/>
                <a:gd name="T108" fmla="*/ 1100 w 1190"/>
                <a:gd name="T109" fmla="*/ 135 h 527"/>
                <a:gd name="T110" fmla="*/ 1069 w 1190"/>
                <a:gd name="T111" fmla="*/ 169 h 527"/>
                <a:gd name="T112" fmla="*/ 1026 w 1190"/>
                <a:gd name="T113" fmla="*/ 179 h 527"/>
                <a:gd name="T114" fmla="*/ 990 w 1190"/>
                <a:gd name="T115" fmla="*/ 158 h 527"/>
                <a:gd name="T116" fmla="*/ 973 w 1190"/>
                <a:gd name="T117" fmla="*/ 120 h 527"/>
                <a:gd name="T118" fmla="*/ 976 w 1190"/>
                <a:gd name="T119" fmla="*/ 74 h 527"/>
                <a:gd name="T120" fmla="*/ 991 w 1190"/>
                <a:gd name="T121" fmla="*/ 26 h 5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90"/>
                <a:gd name="T184" fmla="*/ 0 h 527"/>
                <a:gd name="T185" fmla="*/ 1190 w 1190"/>
                <a:gd name="T186" fmla="*/ 527 h 5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90" h="527">
                  <a:moveTo>
                    <a:pt x="997" y="14"/>
                  </a:moveTo>
                  <a:lnTo>
                    <a:pt x="1007" y="0"/>
                  </a:lnTo>
                  <a:lnTo>
                    <a:pt x="211" y="0"/>
                  </a:lnTo>
                  <a:lnTo>
                    <a:pt x="205" y="8"/>
                  </a:lnTo>
                  <a:lnTo>
                    <a:pt x="202" y="20"/>
                  </a:lnTo>
                  <a:lnTo>
                    <a:pt x="202" y="33"/>
                  </a:lnTo>
                  <a:lnTo>
                    <a:pt x="205" y="44"/>
                  </a:lnTo>
                  <a:lnTo>
                    <a:pt x="212" y="56"/>
                  </a:lnTo>
                  <a:lnTo>
                    <a:pt x="219" y="67"/>
                  </a:lnTo>
                  <a:lnTo>
                    <a:pt x="225" y="76"/>
                  </a:lnTo>
                  <a:lnTo>
                    <a:pt x="232" y="86"/>
                  </a:lnTo>
                  <a:lnTo>
                    <a:pt x="237" y="96"/>
                  </a:lnTo>
                  <a:lnTo>
                    <a:pt x="243" y="108"/>
                  </a:lnTo>
                  <a:lnTo>
                    <a:pt x="246" y="119"/>
                  </a:lnTo>
                  <a:lnTo>
                    <a:pt x="248" y="130"/>
                  </a:lnTo>
                  <a:lnTo>
                    <a:pt x="248" y="140"/>
                  </a:lnTo>
                  <a:lnTo>
                    <a:pt x="247" y="151"/>
                  </a:lnTo>
                  <a:lnTo>
                    <a:pt x="245" y="158"/>
                  </a:lnTo>
                  <a:lnTo>
                    <a:pt x="242" y="169"/>
                  </a:lnTo>
                  <a:lnTo>
                    <a:pt x="238" y="178"/>
                  </a:lnTo>
                  <a:lnTo>
                    <a:pt x="232" y="185"/>
                  </a:lnTo>
                  <a:lnTo>
                    <a:pt x="225" y="192"/>
                  </a:lnTo>
                  <a:lnTo>
                    <a:pt x="216" y="197"/>
                  </a:lnTo>
                  <a:lnTo>
                    <a:pt x="201" y="200"/>
                  </a:lnTo>
                  <a:lnTo>
                    <a:pt x="189" y="199"/>
                  </a:lnTo>
                  <a:lnTo>
                    <a:pt x="177" y="195"/>
                  </a:lnTo>
                  <a:lnTo>
                    <a:pt x="163" y="189"/>
                  </a:lnTo>
                  <a:lnTo>
                    <a:pt x="148" y="182"/>
                  </a:lnTo>
                  <a:lnTo>
                    <a:pt x="138" y="175"/>
                  </a:lnTo>
                  <a:lnTo>
                    <a:pt x="127" y="168"/>
                  </a:lnTo>
                  <a:lnTo>
                    <a:pt x="117" y="162"/>
                  </a:lnTo>
                  <a:lnTo>
                    <a:pt x="108" y="156"/>
                  </a:lnTo>
                  <a:lnTo>
                    <a:pt x="98" y="151"/>
                  </a:lnTo>
                  <a:lnTo>
                    <a:pt x="87" y="148"/>
                  </a:lnTo>
                  <a:lnTo>
                    <a:pt x="75" y="147"/>
                  </a:lnTo>
                  <a:lnTo>
                    <a:pt x="64" y="149"/>
                  </a:lnTo>
                  <a:lnTo>
                    <a:pt x="52" y="153"/>
                  </a:lnTo>
                  <a:lnTo>
                    <a:pt x="43" y="159"/>
                  </a:lnTo>
                  <a:lnTo>
                    <a:pt x="33" y="166"/>
                  </a:lnTo>
                  <a:lnTo>
                    <a:pt x="23" y="176"/>
                  </a:lnTo>
                  <a:lnTo>
                    <a:pt x="15" y="187"/>
                  </a:lnTo>
                  <a:lnTo>
                    <a:pt x="7" y="202"/>
                  </a:lnTo>
                  <a:lnTo>
                    <a:pt x="3" y="215"/>
                  </a:lnTo>
                  <a:lnTo>
                    <a:pt x="0" y="228"/>
                  </a:lnTo>
                  <a:lnTo>
                    <a:pt x="1" y="243"/>
                  </a:lnTo>
                  <a:lnTo>
                    <a:pt x="2" y="256"/>
                  </a:lnTo>
                  <a:lnTo>
                    <a:pt x="6" y="271"/>
                  </a:lnTo>
                  <a:lnTo>
                    <a:pt x="11" y="283"/>
                  </a:lnTo>
                  <a:lnTo>
                    <a:pt x="18" y="296"/>
                  </a:lnTo>
                  <a:lnTo>
                    <a:pt x="26" y="306"/>
                  </a:lnTo>
                  <a:lnTo>
                    <a:pt x="36" y="315"/>
                  </a:lnTo>
                  <a:lnTo>
                    <a:pt x="47" y="324"/>
                  </a:lnTo>
                  <a:lnTo>
                    <a:pt x="63" y="332"/>
                  </a:lnTo>
                  <a:lnTo>
                    <a:pt x="79" y="338"/>
                  </a:lnTo>
                  <a:lnTo>
                    <a:pt x="97" y="342"/>
                  </a:lnTo>
                  <a:lnTo>
                    <a:pt x="117" y="344"/>
                  </a:lnTo>
                  <a:lnTo>
                    <a:pt x="141" y="343"/>
                  </a:lnTo>
                  <a:lnTo>
                    <a:pt x="158" y="342"/>
                  </a:lnTo>
                  <a:lnTo>
                    <a:pt x="175" y="341"/>
                  </a:lnTo>
                  <a:lnTo>
                    <a:pt x="191" y="344"/>
                  </a:lnTo>
                  <a:lnTo>
                    <a:pt x="202" y="350"/>
                  </a:lnTo>
                  <a:lnTo>
                    <a:pt x="212" y="361"/>
                  </a:lnTo>
                  <a:lnTo>
                    <a:pt x="218" y="374"/>
                  </a:lnTo>
                  <a:lnTo>
                    <a:pt x="219" y="387"/>
                  </a:lnTo>
                  <a:lnTo>
                    <a:pt x="218" y="398"/>
                  </a:lnTo>
                  <a:lnTo>
                    <a:pt x="214" y="411"/>
                  </a:lnTo>
                  <a:lnTo>
                    <a:pt x="207" y="427"/>
                  </a:lnTo>
                  <a:lnTo>
                    <a:pt x="201" y="440"/>
                  </a:lnTo>
                  <a:lnTo>
                    <a:pt x="193" y="455"/>
                  </a:lnTo>
                  <a:lnTo>
                    <a:pt x="185" y="470"/>
                  </a:lnTo>
                  <a:lnTo>
                    <a:pt x="174" y="490"/>
                  </a:lnTo>
                  <a:lnTo>
                    <a:pt x="186" y="492"/>
                  </a:lnTo>
                  <a:lnTo>
                    <a:pt x="203" y="494"/>
                  </a:lnTo>
                  <a:lnTo>
                    <a:pt x="221" y="496"/>
                  </a:lnTo>
                  <a:lnTo>
                    <a:pt x="241" y="499"/>
                  </a:lnTo>
                  <a:lnTo>
                    <a:pt x="261" y="501"/>
                  </a:lnTo>
                  <a:lnTo>
                    <a:pt x="283" y="504"/>
                  </a:lnTo>
                  <a:lnTo>
                    <a:pt x="306" y="506"/>
                  </a:lnTo>
                  <a:lnTo>
                    <a:pt x="331" y="507"/>
                  </a:lnTo>
                  <a:lnTo>
                    <a:pt x="380" y="507"/>
                  </a:lnTo>
                  <a:lnTo>
                    <a:pt x="397" y="506"/>
                  </a:lnTo>
                  <a:lnTo>
                    <a:pt x="414" y="505"/>
                  </a:lnTo>
                  <a:lnTo>
                    <a:pt x="433" y="502"/>
                  </a:lnTo>
                  <a:lnTo>
                    <a:pt x="449" y="497"/>
                  </a:lnTo>
                  <a:lnTo>
                    <a:pt x="461" y="491"/>
                  </a:lnTo>
                  <a:lnTo>
                    <a:pt x="471" y="484"/>
                  </a:lnTo>
                  <a:lnTo>
                    <a:pt x="478" y="477"/>
                  </a:lnTo>
                  <a:lnTo>
                    <a:pt x="481" y="469"/>
                  </a:lnTo>
                  <a:lnTo>
                    <a:pt x="481" y="457"/>
                  </a:lnTo>
                  <a:lnTo>
                    <a:pt x="478" y="443"/>
                  </a:lnTo>
                  <a:lnTo>
                    <a:pt x="473" y="429"/>
                  </a:lnTo>
                  <a:lnTo>
                    <a:pt x="468" y="416"/>
                  </a:lnTo>
                  <a:lnTo>
                    <a:pt x="468" y="404"/>
                  </a:lnTo>
                  <a:lnTo>
                    <a:pt x="474" y="393"/>
                  </a:lnTo>
                  <a:lnTo>
                    <a:pt x="483" y="383"/>
                  </a:lnTo>
                  <a:lnTo>
                    <a:pt x="496" y="375"/>
                  </a:lnTo>
                  <a:lnTo>
                    <a:pt x="511" y="369"/>
                  </a:lnTo>
                  <a:lnTo>
                    <a:pt x="528" y="364"/>
                  </a:lnTo>
                  <a:lnTo>
                    <a:pt x="545" y="361"/>
                  </a:lnTo>
                  <a:lnTo>
                    <a:pt x="566" y="358"/>
                  </a:lnTo>
                  <a:lnTo>
                    <a:pt x="583" y="356"/>
                  </a:lnTo>
                  <a:lnTo>
                    <a:pt x="602" y="356"/>
                  </a:lnTo>
                  <a:lnTo>
                    <a:pt x="618" y="357"/>
                  </a:lnTo>
                  <a:lnTo>
                    <a:pt x="636" y="361"/>
                  </a:lnTo>
                  <a:lnTo>
                    <a:pt x="652" y="366"/>
                  </a:lnTo>
                  <a:lnTo>
                    <a:pt x="667" y="373"/>
                  </a:lnTo>
                  <a:lnTo>
                    <a:pt x="679" y="381"/>
                  </a:lnTo>
                  <a:lnTo>
                    <a:pt x="690" y="391"/>
                  </a:lnTo>
                  <a:lnTo>
                    <a:pt x="695" y="401"/>
                  </a:lnTo>
                  <a:lnTo>
                    <a:pt x="697" y="411"/>
                  </a:lnTo>
                  <a:lnTo>
                    <a:pt x="694" y="423"/>
                  </a:lnTo>
                  <a:lnTo>
                    <a:pt x="689" y="433"/>
                  </a:lnTo>
                  <a:lnTo>
                    <a:pt x="680" y="449"/>
                  </a:lnTo>
                  <a:lnTo>
                    <a:pt x="674" y="462"/>
                  </a:lnTo>
                  <a:lnTo>
                    <a:pt x="669" y="476"/>
                  </a:lnTo>
                  <a:lnTo>
                    <a:pt x="669" y="488"/>
                  </a:lnTo>
                  <a:lnTo>
                    <a:pt x="674" y="500"/>
                  </a:lnTo>
                  <a:lnTo>
                    <a:pt x="684" y="509"/>
                  </a:lnTo>
                  <a:lnTo>
                    <a:pt x="693" y="514"/>
                  </a:lnTo>
                  <a:lnTo>
                    <a:pt x="707" y="519"/>
                  </a:lnTo>
                  <a:lnTo>
                    <a:pt x="724" y="523"/>
                  </a:lnTo>
                  <a:lnTo>
                    <a:pt x="740" y="525"/>
                  </a:lnTo>
                  <a:lnTo>
                    <a:pt x="761" y="527"/>
                  </a:lnTo>
                  <a:lnTo>
                    <a:pt x="784" y="527"/>
                  </a:lnTo>
                  <a:lnTo>
                    <a:pt x="803" y="524"/>
                  </a:lnTo>
                  <a:lnTo>
                    <a:pt x="831" y="522"/>
                  </a:lnTo>
                  <a:lnTo>
                    <a:pt x="859" y="518"/>
                  </a:lnTo>
                  <a:lnTo>
                    <a:pt x="883" y="514"/>
                  </a:lnTo>
                  <a:lnTo>
                    <a:pt x="907" y="510"/>
                  </a:lnTo>
                  <a:lnTo>
                    <a:pt x="935" y="504"/>
                  </a:lnTo>
                  <a:lnTo>
                    <a:pt x="968" y="497"/>
                  </a:lnTo>
                  <a:lnTo>
                    <a:pt x="1015" y="488"/>
                  </a:lnTo>
                  <a:lnTo>
                    <a:pt x="1009" y="477"/>
                  </a:lnTo>
                  <a:lnTo>
                    <a:pt x="1003" y="465"/>
                  </a:lnTo>
                  <a:lnTo>
                    <a:pt x="997" y="452"/>
                  </a:lnTo>
                  <a:lnTo>
                    <a:pt x="992" y="439"/>
                  </a:lnTo>
                  <a:lnTo>
                    <a:pt x="988" y="423"/>
                  </a:lnTo>
                  <a:lnTo>
                    <a:pt x="985" y="405"/>
                  </a:lnTo>
                  <a:lnTo>
                    <a:pt x="986" y="388"/>
                  </a:lnTo>
                  <a:lnTo>
                    <a:pt x="989" y="371"/>
                  </a:lnTo>
                  <a:lnTo>
                    <a:pt x="996" y="353"/>
                  </a:lnTo>
                  <a:lnTo>
                    <a:pt x="1006" y="335"/>
                  </a:lnTo>
                  <a:lnTo>
                    <a:pt x="1017" y="319"/>
                  </a:lnTo>
                  <a:lnTo>
                    <a:pt x="1031" y="306"/>
                  </a:lnTo>
                  <a:lnTo>
                    <a:pt x="1046" y="296"/>
                  </a:lnTo>
                  <a:lnTo>
                    <a:pt x="1062" y="288"/>
                  </a:lnTo>
                  <a:lnTo>
                    <a:pt x="1078" y="280"/>
                  </a:lnTo>
                  <a:lnTo>
                    <a:pt x="1094" y="274"/>
                  </a:lnTo>
                  <a:lnTo>
                    <a:pt x="1110" y="267"/>
                  </a:lnTo>
                  <a:lnTo>
                    <a:pt x="1130" y="257"/>
                  </a:lnTo>
                  <a:lnTo>
                    <a:pt x="1143" y="251"/>
                  </a:lnTo>
                  <a:lnTo>
                    <a:pt x="1155" y="242"/>
                  </a:lnTo>
                  <a:lnTo>
                    <a:pt x="1166" y="232"/>
                  </a:lnTo>
                  <a:lnTo>
                    <a:pt x="1176" y="221"/>
                  </a:lnTo>
                  <a:lnTo>
                    <a:pt x="1183" y="208"/>
                  </a:lnTo>
                  <a:lnTo>
                    <a:pt x="1188" y="194"/>
                  </a:lnTo>
                  <a:lnTo>
                    <a:pt x="1190" y="178"/>
                  </a:lnTo>
                  <a:lnTo>
                    <a:pt x="1187" y="163"/>
                  </a:lnTo>
                  <a:lnTo>
                    <a:pt x="1180" y="147"/>
                  </a:lnTo>
                  <a:lnTo>
                    <a:pt x="1170" y="135"/>
                  </a:lnTo>
                  <a:lnTo>
                    <a:pt x="1157" y="126"/>
                  </a:lnTo>
                  <a:lnTo>
                    <a:pt x="1142" y="121"/>
                  </a:lnTo>
                  <a:lnTo>
                    <a:pt x="1128" y="121"/>
                  </a:lnTo>
                  <a:lnTo>
                    <a:pt x="1114" y="126"/>
                  </a:lnTo>
                  <a:lnTo>
                    <a:pt x="1100" y="135"/>
                  </a:lnTo>
                  <a:lnTo>
                    <a:pt x="1090" y="146"/>
                  </a:lnTo>
                  <a:lnTo>
                    <a:pt x="1079" y="158"/>
                  </a:lnTo>
                  <a:lnTo>
                    <a:pt x="1069" y="169"/>
                  </a:lnTo>
                  <a:lnTo>
                    <a:pt x="1058" y="176"/>
                  </a:lnTo>
                  <a:lnTo>
                    <a:pt x="1044" y="179"/>
                  </a:lnTo>
                  <a:lnTo>
                    <a:pt x="1026" y="179"/>
                  </a:lnTo>
                  <a:lnTo>
                    <a:pt x="1011" y="176"/>
                  </a:lnTo>
                  <a:lnTo>
                    <a:pt x="1000" y="167"/>
                  </a:lnTo>
                  <a:lnTo>
                    <a:pt x="990" y="158"/>
                  </a:lnTo>
                  <a:lnTo>
                    <a:pt x="982" y="147"/>
                  </a:lnTo>
                  <a:lnTo>
                    <a:pt x="976" y="133"/>
                  </a:lnTo>
                  <a:lnTo>
                    <a:pt x="973" y="120"/>
                  </a:lnTo>
                  <a:lnTo>
                    <a:pt x="972" y="105"/>
                  </a:lnTo>
                  <a:lnTo>
                    <a:pt x="973" y="89"/>
                  </a:lnTo>
                  <a:lnTo>
                    <a:pt x="976" y="74"/>
                  </a:lnTo>
                  <a:lnTo>
                    <a:pt x="981" y="54"/>
                  </a:lnTo>
                  <a:lnTo>
                    <a:pt x="987" y="37"/>
                  </a:lnTo>
                  <a:lnTo>
                    <a:pt x="991" y="26"/>
                  </a:lnTo>
                  <a:lnTo>
                    <a:pt x="997" y="14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Freeform 5"/>
            <p:cNvSpPr>
              <a:spLocks/>
            </p:cNvSpPr>
            <p:nvPr/>
          </p:nvSpPr>
          <p:spPr bwMode="auto">
            <a:xfrm>
              <a:off x="3288" y="2186"/>
              <a:ext cx="951" cy="674"/>
            </a:xfrm>
            <a:custGeom>
              <a:avLst/>
              <a:gdLst>
                <a:gd name="T0" fmla="*/ 79 w 951"/>
                <a:gd name="T1" fmla="*/ 545 h 674"/>
                <a:gd name="T2" fmla="*/ 136 w 951"/>
                <a:gd name="T3" fmla="*/ 556 h 674"/>
                <a:gd name="T4" fmla="*/ 192 w 951"/>
                <a:gd name="T5" fmla="*/ 555 h 674"/>
                <a:gd name="T6" fmla="*/ 248 w 951"/>
                <a:gd name="T7" fmla="*/ 534 h 674"/>
                <a:gd name="T8" fmla="*/ 305 w 951"/>
                <a:gd name="T9" fmla="*/ 519 h 674"/>
                <a:gd name="T10" fmla="*/ 353 w 951"/>
                <a:gd name="T11" fmla="*/ 540 h 674"/>
                <a:gd name="T12" fmla="*/ 345 w 951"/>
                <a:gd name="T13" fmla="*/ 600 h 674"/>
                <a:gd name="T14" fmla="*/ 357 w 951"/>
                <a:gd name="T15" fmla="*/ 653 h 674"/>
                <a:gd name="T16" fmla="*/ 417 w 951"/>
                <a:gd name="T17" fmla="*/ 671 h 674"/>
                <a:gd name="T18" fmla="*/ 495 w 951"/>
                <a:gd name="T19" fmla="*/ 669 h 674"/>
                <a:gd name="T20" fmla="*/ 557 w 951"/>
                <a:gd name="T21" fmla="*/ 643 h 674"/>
                <a:gd name="T22" fmla="*/ 582 w 951"/>
                <a:gd name="T23" fmla="*/ 587 h 674"/>
                <a:gd name="T24" fmla="*/ 600 w 951"/>
                <a:gd name="T25" fmla="*/ 534 h 674"/>
                <a:gd name="T26" fmla="*/ 654 w 951"/>
                <a:gd name="T27" fmla="*/ 506 h 674"/>
                <a:gd name="T28" fmla="*/ 728 w 951"/>
                <a:gd name="T29" fmla="*/ 500 h 674"/>
                <a:gd name="T30" fmla="*/ 798 w 951"/>
                <a:gd name="T31" fmla="*/ 506 h 674"/>
                <a:gd name="T32" fmla="*/ 829 w 951"/>
                <a:gd name="T33" fmla="*/ 40 h 674"/>
                <a:gd name="T34" fmla="*/ 769 w 951"/>
                <a:gd name="T35" fmla="*/ 12 h 674"/>
                <a:gd name="T36" fmla="*/ 688 w 951"/>
                <a:gd name="T37" fmla="*/ 1 h 674"/>
                <a:gd name="T38" fmla="*/ 593 w 951"/>
                <a:gd name="T39" fmla="*/ 2 h 674"/>
                <a:gd name="T40" fmla="*/ 520 w 951"/>
                <a:gd name="T41" fmla="*/ 14 h 674"/>
                <a:gd name="T42" fmla="*/ 487 w 951"/>
                <a:gd name="T43" fmla="*/ 40 h 674"/>
                <a:gd name="T44" fmla="*/ 502 w 951"/>
                <a:gd name="T45" fmla="*/ 74 h 674"/>
                <a:gd name="T46" fmla="*/ 476 w 951"/>
                <a:gd name="T47" fmla="*/ 116 h 674"/>
                <a:gd name="T48" fmla="*/ 427 w 951"/>
                <a:gd name="T49" fmla="*/ 142 h 674"/>
                <a:gd name="T50" fmla="*/ 373 w 951"/>
                <a:gd name="T51" fmla="*/ 153 h 674"/>
                <a:gd name="T52" fmla="*/ 318 w 951"/>
                <a:gd name="T53" fmla="*/ 145 h 674"/>
                <a:gd name="T54" fmla="*/ 284 w 951"/>
                <a:gd name="T55" fmla="*/ 120 h 674"/>
                <a:gd name="T56" fmla="*/ 294 w 951"/>
                <a:gd name="T57" fmla="*/ 81 h 674"/>
                <a:gd name="T58" fmla="*/ 319 w 951"/>
                <a:gd name="T59" fmla="*/ 43 h 674"/>
                <a:gd name="T60" fmla="*/ 302 w 951"/>
                <a:gd name="T61" fmla="*/ 8 h 674"/>
                <a:gd name="T62" fmla="*/ 227 w 951"/>
                <a:gd name="T63" fmla="*/ 0 h 674"/>
                <a:gd name="T64" fmla="*/ 122 w 951"/>
                <a:gd name="T65" fmla="*/ 14 h 674"/>
                <a:gd name="T66" fmla="*/ 46 w 951"/>
                <a:gd name="T67" fmla="*/ 31 h 674"/>
                <a:gd name="T68" fmla="*/ 56 w 951"/>
                <a:gd name="T69" fmla="*/ 80 h 674"/>
                <a:gd name="T70" fmla="*/ 43 w 951"/>
                <a:gd name="T71" fmla="*/ 126 h 674"/>
                <a:gd name="T72" fmla="*/ 18 w 951"/>
                <a:gd name="T73" fmla="*/ 186 h 674"/>
                <a:gd name="T74" fmla="*/ 1 w 951"/>
                <a:gd name="T75" fmla="*/ 242 h 674"/>
                <a:gd name="T76" fmla="*/ 13 w 951"/>
                <a:gd name="T77" fmla="*/ 292 h 674"/>
                <a:gd name="T78" fmla="*/ 64 w 951"/>
                <a:gd name="T79" fmla="*/ 301 h 674"/>
                <a:gd name="T80" fmla="*/ 109 w 951"/>
                <a:gd name="T81" fmla="*/ 258 h 674"/>
                <a:gd name="T82" fmla="*/ 134 w 951"/>
                <a:gd name="T83" fmla="*/ 211 h 674"/>
                <a:gd name="T84" fmla="*/ 183 w 951"/>
                <a:gd name="T85" fmla="*/ 200 h 674"/>
                <a:gd name="T86" fmla="*/ 232 w 951"/>
                <a:gd name="T87" fmla="*/ 222 h 674"/>
                <a:gd name="T88" fmla="*/ 248 w 951"/>
                <a:gd name="T89" fmla="*/ 274 h 674"/>
                <a:gd name="T90" fmla="*/ 219 w 951"/>
                <a:gd name="T91" fmla="*/ 331 h 674"/>
                <a:gd name="T92" fmla="*/ 173 w 951"/>
                <a:gd name="T93" fmla="*/ 371 h 674"/>
                <a:gd name="T94" fmla="*/ 120 w 951"/>
                <a:gd name="T95" fmla="*/ 384 h 674"/>
                <a:gd name="T96" fmla="*/ 70 w 951"/>
                <a:gd name="T97" fmla="*/ 412 h 674"/>
                <a:gd name="T98" fmla="*/ 37 w 951"/>
                <a:gd name="T99" fmla="*/ 459 h 674"/>
                <a:gd name="T100" fmla="*/ 32 w 951"/>
                <a:gd name="T101" fmla="*/ 514 h 6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51"/>
                <a:gd name="T154" fmla="*/ 0 h 674"/>
                <a:gd name="T155" fmla="*/ 951 w 951"/>
                <a:gd name="T156" fmla="*/ 674 h 6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51" h="674">
                  <a:moveTo>
                    <a:pt x="38" y="549"/>
                  </a:moveTo>
                  <a:lnTo>
                    <a:pt x="50" y="546"/>
                  </a:lnTo>
                  <a:lnTo>
                    <a:pt x="66" y="543"/>
                  </a:lnTo>
                  <a:lnTo>
                    <a:pt x="79" y="545"/>
                  </a:lnTo>
                  <a:lnTo>
                    <a:pt x="93" y="547"/>
                  </a:lnTo>
                  <a:lnTo>
                    <a:pt x="106" y="550"/>
                  </a:lnTo>
                  <a:lnTo>
                    <a:pt x="120" y="553"/>
                  </a:lnTo>
                  <a:lnTo>
                    <a:pt x="136" y="556"/>
                  </a:lnTo>
                  <a:lnTo>
                    <a:pt x="148" y="558"/>
                  </a:lnTo>
                  <a:lnTo>
                    <a:pt x="164" y="559"/>
                  </a:lnTo>
                  <a:lnTo>
                    <a:pt x="179" y="558"/>
                  </a:lnTo>
                  <a:lnTo>
                    <a:pt x="192" y="555"/>
                  </a:lnTo>
                  <a:lnTo>
                    <a:pt x="207" y="551"/>
                  </a:lnTo>
                  <a:lnTo>
                    <a:pt x="221" y="546"/>
                  </a:lnTo>
                  <a:lnTo>
                    <a:pt x="234" y="540"/>
                  </a:lnTo>
                  <a:lnTo>
                    <a:pt x="248" y="534"/>
                  </a:lnTo>
                  <a:lnTo>
                    <a:pt x="261" y="528"/>
                  </a:lnTo>
                  <a:lnTo>
                    <a:pt x="277" y="523"/>
                  </a:lnTo>
                  <a:lnTo>
                    <a:pt x="290" y="520"/>
                  </a:lnTo>
                  <a:lnTo>
                    <a:pt x="305" y="519"/>
                  </a:lnTo>
                  <a:lnTo>
                    <a:pt x="319" y="521"/>
                  </a:lnTo>
                  <a:lnTo>
                    <a:pt x="332" y="525"/>
                  </a:lnTo>
                  <a:lnTo>
                    <a:pt x="345" y="533"/>
                  </a:lnTo>
                  <a:lnTo>
                    <a:pt x="353" y="540"/>
                  </a:lnTo>
                  <a:lnTo>
                    <a:pt x="357" y="553"/>
                  </a:lnTo>
                  <a:lnTo>
                    <a:pt x="355" y="567"/>
                  </a:lnTo>
                  <a:lnTo>
                    <a:pt x="351" y="583"/>
                  </a:lnTo>
                  <a:lnTo>
                    <a:pt x="345" y="600"/>
                  </a:lnTo>
                  <a:lnTo>
                    <a:pt x="340" y="614"/>
                  </a:lnTo>
                  <a:lnTo>
                    <a:pt x="341" y="628"/>
                  </a:lnTo>
                  <a:lnTo>
                    <a:pt x="347" y="642"/>
                  </a:lnTo>
                  <a:lnTo>
                    <a:pt x="357" y="653"/>
                  </a:lnTo>
                  <a:lnTo>
                    <a:pt x="367" y="660"/>
                  </a:lnTo>
                  <a:lnTo>
                    <a:pt x="381" y="664"/>
                  </a:lnTo>
                  <a:lnTo>
                    <a:pt x="396" y="668"/>
                  </a:lnTo>
                  <a:lnTo>
                    <a:pt x="417" y="671"/>
                  </a:lnTo>
                  <a:lnTo>
                    <a:pt x="435" y="673"/>
                  </a:lnTo>
                  <a:lnTo>
                    <a:pt x="457" y="674"/>
                  </a:lnTo>
                  <a:lnTo>
                    <a:pt x="477" y="672"/>
                  </a:lnTo>
                  <a:lnTo>
                    <a:pt x="495" y="669"/>
                  </a:lnTo>
                  <a:lnTo>
                    <a:pt x="514" y="664"/>
                  </a:lnTo>
                  <a:lnTo>
                    <a:pt x="531" y="658"/>
                  </a:lnTo>
                  <a:lnTo>
                    <a:pt x="544" y="651"/>
                  </a:lnTo>
                  <a:lnTo>
                    <a:pt x="557" y="643"/>
                  </a:lnTo>
                  <a:lnTo>
                    <a:pt x="567" y="634"/>
                  </a:lnTo>
                  <a:lnTo>
                    <a:pt x="576" y="623"/>
                  </a:lnTo>
                  <a:lnTo>
                    <a:pt x="581" y="609"/>
                  </a:lnTo>
                  <a:lnTo>
                    <a:pt x="582" y="587"/>
                  </a:lnTo>
                  <a:lnTo>
                    <a:pt x="582" y="570"/>
                  </a:lnTo>
                  <a:lnTo>
                    <a:pt x="585" y="555"/>
                  </a:lnTo>
                  <a:lnTo>
                    <a:pt x="591" y="544"/>
                  </a:lnTo>
                  <a:lnTo>
                    <a:pt x="600" y="534"/>
                  </a:lnTo>
                  <a:lnTo>
                    <a:pt x="610" y="525"/>
                  </a:lnTo>
                  <a:lnTo>
                    <a:pt x="623" y="517"/>
                  </a:lnTo>
                  <a:lnTo>
                    <a:pt x="636" y="511"/>
                  </a:lnTo>
                  <a:lnTo>
                    <a:pt x="654" y="506"/>
                  </a:lnTo>
                  <a:lnTo>
                    <a:pt x="671" y="504"/>
                  </a:lnTo>
                  <a:lnTo>
                    <a:pt x="689" y="502"/>
                  </a:lnTo>
                  <a:lnTo>
                    <a:pt x="708" y="501"/>
                  </a:lnTo>
                  <a:lnTo>
                    <a:pt x="728" y="500"/>
                  </a:lnTo>
                  <a:lnTo>
                    <a:pt x="750" y="501"/>
                  </a:lnTo>
                  <a:lnTo>
                    <a:pt x="767" y="502"/>
                  </a:lnTo>
                  <a:lnTo>
                    <a:pt x="782" y="504"/>
                  </a:lnTo>
                  <a:lnTo>
                    <a:pt x="798" y="506"/>
                  </a:lnTo>
                  <a:lnTo>
                    <a:pt x="813" y="508"/>
                  </a:lnTo>
                  <a:lnTo>
                    <a:pt x="829" y="509"/>
                  </a:lnTo>
                  <a:lnTo>
                    <a:pt x="951" y="512"/>
                  </a:lnTo>
                  <a:lnTo>
                    <a:pt x="829" y="40"/>
                  </a:lnTo>
                  <a:lnTo>
                    <a:pt x="812" y="31"/>
                  </a:lnTo>
                  <a:lnTo>
                    <a:pt x="800" y="24"/>
                  </a:lnTo>
                  <a:lnTo>
                    <a:pt x="786" y="18"/>
                  </a:lnTo>
                  <a:lnTo>
                    <a:pt x="769" y="12"/>
                  </a:lnTo>
                  <a:lnTo>
                    <a:pt x="751" y="8"/>
                  </a:lnTo>
                  <a:lnTo>
                    <a:pt x="732" y="5"/>
                  </a:lnTo>
                  <a:lnTo>
                    <a:pt x="709" y="2"/>
                  </a:lnTo>
                  <a:lnTo>
                    <a:pt x="688" y="1"/>
                  </a:lnTo>
                  <a:lnTo>
                    <a:pt x="667" y="0"/>
                  </a:lnTo>
                  <a:lnTo>
                    <a:pt x="643" y="0"/>
                  </a:lnTo>
                  <a:lnTo>
                    <a:pt x="615" y="0"/>
                  </a:lnTo>
                  <a:lnTo>
                    <a:pt x="593" y="2"/>
                  </a:lnTo>
                  <a:lnTo>
                    <a:pt x="571" y="4"/>
                  </a:lnTo>
                  <a:lnTo>
                    <a:pt x="552" y="6"/>
                  </a:lnTo>
                  <a:lnTo>
                    <a:pt x="534" y="10"/>
                  </a:lnTo>
                  <a:lnTo>
                    <a:pt x="520" y="14"/>
                  </a:lnTo>
                  <a:lnTo>
                    <a:pt x="508" y="19"/>
                  </a:lnTo>
                  <a:lnTo>
                    <a:pt x="498" y="25"/>
                  </a:lnTo>
                  <a:lnTo>
                    <a:pt x="491" y="31"/>
                  </a:lnTo>
                  <a:lnTo>
                    <a:pt x="487" y="40"/>
                  </a:lnTo>
                  <a:lnTo>
                    <a:pt x="487" y="49"/>
                  </a:lnTo>
                  <a:lnTo>
                    <a:pt x="492" y="58"/>
                  </a:lnTo>
                  <a:lnTo>
                    <a:pt x="498" y="66"/>
                  </a:lnTo>
                  <a:lnTo>
                    <a:pt x="502" y="74"/>
                  </a:lnTo>
                  <a:lnTo>
                    <a:pt x="502" y="86"/>
                  </a:lnTo>
                  <a:lnTo>
                    <a:pt x="496" y="96"/>
                  </a:lnTo>
                  <a:lnTo>
                    <a:pt x="488" y="106"/>
                  </a:lnTo>
                  <a:lnTo>
                    <a:pt x="476" y="116"/>
                  </a:lnTo>
                  <a:lnTo>
                    <a:pt x="464" y="125"/>
                  </a:lnTo>
                  <a:lnTo>
                    <a:pt x="452" y="131"/>
                  </a:lnTo>
                  <a:lnTo>
                    <a:pt x="440" y="136"/>
                  </a:lnTo>
                  <a:lnTo>
                    <a:pt x="427" y="142"/>
                  </a:lnTo>
                  <a:lnTo>
                    <a:pt x="413" y="146"/>
                  </a:lnTo>
                  <a:lnTo>
                    <a:pt x="399" y="149"/>
                  </a:lnTo>
                  <a:lnTo>
                    <a:pt x="385" y="151"/>
                  </a:lnTo>
                  <a:lnTo>
                    <a:pt x="373" y="153"/>
                  </a:lnTo>
                  <a:lnTo>
                    <a:pt x="357" y="153"/>
                  </a:lnTo>
                  <a:lnTo>
                    <a:pt x="343" y="151"/>
                  </a:lnTo>
                  <a:lnTo>
                    <a:pt x="330" y="149"/>
                  </a:lnTo>
                  <a:lnTo>
                    <a:pt x="318" y="145"/>
                  </a:lnTo>
                  <a:lnTo>
                    <a:pt x="305" y="140"/>
                  </a:lnTo>
                  <a:lnTo>
                    <a:pt x="294" y="134"/>
                  </a:lnTo>
                  <a:lnTo>
                    <a:pt x="287" y="127"/>
                  </a:lnTo>
                  <a:lnTo>
                    <a:pt x="284" y="120"/>
                  </a:lnTo>
                  <a:lnTo>
                    <a:pt x="283" y="113"/>
                  </a:lnTo>
                  <a:lnTo>
                    <a:pt x="284" y="103"/>
                  </a:lnTo>
                  <a:lnTo>
                    <a:pt x="287" y="93"/>
                  </a:lnTo>
                  <a:lnTo>
                    <a:pt x="294" y="81"/>
                  </a:lnTo>
                  <a:lnTo>
                    <a:pt x="303" y="70"/>
                  </a:lnTo>
                  <a:lnTo>
                    <a:pt x="310" y="61"/>
                  </a:lnTo>
                  <a:lnTo>
                    <a:pt x="315" y="54"/>
                  </a:lnTo>
                  <a:lnTo>
                    <a:pt x="319" y="43"/>
                  </a:lnTo>
                  <a:lnTo>
                    <a:pt x="322" y="32"/>
                  </a:lnTo>
                  <a:lnTo>
                    <a:pt x="319" y="23"/>
                  </a:lnTo>
                  <a:lnTo>
                    <a:pt x="313" y="15"/>
                  </a:lnTo>
                  <a:lnTo>
                    <a:pt x="302" y="8"/>
                  </a:lnTo>
                  <a:lnTo>
                    <a:pt x="290" y="5"/>
                  </a:lnTo>
                  <a:lnTo>
                    <a:pt x="278" y="2"/>
                  </a:lnTo>
                  <a:lnTo>
                    <a:pt x="261" y="0"/>
                  </a:lnTo>
                  <a:lnTo>
                    <a:pt x="227" y="0"/>
                  </a:lnTo>
                  <a:lnTo>
                    <a:pt x="202" y="2"/>
                  </a:lnTo>
                  <a:lnTo>
                    <a:pt x="179" y="5"/>
                  </a:lnTo>
                  <a:lnTo>
                    <a:pt x="149" y="9"/>
                  </a:lnTo>
                  <a:lnTo>
                    <a:pt x="122" y="14"/>
                  </a:lnTo>
                  <a:lnTo>
                    <a:pt x="92" y="19"/>
                  </a:lnTo>
                  <a:lnTo>
                    <a:pt x="72" y="23"/>
                  </a:lnTo>
                  <a:lnTo>
                    <a:pt x="55" y="27"/>
                  </a:lnTo>
                  <a:lnTo>
                    <a:pt x="46" y="31"/>
                  </a:lnTo>
                  <a:lnTo>
                    <a:pt x="49" y="40"/>
                  </a:lnTo>
                  <a:lnTo>
                    <a:pt x="53" y="55"/>
                  </a:lnTo>
                  <a:lnTo>
                    <a:pt x="55" y="69"/>
                  </a:lnTo>
                  <a:lnTo>
                    <a:pt x="56" y="80"/>
                  </a:lnTo>
                  <a:lnTo>
                    <a:pt x="54" y="93"/>
                  </a:lnTo>
                  <a:lnTo>
                    <a:pt x="51" y="104"/>
                  </a:lnTo>
                  <a:lnTo>
                    <a:pt x="47" y="116"/>
                  </a:lnTo>
                  <a:lnTo>
                    <a:pt x="43" y="126"/>
                  </a:lnTo>
                  <a:lnTo>
                    <a:pt x="38" y="141"/>
                  </a:lnTo>
                  <a:lnTo>
                    <a:pt x="32" y="156"/>
                  </a:lnTo>
                  <a:lnTo>
                    <a:pt x="26" y="171"/>
                  </a:lnTo>
                  <a:lnTo>
                    <a:pt x="18" y="186"/>
                  </a:lnTo>
                  <a:lnTo>
                    <a:pt x="13" y="200"/>
                  </a:lnTo>
                  <a:lnTo>
                    <a:pt x="9" y="212"/>
                  </a:lnTo>
                  <a:lnTo>
                    <a:pt x="5" y="225"/>
                  </a:lnTo>
                  <a:lnTo>
                    <a:pt x="1" y="242"/>
                  </a:lnTo>
                  <a:lnTo>
                    <a:pt x="0" y="257"/>
                  </a:lnTo>
                  <a:lnTo>
                    <a:pt x="2" y="270"/>
                  </a:lnTo>
                  <a:lnTo>
                    <a:pt x="6" y="283"/>
                  </a:lnTo>
                  <a:lnTo>
                    <a:pt x="13" y="292"/>
                  </a:lnTo>
                  <a:lnTo>
                    <a:pt x="22" y="300"/>
                  </a:lnTo>
                  <a:lnTo>
                    <a:pt x="34" y="304"/>
                  </a:lnTo>
                  <a:lnTo>
                    <a:pt x="47" y="304"/>
                  </a:lnTo>
                  <a:lnTo>
                    <a:pt x="64" y="301"/>
                  </a:lnTo>
                  <a:lnTo>
                    <a:pt x="79" y="294"/>
                  </a:lnTo>
                  <a:lnTo>
                    <a:pt x="92" y="286"/>
                  </a:lnTo>
                  <a:lnTo>
                    <a:pt x="102" y="273"/>
                  </a:lnTo>
                  <a:lnTo>
                    <a:pt x="109" y="258"/>
                  </a:lnTo>
                  <a:lnTo>
                    <a:pt x="111" y="243"/>
                  </a:lnTo>
                  <a:lnTo>
                    <a:pt x="116" y="231"/>
                  </a:lnTo>
                  <a:lnTo>
                    <a:pt x="124" y="220"/>
                  </a:lnTo>
                  <a:lnTo>
                    <a:pt x="134" y="211"/>
                  </a:lnTo>
                  <a:lnTo>
                    <a:pt x="146" y="204"/>
                  </a:lnTo>
                  <a:lnTo>
                    <a:pt x="159" y="201"/>
                  </a:lnTo>
                  <a:lnTo>
                    <a:pt x="170" y="200"/>
                  </a:lnTo>
                  <a:lnTo>
                    <a:pt x="183" y="200"/>
                  </a:lnTo>
                  <a:lnTo>
                    <a:pt x="198" y="202"/>
                  </a:lnTo>
                  <a:lnTo>
                    <a:pt x="210" y="206"/>
                  </a:lnTo>
                  <a:lnTo>
                    <a:pt x="221" y="212"/>
                  </a:lnTo>
                  <a:lnTo>
                    <a:pt x="232" y="222"/>
                  </a:lnTo>
                  <a:lnTo>
                    <a:pt x="240" y="232"/>
                  </a:lnTo>
                  <a:lnTo>
                    <a:pt x="247" y="247"/>
                  </a:lnTo>
                  <a:lnTo>
                    <a:pt x="249" y="261"/>
                  </a:lnTo>
                  <a:lnTo>
                    <a:pt x="248" y="274"/>
                  </a:lnTo>
                  <a:lnTo>
                    <a:pt x="244" y="289"/>
                  </a:lnTo>
                  <a:lnTo>
                    <a:pt x="238" y="304"/>
                  </a:lnTo>
                  <a:lnTo>
                    <a:pt x="230" y="317"/>
                  </a:lnTo>
                  <a:lnTo>
                    <a:pt x="219" y="331"/>
                  </a:lnTo>
                  <a:lnTo>
                    <a:pt x="209" y="342"/>
                  </a:lnTo>
                  <a:lnTo>
                    <a:pt x="196" y="354"/>
                  </a:lnTo>
                  <a:lnTo>
                    <a:pt x="185" y="363"/>
                  </a:lnTo>
                  <a:lnTo>
                    <a:pt x="173" y="371"/>
                  </a:lnTo>
                  <a:lnTo>
                    <a:pt x="162" y="375"/>
                  </a:lnTo>
                  <a:lnTo>
                    <a:pt x="146" y="379"/>
                  </a:lnTo>
                  <a:lnTo>
                    <a:pt x="134" y="381"/>
                  </a:lnTo>
                  <a:lnTo>
                    <a:pt x="120" y="384"/>
                  </a:lnTo>
                  <a:lnTo>
                    <a:pt x="108" y="388"/>
                  </a:lnTo>
                  <a:lnTo>
                    <a:pt x="93" y="395"/>
                  </a:lnTo>
                  <a:lnTo>
                    <a:pt x="80" y="403"/>
                  </a:lnTo>
                  <a:lnTo>
                    <a:pt x="70" y="412"/>
                  </a:lnTo>
                  <a:lnTo>
                    <a:pt x="59" y="423"/>
                  </a:lnTo>
                  <a:lnTo>
                    <a:pt x="51" y="433"/>
                  </a:lnTo>
                  <a:lnTo>
                    <a:pt x="42" y="447"/>
                  </a:lnTo>
                  <a:lnTo>
                    <a:pt x="37" y="459"/>
                  </a:lnTo>
                  <a:lnTo>
                    <a:pt x="32" y="473"/>
                  </a:lnTo>
                  <a:lnTo>
                    <a:pt x="30" y="487"/>
                  </a:lnTo>
                  <a:lnTo>
                    <a:pt x="30" y="499"/>
                  </a:lnTo>
                  <a:lnTo>
                    <a:pt x="32" y="514"/>
                  </a:lnTo>
                  <a:lnTo>
                    <a:pt x="35" y="532"/>
                  </a:lnTo>
                  <a:lnTo>
                    <a:pt x="38" y="549"/>
                  </a:lnTo>
                  <a:close/>
                </a:path>
              </a:pathLst>
            </a:custGeom>
            <a:solidFill>
              <a:srgbClr val="678DC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Freeform 6"/>
            <p:cNvSpPr>
              <a:spLocks/>
            </p:cNvSpPr>
            <p:nvPr/>
          </p:nvSpPr>
          <p:spPr bwMode="auto">
            <a:xfrm>
              <a:off x="2400" y="2083"/>
              <a:ext cx="1137" cy="717"/>
            </a:xfrm>
            <a:custGeom>
              <a:avLst/>
              <a:gdLst>
                <a:gd name="T0" fmla="*/ 940 w 1137"/>
                <a:gd name="T1" fmla="*/ 197 h 717"/>
                <a:gd name="T2" fmla="*/ 909 w 1137"/>
                <a:gd name="T3" fmla="*/ 281 h 717"/>
                <a:gd name="T4" fmla="*/ 886 w 1137"/>
                <a:gd name="T5" fmla="*/ 357 h 717"/>
                <a:gd name="T6" fmla="*/ 929 w 1137"/>
                <a:gd name="T7" fmla="*/ 407 h 717"/>
                <a:gd name="T8" fmla="*/ 992 w 1137"/>
                <a:gd name="T9" fmla="*/ 374 h 717"/>
                <a:gd name="T10" fmla="*/ 1028 w 1137"/>
                <a:gd name="T11" fmla="*/ 310 h 717"/>
                <a:gd name="T12" fmla="*/ 1094 w 1137"/>
                <a:gd name="T13" fmla="*/ 308 h 717"/>
                <a:gd name="T14" fmla="*/ 1136 w 1137"/>
                <a:gd name="T15" fmla="*/ 355 h 717"/>
                <a:gd name="T16" fmla="*/ 1123 w 1137"/>
                <a:gd name="T17" fmla="*/ 412 h 717"/>
                <a:gd name="T18" fmla="*/ 1063 w 1137"/>
                <a:gd name="T19" fmla="*/ 472 h 717"/>
                <a:gd name="T20" fmla="*/ 994 w 1137"/>
                <a:gd name="T21" fmla="*/ 491 h 717"/>
                <a:gd name="T22" fmla="*/ 941 w 1137"/>
                <a:gd name="T23" fmla="*/ 531 h 717"/>
                <a:gd name="T24" fmla="*/ 917 w 1137"/>
                <a:gd name="T25" fmla="*/ 603 h 717"/>
                <a:gd name="T26" fmla="*/ 907 w 1137"/>
                <a:gd name="T27" fmla="*/ 640 h 717"/>
                <a:gd name="T28" fmla="*/ 839 w 1137"/>
                <a:gd name="T29" fmla="*/ 636 h 717"/>
                <a:gd name="T30" fmla="*/ 746 w 1137"/>
                <a:gd name="T31" fmla="*/ 663 h 717"/>
                <a:gd name="T32" fmla="*/ 653 w 1137"/>
                <a:gd name="T33" fmla="*/ 699 h 717"/>
                <a:gd name="T34" fmla="*/ 548 w 1137"/>
                <a:gd name="T35" fmla="*/ 715 h 717"/>
                <a:gd name="T36" fmla="*/ 491 w 1137"/>
                <a:gd name="T37" fmla="*/ 676 h 717"/>
                <a:gd name="T38" fmla="*/ 522 w 1137"/>
                <a:gd name="T39" fmla="*/ 620 h 717"/>
                <a:gd name="T40" fmla="*/ 603 w 1137"/>
                <a:gd name="T41" fmla="*/ 587 h 717"/>
                <a:gd name="T42" fmla="*/ 661 w 1137"/>
                <a:gd name="T43" fmla="*/ 549 h 717"/>
                <a:gd name="T44" fmla="*/ 622 w 1137"/>
                <a:gd name="T45" fmla="*/ 513 h 717"/>
                <a:gd name="T46" fmla="*/ 532 w 1137"/>
                <a:gd name="T47" fmla="*/ 517 h 717"/>
                <a:gd name="T48" fmla="*/ 450 w 1137"/>
                <a:gd name="T49" fmla="*/ 548 h 717"/>
                <a:gd name="T50" fmla="*/ 356 w 1137"/>
                <a:gd name="T51" fmla="*/ 603 h 717"/>
                <a:gd name="T52" fmla="*/ 246 w 1137"/>
                <a:gd name="T53" fmla="*/ 636 h 717"/>
                <a:gd name="T54" fmla="*/ 137 w 1137"/>
                <a:gd name="T55" fmla="*/ 643 h 717"/>
                <a:gd name="T56" fmla="*/ 190 w 1137"/>
                <a:gd name="T57" fmla="*/ 578 h 717"/>
                <a:gd name="T58" fmla="*/ 231 w 1137"/>
                <a:gd name="T59" fmla="*/ 509 h 717"/>
                <a:gd name="T60" fmla="*/ 213 w 1137"/>
                <a:gd name="T61" fmla="*/ 450 h 717"/>
                <a:gd name="T62" fmla="*/ 161 w 1137"/>
                <a:gd name="T63" fmla="*/ 452 h 717"/>
                <a:gd name="T64" fmla="*/ 118 w 1137"/>
                <a:gd name="T65" fmla="*/ 504 h 717"/>
                <a:gd name="T66" fmla="*/ 54 w 1137"/>
                <a:gd name="T67" fmla="*/ 524 h 717"/>
                <a:gd name="T68" fmla="*/ 4 w 1137"/>
                <a:gd name="T69" fmla="*/ 478 h 717"/>
                <a:gd name="T70" fmla="*/ 16 w 1137"/>
                <a:gd name="T71" fmla="*/ 415 h 717"/>
                <a:gd name="T72" fmla="*/ 84 w 1137"/>
                <a:gd name="T73" fmla="*/ 373 h 717"/>
                <a:gd name="T74" fmla="*/ 128 w 1137"/>
                <a:gd name="T75" fmla="*/ 305 h 717"/>
                <a:gd name="T76" fmla="*/ 101 w 1137"/>
                <a:gd name="T77" fmla="*/ 218 h 717"/>
                <a:gd name="T78" fmla="*/ 91 w 1137"/>
                <a:gd name="T79" fmla="*/ 134 h 717"/>
                <a:gd name="T80" fmla="*/ 178 w 1137"/>
                <a:gd name="T81" fmla="*/ 145 h 717"/>
                <a:gd name="T82" fmla="*/ 314 w 1137"/>
                <a:gd name="T83" fmla="*/ 150 h 717"/>
                <a:gd name="T84" fmla="*/ 388 w 1137"/>
                <a:gd name="T85" fmla="*/ 128 h 717"/>
                <a:gd name="T86" fmla="*/ 390 w 1137"/>
                <a:gd name="T87" fmla="*/ 73 h 717"/>
                <a:gd name="T88" fmla="*/ 413 w 1137"/>
                <a:gd name="T89" fmla="*/ 19 h 717"/>
                <a:gd name="T90" fmla="*/ 500 w 1137"/>
                <a:gd name="T91" fmla="*/ 0 h 717"/>
                <a:gd name="T92" fmla="*/ 584 w 1137"/>
                <a:gd name="T93" fmla="*/ 17 h 717"/>
                <a:gd name="T94" fmla="*/ 611 w 1137"/>
                <a:gd name="T95" fmla="*/ 67 h 717"/>
                <a:gd name="T96" fmla="*/ 586 w 1137"/>
                <a:gd name="T97" fmla="*/ 132 h 717"/>
                <a:gd name="T98" fmla="*/ 641 w 1137"/>
                <a:gd name="T99" fmla="*/ 167 h 717"/>
                <a:gd name="T100" fmla="*/ 748 w 1137"/>
                <a:gd name="T101" fmla="*/ 166 h 717"/>
                <a:gd name="T102" fmla="*/ 885 w 1137"/>
                <a:gd name="T103" fmla="*/ 141 h 71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37"/>
                <a:gd name="T157" fmla="*/ 0 h 717"/>
                <a:gd name="T158" fmla="*/ 1137 w 1137"/>
                <a:gd name="T159" fmla="*/ 717 h 71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37" h="717">
                  <a:moveTo>
                    <a:pt x="935" y="142"/>
                  </a:moveTo>
                  <a:lnTo>
                    <a:pt x="939" y="160"/>
                  </a:lnTo>
                  <a:lnTo>
                    <a:pt x="942" y="174"/>
                  </a:lnTo>
                  <a:lnTo>
                    <a:pt x="943" y="185"/>
                  </a:lnTo>
                  <a:lnTo>
                    <a:pt x="940" y="197"/>
                  </a:lnTo>
                  <a:lnTo>
                    <a:pt x="935" y="214"/>
                  </a:lnTo>
                  <a:lnTo>
                    <a:pt x="929" y="231"/>
                  </a:lnTo>
                  <a:lnTo>
                    <a:pt x="923" y="247"/>
                  </a:lnTo>
                  <a:lnTo>
                    <a:pt x="917" y="262"/>
                  </a:lnTo>
                  <a:lnTo>
                    <a:pt x="909" y="281"/>
                  </a:lnTo>
                  <a:lnTo>
                    <a:pt x="902" y="296"/>
                  </a:lnTo>
                  <a:lnTo>
                    <a:pt x="897" y="309"/>
                  </a:lnTo>
                  <a:lnTo>
                    <a:pt x="892" y="327"/>
                  </a:lnTo>
                  <a:lnTo>
                    <a:pt x="887" y="342"/>
                  </a:lnTo>
                  <a:lnTo>
                    <a:pt x="886" y="357"/>
                  </a:lnTo>
                  <a:lnTo>
                    <a:pt x="889" y="373"/>
                  </a:lnTo>
                  <a:lnTo>
                    <a:pt x="894" y="387"/>
                  </a:lnTo>
                  <a:lnTo>
                    <a:pt x="904" y="399"/>
                  </a:lnTo>
                  <a:lnTo>
                    <a:pt x="914" y="406"/>
                  </a:lnTo>
                  <a:lnTo>
                    <a:pt x="929" y="407"/>
                  </a:lnTo>
                  <a:lnTo>
                    <a:pt x="946" y="406"/>
                  </a:lnTo>
                  <a:lnTo>
                    <a:pt x="958" y="401"/>
                  </a:lnTo>
                  <a:lnTo>
                    <a:pt x="972" y="395"/>
                  </a:lnTo>
                  <a:lnTo>
                    <a:pt x="983" y="386"/>
                  </a:lnTo>
                  <a:lnTo>
                    <a:pt x="992" y="374"/>
                  </a:lnTo>
                  <a:lnTo>
                    <a:pt x="997" y="360"/>
                  </a:lnTo>
                  <a:lnTo>
                    <a:pt x="999" y="345"/>
                  </a:lnTo>
                  <a:lnTo>
                    <a:pt x="1006" y="331"/>
                  </a:lnTo>
                  <a:lnTo>
                    <a:pt x="1015" y="319"/>
                  </a:lnTo>
                  <a:lnTo>
                    <a:pt x="1028" y="310"/>
                  </a:lnTo>
                  <a:lnTo>
                    <a:pt x="1041" y="305"/>
                  </a:lnTo>
                  <a:lnTo>
                    <a:pt x="1055" y="303"/>
                  </a:lnTo>
                  <a:lnTo>
                    <a:pt x="1066" y="302"/>
                  </a:lnTo>
                  <a:lnTo>
                    <a:pt x="1080" y="304"/>
                  </a:lnTo>
                  <a:lnTo>
                    <a:pt x="1094" y="308"/>
                  </a:lnTo>
                  <a:lnTo>
                    <a:pt x="1107" y="313"/>
                  </a:lnTo>
                  <a:lnTo>
                    <a:pt x="1116" y="323"/>
                  </a:lnTo>
                  <a:lnTo>
                    <a:pt x="1124" y="333"/>
                  </a:lnTo>
                  <a:lnTo>
                    <a:pt x="1132" y="342"/>
                  </a:lnTo>
                  <a:lnTo>
                    <a:pt x="1136" y="355"/>
                  </a:lnTo>
                  <a:lnTo>
                    <a:pt x="1137" y="367"/>
                  </a:lnTo>
                  <a:lnTo>
                    <a:pt x="1135" y="380"/>
                  </a:lnTo>
                  <a:lnTo>
                    <a:pt x="1131" y="391"/>
                  </a:lnTo>
                  <a:lnTo>
                    <a:pt x="1128" y="400"/>
                  </a:lnTo>
                  <a:lnTo>
                    <a:pt x="1123" y="412"/>
                  </a:lnTo>
                  <a:lnTo>
                    <a:pt x="1112" y="427"/>
                  </a:lnTo>
                  <a:lnTo>
                    <a:pt x="1102" y="439"/>
                  </a:lnTo>
                  <a:lnTo>
                    <a:pt x="1090" y="451"/>
                  </a:lnTo>
                  <a:lnTo>
                    <a:pt x="1077" y="462"/>
                  </a:lnTo>
                  <a:lnTo>
                    <a:pt x="1063" y="472"/>
                  </a:lnTo>
                  <a:lnTo>
                    <a:pt x="1051" y="477"/>
                  </a:lnTo>
                  <a:lnTo>
                    <a:pt x="1038" y="480"/>
                  </a:lnTo>
                  <a:lnTo>
                    <a:pt x="1021" y="483"/>
                  </a:lnTo>
                  <a:lnTo>
                    <a:pt x="1009" y="486"/>
                  </a:lnTo>
                  <a:lnTo>
                    <a:pt x="994" y="491"/>
                  </a:lnTo>
                  <a:lnTo>
                    <a:pt x="981" y="497"/>
                  </a:lnTo>
                  <a:lnTo>
                    <a:pt x="969" y="504"/>
                  </a:lnTo>
                  <a:lnTo>
                    <a:pt x="960" y="513"/>
                  </a:lnTo>
                  <a:lnTo>
                    <a:pt x="950" y="521"/>
                  </a:lnTo>
                  <a:lnTo>
                    <a:pt x="941" y="531"/>
                  </a:lnTo>
                  <a:lnTo>
                    <a:pt x="932" y="544"/>
                  </a:lnTo>
                  <a:lnTo>
                    <a:pt x="925" y="558"/>
                  </a:lnTo>
                  <a:lnTo>
                    <a:pt x="920" y="573"/>
                  </a:lnTo>
                  <a:lnTo>
                    <a:pt x="917" y="589"/>
                  </a:lnTo>
                  <a:lnTo>
                    <a:pt x="917" y="603"/>
                  </a:lnTo>
                  <a:lnTo>
                    <a:pt x="920" y="619"/>
                  </a:lnTo>
                  <a:lnTo>
                    <a:pt x="923" y="633"/>
                  </a:lnTo>
                  <a:lnTo>
                    <a:pt x="925" y="648"/>
                  </a:lnTo>
                  <a:lnTo>
                    <a:pt x="918" y="645"/>
                  </a:lnTo>
                  <a:lnTo>
                    <a:pt x="907" y="640"/>
                  </a:lnTo>
                  <a:lnTo>
                    <a:pt x="896" y="636"/>
                  </a:lnTo>
                  <a:lnTo>
                    <a:pt x="884" y="634"/>
                  </a:lnTo>
                  <a:lnTo>
                    <a:pt x="871" y="632"/>
                  </a:lnTo>
                  <a:lnTo>
                    <a:pt x="856" y="633"/>
                  </a:lnTo>
                  <a:lnTo>
                    <a:pt x="839" y="636"/>
                  </a:lnTo>
                  <a:lnTo>
                    <a:pt x="824" y="639"/>
                  </a:lnTo>
                  <a:lnTo>
                    <a:pt x="804" y="644"/>
                  </a:lnTo>
                  <a:lnTo>
                    <a:pt x="784" y="650"/>
                  </a:lnTo>
                  <a:lnTo>
                    <a:pt x="765" y="656"/>
                  </a:lnTo>
                  <a:lnTo>
                    <a:pt x="746" y="663"/>
                  </a:lnTo>
                  <a:lnTo>
                    <a:pt x="730" y="670"/>
                  </a:lnTo>
                  <a:lnTo>
                    <a:pt x="713" y="678"/>
                  </a:lnTo>
                  <a:lnTo>
                    <a:pt x="694" y="685"/>
                  </a:lnTo>
                  <a:lnTo>
                    <a:pt x="676" y="691"/>
                  </a:lnTo>
                  <a:lnTo>
                    <a:pt x="653" y="699"/>
                  </a:lnTo>
                  <a:lnTo>
                    <a:pt x="630" y="707"/>
                  </a:lnTo>
                  <a:lnTo>
                    <a:pt x="613" y="712"/>
                  </a:lnTo>
                  <a:lnTo>
                    <a:pt x="591" y="715"/>
                  </a:lnTo>
                  <a:lnTo>
                    <a:pt x="572" y="717"/>
                  </a:lnTo>
                  <a:lnTo>
                    <a:pt x="548" y="715"/>
                  </a:lnTo>
                  <a:lnTo>
                    <a:pt x="531" y="712"/>
                  </a:lnTo>
                  <a:lnTo>
                    <a:pt x="515" y="707"/>
                  </a:lnTo>
                  <a:lnTo>
                    <a:pt x="504" y="700"/>
                  </a:lnTo>
                  <a:lnTo>
                    <a:pt x="496" y="690"/>
                  </a:lnTo>
                  <a:lnTo>
                    <a:pt x="491" y="676"/>
                  </a:lnTo>
                  <a:lnTo>
                    <a:pt x="491" y="664"/>
                  </a:lnTo>
                  <a:lnTo>
                    <a:pt x="495" y="653"/>
                  </a:lnTo>
                  <a:lnTo>
                    <a:pt x="501" y="642"/>
                  </a:lnTo>
                  <a:lnTo>
                    <a:pt x="510" y="631"/>
                  </a:lnTo>
                  <a:lnTo>
                    <a:pt x="522" y="620"/>
                  </a:lnTo>
                  <a:lnTo>
                    <a:pt x="537" y="609"/>
                  </a:lnTo>
                  <a:lnTo>
                    <a:pt x="554" y="602"/>
                  </a:lnTo>
                  <a:lnTo>
                    <a:pt x="573" y="596"/>
                  </a:lnTo>
                  <a:lnTo>
                    <a:pt x="588" y="592"/>
                  </a:lnTo>
                  <a:lnTo>
                    <a:pt x="603" y="587"/>
                  </a:lnTo>
                  <a:lnTo>
                    <a:pt x="620" y="581"/>
                  </a:lnTo>
                  <a:lnTo>
                    <a:pt x="636" y="573"/>
                  </a:lnTo>
                  <a:lnTo>
                    <a:pt x="649" y="566"/>
                  </a:lnTo>
                  <a:lnTo>
                    <a:pt x="658" y="558"/>
                  </a:lnTo>
                  <a:lnTo>
                    <a:pt x="661" y="549"/>
                  </a:lnTo>
                  <a:lnTo>
                    <a:pt x="659" y="539"/>
                  </a:lnTo>
                  <a:lnTo>
                    <a:pt x="652" y="529"/>
                  </a:lnTo>
                  <a:lnTo>
                    <a:pt x="641" y="521"/>
                  </a:lnTo>
                  <a:lnTo>
                    <a:pt x="632" y="516"/>
                  </a:lnTo>
                  <a:lnTo>
                    <a:pt x="622" y="513"/>
                  </a:lnTo>
                  <a:lnTo>
                    <a:pt x="606" y="511"/>
                  </a:lnTo>
                  <a:lnTo>
                    <a:pt x="587" y="511"/>
                  </a:lnTo>
                  <a:lnTo>
                    <a:pt x="568" y="512"/>
                  </a:lnTo>
                  <a:lnTo>
                    <a:pt x="549" y="514"/>
                  </a:lnTo>
                  <a:lnTo>
                    <a:pt x="532" y="517"/>
                  </a:lnTo>
                  <a:lnTo>
                    <a:pt x="517" y="521"/>
                  </a:lnTo>
                  <a:lnTo>
                    <a:pt x="501" y="526"/>
                  </a:lnTo>
                  <a:lnTo>
                    <a:pt x="482" y="533"/>
                  </a:lnTo>
                  <a:lnTo>
                    <a:pt x="465" y="541"/>
                  </a:lnTo>
                  <a:lnTo>
                    <a:pt x="450" y="548"/>
                  </a:lnTo>
                  <a:lnTo>
                    <a:pt x="430" y="559"/>
                  </a:lnTo>
                  <a:lnTo>
                    <a:pt x="411" y="571"/>
                  </a:lnTo>
                  <a:lnTo>
                    <a:pt x="393" y="581"/>
                  </a:lnTo>
                  <a:lnTo>
                    <a:pt x="376" y="592"/>
                  </a:lnTo>
                  <a:lnTo>
                    <a:pt x="356" y="603"/>
                  </a:lnTo>
                  <a:lnTo>
                    <a:pt x="337" y="612"/>
                  </a:lnTo>
                  <a:lnTo>
                    <a:pt x="316" y="620"/>
                  </a:lnTo>
                  <a:lnTo>
                    <a:pt x="294" y="627"/>
                  </a:lnTo>
                  <a:lnTo>
                    <a:pt x="272" y="632"/>
                  </a:lnTo>
                  <a:lnTo>
                    <a:pt x="246" y="636"/>
                  </a:lnTo>
                  <a:lnTo>
                    <a:pt x="225" y="639"/>
                  </a:lnTo>
                  <a:lnTo>
                    <a:pt x="195" y="642"/>
                  </a:lnTo>
                  <a:lnTo>
                    <a:pt x="173" y="644"/>
                  </a:lnTo>
                  <a:lnTo>
                    <a:pt x="151" y="643"/>
                  </a:lnTo>
                  <a:lnTo>
                    <a:pt x="137" y="643"/>
                  </a:lnTo>
                  <a:lnTo>
                    <a:pt x="142" y="632"/>
                  </a:lnTo>
                  <a:lnTo>
                    <a:pt x="151" y="619"/>
                  </a:lnTo>
                  <a:lnTo>
                    <a:pt x="163" y="607"/>
                  </a:lnTo>
                  <a:lnTo>
                    <a:pt x="175" y="594"/>
                  </a:lnTo>
                  <a:lnTo>
                    <a:pt x="190" y="578"/>
                  </a:lnTo>
                  <a:lnTo>
                    <a:pt x="202" y="567"/>
                  </a:lnTo>
                  <a:lnTo>
                    <a:pt x="212" y="555"/>
                  </a:lnTo>
                  <a:lnTo>
                    <a:pt x="221" y="540"/>
                  </a:lnTo>
                  <a:lnTo>
                    <a:pt x="227" y="525"/>
                  </a:lnTo>
                  <a:lnTo>
                    <a:pt x="231" y="509"/>
                  </a:lnTo>
                  <a:lnTo>
                    <a:pt x="234" y="494"/>
                  </a:lnTo>
                  <a:lnTo>
                    <a:pt x="232" y="477"/>
                  </a:lnTo>
                  <a:lnTo>
                    <a:pt x="228" y="466"/>
                  </a:lnTo>
                  <a:lnTo>
                    <a:pt x="220" y="456"/>
                  </a:lnTo>
                  <a:lnTo>
                    <a:pt x="213" y="450"/>
                  </a:lnTo>
                  <a:lnTo>
                    <a:pt x="204" y="445"/>
                  </a:lnTo>
                  <a:lnTo>
                    <a:pt x="194" y="443"/>
                  </a:lnTo>
                  <a:lnTo>
                    <a:pt x="183" y="442"/>
                  </a:lnTo>
                  <a:lnTo>
                    <a:pt x="172" y="445"/>
                  </a:lnTo>
                  <a:lnTo>
                    <a:pt x="161" y="452"/>
                  </a:lnTo>
                  <a:lnTo>
                    <a:pt x="152" y="461"/>
                  </a:lnTo>
                  <a:lnTo>
                    <a:pt x="143" y="472"/>
                  </a:lnTo>
                  <a:lnTo>
                    <a:pt x="135" y="484"/>
                  </a:lnTo>
                  <a:lnTo>
                    <a:pt x="127" y="494"/>
                  </a:lnTo>
                  <a:lnTo>
                    <a:pt x="118" y="504"/>
                  </a:lnTo>
                  <a:lnTo>
                    <a:pt x="108" y="514"/>
                  </a:lnTo>
                  <a:lnTo>
                    <a:pt x="95" y="521"/>
                  </a:lnTo>
                  <a:lnTo>
                    <a:pt x="82" y="524"/>
                  </a:lnTo>
                  <a:lnTo>
                    <a:pt x="68" y="526"/>
                  </a:lnTo>
                  <a:lnTo>
                    <a:pt x="54" y="524"/>
                  </a:lnTo>
                  <a:lnTo>
                    <a:pt x="40" y="520"/>
                  </a:lnTo>
                  <a:lnTo>
                    <a:pt x="27" y="512"/>
                  </a:lnTo>
                  <a:lnTo>
                    <a:pt x="17" y="504"/>
                  </a:lnTo>
                  <a:lnTo>
                    <a:pt x="9" y="492"/>
                  </a:lnTo>
                  <a:lnTo>
                    <a:pt x="4" y="478"/>
                  </a:lnTo>
                  <a:lnTo>
                    <a:pt x="1" y="465"/>
                  </a:lnTo>
                  <a:lnTo>
                    <a:pt x="0" y="451"/>
                  </a:lnTo>
                  <a:lnTo>
                    <a:pt x="2" y="439"/>
                  </a:lnTo>
                  <a:lnTo>
                    <a:pt x="7" y="428"/>
                  </a:lnTo>
                  <a:lnTo>
                    <a:pt x="16" y="415"/>
                  </a:lnTo>
                  <a:lnTo>
                    <a:pt x="28" y="404"/>
                  </a:lnTo>
                  <a:lnTo>
                    <a:pt x="42" y="395"/>
                  </a:lnTo>
                  <a:lnTo>
                    <a:pt x="54" y="389"/>
                  </a:lnTo>
                  <a:lnTo>
                    <a:pt x="70" y="381"/>
                  </a:lnTo>
                  <a:lnTo>
                    <a:pt x="84" y="373"/>
                  </a:lnTo>
                  <a:lnTo>
                    <a:pt x="98" y="363"/>
                  </a:lnTo>
                  <a:lnTo>
                    <a:pt x="111" y="351"/>
                  </a:lnTo>
                  <a:lnTo>
                    <a:pt x="121" y="338"/>
                  </a:lnTo>
                  <a:lnTo>
                    <a:pt x="126" y="321"/>
                  </a:lnTo>
                  <a:lnTo>
                    <a:pt x="128" y="305"/>
                  </a:lnTo>
                  <a:lnTo>
                    <a:pt x="127" y="290"/>
                  </a:lnTo>
                  <a:lnTo>
                    <a:pt x="124" y="273"/>
                  </a:lnTo>
                  <a:lnTo>
                    <a:pt x="118" y="256"/>
                  </a:lnTo>
                  <a:lnTo>
                    <a:pt x="109" y="236"/>
                  </a:lnTo>
                  <a:lnTo>
                    <a:pt x="101" y="218"/>
                  </a:lnTo>
                  <a:lnTo>
                    <a:pt x="92" y="199"/>
                  </a:lnTo>
                  <a:lnTo>
                    <a:pt x="88" y="178"/>
                  </a:lnTo>
                  <a:lnTo>
                    <a:pt x="88" y="163"/>
                  </a:lnTo>
                  <a:lnTo>
                    <a:pt x="90" y="146"/>
                  </a:lnTo>
                  <a:lnTo>
                    <a:pt x="91" y="134"/>
                  </a:lnTo>
                  <a:lnTo>
                    <a:pt x="103" y="136"/>
                  </a:lnTo>
                  <a:lnTo>
                    <a:pt x="120" y="138"/>
                  </a:lnTo>
                  <a:lnTo>
                    <a:pt x="138" y="140"/>
                  </a:lnTo>
                  <a:lnTo>
                    <a:pt x="158" y="143"/>
                  </a:lnTo>
                  <a:lnTo>
                    <a:pt x="178" y="145"/>
                  </a:lnTo>
                  <a:lnTo>
                    <a:pt x="200" y="148"/>
                  </a:lnTo>
                  <a:lnTo>
                    <a:pt x="223" y="150"/>
                  </a:lnTo>
                  <a:lnTo>
                    <a:pt x="248" y="151"/>
                  </a:lnTo>
                  <a:lnTo>
                    <a:pt x="297" y="151"/>
                  </a:lnTo>
                  <a:lnTo>
                    <a:pt x="314" y="150"/>
                  </a:lnTo>
                  <a:lnTo>
                    <a:pt x="331" y="149"/>
                  </a:lnTo>
                  <a:lnTo>
                    <a:pt x="350" y="146"/>
                  </a:lnTo>
                  <a:lnTo>
                    <a:pt x="366" y="141"/>
                  </a:lnTo>
                  <a:lnTo>
                    <a:pt x="378" y="135"/>
                  </a:lnTo>
                  <a:lnTo>
                    <a:pt x="388" y="128"/>
                  </a:lnTo>
                  <a:lnTo>
                    <a:pt x="395" y="121"/>
                  </a:lnTo>
                  <a:lnTo>
                    <a:pt x="398" y="113"/>
                  </a:lnTo>
                  <a:lnTo>
                    <a:pt x="398" y="101"/>
                  </a:lnTo>
                  <a:lnTo>
                    <a:pt x="395" y="87"/>
                  </a:lnTo>
                  <a:lnTo>
                    <a:pt x="390" y="73"/>
                  </a:lnTo>
                  <a:lnTo>
                    <a:pt x="385" y="60"/>
                  </a:lnTo>
                  <a:lnTo>
                    <a:pt x="385" y="48"/>
                  </a:lnTo>
                  <a:lnTo>
                    <a:pt x="391" y="37"/>
                  </a:lnTo>
                  <a:lnTo>
                    <a:pt x="400" y="27"/>
                  </a:lnTo>
                  <a:lnTo>
                    <a:pt x="413" y="19"/>
                  </a:lnTo>
                  <a:lnTo>
                    <a:pt x="428" y="13"/>
                  </a:lnTo>
                  <a:lnTo>
                    <a:pt x="445" y="8"/>
                  </a:lnTo>
                  <a:lnTo>
                    <a:pt x="462" y="5"/>
                  </a:lnTo>
                  <a:lnTo>
                    <a:pt x="483" y="2"/>
                  </a:lnTo>
                  <a:lnTo>
                    <a:pt x="500" y="0"/>
                  </a:lnTo>
                  <a:lnTo>
                    <a:pt x="519" y="0"/>
                  </a:lnTo>
                  <a:lnTo>
                    <a:pt x="535" y="1"/>
                  </a:lnTo>
                  <a:lnTo>
                    <a:pt x="553" y="5"/>
                  </a:lnTo>
                  <a:lnTo>
                    <a:pt x="569" y="10"/>
                  </a:lnTo>
                  <a:lnTo>
                    <a:pt x="584" y="17"/>
                  </a:lnTo>
                  <a:lnTo>
                    <a:pt x="596" y="25"/>
                  </a:lnTo>
                  <a:lnTo>
                    <a:pt x="607" y="35"/>
                  </a:lnTo>
                  <a:lnTo>
                    <a:pt x="612" y="45"/>
                  </a:lnTo>
                  <a:lnTo>
                    <a:pt x="614" y="55"/>
                  </a:lnTo>
                  <a:lnTo>
                    <a:pt x="611" y="67"/>
                  </a:lnTo>
                  <a:lnTo>
                    <a:pt x="606" y="77"/>
                  </a:lnTo>
                  <a:lnTo>
                    <a:pt x="597" y="93"/>
                  </a:lnTo>
                  <a:lnTo>
                    <a:pt x="591" y="106"/>
                  </a:lnTo>
                  <a:lnTo>
                    <a:pt x="586" y="120"/>
                  </a:lnTo>
                  <a:lnTo>
                    <a:pt x="586" y="132"/>
                  </a:lnTo>
                  <a:lnTo>
                    <a:pt x="591" y="144"/>
                  </a:lnTo>
                  <a:lnTo>
                    <a:pt x="601" y="153"/>
                  </a:lnTo>
                  <a:lnTo>
                    <a:pt x="610" y="158"/>
                  </a:lnTo>
                  <a:lnTo>
                    <a:pt x="624" y="163"/>
                  </a:lnTo>
                  <a:lnTo>
                    <a:pt x="641" y="167"/>
                  </a:lnTo>
                  <a:lnTo>
                    <a:pt x="657" y="169"/>
                  </a:lnTo>
                  <a:lnTo>
                    <a:pt x="678" y="171"/>
                  </a:lnTo>
                  <a:lnTo>
                    <a:pt x="701" y="171"/>
                  </a:lnTo>
                  <a:lnTo>
                    <a:pt x="720" y="168"/>
                  </a:lnTo>
                  <a:lnTo>
                    <a:pt x="748" y="166"/>
                  </a:lnTo>
                  <a:lnTo>
                    <a:pt x="776" y="162"/>
                  </a:lnTo>
                  <a:lnTo>
                    <a:pt x="800" y="158"/>
                  </a:lnTo>
                  <a:lnTo>
                    <a:pt x="824" y="154"/>
                  </a:lnTo>
                  <a:lnTo>
                    <a:pt x="852" y="148"/>
                  </a:lnTo>
                  <a:lnTo>
                    <a:pt x="885" y="141"/>
                  </a:lnTo>
                  <a:lnTo>
                    <a:pt x="932" y="132"/>
                  </a:lnTo>
                  <a:lnTo>
                    <a:pt x="935" y="142"/>
                  </a:lnTo>
                  <a:close/>
                </a:path>
              </a:pathLst>
            </a:custGeom>
            <a:solidFill>
              <a:srgbClr val="015F8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Freeform 7"/>
            <p:cNvSpPr>
              <a:spLocks/>
            </p:cNvSpPr>
            <p:nvPr/>
          </p:nvSpPr>
          <p:spPr bwMode="auto">
            <a:xfrm>
              <a:off x="1731" y="1729"/>
              <a:ext cx="836" cy="636"/>
            </a:xfrm>
            <a:custGeom>
              <a:avLst/>
              <a:gdLst>
                <a:gd name="T0" fmla="*/ 799 w 836"/>
                <a:gd name="T1" fmla="*/ 0 h 636"/>
                <a:gd name="T2" fmla="*/ 790 w 836"/>
                <a:gd name="T3" fmla="*/ 33 h 636"/>
                <a:gd name="T4" fmla="*/ 807 w 836"/>
                <a:gd name="T5" fmla="*/ 67 h 636"/>
                <a:gd name="T6" fmla="*/ 825 w 836"/>
                <a:gd name="T7" fmla="*/ 96 h 636"/>
                <a:gd name="T8" fmla="*/ 836 w 836"/>
                <a:gd name="T9" fmla="*/ 130 h 636"/>
                <a:gd name="T10" fmla="*/ 833 w 836"/>
                <a:gd name="T11" fmla="*/ 158 h 636"/>
                <a:gd name="T12" fmla="*/ 820 w 836"/>
                <a:gd name="T13" fmla="*/ 185 h 636"/>
                <a:gd name="T14" fmla="*/ 789 w 836"/>
                <a:gd name="T15" fmla="*/ 200 h 636"/>
                <a:gd name="T16" fmla="*/ 751 w 836"/>
                <a:gd name="T17" fmla="*/ 189 h 636"/>
                <a:gd name="T18" fmla="*/ 715 w 836"/>
                <a:gd name="T19" fmla="*/ 168 h 636"/>
                <a:gd name="T20" fmla="*/ 686 w 836"/>
                <a:gd name="T21" fmla="*/ 151 h 636"/>
                <a:gd name="T22" fmla="*/ 652 w 836"/>
                <a:gd name="T23" fmla="*/ 149 h 636"/>
                <a:gd name="T24" fmla="*/ 621 w 836"/>
                <a:gd name="T25" fmla="*/ 166 h 636"/>
                <a:gd name="T26" fmla="*/ 595 w 836"/>
                <a:gd name="T27" fmla="*/ 202 h 636"/>
                <a:gd name="T28" fmla="*/ 589 w 836"/>
                <a:gd name="T29" fmla="*/ 243 h 636"/>
                <a:gd name="T30" fmla="*/ 599 w 836"/>
                <a:gd name="T31" fmla="*/ 283 h 636"/>
                <a:gd name="T32" fmla="*/ 624 w 836"/>
                <a:gd name="T33" fmla="*/ 315 h 636"/>
                <a:gd name="T34" fmla="*/ 667 w 836"/>
                <a:gd name="T35" fmla="*/ 338 h 636"/>
                <a:gd name="T36" fmla="*/ 729 w 836"/>
                <a:gd name="T37" fmla="*/ 343 h 636"/>
                <a:gd name="T38" fmla="*/ 779 w 836"/>
                <a:gd name="T39" fmla="*/ 344 h 636"/>
                <a:gd name="T40" fmla="*/ 806 w 836"/>
                <a:gd name="T41" fmla="*/ 374 h 636"/>
                <a:gd name="T42" fmla="*/ 802 w 836"/>
                <a:gd name="T43" fmla="*/ 411 h 636"/>
                <a:gd name="T44" fmla="*/ 781 w 836"/>
                <a:gd name="T45" fmla="*/ 455 h 636"/>
                <a:gd name="T46" fmla="*/ 703 w 836"/>
                <a:gd name="T47" fmla="*/ 486 h 636"/>
                <a:gd name="T48" fmla="*/ 630 w 836"/>
                <a:gd name="T49" fmla="*/ 480 h 636"/>
                <a:gd name="T50" fmla="*/ 543 w 836"/>
                <a:gd name="T51" fmla="*/ 472 h 636"/>
                <a:gd name="T52" fmla="*/ 495 w 836"/>
                <a:gd name="T53" fmla="*/ 480 h 636"/>
                <a:gd name="T54" fmla="*/ 476 w 836"/>
                <a:gd name="T55" fmla="*/ 503 h 636"/>
                <a:gd name="T56" fmla="*/ 489 w 836"/>
                <a:gd name="T57" fmla="*/ 534 h 636"/>
                <a:gd name="T58" fmla="*/ 498 w 836"/>
                <a:gd name="T59" fmla="*/ 569 h 636"/>
                <a:gd name="T60" fmla="*/ 480 w 836"/>
                <a:gd name="T61" fmla="*/ 602 h 636"/>
                <a:gd name="T62" fmla="*/ 442 w 836"/>
                <a:gd name="T63" fmla="*/ 625 h 636"/>
                <a:gd name="T64" fmla="*/ 398 w 836"/>
                <a:gd name="T65" fmla="*/ 634 h 636"/>
                <a:gd name="T66" fmla="*/ 358 w 836"/>
                <a:gd name="T67" fmla="*/ 634 h 636"/>
                <a:gd name="T68" fmla="*/ 326 w 836"/>
                <a:gd name="T69" fmla="*/ 626 h 636"/>
                <a:gd name="T70" fmla="*/ 301 w 836"/>
                <a:gd name="T71" fmla="*/ 605 h 636"/>
                <a:gd name="T72" fmla="*/ 278 w 836"/>
                <a:gd name="T73" fmla="*/ 576 h 636"/>
                <a:gd name="T74" fmla="*/ 252 w 836"/>
                <a:gd name="T75" fmla="*/ 542 h 636"/>
                <a:gd name="T76" fmla="*/ 218 w 836"/>
                <a:gd name="T77" fmla="*/ 516 h 636"/>
                <a:gd name="T78" fmla="*/ 173 w 836"/>
                <a:gd name="T79" fmla="*/ 504 h 636"/>
                <a:gd name="T80" fmla="*/ 120 w 836"/>
                <a:gd name="T81" fmla="*/ 502 h 636"/>
                <a:gd name="T82" fmla="*/ 66 w 836"/>
                <a:gd name="T83" fmla="*/ 509 h 636"/>
                <a:gd name="T84" fmla="*/ 0 w 836"/>
                <a:gd name="T85" fmla="*/ 522 h 6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36"/>
                <a:gd name="T130" fmla="*/ 0 h 636"/>
                <a:gd name="T131" fmla="*/ 836 w 836"/>
                <a:gd name="T132" fmla="*/ 636 h 6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36" h="636">
                  <a:moveTo>
                    <a:pt x="0" y="522"/>
                  </a:moveTo>
                  <a:lnTo>
                    <a:pt x="110" y="0"/>
                  </a:lnTo>
                  <a:lnTo>
                    <a:pt x="799" y="0"/>
                  </a:lnTo>
                  <a:lnTo>
                    <a:pt x="793" y="8"/>
                  </a:lnTo>
                  <a:lnTo>
                    <a:pt x="790" y="20"/>
                  </a:lnTo>
                  <a:lnTo>
                    <a:pt x="790" y="33"/>
                  </a:lnTo>
                  <a:lnTo>
                    <a:pt x="793" y="44"/>
                  </a:lnTo>
                  <a:lnTo>
                    <a:pt x="800" y="56"/>
                  </a:lnTo>
                  <a:lnTo>
                    <a:pt x="807" y="67"/>
                  </a:lnTo>
                  <a:lnTo>
                    <a:pt x="813" y="76"/>
                  </a:lnTo>
                  <a:lnTo>
                    <a:pt x="820" y="86"/>
                  </a:lnTo>
                  <a:lnTo>
                    <a:pt x="825" y="96"/>
                  </a:lnTo>
                  <a:lnTo>
                    <a:pt x="831" y="108"/>
                  </a:lnTo>
                  <a:lnTo>
                    <a:pt x="834" y="119"/>
                  </a:lnTo>
                  <a:lnTo>
                    <a:pt x="836" y="130"/>
                  </a:lnTo>
                  <a:lnTo>
                    <a:pt x="836" y="140"/>
                  </a:lnTo>
                  <a:lnTo>
                    <a:pt x="835" y="151"/>
                  </a:lnTo>
                  <a:lnTo>
                    <a:pt x="833" y="158"/>
                  </a:lnTo>
                  <a:lnTo>
                    <a:pt x="830" y="169"/>
                  </a:lnTo>
                  <a:lnTo>
                    <a:pt x="826" y="178"/>
                  </a:lnTo>
                  <a:lnTo>
                    <a:pt x="820" y="185"/>
                  </a:lnTo>
                  <a:lnTo>
                    <a:pt x="813" y="192"/>
                  </a:lnTo>
                  <a:lnTo>
                    <a:pt x="804" y="197"/>
                  </a:lnTo>
                  <a:lnTo>
                    <a:pt x="789" y="200"/>
                  </a:lnTo>
                  <a:lnTo>
                    <a:pt x="777" y="199"/>
                  </a:lnTo>
                  <a:lnTo>
                    <a:pt x="765" y="195"/>
                  </a:lnTo>
                  <a:lnTo>
                    <a:pt x="751" y="189"/>
                  </a:lnTo>
                  <a:lnTo>
                    <a:pt x="736" y="182"/>
                  </a:lnTo>
                  <a:lnTo>
                    <a:pt x="726" y="175"/>
                  </a:lnTo>
                  <a:lnTo>
                    <a:pt x="715" y="168"/>
                  </a:lnTo>
                  <a:lnTo>
                    <a:pt x="705" y="162"/>
                  </a:lnTo>
                  <a:lnTo>
                    <a:pt x="696" y="156"/>
                  </a:lnTo>
                  <a:lnTo>
                    <a:pt x="686" y="151"/>
                  </a:lnTo>
                  <a:lnTo>
                    <a:pt x="675" y="148"/>
                  </a:lnTo>
                  <a:lnTo>
                    <a:pt x="663" y="147"/>
                  </a:lnTo>
                  <a:lnTo>
                    <a:pt x="652" y="149"/>
                  </a:lnTo>
                  <a:lnTo>
                    <a:pt x="640" y="153"/>
                  </a:lnTo>
                  <a:lnTo>
                    <a:pt x="631" y="159"/>
                  </a:lnTo>
                  <a:lnTo>
                    <a:pt x="621" y="166"/>
                  </a:lnTo>
                  <a:lnTo>
                    <a:pt x="611" y="176"/>
                  </a:lnTo>
                  <a:lnTo>
                    <a:pt x="603" y="187"/>
                  </a:lnTo>
                  <a:lnTo>
                    <a:pt x="595" y="202"/>
                  </a:lnTo>
                  <a:lnTo>
                    <a:pt x="591" y="215"/>
                  </a:lnTo>
                  <a:lnTo>
                    <a:pt x="588" y="228"/>
                  </a:lnTo>
                  <a:lnTo>
                    <a:pt x="589" y="243"/>
                  </a:lnTo>
                  <a:lnTo>
                    <a:pt x="590" y="256"/>
                  </a:lnTo>
                  <a:lnTo>
                    <a:pt x="594" y="271"/>
                  </a:lnTo>
                  <a:lnTo>
                    <a:pt x="599" y="283"/>
                  </a:lnTo>
                  <a:lnTo>
                    <a:pt x="606" y="296"/>
                  </a:lnTo>
                  <a:lnTo>
                    <a:pt x="614" y="306"/>
                  </a:lnTo>
                  <a:lnTo>
                    <a:pt x="624" y="315"/>
                  </a:lnTo>
                  <a:lnTo>
                    <a:pt x="635" y="324"/>
                  </a:lnTo>
                  <a:lnTo>
                    <a:pt x="651" y="332"/>
                  </a:lnTo>
                  <a:lnTo>
                    <a:pt x="667" y="338"/>
                  </a:lnTo>
                  <a:lnTo>
                    <a:pt x="685" y="342"/>
                  </a:lnTo>
                  <a:lnTo>
                    <a:pt x="705" y="344"/>
                  </a:lnTo>
                  <a:lnTo>
                    <a:pt x="729" y="343"/>
                  </a:lnTo>
                  <a:lnTo>
                    <a:pt x="746" y="342"/>
                  </a:lnTo>
                  <a:lnTo>
                    <a:pt x="763" y="341"/>
                  </a:lnTo>
                  <a:lnTo>
                    <a:pt x="779" y="344"/>
                  </a:lnTo>
                  <a:lnTo>
                    <a:pt x="790" y="350"/>
                  </a:lnTo>
                  <a:lnTo>
                    <a:pt x="800" y="361"/>
                  </a:lnTo>
                  <a:lnTo>
                    <a:pt x="806" y="374"/>
                  </a:lnTo>
                  <a:lnTo>
                    <a:pt x="807" y="387"/>
                  </a:lnTo>
                  <a:lnTo>
                    <a:pt x="806" y="398"/>
                  </a:lnTo>
                  <a:lnTo>
                    <a:pt x="802" y="411"/>
                  </a:lnTo>
                  <a:lnTo>
                    <a:pt x="795" y="427"/>
                  </a:lnTo>
                  <a:lnTo>
                    <a:pt x="789" y="440"/>
                  </a:lnTo>
                  <a:lnTo>
                    <a:pt x="781" y="455"/>
                  </a:lnTo>
                  <a:lnTo>
                    <a:pt x="773" y="470"/>
                  </a:lnTo>
                  <a:lnTo>
                    <a:pt x="764" y="486"/>
                  </a:lnTo>
                  <a:lnTo>
                    <a:pt x="703" y="486"/>
                  </a:lnTo>
                  <a:lnTo>
                    <a:pt x="680" y="484"/>
                  </a:lnTo>
                  <a:lnTo>
                    <a:pt x="657" y="482"/>
                  </a:lnTo>
                  <a:lnTo>
                    <a:pt x="630" y="480"/>
                  </a:lnTo>
                  <a:lnTo>
                    <a:pt x="602" y="477"/>
                  </a:lnTo>
                  <a:lnTo>
                    <a:pt x="569" y="474"/>
                  </a:lnTo>
                  <a:lnTo>
                    <a:pt x="543" y="472"/>
                  </a:lnTo>
                  <a:lnTo>
                    <a:pt x="524" y="473"/>
                  </a:lnTo>
                  <a:lnTo>
                    <a:pt x="506" y="476"/>
                  </a:lnTo>
                  <a:lnTo>
                    <a:pt x="495" y="480"/>
                  </a:lnTo>
                  <a:lnTo>
                    <a:pt x="486" y="486"/>
                  </a:lnTo>
                  <a:lnTo>
                    <a:pt x="479" y="494"/>
                  </a:lnTo>
                  <a:lnTo>
                    <a:pt x="476" y="503"/>
                  </a:lnTo>
                  <a:lnTo>
                    <a:pt x="478" y="512"/>
                  </a:lnTo>
                  <a:lnTo>
                    <a:pt x="482" y="522"/>
                  </a:lnTo>
                  <a:lnTo>
                    <a:pt x="489" y="534"/>
                  </a:lnTo>
                  <a:lnTo>
                    <a:pt x="495" y="545"/>
                  </a:lnTo>
                  <a:lnTo>
                    <a:pt x="498" y="557"/>
                  </a:lnTo>
                  <a:lnTo>
                    <a:pt x="498" y="569"/>
                  </a:lnTo>
                  <a:lnTo>
                    <a:pt x="495" y="581"/>
                  </a:lnTo>
                  <a:lnTo>
                    <a:pt x="488" y="592"/>
                  </a:lnTo>
                  <a:lnTo>
                    <a:pt x="480" y="602"/>
                  </a:lnTo>
                  <a:lnTo>
                    <a:pt x="469" y="611"/>
                  </a:lnTo>
                  <a:lnTo>
                    <a:pt x="456" y="619"/>
                  </a:lnTo>
                  <a:lnTo>
                    <a:pt x="442" y="625"/>
                  </a:lnTo>
                  <a:lnTo>
                    <a:pt x="427" y="629"/>
                  </a:lnTo>
                  <a:lnTo>
                    <a:pt x="413" y="632"/>
                  </a:lnTo>
                  <a:lnTo>
                    <a:pt x="398" y="634"/>
                  </a:lnTo>
                  <a:lnTo>
                    <a:pt x="384" y="636"/>
                  </a:lnTo>
                  <a:lnTo>
                    <a:pt x="371" y="636"/>
                  </a:lnTo>
                  <a:lnTo>
                    <a:pt x="358" y="634"/>
                  </a:lnTo>
                  <a:lnTo>
                    <a:pt x="346" y="632"/>
                  </a:lnTo>
                  <a:lnTo>
                    <a:pt x="335" y="629"/>
                  </a:lnTo>
                  <a:lnTo>
                    <a:pt x="326" y="626"/>
                  </a:lnTo>
                  <a:lnTo>
                    <a:pt x="316" y="620"/>
                  </a:lnTo>
                  <a:lnTo>
                    <a:pt x="308" y="614"/>
                  </a:lnTo>
                  <a:lnTo>
                    <a:pt x="301" y="605"/>
                  </a:lnTo>
                  <a:lnTo>
                    <a:pt x="292" y="595"/>
                  </a:lnTo>
                  <a:lnTo>
                    <a:pt x="285" y="585"/>
                  </a:lnTo>
                  <a:lnTo>
                    <a:pt x="278" y="576"/>
                  </a:lnTo>
                  <a:lnTo>
                    <a:pt x="270" y="564"/>
                  </a:lnTo>
                  <a:lnTo>
                    <a:pt x="262" y="553"/>
                  </a:lnTo>
                  <a:lnTo>
                    <a:pt x="252" y="542"/>
                  </a:lnTo>
                  <a:lnTo>
                    <a:pt x="241" y="531"/>
                  </a:lnTo>
                  <a:lnTo>
                    <a:pt x="230" y="523"/>
                  </a:lnTo>
                  <a:lnTo>
                    <a:pt x="218" y="516"/>
                  </a:lnTo>
                  <a:lnTo>
                    <a:pt x="205" y="511"/>
                  </a:lnTo>
                  <a:lnTo>
                    <a:pt x="191" y="507"/>
                  </a:lnTo>
                  <a:lnTo>
                    <a:pt x="173" y="504"/>
                  </a:lnTo>
                  <a:lnTo>
                    <a:pt x="153" y="503"/>
                  </a:lnTo>
                  <a:lnTo>
                    <a:pt x="136" y="502"/>
                  </a:lnTo>
                  <a:lnTo>
                    <a:pt x="120" y="502"/>
                  </a:lnTo>
                  <a:lnTo>
                    <a:pt x="101" y="503"/>
                  </a:lnTo>
                  <a:lnTo>
                    <a:pt x="84" y="506"/>
                  </a:lnTo>
                  <a:lnTo>
                    <a:pt x="66" y="509"/>
                  </a:lnTo>
                  <a:lnTo>
                    <a:pt x="46" y="513"/>
                  </a:lnTo>
                  <a:lnTo>
                    <a:pt x="26" y="517"/>
                  </a:lnTo>
                  <a:lnTo>
                    <a:pt x="0" y="522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8"/>
            <p:cNvSpPr>
              <a:spLocks/>
            </p:cNvSpPr>
            <p:nvPr/>
          </p:nvSpPr>
          <p:spPr bwMode="auto">
            <a:xfrm>
              <a:off x="3291" y="1729"/>
              <a:ext cx="826" cy="610"/>
            </a:xfrm>
            <a:custGeom>
              <a:avLst/>
              <a:gdLst>
                <a:gd name="T0" fmla="*/ 35 w 826"/>
                <a:gd name="T1" fmla="*/ 0 h 610"/>
                <a:gd name="T2" fmla="*/ 826 w 826"/>
                <a:gd name="T3" fmla="*/ 497 h 610"/>
                <a:gd name="T4" fmla="*/ 797 w 826"/>
                <a:gd name="T5" fmla="*/ 481 h 610"/>
                <a:gd name="T6" fmla="*/ 766 w 826"/>
                <a:gd name="T7" fmla="*/ 469 h 610"/>
                <a:gd name="T8" fmla="*/ 729 w 826"/>
                <a:gd name="T9" fmla="*/ 462 h 610"/>
                <a:gd name="T10" fmla="*/ 685 w 826"/>
                <a:gd name="T11" fmla="*/ 458 h 610"/>
                <a:gd name="T12" fmla="*/ 640 w 826"/>
                <a:gd name="T13" fmla="*/ 457 h 610"/>
                <a:gd name="T14" fmla="*/ 590 w 826"/>
                <a:gd name="T15" fmla="*/ 459 h 610"/>
                <a:gd name="T16" fmla="*/ 549 w 826"/>
                <a:gd name="T17" fmla="*/ 463 h 610"/>
                <a:gd name="T18" fmla="*/ 517 w 826"/>
                <a:gd name="T19" fmla="*/ 471 h 610"/>
                <a:gd name="T20" fmla="*/ 495 w 826"/>
                <a:gd name="T21" fmla="*/ 482 h 610"/>
                <a:gd name="T22" fmla="*/ 484 w 826"/>
                <a:gd name="T23" fmla="*/ 497 h 610"/>
                <a:gd name="T24" fmla="*/ 489 w 826"/>
                <a:gd name="T25" fmla="*/ 515 h 610"/>
                <a:gd name="T26" fmla="*/ 499 w 826"/>
                <a:gd name="T27" fmla="*/ 531 h 610"/>
                <a:gd name="T28" fmla="*/ 493 w 826"/>
                <a:gd name="T29" fmla="*/ 553 h 610"/>
                <a:gd name="T30" fmla="*/ 473 w 826"/>
                <a:gd name="T31" fmla="*/ 573 h 610"/>
                <a:gd name="T32" fmla="*/ 449 w 826"/>
                <a:gd name="T33" fmla="*/ 588 h 610"/>
                <a:gd name="T34" fmla="*/ 424 w 826"/>
                <a:gd name="T35" fmla="*/ 599 h 610"/>
                <a:gd name="T36" fmla="*/ 396 w 826"/>
                <a:gd name="T37" fmla="*/ 606 h 610"/>
                <a:gd name="T38" fmla="*/ 370 w 826"/>
                <a:gd name="T39" fmla="*/ 610 h 610"/>
                <a:gd name="T40" fmla="*/ 340 w 826"/>
                <a:gd name="T41" fmla="*/ 608 h 610"/>
                <a:gd name="T42" fmla="*/ 315 w 826"/>
                <a:gd name="T43" fmla="*/ 602 h 610"/>
                <a:gd name="T44" fmla="*/ 291 w 826"/>
                <a:gd name="T45" fmla="*/ 591 h 610"/>
                <a:gd name="T46" fmla="*/ 281 w 826"/>
                <a:gd name="T47" fmla="*/ 577 h 610"/>
                <a:gd name="T48" fmla="*/ 281 w 826"/>
                <a:gd name="T49" fmla="*/ 560 h 610"/>
                <a:gd name="T50" fmla="*/ 291 w 826"/>
                <a:gd name="T51" fmla="*/ 538 h 610"/>
                <a:gd name="T52" fmla="*/ 307 w 826"/>
                <a:gd name="T53" fmla="*/ 518 h 610"/>
                <a:gd name="T54" fmla="*/ 316 w 826"/>
                <a:gd name="T55" fmla="*/ 500 h 610"/>
                <a:gd name="T56" fmla="*/ 316 w 826"/>
                <a:gd name="T57" fmla="*/ 480 h 610"/>
                <a:gd name="T58" fmla="*/ 299 w 826"/>
                <a:gd name="T59" fmla="*/ 465 h 610"/>
                <a:gd name="T60" fmla="*/ 275 w 826"/>
                <a:gd name="T61" fmla="*/ 459 h 610"/>
                <a:gd name="T62" fmla="*/ 224 w 826"/>
                <a:gd name="T63" fmla="*/ 457 h 610"/>
                <a:gd name="T64" fmla="*/ 176 w 826"/>
                <a:gd name="T65" fmla="*/ 462 h 610"/>
                <a:gd name="T66" fmla="*/ 119 w 826"/>
                <a:gd name="T67" fmla="*/ 471 h 610"/>
                <a:gd name="T68" fmla="*/ 67 w 826"/>
                <a:gd name="T69" fmla="*/ 480 h 610"/>
                <a:gd name="T70" fmla="*/ 43 w 826"/>
                <a:gd name="T71" fmla="*/ 488 h 610"/>
                <a:gd name="T72" fmla="*/ 31 w 826"/>
                <a:gd name="T73" fmla="*/ 465 h 610"/>
                <a:gd name="T74" fmla="*/ 20 w 826"/>
                <a:gd name="T75" fmla="*/ 439 h 610"/>
                <a:gd name="T76" fmla="*/ 13 w 826"/>
                <a:gd name="T77" fmla="*/ 405 h 610"/>
                <a:gd name="T78" fmla="*/ 17 w 826"/>
                <a:gd name="T79" fmla="*/ 371 h 610"/>
                <a:gd name="T80" fmla="*/ 34 w 826"/>
                <a:gd name="T81" fmla="*/ 335 h 610"/>
                <a:gd name="T82" fmla="*/ 59 w 826"/>
                <a:gd name="T83" fmla="*/ 306 h 610"/>
                <a:gd name="T84" fmla="*/ 90 w 826"/>
                <a:gd name="T85" fmla="*/ 288 h 610"/>
                <a:gd name="T86" fmla="*/ 122 w 826"/>
                <a:gd name="T87" fmla="*/ 274 h 610"/>
                <a:gd name="T88" fmla="*/ 158 w 826"/>
                <a:gd name="T89" fmla="*/ 257 h 610"/>
                <a:gd name="T90" fmla="*/ 183 w 826"/>
                <a:gd name="T91" fmla="*/ 242 h 610"/>
                <a:gd name="T92" fmla="*/ 204 w 826"/>
                <a:gd name="T93" fmla="*/ 221 h 610"/>
                <a:gd name="T94" fmla="*/ 216 w 826"/>
                <a:gd name="T95" fmla="*/ 194 h 610"/>
                <a:gd name="T96" fmla="*/ 215 w 826"/>
                <a:gd name="T97" fmla="*/ 163 h 610"/>
                <a:gd name="T98" fmla="*/ 198 w 826"/>
                <a:gd name="T99" fmla="*/ 135 h 610"/>
                <a:gd name="T100" fmla="*/ 170 w 826"/>
                <a:gd name="T101" fmla="*/ 121 h 610"/>
                <a:gd name="T102" fmla="*/ 142 w 826"/>
                <a:gd name="T103" fmla="*/ 126 h 610"/>
                <a:gd name="T104" fmla="*/ 118 w 826"/>
                <a:gd name="T105" fmla="*/ 146 h 610"/>
                <a:gd name="T106" fmla="*/ 97 w 826"/>
                <a:gd name="T107" fmla="*/ 169 h 610"/>
                <a:gd name="T108" fmla="*/ 72 w 826"/>
                <a:gd name="T109" fmla="*/ 179 h 610"/>
                <a:gd name="T110" fmla="*/ 39 w 826"/>
                <a:gd name="T111" fmla="*/ 176 h 610"/>
                <a:gd name="T112" fmla="*/ 18 w 826"/>
                <a:gd name="T113" fmla="*/ 158 h 610"/>
                <a:gd name="T114" fmla="*/ 4 w 826"/>
                <a:gd name="T115" fmla="*/ 133 h 610"/>
                <a:gd name="T116" fmla="*/ 0 w 826"/>
                <a:gd name="T117" fmla="*/ 105 h 610"/>
                <a:gd name="T118" fmla="*/ 4 w 826"/>
                <a:gd name="T119" fmla="*/ 74 h 610"/>
                <a:gd name="T120" fmla="*/ 15 w 826"/>
                <a:gd name="T121" fmla="*/ 37 h 610"/>
                <a:gd name="T122" fmla="*/ 25 w 826"/>
                <a:gd name="T123" fmla="*/ 14 h 6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26"/>
                <a:gd name="T187" fmla="*/ 0 h 610"/>
                <a:gd name="T188" fmla="*/ 826 w 826"/>
                <a:gd name="T189" fmla="*/ 610 h 61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26" h="610">
                  <a:moveTo>
                    <a:pt x="25" y="14"/>
                  </a:moveTo>
                  <a:lnTo>
                    <a:pt x="35" y="0"/>
                  </a:lnTo>
                  <a:lnTo>
                    <a:pt x="689" y="0"/>
                  </a:lnTo>
                  <a:lnTo>
                    <a:pt x="826" y="497"/>
                  </a:lnTo>
                  <a:lnTo>
                    <a:pt x="809" y="488"/>
                  </a:lnTo>
                  <a:lnTo>
                    <a:pt x="797" y="481"/>
                  </a:lnTo>
                  <a:lnTo>
                    <a:pt x="783" y="475"/>
                  </a:lnTo>
                  <a:lnTo>
                    <a:pt x="766" y="469"/>
                  </a:lnTo>
                  <a:lnTo>
                    <a:pt x="748" y="465"/>
                  </a:lnTo>
                  <a:lnTo>
                    <a:pt x="729" y="462"/>
                  </a:lnTo>
                  <a:lnTo>
                    <a:pt x="706" y="459"/>
                  </a:lnTo>
                  <a:lnTo>
                    <a:pt x="685" y="458"/>
                  </a:lnTo>
                  <a:lnTo>
                    <a:pt x="664" y="457"/>
                  </a:lnTo>
                  <a:lnTo>
                    <a:pt x="640" y="457"/>
                  </a:lnTo>
                  <a:lnTo>
                    <a:pt x="612" y="457"/>
                  </a:lnTo>
                  <a:lnTo>
                    <a:pt x="590" y="459"/>
                  </a:lnTo>
                  <a:lnTo>
                    <a:pt x="568" y="461"/>
                  </a:lnTo>
                  <a:lnTo>
                    <a:pt x="549" y="463"/>
                  </a:lnTo>
                  <a:lnTo>
                    <a:pt x="531" y="467"/>
                  </a:lnTo>
                  <a:lnTo>
                    <a:pt x="517" y="471"/>
                  </a:lnTo>
                  <a:lnTo>
                    <a:pt x="505" y="476"/>
                  </a:lnTo>
                  <a:lnTo>
                    <a:pt x="495" y="482"/>
                  </a:lnTo>
                  <a:lnTo>
                    <a:pt x="488" y="488"/>
                  </a:lnTo>
                  <a:lnTo>
                    <a:pt x="484" y="497"/>
                  </a:lnTo>
                  <a:lnTo>
                    <a:pt x="484" y="506"/>
                  </a:lnTo>
                  <a:lnTo>
                    <a:pt x="489" y="515"/>
                  </a:lnTo>
                  <a:lnTo>
                    <a:pt x="495" y="523"/>
                  </a:lnTo>
                  <a:lnTo>
                    <a:pt x="499" y="531"/>
                  </a:lnTo>
                  <a:lnTo>
                    <a:pt x="499" y="543"/>
                  </a:lnTo>
                  <a:lnTo>
                    <a:pt x="493" y="553"/>
                  </a:lnTo>
                  <a:lnTo>
                    <a:pt x="485" y="563"/>
                  </a:lnTo>
                  <a:lnTo>
                    <a:pt x="473" y="573"/>
                  </a:lnTo>
                  <a:lnTo>
                    <a:pt x="461" y="582"/>
                  </a:lnTo>
                  <a:lnTo>
                    <a:pt x="449" y="588"/>
                  </a:lnTo>
                  <a:lnTo>
                    <a:pt x="437" y="593"/>
                  </a:lnTo>
                  <a:lnTo>
                    <a:pt x="424" y="599"/>
                  </a:lnTo>
                  <a:lnTo>
                    <a:pt x="410" y="603"/>
                  </a:lnTo>
                  <a:lnTo>
                    <a:pt x="396" y="606"/>
                  </a:lnTo>
                  <a:lnTo>
                    <a:pt x="382" y="608"/>
                  </a:lnTo>
                  <a:lnTo>
                    <a:pt x="370" y="610"/>
                  </a:lnTo>
                  <a:lnTo>
                    <a:pt x="354" y="610"/>
                  </a:lnTo>
                  <a:lnTo>
                    <a:pt x="340" y="608"/>
                  </a:lnTo>
                  <a:lnTo>
                    <a:pt x="327" y="606"/>
                  </a:lnTo>
                  <a:lnTo>
                    <a:pt x="315" y="602"/>
                  </a:lnTo>
                  <a:lnTo>
                    <a:pt x="302" y="597"/>
                  </a:lnTo>
                  <a:lnTo>
                    <a:pt x="291" y="591"/>
                  </a:lnTo>
                  <a:lnTo>
                    <a:pt x="284" y="584"/>
                  </a:lnTo>
                  <a:lnTo>
                    <a:pt x="281" y="577"/>
                  </a:lnTo>
                  <a:lnTo>
                    <a:pt x="280" y="570"/>
                  </a:lnTo>
                  <a:lnTo>
                    <a:pt x="281" y="560"/>
                  </a:lnTo>
                  <a:lnTo>
                    <a:pt x="284" y="550"/>
                  </a:lnTo>
                  <a:lnTo>
                    <a:pt x="291" y="538"/>
                  </a:lnTo>
                  <a:lnTo>
                    <a:pt x="300" y="527"/>
                  </a:lnTo>
                  <a:lnTo>
                    <a:pt x="307" y="518"/>
                  </a:lnTo>
                  <a:lnTo>
                    <a:pt x="312" y="511"/>
                  </a:lnTo>
                  <a:lnTo>
                    <a:pt x="316" y="500"/>
                  </a:lnTo>
                  <a:lnTo>
                    <a:pt x="319" y="489"/>
                  </a:lnTo>
                  <a:lnTo>
                    <a:pt x="316" y="480"/>
                  </a:lnTo>
                  <a:lnTo>
                    <a:pt x="310" y="472"/>
                  </a:lnTo>
                  <a:lnTo>
                    <a:pt x="299" y="465"/>
                  </a:lnTo>
                  <a:lnTo>
                    <a:pt x="287" y="462"/>
                  </a:lnTo>
                  <a:lnTo>
                    <a:pt x="275" y="459"/>
                  </a:lnTo>
                  <a:lnTo>
                    <a:pt x="258" y="457"/>
                  </a:lnTo>
                  <a:lnTo>
                    <a:pt x="224" y="457"/>
                  </a:lnTo>
                  <a:lnTo>
                    <a:pt x="199" y="459"/>
                  </a:lnTo>
                  <a:lnTo>
                    <a:pt x="176" y="462"/>
                  </a:lnTo>
                  <a:lnTo>
                    <a:pt x="146" y="466"/>
                  </a:lnTo>
                  <a:lnTo>
                    <a:pt x="119" y="471"/>
                  </a:lnTo>
                  <a:lnTo>
                    <a:pt x="89" y="476"/>
                  </a:lnTo>
                  <a:lnTo>
                    <a:pt x="67" y="480"/>
                  </a:lnTo>
                  <a:lnTo>
                    <a:pt x="52" y="483"/>
                  </a:lnTo>
                  <a:lnTo>
                    <a:pt x="43" y="488"/>
                  </a:lnTo>
                  <a:lnTo>
                    <a:pt x="37" y="477"/>
                  </a:lnTo>
                  <a:lnTo>
                    <a:pt x="31" y="465"/>
                  </a:lnTo>
                  <a:lnTo>
                    <a:pt x="25" y="452"/>
                  </a:lnTo>
                  <a:lnTo>
                    <a:pt x="20" y="439"/>
                  </a:lnTo>
                  <a:lnTo>
                    <a:pt x="16" y="423"/>
                  </a:lnTo>
                  <a:lnTo>
                    <a:pt x="13" y="405"/>
                  </a:lnTo>
                  <a:lnTo>
                    <a:pt x="14" y="388"/>
                  </a:lnTo>
                  <a:lnTo>
                    <a:pt x="17" y="371"/>
                  </a:lnTo>
                  <a:lnTo>
                    <a:pt x="24" y="353"/>
                  </a:lnTo>
                  <a:lnTo>
                    <a:pt x="34" y="335"/>
                  </a:lnTo>
                  <a:lnTo>
                    <a:pt x="45" y="319"/>
                  </a:lnTo>
                  <a:lnTo>
                    <a:pt x="59" y="306"/>
                  </a:lnTo>
                  <a:lnTo>
                    <a:pt x="74" y="296"/>
                  </a:lnTo>
                  <a:lnTo>
                    <a:pt x="90" y="288"/>
                  </a:lnTo>
                  <a:lnTo>
                    <a:pt x="106" y="280"/>
                  </a:lnTo>
                  <a:lnTo>
                    <a:pt x="122" y="274"/>
                  </a:lnTo>
                  <a:lnTo>
                    <a:pt x="138" y="267"/>
                  </a:lnTo>
                  <a:lnTo>
                    <a:pt x="158" y="257"/>
                  </a:lnTo>
                  <a:lnTo>
                    <a:pt x="171" y="251"/>
                  </a:lnTo>
                  <a:lnTo>
                    <a:pt x="183" y="242"/>
                  </a:lnTo>
                  <a:lnTo>
                    <a:pt x="194" y="232"/>
                  </a:lnTo>
                  <a:lnTo>
                    <a:pt x="204" y="221"/>
                  </a:lnTo>
                  <a:lnTo>
                    <a:pt x="211" y="208"/>
                  </a:lnTo>
                  <a:lnTo>
                    <a:pt x="216" y="194"/>
                  </a:lnTo>
                  <a:lnTo>
                    <a:pt x="218" y="178"/>
                  </a:lnTo>
                  <a:lnTo>
                    <a:pt x="215" y="163"/>
                  </a:lnTo>
                  <a:lnTo>
                    <a:pt x="208" y="147"/>
                  </a:lnTo>
                  <a:lnTo>
                    <a:pt x="198" y="135"/>
                  </a:lnTo>
                  <a:lnTo>
                    <a:pt x="185" y="126"/>
                  </a:lnTo>
                  <a:lnTo>
                    <a:pt x="170" y="121"/>
                  </a:lnTo>
                  <a:lnTo>
                    <a:pt x="156" y="121"/>
                  </a:lnTo>
                  <a:lnTo>
                    <a:pt x="142" y="126"/>
                  </a:lnTo>
                  <a:lnTo>
                    <a:pt x="128" y="135"/>
                  </a:lnTo>
                  <a:lnTo>
                    <a:pt x="118" y="146"/>
                  </a:lnTo>
                  <a:lnTo>
                    <a:pt x="107" y="158"/>
                  </a:lnTo>
                  <a:lnTo>
                    <a:pt x="97" y="169"/>
                  </a:lnTo>
                  <a:lnTo>
                    <a:pt x="86" y="176"/>
                  </a:lnTo>
                  <a:lnTo>
                    <a:pt x="72" y="179"/>
                  </a:lnTo>
                  <a:lnTo>
                    <a:pt x="54" y="179"/>
                  </a:lnTo>
                  <a:lnTo>
                    <a:pt x="39" y="176"/>
                  </a:lnTo>
                  <a:lnTo>
                    <a:pt x="28" y="167"/>
                  </a:lnTo>
                  <a:lnTo>
                    <a:pt x="18" y="158"/>
                  </a:lnTo>
                  <a:lnTo>
                    <a:pt x="10" y="147"/>
                  </a:lnTo>
                  <a:lnTo>
                    <a:pt x="4" y="133"/>
                  </a:lnTo>
                  <a:lnTo>
                    <a:pt x="1" y="120"/>
                  </a:lnTo>
                  <a:lnTo>
                    <a:pt x="0" y="105"/>
                  </a:lnTo>
                  <a:lnTo>
                    <a:pt x="1" y="89"/>
                  </a:lnTo>
                  <a:lnTo>
                    <a:pt x="4" y="74"/>
                  </a:lnTo>
                  <a:lnTo>
                    <a:pt x="9" y="54"/>
                  </a:lnTo>
                  <a:lnTo>
                    <a:pt x="15" y="37"/>
                  </a:lnTo>
                  <a:lnTo>
                    <a:pt x="19" y="26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Freeform 9"/>
            <p:cNvSpPr>
              <a:spLocks/>
            </p:cNvSpPr>
            <p:nvPr/>
          </p:nvSpPr>
          <p:spPr bwMode="auto">
            <a:xfrm>
              <a:off x="1611" y="2201"/>
              <a:ext cx="1023" cy="692"/>
            </a:xfrm>
            <a:custGeom>
              <a:avLst/>
              <a:gdLst>
                <a:gd name="T0" fmla="*/ 15 w 1023"/>
                <a:gd name="T1" fmla="*/ 564 h 692"/>
                <a:gd name="T2" fmla="*/ 86 w 1023"/>
                <a:gd name="T3" fmla="*/ 551 h 692"/>
                <a:gd name="T4" fmla="*/ 177 w 1023"/>
                <a:gd name="T5" fmla="*/ 528 h 692"/>
                <a:gd name="T6" fmla="*/ 258 w 1023"/>
                <a:gd name="T7" fmla="*/ 502 h 692"/>
                <a:gd name="T8" fmla="*/ 307 w 1023"/>
                <a:gd name="T9" fmla="*/ 498 h 692"/>
                <a:gd name="T10" fmla="*/ 360 w 1023"/>
                <a:gd name="T11" fmla="*/ 509 h 692"/>
                <a:gd name="T12" fmla="*/ 385 w 1023"/>
                <a:gd name="T13" fmla="*/ 533 h 692"/>
                <a:gd name="T14" fmla="*/ 382 w 1023"/>
                <a:gd name="T15" fmla="*/ 563 h 692"/>
                <a:gd name="T16" fmla="*/ 356 w 1023"/>
                <a:gd name="T17" fmla="*/ 608 h 692"/>
                <a:gd name="T18" fmla="*/ 353 w 1023"/>
                <a:gd name="T19" fmla="*/ 640 h 692"/>
                <a:gd name="T20" fmla="*/ 379 w 1023"/>
                <a:gd name="T21" fmla="*/ 674 h 692"/>
                <a:gd name="T22" fmla="*/ 423 w 1023"/>
                <a:gd name="T23" fmla="*/ 690 h 692"/>
                <a:gd name="T24" fmla="*/ 465 w 1023"/>
                <a:gd name="T25" fmla="*/ 687 h 692"/>
                <a:gd name="T26" fmla="*/ 510 w 1023"/>
                <a:gd name="T27" fmla="*/ 666 h 692"/>
                <a:gd name="T28" fmla="*/ 543 w 1023"/>
                <a:gd name="T29" fmla="*/ 637 h 692"/>
                <a:gd name="T30" fmla="*/ 556 w 1023"/>
                <a:gd name="T31" fmla="*/ 593 h 692"/>
                <a:gd name="T32" fmla="*/ 574 w 1023"/>
                <a:gd name="T33" fmla="*/ 567 h 692"/>
                <a:gd name="T34" fmla="*/ 630 w 1023"/>
                <a:gd name="T35" fmla="*/ 547 h 692"/>
                <a:gd name="T36" fmla="*/ 698 w 1023"/>
                <a:gd name="T37" fmla="*/ 531 h 692"/>
                <a:gd name="T38" fmla="*/ 832 w 1023"/>
                <a:gd name="T39" fmla="*/ 520 h 692"/>
                <a:gd name="T40" fmla="*/ 930 w 1023"/>
                <a:gd name="T41" fmla="*/ 516 h 692"/>
                <a:gd name="T42" fmla="*/ 955 w 1023"/>
                <a:gd name="T43" fmla="*/ 486 h 692"/>
                <a:gd name="T44" fmla="*/ 985 w 1023"/>
                <a:gd name="T45" fmla="*/ 454 h 692"/>
                <a:gd name="T46" fmla="*/ 1011 w 1023"/>
                <a:gd name="T47" fmla="*/ 420 h 692"/>
                <a:gd name="T48" fmla="*/ 1022 w 1023"/>
                <a:gd name="T49" fmla="*/ 384 h 692"/>
                <a:gd name="T50" fmla="*/ 1013 w 1023"/>
                <a:gd name="T51" fmla="*/ 342 h 692"/>
                <a:gd name="T52" fmla="*/ 986 w 1023"/>
                <a:gd name="T53" fmla="*/ 325 h 692"/>
                <a:gd name="T54" fmla="*/ 951 w 1023"/>
                <a:gd name="T55" fmla="*/ 333 h 692"/>
                <a:gd name="T56" fmla="*/ 920 w 1023"/>
                <a:gd name="T57" fmla="*/ 373 h 692"/>
                <a:gd name="T58" fmla="*/ 881 w 1023"/>
                <a:gd name="T59" fmla="*/ 403 h 692"/>
                <a:gd name="T60" fmla="*/ 840 w 1023"/>
                <a:gd name="T61" fmla="*/ 405 h 692"/>
                <a:gd name="T62" fmla="*/ 809 w 1023"/>
                <a:gd name="T63" fmla="*/ 389 h 692"/>
                <a:gd name="T64" fmla="*/ 793 w 1023"/>
                <a:gd name="T65" fmla="*/ 361 h 692"/>
                <a:gd name="T66" fmla="*/ 791 w 1023"/>
                <a:gd name="T67" fmla="*/ 320 h 692"/>
                <a:gd name="T68" fmla="*/ 815 w 1023"/>
                <a:gd name="T69" fmla="*/ 286 h 692"/>
                <a:gd name="T70" fmla="*/ 860 w 1023"/>
                <a:gd name="T71" fmla="*/ 262 h 692"/>
                <a:gd name="T72" fmla="*/ 899 w 1023"/>
                <a:gd name="T73" fmla="*/ 235 h 692"/>
                <a:gd name="T74" fmla="*/ 916 w 1023"/>
                <a:gd name="T75" fmla="*/ 188 h 692"/>
                <a:gd name="T76" fmla="*/ 908 w 1023"/>
                <a:gd name="T77" fmla="*/ 142 h 692"/>
                <a:gd name="T78" fmla="*/ 886 w 1023"/>
                <a:gd name="T79" fmla="*/ 92 h 692"/>
                <a:gd name="T80" fmla="*/ 876 w 1023"/>
                <a:gd name="T81" fmla="*/ 46 h 692"/>
                <a:gd name="T82" fmla="*/ 850 w 1023"/>
                <a:gd name="T83" fmla="*/ 13 h 692"/>
                <a:gd name="T84" fmla="*/ 750 w 1023"/>
                <a:gd name="T85" fmla="*/ 8 h 692"/>
                <a:gd name="T86" fmla="*/ 663 w 1023"/>
                <a:gd name="T87" fmla="*/ 0 h 692"/>
                <a:gd name="T88" fmla="*/ 615 w 1023"/>
                <a:gd name="T89" fmla="*/ 8 h 692"/>
                <a:gd name="T90" fmla="*/ 596 w 1023"/>
                <a:gd name="T91" fmla="*/ 31 h 692"/>
                <a:gd name="T92" fmla="*/ 609 w 1023"/>
                <a:gd name="T93" fmla="*/ 62 h 692"/>
                <a:gd name="T94" fmla="*/ 618 w 1023"/>
                <a:gd name="T95" fmla="*/ 97 h 692"/>
                <a:gd name="T96" fmla="*/ 600 w 1023"/>
                <a:gd name="T97" fmla="*/ 130 h 692"/>
                <a:gd name="T98" fmla="*/ 562 w 1023"/>
                <a:gd name="T99" fmla="*/ 153 h 692"/>
                <a:gd name="T100" fmla="*/ 518 w 1023"/>
                <a:gd name="T101" fmla="*/ 162 h 692"/>
                <a:gd name="T102" fmla="*/ 478 w 1023"/>
                <a:gd name="T103" fmla="*/ 162 h 692"/>
                <a:gd name="T104" fmla="*/ 446 w 1023"/>
                <a:gd name="T105" fmla="*/ 154 h 692"/>
                <a:gd name="T106" fmla="*/ 421 w 1023"/>
                <a:gd name="T107" fmla="*/ 133 h 692"/>
                <a:gd name="T108" fmla="*/ 398 w 1023"/>
                <a:gd name="T109" fmla="*/ 104 h 692"/>
                <a:gd name="T110" fmla="*/ 372 w 1023"/>
                <a:gd name="T111" fmla="*/ 70 h 692"/>
                <a:gd name="T112" fmla="*/ 338 w 1023"/>
                <a:gd name="T113" fmla="*/ 44 h 692"/>
                <a:gd name="T114" fmla="*/ 293 w 1023"/>
                <a:gd name="T115" fmla="*/ 32 h 692"/>
                <a:gd name="T116" fmla="*/ 240 w 1023"/>
                <a:gd name="T117" fmla="*/ 30 h 692"/>
                <a:gd name="T118" fmla="*/ 186 w 1023"/>
                <a:gd name="T119" fmla="*/ 37 h 692"/>
                <a:gd name="T120" fmla="*/ 120 w 1023"/>
                <a:gd name="T121" fmla="*/ 50 h 6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23"/>
                <a:gd name="T184" fmla="*/ 0 h 692"/>
                <a:gd name="T185" fmla="*/ 1023 w 1023"/>
                <a:gd name="T186" fmla="*/ 692 h 69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23" h="692">
                  <a:moveTo>
                    <a:pt x="120" y="50"/>
                  </a:moveTo>
                  <a:lnTo>
                    <a:pt x="0" y="565"/>
                  </a:lnTo>
                  <a:lnTo>
                    <a:pt x="15" y="564"/>
                  </a:lnTo>
                  <a:lnTo>
                    <a:pt x="32" y="562"/>
                  </a:lnTo>
                  <a:lnTo>
                    <a:pt x="63" y="556"/>
                  </a:lnTo>
                  <a:lnTo>
                    <a:pt x="86" y="551"/>
                  </a:lnTo>
                  <a:lnTo>
                    <a:pt x="115" y="545"/>
                  </a:lnTo>
                  <a:lnTo>
                    <a:pt x="147" y="537"/>
                  </a:lnTo>
                  <a:lnTo>
                    <a:pt x="177" y="528"/>
                  </a:lnTo>
                  <a:lnTo>
                    <a:pt x="205" y="518"/>
                  </a:lnTo>
                  <a:lnTo>
                    <a:pt x="237" y="507"/>
                  </a:lnTo>
                  <a:lnTo>
                    <a:pt x="258" y="502"/>
                  </a:lnTo>
                  <a:lnTo>
                    <a:pt x="276" y="499"/>
                  </a:lnTo>
                  <a:lnTo>
                    <a:pt x="292" y="498"/>
                  </a:lnTo>
                  <a:lnTo>
                    <a:pt x="307" y="498"/>
                  </a:lnTo>
                  <a:lnTo>
                    <a:pt x="329" y="501"/>
                  </a:lnTo>
                  <a:lnTo>
                    <a:pt x="344" y="504"/>
                  </a:lnTo>
                  <a:lnTo>
                    <a:pt x="360" y="509"/>
                  </a:lnTo>
                  <a:lnTo>
                    <a:pt x="371" y="515"/>
                  </a:lnTo>
                  <a:lnTo>
                    <a:pt x="379" y="522"/>
                  </a:lnTo>
                  <a:lnTo>
                    <a:pt x="385" y="533"/>
                  </a:lnTo>
                  <a:lnTo>
                    <a:pt x="387" y="541"/>
                  </a:lnTo>
                  <a:lnTo>
                    <a:pt x="386" y="552"/>
                  </a:lnTo>
                  <a:lnTo>
                    <a:pt x="382" y="563"/>
                  </a:lnTo>
                  <a:lnTo>
                    <a:pt x="372" y="577"/>
                  </a:lnTo>
                  <a:lnTo>
                    <a:pt x="362" y="593"/>
                  </a:lnTo>
                  <a:lnTo>
                    <a:pt x="356" y="608"/>
                  </a:lnTo>
                  <a:lnTo>
                    <a:pt x="353" y="619"/>
                  </a:lnTo>
                  <a:lnTo>
                    <a:pt x="352" y="631"/>
                  </a:lnTo>
                  <a:lnTo>
                    <a:pt x="353" y="640"/>
                  </a:lnTo>
                  <a:lnTo>
                    <a:pt x="358" y="652"/>
                  </a:lnTo>
                  <a:lnTo>
                    <a:pt x="367" y="664"/>
                  </a:lnTo>
                  <a:lnTo>
                    <a:pt x="379" y="674"/>
                  </a:lnTo>
                  <a:lnTo>
                    <a:pt x="391" y="681"/>
                  </a:lnTo>
                  <a:lnTo>
                    <a:pt x="406" y="686"/>
                  </a:lnTo>
                  <a:lnTo>
                    <a:pt x="423" y="690"/>
                  </a:lnTo>
                  <a:lnTo>
                    <a:pt x="436" y="692"/>
                  </a:lnTo>
                  <a:lnTo>
                    <a:pt x="450" y="690"/>
                  </a:lnTo>
                  <a:lnTo>
                    <a:pt x="465" y="687"/>
                  </a:lnTo>
                  <a:lnTo>
                    <a:pt x="479" y="682"/>
                  </a:lnTo>
                  <a:lnTo>
                    <a:pt x="494" y="675"/>
                  </a:lnTo>
                  <a:lnTo>
                    <a:pt x="510" y="666"/>
                  </a:lnTo>
                  <a:lnTo>
                    <a:pt x="523" y="657"/>
                  </a:lnTo>
                  <a:lnTo>
                    <a:pt x="534" y="648"/>
                  </a:lnTo>
                  <a:lnTo>
                    <a:pt x="543" y="637"/>
                  </a:lnTo>
                  <a:lnTo>
                    <a:pt x="550" y="624"/>
                  </a:lnTo>
                  <a:lnTo>
                    <a:pt x="554" y="610"/>
                  </a:lnTo>
                  <a:lnTo>
                    <a:pt x="556" y="593"/>
                  </a:lnTo>
                  <a:lnTo>
                    <a:pt x="561" y="580"/>
                  </a:lnTo>
                  <a:lnTo>
                    <a:pt x="565" y="574"/>
                  </a:lnTo>
                  <a:lnTo>
                    <a:pt x="574" y="567"/>
                  </a:lnTo>
                  <a:lnTo>
                    <a:pt x="589" y="560"/>
                  </a:lnTo>
                  <a:lnTo>
                    <a:pt x="609" y="553"/>
                  </a:lnTo>
                  <a:lnTo>
                    <a:pt x="630" y="547"/>
                  </a:lnTo>
                  <a:lnTo>
                    <a:pt x="649" y="541"/>
                  </a:lnTo>
                  <a:lnTo>
                    <a:pt x="669" y="536"/>
                  </a:lnTo>
                  <a:lnTo>
                    <a:pt x="698" y="531"/>
                  </a:lnTo>
                  <a:lnTo>
                    <a:pt x="738" y="524"/>
                  </a:lnTo>
                  <a:lnTo>
                    <a:pt x="783" y="520"/>
                  </a:lnTo>
                  <a:lnTo>
                    <a:pt x="832" y="520"/>
                  </a:lnTo>
                  <a:lnTo>
                    <a:pt x="880" y="520"/>
                  </a:lnTo>
                  <a:lnTo>
                    <a:pt x="924" y="525"/>
                  </a:lnTo>
                  <a:lnTo>
                    <a:pt x="930" y="516"/>
                  </a:lnTo>
                  <a:lnTo>
                    <a:pt x="936" y="506"/>
                  </a:lnTo>
                  <a:lnTo>
                    <a:pt x="944" y="497"/>
                  </a:lnTo>
                  <a:lnTo>
                    <a:pt x="955" y="486"/>
                  </a:lnTo>
                  <a:lnTo>
                    <a:pt x="963" y="478"/>
                  </a:lnTo>
                  <a:lnTo>
                    <a:pt x="975" y="465"/>
                  </a:lnTo>
                  <a:lnTo>
                    <a:pt x="985" y="454"/>
                  </a:lnTo>
                  <a:lnTo>
                    <a:pt x="994" y="445"/>
                  </a:lnTo>
                  <a:lnTo>
                    <a:pt x="1003" y="434"/>
                  </a:lnTo>
                  <a:lnTo>
                    <a:pt x="1011" y="420"/>
                  </a:lnTo>
                  <a:lnTo>
                    <a:pt x="1014" y="411"/>
                  </a:lnTo>
                  <a:lnTo>
                    <a:pt x="1018" y="396"/>
                  </a:lnTo>
                  <a:lnTo>
                    <a:pt x="1022" y="384"/>
                  </a:lnTo>
                  <a:lnTo>
                    <a:pt x="1023" y="368"/>
                  </a:lnTo>
                  <a:lnTo>
                    <a:pt x="1019" y="355"/>
                  </a:lnTo>
                  <a:lnTo>
                    <a:pt x="1013" y="342"/>
                  </a:lnTo>
                  <a:lnTo>
                    <a:pt x="1006" y="334"/>
                  </a:lnTo>
                  <a:lnTo>
                    <a:pt x="996" y="329"/>
                  </a:lnTo>
                  <a:lnTo>
                    <a:pt x="986" y="325"/>
                  </a:lnTo>
                  <a:lnTo>
                    <a:pt x="975" y="325"/>
                  </a:lnTo>
                  <a:lnTo>
                    <a:pt x="964" y="325"/>
                  </a:lnTo>
                  <a:lnTo>
                    <a:pt x="951" y="333"/>
                  </a:lnTo>
                  <a:lnTo>
                    <a:pt x="941" y="344"/>
                  </a:lnTo>
                  <a:lnTo>
                    <a:pt x="931" y="357"/>
                  </a:lnTo>
                  <a:lnTo>
                    <a:pt x="920" y="373"/>
                  </a:lnTo>
                  <a:lnTo>
                    <a:pt x="908" y="386"/>
                  </a:lnTo>
                  <a:lnTo>
                    <a:pt x="896" y="396"/>
                  </a:lnTo>
                  <a:lnTo>
                    <a:pt x="881" y="403"/>
                  </a:lnTo>
                  <a:lnTo>
                    <a:pt x="864" y="408"/>
                  </a:lnTo>
                  <a:lnTo>
                    <a:pt x="853" y="408"/>
                  </a:lnTo>
                  <a:lnTo>
                    <a:pt x="840" y="405"/>
                  </a:lnTo>
                  <a:lnTo>
                    <a:pt x="830" y="402"/>
                  </a:lnTo>
                  <a:lnTo>
                    <a:pt x="820" y="398"/>
                  </a:lnTo>
                  <a:lnTo>
                    <a:pt x="809" y="389"/>
                  </a:lnTo>
                  <a:lnTo>
                    <a:pt x="802" y="381"/>
                  </a:lnTo>
                  <a:lnTo>
                    <a:pt x="796" y="371"/>
                  </a:lnTo>
                  <a:lnTo>
                    <a:pt x="793" y="361"/>
                  </a:lnTo>
                  <a:lnTo>
                    <a:pt x="789" y="345"/>
                  </a:lnTo>
                  <a:lnTo>
                    <a:pt x="788" y="331"/>
                  </a:lnTo>
                  <a:lnTo>
                    <a:pt x="791" y="320"/>
                  </a:lnTo>
                  <a:lnTo>
                    <a:pt x="798" y="308"/>
                  </a:lnTo>
                  <a:lnTo>
                    <a:pt x="804" y="298"/>
                  </a:lnTo>
                  <a:lnTo>
                    <a:pt x="815" y="286"/>
                  </a:lnTo>
                  <a:lnTo>
                    <a:pt x="830" y="278"/>
                  </a:lnTo>
                  <a:lnTo>
                    <a:pt x="841" y="272"/>
                  </a:lnTo>
                  <a:lnTo>
                    <a:pt x="860" y="262"/>
                  </a:lnTo>
                  <a:lnTo>
                    <a:pt x="878" y="252"/>
                  </a:lnTo>
                  <a:lnTo>
                    <a:pt x="889" y="243"/>
                  </a:lnTo>
                  <a:lnTo>
                    <a:pt x="899" y="235"/>
                  </a:lnTo>
                  <a:lnTo>
                    <a:pt x="910" y="220"/>
                  </a:lnTo>
                  <a:lnTo>
                    <a:pt x="914" y="204"/>
                  </a:lnTo>
                  <a:lnTo>
                    <a:pt x="916" y="188"/>
                  </a:lnTo>
                  <a:lnTo>
                    <a:pt x="917" y="175"/>
                  </a:lnTo>
                  <a:lnTo>
                    <a:pt x="913" y="156"/>
                  </a:lnTo>
                  <a:lnTo>
                    <a:pt x="908" y="142"/>
                  </a:lnTo>
                  <a:lnTo>
                    <a:pt x="901" y="126"/>
                  </a:lnTo>
                  <a:lnTo>
                    <a:pt x="894" y="111"/>
                  </a:lnTo>
                  <a:lnTo>
                    <a:pt x="886" y="92"/>
                  </a:lnTo>
                  <a:lnTo>
                    <a:pt x="879" y="76"/>
                  </a:lnTo>
                  <a:lnTo>
                    <a:pt x="877" y="61"/>
                  </a:lnTo>
                  <a:lnTo>
                    <a:pt x="876" y="46"/>
                  </a:lnTo>
                  <a:lnTo>
                    <a:pt x="878" y="31"/>
                  </a:lnTo>
                  <a:lnTo>
                    <a:pt x="878" y="15"/>
                  </a:lnTo>
                  <a:lnTo>
                    <a:pt x="850" y="13"/>
                  </a:lnTo>
                  <a:lnTo>
                    <a:pt x="812" y="13"/>
                  </a:lnTo>
                  <a:lnTo>
                    <a:pt x="777" y="10"/>
                  </a:lnTo>
                  <a:lnTo>
                    <a:pt x="750" y="8"/>
                  </a:lnTo>
                  <a:lnTo>
                    <a:pt x="722" y="5"/>
                  </a:lnTo>
                  <a:lnTo>
                    <a:pt x="689" y="2"/>
                  </a:lnTo>
                  <a:lnTo>
                    <a:pt x="663" y="0"/>
                  </a:lnTo>
                  <a:lnTo>
                    <a:pt x="644" y="1"/>
                  </a:lnTo>
                  <a:lnTo>
                    <a:pt x="626" y="4"/>
                  </a:lnTo>
                  <a:lnTo>
                    <a:pt x="615" y="8"/>
                  </a:lnTo>
                  <a:lnTo>
                    <a:pt x="606" y="14"/>
                  </a:lnTo>
                  <a:lnTo>
                    <a:pt x="599" y="22"/>
                  </a:lnTo>
                  <a:lnTo>
                    <a:pt x="596" y="31"/>
                  </a:lnTo>
                  <a:lnTo>
                    <a:pt x="598" y="40"/>
                  </a:lnTo>
                  <a:lnTo>
                    <a:pt x="602" y="50"/>
                  </a:lnTo>
                  <a:lnTo>
                    <a:pt x="609" y="62"/>
                  </a:lnTo>
                  <a:lnTo>
                    <a:pt x="615" y="73"/>
                  </a:lnTo>
                  <a:lnTo>
                    <a:pt x="618" y="85"/>
                  </a:lnTo>
                  <a:lnTo>
                    <a:pt x="618" y="97"/>
                  </a:lnTo>
                  <a:lnTo>
                    <a:pt x="615" y="109"/>
                  </a:lnTo>
                  <a:lnTo>
                    <a:pt x="608" y="120"/>
                  </a:lnTo>
                  <a:lnTo>
                    <a:pt x="600" y="130"/>
                  </a:lnTo>
                  <a:lnTo>
                    <a:pt x="589" y="139"/>
                  </a:lnTo>
                  <a:lnTo>
                    <a:pt x="576" y="147"/>
                  </a:lnTo>
                  <a:lnTo>
                    <a:pt x="562" y="153"/>
                  </a:lnTo>
                  <a:lnTo>
                    <a:pt x="547" y="157"/>
                  </a:lnTo>
                  <a:lnTo>
                    <a:pt x="533" y="160"/>
                  </a:lnTo>
                  <a:lnTo>
                    <a:pt x="518" y="162"/>
                  </a:lnTo>
                  <a:lnTo>
                    <a:pt x="504" y="164"/>
                  </a:lnTo>
                  <a:lnTo>
                    <a:pt x="491" y="164"/>
                  </a:lnTo>
                  <a:lnTo>
                    <a:pt x="478" y="162"/>
                  </a:lnTo>
                  <a:lnTo>
                    <a:pt x="466" y="160"/>
                  </a:lnTo>
                  <a:lnTo>
                    <a:pt x="455" y="157"/>
                  </a:lnTo>
                  <a:lnTo>
                    <a:pt x="446" y="154"/>
                  </a:lnTo>
                  <a:lnTo>
                    <a:pt x="436" y="148"/>
                  </a:lnTo>
                  <a:lnTo>
                    <a:pt x="428" y="142"/>
                  </a:lnTo>
                  <a:lnTo>
                    <a:pt x="421" y="133"/>
                  </a:lnTo>
                  <a:lnTo>
                    <a:pt x="412" y="123"/>
                  </a:lnTo>
                  <a:lnTo>
                    <a:pt x="405" y="113"/>
                  </a:lnTo>
                  <a:lnTo>
                    <a:pt x="398" y="104"/>
                  </a:lnTo>
                  <a:lnTo>
                    <a:pt x="390" y="92"/>
                  </a:lnTo>
                  <a:lnTo>
                    <a:pt x="382" y="81"/>
                  </a:lnTo>
                  <a:lnTo>
                    <a:pt x="372" y="70"/>
                  </a:lnTo>
                  <a:lnTo>
                    <a:pt x="361" y="59"/>
                  </a:lnTo>
                  <a:lnTo>
                    <a:pt x="350" y="51"/>
                  </a:lnTo>
                  <a:lnTo>
                    <a:pt x="338" y="44"/>
                  </a:lnTo>
                  <a:lnTo>
                    <a:pt x="325" y="39"/>
                  </a:lnTo>
                  <a:lnTo>
                    <a:pt x="311" y="35"/>
                  </a:lnTo>
                  <a:lnTo>
                    <a:pt x="293" y="32"/>
                  </a:lnTo>
                  <a:lnTo>
                    <a:pt x="273" y="31"/>
                  </a:lnTo>
                  <a:lnTo>
                    <a:pt x="256" y="30"/>
                  </a:lnTo>
                  <a:lnTo>
                    <a:pt x="240" y="30"/>
                  </a:lnTo>
                  <a:lnTo>
                    <a:pt x="221" y="31"/>
                  </a:lnTo>
                  <a:lnTo>
                    <a:pt x="204" y="34"/>
                  </a:lnTo>
                  <a:lnTo>
                    <a:pt x="186" y="37"/>
                  </a:lnTo>
                  <a:lnTo>
                    <a:pt x="166" y="41"/>
                  </a:lnTo>
                  <a:lnTo>
                    <a:pt x="146" y="45"/>
                  </a:lnTo>
                  <a:lnTo>
                    <a:pt x="120" y="50"/>
                  </a:lnTo>
                  <a:close/>
                </a:path>
              </a:pathLst>
            </a:custGeom>
            <a:solidFill>
              <a:srgbClr val="F0C5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45" name="Group 10"/>
            <p:cNvGrpSpPr>
              <a:grpSpLocks/>
            </p:cNvGrpSpPr>
            <p:nvPr/>
          </p:nvGrpSpPr>
          <p:grpSpPr bwMode="auto">
            <a:xfrm>
              <a:off x="2398" y="2594"/>
              <a:ext cx="985" cy="716"/>
              <a:chOff x="2398" y="2594"/>
              <a:chExt cx="985" cy="716"/>
            </a:xfrm>
          </p:grpSpPr>
          <p:sp>
            <p:nvSpPr>
              <p:cNvPr id="34852" name="Rectangle 11"/>
              <p:cNvSpPr>
                <a:spLocks noChangeArrowheads="1"/>
              </p:cNvSpPr>
              <p:nvPr/>
            </p:nvSpPr>
            <p:spPr bwMode="auto">
              <a:xfrm>
                <a:off x="2495" y="3217"/>
                <a:ext cx="806" cy="93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34853" name="Freeform 12"/>
              <p:cNvSpPr>
                <a:spLocks/>
              </p:cNvSpPr>
              <p:nvPr/>
            </p:nvSpPr>
            <p:spPr bwMode="auto">
              <a:xfrm>
                <a:off x="2398" y="2594"/>
                <a:ext cx="985" cy="620"/>
              </a:xfrm>
              <a:custGeom>
                <a:avLst/>
                <a:gdLst>
                  <a:gd name="T0" fmla="*/ 876 w 985"/>
                  <a:gd name="T1" fmla="*/ 121 h 620"/>
                  <a:gd name="T2" fmla="*/ 806 w 985"/>
                  <a:gd name="T3" fmla="*/ 133 h 620"/>
                  <a:gd name="T4" fmla="*/ 728 w 985"/>
                  <a:gd name="T5" fmla="*/ 161 h 620"/>
                  <a:gd name="T6" fmla="*/ 639 w 985"/>
                  <a:gd name="T7" fmla="*/ 193 h 620"/>
                  <a:gd name="T8" fmla="*/ 562 w 985"/>
                  <a:gd name="T9" fmla="*/ 206 h 620"/>
                  <a:gd name="T10" fmla="*/ 507 w 985"/>
                  <a:gd name="T11" fmla="*/ 189 h 620"/>
                  <a:gd name="T12" fmla="*/ 492 w 985"/>
                  <a:gd name="T13" fmla="*/ 157 h 620"/>
                  <a:gd name="T14" fmla="*/ 516 w 985"/>
                  <a:gd name="T15" fmla="*/ 115 h 620"/>
                  <a:gd name="T16" fmla="*/ 572 w 985"/>
                  <a:gd name="T17" fmla="*/ 85 h 620"/>
                  <a:gd name="T18" fmla="*/ 635 w 985"/>
                  <a:gd name="T19" fmla="*/ 63 h 620"/>
                  <a:gd name="T20" fmla="*/ 660 w 985"/>
                  <a:gd name="T21" fmla="*/ 27 h 620"/>
                  <a:gd name="T22" fmla="*/ 624 w 985"/>
                  <a:gd name="T23" fmla="*/ 1 h 620"/>
                  <a:gd name="T24" fmla="*/ 545 w 985"/>
                  <a:gd name="T25" fmla="*/ 3 h 620"/>
                  <a:gd name="T26" fmla="*/ 469 w 985"/>
                  <a:gd name="T27" fmla="*/ 29 h 620"/>
                  <a:gd name="T28" fmla="*/ 385 w 985"/>
                  <a:gd name="T29" fmla="*/ 76 h 620"/>
                  <a:gd name="T30" fmla="*/ 303 w 985"/>
                  <a:gd name="T31" fmla="*/ 114 h 620"/>
                  <a:gd name="T32" fmla="*/ 213 w 985"/>
                  <a:gd name="T33" fmla="*/ 130 h 620"/>
                  <a:gd name="T34" fmla="*/ 136 w 985"/>
                  <a:gd name="T35" fmla="*/ 132 h 620"/>
                  <a:gd name="T36" fmla="*/ 158 w 985"/>
                  <a:gd name="T37" fmla="*/ 215 h 620"/>
                  <a:gd name="T38" fmla="*/ 180 w 985"/>
                  <a:gd name="T39" fmla="*/ 284 h 620"/>
                  <a:gd name="T40" fmla="*/ 162 w 985"/>
                  <a:gd name="T41" fmla="*/ 326 h 620"/>
                  <a:gd name="T42" fmla="*/ 125 w 985"/>
                  <a:gd name="T43" fmla="*/ 336 h 620"/>
                  <a:gd name="T44" fmla="*/ 85 w 985"/>
                  <a:gd name="T45" fmla="*/ 320 h 620"/>
                  <a:gd name="T46" fmla="*/ 38 w 985"/>
                  <a:gd name="T47" fmla="*/ 307 h 620"/>
                  <a:gd name="T48" fmla="*/ 7 w 985"/>
                  <a:gd name="T49" fmla="*/ 337 h 620"/>
                  <a:gd name="T50" fmla="*/ 2 w 985"/>
                  <a:gd name="T51" fmla="*/ 386 h 620"/>
                  <a:gd name="T52" fmla="*/ 29 w 985"/>
                  <a:gd name="T53" fmla="*/ 441 h 620"/>
                  <a:gd name="T54" fmla="*/ 82 w 985"/>
                  <a:gd name="T55" fmla="*/ 467 h 620"/>
                  <a:gd name="T56" fmla="*/ 150 w 985"/>
                  <a:gd name="T57" fmla="*/ 467 h 620"/>
                  <a:gd name="T58" fmla="*/ 176 w 985"/>
                  <a:gd name="T59" fmla="*/ 494 h 620"/>
                  <a:gd name="T60" fmla="*/ 152 w 985"/>
                  <a:gd name="T61" fmla="*/ 554 h 620"/>
                  <a:gd name="T62" fmla="*/ 115 w 985"/>
                  <a:gd name="T63" fmla="*/ 608 h 620"/>
                  <a:gd name="T64" fmla="*/ 914 w 985"/>
                  <a:gd name="T65" fmla="*/ 594 h 620"/>
                  <a:gd name="T66" fmla="*/ 936 w 985"/>
                  <a:gd name="T67" fmla="*/ 553 h 620"/>
                  <a:gd name="T68" fmla="*/ 971 w 985"/>
                  <a:gd name="T69" fmla="*/ 517 h 620"/>
                  <a:gd name="T70" fmla="*/ 984 w 985"/>
                  <a:gd name="T71" fmla="*/ 468 h 620"/>
                  <a:gd name="T72" fmla="*/ 960 w 985"/>
                  <a:gd name="T73" fmla="*/ 435 h 620"/>
                  <a:gd name="T74" fmla="*/ 908 w 985"/>
                  <a:gd name="T75" fmla="*/ 428 h 620"/>
                  <a:gd name="T76" fmla="*/ 847 w 985"/>
                  <a:gd name="T77" fmla="*/ 442 h 620"/>
                  <a:gd name="T78" fmla="*/ 784 w 985"/>
                  <a:gd name="T79" fmla="*/ 444 h 620"/>
                  <a:gd name="T80" fmla="*/ 742 w 985"/>
                  <a:gd name="T81" fmla="*/ 414 h 620"/>
                  <a:gd name="T82" fmla="*/ 751 w 985"/>
                  <a:gd name="T83" fmla="*/ 365 h 620"/>
                  <a:gd name="T84" fmla="*/ 792 w 985"/>
                  <a:gd name="T85" fmla="*/ 333 h 620"/>
                  <a:gd name="T86" fmla="*/ 848 w 985"/>
                  <a:gd name="T87" fmla="*/ 321 h 620"/>
                  <a:gd name="T88" fmla="*/ 906 w 985"/>
                  <a:gd name="T89" fmla="*/ 303 h 620"/>
                  <a:gd name="T90" fmla="*/ 929 w 985"/>
                  <a:gd name="T91" fmla="*/ 261 h 620"/>
                  <a:gd name="T92" fmla="*/ 926 w 985"/>
                  <a:gd name="T93" fmla="*/ 196 h 620"/>
                  <a:gd name="T94" fmla="*/ 915 w 985"/>
                  <a:gd name="T95" fmla="*/ 131 h 6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985"/>
                  <a:gd name="T145" fmla="*/ 0 h 620"/>
                  <a:gd name="T146" fmla="*/ 985 w 985"/>
                  <a:gd name="T147" fmla="*/ 620 h 6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985" h="620">
                    <a:moveTo>
                      <a:pt x="915" y="131"/>
                    </a:moveTo>
                    <a:lnTo>
                      <a:pt x="907" y="127"/>
                    </a:lnTo>
                    <a:lnTo>
                      <a:pt x="891" y="123"/>
                    </a:lnTo>
                    <a:lnTo>
                      <a:pt x="876" y="121"/>
                    </a:lnTo>
                    <a:lnTo>
                      <a:pt x="860" y="123"/>
                    </a:lnTo>
                    <a:lnTo>
                      <a:pt x="840" y="126"/>
                    </a:lnTo>
                    <a:lnTo>
                      <a:pt x="825" y="128"/>
                    </a:lnTo>
                    <a:lnTo>
                      <a:pt x="806" y="133"/>
                    </a:lnTo>
                    <a:lnTo>
                      <a:pt x="789" y="138"/>
                    </a:lnTo>
                    <a:lnTo>
                      <a:pt x="767" y="145"/>
                    </a:lnTo>
                    <a:lnTo>
                      <a:pt x="747" y="152"/>
                    </a:lnTo>
                    <a:lnTo>
                      <a:pt x="728" y="161"/>
                    </a:lnTo>
                    <a:lnTo>
                      <a:pt x="709" y="169"/>
                    </a:lnTo>
                    <a:lnTo>
                      <a:pt x="686" y="178"/>
                    </a:lnTo>
                    <a:lnTo>
                      <a:pt x="664" y="185"/>
                    </a:lnTo>
                    <a:lnTo>
                      <a:pt x="639" y="193"/>
                    </a:lnTo>
                    <a:lnTo>
                      <a:pt x="614" y="200"/>
                    </a:lnTo>
                    <a:lnTo>
                      <a:pt x="598" y="204"/>
                    </a:lnTo>
                    <a:lnTo>
                      <a:pt x="581" y="206"/>
                    </a:lnTo>
                    <a:lnTo>
                      <a:pt x="562" y="206"/>
                    </a:lnTo>
                    <a:lnTo>
                      <a:pt x="541" y="203"/>
                    </a:lnTo>
                    <a:lnTo>
                      <a:pt x="528" y="200"/>
                    </a:lnTo>
                    <a:lnTo>
                      <a:pt x="517" y="195"/>
                    </a:lnTo>
                    <a:lnTo>
                      <a:pt x="507" y="189"/>
                    </a:lnTo>
                    <a:lnTo>
                      <a:pt x="500" y="183"/>
                    </a:lnTo>
                    <a:lnTo>
                      <a:pt x="496" y="175"/>
                    </a:lnTo>
                    <a:lnTo>
                      <a:pt x="492" y="166"/>
                    </a:lnTo>
                    <a:lnTo>
                      <a:pt x="492" y="157"/>
                    </a:lnTo>
                    <a:lnTo>
                      <a:pt x="495" y="146"/>
                    </a:lnTo>
                    <a:lnTo>
                      <a:pt x="500" y="135"/>
                    </a:lnTo>
                    <a:lnTo>
                      <a:pt x="507" y="126"/>
                    </a:lnTo>
                    <a:lnTo>
                      <a:pt x="516" y="115"/>
                    </a:lnTo>
                    <a:lnTo>
                      <a:pt x="525" y="109"/>
                    </a:lnTo>
                    <a:lnTo>
                      <a:pt x="537" y="100"/>
                    </a:lnTo>
                    <a:lnTo>
                      <a:pt x="555" y="91"/>
                    </a:lnTo>
                    <a:lnTo>
                      <a:pt x="572" y="85"/>
                    </a:lnTo>
                    <a:lnTo>
                      <a:pt x="589" y="81"/>
                    </a:lnTo>
                    <a:lnTo>
                      <a:pt x="604" y="76"/>
                    </a:lnTo>
                    <a:lnTo>
                      <a:pt x="621" y="70"/>
                    </a:lnTo>
                    <a:lnTo>
                      <a:pt x="635" y="63"/>
                    </a:lnTo>
                    <a:lnTo>
                      <a:pt x="648" y="56"/>
                    </a:lnTo>
                    <a:lnTo>
                      <a:pt x="658" y="48"/>
                    </a:lnTo>
                    <a:lnTo>
                      <a:pt x="662" y="38"/>
                    </a:lnTo>
                    <a:lnTo>
                      <a:pt x="660" y="27"/>
                    </a:lnTo>
                    <a:lnTo>
                      <a:pt x="653" y="17"/>
                    </a:lnTo>
                    <a:lnTo>
                      <a:pt x="646" y="10"/>
                    </a:lnTo>
                    <a:lnTo>
                      <a:pt x="636" y="5"/>
                    </a:lnTo>
                    <a:lnTo>
                      <a:pt x="624" y="1"/>
                    </a:lnTo>
                    <a:lnTo>
                      <a:pt x="608" y="0"/>
                    </a:lnTo>
                    <a:lnTo>
                      <a:pt x="592" y="0"/>
                    </a:lnTo>
                    <a:lnTo>
                      <a:pt x="569" y="1"/>
                    </a:lnTo>
                    <a:lnTo>
                      <a:pt x="545" y="3"/>
                    </a:lnTo>
                    <a:lnTo>
                      <a:pt x="530" y="7"/>
                    </a:lnTo>
                    <a:lnTo>
                      <a:pt x="508" y="13"/>
                    </a:lnTo>
                    <a:lnTo>
                      <a:pt x="485" y="21"/>
                    </a:lnTo>
                    <a:lnTo>
                      <a:pt x="469" y="29"/>
                    </a:lnTo>
                    <a:lnTo>
                      <a:pt x="450" y="39"/>
                    </a:lnTo>
                    <a:lnTo>
                      <a:pt x="432" y="48"/>
                    </a:lnTo>
                    <a:lnTo>
                      <a:pt x="413" y="60"/>
                    </a:lnTo>
                    <a:lnTo>
                      <a:pt x="385" y="76"/>
                    </a:lnTo>
                    <a:lnTo>
                      <a:pt x="366" y="88"/>
                    </a:lnTo>
                    <a:lnTo>
                      <a:pt x="349" y="98"/>
                    </a:lnTo>
                    <a:lnTo>
                      <a:pt x="325" y="107"/>
                    </a:lnTo>
                    <a:lnTo>
                      <a:pt x="303" y="114"/>
                    </a:lnTo>
                    <a:lnTo>
                      <a:pt x="280" y="120"/>
                    </a:lnTo>
                    <a:lnTo>
                      <a:pt x="256" y="124"/>
                    </a:lnTo>
                    <a:lnTo>
                      <a:pt x="232" y="128"/>
                    </a:lnTo>
                    <a:lnTo>
                      <a:pt x="213" y="130"/>
                    </a:lnTo>
                    <a:lnTo>
                      <a:pt x="192" y="132"/>
                    </a:lnTo>
                    <a:lnTo>
                      <a:pt x="172" y="132"/>
                    </a:lnTo>
                    <a:lnTo>
                      <a:pt x="152" y="133"/>
                    </a:lnTo>
                    <a:lnTo>
                      <a:pt x="136" y="132"/>
                    </a:lnTo>
                    <a:lnTo>
                      <a:pt x="138" y="148"/>
                    </a:lnTo>
                    <a:lnTo>
                      <a:pt x="143" y="169"/>
                    </a:lnTo>
                    <a:lnTo>
                      <a:pt x="149" y="190"/>
                    </a:lnTo>
                    <a:lnTo>
                      <a:pt x="158" y="215"/>
                    </a:lnTo>
                    <a:lnTo>
                      <a:pt x="165" y="235"/>
                    </a:lnTo>
                    <a:lnTo>
                      <a:pt x="174" y="252"/>
                    </a:lnTo>
                    <a:lnTo>
                      <a:pt x="179" y="268"/>
                    </a:lnTo>
                    <a:lnTo>
                      <a:pt x="180" y="284"/>
                    </a:lnTo>
                    <a:lnTo>
                      <a:pt x="179" y="298"/>
                    </a:lnTo>
                    <a:lnTo>
                      <a:pt x="174" y="309"/>
                    </a:lnTo>
                    <a:lnTo>
                      <a:pt x="168" y="318"/>
                    </a:lnTo>
                    <a:lnTo>
                      <a:pt x="162" y="326"/>
                    </a:lnTo>
                    <a:lnTo>
                      <a:pt x="153" y="332"/>
                    </a:lnTo>
                    <a:lnTo>
                      <a:pt x="145" y="335"/>
                    </a:lnTo>
                    <a:lnTo>
                      <a:pt x="137" y="337"/>
                    </a:lnTo>
                    <a:lnTo>
                      <a:pt x="125" y="336"/>
                    </a:lnTo>
                    <a:lnTo>
                      <a:pt x="116" y="333"/>
                    </a:lnTo>
                    <a:lnTo>
                      <a:pt x="105" y="330"/>
                    </a:lnTo>
                    <a:lnTo>
                      <a:pt x="97" y="326"/>
                    </a:lnTo>
                    <a:lnTo>
                      <a:pt x="85" y="320"/>
                    </a:lnTo>
                    <a:lnTo>
                      <a:pt x="76" y="315"/>
                    </a:lnTo>
                    <a:lnTo>
                      <a:pt x="67" y="311"/>
                    </a:lnTo>
                    <a:lnTo>
                      <a:pt x="57" y="307"/>
                    </a:lnTo>
                    <a:lnTo>
                      <a:pt x="38" y="307"/>
                    </a:lnTo>
                    <a:lnTo>
                      <a:pt x="28" y="311"/>
                    </a:lnTo>
                    <a:lnTo>
                      <a:pt x="19" y="317"/>
                    </a:lnTo>
                    <a:lnTo>
                      <a:pt x="13" y="326"/>
                    </a:lnTo>
                    <a:lnTo>
                      <a:pt x="7" y="337"/>
                    </a:lnTo>
                    <a:lnTo>
                      <a:pt x="3" y="348"/>
                    </a:lnTo>
                    <a:lnTo>
                      <a:pt x="0" y="360"/>
                    </a:lnTo>
                    <a:lnTo>
                      <a:pt x="0" y="374"/>
                    </a:lnTo>
                    <a:lnTo>
                      <a:pt x="2" y="386"/>
                    </a:lnTo>
                    <a:lnTo>
                      <a:pt x="5" y="400"/>
                    </a:lnTo>
                    <a:lnTo>
                      <a:pt x="12" y="413"/>
                    </a:lnTo>
                    <a:lnTo>
                      <a:pt x="19" y="427"/>
                    </a:lnTo>
                    <a:lnTo>
                      <a:pt x="29" y="441"/>
                    </a:lnTo>
                    <a:lnTo>
                      <a:pt x="40" y="449"/>
                    </a:lnTo>
                    <a:lnTo>
                      <a:pt x="54" y="458"/>
                    </a:lnTo>
                    <a:lnTo>
                      <a:pt x="67" y="464"/>
                    </a:lnTo>
                    <a:lnTo>
                      <a:pt x="82" y="467"/>
                    </a:lnTo>
                    <a:lnTo>
                      <a:pt x="95" y="470"/>
                    </a:lnTo>
                    <a:lnTo>
                      <a:pt x="115" y="470"/>
                    </a:lnTo>
                    <a:lnTo>
                      <a:pt x="131" y="468"/>
                    </a:lnTo>
                    <a:lnTo>
                      <a:pt x="150" y="467"/>
                    </a:lnTo>
                    <a:lnTo>
                      <a:pt x="164" y="467"/>
                    </a:lnTo>
                    <a:lnTo>
                      <a:pt x="173" y="473"/>
                    </a:lnTo>
                    <a:lnTo>
                      <a:pt x="176" y="483"/>
                    </a:lnTo>
                    <a:lnTo>
                      <a:pt x="176" y="494"/>
                    </a:lnTo>
                    <a:lnTo>
                      <a:pt x="171" y="509"/>
                    </a:lnTo>
                    <a:lnTo>
                      <a:pt x="166" y="524"/>
                    </a:lnTo>
                    <a:lnTo>
                      <a:pt x="160" y="537"/>
                    </a:lnTo>
                    <a:lnTo>
                      <a:pt x="152" y="554"/>
                    </a:lnTo>
                    <a:lnTo>
                      <a:pt x="143" y="569"/>
                    </a:lnTo>
                    <a:lnTo>
                      <a:pt x="134" y="583"/>
                    </a:lnTo>
                    <a:lnTo>
                      <a:pt x="123" y="597"/>
                    </a:lnTo>
                    <a:lnTo>
                      <a:pt x="115" y="608"/>
                    </a:lnTo>
                    <a:lnTo>
                      <a:pt x="98" y="620"/>
                    </a:lnTo>
                    <a:lnTo>
                      <a:pt x="910" y="619"/>
                    </a:lnTo>
                    <a:lnTo>
                      <a:pt x="911" y="606"/>
                    </a:lnTo>
                    <a:lnTo>
                      <a:pt x="914" y="594"/>
                    </a:lnTo>
                    <a:lnTo>
                      <a:pt x="918" y="583"/>
                    </a:lnTo>
                    <a:lnTo>
                      <a:pt x="922" y="574"/>
                    </a:lnTo>
                    <a:lnTo>
                      <a:pt x="928" y="564"/>
                    </a:lnTo>
                    <a:lnTo>
                      <a:pt x="936" y="553"/>
                    </a:lnTo>
                    <a:lnTo>
                      <a:pt x="945" y="543"/>
                    </a:lnTo>
                    <a:lnTo>
                      <a:pt x="953" y="535"/>
                    </a:lnTo>
                    <a:lnTo>
                      <a:pt x="963" y="525"/>
                    </a:lnTo>
                    <a:lnTo>
                      <a:pt x="971" y="517"/>
                    </a:lnTo>
                    <a:lnTo>
                      <a:pt x="977" y="507"/>
                    </a:lnTo>
                    <a:lnTo>
                      <a:pt x="982" y="497"/>
                    </a:lnTo>
                    <a:lnTo>
                      <a:pt x="985" y="482"/>
                    </a:lnTo>
                    <a:lnTo>
                      <a:pt x="984" y="468"/>
                    </a:lnTo>
                    <a:lnTo>
                      <a:pt x="981" y="459"/>
                    </a:lnTo>
                    <a:lnTo>
                      <a:pt x="976" y="450"/>
                    </a:lnTo>
                    <a:lnTo>
                      <a:pt x="969" y="442"/>
                    </a:lnTo>
                    <a:lnTo>
                      <a:pt x="960" y="435"/>
                    </a:lnTo>
                    <a:lnTo>
                      <a:pt x="950" y="431"/>
                    </a:lnTo>
                    <a:lnTo>
                      <a:pt x="937" y="428"/>
                    </a:lnTo>
                    <a:lnTo>
                      <a:pt x="923" y="427"/>
                    </a:lnTo>
                    <a:lnTo>
                      <a:pt x="908" y="428"/>
                    </a:lnTo>
                    <a:lnTo>
                      <a:pt x="894" y="430"/>
                    </a:lnTo>
                    <a:lnTo>
                      <a:pt x="880" y="433"/>
                    </a:lnTo>
                    <a:lnTo>
                      <a:pt x="862" y="438"/>
                    </a:lnTo>
                    <a:lnTo>
                      <a:pt x="847" y="442"/>
                    </a:lnTo>
                    <a:lnTo>
                      <a:pt x="831" y="445"/>
                    </a:lnTo>
                    <a:lnTo>
                      <a:pt x="812" y="447"/>
                    </a:lnTo>
                    <a:lnTo>
                      <a:pt x="797" y="447"/>
                    </a:lnTo>
                    <a:lnTo>
                      <a:pt x="784" y="444"/>
                    </a:lnTo>
                    <a:lnTo>
                      <a:pt x="770" y="440"/>
                    </a:lnTo>
                    <a:lnTo>
                      <a:pt x="759" y="434"/>
                    </a:lnTo>
                    <a:lnTo>
                      <a:pt x="749" y="426"/>
                    </a:lnTo>
                    <a:lnTo>
                      <a:pt x="742" y="414"/>
                    </a:lnTo>
                    <a:lnTo>
                      <a:pt x="739" y="401"/>
                    </a:lnTo>
                    <a:lnTo>
                      <a:pt x="741" y="388"/>
                    </a:lnTo>
                    <a:lnTo>
                      <a:pt x="746" y="375"/>
                    </a:lnTo>
                    <a:lnTo>
                      <a:pt x="751" y="365"/>
                    </a:lnTo>
                    <a:lnTo>
                      <a:pt x="760" y="355"/>
                    </a:lnTo>
                    <a:lnTo>
                      <a:pt x="770" y="346"/>
                    </a:lnTo>
                    <a:lnTo>
                      <a:pt x="780" y="340"/>
                    </a:lnTo>
                    <a:lnTo>
                      <a:pt x="792" y="333"/>
                    </a:lnTo>
                    <a:lnTo>
                      <a:pt x="804" y="329"/>
                    </a:lnTo>
                    <a:lnTo>
                      <a:pt x="817" y="326"/>
                    </a:lnTo>
                    <a:lnTo>
                      <a:pt x="831" y="324"/>
                    </a:lnTo>
                    <a:lnTo>
                      <a:pt x="848" y="321"/>
                    </a:lnTo>
                    <a:lnTo>
                      <a:pt x="866" y="319"/>
                    </a:lnTo>
                    <a:lnTo>
                      <a:pt x="881" y="316"/>
                    </a:lnTo>
                    <a:lnTo>
                      <a:pt x="896" y="310"/>
                    </a:lnTo>
                    <a:lnTo>
                      <a:pt x="906" y="303"/>
                    </a:lnTo>
                    <a:lnTo>
                      <a:pt x="915" y="294"/>
                    </a:lnTo>
                    <a:lnTo>
                      <a:pt x="922" y="284"/>
                    </a:lnTo>
                    <a:lnTo>
                      <a:pt x="926" y="274"/>
                    </a:lnTo>
                    <a:lnTo>
                      <a:pt x="929" y="261"/>
                    </a:lnTo>
                    <a:lnTo>
                      <a:pt x="930" y="244"/>
                    </a:lnTo>
                    <a:lnTo>
                      <a:pt x="928" y="231"/>
                    </a:lnTo>
                    <a:lnTo>
                      <a:pt x="927" y="215"/>
                    </a:lnTo>
                    <a:lnTo>
                      <a:pt x="926" y="196"/>
                    </a:lnTo>
                    <a:lnTo>
                      <a:pt x="925" y="173"/>
                    </a:lnTo>
                    <a:lnTo>
                      <a:pt x="925" y="151"/>
                    </a:lnTo>
                    <a:lnTo>
                      <a:pt x="926" y="138"/>
                    </a:lnTo>
                    <a:lnTo>
                      <a:pt x="915" y="131"/>
                    </a:lnTo>
                    <a:close/>
                  </a:path>
                </a:pathLst>
              </a:custGeom>
              <a:solidFill>
                <a:srgbClr val="D287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46" name="Group 13"/>
            <p:cNvGrpSpPr>
              <a:grpSpLocks/>
            </p:cNvGrpSpPr>
            <p:nvPr/>
          </p:nvGrpSpPr>
          <p:grpSpPr bwMode="auto">
            <a:xfrm>
              <a:off x="1511" y="2699"/>
              <a:ext cx="1064" cy="610"/>
              <a:chOff x="1511" y="2699"/>
              <a:chExt cx="1064" cy="610"/>
            </a:xfrm>
          </p:grpSpPr>
          <p:sp>
            <p:nvSpPr>
              <p:cNvPr id="34850" name="Freeform 14"/>
              <p:cNvSpPr>
                <a:spLocks/>
              </p:cNvSpPr>
              <p:nvPr/>
            </p:nvSpPr>
            <p:spPr bwMode="auto">
              <a:xfrm>
                <a:off x="1511" y="2699"/>
                <a:ext cx="1064" cy="518"/>
              </a:xfrm>
              <a:custGeom>
                <a:avLst/>
                <a:gdLst>
                  <a:gd name="T0" fmla="*/ 96 w 1064"/>
                  <a:gd name="T1" fmla="*/ 67 h 518"/>
                  <a:gd name="T2" fmla="*/ 128 w 1064"/>
                  <a:gd name="T3" fmla="*/ 64 h 518"/>
                  <a:gd name="T4" fmla="*/ 182 w 1064"/>
                  <a:gd name="T5" fmla="*/ 53 h 518"/>
                  <a:gd name="T6" fmla="*/ 243 w 1064"/>
                  <a:gd name="T7" fmla="*/ 39 h 518"/>
                  <a:gd name="T8" fmla="*/ 302 w 1064"/>
                  <a:gd name="T9" fmla="*/ 20 h 518"/>
                  <a:gd name="T10" fmla="*/ 355 w 1064"/>
                  <a:gd name="T11" fmla="*/ 4 h 518"/>
                  <a:gd name="T12" fmla="*/ 389 w 1064"/>
                  <a:gd name="T13" fmla="*/ 0 h 518"/>
                  <a:gd name="T14" fmla="*/ 426 w 1064"/>
                  <a:gd name="T15" fmla="*/ 3 h 518"/>
                  <a:gd name="T16" fmla="*/ 457 w 1064"/>
                  <a:gd name="T17" fmla="*/ 11 h 518"/>
                  <a:gd name="T18" fmla="*/ 476 w 1064"/>
                  <a:gd name="T19" fmla="*/ 24 h 518"/>
                  <a:gd name="T20" fmla="*/ 484 w 1064"/>
                  <a:gd name="T21" fmla="*/ 43 h 518"/>
                  <a:gd name="T22" fmla="*/ 479 w 1064"/>
                  <a:gd name="T23" fmla="*/ 65 h 518"/>
                  <a:gd name="T24" fmla="*/ 459 w 1064"/>
                  <a:gd name="T25" fmla="*/ 96 h 518"/>
                  <a:gd name="T26" fmla="*/ 450 w 1064"/>
                  <a:gd name="T27" fmla="*/ 122 h 518"/>
                  <a:gd name="T28" fmla="*/ 450 w 1064"/>
                  <a:gd name="T29" fmla="*/ 143 h 518"/>
                  <a:gd name="T30" fmla="*/ 464 w 1064"/>
                  <a:gd name="T31" fmla="*/ 167 h 518"/>
                  <a:gd name="T32" fmla="*/ 488 w 1064"/>
                  <a:gd name="T33" fmla="*/ 185 h 518"/>
                  <a:gd name="T34" fmla="*/ 520 w 1064"/>
                  <a:gd name="T35" fmla="*/ 194 h 518"/>
                  <a:gd name="T36" fmla="*/ 548 w 1064"/>
                  <a:gd name="T37" fmla="*/ 194 h 518"/>
                  <a:gd name="T38" fmla="*/ 577 w 1064"/>
                  <a:gd name="T39" fmla="*/ 186 h 518"/>
                  <a:gd name="T40" fmla="*/ 608 w 1064"/>
                  <a:gd name="T41" fmla="*/ 169 h 518"/>
                  <a:gd name="T42" fmla="*/ 632 w 1064"/>
                  <a:gd name="T43" fmla="*/ 151 h 518"/>
                  <a:gd name="T44" fmla="*/ 648 w 1064"/>
                  <a:gd name="T45" fmla="*/ 127 h 518"/>
                  <a:gd name="T46" fmla="*/ 654 w 1064"/>
                  <a:gd name="T47" fmla="*/ 96 h 518"/>
                  <a:gd name="T48" fmla="*/ 663 w 1064"/>
                  <a:gd name="T49" fmla="*/ 76 h 518"/>
                  <a:gd name="T50" fmla="*/ 687 w 1064"/>
                  <a:gd name="T51" fmla="*/ 62 h 518"/>
                  <a:gd name="T52" fmla="*/ 728 w 1064"/>
                  <a:gd name="T53" fmla="*/ 49 h 518"/>
                  <a:gd name="T54" fmla="*/ 767 w 1064"/>
                  <a:gd name="T55" fmla="*/ 38 h 518"/>
                  <a:gd name="T56" fmla="*/ 837 w 1064"/>
                  <a:gd name="T57" fmla="*/ 26 h 518"/>
                  <a:gd name="T58" fmla="*/ 931 w 1064"/>
                  <a:gd name="T59" fmla="*/ 22 h 518"/>
                  <a:gd name="T60" fmla="*/ 1023 w 1064"/>
                  <a:gd name="T61" fmla="*/ 27 h 518"/>
                  <a:gd name="T62" fmla="*/ 1028 w 1064"/>
                  <a:gd name="T63" fmla="*/ 56 h 518"/>
                  <a:gd name="T64" fmla="*/ 1043 w 1064"/>
                  <a:gd name="T65" fmla="*/ 103 h 518"/>
                  <a:gd name="T66" fmla="*/ 1058 w 1064"/>
                  <a:gd name="T67" fmla="*/ 146 h 518"/>
                  <a:gd name="T68" fmla="*/ 1064 w 1064"/>
                  <a:gd name="T69" fmla="*/ 178 h 518"/>
                  <a:gd name="T70" fmla="*/ 1059 w 1064"/>
                  <a:gd name="T71" fmla="*/ 201 h 518"/>
                  <a:gd name="T72" fmla="*/ 1048 w 1064"/>
                  <a:gd name="T73" fmla="*/ 217 h 518"/>
                  <a:gd name="T74" fmla="*/ 1031 w 1064"/>
                  <a:gd name="T75" fmla="*/ 227 h 518"/>
                  <a:gd name="T76" fmla="*/ 1005 w 1064"/>
                  <a:gd name="T77" fmla="*/ 225 h 518"/>
                  <a:gd name="T78" fmla="*/ 979 w 1064"/>
                  <a:gd name="T79" fmla="*/ 215 h 518"/>
                  <a:gd name="T80" fmla="*/ 958 w 1064"/>
                  <a:gd name="T81" fmla="*/ 204 h 518"/>
                  <a:gd name="T82" fmla="*/ 933 w 1064"/>
                  <a:gd name="T83" fmla="*/ 198 h 518"/>
                  <a:gd name="T84" fmla="*/ 912 w 1064"/>
                  <a:gd name="T85" fmla="*/ 204 h 518"/>
                  <a:gd name="T86" fmla="*/ 896 w 1064"/>
                  <a:gd name="T87" fmla="*/ 222 h 518"/>
                  <a:gd name="T88" fmla="*/ 887 w 1064"/>
                  <a:gd name="T89" fmla="*/ 245 h 518"/>
                  <a:gd name="T90" fmla="*/ 884 w 1064"/>
                  <a:gd name="T91" fmla="*/ 269 h 518"/>
                  <a:gd name="T92" fmla="*/ 891 w 1064"/>
                  <a:gd name="T93" fmla="*/ 301 h 518"/>
                  <a:gd name="T94" fmla="*/ 908 w 1064"/>
                  <a:gd name="T95" fmla="*/ 328 h 518"/>
                  <a:gd name="T96" fmla="*/ 924 w 1064"/>
                  <a:gd name="T97" fmla="*/ 345 h 518"/>
                  <a:gd name="T98" fmla="*/ 951 w 1064"/>
                  <a:gd name="T99" fmla="*/ 362 h 518"/>
                  <a:gd name="T100" fmla="*/ 983 w 1064"/>
                  <a:gd name="T101" fmla="*/ 369 h 518"/>
                  <a:gd name="T102" fmla="*/ 1019 w 1064"/>
                  <a:gd name="T103" fmla="*/ 368 h 518"/>
                  <a:gd name="T104" fmla="*/ 1048 w 1064"/>
                  <a:gd name="T105" fmla="*/ 366 h 518"/>
                  <a:gd name="T106" fmla="*/ 1059 w 1064"/>
                  <a:gd name="T107" fmla="*/ 377 h 518"/>
                  <a:gd name="T108" fmla="*/ 1059 w 1064"/>
                  <a:gd name="T109" fmla="*/ 391 h 518"/>
                  <a:gd name="T110" fmla="*/ 1050 w 1064"/>
                  <a:gd name="T111" fmla="*/ 417 h 518"/>
                  <a:gd name="T112" fmla="*/ 1035 w 1064"/>
                  <a:gd name="T113" fmla="*/ 449 h 518"/>
                  <a:gd name="T114" fmla="*/ 1015 w 1064"/>
                  <a:gd name="T115" fmla="*/ 481 h 518"/>
                  <a:gd name="T116" fmla="*/ 993 w 1064"/>
                  <a:gd name="T117" fmla="*/ 510 h 518"/>
                  <a:gd name="T118" fmla="*/ 0 w 1064"/>
                  <a:gd name="T119" fmla="*/ 517 h 51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064"/>
                  <a:gd name="T181" fmla="*/ 0 h 518"/>
                  <a:gd name="T182" fmla="*/ 1064 w 1064"/>
                  <a:gd name="T183" fmla="*/ 518 h 51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064" h="518">
                    <a:moveTo>
                      <a:pt x="0" y="517"/>
                    </a:moveTo>
                    <a:lnTo>
                      <a:pt x="96" y="67"/>
                    </a:lnTo>
                    <a:lnTo>
                      <a:pt x="111" y="66"/>
                    </a:lnTo>
                    <a:lnTo>
                      <a:pt x="128" y="64"/>
                    </a:lnTo>
                    <a:lnTo>
                      <a:pt x="159" y="58"/>
                    </a:lnTo>
                    <a:lnTo>
                      <a:pt x="182" y="53"/>
                    </a:lnTo>
                    <a:lnTo>
                      <a:pt x="211" y="47"/>
                    </a:lnTo>
                    <a:lnTo>
                      <a:pt x="243" y="39"/>
                    </a:lnTo>
                    <a:lnTo>
                      <a:pt x="274" y="30"/>
                    </a:lnTo>
                    <a:lnTo>
                      <a:pt x="302" y="20"/>
                    </a:lnTo>
                    <a:lnTo>
                      <a:pt x="334" y="9"/>
                    </a:lnTo>
                    <a:lnTo>
                      <a:pt x="355" y="4"/>
                    </a:lnTo>
                    <a:lnTo>
                      <a:pt x="373" y="1"/>
                    </a:lnTo>
                    <a:lnTo>
                      <a:pt x="389" y="0"/>
                    </a:lnTo>
                    <a:lnTo>
                      <a:pt x="404" y="0"/>
                    </a:lnTo>
                    <a:lnTo>
                      <a:pt x="426" y="3"/>
                    </a:lnTo>
                    <a:lnTo>
                      <a:pt x="441" y="6"/>
                    </a:lnTo>
                    <a:lnTo>
                      <a:pt x="457" y="11"/>
                    </a:lnTo>
                    <a:lnTo>
                      <a:pt x="468" y="17"/>
                    </a:lnTo>
                    <a:lnTo>
                      <a:pt x="476" y="24"/>
                    </a:lnTo>
                    <a:lnTo>
                      <a:pt x="482" y="35"/>
                    </a:lnTo>
                    <a:lnTo>
                      <a:pt x="484" y="43"/>
                    </a:lnTo>
                    <a:lnTo>
                      <a:pt x="483" y="54"/>
                    </a:lnTo>
                    <a:lnTo>
                      <a:pt x="479" y="65"/>
                    </a:lnTo>
                    <a:lnTo>
                      <a:pt x="469" y="79"/>
                    </a:lnTo>
                    <a:lnTo>
                      <a:pt x="459" y="96"/>
                    </a:lnTo>
                    <a:lnTo>
                      <a:pt x="453" y="111"/>
                    </a:lnTo>
                    <a:lnTo>
                      <a:pt x="450" y="122"/>
                    </a:lnTo>
                    <a:lnTo>
                      <a:pt x="449" y="134"/>
                    </a:lnTo>
                    <a:lnTo>
                      <a:pt x="450" y="143"/>
                    </a:lnTo>
                    <a:lnTo>
                      <a:pt x="455" y="155"/>
                    </a:lnTo>
                    <a:lnTo>
                      <a:pt x="464" y="167"/>
                    </a:lnTo>
                    <a:lnTo>
                      <a:pt x="476" y="178"/>
                    </a:lnTo>
                    <a:lnTo>
                      <a:pt x="488" y="185"/>
                    </a:lnTo>
                    <a:lnTo>
                      <a:pt x="503" y="190"/>
                    </a:lnTo>
                    <a:lnTo>
                      <a:pt x="520" y="194"/>
                    </a:lnTo>
                    <a:lnTo>
                      <a:pt x="533" y="196"/>
                    </a:lnTo>
                    <a:lnTo>
                      <a:pt x="548" y="194"/>
                    </a:lnTo>
                    <a:lnTo>
                      <a:pt x="563" y="191"/>
                    </a:lnTo>
                    <a:lnTo>
                      <a:pt x="577" y="186"/>
                    </a:lnTo>
                    <a:lnTo>
                      <a:pt x="592" y="179"/>
                    </a:lnTo>
                    <a:lnTo>
                      <a:pt x="608" y="169"/>
                    </a:lnTo>
                    <a:lnTo>
                      <a:pt x="621" y="160"/>
                    </a:lnTo>
                    <a:lnTo>
                      <a:pt x="632" y="151"/>
                    </a:lnTo>
                    <a:lnTo>
                      <a:pt x="641" y="140"/>
                    </a:lnTo>
                    <a:lnTo>
                      <a:pt x="648" y="127"/>
                    </a:lnTo>
                    <a:lnTo>
                      <a:pt x="652" y="113"/>
                    </a:lnTo>
                    <a:lnTo>
                      <a:pt x="654" y="96"/>
                    </a:lnTo>
                    <a:lnTo>
                      <a:pt x="659" y="82"/>
                    </a:lnTo>
                    <a:lnTo>
                      <a:pt x="663" y="76"/>
                    </a:lnTo>
                    <a:lnTo>
                      <a:pt x="672" y="69"/>
                    </a:lnTo>
                    <a:lnTo>
                      <a:pt x="687" y="62"/>
                    </a:lnTo>
                    <a:lnTo>
                      <a:pt x="707" y="55"/>
                    </a:lnTo>
                    <a:lnTo>
                      <a:pt x="728" y="49"/>
                    </a:lnTo>
                    <a:lnTo>
                      <a:pt x="747" y="43"/>
                    </a:lnTo>
                    <a:lnTo>
                      <a:pt x="767" y="38"/>
                    </a:lnTo>
                    <a:lnTo>
                      <a:pt x="796" y="33"/>
                    </a:lnTo>
                    <a:lnTo>
                      <a:pt x="837" y="26"/>
                    </a:lnTo>
                    <a:lnTo>
                      <a:pt x="882" y="22"/>
                    </a:lnTo>
                    <a:lnTo>
                      <a:pt x="931" y="22"/>
                    </a:lnTo>
                    <a:lnTo>
                      <a:pt x="979" y="22"/>
                    </a:lnTo>
                    <a:lnTo>
                      <a:pt x="1023" y="27"/>
                    </a:lnTo>
                    <a:lnTo>
                      <a:pt x="1025" y="40"/>
                    </a:lnTo>
                    <a:lnTo>
                      <a:pt x="1028" y="56"/>
                    </a:lnTo>
                    <a:lnTo>
                      <a:pt x="1034" y="78"/>
                    </a:lnTo>
                    <a:lnTo>
                      <a:pt x="1043" y="103"/>
                    </a:lnTo>
                    <a:lnTo>
                      <a:pt x="1052" y="128"/>
                    </a:lnTo>
                    <a:lnTo>
                      <a:pt x="1058" y="146"/>
                    </a:lnTo>
                    <a:lnTo>
                      <a:pt x="1062" y="163"/>
                    </a:lnTo>
                    <a:lnTo>
                      <a:pt x="1064" y="178"/>
                    </a:lnTo>
                    <a:lnTo>
                      <a:pt x="1063" y="189"/>
                    </a:lnTo>
                    <a:lnTo>
                      <a:pt x="1059" y="201"/>
                    </a:lnTo>
                    <a:lnTo>
                      <a:pt x="1053" y="211"/>
                    </a:lnTo>
                    <a:lnTo>
                      <a:pt x="1048" y="217"/>
                    </a:lnTo>
                    <a:lnTo>
                      <a:pt x="1041" y="222"/>
                    </a:lnTo>
                    <a:lnTo>
                      <a:pt x="1031" y="227"/>
                    </a:lnTo>
                    <a:lnTo>
                      <a:pt x="1018" y="228"/>
                    </a:lnTo>
                    <a:lnTo>
                      <a:pt x="1005" y="225"/>
                    </a:lnTo>
                    <a:lnTo>
                      <a:pt x="993" y="221"/>
                    </a:lnTo>
                    <a:lnTo>
                      <a:pt x="979" y="215"/>
                    </a:lnTo>
                    <a:lnTo>
                      <a:pt x="968" y="208"/>
                    </a:lnTo>
                    <a:lnTo>
                      <a:pt x="958" y="204"/>
                    </a:lnTo>
                    <a:lnTo>
                      <a:pt x="946" y="200"/>
                    </a:lnTo>
                    <a:lnTo>
                      <a:pt x="933" y="198"/>
                    </a:lnTo>
                    <a:lnTo>
                      <a:pt x="923" y="199"/>
                    </a:lnTo>
                    <a:lnTo>
                      <a:pt x="912" y="204"/>
                    </a:lnTo>
                    <a:lnTo>
                      <a:pt x="903" y="212"/>
                    </a:lnTo>
                    <a:lnTo>
                      <a:pt x="896" y="222"/>
                    </a:lnTo>
                    <a:lnTo>
                      <a:pt x="890" y="235"/>
                    </a:lnTo>
                    <a:lnTo>
                      <a:pt x="887" y="245"/>
                    </a:lnTo>
                    <a:lnTo>
                      <a:pt x="885" y="255"/>
                    </a:lnTo>
                    <a:lnTo>
                      <a:pt x="884" y="269"/>
                    </a:lnTo>
                    <a:lnTo>
                      <a:pt x="886" y="285"/>
                    </a:lnTo>
                    <a:lnTo>
                      <a:pt x="891" y="301"/>
                    </a:lnTo>
                    <a:lnTo>
                      <a:pt x="899" y="315"/>
                    </a:lnTo>
                    <a:lnTo>
                      <a:pt x="908" y="328"/>
                    </a:lnTo>
                    <a:lnTo>
                      <a:pt x="913" y="335"/>
                    </a:lnTo>
                    <a:lnTo>
                      <a:pt x="924" y="345"/>
                    </a:lnTo>
                    <a:lnTo>
                      <a:pt x="936" y="355"/>
                    </a:lnTo>
                    <a:lnTo>
                      <a:pt x="951" y="362"/>
                    </a:lnTo>
                    <a:lnTo>
                      <a:pt x="968" y="367"/>
                    </a:lnTo>
                    <a:lnTo>
                      <a:pt x="983" y="369"/>
                    </a:lnTo>
                    <a:lnTo>
                      <a:pt x="1001" y="370"/>
                    </a:lnTo>
                    <a:lnTo>
                      <a:pt x="1019" y="368"/>
                    </a:lnTo>
                    <a:lnTo>
                      <a:pt x="1034" y="367"/>
                    </a:lnTo>
                    <a:lnTo>
                      <a:pt x="1048" y="366"/>
                    </a:lnTo>
                    <a:lnTo>
                      <a:pt x="1056" y="370"/>
                    </a:lnTo>
                    <a:lnTo>
                      <a:pt x="1059" y="377"/>
                    </a:lnTo>
                    <a:lnTo>
                      <a:pt x="1060" y="384"/>
                    </a:lnTo>
                    <a:lnTo>
                      <a:pt x="1059" y="391"/>
                    </a:lnTo>
                    <a:lnTo>
                      <a:pt x="1055" y="405"/>
                    </a:lnTo>
                    <a:lnTo>
                      <a:pt x="1050" y="417"/>
                    </a:lnTo>
                    <a:lnTo>
                      <a:pt x="1044" y="432"/>
                    </a:lnTo>
                    <a:lnTo>
                      <a:pt x="1035" y="449"/>
                    </a:lnTo>
                    <a:lnTo>
                      <a:pt x="1025" y="466"/>
                    </a:lnTo>
                    <a:lnTo>
                      <a:pt x="1015" y="481"/>
                    </a:lnTo>
                    <a:lnTo>
                      <a:pt x="1003" y="498"/>
                    </a:lnTo>
                    <a:lnTo>
                      <a:pt x="993" y="510"/>
                    </a:lnTo>
                    <a:lnTo>
                      <a:pt x="982" y="518"/>
                    </a:lnTo>
                    <a:lnTo>
                      <a:pt x="0" y="517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Rectangle 15"/>
              <p:cNvSpPr>
                <a:spLocks noChangeArrowheads="1"/>
              </p:cNvSpPr>
              <p:nvPr/>
            </p:nvSpPr>
            <p:spPr bwMode="auto">
              <a:xfrm>
                <a:off x="1511" y="3218"/>
                <a:ext cx="983" cy="91"/>
              </a:xfrm>
              <a:prstGeom prst="rect">
                <a:avLst/>
              </a:prstGeom>
              <a:solidFill>
                <a:srgbClr val="66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34847" name="Group 16"/>
            <p:cNvGrpSpPr>
              <a:grpSpLocks/>
            </p:cNvGrpSpPr>
            <p:nvPr/>
          </p:nvGrpSpPr>
          <p:grpSpPr bwMode="auto">
            <a:xfrm>
              <a:off x="3137" y="2686"/>
              <a:ext cx="1246" cy="624"/>
              <a:chOff x="3137" y="2686"/>
              <a:chExt cx="1246" cy="624"/>
            </a:xfrm>
          </p:grpSpPr>
          <p:sp>
            <p:nvSpPr>
              <p:cNvPr id="34848" name="Freeform 17"/>
              <p:cNvSpPr>
                <a:spLocks/>
              </p:cNvSpPr>
              <p:nvPr/>
            </p:nvSpPr>
            <p:spPr bwMode="auto">
              <a:xfrm>
                <a:off x="3137" y="2686"/>
                <a:ext cx="1246" cy="529"/>
              </a:xfrm>
              <a:custGeom>
                <a:avLst/>
                <a:gdLst>
                  <a:gd name="T0" fmla="*/ 217 w 1246"/>
                  <a:gd name="T1" fmla="*/ 43 h 529"/>
                  <a:gd name="T2" fmla="*/ 257 w 1246"/>
                  <a:gd name="T3" fmla="*/ 50 h 529"/>
                  <a:gd name="T4" fmla="*/ 299 w 1246"/>
                  <a:gd name="T5" fmla="*/ 58 h 529"/>
                  <a:gd name="T6" fmla="*/ 343 w 1246"/>
                  <a:gd name="T7" fmla="*/ 55 h 529"/>
                  <a:gd name="T8" fmla="*/ 385 w 1246"/>
                  <a:gd name="T9" fmla="*/ 40 h 529"/>
                  <a:gd name="T10" fmla="*/ 428 w 1246"/>
                  <a:gd name="T11" fmla="*/ 23 h 529"/>
                  <a:gd name="T12" fmla="*/ 470 w 1246"/>
                  <a:gd name="T13" fmla="*/ 21 h 529"/>
                  <a:gd name="T14" fmla="*/ 504 w 1246"/>
                  <a:gd name="T15" fmla="*/ 40 h 529"/>
                  <a:gd name="T16" fmla="*/ 502 w 1246"/>
                  <a:gd name="T17" fmla="*/ 83 h 529"/>
                  <a:gd name="T18" fmla="*/ 492 w 1246"/>
                  <a:gd name="T19" fmla="*/ 128 h 529"/>
                  <a:gd name="T20" fmla="*/ 518 w 1246"/>
                  <a:gd name="T21" fmla="*/ 160 h 529"/>
                  <a:gd name="T22" fmla="*/ 568 w 1246"/>
                  <a:gd name="T23" fmla="*/ 171 h 529"/>
                  <a:gd name="T24" fmla="*/ 628 w 1246"/>
                  <a:gd name="T25" fmla="*/ 172 h 529"/>
                  <a:gd name="T26" fmla="*/ 682 w 1246"/>
                  <a:gd name="T27" fmla="*/ 158 h 529"/>
                  <a:gd name="T28" fmla="*/ 718 w 1246"/>
                  <a:gd name="T29" fmla="*/ 134 h 529"/>
                  <a:gd name="T30" fmla="*/ 733 w 1246"/>
                  <a:gd name="T31" fmla="*/ 87 h 529"/>
                  <a:gd name="T32" fmla="*/ 742 w 1246"/>
                  <a:gd name="T33" fmla="*/ 44 h 529"/>
                  <a:gd name="T34" fmla="*/ 774 w 1246"/>
                  <a:gd name="T35" fmla="*/ 17 h 529"/>
                  <a:gd name="T36" fmla="*/ 822 w 1246"/>
                  <a:gd name="T37" fmla="*/ 4 h 529"/>
                  <a:gd name="T38" fmla="*/ 879 w 1246"/>
                  <a:gd name="T39" fmla="*/ 0 h 529"/>
                  <a:gd name="T40" fmla="*/ 933 w 1246"/>
                  <a:gd name="T41" fmla="*/ 4 h 529"/>
                  <a:gd name="T42" fmla="*/ 980 w 1246"/>
                  <a:gd name="T43" fmla="*/ 9 h 529"/>
                  <a:gd name="T44" fmla="*/ 171 w 1246"/>
                  <a:gd name="T45" fmla="*/ 528 h 529"/>
                  <a:gd name="T46" fmla="*/ 179 w 1246"/>
                  <a:gd name="T47" fmla="*/ 491 h 529"/>
                  <a:gd name="T48" fmla="*/ 197 w 1246"/>
                  <a:gd name="T49" fmla="*/ 461 h 529"/>
                  <a:gd name="T50" fmla="*/ 224 w 1246"/>
                  <a:gd name="T51" fmla="*/ 433 h 529"/>
                  <a:gd name="T52" fmla="*/ 243 w 1246"/>
                  <a:gd name="T53" fmla="*/ 405 h 529"/>
                  <a:gd name="T54" fmla="*/ 242 w 1246"/>
                  <a:gd name="T55" fmla="*/ 367 h 529"/>
                  <a:gd name="T56" fmla="*/ 221 w 1246"/>
                  <a:gd name="T57" fmla="*/ 343 h 529"/>
                  <a:gd name="T58" fmla="*/ 184 w 1246"/>
                  <a:gd name="T59" fmla="*/ 335 h 529"/>
                  <a:gd name="T60" fmla="*/ 141 w 1246"/>
                  <a:gd name="T61" fmla="*/ 341 h 529"/>
                  <a:gd name="T62" fmla="*/ 92 w 1246"/>
                  <a:gd name="T63" fmla="*/ 353 h 529"/>
                  <a:gd name="T64" fmla="*/ 45 w 1246"/>
                  <a:gd name="T65" fmla="*/ 352 h 529"/>
                  <a:gd name="T66" fmla="*/ 10 w 1246"/>
                  <a:gd name="T67" fmla="*/ 334 h 529"/>
                  <a:gd name="T68" fmla="*/ 2 w 1246"/>
                  <a:gd name="T69" fmla="*/ 296 h 529"/>
                  <a:gd name="T70" fmla="*/ 21 w 1246"/>
                  <a:gd name="T71" fmla="*/ 263 h 529"/>
                  <a:gd name="T72" fmla="*/ 53 w 1246"/>
                  <a:gd name="T73" fmla="*/ 241 h 529"/>
                  <a:gd name="T74" fmla="*/ 92 w 1246"/>
                  <a:gd name="T75" fmla="*/ 232 h 529"/>
                  <a:gd name="T76" fmla="*/ 142 w 1246"/>
                  <a:gd name="T77" fmla="*/ 224 h 529"/>
                  <a:gd name="T78" fmla="*/ 176 w 1246"/>
                  <a:gd name="T79" fmla="*/ 202 h 529"/>
                  <a:gd name="T80" fmla="*/ 190 w 1246"/>
                  <a:gd name="T81" fmla="*/ 169 h 529"/>
                  <a:gd name="T82" fmla="*/ 189 w 1246"/>
                  <a:gd name="T83" fmla="*/ 121 h 529"/>
                  <a:gd name="T84" fmla="*/ 186 w 1246"/>
                  <a:gd name="T85" fmla="*/ 67 h 5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246"/>
                  <a:gd name="T130" fmla="*/ 0 h 529"/>
                  <a:gd name="T131" fmla="*/ 1246 w 1246"/>
                  <a:gd name="T132" fmla="*/ 529 h 5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246" h="529">
                    <a:moveTo>
                      <a:pt x="189" y="49"/>
                    </a:moveTo>
                    <a:lnTo>
                      <a:pt x="201" y="46"/>
                    </a:lnTo>
                    <a:lnTo>
                      <a:pt x="217" y="43"/>
                    </a:lnTo>
                    <a:lnTo>
                      <a:pt x="231" y="44"/>
                    </a:lnTo>
                    <a:lnTo>
                      <a:pt x="244" y="47"/>
                    </a:lnTo>
                    <a:lnTo>
                      <a:pt x="257" y="50"/>
                    </a:lnTo>
                    <a:lnTo>
                      <a:pt x="271" y="53"/>
                    </a:lnTo>
                    <a:lnTo>
                      <a:pt x="287" y="56"/>
                    </a:lnTo>
                    <a:lnTo>
                      <a:pt x="299" y="58"/>
                    </a:lnTo>
                    <a:lnTo>
                      <a:pt x="315" y="59"/>
                    </a:lnTo>
                    <a:lnTo>
                      <a:pt x="330" y="58"/>
                    </a:lnTo>
                    <a:lnTo>
                      <a:pt x="343" y="55"/>
                    </a:lnTo>
                    <a:lnTo>
                      <a:pt x="358" y="51"/>
                    </a:lnTo>
                    <a:lnTo>
                      <a:pt x="372" y="46"/>
                    </a:lnTo>
                    <a:lnTo>
                      <a:pt x="385" y="40"/>
                    </a:lnTo>
                    <a:lnTo>
                      <a:pt x="399" y="34"/>
                    </a:lnTo>
                    <a:lnTo>
                      <a:pt x="412" y="28"/>
                    </a:lnTo>
                    <a:lnTo>
                      <a:pt x="428" y="23"/>
                    </a:lnTo>
                    <a:lnTo>
                      <a:pt x="441" y="20"/>
                    </a:lnTo>
                    <a:lnTo>
                      <a:pt x="456" y="19"/>
                    </a:lnTo>
                    <a:lnTo>
                      <a:pt x="470" y="21"/>
                    </a:lnTo>
                    <a:lnTo>
                      <a:pt x="483" y="25"/>
                    </a:lnTo>
                    <a:lnTo>
                      <a:pt x="496" y="33"/>
                    </a:lnTo>
                    <a:lnTo>
                      <a:pt x="504" y="40"/>
                    </a:lnTo>
                    <a:lnTo>
                      <a:pt x="508" y="53"/>
                    </a:lnTo>
                    <a:lnTo>
                      <a:pt x="506" y="67"/>
                    </a:lnTo>
                    <a:lnTo>
                      <a:pt x="502" y="83"/>
                    </a:lnTo>
                    <a:lnTo>
                      <a:pt x="496" y="100"/>
                    </a:lnTo>
                    <a:lnTo>
                      <a:pt x="491" y="114"/>
                    </a:lnTo>
                    <a:lnTo>
                      <a:pt x="492" y="128"/>
                    </a:lnTo>
                    <a:lnTo>
                      <a:pt x="498" y="142"/>
                    </a:lnTo>
                    <a:lnTo>
                      <a:pt x="508" y="153"/>
                    </a:lnTo>
                    <a:lnTo>
                      <a:pt x="518" y="160"/>
                    </a:lnTo>
                    <a:lnTo>
                      <a:pt x="532" y="164"/>
                    </a:lnTo>
                    <a:lnTo>
                      <a:pt x="547" y="168"/>
                    </a:lnTo>
                    <a:lnTo>
                      <a:pt x="568" y="171"/>
                    </a:lnTo>
                    <a:lnTo>
                      <a:pt x="586" y="173"/>
                    </a:lnTo>
                    <a:lnTo>
                      <a:pt x="608" y="174"/>
                    </a:lnTo>
                    <a:lnTo>
                      <a:pt x="628" y="172"/>
                    </a:lnTo>
                    <a:lnTo>
                      <a:pt x="646" y="169"/>
                    </a:lnTo>
                    <a:lnTo>
                      <a:pt x="665" y="164"/>
                    </a:lnTo>
                    <a:lnTo>
                      <a:pt x="682" y="158"/>
                    </a:lnTo>
                    <a:lnTo>
                      <a:pt x="695" y="151"/>
                    </a:lnTo>
                    <a:lnTo>
                      <a:pt x="708" y="143"/>
                    </a:lnTo>
                    <a:lnTo>
                      <a:pt x="718" y="134"/>
                    </a:lnTo>
                    <a:lnTo>
                      <a:pt x="727" y="123"/>
                    </a:lnTo>
                    <a:lnTo>
                      <a:pt x="732" y="109"/>
                    </a:lnTo>
                    <a:lnTo>
                      <a:pt x="733" y="87"/>
                    </a:lnTo>
                    <a:lnTo>
                      <a:pt x="733" y="70"/>
                    </a:lnTo>
                    <a:lnTo>
                      <a:pt x="736" y="55"/>
                    </a:lnTo>
                    <a:lnTo>
                      <a:pt x="742" y="44"/>
                    </a:lnTo>
                    <a:lnTo>
                      <a:pt x="751" y="34"/>
                    </a:lnTo>
                    <a:lnTo>
                      <a:pt x="761" y="25"/>
                    </a:lnTo>
                    <a:lnTo>
                      <a:pt x="774" y="17"/>
                    </a:lnTo>
                    <a:lnTo>
                      <a:pt x="787" y="11"/>
                    </a:lnTo>
                    <a:lnTo>
                      <a:pt x="805" y="6"/>
                    </a:lnTo>
                    <a:lnTo>
                      <a:pt x="822" y="4"/>
                    </a:lnTo>
                    <a:lnTo>
                      <a:pt x="840" y="2"/>
                    </a:lnTo>
                    <a:lnTo>
                      <a:pt x="859" y="1"/>
                    </a:lnTo>
                    <a:lnTo>
                      <a:pt x="879" y="0"/>
                    </a:lnTo>
                    <a:lnTo>
                      <a:pt x="901" y="1"/>
                    </a:lnTo>
                    <a:lnTo>
                      <a:pt x="918" y="2"/>
                    </a:lnTo>
                    <a:lnTo>
                      <a:pt x="933" y="4"/>
                    </a:lnTo>
                    <a:lnTo>
                      <a:pt x="949" y="6"/>
                    </a:lnTo>
                    <a:lnTo>
                      <a:pt x="964" y="8"/>
                    </a:lnTo>
                    <a:lnTo>
                      <a:pt x="980" y="9"/>
                    </a:lnTo>
                    <a:lnTo>
                      <a:pt x="1102" y="12"/>
                    </a:lnTo>
                    <a:lnTo>
                      <a:pt x="1246" y="529"/>
                    </a:lnTo>
                    <a:lnTo>
                      <a:pt x="171" y="528"/>
                    </a:lnTo>
                    <a:lnTo>
                      <a:pt x="172" y="514"/>
                    </a:lnTo>
                    <a:lnTo>
                      <a:pt x="175" y="502"/>
                    </a:lnTo>
                    <a:lnTo>
                      <a:pt x="179" y="491"/>
                    </a:lnTo>
                    <a:lnTo>
                      <a:pt x="183" y="482"/>
                    </a:lnTo>
                    <a:lnTo>
                      <a:pt x="189" y="472"/>
                    </a:lnTo>
                    <a:lnTo>
                      <a:pt x="197" y="461"/>
                    </a:lnTo>
                    <a:lnTo>
                      <a:pt x="206" y="451"/>
                    </a:lnTo>
                    <a:lnTo>
                      <a:pt x="214" y="443"/>
                    </a:lnTo>
                    <a:lnTo>
                      <a:pt x="224" y="433"/>
                    </a:lnTo>
                    <a:lnTo>
                      <a:pt x="232" y="425"/>
                    </a:lnTo>
                    <a:lnTo>
                      <a:pt x="238" y="415"/>
                    </a:lnTo>
                    <a:lnTo>
                      <a:pt x="243" y="405"/>
                    </a:lnTo>
                    <a:lnTo>
                      <a:pt x="246" y="390"/>
                    </a:lnTo>
                    <a:lnTo>
                      <a:pt x="245" y="376"/>
                    </a:lnTo>
                    <a:lnTo>
                      <a:pt x="242" y="367"/>
                    </a:lnTo>
                    <a:lnTo>
                      <a:pt x="237" y="358"/>
                    </a:lnTo>
                    <a:lnTo>
                      <a:pt x="230" y="350"/>
                    </a:lnTo>
                    <a:lnTo>
                      <a:pt x="221" y="343"/>
                    </a:lnTo>
                    <a:lnTo>
                      <a:pt x="211" y="339"/>
                    </a:lnTo>
                    <a:lnTo>
                      <a:pt x="198" y="336"/>
                    </a:lnTo>
                    <a:lnTo>
                      <a:pt x="184" y="335"/>
                    </a:lnTo>
                    <a:lnTo>
                      <a:pt x="169" y="336"/>
                    </a:lnTo>
                    <a:lnTo>
                      <a:pt x="155" y="338"/>
                    </a:lnTo>
                    <a:lnTo>
                      <a:pt x="141" y="341"/>
                    </a:lnTo>
                    <a:lnTo>
                      <a:pt x="123" y="346"/>
                    </a:lnTo>
                    <a:lnTo>
                      <a:pt x="108" y="350"/>
                    </a:lnTo>
                    <a:lnTo>
                      <a:pt x="92" y="353"/>
                    </a:lnTo>
                    <a:lnTo>
                      <a:pt x="73" y="355"/>
                    </a:lnTo>
                    <a:lnTo>
                      <a:pt x="58" y="355"/>
                    </a:lnTo>
                    <a:lnTo>
                      <a:pt x="45" y="352"/>
                    </a:lnTo>
                    <a:lnTo>
                      <a:pt x="31" y="348"/>
                    </a:lnTo>
                    <a:lnTo>
                      <a:pt x="20" y="342"/>
                    </a:lnTo>
                    <a:lnTo>
                      <a:pt x="10" y="334"/>
                    </a:lnTo>
                    <a:lnTo>
                      <a:pt x="3" y="322"/>
                    </a:lnTo>
                    <a:lnTo>
                      <a:pt x="0" y="309"/>
                    </a:lnTo>
                    <a:lnTo>
                      <a:pt x="2" y="296"/>
                    </a:lnTo>
                    <a:lnTo>
                      <a:pt x="7" y="283"/>
                    </a:lnTo>
                    <a:lnTo>
                      <a:pt x="12" y="273"/>
                    </a:lnTo>
                    <a:lnTo>
                      <a:pt x="21" y="263"/>
                    </a:lnTo>
                    <a:lnTo>
                      <a:pt x="31" y="254"/>
                    </a:lnTo>
                    <a:lnTo>
                      <a:pt x="41" y="248"/>
                    </a:lnTo>
                    <a:lnTo>
                      <a:pt x="53" y="241"/>
                    </a:lnTo>
                    <a:lnTo>
                      <a:pt x="65" y="237"/>
                    </a:lnTo>
                    <a:lnTo>
                      <a:pt x="78" y="234"/>
                    </a:lnTo>
                    <a:lnTo>
                      <a:pt x="92" y="232"/>
                    </a:lnTo>
                    <a:lnTo>
                      <a:pt x="109" y="229"/>
                    </a:lnTo>
                    <a:lnTo>
                      <a:pt x="127" y="227"/>
                    </a:lnTo>
                    <a:lnTo>
                      <a:pt x="142" y="224"/>
                    </a:lnTo>
                    <a:lnTo>
                      <a:pt x="157" y="218"/>
                    </a:lnTo>
                    <a:lnTo>
                      <a:pt x="167" y="211"/>
                    </a:lnTo>
                    <a:lnTo>
                      <a:pt x="176" y="202"/>
                    </a:lnTo>
                    <a:lnTo>
                      <a:pt x="183" y="192"/>
                    </a:lnTo>
                    <a:lnTo>
                      <a:pt x="187" y="182"/>
                    </a:lnTo>
                    <a:lnTo>
                      <a:pt x="190" y="169"/>
                    </a:lnTo>
                    <a:lnTo>
                      <a:pt x="191" y="152"/>
                    </a:lnTo>
                    <a:lnTo>
                      <a:pt x="190" y="137"/>
                    </a:lnTo>
                    <a:lnTo>
                      <a:pt x="189" y="121"/>
                    </a:lnTo>
                    <a:lnTo>
                      <a:pt x="188" y="104"/>
                    </a:lnTo>
                    <a:lnTo>
                      <a:pt x="187" y="84"/>
                    </a:lnTo>
                    <a:lnTo>
                      <a:pt x="186" y="67"/>
                    </a:lnTo>
                    <a:lnTo>
                      <a:pt x="187" y="56"/>
                    </a:lnTo>
                    <a:lnTo>
                      <a:pt x="189" y="49"/>
                    </a:lnTo>
                    <a:close/>
                  </a:path>
                </a:pathLst>
              </a:custGeom>
              <a:solidFill>
                <a:srgbClr val="3E67A4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9" name="Rectangle 18"/>
              <p:cNvSpPr>
                <a:spLocks noChangeArrowheads="1"/>
              </p:cNvSpPr>
              <p:nvPr/>
            </p:nvSpPr>
            <p:spPr bwMode="auto">
              <a:xfrm>
                <a:off x="3304" y="3216"/>
                <a:ext cx="1079" cy="94"/>
              </a:xfrm>
              <a:prstGeom prst="rect">
                <a:avLst/>
              </a:prstGeom>
              <a:solidFill>
                <a:srgbClr val="0000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/>
              </a:p>
            </p:txBody>
          </p:sp>
        </p:grpSp>
      </p:grpSp>
      <p:sp>
        <p:nvSpPr>
          <p:cNvPr id="34819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>
                <a:latin typeface="Arial" pitchFamily="34" charset="0"/>
              </a:rPr>
              <a:t>PKI: IKE Authentication Architecture</a:t>
            </a:r>
          </a:p>
        </p:txBody>
      </p:sp>
      <p:sp>
        <p:nvSpPr>
          <p:cNvPr id="34820" name="Text Box 20"/>
          <p:cNvSpPr txBox="1">
            <a:spLocks noChangeArrowheads="1"/>
          </p:cNvSpPr>
          <p:nvPr/>
        </p:nvSpPr>
        <p:spPr bwMode="auto">
          <a:xfrm>
            <a:off x="6791325" y="1905000"/>
            <a:ext cx="3576638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30" tIns="65016" rIns="130030" bIns="65016">
            <a:spAutoFit/>
          </a:bodyPr>
          <a:lstStyle/>
          <a:p>
            <a:pPr eaLnBrk="1" hangingPunct="1"/>
            <a:r>
              <a:rPr lang="en-US" sz="2800" b="1"/>
              <a:t>Certificate Authority</a:t>
            </a:r>
            <a:endParaRPr lang="en-US" sz="2800"/>
          </a:p>
        </p:txBody>
      </p:sp>
      <p:sp>
        <p:nvSpPr>
          <p:cNvPr id="34821" name="Text Box 21"/>
          <p:cNvSpPr txBox="1">
            <a:spLocks noChangeArrowheads="1"/>
          </p:cNvSpPr>
          <p:nvPr/>
        </p:nvSpPr>
        <p:spPr bwMode="auto">
          <a:xfrm>
            <a:off x="1660525" y="3201988"/>
            <a:ext cx="1968500" cy="99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30" tIns="65016" rIns="130030" bIns="65016">
            <a:spAutoFit/>
          </a:bodyPr>
          <a:lstStyle/>
          <a:p>
            <a:pPr algn="r" eaLnBrk="1" hangingPunct="1"/>
            <a:r>
              <a:rPr lang="en-US" sz="2800" b="1"/>
              <a:t>Key </a:t>
            </a:r>
            <a:br>
              <a:rPr lang="en-US" sz="2800" b="1"/>
            </a:br>
            <a:r>
              <a:rPr lang="en-US" sz="2800" b="1"/>
              <a:t>Recovery</a:t>
            </a:r>
            <a:endParaRPr lang="en-US" sz="2800"/>
          </a:p>
        </p:txBody>
      </p:sp>
      <p:sp>
        <p:nvSpPr>
          <p:cNvPr id="34822" name="Text Box 22"/>
          <p:cNvSpPr txBox="1">
            <a:spLocks noChangeArrowheads="1"/>
          </p:cNvSpPr>
          <p:nvPr/>
        </p:nvSpPr>
        <p:spPr bwMode="auto">
          <a:xfrm>
            <a:off x="10169525" y="3205163"/>
            <a:ext cx="2697163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30" tIns="65016" rIns="130030" bIns="65016">
            <a:spAutoFit/>
          </a:bodyPr>
          <a:lstStyle/>
          <a:p>
            <a:pPr eaLnBrk="1" hangingPunct="1"/>
            <a:r>
              <a:rPr lang="en-US" sz="2800" b="1"/>
              <a:t>Certificate Revocation</a:t>
            </a:r>
            <a:endParaRPr lang="en-US" sz="2800"/>
          </a:p>
        </p:txBody>
      </p:sp>
      <p:sp>
        <p:nvSpPr>
          <p:cNvPr id="34823" name="Text Box 23"/>
          <p:cNvSpPr txBox="1">
            <a:spLocks noChangeArrowheads="1"/>
          </p:cNvSpPr>
          <p:nvPr/>
        </p:nvSpPr>
        <p:spPr bwMode="auto">
          <a:xfrm>
            <a:off x="2022475" y="1905000"/>
            <a:ext cx="4660900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30" tIns="65016" rIns="130030" bIns="65016">
            <a:spAutoFit/>
          </a:bodyPr>
          <a:lstStyle/>
          <a:p>
            <a:pPr eaLnBrk="1" hangingPunct="1"/>
            <a:r>
              <a:rPr lang="en-US" sz="2800" b="1" dirty="0"/>
              <a:t>Registration and Certification Issuance</a:t>
            </a:r>
            <a:endParaRPr lang="en-US" sz="2800" dirty="0"/>
          </a:p>
        </p:txBody>
      </p:sp>
      <p:sp>
        <p:nvSpPr>
          <p:cNvPr id="34824" name="Text Box 24"/>
          <p:cNvSpPr txBox="1">
            <a:spLocks noChangeArrowheads="1"/>
          </p:cNvSpPr>
          <p:nvPr/>
        </p:nvSpPr>
        <p:spPr bwMode="auto">
          <a:xfrm>
            <a:off x="9771063" y="4559300"/>
            <a:ext cx="2927350" cy="998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30" tIns="65016" rIns="130030" bIns="65016">
            <a:spAutoFit/>
          </a:bodyPr>
          <a:lstStyle/>
          <a:p>
            <a:pPr eaLnBrk="1" hangingPunct="1"/>
            <a:r>
              <a:rPr lang="en-US" sz="2800" b="1"/>
              <a:t>Certificate Distribution </a:t>
            </a:r>
            <a:endParaRPr lang="en-US" sz="2800"/>
          </a:p>
        </p:txBody>
      </p:sp>
      <p:sp>
        <p:nvSpPr>
          <p:cNvPr id="34825" name="Text Box 25"/>
          <p:cNvSpPr txBox="1">
            <a:spLocks noChangeArrowheads="1"/>
          </p:cNvSpPr>
          <p:nvPr/>
        </p:nvSpPr>
        <p:spPr bwMode="auto">
          <a:xfrm>
            <a:off x="3902075" y="7239000"/>
            <a:ext cx="5526088" cy="99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30" tIns="65016" rIns="130030" bIns="65016">
            <a:spAutoFit/>
          </a:bodyPr>
          <a:lstStyle/>
          <a:p>
            <a:pPr eaLnBrk="1" hangingPunct="1"/>
            <a:r>
              <a:rPr lang="en-US" sz="2800" b="1" dirty="0"/>
              <a:t>Support for Non-Repudiation</a:t>
            </a:r>
            <a:endParaRPr lang="en-US" sz="2800" dirty="0"/>
          </a:p>
        </p:txBody>
      </p:sp>
      <p:sp>
        <p:nvSpPr>
          <p:cNvPr id="34826" name="Text Box 26"/>
          <p:cNvSpPr txBox="1">
            <a:spLocks noChangeArrowheads="1"/>
          </p:cNvSpPr>
          <p:nvPr/>
        </p:nvSpPr>
        <p:spPr bwMode="auto">
          <a:xfrm>
            <a:off x="641350" y="6313488"/>
            <a:ext cx="2481263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30" tIns="65016" rIns="130030" bIns="65016">
            <a:spAutoFit/>
          </a:bodyPr>
          <a:lstStyle/>
          <a:p>
            <a:pPr algn="r" eaLnBrk="1" hangingPunct="1"/>
            <a:r>
              <a:rPr lang="en-US" sz="2800" b="1"/>
              <a:t>Key Storage</a:t>
            </a:r>
            <a:endParaRPr lang="en-US" sz="2800"/>
          </a:p>
        </p:txBody>
      </p:sp>
      <p:sp>
        <p:nvSpPr>
          <p:cNvPr id="34827" name="Line 27"/>
          <p:cNvSpPr>
            <a:spLocks noChangeShapeType="1"/>
          </p:cNvSpPr>
          <p:nvPr/>
        </p:nvSpPr>
        <p:spPr bwMode="auto">
          <a:xfrm flipH="1">
            <a:off x="6902450" y="2878138"/>
            <a:ext cx="1406525" cy="1952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4828" name="Line 28"/>
          <p:cNvSpPr>
            <a:spLocks noChangeShapeType="1"/>
          </p:cNvSpPr>
          <p:nvPr/>
        </p:nvSpPr>
        <p:spPr bwMode="auto">
          <a:xfrm flipV="1">
            <a:off x="8308975" y="3638550"/>
            <a:ext cx="1841500" cy="325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4829" name="Line 29"/>
          <p:cNvSpPr>
            <a:spLocks noChangeShapeType="1"/>
          </p:cNvSpPr>
          <p:nvPr/>
        </p:nvSpPr>
        <p:spPr bwMode="auto">
          <a:xfrm>
            <a:off x="8850313" y="5046663"/>
            <a:ext cx="10112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4830" name="Line 30"/>
          <p:cNvSpPr>
            <a:spLocks noChangeShapeType="1"/>
          </p:cNvSpPr>
          <p:nvPr/>
        </p:nvSpPr>
        <p:spPr bwMode="auto">
          <a:xfrm>
            <a:off x="9048750" y="6022975"/>
            <a:ext cx="1084263" cy="433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4831" name="Line 31"/>
          <p:cNvSpPr>
            <a:spLocks noChangeShapeType="1"/>
          </p:cNvSpPr>
          <p:nvPr/>
        </p:nvSpPr>
        <p:spPr bwMode="auto">
          <a:xfrm>
            <a:off x="6661150" y="6350000"/>
            <a:ext cx="0" cy="10810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4832" name="Line 32"/>
          <p:cNvSpPr>
            <a:spLocks noChangeShapeType="1"/>
          </p:cNvSpPr>
          <p:nvPr/>
        </p:nvSpPr>
        <p:spPr bwMode="auto">
          <a:xfrm flipV="1">
            <a:off x="3033713" y="6350000"/>
            <a:ext cx="1481137" cy="2365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4833" name="Line 33"/>
          <p:cNvSpPr>
            <a:spLocks noChangeShapeType="1"/>
          </p:cNvSpPr>
          <p:nvPr/>
        </p:nvSpPr>
        <p:spPr bwMode="auto">
          <a:xfrm>
            <a:off x="3648075" y="3746500"/>
            <a:ext cx="1084263" cy="433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4834" name="Line 34"/>
          <p:cNvSpPr>
            <a:spLocks noChangeShapeType="1"/>
          </p:cNvSpPr>
          <p:nvPr/>
        </p:nvSpPr>
        <p:spPr bwMode="auto">
          <a:xfrm>
            <a:off x="4732338" y="2878138"/>
            <a:ext cx="1839912" cy="10858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4835" name="Text Box 35"/>
          <p:cNvSpPr txBox="1">
            <a:spLocks noChangeArrowheads="1"/>
          </p:cNvSpPr>
          <p:nvPr/>
        </p:nvSpPr>
        <p:spPr bwMode="auto">
          <a:xfrm>
            <a:off x="10042525" y="6097588"/>
            <a:ext cx="2636838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30" tIns="65016" rIns="130030" bIns="65016">
            <a:spAutoFit/>
          </a:bodyPr>
          <a:lstStyle/>
          <a:p>
            <a:pPr eaLnBrk="1" hangingPunct="1"/>
            <a:r>
              <a:rPr lang="en-US" sz="2800" b="1"/>
              <a:t>Trusted</a:t>
            </a:r>
            <a:br>
              <a:rPr lang="en-US" sz="2800" b="1"/>
            </a:br>
            <a:r>
              <a:rPr lang="en-US" sz="2800" b="1"/>
              <a:t>Time Service</a:t>
            </a:r>
            <a:endParaRPr lang="en-US" sz="2800"/>
          </a:p>
        </p:txBody>
      </p:sp>
      <p:sp>
        <p:nvSpPr>
          <p:cNvPr id="34836" name="Text Box 36"/>
          <p:cNvSpPr txBox="1">
            <a:spLocks noChangeArrowheads="1"/>
          </p:cNvSpPr>
          <p:nvPr/>
        </p:nvSpPr>
        <p:spPr bwMode="auto">
          <a:xfrm>
            <a:off x="673100" y="4559300"/>
            <a:ext cx="2576513" cy="998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30" tIns="65016" rIns="130030" bIns="65016">
            <a:spAutoFit/>
          </a:bodyPr>
          <a:lstStyle/>
          <a:p>
            <a:pPr algn="r" eaLnBrk="1" hangingPunct="1"/>
            <a:r>
              <a:rPr lang="en-US" sz="2800" b="1"/>
              <a:t>Key Generation</a:t>
            </a:r>
            <a:endParaRPr lang="en-US" sz="2800"/>
          </a:p>
        </p:txBody>
      </p:sp>
      <p:sp>
        <p:nvSpPr>
          <p:cNvPr id="34837" name="Line 37"/>
          <p:cNvSpPr>
            <a:spLocks noChangeShapeType="1"/>
          </p:cNvSpPr>
          <p:nvPr/>
        </p:nvSpPr>
        <p:spPr bwMode="auto">
          <a:xfrm>
            <a:off x="3143250" y="5070475"/>
            <a:ext cx="1371600" cy="1936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4000" y="8477071"/>
            <a:ext cx="1259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PKI is an infrastructure for numerous services that work together to enable interoperability of digital certificates 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Digital Signatures</a:t>
            </a:r>
          </a:p>
        </p:txBody>
      </p:sp>
      <p:sp>
        <p:nvSpPr>
          <p:cNvPr id="36867" name="Rectangle 18"/>
          <p:cNvSpPr>
            <a:spLocks noGrp="1" noChangeArrowheads="1"/>
          </p:cNvSpPr>
          <p:nvPr>
            <p:ph idx="1"/>
          </p:nvPr>
        </p:nvSpPr>
        <p:spPr>
          <a:xfrm>
            <a:off x="931863" y="4673600"/>
            <a:ext cx="11293475" cy="319405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Entity authentication</a:t>
            </a:r>
          </a:p>
          <a:p>
            <a:pPr eaLnBrk="1" hangingPunct="1"/>
            <a:r>
              <a:rPr lang="en-US">
                <a:latin typeface="Arial" pitchFamily="34" charset="0"/>
              </a:rPr>
              <a:t>Data origin authentication</a:t>
            </a:r>
          </a:p>
          <a:p>
            <a:pPr eaLnBrk="1" hangingPunct="1"/>
            <a:r>
              <a:rPr lang="en-US">
                <a:latin typeface="Arial" pitchFamily="34" charset="0"/>
              </a:rPr>
              <a:t>Integrity</a:t>
            </a:r>
          </a:p>
          <a:p>
            <a:pPr eaLnBrk="1" hangingPunct="1"/>
            <a:r>
              <a:rPr lang="en-US">
                <a:latin typeface="Arial" pitchFamily="34" charset="0"/>
              </a:rPr>
              <a:t>Non-repudiation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265738" y="2224088"/>
            <a:ext cx="2462212" cy="2208212"/>
          </a:xfrm>
          <a:prstGeom prst="rect">
            <a:avLst/>
          </a:prstGeom>
          <a:solidFill>
            <a:srgbClr val="3E67A4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514975" y="2444750"/>
            <a:ext cx="1966913" cy="1711325"/>
          </a:xfrm>
          <a:prstGeom prst="rect">
            <a:avLst/>
          </a:prstGeom>
          <a:solidFill>
            <a:srgbClr val="3E67A4"/>
          </a:solidFill>
          <a:ln w="19050">
            <a:solidFill>
              <a:srgbClr val="83A2CF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 eaLnBrk="1" hangingPunct="1"/>
            <a:endParaRPr lang="en-US"/>
          </a:p>
        </p:txBody>
      </p:sp>
      <p:pic>
        <p:nvPicPr>
          <p:cNvPr id="36870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357563"/>
            <a:ext cx="1490663" cy="71755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rrowheads="1"/>
          </p:cNvPicPr>
          <p:nvPr/>
        </p:nvPicPr>
        <p:blipFill>
          <a:blip r:embed="rId4"/>
          <a:srcRect r="3369"/>
          <a:stretch>
            <a:fillRect/>
          </a:stretch>
        </p:blipFill>
        <p:spPr bwMode="auto">
          <a:xfrm>
            <a:off x="5626100" y="2770188"/>
            <a:ext cx="1812925" cy="523875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</p:pic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1150938" y="2597150"/>
            <a:ext cx="2149475" cy="1457325"/>
            <a:chOff x="510" y="987"/>
            <a:chExt cx="952" cy="646"/>
          </a:xfrm>
        </p:grpSpPr>
        <p:sp>
          <p:nvSpPr>
            <p:cNvPr id="36877" name="Rectangle 9"/>
            <p:cNvSpPr>
              <a:spLocks noChangeArrowheads="1"/>
            </p:cNvSpPr>
            <p:nvPr/>
          </p:nvSpPr>
          <p:spPr bwMode="auto">
            <a:xfrm>
              <a:off x="510" y="990"/>
              <a:ext cx="952" cy="64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/>
            </a:p>
          </p:txBody>
        </p:sp>
        <p:pic>
          <p:nvPicPr>
            <p:cNvPr id="36878" name="Picture 10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0" y="1251"/>
              <a:ext cx="652" cy="2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11"/>
            <p:cNvSpPr txBox="1">
              <a:spLocks noChangeArrowheads="1"/>
            </p:cNvSpPr>
            <p:nvPr/>
          </p:nvSpPr>
          <p:spPr bwMode="auto">
            <a:xfrm>
              <a:off x="661" y="987"/>
              <a:ext cx="650" cy="224"/>
            </a:xfrm>
            <a:prstGeom prst="rect">
              <a:avLst/>
            </a:prstGeom>
            <a:noFill/>
            <a:ln w="76200" cmpd="tri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algn="ctr" eaLnBrk="1" hangingPunct="1"/>
              <a:r>
                <a:rPr lang="en-US" sz="2800" b="1">
                  <a:solidFill>
                    <a:srgbClr val="FFFFFF"/>
                  </a:solidFill>
                </a:rPr>
                <a:t>Private</a:t>
              </a:r>
            </a:p>
          </p:txBody>
        </p:sp>
      </p:grpSp>
      <p:grpSp>
        <p:nvGrpSpPr>
          <p:cNvPr id="36873" name="Group 12"/>
          <p:cNvGrpSpPr>
            <a:grpSpLocks/>
          </p:cNvGrpSpPr>
          <p:nvPr/>
        </p:nvGrpSpPr>
        <p:grpSpPr bwMode="auto">
          <a:xfrm>
            <a:off x="9645650" y="2587625"/>
            <a:ext cx="2149475" cy="1476375"/>
            <a:chOff x="4272" y="979"/>
            <a:chExt cx="952" cy="654"/>
          </a:xfrm>
        </p:grpSpPr>
        <p:sp>
          <p:nvSpPr>
            <p:cNvPr id="36874" name="Rectangle 13"/>
            <p:cNvSpPr>
              <a:spLocks noChangeArrowheads="1"/>
            </p:cNvSpPr>
            <p:nvPr/>
          </p:nvSpPr>
          <p:spPr bwMode="auto">
            <a:xfrm>
              <a:off x="4272" y="990"/>
              <a:ext cx="952" cy="643"/>
            </a:xfrm>
            <a:prstGeom prst="rect">
              <a:avLst/>
            </a:prstGeom>
            <a:solidFill>
              <a:srgbClr val="015F85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/>
            </a:p>
          </p:txBody>
        </p:sp>
        <p:pic>
          <p:nvPicPr>
            <p:cNvPr id="36875" name="Picture 14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22" y="1251"/>
              <a:ext cx="652" cy="296"/>
            </a:xfrm>
            <a:prstGeom prst="rect">
              <a:avLst/>
            </a:prstGeom>
            <a:solidFill>
              <a:srgbClr val="015F85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6876" name="Text Box 15"/>
            <p:cNvSpPr txBox="1">
              <a:spLocks noChangeArrowheads="1"/>
            </p:cNvSpPr>
            <p:nvPr/>
          </p:nvSpPr>
          <p:spPr bwMode="auto">
            <a:xfrm>
              <a:off x="4478" y="979"/>
              <a:ext cx="555" cy="224"/>
            </a:xfrm>
            <a:prstGeom prst="rect">
              <a:avLst/>
            </a:prstGeom>
            <a:noFill/>
            <a:ln w="76200" cmpd="tri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algn="ctr" eaLnBrk="1" hangingPunct="1"/>
              <a:r>
                <a:rPr lang="en-US" sz="2800" b="1">
                  <a:solidFill>
                    <a:srgbClr val="FFFFFF"/>
                  </a:solidFill>
                </a:rPr>
                <a:t>Public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8886825" y="3878263"/>
            <a:ext cx="2727325" cy="157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725863" y="7481888"/>
            <a:ext cx="45910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491" tIns="66016" rIns="129491" bIns="66016">
            <a:spAutoFit/>
          </a:bodyPr>
          <a:lstStyle/>
          <a:p>
            <a:pPr algn="r" defTabSz="1285875" eaLnBrk="1" hangingPunct="1"/>
            <a:r>
              <a:rPr lang="en-US" sz="2800">
                <a:latin typeface="Calibri" pitchFamily="34" charset="0"/>
              </a:rPr>
              <a:t>Sign Hash with Private Key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262563" y="6089650"/>
            <a:ext cx="30543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491" tIns="66016" rIns="129491" bIns="66016">
            <a:spAutoFit/>
          </a:bodyPr>
          <a:lstStyle/>
          <a:p>
            <a:pPr algn="r" defTabSz="1285875" eaLnBrk="1" hangingPunct="1"/>
            <a:r>
              <a:rPr lang="en-US" sz="2800">
                <a:latin typeface="Calibri" pitchFamily="34" charset="0"/>
              </a:rPr>
              <a:t>Hash of Message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04850" y="8213725"/>
            <a:ext cx="505301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491" tIns="66016" rIns="129491" bIns="66016">
            <a:spAutoFit/>
          </a:bodyPr>
          <a:lstStyle/>
          <a:p>
            <a:pPr defTabSz="1285875" eaLnBrk="1" hangingPunct="1"/>
            <a:r>
              <a:rPr lang="en-US" sz="2800">
                <a:latin typeface="Calibri" pitchFamily="34" charset="0"/>
              </a:rPr>
              <a:t>Signature = </a:t>
            </a:r>
            <a:r>
              <a:rPr lang="en-US" altLang="en-US" sz="2800">
                <a:latin typeface="Calibri" pitchFamily="34" charset="0"/>
              </a:rPr>
              <a:t>“</a:t>
            </a:r>
            <a:r>
              <a:rPr lang="en-US" sz="2800">
                <a:latin typeface="Calibri" pitchFamily="34" charset="0"/>
              </a:rPr>
              <a:t>Encrypted</a:t>
            </a:r>
            <a:r>
              <a:rPr lang="en-US" altLang="en-US" sz="2800">
                <a:latin typeface="Calibri" pitchFamily="34" charset="0"/>
              </a:rPr>
              <a:t>”</a:t>
            </a:r>
            <a:r>
              <a:rPr lang="en-US" sz="2800">
                <a:latin typeface="Calibri" pitchFamily="34" charset="0"/>
              </a:rPr>
              <a:t> Hash of Message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0021888" y="6672263"/>
            <a:ext cx="458787" cy="523875"/>
          </a:xfrm>
          <a:prstGeom prst="downArrow">
            <a:avLst>
              <a:gd name="adj1" fmla="val 50000"/>
              <a:gd name="adj2" fmla="val 57099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9328150" y="3881438"/>
            <a:ext cx="1862138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800" b="1">
                <a:solidFill>
                  <a:srgbClr val="FFFFFF"/>
                </a:solidFill>
              </a:rPr>
              <a:t>Hash</a:t>
            </a:r>
          </a:p>
          <a:p>
            <a:pPr algn="ctr" defTabSz="1285875" eaLnBrk="1" hangingPunct="1"/>
            <a:r>
              <a:rPr lang="en-US" sz="2800" b="1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8920" name="Freeform 8"/>
          <p:cNvSpPr>
            <a:spLocks/>
          </p:cNvSpPr>
          <p:nvPr/>
        </p:nvSpPr>
        <p:spPr bwMode="auto">
          <a:xfrm>
            <a:off x="9091613" y="1963738"/>
            <a:ext cx="2211387" cy="1797050"/>
          </a:xfrm>
          <a:custGeom>
            <a:avLst/>
            <a:gdLst>
              <a:gd name="T0" fmla="*/ 2147483646 w 871"/>
              <a:gd name="T1" fmla="*/ 2147483646 h 708"/>
              <a:gd name="T2" fmla="*/ 2147483646 w 871"/>
              <a:gd name="T3" fmla="*/ 2147483646 h 708"/>
              <a:gd name="T4" fmla="*/ 2147483646 w 871"/>
              <a:gd name="T5" fmla="*/ 2147483646 h 708"/>
              <a:gd name="T6" fmla="*/ 2147483646 w 871"/>
              <a:gd name="T7" fmla="*/ 2147483646 h 708"/>
              <a:gd name="T8" fmla="*/ 2147483646 w 871"/>
              <a:gd name="T9" fmla="*/ 2147483646 h 708"/>
              <a:gd name="T10" fmla="*/ 2147483646 w 871"/>
              <a:gd name="T11" fmla="*/ 2147483646 h 708"/>
              <a:gd name="T12" fmla="*/ 2147483646 w 871"/>
              <a:gd name="T13" fmla="*/ 2147483646 h 708"/>
              <a:gd name="T14" fmla="*/ 2147483646 w 871"/>
              <a:gd name="T15" fmla="*/ 2147483646 h 708"/>
              <a:gd name="T16" fmla="*/ 0 w 871"/>
              <a:gd name="T17" fmla="*/ 2147483646 h 708"/>
              <a:gd name="T18" fmla="*/ 2147483646 w 871"/>
              <a:gd name="T19" fmla="*/ 0 h 708"/>
              <a:gd name="T20" fmla="*/ 2147483646 w 871"/>
              <a:gd name="T21" fmla="*/ 2147483646 h 708"/>
              <a:gd name="T22" fmla="*/ 2147483646 w 871"/>
              <a:gd name="T23" fmla="*/ 2147483646 h 708"/>
              <a:gd name="T24" fmla="*/ 2147483646 w 871"/>
              <a:gd name="T25" fmla="*/ 2147483646 h 708"/>
              <a:gd name="T26" fmla="*/ 2147483646 w 871"/>
              <a:gd name="T27" fmla="*/ 2147483646 h 708"/>
              <a:gd name="T28" fmla="*/ 2147483646 w 871"/>
              <a:gd name="T29" fmla="*/ 2147483646 h 708"/>
              <a:gd name="T30" fmla="*/ 2147483646 w 871"/>
              <a:gd name="T31" fmla="*/ 2147483646 h 708"/>
              <a:gd name="T32" fmla="*/ 2147483646 w 871"/>
              <a:gd name="T33" fmla="*/ 2147483646 h 708"/>
              <a:gd name="T34" fmla="*/ 2147483646 w 871"/>
              <a:gd name="T35" fmla="*/ 2147483646 h 708"/>
              <a:gd name="T36" fmla="*/ 2147483646 w 871"/>
              <a:gd name="T37" fmla="*/ 2147483646 h 708"/>
              <a:gd name="T38" fmla="*/ 2147483646 w 871"/>
              <a:gd name="T39" fmla="*/ 2147483646 h 7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71"/>
              <a:gd name="T61" fmla="*/ 0 h 708"/>
              <a:gd name="T62" fmla="*/ 871 w 871"/>
              <a:gd name="T63" fmla="*/ 708 h 7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71" h="708">
                <a:moveTo>
                  <a:pt x="99" y="706"/>
                </a:moveTo>
                <a:lnTo>
                  <a:pt x="104" y="615"/>
                </a:lnTo>
                <a:lnTo>
                  <a:pt x="88" y="487"/>
                </a:lnTo>
                <a:lnTo>
                  <a:pt x="67" y="375"/>
                </a:lnTo>
                <a:lnTo>
                  <a:pt x="42" y="295"/>
                </a:lnTo>
                <a:lnTo>
                  <a:pt x="31" y="255"/>
                </a:lnTo>
                <a:lnTo>
                  <a:pt x="24" y="224"/>
                </a:lnTo>
                <a:lnTo>
                  <a:pt x="12" y="202"/>
                </a:lnTo>
                <a:lnTo>
                  <a:pt x="0" y="184"/>
                </a:lnTo>
                <a:lnTo>
                  <a:pt x="770" y="0"/>
                </a:lnTo>
                <a:lnTo>
                  <a:pt x="764" y="38"/>
                </a:lnTo>
                <a:lnTo>
                  <a:pt x="768" y="121"/>
                </a:lnTo>
                <a:lnTo>
                  <a:pt x="777" y="201"/>
                </a:lnTo>
                <a:lnTo>
                  <a:pt x="785" y="247"/>
                </a:lnTo>
                <a:lnTo>
                  <a:pt x="794" y="291"/>
                </a:lnTo>
                <a:lnTo>
                  <a:pt x="807" y="346"/>
                </a:lnTo>
                <a:lnTo>
                  <a:pt x="820" y="407"/>
                </a:lnTo>
                <a:lnTo>
                  <a:pt x="843" y="474"/>
                </a:lnTo>
                <a:lnTo>
                  <a:pt x="870" y="522"/>
                </a:lnTo>
                <a:lnTo>
                  <a:pt x="97" y="707"/>
                </a:lnTo>
              </a:path>
            </a:pathLst>
          </a:custGeom>
          <a:solidFill>
            <a:srgbClr val="F0C566"/>
          </a:solidFill>
          <a:ln w="9525">
            <a:solidFill>
              <a:srgbClr val="D28700"/>
            </a:solidFill>
            <a:round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endParaRPr lang="en-US"/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9309100" y="2397125"/>
            <a:ext cx="1785938" cy="1206500"/>
            <a:chOff x="3519" y="792"/>
            <a:chExt cx="703" cy="475"/>
          </a:xfrm>
        </p:grpSpPr>
        <p:sp>
          <p:nvSpPr>
            <p:cNvPr id="38936" name="Line 10"/>
            <p:cNvSpPr>
              <a:spLocks noChangeShapeType="1"/>
            </p:cNvSpPr>
            <p:nvPr/>
          </p:nvSpPr>
          <p:spPr bwMode="auto">
            <a:xfrm flipV="1">
              <a:off x="3519" y="792"/>
              <a:ext cx="642" cy="152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37" name="Line 11"/>
            <p:cNvSpPr>
              <a:spLocks noChangeShapeType="1"/>
            </p:cNvSpPr>
            <p:nvPr/>
          </p:nvSpPr>
          <p:spPr bwMode="auto">
            <a:xfrm flipV="1">
              <a:off x="3526" y="819"/>
              <a:ext cx="642" cy="153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38" name="Line 12"/>
            <p:cNvSpPr>
              <a:spLocks noChangeShapeType="1"/>
            </p:cNvSpPr>
            <p:nvPr/>
          </p:nvSpPr>
          <p:spPr bwMode="auto">
            <a:xfrm flipV="1">
              <a:off x="3534" y="847"/>
              <a:ext cx="641" cy="152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39" name="Line 13"/>
            <p:cNvSpPr>
              <a:spLocks noChangeShapeType="1"/>
            </p:cNvSpPr>
            <p:nvPr/>
          </p:nvSpPr>
          <p:spPr bwMode="auto">
            <a:xfrm flipV="1">
              <a:off x="3542" y="956"/>
              <a:ext cx="298" cy="7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40" name="Line 14"/>
            <p:cNvSpPr>
              <a:spLocks noChangeShapeType="1"/>
            </p:cNvSpPr>
            <p:nvPr/>
          </p:nvSpPr>
          <p:spPr bwMode="auto">
            <a:xfrm flipV="1">
              <a:off x="3545" y="915"/>
              <a:ext cx="640" cy="154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41" name="Line 15"/>
            <p:cNvSpPr>
              <a:spLocks noChangeShapeType="1"/>
            </p:cNvSpPr>
            <p:nvPr/>
          </p:nvSpPr>
          <p:spPr bwMode="auto">
            <a:xfrm flipV="1">
              <a:off x="3553" y="942"/>
              <a:ext cx="640" cy="154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42" name="Line 16"/>
            <p:cNvSpPr>
              <a:spLocks noChangeShapeType="1"/>
            </p:cNvSpPr>
            <p:nvPr/>
          </p:nvSpPr>
          <p:spPr bwMode="auto">
            <a:xfrm flipV="1">
              <a:off x="3560" y="968"/>
              <a:ext cx="641" cy="153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43" name="Line 17"/>
            <p:cNvSpPr>
              <a:spLocks noChangeShapeType="1"/>
            </p:cNvSpPr>
            <p:nvPr/>
          </p:nvSpPr>
          <p:spPr bwMode="auto">
            <a:xfrm flipV="1">
              <a:off x="3566" y="1084"/>
              <a:ext cx="297" cy="7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44" name="Line 18"/>
            <p:cNvSpPr>
              <a:spLocks noChangeShapeType="1"/>
            </p:cNvSpPr>
            <p:nvPr/>
          </p:nvSpPr>
          <p:spPr bwMode="auto">
            <a:xfrm flipV="1">
              <a:off x="3566" y="1027"/>
              <a:ext cx="641" cy="155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45" name="Line 19"/>
            <p:cNvSpPr>
              <a:spLocks noChangeShapeType="1"/>
            </p:cNvSpPr>
            <p:nvPr/>
          </p:nvSpPr>
          <p:spPr bwMode="auto">
            <a:xfrm flipV="1">
              <a:off x="3574" y="1055"/>
              <a:ext cx="641" cy="153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46" name="Line 20"/>
            <p:cNvSpPr>
              <a:spLocks noChangeShapeType="1"/>
            </p:cNvSpPr>
            <p:nvPr/>
          </p:nvSpPr>
          <p:spPr bwMode="auto">
            <a:xfrm flipV="1">
              <a:off x="3581" y="1081"/>
              <a:ext cx="641" cy="153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47" name="Line 21"/>
            <p:cNvSpPr>
              <a:spLocks noChangeShapeType="1"/>
            </p:cNvSpPr>
            <p:nvPr/>
          </p:nvSpPr>
          <p:spPr bwMode="auto">
            <a:xfrm flipV="1">
              <a:off x="3587" y="1196"/>
              <a:ext cx="297" cy="71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</p:grpSp>
      <p:sp>
        <p:nvSpPr>
          <p:cNvPr id="38922" name="AutoShape 22"/>
          <p:cNvSpPr>
            <a:spLocks noChangeArrowheads="1"/>
          </p:cNvSpPr>
          <p:nvPr/>
        </p:nvSpPr>
        <p:spPr bwMode="auto">
          <a:xfrm>
            <a:off x="10021888" y="5629275"/>
            <a:ext cx="458787" cy="520700"/>
          </a:xfrm>
          <a:prstGeom prst="downArrow">
            <a:avLst>
              <a:gd name="adj1" fmla="val 50000"/>
              <a:gd name="adj2" fmla="val 56753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38923" name="Rectangle 23"/>
          <p:cNvSpPr>
            <a:spLocks noChangeArrowheads="1"/>
          </p:cNvSpPr>
          <p:nvPr/>
        </p:nvSpPr>
        <p:spPr bwMode="auto">
          <a:xfrm rot="-720000">
            <a:off x="9417050" y="2179638"/>
            <a:ext cx="121443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1700" b="1"/>
              <a:t>Message</a:t>
            </a:r>
          </a:p>
        </p:txBody>
      </p:sp>
      <p:sp>
        <p:nvSpPr>
          <p:cNvPr id="38924" name="Rectangle 24"/>
          <p:cNvSpPr>
            <a:spLocks noChangeArrowheads="1"/>
          </p:cNvSpPr>
          <p:nvPr/>
        </p:nvSpPr>
        <p:spPr bwMode="auto">
          <a:xfrm>
            <a:off x="8539163" y="6153150"/>
            <a:ext cx="35623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600" b="1"/>
              <a:t>s74hr7sh7040236fw</a:t>
            </a:r>
          </a:p>
        </p:txBody>
      </p:sp>
      <p:sp>
        <p:nvSpPr>
          <p:cNvPr id="38925" name="Rectangle 25"/>
          <p:cNvSpPr>
            <a:spLocks noChangeArrowheads="1"/>
          </p:cNvSpPr>
          <p:nvPr/>
        </p:nvSpPr>
        <p:spPr bwMode="auto">
          <a:xfrm>
            <a:off x="8469313" y="7262813"/>
            <a:ext cx="3560762" cy="10048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38926" name="Rectangle 26"/>
          <p:cNvSpPr>
            <a:spLocks noChangeArrowheads="1"/>
          </p:cNvSpPr>
          <p:nvPr/>
        </p:nvSpPr>
        <p:spPr bwMode="auto">
          <a:xfrm>
            <a:off x="8386763" y="7254875"/>
            <a:ext cx="3749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600" b="1">
                <a:solidFill>
                  <a:srgbClr val="C0504D"/>
                </a:solidFill>
              </a:rPr>
              <a:t>7sr7ewq7ytoj56o457</a:t>
            </a:r>
          </a:p>
        </p:txBody>
      </p:sp>
      <p:sp>
        <p:nvSpPr>
          <p:cNvPr id="38927" name="Freeform 27"/>
          <p:cNvSpPr>
            <a:spLocks/>
          </p:cNvSpPr>
          <p:nvPr/>
        </p:nvSpPr>
        <p:spPr bwMode="auto">
          <a:xfrm>
            <a:off x="9053513" y="7678738"/>
            <a:ext cx="2732087" cy="428625"/>
          </a:xfrm>
          <a:custGeom>
            <a:avLst/>
            <a:gdLst>
              <a:gd name="T0" fmla="*/ 2147483646 w 1076"/>
              <a:gd name="T1" fmla="*/ 2147483646 h 169"/>
              <a:gd name="T2" fmla="*/ 2147483646 w 1076"/>
              <a:gd name="T3" fmla="*/ 2147483646 h 169"/>
              <a:gd name="T4" fmla="*/ 2147483646 w 1076"/>
              <a:gd name="T5" fmla="*/ 2147483646 h 169"/>
              <a:gd name="T6" fmla="*/ 2147483646 w 1076"/>
              <a:gd name="T7" fmla="*/ 2147483646 h 169"/>
              <a:gd name="T8" fmla="*/ 2147483646 w 1076"/>
              <a:gd name="T9" fmla="*/ 2147483646 h 169"/>
              <a:gd name="T10" fmla="*/ 2147483646 w 1076"/>
              <a:gd name="T11" fmla="*/ 2147483646 h 169"/>
              <a:gd name="T12" fmla="*/ 2147483646 w 1076"/>
              <a:gd name="T13" fmla="*/ 2147483646 h 169"/>
              <a:gd name="T14" fmla="*/ 2147483646 w 1076"/>
              <a:gd name="T15" fmla="*/ 2147483646 h 169"/>
              <a:gd name="T16" fmla="*/ 2147483646 w 1076"/>
              <a:gd name="T17" fmla="*/ 2147483646 h 169"/>
              <a:gd name="T18" fmla="*/ 2147483646 w 1076"/>
              <a:gd name="T19" fmla="*/ 2147483646 h 169"/>
              <a:gd name="T20" fmla="*/ 2147483646 w 1076"/>
              <a:gd name="T21" fmla="*/ 2147483646 h 169"/>
              <a:gd name="T22" fmla="*/ 2147483646 w 1076"/>
              <a:gd name="T23" fmla="*/ 2147483646 h 169"/>
              <a:gd name="T24" fmla="*/ 2147483646 w 1076"/>
              <a:gd name="T25" fmla="*/ 2147483646 h 169"/>
              <a:gd name="T26" fmla="*/ 2147483646 w 1076"/>
              <a:gd name="T27" fmla="*/ 2147483646 h 169"/>
              <a:gd name="T28" fmla="*/ 2147483646 w 1076"/>
              <a:gd name="T29" fmla="*/ 2147483646 h 169"/>
              <a:gd name="T30" fmla="*/ 2147483646 w 1076"/>
              <a:gd name="T31" fmla="*/ 2147483646 h 169"/>
              <a:gd name="T32" fmla="*/ 2147483646 w 1076"/>
              <a:gd name="T33" fmla="*/ 2147483646 h 169"/>
              <a:gd name="T34" fmla="*/ 2147483646 w 1076"/>
              <a:gd name="T35" fmla="*/ 2147483646 h 169"/>
              <a:gd name="T36" fmla="*/ 2147483646 w 1076"/>
              <a:gd name="T37" fmla="*/ 2147483646 h 169"/>
              <a:gd name="T38" fmla="*/ 2147483646 w 1076"/>
              <a:gd name="T39" fmla="*/ 2147483646 h 169"/>
              <a:gd name="T40" fmla="*/ 2147483646 w 1076"/>
              <a:gd name="T41" fmla="*/ 2147483646 h 169"/>
              <a:gd name="T42" fmla="*/ 2147483646 w 1076"/>
              <a:gd name="T43" fmla="*/ 2147483646 h 169"/>
              <a:gd name="T44" fmla="*/ 2147483646 w 1076"/>
              <a:gd name="T45" fmla="*/ 2147483646 h 169"/>
              <a:gd name="T46" fmla="*/ 2147483646 w 1076"/>
              <a:gd name="T47" fmla="*/ 2147483646 h 169"/>
              <a:gd name="T48" fmla="*/ 2147483646 w 1076"/>
              <a:gd name="T49" fmla="*/ 2147483646 h 169"/>
              <a:gd name="T50" fmla="*/ 2147483646 w 1076"/>
              <a:gd name="T51" fmla="*/ 2147483646 h 169"/>
              <a:gd name="T52" fmla="*/ 2147483646 w 1076"/>
              <a:gd name="T53" fmla="*/ 2147483646 h 169"/>
              <a:gd name="T54" fmla="*/ 2147483646 w 1076"/>
              <a:gd name="T55" fmla="*/ 2147483646 h 169"/>
              <a:gd name="T56" fmla="*/ 2147483646 w 1076"/>
              <a:gd name="T57" fmla="*/ 2147483646 h 169"/>
              <a:gd name="T58" fmla="*/ 2147483646 w 1076"/>
              <a:gd name="T59" fmla="*/ 2147483646 h 169"/>
              <a:gd name="T60" fmla="*/ 2147483646 w 1076"/>
              <a:gd name="T61" fmla="*/ 2147483646 h 169"/>
              <a:gd name="T62" fmla="*/ 2147483646 w 1076"/>
              <a:gd name="T63" fmla="*/ 2147483646 h 16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76"/>
              <a:gd name="T97" fmla="*/ 0 h 169"/>
              <a:gd name="T98" fmla="*/ 1076 w 1076"/>
              <a:gd name="T99" fmla="*/ 169 h 16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76" h="169">
                <a:moveTo>
                  <a:pt x="0" y="168"/>
                </a:moveTo>
                <a:lnTo>
                  <a:pt x="32" y="159"/>
                </a:lnTo>
                <a:lnTo>
                  <a:pt x="55" y="142"/>
                </a:lnTo>
                <a:lnTo>
                  <a:pt x="79" y="125"/>
                </a:lnTo>
                <a:lnTo>
                  <a:pt x="103" y="107"/>
                </a:lnTo>
                <a:lnTo>
                  <a:pt x="118" y="80"/>
                </a:lnTo>
                <a:lnTo>
                  <a:pt x="141" y="53"/>
                </a:lnTo>
                <a:lnTo>
                  <a:pt x="149" y="27"/>
                </a:lnTo>
                <a:lnTo>
                  <a:pt x="165" y="0"/>
                </a:lnTo>
                <a:lnTo>
                  <a:pt x="165" y="27"/>
                </a:lnTo>
                <a:lnTo>
                  <a:pt x="165" y="62"/>
                </a:lnTo>
                <a:lnTo>
                  <a:pt x="173" y="89"/>
                </a:lnTo>
                <a:lnTo>
                  <a:pt x="173" y="116"/>
                </a:lnTo>
                <a:lnTo>
                  <a:pt x="173" y="142"/>
                </a:lnTo>
                <a:lnTo>
                  <a:pt x="173" y="168"/>
                </a:lnTo>
                <a:lnTo>
                  <a:pt x="149" y="159"/>
                </a:lnTo>
                <a:lnTo>
                  <a:pt x="126" y="142"/>
                </a:lnTo>
                <a:lnTo>
                  <a:pt x="110" y="116"/>
                </a:lnTo>
                <a:lnTo>
                  <a:pt x="133" y="116"/>
                </a:lnTo>
                <a:lnTo>
                  <a:pt x="157" y="116"/>
                </a:lnTo>
                <a:lnTo>
                  <a:pt x="180" y="116"/>
                </a:lnTo>
                <a:lnTo>
                  <a:pt x="204" y="116"/>
                </a:lnTo>
                <a:lnTo>
                  <a:pt x="236" y="107"/>
                </a:lnTo>
                <a:lnTo>
                  <a:pt x="267" y="98"/>
                </a:lnTo>
                <a:lnTo>
                  <a:pt x="322" y="89"/>
                </a:lnTo>
                <a:lnTo>
                  <a:pt x="369" y="80"/>
                </a:lnTo>
                <a:lnTo>
                  <a:pt x="393" y="71"/>
                </a:lnTo>
                <a:lnTo>
                  <a:pt x="369" y="53"/>
                </a:lnTo>
                <a:lnTo>
                  <a:pt x="345" y="53"/>
                </a:lnTo>
                <a:lnTo>
                  <a:pt x="322" y="80"/>
                </a:lnTo>
                <a:lnTo>
                  <a:pt x="322" y="107"/>
                </a:lnTo>
                <a:lnTo>
                  <a:pt x="322" y="133"/>
                </a:lnTo>
                <a:lnTo>
                  <a:pt x="345" y="151"/>
                </a:lnTo>
                <a:lnTo>
                  <a:pt x="377" y="133"/>
                </a:lnTo>
                <a:lnTo>
                  <a:pt x="400" y="107"/>
                </a:lnTo>
                <a:lnTo>
                  <a:pt x="385" y="133"/>
                </a:lnTo>
                <a:lnTo>
                  <a:pt x="408" y="142"/>
                </a:lnTo>
                <a:lnTo>
                  <a:pt x="432" y="133"/>
                </a:lnTo>
                <a:lnTo>
                  <a:pt x="495" y="116"/>
                </a:lnTo>
                <a:lnTo>
                  <a:pt x="541" y="107"/>
                </a:lnTo>
                <a:lnTo>
                  <a:pt x="589" y="98"/>
                </a:lnTo>
                <a:lnTo>
                  <a:pt x="644" y="89"/>
                </a:lnTo>
                <a:lnTo>
                  <a:pt x="668" y="71"/>
                </a:lnTo>
                <a:lnTo>
                  <a:pt x="644" y="89"/>
                </a:lnTo>
                <a:lnTo>
                  <a:pt x="620" y="98"/>
                </a:lnTo>
                <a:lnTo>
                  <a:pt x="589" y="125"/>
                </a:lnTo>
                <a:lnTo>
                  <a:pt x="620" y="142"/>
                </a:lnTo>
                <a:lnTo>
                  <a:pt x="644" y="151"/>
                </a:lnTo>
                <a:lnTo>
                  <a:pt x="668" y="142"/>
                </a:lnTo>
                <a:lnTo>
                  <a:pt x="698" y="125"/>
                </a:lnTo>
                <a:lnTo>
                  <a:pt x="722" y="116"/>
                </a:lnTo>
                <a:lnTo>
                  <a:pt x="769" y="107"/>
                </a:lnTo>
                <a:lnTo>
                  <a:pt x="793" y="89"/>
                </a:lnTo>
                <a:lnTo>
                  <a:pt x="769" y="80"/>
                </a:lnTo>
                <a:lnTo>
                  <a:pt x="746" y="80"/>
                </a:lnTo>
                <a:lnTo>
                  <a:pt x="714" y="89"/>
                </a:lnTo>
                <a:lnTo>
                  <a:pt x="730" y="116"/>
                </a:lnTo>
                <a:lnTo>
                  <a:pt x="753" y="116"/>
                </a:lnTo>
                <a:lnTo>
                  <a:pt x="777" y="125"/>
                </a:lnTo>
                <a:lnTo>
                  <a:pt x="801" y="116"/>
                </a:lnTo>
                <a:lnTo>
                  <a:pt x="848" y="107"/>
                </a:lnTo>
                <a:lnTo>
                  <a:pt x="879" y="98"/>
                </a:lnTo>
                <a:lnTo>
                  <a:pt x="934" y="89"/>
                </a:lnTo>
                <a:lnTo>
                  <a:pt x="1013" y="71"/>
                </a:lnTo>
                <a:lnTo>
                  <a:pt x="1075" y="53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8928" name="Freeform 28"/>
          <p:cNvSpPr>
            <a:spLocks/>
          </p:cNvSpPr>
          <p:nvPr/>
        </p:nvSpPr>
        <p:spPr bwMode="auto">
          <a:xfrm>
            <a:off x="9337675" y="7700963"/>
            <a:ext cx="1897063" cy="428625"/>
          </a:xfrm>
          <a:custGeom>
            <a:avLst/>
            <a:gdLst>
              <a:gd name="T0" fmla="*/ 2147483646 w 747"/>
              <a:gd name="T1" fmla="*/ 2147483646 h 169"/>
              <a:gd name="T2" fmla="*/ 2147483646 w 747"/>
              <a:gd name="T3" fmla="*/ 2147483646 h 169"/>
              <a:gd name="T4" fmla="*/ 2147483646 w 747"/>
              <a:gd name="T5" fmla="*/ 0 h 169"/>
              <a:gd name="T6" fmla="*/ 2147483646 w 747"/>
              <a:gd name="T7" fmla="*/ 2147483646 h 169"/>
              <a:gd name="T8" fmla="*/ 2147483646 w 747"/>
              <a:gd name="T9" fmla="*/ 2147483646 h 169"/>
              <a:gd name="T10" fmla="*/ 2147483646 w 747"/>
              <a:gd name="T11" fmla="*/ 2147483646 h 169"/>
              <a:gd name="T12" fmla="*/ 2147483646 w 747"/>
              <a:gd name="T13" fmla="*/ 2147483646 h 169"/>
              <a:gd name="T14" fmla="*/ 2147483646 w 747"/>
              <a:gd name="T15" fmla="*/ 2147483646 h 169"/>
              <a:gd name="T16" fmla="*/ 2147483646 w 747"/>
              <a:gd name="T17" fmla="*/ 2147483646 h 169"/>
              <a:gd name="T18" fmla="*/ 2147483646 w 747"/>
              <a:gd name="T19" fmla="*/ 2147483646 h 169"/>
              <a:gd name="T20" fmla="*/ 2147483646 w 747"/>
              <a:gd name="T21" fmla="*/ 2147483646 h 169"/>
              <a:gd name="T22" fmla="*/ 2147483646 w 747"/>
              <a:gd name="T23" fmla="*/ 2147483646 h 169"/>
              <a:gd name="T24" fmla="*/ 2147483646 w 747"/>
              <a:gd name="T25" fmla="*/ 2147483646 h 169"/>
              <a:gd name="T26" fmla="*/ 2147483646 w 747"/>
              <a:gd name="T27" fmla="*/ 2147483646 h 169"/>
              <a:gd name="T28" fmla="*/ 2147483646 w 747"/>
              <a:gd name="T29" fmla="*/ 2147483646 h 169"/>
              <a:gd name="T30" fmla="*/ 2147483646 w 747"/>
              <a:gd name="T31" fmla="*/ 2147483646 h 169"/>
              <a:gd name="T32" fmla="*/ 2147483646 w 747"/>
              <a:gd name="T33" fmla="*/ 2147483646 h 169"/>
              <a:gd name="T34" fmla="*/ 2147483646 w 747"/>
              <a:gd name="T35" fmla="*/ 2147483646 h 169"/>
              <a:gd name="T36" fmla="*/ 2147483646 w 747"/>
              <a:gd name="T37" fmla="*/ 2147483646 h 169"/>
              <a:gd name="T38" fmla="*/ 2147483646 w 747"/>
              <a:gd name="T39" fmla="*/ 2147483646 h 169"/>
              <a:gd name="T40" fmla="*/ 2147483646 w 747"/>
              <a:gd name="T41" fmla="*/ 2147483646 h 169"/>
              <a:gd name="T42" fmla="*/ 2147483646 w 747"/>
              <a:gd name="T43" fmla="*/ 2147483646 h 169"/>
              <a:gd name="T44" fmla="*/ 2147483646 w 747"/>
              <a:gd name="T45" fmla="*/ 2147483646 h 169"/>
              <a:gd name="T46" fmla="*/ 2147483646 w 747"/>
              <a:gd name="T47" fmla="*/ 2147483646 h 169"/>
              <a:gd name="T48" fmla="*/ 2147483646 w 747"/>
              <a:gd name="T49" fmla="*/ 2147483646 h 169"/>
              <a:gd name="T50" fmla="*/ 2147483646 w 747"/>
              <a:gd name="T51" fmla="*/ 2147483646 h 169"/>
              <a:gd name="T52" fmla="*/ 2147483646 w 747"/>
              <a:gd name="T53" fmla="*/ 2147483646 h 169"/>
              <a:gd name="T54" fmla="*/ 2147483646 w 747"/>
              <a:gd name="T55" fmla="*/ 2147483646 h 169"/>
              <a:gd name="T56" fmla="*/ 2147483646 w 747"/>
              <a:gd name="T57" fmla="*/ 2147483646 h 169"/>
              <a:gd name="T58" fmla="*/ 2147483646 w 747"/>
              <a:gd name="T59" fmla="*/ 2147483646 h 169"/>
              <a:gd name="T60" fmla="*/ 2147483646 w 747"/>
              <a:gd name="T61" fmla="*/ 2147483646 h 169"/>
              <a:gd name="T62" fmla="*/ 2147483646 w 747"/>
              <a:gd name="T63" fmla="*/ 2147483646 h 169"/>
              <a:gd name="T64" fmla="*/ 2147483646 w 747"/>
              <a:gd name="T65" fmla="*/ 2147483646 h 169"/>
              <a:gd name="T66" fmla="*/ 2147483646 w 747"/>
              <a:gd name="T67" fmla="*/ 2147483646 h 169"/>
              <a:gd name="T68" fmla="*/ 2147483646 w 747"/>
              <a:gd name="T69" fmla="*/ 2147483646 h 169"/>
              <a:gd name="T70" fmla="*/ 2147483646 w 747"/>
              <a:gd name="T71" fmla="*/ 2147483646 h 1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169"/>
              <a:gd name="T110" fmla="*/ 747 w 747"/>
              <a:gd name="T111" fmla="*/ 169 h 1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169">
                <a:moveTo>
                  <a:pt x="0" y="150"/>
                </a:moveTo>
                <a:lnTo>
                  <a:pt x="24" y="107"/>
                </a:lnTo>
                <a:lnTo>
                  <a:pt x="39" y="80"/>
                </a:lnTo>
                <a:lnTo>
                  <a:pt x="47" y="53"/>
                </a:lnTo>
                <a:lnTo>
                  <a:pt x="55" y="27"/>
                </a:lnTo>
                <a:lnTo>
                  <a:pt x="63" y="0"/>
                </a:lnTo>
                <a:lnTo>
                  <a:pt x="71" y="27"/>
                </a:lnTo>
                <a:lnTo>
                  <a:pt x="79" y="53"/>
                </a:lnTo>
                <a:lnTo>
                  <a:pt x="79" y="89"/>
                </a:lnTo>
                <a:lnTo>
                  <a:pt x="87" y="116"/>
                </a:lnTo>
                <a:lnTo>
                  <a:pt x="87" y="142"/>
                </a:lnTo>
                <a:lnTo>
                  <a:pt x="87" y="168"/>
                </a:lnTo>
                <a:lnTo>
                  <a:pt x="63" y="159"/>
                </a:lnTo>
                <a:lnTo>
                  <a:pt x="55" y="133"/>
                </a:lnTo>
                <a:lnTo>
                  <a:pt x="55" y="107"/>
                </a:lnTo>
                <a:lnTo>
                  <a:pt x="39" y="80"/>
                </a:lnTo>
                <a:lnTo>
                  <a:pt x="63" y="80"/>
                </a:lnTo>
                <a:lnTo>
                  <a:pt x="87" y="80"/>
                </a:lnTo>
                <a:lnTo>
                  <a:pt x="110" y="89"/>
                </a:lnTo>
                <a:lnTo>
                  <a:pt x="133" y="89"/>
                </a:lnTo>
                <a:lnTo>
                  <a:pt x="157" y="80"/>
                </a:lnTo>
                <a:lnTo>
                  <a:pt x="181" y="80"/>
                </a:lnTo>
                <a:lnTo>
                  <a:pt x="204" y="71"/>
                </a:lnTo>
                <a:lnTo>
                  <a:pt x="204" y="44"/>
                </a:lnTo>
                <a:lnTo>
                  <a:pt x="196" y="18"/>
                </a:lnTo>
                <a:lnTo>
                  <a:pt x="173" y="9"/>
                </a:lnTo>
                <a:lnTo>
                  <a:pt x="173" y="36"/>
                </a:lnTo>
                <a:lnTo>
                  <a:pt x="165" y="62"/>
                </a:lnTo>
                <a:lnTo>
                  <a:pt x="165" y="89"/>
                </a:lnTo>
                <a:lnTo>
                  <a:pt x="173" y="116"/>
                </a:lnTo>
                <a:lnTo>
                  <a:pt x="188" y="142"/>
                </a:lnTo>
                <a:lnTo>
                  <a:pt x="212" y="150"/>
                </a:lnTo>
                <a:lnTo>
                  <a:pt x="236" y="150"/>
                </a:lnTo>
                <a:lnTo>
                  <a:pt x="259" y="142"/>
                </a:lnTo>
                <a:lnTo>
                  <a:pt x="283" y="125"/>
                </a:lnTo>
                <a:lnTo>
                  <a:pt x="291" y="98"/>
                </a:lnTo>
                <a:lnTo>
                  <a:pt x="306" y="71"/>
                </a:lnTo>
                <a:lnTo>
                  <a:pt x="298" y="98"/>
                </a:lnTo>
                <a:lnTo>
                  <a:pt x="306" y="125"/>
                </a:lnTo>
                <a:lnTo>
                  <a:pt x="330" y="142"/>
                </a:lnTo>
                <a:lnTo>
                  <a:pt x="353" y="142"/>
                </a:lnTo>
                <a:lnTo>
                  <a:pt x="369" y="116"/>
                </a:lnTo>
                <a:lnTo>
                  <a:pt x="393" y="98"/>
                </a:lnTo>
                <a:lnTo>
                  <a:pt x="409" y="71"/>
                </a:lnTo>
                <a:lnTo>
                  <a:pt x="432" y="53"/>
                </a:lnTo>
                <a:lnTo>
                  <a:pt x="456" y="36"/>
                </a:lnTo>
                <a:lnTo>
                  <a:pt x="480" y="18"/>
                </a:lnTo>
                <a:lnTo>
                  <a:pt x="494" y="44"/>
                </a:lnTo>
                <a:lnTo>
                  <a:pt x="472" y="36"/>
                </a:lnTo>
                <a:lnTo>
                  <a:pt x="448" y="44"/>
                </a:lnTo>
                <a:lnTo>
                  <a:pt x="432" y="71"/>
                </a:lnTo>
                <a:lnTo>
                  <a:pt x="424" y="98"/>
                </a:lnTo>
                <a:lnTo>
                  <a:pt x="432" y="125"/>
                </a:lnTo>
                <a:lnTo>
                  <a:pt x="456" y="142"/>
                </a:lnTo>
                <a:lnTo>
                  <a:pt x="480" y="142"/>
                </a:lnTo>
                <a:lnTo>
                  <a:pt x="502" y="142"/>
                </a:lnTo>
                <a:lnTo>
                  <a:pt x="526" y="133"/>
                </a:lnTo>
                <a:lnTo>
                  <a:pt x="550" y="133"/>
                </a:lnTo>
                <a:lnTo>
                  <a:pt x="573" y="125"/>
                </a:lnTo>
                <a:lnTo>
                  <a:pt x="597" y="107"/>
                </a:lnTo>
                <a:lnTo>
                  <a:pt x="605" y="80"/>
                </a:lnTo>
                <a:lnTo>
                  <a:pt x="597" y="53"/>
                </a:lnTo>
                <a:lnTo>
                  <a:pt x="573" y="53"/>
                </a:lnTo>
                <a:lnTo>
                  <a:pt x="565" y="80"/>
                </a:lnTo>
                <a:lnTo>
                  <a:pt x="573" y="107"/>
                </a:lnTo>
                <a:lnTo>
                  <a:pt x="597" y="125"/>
                </a:lnTo>
                <a:lnTo>
                  <a:pt x="621" y="133"/>
                </a:lnTo>
                <a:lnTo>
                  <a:pt x="644" y="133"/>
                </a:lnTo>
                <a:lnTo>
                  <a:pt x="667" y="133"/>
                </a:lnTo>
                <a:lnTo>
                  <a:pt x="691" y="133"/>
                </a:lnTo>
                <a:lnTo>
                  <a:pt x="714" y="116"/>
                </a:lnTo>
                <a:lnTo>
                  <a:pt x="738" y="107"/>
                </a:lnTo>
                <a:lnTo>
                  <a:pt x="746" y="89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8929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Digital Signatures </a:t>
            </a:r>
          </a:p>
        </p:txBody>
      </p:sp>
      <p:grpSp>
        <p:nvGrpSpPr>
          <p:cNvPr id="38930" name="Group 30"/>
          <p:cNvGrpSpPr>
            <a:grpSpLocks/>
          </p:cNvGrpSpPr>
          <p:nvPr/>
        </p:nvGrpSpPr>
        <p:grpSpPr bwMode="auto">
          <a:xfrm>
            <a:off x="704850" y="5683250"/>
            <a:ext cx="2149475" cy="1457325"/>
            <a:chOff x="422" y="2517"/>
            <a:chExt cx="952" cy="646"/>
          </a:xfrm>
        </p:grpSpPr>
        <p:grpSp>
          <p:nvGrpSpPr>
            <p:cNvPr id="38932" name="Group 31"/>
            <p:cNvGrpSpPr>
              <a:grpSpLocks/>
            </p:cNvGrpSpPr>
            <p:nvPr/>
          </p:nvGrpSpPr>
          <p:grpSpPr bwMode="auto">
            <a:xfrm>
              <a:off x="422" y="2520"/>
              <a:ext cx="952" cy="643"/>
              <a:chOff x="512" y="904"/>
              <a:chExt cx="952" cy="643"/>
            </a:xfrm>
          </p:grpSpPr>
          <p:sp>
            <p:nvSpPr>
              <p:cNvPr id="38934" name="Rectangle 32"/>
              <p:cNvSpPr>
                <a:spLocks noChangeArrowheads="1"/>
              </p:cNvSpPr>
              <p:nvPr/>
            </p:nvSpPr>
            <p:spPr bwMode="auto">
              <a:xfrm>
                <a:off x="512" y="904"/>
                <a:ext cx="952" cy="64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algn="ctr" eaLnBrk="1" hangingPunct="1"/>
                <a:endParaRPr lang="en-US"/>
              </a:p>
            </p:txBody>
          </p:sp>
          <p:pic>
            <p:nvPicPr>
              <p:cNvPr id="38935" name="Picture 3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2" y="1165"/>
                <a:ext cx="652" cy="2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933" name="Text Box 34"/>
            <p:cNvSpPr txBox="1">
              <a:spLocks noChangeArrowheads="1"/>
            </p:cNvSpPr>
            <p:nvPr/>
          </p:nvSpPr>
          <p:spPr bwMode="auto">
            <a:xfrm>
              <a:off x="662" y="2517"/>
              <a:ext cx="471" cy="224"/>
            </a:xfrm>
            <a:prstGeom prst="rect">
              <a:avLst/>
            </a:prstGeom>
            <a:noFill/>
            <a:ln w="76200" cmpd="tri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algn="ctr" eaLnBrk="1" hangingPunct="1"/>
              <a:r>
                <a:rPr lang="en-US" sz="2800" b="1">
                  <a:solidFill>
                    <a:srgbClr val="FFFFFF"/>
                  </a:solidFill>
                </a:rPr>
                <a:t>Alice</a:t>
              </a:r>
            </a:p>
          </p:txBody>
        </p:sp>
      </p:grpSp>
      <p:sp>
        <p:nvSpPr>
          <p:cNvPr id="38931" name="Rectangle 35"/>
          <p:cNvSpPr>
            <a:spLocks noChangeArrowheads="1"/>
          </p:cNvSpPr>
          <p:nvPr/>
        </p:nvSpPr>
        <p:spPr bwMode="auto">
          <a:xfrm>
            <a:off x="935038" y="2106613"/>
            <a:ext cx="7354887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797" tIns="58397" rIns="116797" bIns="58397"/>
          <a:lstStyle/>
          <a:p>
            <a:pPr defTabSz="1157288" eaLnBrk="1" hangingPunct="1">
              <a:tabLst>
                <a:tab pos="6340475" algn="l"/>
              </a:tabLst>
            </a:pPr>
            <a:r>
              <a:rPr lang="en-US" sz="3700">
                <a:latin typeface="Calibri" pitchFamily="34" charset="0"/>
              </a:rPr>
              <a:t>One-Way Function; Easy to Produce Hash from Message, </a:t>
            </a:r>
            <a:r>
              <a:rPr lang="en-US" altLang="en-US" sz="3700">
                <a:latin typeface="Calibri" pitchFamily="34" charset="0"/>
              </a:rPr>
              <a:t>“</a:t>
            </a:r>
            <a:r>
              <a:rPr lang="en-US" sz="3700">
                <a:latin typeface="Calibri" pitchFamily="34" charset="0"/>
              </a:rPr>
              <a:t>Impossible</a:t>
            </a:r>
            <a:r>
              <a:rPr lang="en-US" altLang="en-US" sz="3700">
                <a:latin typeface="Calibri" pitchFamily="34" charset="0"/>
              </a:rPr>
              <a:t>”</a:t>
            </a:r>
            <a:r>
              <a:rPr lang="en-US" sz="3700">
                <a:latin typeface="Calibri" pitchFamily="34" charset="0"/>
              </a:rPr>
              <a:t> to Produce Message from Hash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Understand how nonces improves authentication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Understand how RSA, DH, AES are the backbone of Internet communications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Apply modern crypto concepts to solve scenarios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Understand how PKI certificates are issues and used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Explain Perfect Forward Security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Understand protocol level details of a TLS connection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Identify vulnerabilities and issues in PKI/TLS systems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E1E1-422E-4134-B797-F8FD032A4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80950"/>
      </p:ext>
    </p:extLst>
  </p:cSld>
  <p:clrMapOvr>
    <a:masterClrMapping/>
  </p:clrMapOvr>
  <p:transition spd="med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8040688" y="2781300"/>
            <a:ext cx="2727325" cy="3486150"/>
            <a:chOff x="3488" y="1232"/>
            <a:chExt cx="1208" cy="1544"/>
          </a:xfrm>
        </p:grpSpPr>
        <p:sp>
          <p:nvSpPr>
            <p:cNvPr id="41002" name="AutoShape 3"/>
            <p:cNvSpPr>
              <a:spLocks noChangeArrowheads="1"/>
            </p:cNvSpPr>
            <p:nvPr/>
          </p:nvSpPr>
          <p:spPr bwMode="auto">
            <a:xfrm>
              <a:off x="3488" y="2080"/>
              <a:ext cx="1208" cy="6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6 w 21600"/>
                <a:gd name="T13" fmla="*/ 4500 h 21600"/>
                <a:gd name="T14" fmla="*/ 17094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1003" name="Freeform 4"/>
            <p:cNvSpPr>
              <a:spLocks/>
            </p:cNvSpPr>
            <p:nvPr/>
          </p:nvSpPr>
          <p:spPr bwMode="auto">
            <a:xfrm>
              <a:off x="3579" y="1232"/>
              <a:ext cx="979" cy="796"/>
            </a:xfrm>
            <a:custGeom>
              <a:avLst/>
              <a:gdLst>
                <a:gd name="T0" fmla="*/ 908 w 871"/>
                <a:gd name="T1" fmla="*/ 6539 h 708"/>
                <a:gd name="T2" fmla="*/ 961 w 871"/>
                <a:gd name="T3" fmla="*/ 5696 h 708"/>
                <a:gd name="T4" fmla="*/ 808 w 871"/>
                <a:gd name="T5" fmla="*/ 4519 h 708"/>
                <a:gd name="T6" fmla="*/ 618 w 871"/>
                <a:gd name="T7" fmla="*/ 3472 h 708"/>
                <a:gd name="T8" fmla="*/ 387 w 871"/>
                <a:gd name="T9" fmla="*/ 2733 h 708"/>
                <a:gd name="T10" fmla="*/ 287 w 871"/>
                <a:gd name="T11" fmla="*/ 2362 h 708"/>
                <a:gd name="T12" fmla="*/ 223 w 871"/>
                <a:gd name="T13" fmla="*/ 2072 h 708"/>
                <a:gd name="T14" fmla="*/ 111 w 871"/>
                <a:gd name="T15" fmla="*/ 1869 h 708"/>
                <a:gd name="T16" fmla="*/ 0 w 871"/>
                <a:gd name="T17" fmla="*/ 1710 h 708"/>
                <a:gd name="T18" fmla="*/ 7090 w 871"/>
                <a:gd name="T19" fmla="*/ 0 h 708"/>
                <a:gd name="T20" fmla="*/ 7050 w 871"/>
                <a:gd name="T21" fmla="*/ 362 h 708"/>
                <a:gd name="T22" fmla="*/ 7079 w 871"/>
                <a:gd name="T23" fmla="*/ 1116 h 708"/>
                <a:gd name="T24" fmla="*/ 7159 w 871"/>
                <a:gd name="T25" fmla="*/ 1867 h 708"/>
                <a:gd name="T26" fmla="*/ 7224 w 871"/>
                <a:gd name="T27" fmla="*/ 2295 h 708"/>
                <a:gd name="T28" fmla="*/ 7318 w 871"/>
                <a:gd name="T29" fmla="*/ 2697 h 708"/>
                <a:gd name="T30" fmla="*/ 7435 w 871"/>
                <a:gd name="T31" fmla="*/ 3203 h 708"/>
                <a:gd name="T32" fmla="*/ 7551 w 871"/>
                <a:gd name="T33" fmla="*/ 3771 h 708"/>
                <a:gd name="T34" fmla="*/ 7780 w 871"/>
                <a:gd name="T35" fmla="*/ 4389 h 708"/>
                <a:gd name="T36" fmla="*/ 8012 w 871"/>
                <a:gd name="T37" fmla="*/ 4837 h 708"/>
                <a:gd name="T38" fmla="*/ 896 w 871"/>
                <a:gd name="T39" fmla="*/ 6543 h 7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71"/>
                <a:gd name="T61" fmla="*/ 0 h 708"/>
                <a:gd name="T62" fmla="*/ 871 w 871"/>
                <a:gd name="T63" fmla="*/ 708 h 7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71" h="708">
                  <a:moveTo>
                    <a:pt x="99" y="706"/>
                  </a:moveTo>
                  <a:lnTo>
                    <a:pt x="104" y="615"/>
                  </a:lnTo>
                  <a:lnTo>
                    <a:pt x="88" y="487"/>
                  </a:lnTo>
                  <a:lnTo>
                    <a:pt x="67" y="375"/>
                  </a:lnTo>
                  <a:lnTo>
                    <a:pt x="42" y="295"/>
                  </a:lnTo>
                  <a:lnTo>
                    <a:pt x="31" y="255"/>
                  </a:lnTo>
                  <a:lnTo>
                    <a:pt x="24" y="224"/>
                  </a:lnTo>
                  <a:lnTo>
                    <a:pt x="12" y="202"/>
                  </a:lnTo>
                  <a:lnTo>
                    <a:pt x="0" y="184"/>
                  </a:lnTo>
                  <a:lnTo>
                    <a:pt x="770" y="0"/>
                  </a:lnTo>
                  <a:lnTo>
                    <a:pt x="764" y="38"/>
                  </a:lnTo>
                  <a:lnTo>
                    <a:pt x="768" y="121"/>
                  </a:lnTo>
                  <a:lnTo>
                    <a:pt x="777" y="201"/>
                  </a:lnTo>
                  <a:lnTo>
                    <a:pt x="785" y="247"/>
                  </a:lnTo>
                  <a:lnTo>
                    <a:pt x="794" y="291"/>
                  </a:lnTo>
                  <a:lnTo>
                    <a:pt x="807" y="346"/>
                  </a:lnTo>
                  <a:lnTo>
                    <a:pt x="820" y="407"/>
                  </a:lnTo>
                  <a:lnTo>
                    <a:pt x="843" y="474"/>
                  </a:lnTo>
                  <a:lnTo>
                    <a:pt x="870" y="522"/>
                  </a:lnTo>
                  <a:lnTo>
                    <a:pt x="97" y="707"/>
                  </a:lnTo>
                </a:path>
              </a:pathLst>
            </a:custGeom>
            <a:solidFill>
              <a:srgbClr val="F0C566"/>
            </a:solidFill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grpSp>
          <p:nvGrpSpPr>
            <p:cNvPr id="41004" name="Group 5"/>
            <p:cNvGrpSpPr>
              <a:grpSpLocks/>
            </p:cNvGrpSpPr>
            <p:nvPr/>
          </p:nvGrpSpPr>
          <p:grpSpPr bwMode="auto">
            <a:xfrm>
              <a:off x="3675" y="1424"/>
              <a:ext cx="791" cy="534"/>
              <a:chOff x="3519" y="792"/>
              <a:chExt cx="703" cy="475"/>
            </a:xfrm>
          </p:grpSpPr>
          <p:sp>
            <p:nvSpPr>
              <p:cNvPr id="41006" name="Line 6"/>
              <p:cNvSpPr>
                <a:spLocks noChangeShapeType="1"/>
              </p:cNvSpPr>
              <p:nvPr/>
            </p:nvSpPr>
            <p:spPr bwMode="auto">
              <a:xfrm flipV="1">
                <a:off x="3519" y="792"/>
                <a:ext cx="642" cy="152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07" name="Line 7"/>
              <p:cNvSpPr>
                <a:spLocks noChangeShapeType="1"/>
              </p:cNvSpPr>
              <p:nvPr/>
            </p:nvSpPr>
            <p:spPr bwMode="auto">
              <a:xfrm flipV="1">
                <a:off x="3526" y="819"/>
                <a:ext cx="642" cy="153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08" name="Line 8"/>
              <p:cNvSpPr>
                <a:spLocks noChangeShapeType="1"/>
              </p:cNvSpPr>
              <p:nvPr/>
            </p:nvSpPr>
            <p:spPr bwMode="auto">
              <a:xfrm flipV="1">
                <a:off x="3534" y="847"/>
                <a:ext cx="641" cy="152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09" name="Line 9"/>
              <p:cNvSpPr>
                <a:spLocks noChangeShapeType="1"/>
              </p:cNvSpPr>
              <p:nvPr/>
            </p:nvSpPr>
            <p:spPr bwMode="auto">
              <a:xfrm flipV="1">
                <a:off x="3542" y="956"/>
                <a:ext cx="298" cy="70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10" name="Line 10"/>
              <p:cNvSpPr>
                <a:spLocks noChangeShapeType="1"/>
              </p:cNvSpPr>
              <p:nvPr/>
            </p:nvSpPr>
            <p:spPr bwMode="auto">
              <a:xfrm flipV="1">
                <a:off x="3545" y="915"/>
                <a:ext cx="640" cy="154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11" name="Line 11"/>
              <p:cNvSpPr>
                <a:spLocks noChangeShapeType="1"/>
              </p:cNvSpPr>
              <p:nvPr/>
            </p:nvSpPr>
            <p:spPr bwMode="auto">
              <a:xfrm flipV="1">
                <a:off x="3553" y="942"/>
                <a:ext cx="640" cy="154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12" name="Line 12"/>
              <p:cNvSpPr>
                <a:spLocks noChangeShapeType="1"/>
              </p:cNvSpPr>
              <p:nvPr/>
            </p:nvSpPr>
            <p:spPr bwMode="auto">
              <a:xfrm flipV="1">
                <a:off x="3560" y="968"/>
                <a:ext cx="641" cy="153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13" name="Line 13"/>
              <p:cNvSpPr>
                <a:spLocks noChangeShapeType="1"/>
              </p:cNvSpPr>
              <p:nvPr/>
            </p:nvSpPr>
            <p:spPr bwMode="auto">
              <a:xfrm flipV="1">
                <a:off x="3566" y="1084"/>
                <a:ext cx="297" cy="70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14" name="Line 14"/>
              <p:cNvSpPr>
                <a:spLocks noChangeShapeType="1"/>
              </p:cNvSpPr>
              <p:nvPr/>
            </p:nvSpPr>
            <p:spPr bwMode="auto">
              <a:xfrm flipV="1">
                <a:off x="3566" y="1027"/>
                <a:ext cx="641" cy="155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15" name="Line 15"/>
              <p:cNvSpPr>
                <a:spLocks noChangeShapeType="1"/>
              </p:cNvSpPr>
              <p:nvPr/>
            </p:nvSpPr>
            <p:spPr bwMode="auto">
              <a:xfrm flipV="1">
                <a:off x="3574" y="1055"/>
                <a:ext cx="641" cy="153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16" name="Line 16"/>
              <p:cNvSpPr>
                <a:spLocks noChangeShapeType="1"/>
              </p:cNvSpPr>
              <p:nvPr/>
            </p:nvSpPr>
            <p:spPr bwMode="auto">
              <a:xfrm flipV="1">
                <a:off x="3581" y="1081"/>
                <a:ext cx="641" cy="153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  <p:sp>
            <p:nvSpPr>
              <p:cNvPr id="41017" name="Line 17"/>
              <p:cNvSpPr>
                <a:spLocks noChangeShapeType="1"/>
              </p:cNvSpPr>
              <p:nvPr/>
            </p:nvSpPr>
            <p:spPr bwMode="auto">
              <a:xfrm flipV="1">
                <a:off x="3587" y="1196"/>
                <a:ext cx="297" cy="71"/>
              </a:xfrm>
              <a:prstGeom prst="line">
                <a:avLst/>
              </a:prstGeom>
              <a:noFill/>
              <a:ln w="9525">
                <a:solidFill>
                  <a:srgbClr val="D287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3025" tIns="36512" rIns="73025" bIns="36512" anchor="ctr"/>
              <a:lstStyle/>
              <a:p>
                <a:endParaRPr lang="en-US"/>
              </a:p>
            </p:txBody>
          </p:sp>
        </p:grp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 rot="-720000">
              <a:off x="3723" y="1334"/>
              <a:ext cx="53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050" tIns="46418" rIns="91050" bIns="46418">
              <a:spAutoFit/>
            </a:bodyPr>
            <a:lstStyle/>
            <a:p>
              <a:pPr algn="ctr" defTabSz="1285875" eaLnBrk="1" hangingPunct="1"/>
              <a:r>
                <a:rPr lang="en-US" sz="1700" b="1"/>
                <a:t>Message</a:t>
              </a:r>
            </a:p>
          </p:txBody>
        </p:sp>
      </p:grpSp>
      <p:sp>
        <p:nvSpPr>
          <p:cNvPr id="40963" name="Rectangle 19"/>
          <p:cNvSpPr>
            <a:spLocks noChangeArrowheads="1"/>
          </p:cNvSpPr>
          <p:nvPr/>
        </p:nvSpPr>
        <p:spPr bwMode="auto">
          <a:xfrm>
            <a:off x="1785938" y="7361238"/>
            <a:ext cx="2935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800" dirty="0"/>
              <a:t>Hash of Message</a:t>
            </a:r>
          </a:p>
        </p:txBody>
      </p:sp>
      <p:sp>
        <p:nvSpPr>
          <p:cNvPr id="40964" name="AutoShape 20"/>
          <p:cNvSpPr>
            <a:spLocks noChangeArrowheads="1"/>
          </p:cNvSpPr>
          <p:nvPr/>
        </p:nvSpPr>
        <p:spPr bwMode="auto">
          <a:xfrm>
            <a:off x="3005138" y="6538913"/>
            <a:ext cx="498475" cy="563562"/>
          </a:xfrm>
          <a:prstGeom prst="downArrow">
            <a:avLst>
              <a:gd name="adj1" fmla="val 50000"/>
              <a:gd name="adj2" fmla="val 56534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40965" name="AutoShape 21"/>
          <p:cNvSpPr>
            <a:spLocks noChangeArrowheads="1"/>
          </p:cNvSpPr>
          <p:nvPr/>
        </p:nvSpPr>
        <p:spPr bwMode="auto">
          <a:xfrm rot="-4200000">
            <a:off x="4097337" y="7954963"/>
            <a:ext cx="390525" cy="952500"/>
          </a:xfrm>
          <a:prstGeom prst="downArrow">
            <a:avLst>
              <a:gd name="adj1" fmla="val 50000"/>
              <a:gd name="adj2" fmla="val 77247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40966" name="AutoShape 22"/>
          <p:cNvSpPr>
            <a:spLocks noChangeArrowheads="1"/>
          </p:cNvSpPr>
          <p:nvPr/>
        </p:nvSpPr>
        <p:spPr bwMode="auto">
          <a:xfrm rot="4200000">
            <a:off x="8184357" y="7927181"/>
            <a:ext cx="385762" cy="955675"/>
          </a:xfrm>
          <a:prstGeom prst="downArrow">
            <a:avLst>
              <a:gd name="adj1" fmla="val 50000"/>
              <a:gd name="adj2" fmla="val 7846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40967" name="Rectangle 23"/>
          <p:cNvSpPr>
            <a:spLocks noChangeArrowheads="1"/>
          </p:cNvSpPr>
          <p:nvPr/>
        </p:nvSpPr>
        <p:spPr bwMode="auto">
          <a:xfrm>
            <a:off x="4768850" y="7834313"/>
            <a:ext cx="325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800" b="1"/>
              <a:t>If Hashes Are </a:t>
            </a:r>
            <a:br>
              <a:rPr lang="en-US" sz="2800" b="1"/>
            </a:br>
            <a:r>
              <a:rPr lang="en-US" sz="2800" b="1"/>
              <a:t>Equal, Signature Is Authentic</a:t>
            </a:r>
          </a:p>
        </p:txBody>
      </p:sp>
      <p:sp>
        <p:nvSpPr>
          <p:cNvPr id="40968" name="Rectangle 24"/>
          <p:cNvSpPr>
            <a:spLocks noChangeArrowheads="1"/>
          </p:cNvSpPr>
          <p:nvPr/>
        </p:nvSpPr>
        <p:spPr bwMode="auto">
          <a:xfrm>
            <a:off x="8520113" y="4875213"/>
            <a:ext cx="17859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6" tIns="45702" rIns="91406" bIns="45702">
            <a:spAutoFit/>
          </a:bodyPr>
          <a:lstStyle/>
          <a:p>
            <a:pPr algn="ctr" defTabSz="666750" eaLnBrk="1" hangingPunct="1"/>
            <a:r>
              <a:rPr lang="en-US" sz="2800" b="1">
                <a:solidFill>
                  <a:srgbClr val="FFFFFF"/>
                </a:solidFill>
              </a:rPr>
              <a:t>Hash</a:t>
            </a:r>
          </a:p>
          <a:p>
            <a:pPr algn="ctr" defTabSz="666750" eaLnBrk="1" hangingPunct="1"/>
            <a:r>
              <a:rPr lang="en-US" sz="2800" b="1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0969" name="AutoShape 25"/>
          <p:cNvSpPr>
            <a:spLocks noChangeArrowheads="1"/>
          </p:cNvSpPr>
          <p:nvPr/>
        </p:nvSpPr>
        <p:spPr bwMode="auto">
          <a:xfrm>
            <a:off x="9153525" y="6492875"/>
            <a:ext cx="498475" cy="565150"/>
          </a:xfrm>
          <a:prstGeom prst="downArrow">
            <a:avLst>
              <a:gd name="adj1" fmla="val 50000"/>
              <a:gd name="adj2" fmla="val 56693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40970" name="Rectangle 26"/>
          <p:cNvSpPr>
            <a:spLocks noChangeArrowheads="1"/>
          </p:cNvSpPr>
          <p:nvPr/>
        </p:nvSpPr>
        <p:spPr bwMode="auto">
          <a:xfrm>
            <a:off x="8020050" y="7434263"/>
            <a:ext cx="2997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800"/>
              <a:t>Hash Message</a:t>
            </a:r>
          </a:p>
        </p:txBody>
      </p:sp>
      <p:sp>
        <p:nvSpPr>
          <p:cNvPr id="40971" name="AutoShape 27"/>
          <p:cNvSpPr>
            <a:spLocks noChangeArrowheads="1"/>
          </p:cNvSpPr>
          <p:nvPr/>
        </p:nvSpPr>
        <p:spPr bwMode="auto">
          <a:xfrm>
            <a:off x="9153525" y="4143375"/>
            <a:ext cx="500063" cy="561975"/>
          </a:xfrm>
          <a:prstGeom prst="downArrow">
            <a:avLst>
              <a:gd name="adj1" fmla="val 50000"/>
              <a:gd name="adj2" fmla="val 56196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40972" name="Rectangle 28"/>
          <p:cNvSpPr>
            <a:spLocks noChangeArrowheads="1"/>
          </p:cNvSpPr>
          <p:nvPr/>
        </p:nvSpPr>
        <p:spPr bwMode="auto">
          <a:xfrm>
            <a:off x="10244138" y="2646363"/>
            <a:ext cx="247808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800"/>
              <a:t>Re-Hash the Received Message</a:t>
            </a:r>
          </a:p>
        </p:txBody>
      </p:sp>
      <p:sp>
        <p:nvSpPr>
          <p:cNvPr id="40973" name="Freeform 29"/>
          <p:cNvSpPr>
            <a:spLocks/>
          </p:cNvSpPr>
          <p:nvPr/>
        </p:nvSpPr>
        <p:spPr bwMode="auto">
          <a:xfrm>
            <a:off x="5070475" y="1958975"/>
            <a:ext cx="2660650" cy="1804988"/>
          </a:xfrm>
          <a:custGeom>
            <a:avLst/>
            <a:gdLst>
              <a:gd name="T0" fmla="*/ 2147483646 w 1048"/>
              <a:gd name="T1" fmla="*/ 2147483646 h 710"/>
              <a:gd name="T2" fmla="*/ 2147483646 w 1048"/>
              <a:gd name="T3" fmla="*/ 2147483646 h 710"/>
              <a:gd name="T4" fmla="*/ 2147483646 w 1048"/>
              <a:gd name="T5" fmla="*/ 2147483646 h 710"/>
              <a:gd name="T6" fmla="*/ 2147483646 w 1048"/>
              <a:gd name="T7" fmla="*/ 2147483646 h 710"/>
              <a:gd name="T8" fmla="*/ 2147483646 w 1048"/>
              <a:gd name="T9" fmla="*/ 2147483646 h 710"/>
              <a:gd name="T10" fmla="*/ 2147483646 w 1048"/>
              <a:gd name="T11" fmla="*/ 2147483646 h 710"/>
              <a:gd name="T12" fmla="*/ 2147483646 w 1048"/>
              <a:gd name="T13" fmla="*/ 2147483646 h 710"/>
              <a:gd name="T14" fmla="*/ 2147483646 w 1048"/>
              <a:gd name="T15" fmla="*/ 2147483646 h 710"/>
              <a:gd name="T16" fmla="*/ 0 w 1048"/>
              <a:gd name="T17" fmla="*/ 0 h 710"/>
              <a:gd name="T18" fmla="*/ 2147483646 w 1048"/>
              <a:gd name="T19" fmla="*/ 0 h 710"/>
              <a:gd name="T20" fmla="*/ 2147483646 w 1048"/>
              <a:gd name="T21" fmla="*/ 2147483646 h 710"/>
              <a:gd name="T22" fmla="*/ 2147483646 w 1048"/>
              <a:gd name="T23" fmla="*/ 2147483646 h 710"/>
              <a:gd name="T24" fmla="*/ 2147483646 w 1048"/>
              <a:gd name="T25" fmla="*/ 2147483646 h 710"/>
              <a:gd name="T26" fmla="*/ 2147483646 w 1048"/>
              <a:gd name="T27" fmla="*/ 2147483646 h 710"/>
              <a:gd name="T28" fmla="*/ 2147483646 w 1048"/>
              <a:gd name="T29" fmla="*/ 2147483646 h 710"/>
              <a:gd name="T30" fmla="*/ 2147483646 w 1048"/>
              <a:gd name="T31" fmla="*/ 2147483646 h 710"/>
              <a:gd name="T32" fmla="*/ 2147483646 w 1048"/>
              <a:gd name="T33" fmla="*/ 2147483646 h 710"/>
              <a:gd name="T34" fmla="*/ 2147483646 w 1048"/>
              <a:gd name="T35" fmla="*/ 2147483646 h 710"/>
              <a:gd name="T36" fmla="*/ 2147483646 w 1048"/>
              <a:gd name="T37" fmla="*/ 2147483646 h 710"/>
              <a:gd name="T38" fmla="*/ 2147483646 w 1048"/>
              <a:gd name="T39" fmla="*/ 2147483646 h 71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48"/>
              <a:gd name="T61" fmla="*/ 0 h 710"/>
              <a:gd name="T62" fmla="*/ 1048 w 1048"/>
              <a:gd name="T63" fmla="*/ 710 h 71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48" h="710">
                <a:moveTo>
                  <a:pt x="22" y="709"/>
                </a:moveTo>
                <a:lnTo>
                  <a:pt x="36" y="495"/>
                </a:lnTo>
                <a:lnTo>
                  <a:pt x="39" y="357"/>
                </a:lnTo>
                <a:lnTo>
                  <a:pt x="36" y="241"/>
                </a:lnTo>
                <a:lnTo>
                  <a:pt x="32" y="152"/>
                </a:lnTo>
                <a:lnTo>
                  <a:pt x="27" y="100"/>
                </a:lnTo>
                <a:lnTo>
                  <a:pt x="22" y="58"/>
                </a:lnTo>
                <a:lnTo>
                  <a:pt x="12" y="25"/>
                </a:lnTo>
                <a:lnTo>
                  <a:pt x="0" y="0"/>
                </a:lnTo>
                <a:lnTo>
                  <a:pt x="1047" y="0"/>
                </a:lnTo>
                <a:lnTo>
                  <a:pt x="1030" y="45"/>
                </a:lnTo>
                <a:lnTo>
                  <a:pt x="1015" y="155"/>
                </a:lnTo>
                <a:lnTo>
                  <a:pt x="1008" y="261"/>
                </a:lnTo>
                <a:lnTo>
                  <a:pt x="1005" y="326"/>
                </a:lnTo>
                <a:lnTo>
                  <a:pt x="1005" y="398"/>
                </a:lnTo>
                <a:lnTo>
                  <a:pt x="1008" y="466"/>
                </a:lnTo>
                <a:lnTo>
                  <a:pt x="1013" y="544"/>
                </a:lnTo>
                <a:lnTo>
                  <a:pt x="1020" y="646"/>
                </a:lnTo>
                <a:lnTo>
                  <a:pt x="1027" y="707"/>
                </a:lnTo>
                <a:lnTo>
                  <a:pt x="22" y="707"/>
                </a:lnTo>
              </a:path>
            </a:pathLst>
          </a:custGeom>
          <a:solidFill>
            <a:srgbClr val="F0C566"/>
          </a:solidFill>
          <a:ln w="9525">
            <a:solidFill>
              <a:srgbClr val="D28700"/>
            </a:solidFill>
            <a:round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endParaRPr lang="en-US"/>
          </a:p>
        </p:txBody>
      </p:sp>
      <p:sp>
        <p:nvSpPr>
          <p:cNvPr id="40974" name="Rectangle 30"/>
          <p:cNvSpPr>
            <a:spLocks noChangeArrowheads="1"/>
          </p:cNvSpPr>
          <p:nvPr/>
        </p:nvSpPr>
        <p:spPr bwMode="auto">
          <a:xfrm>
            <a:off x="5054600" y="1951038"/>
            <a:ext cx="26892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000" b="1"/>
              <a:t>Message</a:t>
            </a:r>
          </a:p>
        </p:txBody>
      </p:sp>
      <p:grpSp>
        <p:nvGrpSpPr>
          <p:cNvPr id="40975" name="Group 31"/>
          <p:cNvGrpSpPr>
            <a:grpSpLocks/>
          </p:cNvGrpSpPr>
          <p:nvPr/>
        </p:nvGrpSpPr>
        <p:grpSpPr bwMode="auto">
          <a:xfrm>
            <a:off x="5281613" y="2352675"/>
            <a:ext cx="2238375" cy="1117600"/>
            <a:chOff x="2138" y="776"/>
            <a:chExt cx="882" cy="441"/>
          </a:xfrm>
        </p:grpSpPr>
        <p:sp>
          <p:nvSpPr>
            <p:cNvPr id="40990" name="Line 32"/>
            <p:cNvSpPr>
              <a:spLocks noChangeShapeType="1"/>
            </p:cNvSpPr>
            <p:nvPr/>
          </p:nvSpPr>
          <p:spPr bwMode="auto">
            <a:xfrm>
              <a:off x="2138" y="776"/>
              <a:ext cx="872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0991" name="Line 33"/>
            <p:cNvSpPr>
              <a:spLocks noChangeShapeType="1"/>
            </p:cNvSpPr>
            <p:nvPr/>
          </p:nvSpPr>
          <p:spPr bwMode="auto">
            <a:xfrm>
              <a:off x="2142" y="815"/>
              <a:ext cx="871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0992" name="Line 34"/>
            <p:cNvSpPr>
              <a:spLocks noChangeShapeType="1"/>
            </p:cNvSpPr>
            <p:nvPr/>
          </p:nvSpPr>
          <p:spPr bwMode="auto">
            <a:xfrm>
              <a:off x="2144" y="851"/>
              <a:ext cx="873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0993" name="Line 35"/>
            <p:cNvSpPr>
              <a:spLocks noChangeShapeType="1"/>
            </p:cNvSpPr>
            <p:nvPr/>
          </p:nvSpPr>
          <p:spPr bwMode="auto">
            <a:xfrm>
              <a:off x="2148" y="889"/>
              <a:ext cx="404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0994" name="Line 36"/>
            <p:cNvSpPr>
              <a:spLocks noChangeShapeType="1"/>
            </p:cNvSpPr>
            <p:nvPr/>
          </p:nvSpPr>
          <p:spPr bwMode="auto">
            <a:xfrm>
              <a:off x="2142" y="943"/>
              <a:ext cx="871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0995" name="Line 37"/>
            <p:cNvSpPr>
              <a:spLocks noChangeShapeType="1"/>
            </p:cNvSpPr>
            <p:nvPr/>
          </p:nvSpPr>
          <p:spPr bwMode="auto">
            <a:xfrm>
              <a:off x="2144" y="982"/>
              <a:ext cx="873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0996" name="Line 38"/>
            <p:cNvSpPr>
              <a:spLocks noChangeShapeType="1"/>
            </p:cNvSpPr>
            <p:nvPr/>
          </p:nvSpPr>
          <p:spPr bwMode="auto">
            <a:xfrm>
              <a:off x="2148" y="1019"/>
              <a:ext cx="872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0997" name="Line 39"/>
            <p:cNvSpPr>
              <a:spLocks noChangeShapeType="1"/>
            </p:cNvSpPr>
            <p:nvPr/>
          </p:nvSpPr>
          <p:spPr bwMode="auto">
            <a:xfrm>
              <a:off x="2148" y="1064"/>
              <a:ext cx="404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0998" name="Line 40"/>
            <p:cNvSpPr>
              <a:spLocks noChangeShapeType="1"/>
            </p:cNvSpPr>
            <p:nvPr/>
          </p:nvSpPr>
          <p:spPr bwMode="auto">
            <a:xfrm>
              <a:off x="2142" y="1098"/>
              <a:ext cx="871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0999" name="Line 41"/>
            <p:cNvSpPr>
              <a:spLocks noChangeShapeType="1"/>
            </p:cNvSpPr>
            <p:nvPr/>
          </p:nvSpPr>
          <p:spPr bwMode="auto">
            <a:xfrm>
              <a:off x="2144" y="1135"/>
              <a:ext cx="873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1000" name="Line 42"/>
            <p:cNvSpPr>
              <a:spLocks noChangeShapeType="1"/>
            </p:cNvSpPr>
            <p:nvPr/>
          </p:nvSpPr>
          <p:spPr bwMode="auto">
            <a:xfrm>
              <a:off x="2148" y="1173"/>
              <a:ext cx="872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41001" name="Line 43"/>
            <p:cNvSpPr>
              <a:spLocks noChangeShapeType="1"/>
            </p:cNvSpPr>
            <p:nvPr/>
          </p:nvSpPr>
          <p:spPr bwMode="auto">
            <a:xfrm>
              <a:off x="2148" y="1217"/>
              <a:ext cx="404" cy="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</p:grpSp>
      <p:sp>
        <p:nvSpPr>
          <p:cNvPr id="40976" name="Rectangle 44"/>
          <p:cNvSpPr>
            <a:spLocks noChangeArrowheads="1"/>
          </p:cNvSpPr>
          <p:nvPr/>
        </p:nvSpPr>
        <p:spPr bwMode="auto">
          <a:xfrm>
            <a:off x="4867275" y="4241800"/>
            <a:ext cx="30638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800"/>
              <a:t>Message with </a:t>
            </a:r>
            <a:br>
              <a:rPr lang="en-US" sz="2800"/>
            </a:br>
            <a:r>
              <a:rPr lang="en-US" sz="2800"/>
              <a:t>Appended Signature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878388" y="3551238"/>
            <a:ext cx="3041650" cy="623887"/>
          </a:xfrm>
          <a:prstGeom prst="rect">
            <a:avLst/>
          </a:prstGeom>
          <a:solidFill>
            <a:srgbClr val="015F85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1099822" name="Rectangle 46"/>
          <p:cNvSpPr>
            <a:spLocks noChangeArrowheads="1"/>
          </p:cNvSpPr>
          <p:nvPr/>
        </p:nvSpPr>
        <p:spPr bwMode="auto">
          <a:xfrm>
            <a:off x="5400675" y="3581400"/>
            <a:ext cx="20002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9491" tIns="66016" rIns="129491" bIns="66016">
            <a:spAutoFit/>
          </a:bodyPr>
          <a:lstStyle/>
          <a:p>
            <a:pPr algn="ctr" defTabSz="1285875" eaLnBrk="1" hangingPunct="1">
              <a:defRPr/>
            </a:pPr>
            <a:r>
              <a:rPr lang="en-US" sz="2800" b="1">
                <a:solidFill>
                  <a:prstClr val="white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Signature</a:t>
            </a:r>
            <a:endParaRPr lang="en-US" sz="2800" b="1">
              <a:solidFill>
                <a:prstClr val="white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979" name="AutoShape 47"/>
          <p:cNvSpPr>
            <a:spLocks noChangeArrowheads="1"/>
          </p:cNvSpPr>
          <p:nvPr/>
        </p:nvSpPr>
        <p:spPr bwMode="auto">
          <a:xfrm>
            <a:off x="3005138" y="4945063"/>
            <a:ext cx="498475" cy="566737"/>
          </a:xfrm>
          <a:prstGeom prst="downArrow">
            <a:avLst>
              <a:gd name="adj1" fmla="val 50000"/>
              <a:gd name="adj2" fmla="val 5685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40980" name="Rectangle 48"/>
          <p:cNvSpPr>
            <a:spLocks noChangeArrowheads="1"/>
          </p:cNvSpPr>
          <p:nvPr/>
        </p:nvSpPr>
        <p:spPr bwMode="auto">
          <a:xfrm>
            <a:off x="1420813" y="2492375"/>
            <a:ext cx="3668712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800"/>
              <a:t>Decrypt the Received </a:t>
            </a:r>
            <a:br>
              <a:rPr lang="en-US" sz="2800"/>
            </a:br>
            <a:r>
              <a:rPr lang="en-US" sz="2800"/>
              <a:t>Signature</a:t>
            </a:r>
          </a:p>
        </p:txBody>
      </p:sp>
      <p:sp>
        <p:nvSpPr>
          <p:cNvPr id="40981" name="Rectangle 49"/>
          <p:cNvSpPr>
            <a:spLocks noChangeArrowheads="1"/>
          </p:cNvSpPr>
          <p:nvPr/>
        </p:nvSpPr>
        <p:spPr bwMode="auto">
          <a:xfrm>
            <a:off x="1878013" y="5475288"/>
            <a:ext cx="27749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491" tIns="66016" rIns="129491" bIns="66016">
            <a:spAutoFit/>
          </a:bodyPr>
          <a:lstStyle/>
          <a:p>
            <a:pPr algn="ctr" defTabSz="1285875" eaLnBrk="1" hangingPunct="1"/>
            <a:r>
              <a:rPr lang="en-US" sz="2800"/>
              <a:t>Decrypt Using </a:t>
            </a:r>
            <a:br>
              <a:rPr lang="en-US" sz="2800"/>
            </a:br>
            <a:r>
              <a:rPr lang="en-US" sz="2800"/>
              <a:t>Alice</a:t>
            </a:r>
            <a:r>
              <a:rPr lang="ja-JP" altLang="en-US" sz="2800"/>
              <a:t>’</a:t>
            </a:r>
            <a:r>
              <a:rPr lang="en-US" altLang="ja-JP" sz="2800"/>
              <a:t>s Public Key</a:t>
            </a:r>
            <a:endParaRPr lang="en-US" sz="2800"/>
          </a:p>
        </p:txBody>
      </p:sp>
      <p:sp>
        <p:nvSpPr>
          <p:cNvPr id="4098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Signature Verification</a:t>
            </a:r>
          </a:p>
        </p:txBody>
      </p:sp>
      <p:grpSp>
        <p:nvGrpSpPr>
          <p:cNvPr id="40983" name="Group 51"/>
          <p:cNvGrpSpPr>
            <a:grpSpLocks/>
          </p:cNvGrpSpPr>
          <p:nvPr/>
        </p:nvGrpSpPr>
        <p:grpSpPr bwMode="auto">
          <a:xfrm>
            <a:off x="790575" y="6453188"/>
            <a:ext cx="1519238" cy="1031875"/>
            <a:chOff x="422" y="2517"/>
            <a:chExt cx="952" cy="646"/>
          </a:xfrm>
        </p:grpSpPr>
        <p:grpSp>
          <p:nvGrpSpPr>
            <p:cNvPr id="40986" name="Group 52"/>
            <p:cNvGrpSpPr>
              <a:grpSpLocks/>
            </p:cNvGrpSpPr>
            <p:nvPr/>
          </p:nvGrpSpPr>
          <p:grpSpPr bwMode="auto">
            <a:xfrm>
              <a:off x="422" y="2520"/>
              <a:ext cx="952" cy="643"/>
              <a:chOff x="512" y="904"/>
              <a:chExt cx="952" cy="643"/>
            </a:xfrm>
          </p:grpSpPr>
          <p:sp>
            <p:nvSpPr>
              <p:cNvPr id="40988" name="Rectangle 53"/>
              <p:cNvSpPr>
                <a:spLocks noChangeArrowheads="1"/>
              </p:cNvSpPr>
              <p:nvPr/>
            </p:nvSpPr>
            <p:spPr bwMode="auto">
              <a:xfrm>
                <a:off x="512" y="904"/>
                <a:ext cx="952" cy="64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algn="ctr" eaLnBrk="1" hangingPunct="1"/>
                <a:endParaRPr lang="en-US"/>
              </a:p>
            </p:txBody>
          </p:sp>
          <p:pic>
            <p:nvPicPr>
              <p:cNvPr id="40989" name="Picture 5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2" y="1165"/>
                <a:ext cx="652" cy="2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0987" name="Text Box 55"/>
            <p:cNvSpPr txBox="1">
              <a:spLocks noChangeArrowheads="1"/>
            </p:cNvSpPr>
            <p:nvPr/>
          </p:nvSpPr>
          <p:spPr bwMode="auto">
            <a:xfrm>
              <a:off x="565" y="2517"/>
              <a:ext cx="667" cy="316"/>
            </a:xfrm>
            <a:prstGeom prst="rect">
              <a:avLst/>
            </a:prstGeom>
            <a:solidFill>
              <a:schemeClr val="accent2"/>
            </a:solidFill>
            <a:ln w="76200" cmpd="tri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algn="ctr" eaLnBrk="1" hangingPunct="1"/>
              <a:r>
                <a:rPr lang="en-US" sz="2800" b="1">
                  <a:solidFill>
                    <a:srgbClr val="FFFFFF"/>
                  </a:solidFill>
                </a:rPr>
                <a:t>Alice</a:t>
              </a:r>
            </a:p>
          </p:txBody>
        </p:sp>
      </p:grpSp>
      <p:sp>
        <p:nvSpPr>
          <p:cNvPr id="40984" name="Rectangle 56"/>
          <p:cNvSpPr>
            <a:spLocks noChangeArrowheads="1"/>
          </p:cNvSpPr>
          <p:nvPr/>
        </p:nvSpPr>
        <p:spPr bwMode="auto">
          <a:xfrm>
            <a:off x="1733550" y="4038600"/>
            <a:ext cx="3041650" cy="623888"/>
          </a:xfrm>
          <a:prstGeom prst="rect">
            <a:avLst/>
          </a:prstGeom>
          <a:solidFill>
            <a:srgbClr val="015F85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/>
          </a:p>
        </p:txBody>
      </p:sp>
      <p:sp>
        <p:nvSpPr>
          <p:cNvPr id="1099833" name="Rectangle 57"/>
          <p:cNvSpPr>
            <a:spLocks noChangeArrowheads="1"/>
          </p:cNvSpPr>
          <p:nvPr/>
        </p:nvSpPr>
        <p:spPr bwMode="auto">
          <a:xfrm>
            <a:off x="2255838" y="4068763"/>
            <a:ext cx="20002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9491" tIns="66016" rIns="129491" bIns="66016">
            <a:spAutoFit/>
          </a:bodyPr>
          <a:lstStyle/>
          <a:p>
            <a:pPr algn="ctr" defTabSz="1285875" eaLnBrk="1" hangingPunct="1">
              <a:defRPr/>
            </a:pPr>
            <a:r>
              <a:rPr lang="en-US" sz="2800" b="1">
                <a:solidFill>
                  <a:prstClr val="white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Signature</a:t>
            </a:r>
            <a:endParaRPr lang="en-US" sz="2800" b="1">
              <a:solidFill>
                <a:prstClr val="white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Digital Signatures (more)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</a:endParaRPr>
          </a:p>
          <a:p>
            <a:pPr marL="381000" indent="-3810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Alice thus verifies that:</a:t>
            </a:r>
          </a:p>
          <a:p>
            <a:pPr marL="800100" lvl="1" indent="-3429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>
                <a:latin typeface="Arial" pitchFamily="34" charset="0"/>
              </a:rPr>
              <a:t>Bob signed m.</a:t>
            </a:r>
          </a:p>
          <a:p>
            <a:pPr marL="800100" lvl="1" indent="-3429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>
                <a:latin typeface="Arial" pitchFamily="34" charset="0"/>
              </a:rPr>
              <a:t>No one else signed m.</a:t>
            </a:r>
          </a:p>
          <a:p>
            <a:pPr marL="800100" lvl="1" indent="-3429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>
                <a:latin typeface="Arial" pitchFamily="34" charset="0"/>
              </a:rPr>
              <a:t>Bob signed m and not m’</a:t>
            </a:r>
            <a:r>
              <a:rPr lang="en-US" altLang="ja-JP">
                <a:latin typeface="Arial" pitchFamily="34" charset="0"/>
              </a:rPr>
              <a:t>.</a:t>
            </a:r>
          </a:p>
          <a:p>
            <a:pPr marL="381000" indent="-381000" eaLnBrk="1" hangingPunct="1">
              <a:lnSpc>
                <a:spcPct val="90000"/>
              </a:lnSpc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</a:endParaRPr>
          </a:p>
          <a:p>
            <a:pPr marL="381000" indent="-3810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Non-repudiation:</a:t>
            </a:r>
          </a:p>
          <a:p>
            <a:pPr marL="800100" lvl="1" indent="-3429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>
                <a:latin typeface="Arial" pitchFamily="34" charset="0"/>
              </a:rPr>
              <a:t>Alice can take m, and signature K</a:t>
            </a:r>
            <a:r>
              <a:rPr lang="en-US" baseline="-25000">
                <a:latin typeface="Arial" pitchFamily="34" charset="0"/>
              </a:rPr>
              <a:t>B</a:t>
            </a:r>
            <a:r>
              <a:rPr lang="en-US">
                <a:latin typeface="Arial" pitchFamily="34" charset="0"/>
              </a:rPr>
              <a:t>(m) to court and prove that Bob signed m.</a:t>
            </a:r>
          </a:p>
          <a:p>
            <a:pPr marL="1368425" lvl="2" indent="-342900" eaLnBrk="1" hangingPunct="1">
              <a:lnSpc>
                <a:spcPct val="90000"/>
              </a:lnSpc>
            </a:pPr>
            <a:r>
              <a:rPr lang="en-US">
                <a:latin typeface="Arial" pitchFamily="34" charset="0"/>
              </a:rPr>
              <a:t>Not really to court; current laws don’t allow that</a:t>
            </a:r>
          </a:p>
          <a:p>
            <a:pPr marL="800100" lvl="1" indent="-3429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>
                <a:latin typeface="Arial" pitchFamily="34" charset="0"/>
              </a:rPr>
              <a:t>Doesn’t stop Trudy from replaying message m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hangingPunct="1"/>
            <a:fld id="{0A8F6CD1-E20B-43E9-BB60-65AFE4F49D1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eaLnBrk="1" hangingPunct="1"/>
              <a:t>21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p:transition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Public Key Certifcation</a:t>
            </a:r>
          </a:p>
        </p:txBody>
      </p:sp>
      <p:sp>
        <p:nvSpPr>
          <p:cNvPr id="163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dirty="0">
                <a:latin typeface="Arial" panose="020B0604020202020204" pitchFamily="34" charset="0"/>
              </a:rPr>
              <a:t>Motivation: Trudy plays pizza prank on Bob</a:t>
            </a:r>
          </a:p>
          <a:p>
            <a:pPr lvl="1" indent="0" eaLnBrk="1" hangingPunct="1">
              <a:defRPr/>
            </a:pPr>
            <a:r>
              <a:rPr lang="en-US" dirty="0">
                <a:latin typeface="Arial" panose="020B0604020202020204" pitchFamily="34" charset="0"/>
              </a:rPr>
              <a:t>Trudy creates e-mail order: 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</a:rPr>
              <a:t>Dear Pizza Store, Please deliver to me four pepperoni pizzas. Thank you, Bob</a:t>
            </a:r>
          </a:p>
          <a:p>
            <a:pPr lvl="1" indent="0" eaLnBrk="1" hangingPunct="1">
              <a:defRPr/>
            </a:pPr>
            <a:r>
              <a:rPr lang="en-US" dirty="0">
                <a:latin typeface="Arial" panose="020B0604020202020204" pitchFamily="34" charset="0"/>
              </a:rPr>
              <a:t>Trudy signs order with her private key</a:t>
            </a:r>
          </a:p>
          <a:p>
            <a:pPr lvl="1" indent="0" eaLnBrk="1" hangingPunct="1">
              <a:defRPr/>
            </a:pPr>
            <a:r>
              <a:rPr lang="en-US" dirty="0">
                <a:latin typeface="Arial" panose="020B0604020202020204" pitchFamily="34" charset="0"/>
              </a:rPr>
              <a:t>Trudy sends order to Pizza Store</a:t>
            </a:r>
          </a:p>
          <a:p>
            <a:pPr lvl="1" indent="0" eaLnBrk="1" hangingPunct="1">
              <a:defRPr/>
            </a:pPr>
            <a:r>
              <a:rPr lang="en-US" dirty="0">
                <a:latin typeface="Arial" panose="020B0604020202020204" pitchFamily="34" charset="0"/>
              </a:rPr>
              <a:t>Trudy sends to Pizza Store her public key, but says it’</a:t>
            </a:r>
            <a:r>
              <a:rPr lang="en-US" altLang="ja-JP" dirty="0">
                <a:latin typeface="Arial" panose="020B0604020202020204" pitchFamily="34" charset="0"/>
              </a:rPr>
              <a:t>s Bob’s public key.</a:t>
            </a:r>
          </a:p>
          <a:p>
            <a:pPr lvl="1" indent="0" eaLnBrk="1" hangingPunct="1">
              <a:defRPr/>
            </a:pPr>
            <a:r>
              <a:rPr lang="en-US" dirty="0">
                <a:latin typeface="Arial" panose="020B0604020202020204" pitchFamily="34" charset="0"/>
              </a:rPr>
              <a:t>Pizza Store verifies signature; then delivers four pizzas to Bob.</a:t>
            </a:r>
          </a:p>
          <a:p>
            <a:pPr lvl="1" indent="0" eaLnBrk="1" hangingPunct="1">
              <a:defRPr/>
            </a:pPr>
            <a:r>
              <a:rPr lang="en-US" dirty="0">
                <a:latin typeface="Arial" panose="020B0604020202020204" pitchFamily="34" charset="0"/>
              </a:rPr>
              <a:t>Bob doesn't</a:t>
            </a:r>
            <a:r>
              <a:rPr lang="en-US" altLang="ja-JP" dirty="0">
                <a:latin typeface="Arial" panose="020B0604020202020204" pitchFamily="34" charset="0"/>
              </a:rPr>
              <a:t> even like Pepperoni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hangingPunct="1"/>
            <a:fld id="{BF2C893B-84E7-47E9-AFA5-1D420E9864C4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eaLnBrk="1" hangingPunct="1"/>
              <a:t>22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p:transition spd="med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Certificate Authorities</a:t>
            </a:r>
          </a:p>
        </p:txBody>
      </p:sp>
      <p:sp>
        <p:nvSpPr>
          <p:cNvPr id="165890" name="Content Placeholder 2"/>
          <p:cNvSpPr>
            <a:spLocks noGrp="1"/>
          </p:cNvSpPr>
          <p:nvPr>
            <p:ph idx="1"/>
          </p:nvPr>
        </p:nvSpPr>
        <p:spPr>
          <a:xfrm>
            <a:off x="406400" y="1981200"/>
            <a:ext cx="12128500" cy="38100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Certification authority (CA): binds public key to particular entity, E.</a:t>
            </a:r>
          </a:p>
          <a:p>
            <a:pPr marL="0" indent="0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 (person, router) registers its public key with CA.</a:t>
            </a:r>
          </a:p>
          <a:p>
            <a:pPr lvl="1" indent="0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 provides 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proof of identity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 to CA. </a:t>
            </a:r>
          </a:p>
          <a:p>
            <a:pPr lvl="1" indent="0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 creates certificate binding E to its public key.</a:t>
            </a:r>
          </a:p>
          <a:p>
            <a:pPr lvl="1" indent="0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certificate containing E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’s public key digitally signed by CA – CA says 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this is E’s public key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endParaRPr lang="en-US" altLang="ja-JP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hangingPunct="1"/>
            <a:fld id="{247D1D6D-D026-4358-8CF3-B05BED40126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eaLnBrk="1" hangingPunct="1"/>
              <a:t>23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pic>
        <p:nvPicPr>
          <p:cNvPr id="4710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0" y="6096000"/>
            <a:ext cx="111347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Certificate Authorities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2374900"/>
          </a:xfrm>
        </p:spPr>
        <p:txBody>
          <a:bodyPr/>
          <a:lstStyle/>
          <a:p>
            <a:pPr marL="0" indent="0" eaLnBrk="1" hangingPunct="1"/>
            <a:r>
              <a:rPr lang="en-US" dirty="0">
                <a:latin typeface="Arial" pitchFamily="34" charset="0"/>
              </a:rPr>
              <a:t>When Alice wants Bob</a:t>
            </a:r>
            <a:r>
              <a:rPr lang="en-US" altLang="ja-JP" dirty="0">
                <a:latin typeface="Arial" pitchFamily="34" charset="0"/>
              </a:rPr>
              <a:t>’s public key:</a:t>
            </a:r>
          </a:p>
          <a:p>
            <a:pPr lvl="1" indent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gets Bob</a:t>
            </a: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’s certificate (Bob or elsewhere).</a:t>
            </a:r>
          </a:p>
          <a:p>
            <a:pPr lvl="1" indent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apply CA</a:t>
            </a: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’s public key to Bob’s certificate, get Bob’s public key</a:t>
            </a:r>
          </a:p>
          <a:p>
            <a:pPr marL="0" indent="0" eaLnBrk="1" hangingPunct="1"/>
            <a:endParaRPr lang="en-US" dirty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hangingPunct="1"/>
            <a:fld id="{A50B528B-8022-4621-817A-7ADE695FB6BC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eaLnBrk="1" hangingPunct="1"/>
              <a:t>24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pic>
        <p:nvPicPr>
          <p:cNvPr id="4915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2800" y="4876800"/>
            <a:ext cx="90630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920750" y="1876425"/>
            <a:ext cx="5422900" cy="7226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eaLnBrk="1" hangingPunct="1"/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068388" y="2058988"/>
            <a:ext cx="5129212" cy="5953125"/>
          </a:xfrm>
          <a:prstGeom prst="rect">
            <a:avLst/>
          </a:prstGeom>
          <a:solidFill>
            <a:srgbClr val="015F85"/>
          </a:solidFill>
          <a:ln w="9525">
            <a:solidFill>
              <a:srgbClr val="015F85"/>
            </a:solidFill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eaLnBrk="1" hangingPunct="1"/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076325" y="8235950"/>
            <a:ext cx="5111750" cy="752475"/>
          </a:xfrm>
          <a:prstGeom prst="rect">
            <a:avLst/>
          </a:prstGeom>
          <a:solidFill>
            <a:srgbClr val="015F85"/>
          </a:solidFill>
          <a:ln w="1587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eaLnBrk="1" hangingPunct="1"/>
            <a:endParaRPr lang="en-US"/>
          </a:p>
        </p:txBody>
      </p:sp>
      <p:sp>
        <p:nvSpPr>
          <p:cNvPr id="5120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 X.509 v3 Certificate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076325" y="8235950"/>
            <a:ext cx="5111750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CA Digital Signature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076325" y="6935788"/>
            <a:ext cx="5111750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Subject Unique ID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076325" y="6394450"/>
            <a:ext cx="5111750" cy="541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Issuer Unique ID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1065213" y="5310188"/>
            <a:ext cx="2271712" cy="1084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Subject Public</a:t>
            </a:r>
          </a:p>
          <a:p>
            <a:pPr eaLnBrk="1" hangingPunct="1"/>
            <a:r>
              <a:rPr lang="en-US" sz="2600">
                <a:solidFill>
                  <a:srgbClr val="FFFFFF"/>
                </a:solidFill>
              </a:rPr>
              <a:t>Key Info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1065213" y="4789488"/>
            <a:ext cx="5111750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Subject X.500 Name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1076325" y="4225925"/>
            <a:ext cx="5111750" cy="54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Validity Period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1076325" y="3694113"/>
            <a:ext cx="5111750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Issuer (CA) X.500 Name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1076325" y="3163888"/>
            <a:ext cx="5111750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Signature Algorithm ID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076325" y="2600325"/>
            <a:ext cx="5111750" cy="54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Serial Number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1076325" y="2058988"/>
            <a:ext cx="5111750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Version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3336925" y="5310188"/>
            <a:ext cx="2840038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Algorithm ID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3336925" y="5851525"/>
            <a:ext cx="2840038" cy="54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Public Key Value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1076325" y="7497763"/>
            <a:ext cx="5111750" cy="54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1" hangingPunct="1"/>
            <a:r>
              <a:rPr lang="en-US" sz="2600">
                <a:solidFill>
                  <a:srgbClr val="FFFFFF"/>
                </a:solidFill>
              </a:rPr>
              <a:t>Extension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8547100" y="2817813"/>
            <a:ext cx="23907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56" tIns="51927" rIns="103856" bIns="51927">
            <a:spAutoFit/>
          </a:bodyPr>
          <a:lstStyle/>
          <a:p>
            <a:pPr eaLnBrk="1" hangingPunct="1"/>
            <a:r>
              <a:rPr lang="en-US" sz="2300"/>
              <a:t>Signing Algorithm,</a:t>
            </a:r>
          </a:p>
          <a:p>
            <a:pPr eaLnBrk="1" hangingPunct="1"/>
            <a:r>
              <a:rPr lang="en-US" sz="2300"/>
              <a:t>e.g. SHA1withRSA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8451850" y="3717925"/>
            <a:ext cx="17621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56" tIns="51927" rIns="103856" bIns="51927">
            <a:spAutoFit/>
          </a:bodyPr>
          <a:lstStyle/>
          <a:p>
            <a:pPr eaLnBrk="1" hangingPunct="1"/>
            <a:r>
              <a:rPr lang="en-US" sz="2300"/>
              <a:t>CA</a:t>
            </a:r>
            <a:r>
              <a:rPr lang="ja-JP" altLang="en-US" sz="2300"/>
              <a:t>’</a:t>
            </a:r>
            <a:r>
              <a:rPr lang="en-US" altLang="ja-JP" sz="2300"/>
              <a:t>s Identity</a:t>
            </a:r>
            <a:endParaRPr lang="en-US" sz="2300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8483600" y="4800600"/>
            <a:ext cx="42941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56" tIns="51927" rIns="103856" bIns="51927">
            <a:spAutoFit/>
          </a:bodyPr>
          <a:lstStyle/>
          <a:p>
            <a:pPr eaLnBrk="1" hangingPunct="1"/>
            <a:r>
              <a:rPr lang="en-US" sz="2300"/>
              <a:t>User</a:t>
            </a:r>
            <a:r>
              <a:rPr lang="ja-JP" altLang="en-US" sz="2300"/>
              <a:t>’</a:t>
            </a:r>
            <a:r>
              <a:rPr lang="en-US" altLang="ja-JP" sz="2300"/>
              <a:t>s Identity, e.g. cn, ou, o </a:t>
            </a:r>
            <a:endParaRPr lang="en-US" sz="2300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8559800" y="5638800"/>
            <a:ext cx="32051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56" tIns="51927" rIns="103856" bIns="51927">
            <a:spAutoFit/>
          </a:bodyPr>
          <a:lstStyle/>
          <a:p>
            <a:pPr eaLnBrk="1" hangingPunct="1"/>
            <a:r>
              <a:rPr lang="en-US" sz="2300"/>
              <a:t>User</a:t>
            </a:r>
            <a:r>
              <a:rPr lang="ja-JP" altLang="en-US" sz="2300"/>
              <a:t>’</a:t>
            </a:r>
            <a:r>
              <a:rPr lang="en-US" altLang="ja-JP" sz="2300"/>
              <a:t>s Public Key (Bound</a:t>
            </a:r>
          </a:p>
          <a:p>
            <a:pPr eaLnBrk="1" hangingPunct="1"/>
            <a:r>
              <a:rPr lang="en-US" sz="2300"/>
              <a:t>to User</a:t>
            </a:r>
            <a:r>
              <a:rPr lang="ja-JP" altLang="en-US" sz="2300"/>
              <a:t>’</a:t>
            </a:r>
            <a:r>
              <a:rPr lang="en-US" altLang="ja-JP" sz="2300"/>
              <a:t>s Subject Name)</a:t>
            </a:r>
            <a:endParaRPr lang="en-US" sz="2300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8534400" y="7186613"/>
            <a:ext cx="28638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56" tIns="51927" rIns="103856" bIns="51927">
            <a:spAutoFit/>
          </a:bodyPr>
          <a:lstStyle/>
          <a:p>
            <a:pPr eaLnBrk="1" hangingPunct="1"/>
            <a:r>
              <a:rPr lang="en-US" sz="2300"/>
              <a:t>Other User Info,</a:t>
            </a:r>
          </a:p>
          <a:p>
            <a:pPr eaLnBrk="1" hangingPunct="1"/>
            <a:r>
              <a:rPr lang="en-US" sz="2300"/>
              <a:t>e.g. subAltName, CDP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8559801" y="8235951"/>
            <a:ext cx="4217988" cy="81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3856" tIns="51927" rIns="103856" bIns="51927">
            <a:spAutoFit/>
          </a:bodyPr>
          <a:lstStyle/>
          <a:p>
            <a:pPr eaLnBrk="1" hangingPunct="1"/>
            <a:r>
              <a:rPr lang="en-US" sz="2300" dirty="0"/>
              <a:t>The certificate is signed by the parent CA</a:t>
            </a:r>
            <a:r>
              <a:rPr lang="ja-JP" altLang="en-US" sz="2300" dirty="0"/>
              <a:t>’</a:t>
            </a:r>
            <a:r>
              <a:rPr lang="en-US" altLang="ja-JP" sz="2300" dirty="0"/>
              <a:t>s Private Key</a:t>
            </a:r>
            <a:endParaRPr lang="en-US" sz="2300" dirty="0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6399213" y="3433763"/>
            <a:ext cx="1830387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 type="triangle" w="med" len="med"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6399213" y="3963988"/>
            <a:ext cx="1830387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 type="triangle" w="med" len="med"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6399213" y="5059363"/>
            <a:ext cx="1830387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 type="triangle" w="med" len="med"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6399213" y="5851525"/>
            <a:ext cx="1830387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 type="triangle" w="med" len="med"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6399213" y="7769225"/>
            <a:ext cx="1733550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 type="triangle" w="med" len="med"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6399213" y="8615363"/>
            <a:ext cx="1733550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 type="triangle" w="med" len="med"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6399213" y="4497388"/>
            <a:ext cx="1830387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 type="triangle" w="med" len="med"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8483600" y="4267200"/>
            <a:ext cx="26463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56" tIns="51927" rIns="103856" bIns="51927">
            <a:spAutoFit/>
          </a:bodyPr>
          <a:lstStyle/>
          <a:p>
            <a:pPr eaLnBrk="1" hangingPunct="1"/>
            <a:r>
              <a:rPr lang="en-US" sz="2300"/>
              <a:t>Lifetime of this Cert</a:t>
            </a: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3341688" y="5856288"/>
            <a:ext cx="28543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grpSp>
        <p:nvGrpSpPr>
          <p:cNvPr id="51234" name="Group 34"/>
          <p:cNvGrpSpPr>
            <a:grpSpLocks/>
          </p:cNvGrpSpPr>
          <p:nvPr/>
        </p:nvGrpSpPr>
        <p:grpSpPr bwMode="auto">
          <a:xfrm>
            <a:off x="1068388" y="2605088"/>
            <a:ext cx="5129212" cy="4895850"/>
            <a:chOff x="488" y="1154"/>
            <a:chExt cx="2248" cy="2168"/>
          </a:xfrm>
        </p:grpSpPr>
        <p:sp>
          <p:nvSpPr>
            <p:cNvPr id="51236" name="Line 35"/>
            <p:cNvSpPr>
              <a:spLocks noChangeShapeType="1"/>
            </p:cNvSpPr>
            <p:nvPr/>
          </p:nvSpPr>
          <p:spPr bwMode="auto">
            <a:xfrm>
              <a:off x="488" y="1154"/>
              <a:ext cx="22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51237" name="Line 36"/>
            <p:cNvSpPr>
              <a:spLocks noChangeShapeType="1"/>
            </p:cNvSpPr>
            <p:nvPr/>
          </p:nvSpPr>
          <p:spPr bwMode="auto">
            <a:xfrm>
              <a:off x="488" y="1394"/>
              <a:ext cx="22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51238" name="Line 37"/>
            <p:cNvSpPr>
              <a:spLocks noChangeShapeType="1"/>
            </p:cNvSpPr>
            <p:nvPr/>
          </p:nvSpPr>
          <p:spPr bwMode="auto">
            <a:xfrm>
              <a:off x="488" y="1642"/>
              <a:ext cx="22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51239" name="Line 38"/>
            <p:cNvSpPr>
              <a:spLocks noChangeShapeType="1"/>
            </p:cNvSpPr>
            <p:nvPr/>
          </p:nvSpPr>
          <p:spPr bwMode="auto">
            <a:xfrm>
              <a:off x="488" y="2834"/>
              <a:ext cx="22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51240" name="Line 39"/>
            <p:cNvSpPr>
              <a:spLocks noChangeShapeType="1"/>
            </p:cNvSpPr>
            <p:nvPr/>
          </p:nvSpPr>
          <p:spPr bwMode="auto">
            <a:xfrm>
              <a:off x="488" y="2114"/>
              <a:ext cx="22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51241" name="Line 40"/>
            <p:cNvSpPr>
              <a:spLocks noChangeShapeType="1"/>
            </p:cNvSpPr>
            <p:nvPr/>
          </p:nvSpPr>
          <p:spPr bwMode="auto">
            <a:xfrm>
              <a:off x="488" y="1874"/>
              <a:ext cx="22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51242" name="Line 41"/>
            <p:cNvSpPr>
              <a:spLocks noChangeShapeType="1"/>
            </p:cNvSpPr>
            <p:nvPr/>
          </p:nvSpPr>
          <p:spPr bwMode="auto">
            <a:xfrm>
              <a:off x="488" y="2362"/>
              <a:ext cx="22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51243" name="Line 42"/>
            <p:cNvSpPr>
              <a:spLocks noChangeShapeType="1"/>
            </p:cNvSpPr>
            <p:nvPr/>
          </p:nvSpPr>
          <p:spPr bwMode="auto">
            <a:xfrm>
              <a:off x="488" y="3074"/>
              <a:ext cx="22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51244" name="Line 43"/>
            <p:cNvSpPr>
              <a:spLocks noChangeShapeType="1"/>
            </p:cNvSpPr>
            <p:nvPr/>
          </p:nvSpPr>
          <p:spPr bwMode="auto">
            <a:xfrm>
              <a:off x="488" y="3322"/>
              <a:ext cx="22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</p:grpSp>
      <p:sp>
        <p:nvSpPr>
          <p:cNvPr id="51235" name="Line 44"/>
          <p:cNvSpPr>
            <a:spLocks noChangeShapeType="1"/>
          </p:cNvSpPr>
          <p:nvPr/>
        </p:nvSpPr>
        <p:spPr bwMode="auto">
          <a:xfrm>
            <a:off x="3341688" y="5327650"/>
            <a:ext cx="0" cy="1066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Example X.509 Certificate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hangingPunct="1"/>
            <a:fld id="{0BED6927-8ED6-43C3-A26B-90567CD2F242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eaLnBrk="1" hangingPunct="1"/>
              <a:t>26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5400" y="2286000"/>
            <a:ext cx="116586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dirty="0">
                <a:latin typeface="Courier" pitchFamily="49" charset="0"/>
              </a:rPr>
              <a:t>Certificate: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Data: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Version: 1 (0x0)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Serial Number: 7829 (0x1e95)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Signature Algorithm: md5WithRSAEncryption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Issuer: C=ZA, ST=Western Cape, L=Cape Town, O=</a:t>
            </a:r>
            <a:r>
              <a:rPr lang="en-US" sz="1200" dirty="0" err="1">
                <a:latin typeface="Courier" pitchFamily="49" charset="0"/>
              </a:rPr>
              <a:t>Thawte</a:t>
            </a:r>
            <a:r>
              <a:rPr lang="en-US" sz="1200" dirty="0">
                <a:latin typeface="Courier" pitchFamily="49" charset="0"/>
              </a:rPr>
              <a:t> Consulting cc,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OU=Certification Services Division,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CN=</a:t>
            </a:r>
            <a:r>
              <a:rPr lang="en-US" sz="1200" dirty="0" err="1">
                <a:latin typeface="Courier" pitchFamily="49" charset="0"/>
              </a:rPr>
              <a:t>Thawte</a:t>
            </a:r>
            <a:r>
              <a:rPr lang="en-US" sz="1200" dirty="0">
                <a:latin typeface="Courier" pitchFamily="49" charset="0"/>
              </a:rPr>
              <a:t> Server CA/emailAddress=server-certs@thawte.com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Validity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Not Before: Jul  9 16:04:02 1998 GMT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Not After : Jul  9 16:04:02 1999 GMT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Subject: C=US, ST=Maryland, L=Pasadena, O=Brent </a:t>
            </a:r>
            <a:r>
              <a:rPr lang="en-US" sz="1200" dirty="0" err="1">
                <a:latin typeface="Courier" pitchFamily="49" charset="0"/>
              </a:rPr>
              <a:t>Baccala</a:t>
            </a:r>
            <a:r>
              <a:rPr lang="en-US" sz="1200" dirty="0">
                <a:latin typeface="Courier" pitchFamily="49" charset="0"/>
              </a:rPr>
              <a:t>,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OU=</a:t>
            </a:r>
            <a:r>
              <a:rPr lang="en-US" sz="1200" dirty="0" err="1">
                <a:latin typeface="Courier" pitchFamily="49" charset="0"/>
              </a:rPr>
              <a:t>FreeSoft</a:t>
            </a:r>
            <a:r>
              <a:rPr lang="en-US" sz="1200" dirty="0">
                <a:latin typeface="Courier" pitchFamily="49" charset="0"/>
              </a:rPr>
              <a:t>, CN=www.freesoft.org/emailAddress=baccala@freesoft.org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Subject Public Key Info: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Public Key Algorithm: </a:t>
            </a:r>
            <a:r>
              <a:rPr lang="en-US" sz="1200" dirty="0" err="1">
                <a:latin typeface="Courier" pitchFamily="49" charset="0"/>
              </a:rPr>
              <a:t>rsaEncryption</a:t>
            </a:r>
            <a:endParaRPr lang="en-US" sz="1200" dirty="0">
              <a:latin typeface="Courier" pitchFamily="49" charset="0"/>
            </a:endParaRP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RSA Public Key: (1024 bit)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Modulus (1024 bit):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   00:b4:31:98:0a:c4:bc:62:c1:88:aa:dc:b0:c8:bb: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   33:35:19:d5:0c:64:b9:3d:41:b2:96:fc:f3:31:e1: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   66:36:d0:8e:56:12:44:ba:75:eb:e8:1c:9c:5b:66: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   70:33:52:14:c9:ec:4f:91:51:70:39:de:53:85:17: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   16:94:6e:ee:f4:d5:6f:d5:ca:b3:47:5e:1b:0c:7b: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   c5:cc:2b:6b:c1:90:c3:16:31:0d:bf:7a:c7:47:77: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   8f:a0:21:c7:4c:d0:16:65:00:c1:0f:d7:b8:80:e3: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   d2:75:6b:c1:ea:9e:5c:5c:ea:7d:c1:a1:10:bc:b8: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    e8:35:1c:9e:27:52:7e:41:8f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        Exponent: 65537 (0x10001)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Signature Algorithm: md5WithRSAEncryption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93:5f:8f:5f:c5:af:bf:0a:ab:a5:6d:fb:24:5f:b6:59:5d:9d: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92:2e:4a:1b:8b:ac:7d:99:17:5d:cd:19:f6:ad:ef:63:2f:92: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ab:2f:4b:cf:0a:13:90:ee:2c:0e:43:03:be:f6:ea:8e:9c:67: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d0:a2:40:03:f7:ef:6a:15:09:79:a9:46:ed:b7:16:1b:41:72: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0d:19:aa:ad:dd:9a:df:ab:97:50:65:f5:5e:85:a6:ef:19:d1: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5a:de:9d:ea:63:cd:cb:cc:6d:5d:01:85:b5:6d:c8:f3:d9:f7: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8f:0e:fc:ba:1f:34:e9:96:6e:6c:cf:f2:ef:9b:bf:de:b5:22:</a:t>
            </a:r>
          </a:p>
          <a:p>
            <a:pPr eaLnBrk="1" hangingPunct="1"/>
            <a:r>
              <a:rPr lang="en-US" sz="1200" dirty="0">
                <a:latin typeface="Courier" pitchFamily="49" charset="0"/>
              </a:rPr>
              <a:t>       68:9f</a:t>
            </a:r>
          </a:p>
        </p:txBody>
      </p:sp>
      <p:pic>
        <p:nvPicPr>
          <p:cNvPr id="5325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5800" y="2030413"/>
            <a:ext cx="5672138" cy="704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PKI Certificate Authority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30200" y="1981200"/>
          <a:ext cx="8975724" cy="713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BD8215-FFB0-4C8C-ABC4-4ADB8DE1CC84}" type="slidenum">
              <a:rPr lang="en-US"/>
              <a:pPr/>
              <a:t>27</a:t>
            </a:fld>
            <a:endParaRPr lang="en-US"/>
          </a:p>
        </p:txBody>
      </p:sp>
      <p:sp>
        <p:nvSpPr>
          <p:cNvPr id="55301" name="Content Placeholder 2"/>
          <p:cNvSpPr txBox="1">
            <a:spLocks/>
          </p:cNvSpPr>
          <p:nvPr/>
        </p:nvSpPr>
        <p:spPr bwMode="auto">
          <a:xfrm>
            <a:off x="9398000" y="3048000"/>
            <a:ext cx="360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49288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solidFill>
                  <a:schemeClr val="tx1"/>
                </a:solidFill>
                <a:latin typeface="Arial" pitchFamily="34" charset="0"/>
              </a:rPr>
              <a:t>Root CA</a:t>
            </a:r>
          </a:p>
          <a:p>
            <a:pPr defTabSz="649288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Typically loaded into the browser</a:t>
            </a:r>
          </a:p>
          <a:p>
            <a:pPr defTabSz="649288"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solidFill>
                <a:schemeClr val="tx1"/>
              </a:solidFill>
              <a:latin typeface="Arial" pitchFamily="34" charset="0"/>
            </a:endParaRPr>
          </a:p>
          <a:p>
            <a:pPr defTabSz="649288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solidFill>
                  <a:schemeClr val="tx1"/>
                </a:solidFill>
                <a:latin typeface="Arial" pitchFamily="34" charset="0"/>
              </a:rPr>
              <a:t>Intermediary CA</a:t>
            </a:r>
          </a:p>
          <a:p>
            <a:pPr defTabSz="649288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Typically on the webserver and cached by browser</a:t>
            </a:r>
          </a:p>
          <a:p>
            <a:pPr defTabSz="649288"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sz="2000">
              <a:solidFill>
                <a:schemeClr val="tx1"/>
              </a:solidFill>
              <a:latin typeface="Arial" pitchFamily="34" charset="0"/>
            </a:endParaRPr>
          </a:p>
          <a:p>
            <a:pPr defTabSz="649288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solidFill>
                  <a:schemeClr val="tx1"/>
                </a:solidFill>
                <a:latin typeface="Arial" pitchFamily="34" charset="0"/>
              </a:rPr>
              <a:t>SSL Certificate</a:t>
            </a:r>
          </a:p>
          <a:p>
            <a:pPr defTabSz="649288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Sent with the website when SSL/TLS begins</a:t>
            </a:r>
          </a:p>
          <a:p>
            <a:pPr defTabSz="649288"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PKI Certificate Authority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 eaLnBrk="1" hangingPunct="1">
              <a:defRPr/>
            </a:pPr>
            <a:r>
              <a:rPr lang="en-US" sz="3200" dirty="0">
                <a:latin typeface="Arial" panose="020B0604020202020204" pitchFamily="34" charset="0"/>
              </a:rPr>
              <a:t>Your browser trusts </a:t>
            </a:r>
            <a:r>
              <a:rPr lang="en-US" sz="3200" i="1" dirty="0" err="1">
                <a:latin typeface="Arial" panose="020B0604020202020204" pitchFamily="34" charset="0"/>
              </a:rPr>
              <a:t>GeoTrust</a:t>
            </a:r>
            <a:r>
              <a:rPr lang="en-US" sz="3200" i="1" dirty="0">
                <a:latin typeface="Arial" panose="020B0604020202020204" pitchFamily="34" charset="0"/>
              </a:rPr>
              <a:t> Root CA </a:t>
            </a:r>
            <a:r>
              <a:rPr lang="en-US" sz="3200" dirty="0">
                <a:latin typeface="Arial" panose="020B0604020202020204" pitchFamily="34" charset="0"/>
              </a:rPr>
              <a:t>Implicitly</a:t>
            </a:r>
          </a:p>
          <a:p>
            <a:pPr marL="571500" indent="-571500" eaLnBrk="1" hangingPunct="1">
              <a:defRPr/>
            </a:pPr>
            <a:r>
              <a:rPr lang="en-US" sz="3200" i="1" dirty="0" err="1">
                <a:latin typeface="Arial" panose="020B0604020202020204" pitchFamily="34" charset="0"/>
              </a:rPr>
              <a:t>GeoTrust</a:t>
            </a:r>
            <a:r>
              <a:rPr lang="en-US" sz="3200" i="1" dirty="0">
                <a:latin typeface="Arial" panose="020B0604020202020204" pitchFamily="34" charset="0"/>
              </a:rPr>
              <a:t> Root CA </a:t>
            </a:r>
            <a:r>
              <a:rPr lang="en-US" sz="3200" dirty="0">
                <a:latin typeface="Arial" panose="020B0604020202020204" pitchFamily="34" charset="0"/>
              </a:rPr>
              <a:t>trusts </a:t>
            </a:r>
            <a:r>
              <a:rPr lang="en-US" sz="3200" i="1" dirty="0">
                <a:latin typeface="Arial" panose="020B0604020202020204" pitchFamily="34" charset="0"/>
              </a:rPr>
              <a:t>Google Internet Authority G2</a:t>
            </a:r>
          </a:p>
          <a:p>
            <a:pPr marL="571500" indent="-571500" eaLnBrk="1" hangingPunct="1">
              <a:defRPr/>
            </a:pPr>
            <a:r>
              <a:rPr lang="en-US" sz="3200" i="1" dirty="0">
                <a:latin typeface="Arial" panose="020B0604020202020204" pitchFamily="34" charset="0"/>
              </a:rPr>
              <a:t>Google Internet Authority G2 </a:t>
            </a:r>
            <a:r>
              <a:rPr lang="en-US" sz="3200" dirty="0">
                <a:latin typeface="Arial" panose="020B0604020202020204" pitchFamily="34" charset="0"/>
              </a:rPr>
              <a:t>trusts </a:t>
            </a:r>
            <a:r>
              <a:rPr lang="en-US" sz="3200" i="1" dirty="0">
                <a:latin typeface="Arial" panose="020B0604020202020204" pitchFamily="34" charset="0"/>
              </a:rPr>
              <a:t>www.google.com</a:t>
            </a:r>
          </a:p>
          <a:p>
            <a:pPr marL="650875" lvl="1" indent="0" eaLnBrk="1" hangingPunct="1">
              <a:buFont typeface="Arial" pitchFamily="34" charset="0"/>
              <a:buNone/>
              <a:defRPr/>
            </a:pPr>
            <a:r>
              <a:rPr lang="en-US" sz="3200" dirty="0"/>
              <a:t>∴ </a:t>
            </a:r>
            <a:r>
              <a:rPr lang="en-US" sz="3200" dirty="0">
                <a:latin typeface="Arial" panose="020B0604020202020204" pitchFamily="34" charset="0"/>
              </a:rPr>
              <a:t>therefore you trust </a:t>
            </a:r>
            <a:r>
              <a:rPr lang="en-US" sz="3200" i="1" dirty="0">
                <a:latin typeface="Arial" panose="020B0604020202020204" pitchFamily="34" charset="0"/>
              </a:rPr>
              <a:t>www.google.com</a:t>
            </a:r>
          </a:p>
          <a:p>
            <a:pPr marL="650875" lvl="1" indent="0" eaLnBrk="1" hangingPunct="1">
              <a:buFont typeface="Arial" pitchFamily="34" charset="0"/>
              <a:buNone/>
              <a:defRPr/>
            </a:pPr>
            <a:endParaRPr lang="en-US" sz="3200" i="1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3200" dirty="0">
                <a:latin typeface="Arial" panose="020B0604020202020204" pitchFamily="34" charset="0"/>
              </a:rPr>
              <a:t>Root CA certificates are pre-installed with browsers</a:t>
            </a:r>
          </a:p>
          <a:p>
            <a:pPr eaLnBrk="1" hangingPunct="1">
              <a:defRPr/>
            </a:pPr>
            <a:r>
              <a:rPr lang="en-US" sz="3200" dirty="0">
                <a:latin typeface="Arial" panose="020B0604020202020204" pitchFamily="34" charset="0"/>
              </a:rPr>
              <a:t>A web browser will not trust a certificate if it’s not installed and trusted by a Root CA</a:t>
            </a:r>
          </a:p>
          <a:p>
            <a:pPr eaLnBrk="1" hangingPunct="1">
              <a:defRPr/>
            </a:pPr>
            <a:r>
              <a:rPr lang="en-US" sz="3200" dirty="0">
                <a:latin typeface="Arial" panose="020B0604020202020204" pitchFamily="34" charset="0"/>
              </a:rPr>
              <a:t>However, the browser will trust anything the Root CA trusts</a:t>
            </a:r>
          </a:p>
          <a:p>
            <a:pPr eaLnBrk="1" hangingPunct="1">
              <a:defRPr/>
            </a:pPr>
            <a:r>
              <a:rPr lang="en-US" sz="3200" dirty="0">
                <a:latin typeface="Arial" panose="020B0604020202020204" pitchFamily="34" charset="0"/>
              </a:rPr>
              <a:t>Browser will check the following:</a:t>
            </a:r>
          </a:p>
          <a:p>
            <a:pPr lvl="1" eaLnBrk="1" hangingPunct="1">
              <a:defRPr/>
            </a:pPr>
            <a:r>
              <a:rPr lang="en-US" sz="2600" dirty="0">
                <a:latin typeface="Arial" panose="020B0604020202020204" pitchFamily="34" charset="0"/>
              </a:rPr>
              <a:t>Check the Common Name (CN) is www.google.com</a:t>
            </a:r>
          </a:p>
          <a:p>
            <a:pPr lvl="1" eaLnBrk="1" hangingPunct="1">
              <a:defRPr/>
            </a:pPr>
            <a:r>
              <a:rPr lang="en-US" sz="2600" dirty="0">
                <a:latin typeface="Arial" panose="020B0604020202020204" pitchFamily="34" charset="0"/>
              </a:rPr>
              <a:t>Check the Certificate Revocation List (CRL) for each CA (not actually done)</a:t>
            </a:r>
          </a:p>
          <a:p>
            <a:pPr lvl="1" eaLnBrk="1" hangingPunct="1">
              <a:defRPr/>
            </a:pPr>
            <a:r>
              <a:rPr lang="en-US" sz="2600" dirty="0">
                <a:latin typeface="Arial" panose="020B0604020202020204" pitchFamily="34" charset="0"/>
              </a:rPr>
              <a:t>Check the Validity dates “not before” and “not after”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A1BC3F-E51A-462E-B1EB-30DD2B62E692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Issuance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User goes to Certificate Authority to request a certificate</a:t>
            </a:r>
          </a:p>
          <a:p>
            <a:pPr lvl="1"/>
            <a:r>
              <a:rPr lang="en-US" dirty="0"/>
              <a:t>Verisign, </a:t>
            </a:r>
            <a:r>
              <a:rPr lang="en-US" dirty="0" err="1"/>
              <a:t>GeoTrust</a:t>
            </a:r>
            <a:r>
              <a:rPr lang="en-US" dirty="0"/>
              <a:t>, et al. for SSL/TLS and email</a:t>
            </a:r>
          </a:p>
          <a:p>
            <a:pPr lvl="1"/>
            <a:r>
              <a:rPr lang="en-US" dirty="0"/>
              <a:t>Apple, Microsoft for code signing</a:t>
            </a:r>
          </a:p>
          <a:p>
            <a:r>
              <a:rPr lang="en-US" dirty="0"/>
              <a:t>Authority performs business and technical checks on the requester (usually pretty minimal)</a:t>
            </a:r>
          </a:p>
          <a:p>
            <a:r>
              <a:rPr lang="en-US" dirty="0"/>
              <a:t>CA generates and issues certificate (usually through an Intermediary CA)</a:t>
            </a:r>
          </a:p>
          <a:p>
            <a:r>
              <a:rPr lang="en-US" dirty="0"/>
              <a:t>There is no standard on who becomes a CA</a:t>
            </a:r>
          </a:p>
          <a:p>
            <a:pPr lvl="1"/>
            <a:r>
              <a:rPr lang="en-US" dirty="0"/>
              <a:t>Trust of a root CA depends on browsers/OS.</a:t>
            </a:r>
          </a:p>
          <a:p>
            <a:pPr lvl="1"/>
            <a:r>
              <a:rPr lang="en-US" dirty="0"/>
              <a:t>Firefox, Chrome, Microsoft, and Apple have different trusted root CAs</a:t>
            </a:r>
          </a:p>
          <a:p>
            <a:pPr lvl="1"/>
            <a:r>
              <a:rPr lang="en-US" dirty="0"/>
              <a:t>Companies routinely run their own CAs for encrypted email</a:t>
            </a:r>
          </a:p>
          <a:p>
            <a:r>
              <a:rPr lang="en-US" dirty="0"/>
              <a:t>Multiple certificates can be issued for the same Subject</a:t>
            </a:r>
          </a:p>
          <a:p>
            <a:pPr lvl="1"/>
            <a:r>
              <a:rPr lang="en-US" dirty="0"/>
              <a:t>E.g., google and Microsoft have had CA issue unauthorized certs, allowing man-in-the-middle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D086-F860-4335-AFD2-90ED97F120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3988"/>
      </p:ext>
    </p:extLst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159000"/>
            <a:ext cx="10464800" cy="330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Message Integrity and Digital Signatures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F5082A7-22D5-4725-BF5E-28ED82DF7841}" type="slidenum">
              <a:rPr lang="en-US" altLang="en-US" sz="1200" smtClean="0">
                <a:solidFill>
                  <a:prstClr val="black"/>
                </a:solidFill>
              </a:rPr>
              <a:pPr/>
              <a:t>3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57441"/>
      </p:ext>
    </p:extLst>
  </p:cSld>
  <p:clrMapOvr>
    <a:masterClrMapping/>
  </p:clrMapOvr>
  <p:transition spd="med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52601"/>
            <a:ext cx="11703050" cy="695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When a browser visits a TLS site, the certificate needs to be validated</a:t>
            </a:r>
          </a:p>
          <a:p>
            <a:r>
              <a:rPr lang="en-US" sz="3200" dirty="0"/>
              <a:t>How is a certificate validated?</a:t>
            </a:r>
          </a:p>
          <a:p>
            <a:pPr lvl="1"/>
            <a:r>
              <a:rPr lang="en-US" sz="2800" dirty="0"/>
              <a:t>Browser downloads server’s cert</a:t>
            </a:r>
          </a:p>
          <a:p>
            <a:pPr lvl="2"/>
            <a:r>
              <a:rPr lang="en-US" sz="2400" dirty="0"/>
              <a:t>The cert is usually sent by server</a:t>
            </a:r>
          </a:p>
          <a:p>
            <a:pPr lvl="2"/>
            <a:r>
              <a:rPr lang="en-US" sz="2400" dirty="0"/>
              <a:t>Browser checks if the certificate is valid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Subject Alternative Name (SAN) is correct</a:t>
            </a:r>
          </a:p>
          <a:p>
            <a:pPr lvl="4"/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dirty="0" err="1">
                <a:solidFill>
                  <a:srgbClr val="FF0000"/>
                </a:solidFill>
              </a:rPr>
              <a:t>www.google.com</a:t>
            </a:r>
            <a:endParaRPr lang="en-US" sz="2000" dirty="0">
              <a:solidFill>
                <a:srgbClr val="FF0000"/>
              </a:solidFill>
            </a:endParaRPr>
          </a:p>
          <a:p>
            <a:pPr lvl="3"/>
            <a:r>
              <a:rPr lang="en-US" sz="2000" dirty="0"/>
              <a:t>Date is between “Valid from” and “Valid to”</a:t>
            </a:r>
          </a:p>
          <a:p>
            <a:pPr lvl="3"/>
            <a:r>
              <a:rPr lang="en-US" sz="2000" dirty="0"/>
              <a:t>Check if the certificate has been revoked (various methods)</a:t>
            </a:r>
          </a:p>
          <a:p>
            <a:pPr lvl="3"/>
            <a:r>
              <a:rPr lang="en-US" sz="2000" dirty="0"/>
              <a:t>If the cert is or is not for a CA</a:t>
            </a:r>
          </a:p>
          <a:p>
            <a:pPr lvl="4"/>
            <a:r>
              <a:rPr lang="en-US" sz="2000" dirty="0"/>
              <a:t>Basic Constraints, Subject Type=CA</a:t>
            </a:r>
          </a:p>
          <a:p>
            <a:pPr lvl="4"/>
            <a:r>
              <a:rPr lang="en-US" sz="2000" dirty="0"/>
              <a:t>Only CAs are allowed to issue certs, that is, the www.google.com cert is not supposed to be issuing certificates</a:t>
            </a:r>
          </a:p>
          <a:p>
            <a:pPr lvl="3"/>
            <a:r>
              <a:rPr lang="en-US" sz="2000" dirty="0"/>
              <a:t>Check that the signature is valid</a:t>
            </a:r>
          </a:p>
          <a:p>
            <a:pPr lvl="3"/>
            <a:r>
              <a:rPr lang="en-US" sz="2000" dirty="0"/>
              <a:t>Many others</a:t>
            </a:r>
          </a:p>
          <a:p>
            <a:pPr lvl="2"/>
            <a:r>
              <a:rPr lang="en-US" sz="2400" dirty="0"/>
              <a:t>Repeat until the browser gets to the trusted Root CA in the certificate store</a:t>
            </a:r>
          </a:p>
          <a:p>
            <a:r>
              <a:rPr lang="en-US" sz="3200" dirty="0"/>
              <a:t>There were numerous exploitable bugs with certificate validation due to the number of implementation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D086-F860-4335-AFD2-90ED97F120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9646"/>
      </p:ext>
    </p:extLst>
  </p:cSld>
  <p:clrMapOvr>
    <a:masterClrMapping/>
  </p:clrMapOvr>
  <p:transition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4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4800" b="1">
                <a:latin typeface="Arial" pitchFamily="34" charset="0"/>
                <a:cs typeface="Arial" pitchFamily="34" charset="0"/>
              </a:rPr>
              <a:t>SSL/TLS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31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TLS: Transport Layer Security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0875" y="2276475"/>
            <a:ext cx="5743575" cy="64357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New name for SSL: Secure Sockets Layer</a:t>
            </a:r>
          </a:p>
          <a:p>
            <a:pPr eaLnBrk="1" hangingPunct="1">
              <a:defRPr/>
            </a:pPr>
            <a:r>
              <a:rPr lang="en-US" altLang="zh-CN" dirty="0"/>
              <a:t>Works on top of TCP</a:t>
            </a:r>
          </a:p>
          <a:p>
            <a:pPr eaLnBrk="1" hangingPunct="1">
              <a:defRPr/>
            </a:pPr>
            <a:r>
              <a:rPr lang="en-US" altLang="zh-CN" dirty="0"/>
              <a:t>Widely deployed security protocol</a:t>
            </a:r>
          </a:p>
          <a:p>
            <a:pPr lvl="1" eaLnBrk="1" hangingPunct="1">
              <a:defRPr/>
            </a:pPr>
            <a:r>
              <a:rPr lang="en-US" altLang="zh-CN" dirty="0"/>
              <a:t>Supported by all browsers and web servers</a:t>
            </a:r>
          </a:p>
          <a:p>
            <a:pPr lvl="1" eaLnBrk="1" hangingPunct="1">
              <a:defRPr/>
            </a:pPr>
            <a:r>
              <a:rPr lang="en-US" altLang="zh-CN" dirty="0"/>
              <a:t>Enables Internet commence</a:t>
            </a:r>
          </a:p>
          <a:p>
            <a:pPr eaLnBrk="1" hangingPunct="1">
              <a:defRPr/>
            </a:pPr>
            <a:r>
              <a:rPr lang="en-US" altLang="zh-CN" dirty="0"/>
              <a:t>Originally designed by Netscape in 1993</a:t>
            </a:r>
          </a:p>
          <a:p>
            <a:pPr eaLnBrk="1" hangingPunct="1">
              <a:defRPr/>
            </a:pPr>
            <a:r>
              <a:rPr lang="en-US" altLang="zh-CN" dirty="0"/>
              <a:t>Number of variations:</a:t>
            </a:r>
          </a:p>
          <a:p>
            <a:pPr lvl="1" eaLnBrk="1" hangingPunct="1">
              <a:defRPr/>
            </a:pPr>
            <a:r>
              <a:rPr lang="en-US" altLang="zh-CN" dirty="0"/>
              <a:t>TLS: transport layer security, RFC 2246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27813" y="2314575"/>
            <a:ext cx="5743575" cy="6435725"/>
          </a:xfrm>
        </p:spPr>
        <p:txBody>
          <a:bodyPr/>
          <a:lstStyle/>
          <a:p>
            <a:pPr eaLnBrk="1" hangingPunct="1"/>
            <a:r>
              <a:rPr lang="en-US" altLang="zh-CN" sz="3200"/>
              <a:t>Goal is create a tunnel over TCP that can carry any TCP data</a:t>
            </a:r>
          </a:p>
          <a:p>
            <a:pPr eaLnBrk="1" hangingPunct="1"/>
            <a:r>
              <a:rPr lang="en-US" altLang="zh-CN" sz="3200"/>
              <a:t>Available to all TCP applications</a:t>
            </a:r>
          </a:p>
          <a:p>
            <a:pPr lvl="1" eaLnBrk="1" hangingPunct="1"/>
            <a:r>
              <a:rPr lang="en-US" altLang="zh-CN" sz="3100"/>
              <a:t>Secure socket interface</a:t>
            </a:r>
          </a:p>
          <a:p>
            <a:pPr eaLnBrk="1" hangingPunct="1"/>
            <a:r>
              <a:rPr lang="en-US" altLang="zh-CN" sz="3200"/>
              <a:t>Provides</a:t>
            </a:r>
            <a:endParaRPr lang="en-US" altLang="zh-CN"/>
          </a:p>
          <a:p>
            <a:pPr lvl="1" eaLnBrk="1" hangingPunct="1"/>
            <a:r>
              <a:rPr lang="en-US" altLang="zh-CN" sz="3100"/>
              <a:t>Confidentiality, Integrity, Authentication, Non-Repudiation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28125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5DB9A8D-DC22-401A-B0E6-ADE6CC8418CB}" type="slidenum">
              <a:rPr lang="en-US" sz="1600">
                <a:solidFill>
                  <a:srgbClr val="000000"/>
                </a:solidFill>
              </a:rPr>
              <a:pPr/>
              <a:t>32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48"/>
          <p:cNvSpPr>
            <a:spLocks noChangeShapeType="1"/>
          </p:cNvSpPr>
          <p:nvPr/>
        </p:nvSpPr>
        <p:spPr bwMode="auto">
          <a:xfrm>
            <a:off x="12701587" y="3715760"/>
            <a:ext cx="0" cy="23992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TLS History</a:t>
            </a:r>
          </a:p>
        </p:txBody>
      </p:sp>
      <p:sp>
        <p:nvSpPr>
          <p:cNvPr id="101380" name="Line 11"/>
          <p:cNvSpPr>
            <a:spLocks noChangeShapeType="1"/>
          </p:cNvSpPr>
          <p:nvPr/>
        </p:nvSpPr>
        <p:spPr bwMode="auto">
          <a:xfrm>
            <a:off x="133350" y="3721099"/>
            <a:ext cx="12693650" cy="1325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81" name="Line 12"/>
          <p:cNvSpPr>
            <a:spLocks noChangeShapeType="1"/>
          </p:cNvSpPr>
          <p:nvPr/>
        </p:nvSpPr>
        <p:spPr bwMode="auto">
          <a:xfrm>
            <a:off x="1243013" y="3354388"/>
            <a:ext cx="3175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82" name="Line 13"/>
          <p:cNvSpPr>
            <a:spLocks noChangeShapeType="1"/>
          </p:cNvSpPr>
          <p:nvPr/>
        </p:nvSpPr>
        <p:spPr bwMode="auto">
          <a:xfrm>
            <a:off x="2482850" y="3354388"/>
            <a:ext cx="1588" cy="3667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83" name="Line 14"/>
          <p:cNvSpPr>
            <a:spLocks noChangeShapeType="1"/>
          </p:cNvSpPr>
          <p:nvPr/>
        </p:nvSpPr>
        <p:spPr bwMode="auto">
          <a:xfrm>
            <a:off x="3771900" y="3354388"/>
            <a:ext cx="3175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84" name="Line 15"/>
          <p:cNvSpPr>
            <a:spLocks noChangeShapeType="1"/>
          </p:cNvSpPr>
          <p:nvPr/>
        </p:nvSpPr>
        <p:spPr bwMode="auto">
          <a:xfrm>
            <a:off x="6197600" y="3354388"/>
            <a:ext cx="1588" cy="3667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85" name="Rectangle 16"/>
          <p:cNvSpPr>
            <a:spLocks/>
          </p:cNvSpPr>
          <p:nvPr/>
        </p:nvSpPr>
        <p:spPr bwMode="auto">
          <a:xfrm>
            <a:off x="2298700" y="2790825"/>
            <a:ext cx="468313" cy="27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Lucida Grande"/>
                <a:sym typeface="Lucida Grande"/>
              </a:rPr>
              <a:t>95</a:t>
            </a:r>
          </a:p>
        </p:txBody>
      </p:sp>
      <p:sp>
        <p:nvSpPr>
          <p:cNvPr id="101386" name="Rectangle 17"/>
          <p:cNvSpPr>
            <a:spLocks/>
          </p:cNvSpPr>
          <p:nvPr/>
        </p:nvSpPr>
        <p:spPr bwMode="auto">
          <a:xfrm>
            <a:off x="6013450" y="2790825"/>
            <a:ext cx="469900" cy="27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Lucida Grande"/>
                <a:sym typeface="Lucida Grande"/>
              </a:rPr>
              <a:t>96</a:t>
            </a:r>
          </a:p>
        </p:txBody>
      </p:sp>
      <p:sp>
        <p:nvSpPr>
          <p:cNvPr id="101387" name="Line 18"/>
          <p:cNvSpPr>
            <a:spLocks noChangeShapeType="1"/>
          </p:cNvSpPr>
          <p:nvPr/>
        </p:nvSpPr>
        <p:spPr bwMode="auto">
          <a:xfrm>
            <a:off x="5010150" y="3354388"/>
            <a:ext cx="3175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88" name="Line 19"/>
          <p:cNvSpPr>
            <a:spLocks noChangeShapeType="1"/>
          </p:cNvSpPr>
          <p:nvPr/>
        </p:nvSpPr>
        <p:spPr bwMode="auto">
          <a:xfrm>
            <a:off x="7281863" y="3354388"/>
            <a:ext cx="1587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89" name="Oval 20"/>
          <p:cNvSpPr>
            <a:spLocks/>
          </p:cNvSpPr>
          <p:nvPr/>
        </p:nvSpPr>
        <p:spPr bwMode="auto">
          <a:xfrm>
            <a:off x="477838" y="3609975"/>
            <a:ext cx="188912" cy="2238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390" name="Oval 21"/>
          <p:cNvSpPr>
            <a:spLocks/>
          </p:cNvSpPr>
          <p:nvPr/>
        </p:nvSpPr>
        <p:spPr bwMode="auto">
          <a:xfrm>
            <a:off x="2128838" y="3609975"/>
            <a:ext cx="190500" cy="2238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391" name="Oval 22"/>
          <p:cNvSpPr>
            <a:spLocks/>
          </p:cNvSpPr>
          <p:nvPr/>
        </p:nvSpPr>
        <p:spPr bwMode="auto">
          <a:xfrm>
            <a:off x="3265488" y="3609975"/>
            <a:ext cx="188912" cy="2238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392" name="Oval 23"/>
          <p:cNvSpPr>
            <a:spLocks/>
          </p:cNvSpPr>
          <p:nvPr/>
        </p:nvSpPr>
        <p:spPr bwMode="auto">
          <a:xfrm>
            <a:off x="4297363" y="3609975"/>
            <a:ext cx="188912" cy="2238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393" name="Oval 24"/>
          <p:cNvSpPr>
            <a:spLocks/>
          </p:cNvSpPr>
          <p:nvPr/>
        </p:nvSpPr>
        <p:spPr bwMode="auto">
          <a:xfrm>
            <a:off x="5559425" y="3609975"/>
            <a:ext cx="188913" cy="2238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394" name="Oval 25"/>
          <p:cNvSpPr>
            <a:spLocks/>
          </p:cNvSpPr>
          <p:nvPr/>
        </p:nvSpPr>
        <p:spPr bwMode="auto">
          <a:xfrm>
            <a:off x="6988175" y="3619500"/>
            <a:ext cx="173038" cy="2032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395" name="Line 26"/>
          <p:cNvSpPr>
            <a:spLocks noChangeShapeType="1"/>
          </p:cNvSpPr>
          <p:nvPr/>
        </p:nvSpPr>
        <p:spPr bwMode="auto">
          <a:xfrm>
            <a:off x="573088" y="3843338"/>
            <a:ext cx="1587" cy="611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96" name="Rectangle 27"/>
          <p:cNvSpPr>
            <a:spLocks/>
          </p:cNvSpPr>
          <p:nvPr/>
        </p:nvSpPr>
        <p:spPr bwMode="auto">
          <a:xfrm>
            <a:off x="101600" y="4454525"/>
            <a:ext cx="2001838" cy="27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Initial Design</a:t>
            </a:r>
          </a:p>
        </p:txBody>
      </p:sp>
      <p:sp>
        <p:nvSpPr>
          <p:cNvPr id="101397" name="Line 28"/>
          <p:cNvSpPr>
            <a:spLocks noChangeShapeType="1"/>
          </p:cNvSpPr>
          <p:nvPr/>
        </p:nvSpPr>
        <p:spPr bwMode="auto">
          <a:xfrm>
            <a:off x="2224088" y="3843338"/>
            <a:ext cx="1587" cy="146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398" name="Rectangle 29"/>
          <p:cNvSpPr>
            <a:spLocks/>
          </p:cNvSpPr>
          <p:nvPr/>
        </p:nvSpPr>
        <p:spPr bwMode="auto">
          <a:xfrm>
            <a:off x="1519238" y="5297488"/>
            <a:ext cx="1354137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SSL v2.0</a:t>
            </a:r>
          </a:p>
        </p:txBody>
      </p:sp>
      <p:sp>
        <p:nvSpPr>
          <p:cNvPr id="101399" name="Line 30"/>
          <p:cNvSpPr>
            <a:spLocks noChangeShapeType="1"/>
          </p:cNvSpPr>
          <p:nvPr/>
        </p:nvSpPr>
        <p:spPr bwMode="auto">
          <a:xfrm>
            <a:off x="3359150" y="3843338"/>
            <a:ext cx="1588" cy="611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00" name="Rectangle 31"/>
          <p:cNvSpPr>
            <a:spLocks/>
          </p:cNvSpPr>
          <p:nvPr/>
        </p:nvSpPr>
        <p:spPr bwMode="auto">
          <a:xfrm>
            <a:off x="2476500" y="4381500"/>
            <a:ext cx="16906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SSLRef 2.0</a:t>
            </a:r>
          </a:p>
        </p:txBody>
      </p:sp>
      <p:sp>
        <p:nvSpPr>
          <p:cNvPr id="101401" name="Line 32"/>
          <p:cNvSpPr>
            <a:spLocks noChangeShapeType="1"/>
          </p:cNvSpPr>
          <p:nvPr/>
        </p:nvSpPr>
        <p:spPr bwMode="auto">
          <a:xfrm>
            <a:off x="4391025" y="3843338"/>
            <a:ext cx="3175" cy="146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02" name="Rectangle 33"/>
          <p:cNvSpPr>
            <a:spLocks/>
          </p:cNvSpPr>
          <p:nvPr/>
        </p:nvSpPr>
        <p:spPr bwMode="auto">
          <a:xfrm>
            <a:off x="3738563" y="5297488"/>
            <a:ext cx="1406525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SSL BOF</a:t>
            </a:r>
          </a:p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@ IETF</a:t>
            </a:r>
          </a:p>
        </p:txBody>
      </p:sp>
      <p:sp>
        <p:nvSpPr>
          <p:cNvPr id="101403" name="Line 34"/>
          <p:cNvSpPr>
            <a:spLocks noChangeShapeType="1"/>
          </p:cNvSpPr>
          <p:nvPr/>
        </p:nvSpPr>
        <p:spPr bwMode="auto">
          <a:xfrm>
            <a:off x="5653088" y="3843338"/>
            <a:ext cx="3175" cy="611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04" name="Rectangle 35"/>
          <p:cNvSpPr>
            <a:spLocks/>
          </p:cNvSpPr>
          <p:nvPr/>
        </p:nvSpPr>
        <p:spPr bwMode="auto">
          <a:xfrm>
            <a:off x="4960938" y="4381500"/>
            <a:ext cx="135413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SSL v3.0</a:t>
            </a:r>
          </a:p>
        </p:txBody>
      </p:sp>
      <p:sp>
        <p:nvSpPr>
          <p:cNvPr id="101405" name="Line 36"/>
          <p:cNvSpPr>
            <a:spLocks noChangeShapeType="1"/>
          </p:cNvSpPr>
          <p:nvPr/>
        </p:nvSpPr>
        <p:spPr bwMode="auto">
          <a:xfrm>
            <a:off x="7075488" y="3843338"/>
            <a:ext cx="1587" cy="146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06" name="Rectangle 37"/>
          <p:cNvSpPr>
            <a:spLocks/>
          </p:cNvSpPr>
          <p:nvPr/>
        </p:nvSpPr>
        <p:spPr bwMode="auto">
          <a:xfrm>
            <a:off x="6245225" y="5275263"/>
            <a:ext cx="1666875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SSL BOF II</a:t>
            </a:r>
          </a:p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@ IETF</a:t>
            </a:r>
          </a:p>
        </p:txBody>
      </p:sp>
      <p:sp>
        <p:nvSpPr>
          <p:cNvPr id="101407" name="AutoShape 38"/>
          <p:cNvSpPr>
            <a:spLocks/>
          </p:cNvSpPr>
          <p:nvPr/>
        </p:nvSpPr>
        <p:spPr bwMode="auto">
          <a:xfrm>
            <a:off x="3219450" y="6005513"/>
            <a:ext cx="5956300" cy="2476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stealth" w="med" len="lg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08" name="Rectangle 39"/>
          <p:cNvSpPr>
            <a:spLocks/>
          </p:cNvSpPr>
          <p:nvPr/>
        </p:nvSpPr>
        <p:spPr bwMode="auto">
          <a:xfrm>
            <a:off x="3692525" y="6456363"/>
            <a:ext cx="4868863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Independent Implementations</a:t>
            </a:r>
          </a:p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Hardware, Toolkits, Applications</a:t>
            </a:r>
          </a:p>
        </p:txBody>
      </p:sp>
      <p:sp>
        <p:nvSpPr>
          <p:cNvPr id="101409" name="Line 40"/>
          <p:cNvSpPr>
            <a:spLocks noChangeShapeType="1"/>
          </p:cNvSpPr>
          <p:nvPr/>
        </p:nvSpPr>
        <p:spPr bwMode="auto">
          <a:xfrm>
            <a:off x="5803900" y="6265863"/>
            <a:ext cx="3175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10" name="Line 41"/>
          <p:cNvSpPr>
            <a:spLocks noChangeShapeType="1"/>
          </p:cNvSpPr>
          <p:nvPr/>
        </p:nvSpPr>
        <p:spPr bwMode="auto">
          <a:xfrm>
            <a:off x="9093200" y="3316288"/>
            <a:ext cx="1588" cy="3667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11" name="Line 42"/>
          <p:cNvSpPr>
            <a:spLocks noChangeShapeType="1"/>
          </p:cNvSpPr>
          <p:nvPr/>
        </p:nvSpPr>
        <p:spPr bwMode="auto">
          <a:xfrm>
            <a:off x="8362950" y="3316288"/>
            <a:ext cx="1588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12" name="Line 43"/>
          <p:cNvSpPr>
            <a:spLocks noChangeShapeType="1"/>
          </p:cNvSpPr>
          <p:nvPr/>
        </p:nvSpPr>
        <p:spPr bwMode="auto">
          <a:xfrm>
            <a:off x="10693400" y="3276600"/>
            <a:ext cx="1588" cy="366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13" name="Oval 44"/>
          <p:cNvSpPr>
            <a:spLocks/>
          </p:cNvSpPr>
          <p:nvPr/>
        </p:nvSpPr>
        <p:spPr bwMode="auto">
          <a:xfrm>
            <a:off x="7875588" y="3598863"/>
            <a:ext cx="188912" cy="2238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414" name="Oval 45"/>
          <p:cNvSpPr>
            <a:spLocks/>
          </p:cNvSpPr>
          <p:nvPr/>
        </p:nvSpPr>
        <p:spPr bwMode="auto">
          <a:xfrm>
            <a:off x="9093200" y="3657600"/>
            <a:ext cx="171450" cy="2032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415" name="Line 46"/>
          <p:cNvSpPr>
            <a:spLocks noChangeShapeType="1"/>
          </p:cNvSpPr>
          <p:nvPr/>
        </p:nvSpPr>
        <p:spPr bwMode="auto">
          <a:xfrm>
            <a:off x="7978775" y="3721100"/>
            <a:ext cx="1588" cy="611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16" name="Rectangle 47"/>
          <p:cNvSpPr>
            <a:spLocks/>
          </p:cNvSpPr>
          <p:nvPr/>
        </p:nvSpPr>
        <p:spPr bwMode="auto">
          <a:xfrm>
            <a:off x="7394575" y="4332288"/>
            <a:ext cx="1481138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TLS Draft</a:t>
            </a:r>
          </a:p>
        </p:txBody>
      </p:sp>
      <p:sp>
        <p:nvSpPr>
          <p:cNvPr id="101417" name="Line 48"/>
          <p:cNvSpPr>
            <a:spLocks noChangeShapeType="1"/>
          </p:cNvSpPr>
          <p:nvPr/>
        </p:nvSpPr>
        <p:spPr bwMode="auto">
          <a:xfrm>
            <a:off x="9169400" y="3810000"/>
            <a:ext cx="1588" cy="146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18" name="Rectangle 49"/>
          <p:cNvSpPr>
            <a:spLocks/>
          </p:cNvSpPr>
          <p:nvPr/>
        </p:nvSpPr>
        <p:spPr bwMode="auto">
          <a:xfrm>
            <a:off x="8483600" y="5334000"/>
            <a:ext cx="13430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TLS v1.0</a:t>
            </a:r>
          </a:p>
        </p:txBody>
      </p:sp>
      <p:sp>
        <p:nvSpPr>
          <p:cNvPr id="101419" name="Rectangle 50"/>
          <p:cNvSpPr>
            <a:spLocks/>
          </p:cNvSpPr>
          <p:nvPr/>
        </p:nvSpPr>
        <p:spPr bwMode="auto">
          <a:xfrm>
            <a:off x="8959850" y="2743200"/>
            <a:ext cx="4699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Lucida Grande"/>
                <a:sym typeface="Lucida Grande"/>
              </a:rPr>
              <a:t>99</a:t>
            </a:r>
          </a:p>
        </p:txBody>
      </p:sp>
      <p:sp>
        <p:nvSpPr>
          <p:cNvPr id="101420" name="Line 48"/>
          <p:cNvSpPr>
            <a:spLocks noChangeShapeType="1"/>
          </p:cNvSpPr>
          <p:nvPr/>
        </p:nvSpPr>
        <p:spPr bwMode="auto">
          <a:xfrm>
            <a:off x="10693400" y="3733800"/>
            <a:ext cx="1588" cy="146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21" name="Oval 45"/>
          <p:cNvSpPr>
            <a:spLocks/>
          </p:cNvSpPr>
          <p:nvPr/>
        </p:nvSpPr>
        <p:spPr bwMode="auto">
          <a:xfrm>
            <a:off x="10617200" y="3657600"/>
            <a:ext cx="171450" cy="2032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422" name="Line 48"/>
          <p:cNvSpPr>
            <a:spLocks noChangeShapeType="1"/>
          </p:cNvSpPr>
          <p:nvPr/>
        </p:nvSpPr>
        <p:spPr bwMode="auto">
          <a:xfrm>
            <a:off x="11531600" y="3733800"/>
            <a:ext cx="1588" cy="146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423" name="Oval 47"/>
          <p:cNvSpPr>
            <a:spLocks/>
          </p:cNvSpPr>
          <p:nvPr/>
        </p:nvSpPr>
        <p:spPr bwMode="auto">
          <a:xfrm>
            <a:off x="11455400" y="3657600"/>
            <a:ext cx="171450" cy="2032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1424" name="Rectangle 50"/>
          <p:cNvSpPr>
            <a:spLocks/>
          </p:cNvSpPr>
          <p:nvPr/>
        </p:nvSpPr>
        <p:spPr bwMode="auto">
          <a:xfrm>
            <a:off x="10312400" y="3048000"/>
            <a:ext cx="773113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Lucida Grande"/>
                <a:sym typeface="Lucida Grande"/>
              </a:rPr>
              <a:t>2006</a:t>
            </a:r>
          </a:p>
        </p:txBody>
      </p:sp>
      <p:sp>
        <p:nvSpPr>
          <p:cNvPr id="101425" name="Rectangle 50"/>
          <p:cNvSpPr>
            <a:spLocks/>
          </p:cNvSpPr>
          <p:nvPr/>
        </p:nvSpPr>
        <p:spPr bwMode="auto">
          <a:xfrm>
            <a:off x="11226800" y="3048000"/>
            <a:ext cx="7620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 dirty="0">
                <a:solidFill>
                  <a:schemeClr val="tx1"/>
                </a:solidFill>
                <a:latin typeface="Lucida Grande"/>
                <a:sym typeface="Lucida Grande"/>
              </a:rPr>
              <a:t>2008</a:t>
            </a:r>
          </a:p>
        </p:txBody>
      </p:sp>
      <p:sp>
        <p:nvSpPr>
          <p:cNvPr id="101426" name="Rectangle 49"/>
          <p:cNvSpPr>
            <a:spLocks/>
          </p:cNvSpPr>
          <p:nvPr/>
        </p:nvSpPr>
        <p:spPr bwMode="auto">
          <a:xfrm>
            <a:off x="9931400" y="5257800"/>
            <a:ext cx="13430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TLS v1.1</a:t>
            </a:r>
          </a:p>
        </p:txBody>
      </p:sp>
      <p:sp>
        <p:nvSpPr>
          <p:cNvPr id="101427" name="Rectangle 49"/>
          <p:cNvSpPr>
            <a:spLocks/>
          </p:cNvSpPr>
          <p:nvPr/>
        </p:nvSpPr>
        <p:spPr bwMode="auto">
          <a:xfrm>
            <a:off x="10899775" y="5334000"/>
            <a:ext cx="13430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 dirty="0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TLS v1.2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7838" y="7924800"/>
            <a:ext cx="659765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161213" y="7924800"/>
            <a:ext cx="5367337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430" name="Rectangle 39"/>
          <p:cNvSpPr>
            <a:spLocks/>
          </p:cNvSpPr>
          <p:nvPr/>
        </p:nvSpPr>
        <p:spPr bwMode="auto">
          <a:xfrm>
            <a:off x="1336675" y="8164513"/>
            <a:ext cx="4868863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Netscape</a:t>
            </a:r>
          </a:p>
        </p:txBody>
      </p:sp>
      <p:sp>
        <p:nvSpPr>
          <p:cNvPr id="101431" name="Rectangle 39"/>
          <p:cNvSpPr>
            <a:spLocks/>
          </p:cNvSpPr>
          <p:nvPr/>
        </p:nvSpPr>
        <p:spPr bwMode="auto">
          <a:xfrm>
            <a:off x="7410450" y="8164513"/>
            <a:ext cx="4868863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IETF</a:t>
            </a:r>
          </a:p>
        </p:txBody>
      </p:sp>
      <p:sp>
        <p:nvSpPr>
          <p:cNvPr id="5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28125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5DB9A8D-DC22-401A-B0E6-ADE6CC8418CB}" type="slidenum">
              <a:rPr lang="en-US" sz="1600">
                <a:solidFill>
                  <a:srgbClr val="000000"/>
                </a:solidFill>
              </a:rPr>
              <a:pPr/>
              <a:t>33</a:t>
            </a:fld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7" name="Oval 47"/>
          <p:cNvSpPr>
            <a:spLocks/>
          </p:cNvSpPr>
          <p:nvPr/>
        </p:nvSpPr>
        <p:spPr bwMode="auto">
          <a:xfrm>
            <a:off x="12655550" y="3657600"/>
            <a:ext cx="171450" cy="2032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11538816" y="3276600"/>
            <a:ext cx="1588" cy="366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12741275" y="2790826"/>
            <a:ext cx="0" cy="852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Rectangle 50"/>
          <p:cNvSpPr>
            <a:spLocks/>
          </p:cNvSpPr>
          <p:nvPr/>
        </p:nvSpPr>
        <p:spPr bwMode="auto">
          <a:xfrm>
            <a:off x="11970905" y="2236827"/>
            <a:ext cx="920750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1275" bIns="0">
            <a:spAutoFit/>
          </a:bodyPr>
          <a:lstStyle/>
          <a:p>
            <a:pPr marL="41275" algn="ctr" eaLnBrk="1" hangingPunct="1"/>
            <a:r>
              <a:rPr lang="en-US" sz="1800" b="1" dirty="0">
                <a:solidFill>
                  <a:schemeClr val="tx1"/>
                </a:solidFill>
                <a:latin typeface="Lucida Grande"/>
                <a:sym typeface="Lucida Grande"/>
              </a:rPr>
              <a:t>March 2013</a:t>
            </a:r>
          </a:p>
        </p:txBody>
      </p:sp>
      <p:sp>
        <p:nvSpPr>
          <p:cNvPr id="62" name="Rectangle 49"/>
          <p:cNvSpPr>
            <a:spLocks/>
          </p:cNvSpPr>
          <p:nvPr/>
        </p:nvSpPr>
        <p:spPr bwMode="auto">
          <a:xfrm>
            <a:off x="11607800" y="6115050"/>
            <a:ext cx="1343025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>
            <a:spAutoFit/>
          </a:bodyPr>
          <a:lstStyle/>
          <a:p>
            <a:pPr marL="41275" algn="ctr" eaLnBrk="1" hangingPunct="1"/>
            <a:r>
              <a:rPr lang="en-US" sz="1800" b="1" dirty="0">
                <a:solidFill>
                  <a:schemeClr val="tx1"/>
                </a:solidFill>
                <a:latin typeface="Helvetica" pitchFamily="34" charset="0"/>
                <a:sym typeface="Helvetica" pitchFamily="34" charset="0"/>
              </a:rPr>
              <a:t>TLS v1.3 Draft</a:t>
            </a:r>
          </a:p>
        </p:txBody>
      </p:sp>
    </p:spTree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Cipher Strength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9971088" y="9234488"/>
            <a:ext cx="3033712" cy="51911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679FE95-73BF-4C40-A7A9-7C7744A1CD09}" type="slidenum">
              <a:rPr lang="en-US"/>
              <a:pPr/>
              <a:t>34</a:t>
            </a:fld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15900" y="9155112"/>
            <a:ext cx="122520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From Wikipedia Oct 2015. There are a lot of caveats to each protocol/cipher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" y="2503802"/>
            <a:ext cx="13028853" cy="6576042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algn="ctr"/>
            <a:fld id="{C875EF4F-C7E2-457D-907E-AA05969EC002}" type="slidenum">
              <a:rPr lang="en-US" altLang="zh-CN" sz="1200">
                <a:solidFill>
                  <a:schemeClr val="tx1"/>
                </a:solidFill>
              </a:rPr>
              <a:pPr algn="ctr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104451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200" y="1143000"/>
            <a:ext cx="10380663" cy="723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3800" y="2667000"/>
            <a:ext cx="65833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2 6"/>
          <p:cNvSpPr/>
          <p:nvPr/>
        </p:nvSpPr>
        <p:spPr bwMode="auto">
          <a:xfrm>
            <a:off x="6502400" y="533400"/>
            <a:ext cx="6019800" cy="762000"/>
          </a:xfrm>
          <a:prstGeom prst="borderCallout2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3200" dirty="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SSL Extended Validation Cert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000" y="8458200"/>
            <a:ext cx="1249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EV SSL Certs are technically just as secure as regular certs, but for EV, the CA has performed additional business checks</a:t>
            </a:r>
          </a:p>
        </p:txBody>
      </p:sp>
    </p:spTree>
  </p:cSld>
  <p:clrMapOvr>
    <a:masterClrMapping/>
  </p:clrMapOvr>
  <p:transition spd="med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indent="-914400">
              <a:buFont typeface="+mj-lt"/>
              <a:buAutoNum type="arabicPeriod"/>
              <a:defRPr/>
            </a:pPr>
            <a:r>
              <a:rPr lang="en-US" dirty="0"/>
              <a:t>Establish a TCP connection</a:t>
            </a:r>
          </a:p>
          <a:p>
            <a:pPr marL="914400" indent="-914400">
              <a:buFont typeface="+mj-lt"/>
              <a:buAutoNum type="arabicPeriod"/>
              <a:defRPr/>
            </a:pPr>
            <a:r>
              <a:rPr lang="en-US" dirty="0"/>
              <a:t>Client specifies to server specifications of SSL that it can support</a:t>
            </a:r>
          </a:p>
          <a:p>
            <a:pPr marL="914400" indent="-914400">
              <a:buFont typeface="+mj-lt"/>
              <a:buAutoNum type="arabicPeriod"/>
              <a:defRPr/>
            </a:pPr>
            <a:r>
              <a:rPr lang="en-US" dirty="0"/>
              <a:t>Server picks the specifications to use</a:t>
            </a:r>
          </a:p>
          <a:p>
            <a:pPr marL="914400" indent="-914400">
              <a:buFont typeface="+mj-lt"/>
              <a:buAutoNum type="arabicPeriod"/>
              <a:defRPr/>
            </a:pPr>
            <a:r>
              <a:rPr lang="en-US" dirty="0"/>
              <a:t>Server sends to client its certificate for the client verifies server certificate</a:t>
            </a:r>
          </a:p>
          <a:p>
            <a:pPr lvl="1">
              <a:defRPr/>
            </a:pPr>
            <a:r>
              <a:rPr lang="en-US" dirty="0"/>
              <a:t>Client verifies that server is indeed amazon.com</a:t>
            </a:r>
          </a:p>
          <a:p>
            <a:pPr marL="914400" indent="-914400">
              <a:buFont typeface="+mj-lt"/>
              <a:buAutoNum type="arabicPeriod"/>
              <a:defRPr/>
            </a:pPr>
            <a:r>
              <a:rPr lang="en-US" dirty="0"/>
              <a:t>Compute shared symmetric key</a:t>
            </a:r>
          </a:p>
          <a:p>
            <a:pPr marL="914400" indent="-914400">
              <a:buFont typeface="+mj-lt"/>
              <a:buAutoNum type="arabicPeriod"/>
              <a:defRPr/>
            </a:pPr>
            <a:r>
              <a:rPr lang="en-US" dirty="0"/>
              <a:t>Begin secure communications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36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Secure Sockets Layer Protocol</a:t>
            </a:r>
          </a:p>
        </p:txBody>
      </p:sp>
      <p:sp>
        <p:nvSpPr>
          <p:cNvPr id="106500" name="Rectangle 7"/>
          <p:cNvSpPr>
            <a:spLocks noChangeArrowheads="1"/>
          </p:cNvSpPr>
          <p:nvPr/>
        </p:nvSpPr>
        <p:spPr bwMode="auto">
          <a:xfrm>
            <a:off x="1320800" y="2057400"/>
            <a:ext cx="104394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SSL is designed to operate in a number of different modes, depending on the requirement of the network connection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No authentication, no encryption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Authentication without encryption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Encrypted communication only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Encryption and authentication of the server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(most common)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Encryption and authentication of client and server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28125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5DB9A8D-DC22-401A-B0E6-ADE6CC8418CB}" type="slidenum">
              <a:rPr lang="en-US" sz="1600">
                <a:solidFill>
                  <a:srgbClr val="000000"/>
                </a:solidFill>
              </a:rPr>
              <a:pPr/>
              <a:t>37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 Benefits</a:t>
            </a:r>
          </a:p>
        </p:txBody>
      </p:sp>
      <p:sp>
        <p:nvSpPr>
          <p:cNvPr id="1075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tunnel over TCP for any data</a:t>
            </a:r>
          </a:p>
          <a:p>
            <a:r>
              <a:rPr lang="en-US" dirty="0"/>
              <a:t>Ensure an attacker can’t change data arbitrary</a:t>
            </a:r>
          </a:p>
          <a:p>
            <a:r>
              <a:rPr lang="en-US" dirty="0"/>
              <a:t>Ensure an attacker can’t see some of the data</a:t>
            </a:r>
          </a:p>
          <a:p>
            <a:pPr lvl="1"/>
            <a:r>
              <a:rPr lang="en-US" dirty="0"/>
              <a:t>Attacker can still see what sites and traffic frequency</a:t>
            </a:r>
          </a:p>
          <a:p>
            <a:pPr lvl="1"/>
            <a:r>
              <a:rPr lang="en-US" dirty="0"/>
              <a:t>Attacker can see parts of the page not encrypted</a:t>
            </a:r>
          </a:p>
          <a:p>
            <a:r>
              <a:rPr lang="en-US" dirty="0"/>
              <a:t>Attacker can break the TCP connection by sending TCP Resets, but it can be detected</a:t>
            </a:r>
          </a:p>
        </p:txBody>
      </p:sp>
      <p:sp>
        <p:nvSpPr>
          <p:cNvPr id="10752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3D8476-7447-4CC8-926A-202ADEBD83C2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ransition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Architecture</a:t>
            </a: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9971088" y="9250363"/>
            <a:ext cx="3033712" cy="51911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6CA187B-EDC9-4975-B481-631F8F833F61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854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3473450"/>
            <a:ext cx="10709275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Content Placeholder 7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1228725"/>
          </a:xfrm>
        </p:spPr>
        <p:txBody>
          <a:bodyPr/>
          <a:lstStyle/>
          <a:p>
            <a:r>
              <a:rPr lang="en-US"/>
              <a:t>SSL Data is split into “records”</a:t>
            </a:r>
          </a:p>
        </p:txBody>
      </p:sp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Message Integrity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Allows communicating parties to verify that received messages are authentic.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Content of message has not been altered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Source of message is who/what you think it is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Message has not been artificially delayed (playback attack)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Sequence of messages is maintained</a:t>
            </a:r>
          </a:p>
          <a:p>
            <a:pPr lvl="1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Let’</a:t>
            </a:r>
            <a:r>
              <a:rPr lang="en-US" altLang="ja-JP" dirty="0">
                <a:latin typeface="Arial" pitchFamily="34" charset="0"/>
              </a:rPr>
              <a:t>s first talk about message digests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D0EC8DF-54D3-4063-96B6-8E6F9F1BB209}" type="slidenum">
              <a:rPr lang="en-US" altLang="en-US" sz="1200" smtClean="0">
                <a:solidFill>
                  <a:prstClr val="black"/>
                </a:solidFill>
              </a:rPr>
              <a:pPr/>
              <a:t>4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41362"/>
      </p:ext>
    </p:extLst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>
          <a:xfrm>
            <a:off x="650875" y="431800"/>
            <a:ext cx="11703050" cy="1625600"/>
          </a:xfrm>
        </p:spPr>
        <p:txBody>
          <a:bodyPr/>
          <a:lstStyle/>
          <a:p>
            <a:pPr eaLnBrk="1" hangingPunct="1"/>
            <a:r>
              <a:rPr lang="en-US"/>
              <a:t>SSL Full Handshake</a:t>
            </a:r>
          </a:p>
        </p:txBody>
      </p:sp>
      <p:sp>
        <p:nvSpPr>
          <p:cNvPr id="10957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42513" y="9217025"/>
            <a:ext cx="3033712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9354B32-B74F-4FA8-8116-CDDB1122E566}" type="slidenum">
              <a:rPr lang="en-US" sz="1600">
                <a:solidFill>
                  <a:srgbClr val="000000"/>
                </a:solidFill>
              </a:rPr>
              <a:pPr/>
              <a:t>40</a:t>
            </a:fld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109572" name="Group 2"/>
          <p:cNvGrpSpPr>
            <a:grpSpLocks/>
          </p:cNvGrpSpPr>
          <p:nvPr/>
        </p:nvGrpSpPr>
        <p:grpSpPr bwMode="auto">
          <a:xfrm>
            <a:off x="177800" y="2274888"/>
            <a:ext cx="12585700" cy="6716712"/>
            <a:chOff x="177800" y="1420086"/>
            <a:chExt cx="12586331" cy="6716528"/>
          </a:xfrm>
        </p:grpSpPr>
        <p:pic>
          <p:nvPicPr>
            <p:cNvPr id="109573" name="Picture 11"/>
            <p:cNvPicPr>
              <a:picLocks noChangeArrowheads="1"/>
            </p:cNvPicPr>
            <p:nvPr/>
          </p:nvPicPr>
          <p:blipFill>
            <a:blip r:embed="rId2"/>
            <a:srcRect t="229" b="278"/>
            <a:stretch>
              <a:fillRect/>
            </a:stretch>
          </p:blipFill>
          <p:spPr bwMode="auto">
            <a:xfrm>
              <a:off x="2802845" y="2271501"/>
              <a:ext cx="6934354" cy="53340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09574" name="Rectangle 12"/>
            <p:cNvSpPr>
              <a:spLocks/>
            </p:cNvSpPr>
            <p:nvPr/>
          </p:nvSpPr>
          <p:spPr bwMode="auto">
            <a:xfrm>
              <a:off x="330201" y="1920874"/>
              <a:ext cx="2712735" cy="14773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OFFER CIPHER SUITE</a:t>
              </a:r>
            </a:p>
            <a:p>
              <a:pPr marL="41275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MENU TO SERVER:</a:t>
              </a:r>
            </a:p>
            <a:p>
              <a:pPr marL="509588" lvl="1" indent="-222250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Version</a:t>
              </a:r>
            </a:p>
            <a:p>
              <a:pPr marL="509588" lvl="1" indent="-222250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Ciphersuite</a:t>
              </a:r>
            </a:p>
            <a:p>
              <a:pPr marL="509588" lvl="1" indent="-222250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Compression</a:t>
              </a:r>
            </a:p>
            <a:p>
              <a:pPr marL="509588" lvl="1" indent="-222250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Client Random</a:t>
              </a:r>
            </a:p>
            <a:p>
              <a:pPr marL="509588" lvl="1" indent="-222250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Session ID (only for resumption)</a:t>
              </a:r>
            </a:p>
            <a:p>
              <a:pPr marL="509588" lvl="1" indent="-222250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Options</a:t>
              </a:r>
            </a:p>
          </p:txBody>
        </p:sp>
        <p:sp>
          <p:nvSpPr>
            <p:cNvPr id="120839" name="Rectangle 13"/>
            <p:cNvSpPr>
              <a:spLocks/>
            </p:cNvSpPr>
            <p:nvPr/>
          </p:nvSpPr>
          <p:spPr bwMode="auto">
            <a:xfrm>
              <a:off x="10084297" y="2088405"/>
              <a:ext cx="2663959" cy="5540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41275" bIns="0" anchor="ctr">
              <a:spAutoFit/>
            </a:bodyPr>
            <a:lstStyle>
              <a:lvl1pPr marL="41275">
                <a:defRPr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eaLnBrk="1" hangingPunct="1">
                <a:defRPr/>
              </a:pPr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SELECT A CIPHER SUITE</a:t>
              </a:r>
            </a:p>
            <a:p>
              <a:pPr indent="193675" eaLnBrk="1" hangingPunct="1">
                <a:defRPr/>
              </a:pP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Session ID to use</a:t>
              </a:r>
            </a:p>
          </p:txBody>
        </p:sp>
        <p:sp>
          <p:nvSpPr>
            <p:cNvPr id="109576" name="Rectangle 14"/>
            <p:cNvSpPr>
              <a:spLocks/>
            </p:cNvSpPr>
            <p:nvPr/>
          </p:nvSpPr>
          <p:spPr bwMode="auto">
            <a:xfrm>
              <a:off x="9853472" y="3022219"/>
              <a:ext cx="2910659" cy="369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SEND SERVER CERTIFICATE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(Public Key)</a:t>
              </a:r>
            </a:p>
          </p:txBody>
        </p:sp>
        <p:sp>
          <p:nvSpPr>
            <p:cNvPr id="109577" name="Rectangle 15"/>
            <p:cNvSpPr>
              <a:spLocks/>
            </p:cNvSpPr>
            <p:nvPr/>
          </p:nvSpPr>
          <p:spPr bwMode="auto">
            <a:xfrm>
              <a:off x="2136733" y="1441737"/>
              <a:ext cx="3470893" cy="494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eaLnBrk="1" hangingPunct="1"/>
              <a:r>
                <a:rPr lang="en-US"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CLIENT SIDE</a:t>
              </a:r>
            </a:p>
          </p:txBody>
        </p:sp>
        <p:sp>
          <p:nvSpPr>
            <p:cNvPr id="109578" name="Rectangle 16"/>
            <p:cNvSpPr>
              <a:spLocks/>
            </p:cNvSpPr>
            <p:nvPr/>
          </p:nvSpPr>
          <p:spPr bwMode="auto">
            <a:xfrm>
              <a:off x="7897509" y="1420086"/>
              <a:ext cx="4090114" cy="494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SERVER SIDE</a:t>
              </a:r>
            </a:p>
          </p:txBody>
        </p:sp>
        <p:sp>
          <p:nvSpPr>
            <p:cNvPr id="109579" name="Rectangle 17"/>
            <p:cNvSpPr>
              <a:spLocks/>
            </p:cNvSpPr>
            <p:nvPr/>
          </p:nvSpPr>
          <p:spPr bwMode="auto">
            <a:xfrm>
              <a:off x="9837172" y="4074831"/>
              <a:ext cx="2628908" cy="369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KEY EXCHANGE VALUES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(for ephemeral key exchanges)</a:t>
              </a:r>
            </a:p>
          </p:txBody>
        </p:sp>
        <p:sp>
          <p:nvSpPr>
            <p:cNvPr id="109580" name="Rectangle 18"/>
            <p:cNvSpPr>
              <a:spLocks/>
            </p:cNvSpPr>
            <p:nvPr/>
          </p:nvSpPr>
          <p:spPr bwMode="auto">
            <a:xfrm>
              <a:off x="9846486" y="4851351"/>
              <a:ext cx="2740677" cy="4236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SERVER NEGOTIATION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FINISHED</a:t>
              </a:r>
            </a:p>
          </p:txBody>
        </p:sp>
        <p:sp>
          <p:nvSpPr>
            <p:cNvPr id="109581" name="Line 19"/>
            <p:cNvSpPr>
              <a:spLocks noChangeShapeType="1"/>
            </p:cNvSpPr>
            <p:nvPr/>
          </p:nvSpPr>
          <p:spPr bwMode="auto">
            <a:xfrm rot="10800000" flipH="1">
              <a:off x="9634897" y="2542096"/>
              <a:ext cx="448903" cy="5253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582" name="Line 20"/>
            <p:cNvSpPr>
              <a:spLocks noChangeShapeType="1"/>
            </p:cNvSpPr>
            <p:nvPr/>
          </p:nvSpPr>
          <p:spPr bwMode="auto">
            <a:xfrm rot="10800000" flipH="1">
              <a:off x="9597334" y="3212300"/>
              <a:ext cx="363250" cy="41942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583" name="Line 21"/>
            <p:cNvSpPr>
              <a:spLocks noChangeShapeType="1"/>
            </p:cNvSpPr>
            <p:nvPr/>
          </p:nvSpPr>
          <p:spPr bwMode="auto">
            <a:xfrm>
              <a:off x="9578706" y="4243264"/>
              <a:ext cx="344622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584" name="Line 22"/>
            <p:cNvSpPr>
              <a:spLocks noChangeShapeType="1"/>
            </p:cNvSpPr>
            <p:nvPr/>
          </p:nvSpPr>
          <p:spPr bwMode="auto">
            <a:xfrm>
              <a:off x="9578706" y="4873750"/>
              <a:ext cx="344622" cy="270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585" name="Line 23"/>
            <p:cNvSpPr>
              <a:spLocks noChangeShapeType="1"/>
            </p:cNvSpPr>
            <p:nvPr/>
          </p:nvSpPr>
          <p:spPr bwMode="auto">
            <a:xfrm>
              <a:off x="2006599" y="2451928"/>
              <a:ext cx="1012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586" name="Rectangle 24"/>
            <p:cNvSpPr>
              <a:spLocks/>
            </p:cNvSpPr>
            <p:nvPr/>
          </p:nvSpPr>
          <p:spPr bwMode="auto">
            <a:xfrm>
              <a:off x="406400" y="4964669"/>
              <a:ext cx="2062670" cy="369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SEND ENCRYPTED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SYMMETRIC KEY</a:t>
              </a:r>
            </a:p>
          </p:txBody>
        </p:sp>
        <p:sp>
          <p:nvSpPr>
            <p:cNvPr id="109587" name="Line 25"/>
            <p:cNvSpPr>
              <a:spLocks noChangeShapeType="1"/>
            </p:cNvSpPr>
            <p:nvPr/>
          </p:nvSpPr>
          <p:spPr bwMode="auto">
            <a:xfrm>
              <a:off x="2197275" y="5216899"/>
              <a:ext cx="889497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588" name="Rectangle 26"/>
            <p:cNvSpPr>
              <a:spLocks/>
            </p:cNvSpPr>
            <p:nvPr/>
          </p:nvSpPr>
          <p:spPr bwMode="auto">
            <a:xfrm>
              <a:off x="177800" y="5486400"/>
              <a:ext cx="1657911" cy="369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ACTIVATE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ENCRYPTION</a:t>
              </a:r>
            </a:p>
          </p:txBody>
        </p:sp>
        <p:sp>
          <p:nvSpPr>
            <p:cNvPr id="109589" name="Line 27"/>
            <p:cNvSpPr>
              <a:spLocks noChangeShapeType="1"/>
            </p:cNvSpPr>
            <p:nvPr/>
          </p:nvSpPr>
          <p:spPr bwMode="auto">
            <a:xfrm>
              <a:off x="1833382" y="5746837"/>
              <a:ext cx="1271376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590" name="Rectangle 28"/>
            <p:cNvSpPr>
              <a:spLocks/>
            </p:cNvSpPr>
            <p:nvPr/>
          </p:nvSpPr>
          <p:spPr bwMode="auto">
            <a:xfrm>
              <a:off x="406411" y="6178784"/>
              <a:ext cx="1950902" cy="7386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Cryptograph checksum of all previous handshake messages; protects against MITM</a:t>
              </a:r>
            </a:p>
          </p:txBody>
        </p:sp>
        <p:sp>
          <p:nvSpPr>
            <p:cNvPr id="109591" name="Rectangle 36"/>
            <p:cNvSpPr>
              <a:spLocks/>
            </p:cNvSpPr>
            <p:nvPr/>
          </p:nvSpPr>
          <p:spPr bwMode="auto">
            <a:xfrm>
              <a:off x="3221827" y="7924800"/>
              <a:ext cx="6289351" cy="2118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NOW THE PARTIES CAN USE SYMMETRIC ENCRYPTION</a:t>
              </a:r>
            </a:p>
          </p:txBody>
        </p:sp>
        <p:sp>
          <p:nvSpPr>
            <p:cNvPr id="109592" name="Line 29"/>
            <p:cNvSpPr>
              <a:spLocks noChangeShapeType="1"/>
            </p:cNvSpPr>
            <p:nvPr/>
          </p:nvSpPr>
          <p:spPr bwMode="auto">
            <a:xfrm>
              <a:off x="2308402" y="6336733"/>
              <a:ext cx="833613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593" name="Rectangle 35"/>
            <p:cNvSpPr>
              <a:spLocks/>
            </p:cNvSpPr>
            <p:nvPr/>
          </p:nvSpPr>
          <p:spPr bwMode="auto">
            <a:xfrm>
              <a:off x="364376" y="7069843"/>
              <a:ext cx="3166392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( CLIENT CHECKS OPTIONS )</a:t>
              </a:r>
            </a:p>
          </p:txBody>
        </p:sp>
        <p:sp>
          <p:nvSpPr>
            <p:cNvPr id="109594" name="Rectangle 30"/>
            <p:cNvSpPr>
              <a:spLocks/>
            </p:cNvSpPr>
            <p:nvPr/>
          </p:nvSpPr>
          <p:spPr bwMode="auto">
            <a:xfrm>
              <a:off x="9242756" y="6072377"/>
              <a:ext cx="3492791" cy="2118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( SERVER CHECKS OPTIONS )</a:t>
              </a:r>
            </a:p>
          </p:txBody>
        </p:sp>
        <p:sp>
          <p:nvSpPr>
            <p:cNvPr id="109595" name="Rectangle 31"/>
            <p:cNvSpPr>
              <a:spLocks/>
            </p:cNvSpPr>
            <p:nvPr/>
          </p:nvSpPr>
          <p:spPr bwMode="auto">
            <a:xfrm>
              <a:off x="9913371" y="6599662"/>
              <a:ext cx="2226072" cy="4236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ACTIVATESERVER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ENCRYPTION</a:t>
              </a:r>
            </a:p>
          </p:txBody>
        </p:sp>
        <p:sp>
          <p:nvSpPr>
            <p:cNvPr id="109596" name="Line 32"/>
            <p:cNvSpPr>
              <a:spLocks noChangeShapeType="1"/>
            </p:cNvSpPr>
            <p:nvPr/>
          </p:nvSpPr>
          <p:spPr bwMode="auto">
            <a:xfrm>
              <a:off x="9578063" y="6797947"/>
              <a:ext cx="344622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597" name="Rectangle 33"/>
            <p:cNvSpPr>
              <a:spLocks/>
            </p:cNvSpPr>
            <p:nvPr/>
          </p:nvSpPr>
          <p:spPr bwMode="auto">
            <a:xfrm>
              <a:off x="9985556" y="7424973"/>
              <a:ext cx="2223743" cy="4236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SERVER PORTION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DONE</a:t>
              </a:r>
            </a:p>
          </p:txBody>
        </p:sp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>
              <a:off x="9673534" y="7458197"/>
              <a:ext cx="344622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Session Resumption</a:t>
            </a:r>
          </a:p>
        </p:txBody>
      </p:sp>
      <p:sp>
        <p:nvSpPr>
          <p:cNvPr id="110596" name="Rectangle 11"/>
          <p:cNvSpPr txBox="1">
            <a:spLocks noChangeArrowheads="1"/>
          </p:cNvSpPr>
          <p:nvPr/>
        </p:nvSpPr>
        <p:spPr bwMode="auto">
          <a:xfrm>
            <a:off x="457200" y="1905000"/>
            <a:ext cx="117602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32080"/>
          <a:lstStyle/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Client/Server simply send a new Hello message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the Master key already established, new per connections keys can be created using the new 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ClientRandom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ServerRandom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Server and Client send Finished messages do complete the resumption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Session resumption is used to avoid expensive initial handshake process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Just by transferring new random values server and client established new set of keys using the existing master key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Also see, Version Rollback attack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28125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5DB9A8D-DC22-401A-B0E6-ADE6CC8418CB}" type="slidenum">
              <a:rPr lang="en-US" sz="1600">
                <a:solidFill>
                  <a:srgbClr val="000000"/>
                </a:solidFill>
              </a:rPr>
              <a:pPr/>
              <a:t>41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>
          <a:xfrm>
            <a:off x="650875" y="431800"/>
            <a:ext cx="11703050" cy="1625600"/>
          </a:xfrm>
        </p:spPr>
        <p:txBody>
          <a:bodyPr/>
          <a:lstStyle/>
          <a:p>
            <a:pPr eaLnBrk="1" hangingPunct="1"/>
            <a:r>
              <a:rPr lang="en-US"/>
              <a:t>SSL Abbreviated Handshake</a:t>
            </a:r>
          </a:p>
        </p:txBody>
      </p:sp>
      <p:sp>
        <p:nvSpPr>
          <p:cNvPr id="11161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42513" y="9217025"/>
            <a:ext cx="3033712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7B0C370-5C3F-457F-BAF6-3284B0992351}" type="slidenum">
              <a:rPr lang="en-US" sz="1600">
                <a:solidFill>
                  <a:srgbClr val="000000"/>
                </a:solidFill>
              </a:rPr>
              <a:pPr/>
              <a:t>42</a:t>
            </a:fld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111620" name="Group 5"/>
          <p:cNvGrpSpPr>
            <a:grpSpLocks/>
          </p:cNvGrpSpPr>
          <p:nvPr/>
        </p:nvGrpSpPr>
        <p:grpSpPr bwMode="auto">
          <a:xfrm>
            <a:off x="177800" y="2274888"/>
            <a:ext cx="12557125" cy="6716712"/>
            <a:chOff x="177800" y="2275072"/>
            <a:chExt cx="12557747" cy="6716528"/>
          </a:xfrm>
        </p:grpSpPr>
        <p:pic>
          <p:nvPicPr>
            <p:cNvPr id="111621" name="Picture 11"/>
            <p:cNvPicPr>
              <a:picLocks noChangeArrowheads="1"/>
            </p:cNvPicPr>
            <p:nvPr/>
          </p:nvPicPr>
          <p:blipFill>
            <a:blip r:embed="rId2"/>
            <a:srcRect t="229" b="278"/>
            <a:stretch>
              <a:fillRect/>
            </a:stretch>
          </p:blipFill>
          <p:spPr bwMode="auto">
            <a:xfrm>
              <a:off x="2802845" y="3126487"/>
              <a:ext cx="6934354" cy="53340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11622" name="Rectangle 12"/>
            <p:cNvSpPr>
              <a:spLocks/>
            </p:cNvSpPr>
            <p:nvPr/>
          </p:nvSpPr>
          <p:spPr bwMode="auto">
            <a:xfrm>
              <a:off x="330201" y="2775860"/>
              <a:ext cx="2712735" cy="14773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eaLnBrk="1" hangingPunct="1"/>
              <a:r>
                <a:rPr lang="en-US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OFFER CIPHER SUITE</a:t>
              </a:r>
            </a:p>
            <a:p>
              <a:pPr marL="41275" eaLnBrk="1" hangingPunct="1"/>
              <a:r>
                <a:rPr lang="en-US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MENU TO SERVER:</a:t>
              </a:r>
            </a:p>
            <a:p>
              <a:pPr marL="509588" lvl="1" indent="-222250" eaLnBrk="1" hangingPunct="1"/>
              <a:r>
                <a:rPr lang="en-US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Version</a:t>
              </a:r>
            </a:p>
            <a:p>
              <a:pPr marL="509588" lvl="1" indent="-222250" eaLnBrk="1" hangingPunct="1"/>
              <a:r>
                <a:rPr lang="en-US" sz="1200" b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Ciphersuite</a:t>
              </a:r>
              <a:endPara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endParaRPr>
            </a:p>
            <a:p>
              <a:pPr marL="509588" lvl="1" indent="-222250" eaLnBrk="1" hangingPunct="1"/>
              <a:r>
                <a:rPr lang="en-US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Compression</a:t>
              </a:r>
            </a:p>
            <a:p>
              <a:pPr marL="509588" lvl="1" indent="-222250" eaLnBrk="1" hangingPunct="1"/>
              <a:r>
                <a:rPr lang="en-US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Client Random</a:t>
              </a:r>
            </a:p>
            <a:p>
              <a:pPr marL="509588" lvl="1" indent="-222250" eaLnBrk="1" hangingPunct="1"/>
              <a:r>
                <a:rPr lang="en-US" sz="1200" b="1" u="sng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Session ID (only for resumption)</a:t>
              </a:r>
            </a:p>
            <a:p>
              <a:pPr marL="509588" lvl="1" indent="-222250" eaLnBrk="1" hangingPunct="1"/>
              <a:r>
                <a:rPr lang="en-US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Options</a:t>
              </a:r>
            </a:p>
          </p:txBody>
        </p:sp>
        <p:sp>
          <p:nvSpPr>
            <p:cNvPr id="111623" name="Rectangle 13"/>
            <p:cNvSpPr>
              <a:spLocks/>
            </p:cNvSpPr>
            <p:nvPr/>
          </p:nvSpPr>
          <p:spPr bwMode="auto">
            <a:xfrm>
              <a:off x="10070974" y="3170989"/>
              <a:ext cx="250336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SERVER CONFIRMS SESSION ID FOR RESUMPTION</a:t>
              </a:r>
            </a:p>
          </p:txBody>
        </p:sp>
        <p:sp>
          <p:nvSpPr>
            <p:cNvPr id="111624" name="Rectangle 15"/>
            <p:cNvSpPr>
              <a:spLocks/>
            </p:cNvSpPr>
            <p:nvPr/>
          </p:nvSpPr>
          <p:spPr bwMode="auto">
            <a:xfrm>
              <a:off x="2136733" y="2296723"/>
              <a:ext cx="3470893" cy="494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eaLnBrk="1" hangingPunct="1"/>
              <a:r>
                <a:rPr lang="en-US"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CLIENT SIDE</a:t>
              </a:r>
            </a:p>
          </p:txBody>
        </p:sp>
        <p:sp>
          <p:nvSpPr>
            <p:cNvPr id="111625" name="Rectangle 16"/>
            <p:cNvSpPr>
              <a:spLocks/>
            </p:cNvSpPr>
            <p:nvPr/>
          </p:nvSpPr>
          <p:spPr bwMode="auto">
            <a:xfrm>
              <a:off x="7897509" y="2275072"/>
              <a:ext cx="4090114" cy="494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SERVER SIDE</a:t>
              </a:r>
            </a:p>
          </p:txBody>
        </p:sp>
        <p:sp>
          <p:nvSpPr>
            <p:cNvPr id="111626" name="Rectangle 18"/>
            <p:cNvSpPr>
              <a:spLocks/>
            </p:cNvSpPr>
            <p:nvPr/>
          </p:nvSpPr>
          <p:spPr bwMode="auto">
            <a:xfrm>
              <a:off x="9846486" y="5706337"/>
              <a:ext cx="2740677" cy="4236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SERVER NEGOTIATION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FINISHED</a:t>
              </a:r>
            </a:p>
          </p:txBody>
        </p:sp>
        <p:sp>
          <p:nvSpPr>
            <p:cNvPr id="111627" name="Line 19"/>
            <p:cNvSpPr>
              <a:spLocks noChangeShapeType="1"/>
            </p:cNvSpPr>
            <p:nvPr/>
          </p:nvSpPr>
          <p:spPr bwMode="auto">
            <a:xfrm rot="10800000" flipH="1">
              <a:off x="9634897" y="3397082"/>
              <a:ext cx="448903" cy="5253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628" name="Line 23"/>
            <p:cNvSpPr>
              <a:spLocks noChangeShapeType="1"/>
            </p:cNvSpPr>
            <p:nvPr/>
          </p:nvSpPr>
          <p:spPr bwMode="auto">
            <a:xfrm>
              <a:off x="2006599" y="3306914"/>
              <a:ext cx="1012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629" name="Rectangle 26"/>
            <p:cNvSpPr>
              <a:spLocks/>
            </p:cNvSpPr>
            <p:nvPr/>
          </p:nvSpPr>
          <p:spPr bwMode="auto">
            <a:xfrm>
              <a:off x="177800" y="6341386"/>
              <a:ext cx="1657911" cy="369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ACTIVATE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ENCRYPTION</a:t>
              </a:r>
            </a:p>
          </p:txBody>
        </p:sp>
        <p:sp>
          <p:nvSpPr>
            <p:cNvPr id="111630" name="Line 27"/>
            <p:cNvSpPr>
              <a:spLocks noChangeShapeType="1"/>
            </p:cNvSpPr>
            <p:nvPr/>
          </p:nvSpPr>
          <p:spPr bwMode="auto">
            <a:xfrm>
              <a:off x="1833382" y="6601823"/>
              <a:ext cx="1271376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631" name="Rectangle 28"/>
            <p:cNvSpPr>
              <a:spLocks/>
            </p:cNvSpPr>
            <p:nvPr/>
          </p:nvSpPr>
          <p:spPr bwMode="auto">
            <a:xfrm>
              <a:off x="589098" y="6821269"/>
              <a:ext cx="1950902" cy="7386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Cryptograph checksum of all previous handshake messages; protects against MITM</a:t>
              </a:r>
            </a:p>
          </p:txBody>
        </p:sp>
        <p:sp>
          <p:nvSpPr>
            <p:cNvPr id="111632" name="Rectangle 36"/>
            <p:cNvSpPr>
              <a:spLocks/>
            </p:cNvSpPr>
            <p:nvPr/>
          </p:nvSpPr>
          <p:spPr bwMode="auto">
            <a:xfrm>
              <a:off x="3221827" y="8779786"/>
              <a:ext cx="6289351" cy="2118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NOW THE PARTIES CAN USE SYMMETRIC ENCRYPTION</a:t>
              </a:r>
            </a:p>
          </p:txBody>
        </p:sp>
        <p:sp>
          <p:nvSpPr>
            <p:cNvPr id="111633" name="Line 29"/>
            <p:cNvSpPr>
              <a:spLocks noChangeShapeType="1"/>
            </p:cNvSpPr>
            <p:nvPr/>
          </p:nvSpPr>
          <p:spPr bwMode="auto">
            <a:xfrm>
              <a:off x="2308402" y="7191719"/>
              <a:ext cx="833613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634" name="Rectangle 30"/>
            <p:cNvSpPr>
              <a:spLocks/>
            </p:cNvSpPr>
            <p:nvPr/>
          </p:nvSpPr>
          <p:spPr bwMode="auto">
            <a:xfrm>
              <a:off x="9242756" y="6927363"/>
              <a:ext cx="3492791" cy="2118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( SERVER CHECKS OPTIONS )</a:t>
              </a:r>
            </a:p>
          </p:txBody>
        </p:sp>
        <p:sp>
          <p:nvSpPr>
            <p:cNvPr id="111635" name="Rectangle 31"/>
            <p:cNvSpPr>
              <a:spLocks/>
            </p:cNvSpPr>
            <p:nvPr/>
          </p:nvSpPr>
          <p:spPr bwMode="auto">
            <a:xfrm>
              <a:off x="9232843" y="4329896"/>
              <a:ext cx="2226072" cy="4236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1275" bIns="0" anchor="ctr">
              <a:spAutoFit/>
            </a:bodyPr>
            <a:lstStyle/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ACTIVATESERVER</a:t>
              </a:r>
            </a:p>
            <a:p>
              <a:pPr marL="41275" algn="ctr" eaLnBrk="1" hangingPunct="1"/>
              <a:r>
                <a:rPr lang="en-US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ENCRYPTION</a:t>
              </a:r>
            </a:p>
          </p:txBody>
        </p:sp>
        <p:sp>
          <p:nvSpPr>
            <p:cNvPr id="111636" name="Line 32"/>
            <p:cNvSpPr>
              <a:spLocks noChangeShapeType="1"/>
            </p:cNvSpPr>
            <p:nvPr/>
          </p:nvSpPr>
          <p:spPr bwMode="auto">
            <a:xfrm>
              <a:off x="9578063" y="7652933"/>
              <a:ext cx="344622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637" name="Line 34"/>
            <p:cNvSpPr>
              <a:spLocks noChangeShapeType="1"/>
            </p:cNvSpPr>
            <p:nvPr/>
          </p:nvSpPr>
          <p:spPr bwMode="auto">
            <a:xfrm>
              <a:off x="9673534" y="8313183"/>
              <a:ext cx="344622" cy="27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537116" y="4311778"/>
              <a:ext cx="6089952" cy="1022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" name="Picture 11"/>
            <p:cNvPicPr>
              <a:picLocks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9396" t="79245" r="9686" b="597"/>
            <a:stretch/>
          </p:blipFill>
          <p:spPr bwMode="auto">
            <a:xfrm>
              <a:off x="3454399" y="4329388"/>
              <a:ext cx="5611137" cy="10808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/>
          </p:nvSpPr>
          <p:spPr>
            <a:xfrm>
              <a:off x="2986227" y="5384899"/>
              <a:ext cx="6591626" cy="939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6953" y="7410493"/>
              <a:ext cx="6483671" cy="992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642" name="Line 22"/>
            <p:cNvSpPr>
              <a:spLocks noChangeShapeType="1"/>
            </p:cNvSpPr>
            <p:nvPr/>
          </p:nvSpPr>
          <p:spPr bwMode="auto">
            <a:xfrm>
              <a:off x="9065536" y="5298206"/>
              <a:ext cx="857792" cy="4332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Cipher Suite</a:t>
            </a:r>
          </a:p>
        </p:txBody>
      </p:sp>
      <p:sp>
        <p:nvSpPr>
          <p:cNvPr id="112644" name="Rectangle 11"/>
          <p:cNvSpPr txBox="1">
            <a:spLocks noChangeArrowheads="1"/>
          </p:cNvSpPr>
          <p:nvPr/>
        </p:nvSpPr>
        <p:spPr bwMode="auto">
          <a:xfrm>
            <a:off x="1397000" y="2286000"/>
            <a:ext cx="96012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44450" bIns="38100"/>
          <a:lstStyle/>
          <a:p>
            <a:pPr marL="349250" indent="-34290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For public-key, symmetric encryption and certificate verification we need</a:t>
            </a:r>
          </a:p>
          <a:p>
            <a:pPr marL="749300" lvl="1" indent="-285750" eaLnBrk="1" hangingPunct="1"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Key exchange algorithm</a:t>
            </a:r>
          </a:p>
          <a:p>
            <a:pPr marL="749300" lvl="1" indent="-285750" eaLnBrk="1" hangingPunct="1"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Symmetric encryption algorithm</a:t>
            </a:r>
          </a:p>
          <a:p>
            <a:pPr marL="749300" lvl="1" indent="-285750" eaLnBrk="1" hangingPunct="1"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Message digest (hash) algorithm</a:t>
            </a:r>
          </a:p>
          <a:p>
            <a:pPr marL="749300" lvl="1" indent="-285750" eaLnBrk="1" hangingPunct="1"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  <a:sym typeface="Georgia" pitchFamily="18" charset="0"/>
            </a:endParaRPr>
          </a:p>
          <a:p>
            <a:pPr marL="349250" indent="-342900" eaLnBrk="1" hangingPunct="1">
              <a:spcBef>
                <a:spcPts val="5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This collection is called a </a:t>
            </a:r>
            <a:r>
              <a:rPr lang="en-US" sz="2800" u="sng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cipher suite</a:t>
            </a:r>
          </a:p>
          <a:p>
            <a:pPr marL="349250" indent="-342900" eaLnBrk="1" hangingPunct="1">
              <a:spcBef>
                <a:spcPts val="5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SSL supports a variety of cipher suites</a:t>
            </a:r>
          </a:p>
          <a:p>
            <a:pPr marL="349250" indent="-342900" eaLnBrk="1" hangingPunct="1">
              <a:spcBef>
                <a:spcPts val="5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Client and server must agree upon a common suite</a:t>
            </a:r>
          </a:p>
          <a:p>
            <a:pPr marL="349250" indent="-342900" eaLnBrk="1" hangingPunct="1">
              <a:spcBef>
                <a:spcPts val="5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The client offers a choice; the server picks one.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9931400" y="9128125"/>
            <a:ext cx="3033713" cy="5191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700" kern="1200">
                <a:solidFill>
                  <a:srgbClr val="898989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fld id="{35DB9A8D-DC22-401A-B0E6-ADE6CC8418CB}" type="slidenum">
              <a:rPr lang="en-US" sz="1600" smtClean="0">
                <a:solidFill>
                  <a:srgbClr val="000000"/>
                </a:solidFill>
              </a:rPr>
              <a:pPr/>
              <a:t>43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Perfect Forward Secrecy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key is compromised, only the specific session it protected will be revealed to an attacker. The security of previous or future encrypted sessions is not affected.</a:t>
            </a:r>
          </a:p>
          <a:p>
            <a:pPr eaLnBrk="1" hangingPunct="1"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Keys are securely deleted after use. Without these keys, there is no way captured cipher text can be decrypted. </a:t>
            </a:r>
          </a:p>
          <a:p>
            <a:pPr eaLnBrk="1" hangingPunct="1"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called perfect forward secrecy. </a:t>
            </a:r>
          </a:p>
          <a:p>
            <a:pPr eaLnBrk="1" hangingPunct="1"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of a misnomer – Actually computational forward secrecy.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44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07008"/>
      </p:ext>
    </p:extLst>
  </p:cSld>
  <p:clrMapOvr>
    <a:masterClrMapping/>
  </p:clrMapOvr>
  <p:transition spd="med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Types of Keys (Examples)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7151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Key Exchange and Authentication Protocols</a:t>
            </a:r>
          </a:p>
          <a:p>
            <a:pPr lvl="1">
              <a:defRPr/>
            </a:pPr>
            <a:r>
              <a:rPr lang="en-US" dirty="0"/>
              <a:t>RSA</a:t>
            </a:r>
          </a:p>
          <a:p>
            <a:pPr lvl="2">
              <a:defRPr/>
            </a:pPr>
            <a:r>
              <a:rPr lang="en-US" dirty="0"/>
              <a:t>Client encrypts random secret key with server’s RSA key in certificate</a:t>
            </a:r>
          </a:p>
          <a:p>
            <a:pPr lvl="1">
              <a:defRPr/>
            </a:pPr>
            <a:r>
              <a:rPr lang="en-US" dirty="0"/>
              <a:t>DH_RSA (fixed </a:t>
            </a:r>
            <a:r>
              <a:rPr lang="en-US" dirty="0" err="1"/>
              <a:t>Diffie</a:t>
            </a:r>
            <a:r>
              <a:rPr lang="en-US" dirty="0"/>
              <a:t>-Hellman)</a:t>
            </a:r>
          </a:p>
          <a:p>
            <a:pPr lvl="2">
              <a:defRPr/>
            </a:pPr>
            <a:r>
              <a:rPr lang="en-US" dirty="0"/>
              <a:t>Uses DH keys A, g, n included in the server’s certificate</a:t>
            </a:r>
          </a:p>
          <a:p>
            <a:pPr lvl="2">
              <a:defRPr/>
            </a:pPr>
            <a:r>
              <a:rPr lang="en-US" dirty="0"/>
              <a:t>Server uses the same “A” each time (specified in the certificate)</a:t>
            </a:r>
          </a:p>
          <a:p>
            <a:pPr lvl="2">
              <a:defRPr/>
            </a:pPr>
            <a:r>
              <a:rPr lang="en-US" dirty="0"/>
              <a:t>Signed with server’s RSA public key</a:t>
            </a:r>
          </a:p>
          <a:p>
            <a:pPr lvl="1">
              <a:defRPr/>
            </a:pPr>
            <a:r>
              <a:rPr lang="en-US" dirty="0"/>
              <a:t>DHE_RSA (Ephemeral </a:t>
            </a:r>
            <a:r>
              <a:rPr lang="en-US" dirty="0" err="1"/>
              <a:t>Diffie</a:t>
            </a:r>
            <a:r>
              <a:rPr lang="en-US" dirty="0"/>
              <a:t>-Hellman)</a:t>
            </a:r>
          </a:p>
          <a:p>
            <a:pPr lvl="2">
              <a:defRPr/>
            </a:pPr>
            <a:r>
              <a:rPr lang="en-US" dirty="0" err="1"/>
              <a:t>Diffie</a:t>
            </a:r>
            <a:r>
              <a:rPr lang="en-US" dirty="0"/>
              <a:t>-Hellman Ephemeral signed by the server RSA key in cert</a:t>
            </a:r>
          </a:p>
          <a:p>
            <a:pPr lvl="2">
              <a:defRPr/>
            </a:pPr>
            <a:r>
              <a:rPr lang="en-US" dirty="0"/>
              <a:t>Ephemeral means a, b is generated new each time</a:t>
            </a:r>
          </a:p>
          <a:p>
            <a:pPr lvl="3">
              <a:defRPr/>
            </a:pPr>
            <a:r>
              <a:rPr lang="en-US" dirty="0"/>
              <a:t>This is the </a:t>
            </a:r>
            <a:r>
              <a:rPr lang="en-US" dirty="0" err="1"/>
              <a:t>Diffie</a:t>
            </a:r>
            <a:r>
              <a:rPr lang="en-US" dirty="0"/>
              <a:t>-Hellman we learned in class</a:t>
            </a:r>
          </a:p>
          <a:p>
            <a:pPr lvl="2">
              <a:defRPr/>
            </a:pPr>
            <a:r>
              <a:rPr lang="en-US" dirty="0"/>
              <a:t>Signed with server’s RSA public key</a:t>
            </a:r>
          </a:p>
          <a:p>
            <a:pPr lvl="1">
              <a:defRPr/>
            </a:pPr>
            <a:r>
              <a:rPr lang="en-US" dirty="0"/>
              <a:t>ECDHE_RSA</a:t>
            </a:r>
          </a:p>
          <a:p>
            <a:pPr lvl="2">
              <a:defRPr/>
            </a:pPr>
            <a:r>
              <a:rPr lang="en-US" dirty="0"/>
              <a:t>Variant DHE_RSA except uses the Ecliptic Curve concept of DH</a:t>
            </a:r>
          </a:p>
          <a:p>
            <a:pPr>
              <a:defRPr/>
            </a:pPr>
            <a:r>
              <a:rPr lang="en-US" dirty="0"/>
              <a:t>Symmetric Protocols</a:t>
            </a:r>
          </a:p>
          <a:p>
            <a:pPr lvl="1">
              <a:defRPr/>
            </a:pPr>
            <a:r>
              <a:rPr lang="en-US" dirty="0"/>
              <a:t>RC4, AES, DES</a:t>
            </a:r>
          </a:p>
          <a:p>
            <a:pPr>
              <a:defRPr/>
            </a:pPr>
            <a:r>
              <a:rPr lang="en-US" dirty="0"/>
              <a:t>Hashing Protocols</a:t>
            </a:r>
          </a:p>
          <a:p>
            <a:pPr lvl="1">
              <a:defRPr/>
            </a:pPr>
            <a:r>
              <a:rPr lang="en-US" dirty="0"/>
              <a:t>MD5, SHA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500" y="9069388"/>
            <a:ext cx="9321800" cy="461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/>
              <a:t>Full list at https://www.openssl.org/docs/apps/ciphers.html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45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1"/>
          <p:cNvSpPr>
            <a:spLocks/>
          </p:cNvSpPr>
          <p:nvPr/>
        </p:nvSpPr>
        <p:spPr bwMode="auto">
          <a:xfrm>
            <a:off x="3454400" y="3124200"/>
            <a:ext cx="78486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/>
          <a:lstStyle/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SSL_NULL_WITH_NULL_NULL = { 0, 0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SSL_RSA_WITH_NULL_MD5 = { 0, 1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SSL_RSA_WITH_NULL_SHA = { 0, 2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SSL_RSA_EXPORT_WITH_RC4_40_MD5 = { 0, 3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SSL_RSA_WITH_RC4_128_MD5 = { 0, 4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SSL_RSA_WITH_RC4_128_SHA = { 0, 5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SSL_RSA_EXPORT_WITH_RC2_CBC_40_MD5 = { 0, 6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SSL_RSA_WITH_IDEA_CBC_SHA = { 0, 7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SSL_RSA_EXPORT_WITH_DES40_CBC_SHA = { 0, 8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SSL_RSA_WITH_DES_CBC_SHA = { 0, 9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SSL_RSA_WITH_3DES_EDE_CBC_SHA = { 0, 10 }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TLS_ECDHE_RSA_WITH_AES_128_GCM_SHA256 = { 192 , 46 };</a:t>
            </a:r>
          </a:p>
          <a:p>
            <a:pPr marL="41275" eaLnBrk="1" hangingPunct="1">
              <a:spcBef>
                <a:spcPts val="500"/>
              </a:spcBef>
            </a:pPr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41275" eaLnBrk="1" hangingPunct="1">
              <a:spcBef>
                <a:spcPts val="500"/>
              </a:spcBef>
            </a:pPr>
            <a:r>
              <a:rPr lang="en-US" sz="1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Example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:</a:t>
            </a:r>
          </a:p>
          <a:p>
            <a:pPr marL="41275" eaLnBrk="1" hangingPunct="1">
              <a:spcBef>
                <a:spcPts val="500"/>
              </a:spcBef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TLS_DHE_RSA_WITH_AES_128_CBC_SHA</a:t>
            </a:r>
          </a:p>
          <a:p>
            <a:pPr marL="327025" indent="-285750" eaLnBrk="1" hangingPunct="1">
              <a:spcBef>
                <a:spcPts val="500"/>
              </a:spcBef>
              <a:buFont typeface="Arial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Diffie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-Hellman Ephemeral key exchange</a:t>
            </a:r>
          </a:p>
          <a:p>
            <a:pPr marL="327025" indent="-285750" eaLnBrk="1" hangingPunct="1">
              <a:spcBef>
                <a:spcPts val="500"/>
              </a:spcBef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Key exchange signed with RSA private keys for purpose of authentication</a:t>
            </a:r>
          </a:p>
          <a:p>
            <a:pPr marL="327025" indent="-285750" eaLnBrk="1" hangingPunct="1">
              <a:spcBef>
                <a:spcPts val="500"/>
              </a:spcBef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Symmetric (bulk) encryption is AES 128-bits using CBC mode</a:t>
            </a:r>
          </a:p>
          <a:p>
            <a:pPr marL="327025" indent="-285750" eaLnBrk="1" hangingPunct="1">
              <a:spcBef>
                <a:spcPts val="500"/>
              </a:spcBef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Hashing algorithm is SHA1</a:t>
            </a:r>
          </a:p>
        </p:txBody>
      </p:sp>
      <p:sp>
        <p:nvSpPr>
          <p:cNvPr id="11469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28125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5DB9A8D-DC22-401A-B0E6-ADE6CC8418CB}" type="slidenum">
              <a:rPr lang="en-US" sz="1600">
                <a:solidFill>
                  <a:srgbClr val="000000"/>
                </a:solidFill>
              </a:rPr>
              <a:pPr/>
              <a:t>46</a:t>
            </a:fld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4692" name="Rectangle 10"/>
          <p:cNvSpPr>
            <a:spLocks/>
          </p:cNvSpPr>
          <p:nvPr/>
        </p:nvSpPr>
        <p:spPr bwMode="auto">
          <a:xfrm>
            <a:off x="5359400" y="4495800"/>
            <a:ext cx="996950" cy="309563"/>
          </a:xfrm>
          <a:prstGeom prst="rect">
            <a:avLst/>
          </a:prstGeom>
          <a:solidFill>
            <a:srgbClr val="FFFF66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/>
          </a:p>
        </p:txBody>
      </p:sp>
      <p:sp>
        <p:nvSpPr>
          <p:cNvPr id="114693" name="Rectangle 12"/>
          <p:cNvSpPr>
            <a:spLocks/>
          </p:cNvSpPr>
          <p:nvPr/>
        </p:nvSpPr>
        <p:spPr bwMode="auto">
          <a:xfrm>
            <a:off x="4064000" y="3505200"/>
            <a:ext cx="539750" cy="293688"/>
          </a:xfrm>
          <a:prstGeom prst="rect">
            <a:avLst/>
          </a:prstGeom>
          <a:solidFill>
            <a:srgbClr val="FFFF66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/>
          </a:p>
        </p:txBody>
      </p:sp>
      <p:sp>
        <p:nvSpPr>
          <p:cNvPr id="114694" name="Rectangle 13"/>
          <p:cNvSpPr>
            <a:spLocks/>
          </p:cNvSpPr>
          <p:nvPr/>
        </p:nvSpPr>
        <p:spPr bwMode="auto">
          <a:xfrm>
            <a:off x="6426200" y="4191000"/>
            <a:ext cx="838200" cy="228600"/>
          </a:xfrm>
          <a:prstGeom prst="rect">
            <a:avLst/>
          </a:prstGeom>
          <a:solidFill>
            <a:srgbClr val="FFFF66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/>
          </a:p>
        </p:txBody>
      </p:sp>
      <p:sp>
        <p:nvSpPr>
          <p:cNvPr id="114695" name="Rectangle 14"/>
          <p:cNvSpPr>
            <a:spLocks/>
          </p:cNvSpPr>
          <p:nvPr/>
        </p:nvSpPr>
        <p:spPr bwMode="auto">
          <a:xfrm>
            <a:off x="6502400" y="4876800"/>
            <a:ext cx="539750" cy="293688"/>
          </a:xfrm>
          <a:prstGeom prst="rect">
            <a:avLst/>
          </a:prstGeom>
          <a:solidFill>
            <a:srgbClr val="FFFF66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/>
          </a:p>
        </p:txBody>
      </p:sp>
      <p:sp>
        <p:nvSpPr>
          <p:cNvPr id="114696" name="Rectangle 16"/>
          <p:cNvSpPr>
            <a:spLocks/>
          </p:cNvSpPr>
          <p:nvPr/>
        </p:nvSpPr>
        <p:spPr bwMode="auto">
          <a:xfrm>
            <a:off x="7416800" y="1676400"/>
            <a:ext cx="3194050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 anchor="ctr">
            <a:spAutoFit/>
          </a:bodyPr>
          <a:lstStyle/>
          <a:p>
            <a:pPr marL="41275" algn="ctr" eaLnBrk="1" hangingPunct="1"/>
            <a:r>
              <a:rPr lang="en-US" sz="1200" b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INITIAL (NULL) CIPHER SUITE</a:t>
            </a:r>
          </a:p>
        </p:txBody>
      </p:sp>
      <p:sp>
        <p:nvSpPr>
          <p:cNvPr id="114697" name="Rectangle 17"/>
          <p:cNvSpPr>
            <a:spLocks/>
          </p:cNvSpPr>
          <p:nvPr/>
        </p:nvSpPr>
        <p:spPr bwMode="auto">
          <a:xfrm>
            <a:off x="1473200" y="1824058"/>
            <a:ext cx="1481138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 anchor="ctr">
            <a:spAutoFit/>
          </a:bodyPr>
          <a:lstStyle/>
          <a:p>
            <a:pPr marL="41275" algn="ctr" eaLnBrk="1" hangingPunct="1"/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KEY-EXCHANGE &amp; AUTHENTICATION</a:t>
            </a:r>
          </a:p>
          <a:p>
            <a:pPr marL="41275" algn="ctr" eaLnBrk="1" hangingPunct="1"/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ALGORITHM</a:t>
            </a:r>
          </a:p>
        </p:txBody>
      </p:sp>
      <p:sp>
        <p:nvSpPr>
          <p:cNvPr id="114698" name="Rectangle 18"/>
          <p:cNvSpPr>
            <a:spLocks/>
          </p:cNvSpPr>
          <p:nvPr/>
        </p:nvSpPr>
        <p:spPr bwMode="auto">
          <a:xfrm>
            <a:off x="3552825" y="1916113"/>
            <a:ext cx="1468438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 anchor="ctr">
            <a:spAutoFit/>
          </a:bodyPr>
          <a:lstStyle/>
          <a:p>
            <a:pPr marL="41275" algn="ctr" eaLnBrk="1" hangingPunct="1"/>
            <a:r>
              <a:rPr lang="en-US" sz="1200" b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SYMMETRIC</a:t>
            </a:r>
          </a:p>
          <a:p>
            <a:pPr marL="41275" algn="ctr" eaLnBrk="1" hangingPunct="1"/>
            <a:r>
              <a:rPr lang="en-US" sz="1200" b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ALGORITHM</a:t>
            </a:r>
          </a:p>
        </p:txBody>
      </p:sp>
      <p:sp>
        <p:nvSpPr>
          <p:cNvPr id="114699" name="Rectangle 19"/>
          <p:cNvSpPr>
            <a:spLocks/>
          </p:cNvSpPr>
          <p:nvPr/>
        </p:nvSpPr>
        <p:spPr bwMode="auto">
          <a:xfrm>
            <a:off x="9931400" y="4343400"/>
            <a:ext cx="14684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 anchor="ctr">
            <a:spAutoFit/>
          </a:bodyPr>
          <a:lstStyle/>
          <a:p>
            <a:pPr marL="41275" algn="ctr" eaLnBrk="1" hangingPunct="1"/>
            <a:r>
              <a:rPr lang="en-US" sz="1200" b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HASH</a:t>
            </a:r>
          </a:p>
          <a:p>
            <a:pPr marL="41275" algn="ctr" eaLnBrk="1" hangingPunct="1"/>
            <a:r>
              <a:rPr lang="en-US" sz="1200" b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ALGORITHM</a:t>
            </a:r>
          </a:p>
        </p:txBody>
      </p:sp>
      <p:sp>
        <p:nvSpPr>
          <p:cNvPr id="114700" name="Line 21"/>
          <p:cNvSpPr>
            <a:spLocks noChangeShapeType="1"/>
          </p:cNvSpPr>
          <p:nvPr/>
        </p:nvSpPr>
        <p:spPr bwMode="auto">
          <a:xfrm>
            <a:off x="2844800" y="2209800"/>
            <a:ext cx="1141413" cy="29606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701" name="Line 22"/>
          <p:cNvSpPr>
            <a:spLocks noChangeShapeType="1"/>
          </p:cNvSpPr>
          <p:nvPr/>
        </p:nvSpPr>
        <p:spPr bwMode="auto">
          <a:xfrm>
            <a:off x="4597400" y="2362200"/>
            <a:ext cx="768350" cy="21796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702" name="Line 25"/>
          <p:cNvSpPr>
            <a:spLocks noChangeShapeType="1"/>
          </p:cNvSpPr>
          <p:nvPr/>
        </p:nvSpPr>
        <p:spPr bwMode="auto">
          <a:xfrm rot="10800000" flipH="1" flipV="1">
            <a:off x="2844800" y="2057400"/>
            <a:ext cx="1239838" cy="152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703" name="Line 26"/>
          <p:cNvSpPr>
            <a:spLocks noChangeShapeType="1"/>
          </p:cNvSpPr>
          <p:nvPr/>
        </p:nvSpPr>
        <p:spPr bwMode="auto">
          <a:xfrm rot="10800000" flipH="1" flipV="1">
            <a:off x="4826000" y="2286000"/>
            <a:ext cx="1905000" cy="1905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704" name="Line 27"/>
          <p:cNvSpPr>
            <a:spLocks noChangeShapeType="1"/>
          </p:cNvSpPr>
          <p:nvPr/>
        </p:nvSpPr>
        <p:spPr bwMode="auto">
          <a:xfrm rot="10800000" flipV="1">
            <a:off x="7035800" y="4495800"/>
            <a:ext cx="2971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705" name="Rectangle 28"/>
          <p:cNvSpPr>
            <a:spLocks/>
          </p:cNvSpPr>
          <p:nvPr/>
        </p:nvSpPr>
        <p:spPr bwMode="auto">
          <a:xfrm>
            <a:off x="8864600" y="2209800"/>
            <a:ext cx="30940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1275" bIns="0" anchor="ctr">
            <a:spAutoFit/>
          </a:bodyPr>
          <a:lstStyle/>
          <a:p>
            <a:pPr marL="41275" algn="ctr" eaLnBrk="1" hangingPunct="1"/>
            <a:r>
              <a:rPr lang="en-US" sz="1200" b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CIPHER SUITE CODES USED</a:t>
            </a:r>
          </a:p>
          <a:p>
            <a:pPr marL="41275" algn="ctr" eaLnBrk="1" hangingPunct="1"/>
            <a:r>
              <a:rPr lang="en-US" sz="1200" b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IN SSL MESSAGES</a:t>
            </a:r>
          </a:p>
        </p:txBody>
      </p:sp>
      <p:sp>
        <p:nvSpPr>
          <p:cNvPr id="114706" name="Line 29"/>
          <p:cNvSpPr>
            <a:spLocks noChangeShapeType="1"/>
          </p:cNvSpPr>
          <p:nvPr/>
        </p:nvSpPr>
        <p:spPr bwMode="auto">
          <a:xfrm flipH="1">
            <a:off x="7645400" y="2438400"/>
            <a:ext cx="1524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707" name="Line 30"/>
          <p:cNvSpPr>
            <a:spLocks noChangeShapeType="1"/>
          </p:cNvSpPr>
          <p:nvPr/>
        </p:nvSpPr>
        <p:spPr bwMode="auto">
          <a:xfrm flipH="1">
            <a:off x="6807200" y="1905000"/>
            <a:ext cx="1217613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7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Cipher Suites</a:t>
            </a:r>
          </a:p>
        </p:txBody>
      </p:sp>
      <p:sp>
        <p:nvSpPr>
          <p:cNvPr id="114709" name="Rectangle 12"/>
          <p:cNvSpPr>
            <a:spLocks/>
          </p:cNvSpPr>
          <p:nvPr/>
        </p:nvSpPr>
        <p:spPr bwMode="auto">
          <a:xfrm>
            <a:off x="4079875" y="5181600"/>
            <a:ext cx="1584325" cy="274638"/>
          </a:xfrm>
          <a:prstGeom prst="rect">
            <a:avLst/>
          </a:prstGeom>
          <a:solidFill>
            <a:srgbClr val="FFFF66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/>
          </a:p>
        </p:txBody>
      </p:sp>
    </p:spTree>
  </p:cSld>
  <p:clrMapOvr>
    <a:masterClrMapping/>
  </p:clrMapOvr>
  <p:transition spd="med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Encrypt then HMAC or HMAC then Encrypt?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HMAC is keyed-hash</a:t>
            </a:r>
          </a:p>
          <a:p>
            <a:pPr>
              <a:defRPr/>
            </a:pPr>
            <a:r>
              <a:rPr lang="en-US" dirty="0"/>
              <a:t>Encrypt then HMAC (best)</a:t>
            </a:r>
          </a:p>
          <a:p>
            <a:pPr lvl="1">
              <a:defRPr/>
            </a:pPr>
            <a:r>
              <a:rPr lang="en-US" dirty="0"/>
              <a:t>Encrypt the message first, then append the MAC of the </a:t>
            </a:r>
            <a:r>
              <a:rPr lang="en-US" dirty="0" err="1"/>
              <a:t>ciphertext</a:t>
            </a:r>
            <a:endParaRPr lang="en-US" dirty="0"/>
          </a:p>
          <a:p>
            <a:pPr lvl="1">
              <a:defRPr/>
            </a:pPr>
            <a:r>
              <a:rPr lang="en-US" dirty="0"/>
              <a:t>MAC provides integrity on the </a:t>
            </a:r>
            <a:r>
              <a:rPr lang="en-US" dirty="0" err="1"/>
              <a:t>cipertext</a:t>
            </a:r>
            <a:endParaRPr lang="en-US" dirty="0"/>
          </a:p>
          <a:p>
            <a:pPr lvl="1">
              <a:defRPr/>
            </a:pPr>
            <a:r>
              <a:rPr lang="en-US" dirty="0"/>
              <a:t>Host first checks MAC before continuing processing</a:t>
            </a:r>
          </a:p>
          <a:p>
            <a:pPr lvl="1">
              <a:defRPr/>
            </a:pPr>
            <a:r>
              <a:rPr lang="en-US" dirty="0"/>
              <a:t>Bad data is dropped before reaching the decryption engine</a:t>
            </a:r>
          </a:p>
          <a:p>
            <a:pPr>
              <a:defRPr/>
            </a:pPr>
            <a:r>
              <a:rPr lang="en-US" dirty="0"/>
              <a:t>HMAC then Encrypt (What SSL uses)</a:t>
            </a:r>
          </a:p>
          <a:p>
            <a:pPr lvl="1">
              <a:defRPr/>
            </a:pPr>
            <a:r>
              <a:rPr lang="en-US" dirty="0"/>
              <a:t>MAC the plaintext, then encrypt everything</a:t>
            </a:r>
          </a:p>
          <a:p>
            <a:pPr lvl="1">
              <a:defRPr/>
            </a:pPr>
            <a:r>
              <a:rPr lang="en-US" dirty="0"/>
              <a:t>MAC provides integrity on the plaintext</a:t>
            </a:r>
          </a:p>
          <a:p>
            <a:pPr lvl="1">
              <a:defRPr/>
            </a:pPr>
            <a:r>
              <a:rPr lang="en-US" dirty="0"/>
              <a:t>Hosts decrypts </a:t>
            </a:r>
            <a:r>
              <a:rPr lang="en-US" dirty="0" err="1"/>
              <a:t>ciphertext</a:t>
            </a:r>
            <a:r>
              <a:rPr lang="en-US" dirty="0"/>
              <a:t> first, then checks integrity</a:t>
            </a:r>
          </a:p>
          <a:p>
            <a:pPr lvl="2">
              <a:defRPr/>
            </a:pPr>
            <a:r>
              <a:rPr lang="en-US" dirty="0"/>
              <a:t>Decryption engine is exposed to attacker can be fed false data</a:t>
            </a:r>
          </a:p>
          <a:p>
            <a:pPr>
              <a:defRPr/>
            </a:pPr>
            <a:r>
              <a:rPr lang="en-US" dirty="0"/>
              <a:t>Encrypt and HMAC</a:t>
            </a:r>
          </a:p>
          <a:p>
            <a:pPr lvl="1">
              <a:defRPr/>
            </a:pPr>
            <a:r>
              <a:rPr lang="en-US" dirty="0"/>
              <a:t>Append the MAC of the plaintext to the </a:t>
            </a:r>
            <a:r>
              <a:rPr lang="en-US" dirty="0" err="1"/>
              <a:t>ciphertext</a:t>
            </a:r>
            <a:endParaRPr lang="en-US" dirty="0"/>
          </a:p>
          <a:p>
            <a:pPr lvl="1">
              <a:defRPr/>
            </a:pPr>
            <a:r>
              <a:rPr lang="en-US" dirty="0"/>
              <a:t>No integrity on the </a:t>
            </a:r>
            <a:r>
              <a:rPr lang="en-US" dirty="0" err="1"/>
              <a:t>ciphertext</a:t>
            </a:r>
            <a:endParaRPr lang="en-US" dirty="0"/>
          </a:p>
          <a:p>
            <a:pPr lvl="1">
              <a:defRPr/>
            </a:pPr>
            <a:r>
              <a:rPr lang="en-US" dirty="0"/>
              <a:t>Has known </a:t>
            </a:r>
            <a:r>
              <a:rPr lang="en-US" dirty="0" err="1"/>
              <a:t>choosen</a:t>
            </a:r>
            <a:r>
              <a:rPr lang="en-US" dirty="0"/>
              <a:t>-plaintext attacks</a:t>
            </a:r>
          </a:p>
          <a:p>
            <a:pPr lvl="1">
              <a:defRPr/>
            </a:pPr>
            <a:r>
              <a:rPr lang="en-US" dirty="0"/>
              <a:t>Host does not check MAC before decrypting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47</a:t>
            </a:fld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1368" y="3657600"/>
            <a:ext cx="3703745" cy="5929313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- Integrity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Compute fixed length Message Authentication Code (HMAC)</a:t>
            </a:r>
          </a:p>
          <a:p>
            <a:pPr lvl="1" eaLnBrk="1" hangingPunct="1"/>
            <a:r>
              <a:rPr lang="en-US" dirty="0"/>
              <a:t>Includes hash of message</a:t>
            </a:r>
          </a:p>
          <a:p>
            <a:pPr lvl="1" eaLnBrk="1" hangingPunct="1"/>
            <a:r>
              <a:rPr lang="en-US" dirty="0"/>
              <a:t>Shared secret</a:t>
            </a:r>
          </a:p>
          <a:p>
            <a:pPr lvl="1" eaLnBrk="1" hangingPunct="1"/>
            <a:r>
              <a:rPr lang="en-US" dirty="0"/>
              <a:t>Sequence number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Transmit this HMAC with the message</a:t>
            </a:r>
          </a:p>
          <a:p>
            <a:pPr lvl="2" eaLnBrk="1" hangingPunct="1"/>
            <a:r>
              <a:rPr lang="en-US" dirty="0"/>
              <a:t>TLS uses MD5, SHA-1</a:t>
            </a:r>
          </a:p>
          <a:p>
            <a:pPr lvl="2" eaLnBrk="1" hangingPunct="1"/>
            <a:r>
              <a:rPr lang="en-US" dirty="0"/>
              <a:t>TLS 1.2 only uses SHA256+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48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SSL: Integrity</a:t>
            </a:r>
          </a:p>
        </p:txBody>
      </p:sp>
      <p:pic>
        <p:nvPicPr>
          <p:cNvPr id="118788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200" y="2895600"/>
            <a:ext cx="111807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9" name="Rectangle 5"/>
          <p:cNvSpPr>
            <a:spLocks/>
          </p:cNvSpPr>
          <p:nvPr/>
        </p:nvSpPr>
        <p:spPr bwMode="auto">
          <a:xfrm>
            <a:off x="3911600" y="8077200"/>
            <a:ext cx="3810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eaLnBrk="1" hangingPunct="1"/>
            <a:r>
              <a:rPr lang="en-US" sz="1600" b="1" dirty="0">
                <a:solidFill>
                  <a:schemeClr val="tx1"/>
                </a:solidFill>
                <a:cs typeface="Tahoma" pitchFamily="34" charset="0"/>
                <a:sym typeface="Wingdings" pitchFamily="2" charset="2"/>
              </a:rPr>
              <a:t>&lt;----------    encrypted  ----------&gt;</a:t>
            </a:r>
            <a:endParaRPr lang="en-US" sz="1600" b="1" dirty="0">
              <a:solidFill>
                <a:schemeClr val="tx1"/>
              </a:solidFill>
              <a:cs typeface="Tahoma" pitchFamily="34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49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1300163" y="2503488"/>
            <a:ext cx="976312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502400" y="4876800"/>
            <a:ext cx="5707063" cy="4362450"/>
          </a:xfrm>
          <a:prstGeom prst="rect">
            <a:avLst/>
          </a:prstGeom>
          <a:solidFill>
            <a:srgbClr val="83A2CF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 alt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95313" y="4886325"/>
            <a:ext cx="5762625" cy="4341813"/>
          </a:xfrm>
          <a:prstGeom prst="rect">
            <a:avLst/>
          </a:prstGeom>
          <a:solidFill>
            <a:srgbClr val="F0C566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 alt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45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Encryption vs. Hashing</a:t>
            </a:r>
          </a:p>
        </p:txBody>
      </p:sp>
      <p:sp>
        <p:nvSpPr>
          <p:cNvPr id="124933" name="Rectangle 87"/>
          <p:cNvSpPr>
            <a:spLocks noGrp="1" noChangeArrowheads="1"/>
          </p:cNvSpPr>
          <p:nvPr>
            <p:ph sz="half" idx="1"/>
          </p:nvPr>
        </p:nvSpPr>
        <p:spPr>
          <a:xfrm>
            <a:off x="931863" y="4918075"/>
            <a:ext cx="5462587" cy="42116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dirty="0">
                <a:latin typeface="Arial" pitchFamily="34" charset="0"/>
              </a:rPr>
              <a:t>Encryption keeps </a:t>
            </a:r>
            <a:br>
              <a:rPr lang="en-US" altLang="en-US" dirty="0">
                <a:latin typeface="Arial" pitchFamily="34" charset="0"/>
              </a:rPr>
            </a:br>
            <a:r>
              <a:rPr lang="en-US" altLang="en-US" dirty="0">
                <a:latin typeface="Arial" pitchFamily="34" charset="0"/>
              </a:rPr>
              <a:t>communications private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dirty="0">
                <a:latin typeface="Arial" pitchFamily="34" charset="0"/>
              </a:rPr>
              <a:t>Encryption and decryption can </a:t>
            </a:r>
            <a:br>
              <a:rPr lang="en-US" altLang="en-US" dirty="0">
                <a:latin typeface="Arial" pitchFamily="34" charset="0"/>
              </a:rPr>
            </a:br>
            <a:r>
              <a:rPr lang="en-US" altLang="en-US" dirty="0">
                <a:latin typeface="Arial" pitchFamily="34" charset="0"/>
              </a:rPr>
              <a:t>use same or different keys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dirty="0">
                <a:latin typeface="Arial" pitchFamily="34" charset="0"/>
              </a:rPr>
              <a:t>Achieved by various algorithms, </a:t>
            </a:r>
            <a:br>
              <a:rPr lang="en-US" altLang="en-US" dirty="0">
                <a:latin typeface="Arial" pitchFamily="34" charset="0"/>
              </a:rPr>
            </a:br>
            <a:r>
              <a:rPr lang="en-US" altLang="en-US" dirty="0">
                <a:latin typeface="Arial" pitchFamily="34" charset="0"/>
              </a:rPr>
              <a:t>e.g. DES, CAST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dirty="0">
                <a:latin typeface="Arial" pitchFamily="34" charset="0"/>
              </a:rPr>
              <a:t>Need key management</a:t>
            </a:r>
          </a:p>
        </p:txBody>
      </p:sp>
      <p:sp>
        <p:nvSpPr>
          <p:cNvPr id="61447" name="Rectangle 88"/>
          <p:cNvSpPr>
            <a:spLocks noGrp="1" noChangeArrowheads="1"/>
          </p:cNvSpPr>
          <p:nvPr>
            <p:ph sz="half" idx="2"/>
          </p:nvPr>
        </p:nvSpPr>
        <p:spPr>
          <a:xfrm>
            <a:off x="6688138" y="4918075"/>
            <a:ext cx="5537200" cy="42116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>
                <a:latin typeface="Arial" pitchFamily="34" charset="0"/>
              </a:rPr>
              <a:t>Hash transforms message into </a:t>
            </a:r>
            <a:br>
              <a:rPr lang="en-US" altLang="en-US" sz="2600">
                <a:latin typeface="Arial" pitchFamily="34" charset="0"/>
              </a:rPr>
            </a:br>
            <a:r>
              <a:rPr lang="en-US" altLang="en-US" sz="2600">
                <a:latin typeface="Arial" pitchFamily="34" charset="0"/>
              </a:rPr>
              <a:t>fixed-size string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>
                <a:latin typeface="Arial" pitchFamily="34" charset="0"/>
              </a:rPr>
              <a:t>One-way hash function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>
                <a:latin typeface="Arial" pitchFamily="34" charset="0"/>
              </a:rPr>
              <a:t>Strongly collision-free hash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>
                <a:latin typeface="Arial" pitchFamily="34" charset="0"/>
              </a:rPr>
              <a:t>Message digest can be viewed as </a:t>
            </a:r>
            <a:r>
              <a:rPr lang="ja-JP" altLang="en-US" sz="2600">
                <a:latin typeface="Arial" pitchFamily="34" charset="0"/>
              </a:rPr>
              <a:t>“</a:t>
            </a:r>
            <a:r>
              <a:rPr lang="en-US" altLang="ja-JP" sz="2600">
                <a:latin typeface="Arial" pitchFamily="34" charset="0"/>
              </a:rPr>
              <a:t>digital fingerprint</a:t>
            </a:r>
            <a:r>
              <a:rPr lang="ja-JP" altLang="en-US" sz="2600">
                <a:latin typeface="Arial" pitchFamily="34" charset="0"/>
              </a:rPr>
              <a:t>”</a:t>
            </a:r>
            <a:endParaRPr lang="en-US" altLang="ja-JP" sz="260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>
                <a:latin typeface="Arial" pitchFamily="34" charset="0"/>
              </a:rPr>
              <a:t>Used for message integrity check and digital certificates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>
                <a:latin typeface="Arial" pitchFamily="34" charset="0"/>
              </a:rPr>
              <a:t>Hash is generally faster than encryption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4659313" y="4238625"/>
            <a:ext cx="868362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 flipH="1">
            <a:off x="2347913" y="2139950"/>
            <a:ext cx="2276475" cy="730250"/>
          </a:xfrm>
          <a:prstGeom prst="rect">
            <a:avLst/>
          </a:prstGeom>
          <a:solidFill>
            <a:srgbClr val="F0C566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 alt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 flipH="1">
            <a:off x="2528888" y="3930650"/>
            <a:ext cx="2274887" cy="728663"/>
          </a:xfrm>
          <a:prstGeom prst="rect">
            <a:avLst/>
          </a:prstGeom>
          <a:solidFill>
            <a:srgbClr val="F0C566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 alt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51" name="Freeform 12"/>
          <p:cNvSpPr>
            <a:spLocks/>
          </p:cNvSpPr>
          <p:nvPr/>
        </p:nvSpPr>
        <p:spPr bwMode="auto">
          <a:xfrm rot="889635">
            <a:off x="611188" y="1854200"/>
            <a:ext cx="1192212" cy="1300163"/>
          </a:xfrm>
          <a:custGeom>
            <a:avLst/>
            <a:gdLst>
              <a:gd name="T0" fmla="*/ 2147483647 w 871"/>
              <a:gd name="T1" fmla="*/ 2147483647 h 708"/>
              <a:gd name="T2" fmla="*/ 2147483647 w 871"/>
              <a:gd name="T3" fmla="*/ 2147483647 h 708"/>
              <a:gd name="T4" fmla="*/ 2147483647 w 871"/>
              <a:gd name="T5" fmla="*/ 2147483647 h 708"/>
              <a:gd name="T6" fmla="*/ 2147483647 w 871"/>
              <a:gd name="T7" fmla="*/ 2147483647 h 708"/>
              <a:gd name="T8" fmla="*/ 2147483647 w 871"/>
              <a:gd name="T9" fmla="*/ 2147483647 h 708"/>
              <a:gd name="T10" fmla="*/ 2147483647 w 871"/>
              <a:gd name="T11" fmla="*/ 2147483647 h 708"/>
              <a:gd name="T12" fmla="*/ 2147483647 w 871"/>
              <a:gd name="T13" fmla="*/ 2147483647 h 708"/>
              <a:gd name="T14" fmla="*/ 2147483647 w 871"/>
              <a:gd name="T15" fmla="*/ 2147483647 h 708"/>
              <a:gd name="T16" fmla="*/ 0 w 871"/>
              <a:gd name="T17" fmla="*/ 2147483647 h 708"/>
              <a:gd name="T18" fmla="*/ 2147483647 w 871"/>
              <a:gd name="T19" fmla="*/ 0 h 708"/>
              <a:gd name="T20" fmla="*/ 2147483647 w 871"/>
              <a:gd name="T21" fmla="*/ 2147483647 h 708"/>
              <a:gd name="T22" fmla="*/ 2147483647 w 871"/>
              <a:gd name="T23" fmla="*/ 2147483647 h 708"/>
              <a:gd name="T24" fmla="*/ 2147483647 w 871"/>
              <a:gd name="T25" fmla="*/ 2147483647 h 708"/>
              <a:gd name="T26" fmla="*/ 2147483647 w 871"/>
              <a:gd name="T27" fmla="*/ 2147483647 h 708"/>
              <a:gd name="T28" fmla="*/ 2147483647 w 871"/>
              <a:gd name="T29" fmla="*/ 2147483647 h 708"/>
              <a:gd name="T30" fmla="*/ 2147483647 w 871"/>
              <a:gd name="T31" fmla="*/ 2147483647 h 708"/>
              <a:gd name="T32" fmla="*/ 2147483647 w 871"/>
              <a:gd name="T33" fmla="*/ 2147483647 h 708"/>
              <a:gd name="T34" fmla="*/ 2147483647 w 871"/>
              <a:gd name="T35" fmla="*/ 2147483647 h 708"/>
              <a:gd name="T36" fmla="*/ 2147483647 w 871"/>
              <a:gd name="T37" fmla="*/ 2147483647 h 708"/>
              <a:gd name="T38" fmla="*/ 2147483647 w 871"/>
              <a:gd name="T39" fmla="*/ 2147483647 h 7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71"/>
              <a:gd name="T61" fmla="*/ 0 h 708"/>
              <a:gd name="T62" fmla="*/ 871 w 871"/>
              <a:gd name="T63" fmla="*/ 708 h 7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71" h="708">
                <a:moveTo>
                  <a:pt x="98" y="705"/>
                </a:moveTo>
                <a:lnTo>
                  <a:pt x="103" y="614"/>
                </a:lnTo>
                <a:lnTo>
                  <a:pt x="87" y="486"/>
                </a:lnTo>
                <a:lnTo>
                  <a:pt x="66" y="374"/>
                </a:lnTo>
                <a:lnTo>
                  <a:pt x="41" y="294"/>
                </a:lnTo>
                <a:lnTo>
                  <a:pt x="30" y="254"/>
                </a:lnTo>
                <a:lnTo>
                  <a:pt x="23" y="223"/>
                </a:lnTo>
                <a:lnTo>
                  <a:pt x="11" y="201"/>
                </a:lnTo>
                <a:lnTo>
                  <a:pt x="0" y="183"/>
                </a:lnTo>
                <a:lnTo>
                  <a:pt x="769" y="0"/>
                </a:lnTo>
                <a:lnTo>
                  <a:pt x="763" y="37"/>
                </a:lnTo>
                <a:lnTo>
                  <a:pt x="767" y="120"/>
                </a:lnTo>
                <a:lnTo>
                  <a:pt x="776" y="201"/>
                </a:lnTo>
                <a:lnTo>
                  <a:pt x="784" y="246"/>
                </a:lnTo>
                <a:lnTo>
                  <a:pt x="793" y="290"/>
                </a:lnTo>
                <a:lnTo>
                  <a:pt x="807" y="345"/>
                </a:lnTo>
                <a:lnTo>
                  <a:pt x="819" y="406"/>
                </a:lnTo>
                <a:lnTo>
                  <a:pt x="842" y="473"/>
                </a:lnTo>
                <a:lnTo>
                  <a:pt x="870" y="521"/>
                </a:lnTo>
                <a:lnTo>
                  <a:pt x="96" y="707"/>
                </a:lnTo>
              </a:path>
            </a:pathLst>
          </a:custGeom>
          <a:solidFill>
            <a:srgbClr val="F0C566"/>
          </a:solidFill>
          <a:ln w="9525">
            <a:solidFill>
              <a:srgbClr val="D28700"/>
            </a:solidFill>
            <a:round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grpSp>
        <p:nvGrpSpPr>
          <p:cNvPr id="61452" name="Group 13"/>
          <p:cNvGrpSpPr>
            <a:grpSpLocks/>
          </p:cNvGrpSpPr>
          <p:nvPr/>
        </p:nvGrpSpPr>
        <p:grpSpPr bwMode="auto">
          <a:xfrm rot="828767">
            <a:off x="720725" y="2287588"/>
            <a:ext cx="796925" cy="584200"/>
            <a:chOff x="3995" y="882"/>
            <a:chExt cx="701" cy="471"/>
          </a:xfrm>
        </p:grpSpPr>
        <p:sp>
          <p:nvSpPr>
            <p:cNvPr id="61507" name="Line 14"/>
            <p:cNvSpPr>
              <a:spLocks noChangeShapeType="1"/>
            </p:cNvSpPr>
            <p:nvPr/>
          </p:nvSpPr>
          <p:spPr bwMode="auto">
            <a:xfrm flipV="1">
              <a:off x="3995" y="882"/>
              <a:ext cx="638" cy="149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08" name="Line 15"/>
            <p:cNvSpPr>
              <a:spLocks noChangeShapeType="1"/>
            </p:cNvSpPr>
            <p:nvPr/>
          </p:nvSpPr>
          <p:spPr bwMode="auto">
            <a:xfrm flipV="1">
              <a:off x="4002" y="907"/>
              <a:ext cx="638" cy="152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09" name="Line 16"/>
            <p:cNvSpPr>
              <a:spLocks noChangeShapeType="1"/>
            </p:cNvSpPr>
            <p:nvPr/>
          </p:nvSpPr>
          <p:spPr bwMode="auto">
            <a:xfrm flipV="1">
              <a:off x="4011" y="937"/>
              <a:ext cx="637" cy="149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10" name="Line 17"/>
            <p:cNvSpPr>
              <a:spLocks noChangeShapeType="1"/>
            </p:cNvSpPr>
            <p:nvPr/>
          </p:nvSpPr>
          <p:spPr bwMode="auto">
            <a:xfrm flipV="1">
              <a:off x="4018" y="1046"/>
              <a:ext cx="294" cy="67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11" name="Line 18"/>
            <p:cNvSpPr>
              <a:spLocks noChangeShapeType="1"/>
            </p:cNvSpPr>
            <p:nvPr/>
          </p:nvSpPr>
          <p:spPr bwMode="auto">
            <a:xfrm flipV="1">
              <a:off x="4020" y="1005"/>
              <a:ext cx="638" cy="151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12" name="Line 19"/>
            <p:cNvSpPr>
              <a:spLocks noChangeShapeType="1"/>
            </p:cNvSpPr>
            <p:nvPr/>
          </p:nvSpPr>
          <p:spPr bwMode="auto">
            <a:xfrm flipV="1">
              <a:off x="4029" y="1032"/>
              <a:ext cx="637" cy="151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13" name="Line 20"/>
            <p:cNvSpPr>
              <a:spLocks noChangeShapeType="1"/>
            </p:cNvSpPr>
            <p:nvPr/>
          </p:nvSpPr>
          <p:spPr bwMode="auto">
            <a:xfrm flipV="1">
              <a:off x="4035" y="1057"/>
              <a:ext cx="638" cy="15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14" name="Line 21"/>
            <p:cNvSpPr>
              <a:spLocks noChangeShapeType="1"/>
            </p:cNvSpPr>
            <p:nvPr/>
          </p:nvSpPr>
          <p:spPr bwMode="auto">
            <a:xfrm flipV="1">
              <a:off x="4041" y="1172"/>
              <a:ext cx="294" cy="68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15" name="Line 22"/>
            <p:cNvSpPr>
              <a:spLocks noChangeShapeType="1"/>
            </p:cNvSpPr>
            <p:nvPr/>
          </p:nvSpPr>
          <p:spPr bwMode="auto">
            <a:xfrm flipV="1">
              <a:off x="4042" y="1116"/>
              <a:ext cx="639" cy="152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16" name="Line 23"/>
            <p:cNvSpPr>
              <a:spLocks noChangeShapeType="1"/>
            </p:cNvSpPr>
            <p:nvPr/>
          </p:nvSpPr>
          <p:spPr bwMode="auto">
            <a:xfrm flipV="1">
              <a:off x="4049" y="1144"/>
              <a:ext cx="638" cy="15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17" name="Line 24"/>
            <p:cNvSpPr>
              <a:spLocks noChangeShapeType="1"/>
            </p:cNvSpPr>
            <p:nvPr/>
          </p:nvSpPr>
          <p:spPr bwMode="auto">
            <a:xfrm flipV="1">
              <a:off x="4057" y="1170"/>
              <a:ext cx="639" cy="15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18" name="Line 25"/>
            <p:cNvSpPr>
              <a:spLocks noChangeShapeType="1"/>
            </p:cNvSpPr>
            <p:nvPr/>
          </p:nvSpPr>
          <p:spPr bwMode="auto">
            <a:xfrm flipV="1">
              <a:off x="4062" y="1285"/>
              <a:ext cx="294" cy="68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</p:grpSp>
      <p:sp>
        <p:nvSpPr>
          <p:cNvPr id="61453" name="Text Box 26"/>
          <p:cNvSpPr txBox="1">
            <a:spLocks noChangeArrowheads="1"/>
          </p:cNvSpPr>
          <p:nvPr/>
        </p:nvSpPr>
        <p:spPr bwMode="auto">
          <a:xfrm>
            <a:off x="669925" y="2022475"/>
            <a:ext cx="1173163" cy="3635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pPr algn="ctr" eaLnBrk="1" hangingPunct="1"/>
            <a:r>
              <a:rPr lang="en-US" altLang="en-US" sz="1600" b="1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PlainText</a:t>
            </a:r>
          </a:p>
        </p:txBody>
      </p:sp>
      <p:sp>
        <p:nvSpPr>
          <p:cNvPr id="61454" name="Rectangle 27"/>
          <p:cNvSpPr>
            <a:spLocks noChangeArrowheads="1"/>
          </p:cNvSpPr>
          <p:nvPr/>
        </p:nvSpPr>
        <p:spPr bwMode="auto">
          <a:xfrm>
            <a:off x="2347913" y="2178050"/>
            <a:ext cx="2276475" cy="650875"/>
          </a:xfrm>
          <a:prstGeom prst="rect">
            <a:avLst/>
          </a:prstGeom>
          <a:solidFill>
            <a:srgbClr val="F0C566"/>
          </a:solidFill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 eaLnBrk="1" hangingPunct="1"/>
            <a:r>
              <a:rPr lang="en-US" altLang="en-US" sz="260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Encryption( )</a:t>
            </a:r>
          </a:p>
        </p:txBody>
      </p:sp>
      <p:pic>
        <p:nvPicPr>
          <p:cNvPr id="61455" name="Picture 2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863" y="3240088"/>
            <a:ext cx="758825" cy="325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56" name="Line 29"/>
          <p:cNvSpPr>
            <a:spLocks noChangeShapeType="1"/>
          </p:cNvSpPr>
          <p:nvPr/>
        </p:nvSpPr>
        <p:spPr bwMode="auto">
          <a:xfrm>
            <a:off x="4624388" y="2503488"/>
            <a:ext cx="541337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57" name="Line 30"/>
          <p:cNvSpPr>
            <a:spLocks noChangeShapeType="1"/>
          </p:cNvSpPr>
          <p:nvPr/>
        </p:nvSpPr>
        <p:spPr bwMode="auto">
          <a:xfrm flipH="1" flipV="1">
            <a:off x="2835275" y="2882900"/>
            <a:ext cx="0" cy="433388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58" name="Line 31"/>
          <p:cNvSpPr>
            <a:spLocks noChangeShapeType="1"/>
          </p:cNvSpPr>
          <p:nvPr/>
        </p:nvSpPr>
        <p:spPr bwMode="auto">
          <a:xfrm>
            <a:off x="5816600" y="2990850"/>
            <a:ext cx="0" cy="1247775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59" name="Freeform 33"/>
          <p:cNvSpPr>
            <a:spLocks/>
          </p:cNvSpPr>
          <p:nvPr/>
        </p:nvSpPr>
        <p:spPr bwMode="auto">
          <a:xfrm rot="889635">
            <a:off x="5140325" y="1924050"/>
            <a:ext cx="1350963" cy="1471613"/>
          </a:xfrm>
          <a:custGeom>
            <a:avLst/>
            <a:gdLst>
              <a:gd name="T0" fmla="*/ 2147483647 w 871"/>
              <a:gd name="T1" fmla="*/ 2147483647 h 708"/>
              <a:gd name="T2" fmla="*/ 2147483647 w 871"/>
              <a:gd name="T3" fmla="*/ 2147483647 h 708"/>
              <a:gd name="T4" fmla="*/ 2147483647 w 871"/>
              <a:gd name="T5" fmla="*/ 2147483647 h 708"/>
              <a:gd name="T6" fmla="*/ 2147483647 w 871"/>
              <a:gd name="T7" fmla="*/ 2147483647 h 708"/>
              <a:gd name="T8" fmla="*/ 2147483647 w 871"/>
              <a:gd name="T9" fmla="*/ 2147483647 h 708"/>
              <a:gd name="T10" fmla="*/ 2147483647 w 871"/>
              <a:gd name="T11" fmla="*/ 2147483647 h 708"/>
              <a:gd name="T12" fmla="*/ 2147483647 w 871"/>
              <a:gd name="T13" fmla="*/ 2147483647 h 708"/>
              <a:gd name="T14" fmla="*/ 2147483647 w 871"/>
              <a:gd name="T15" fmla="*/ 2147483647 h 708"/>
              <a:gd name="T16" fmla="*/ 0 w 871"/>
              <a:gd name="T17" fmla="*/ 2147483647 h 708"/>
              <a:gd name="T18" fmla="*/ 2147483647 w 871"/>
              <a:gd name="T19" fmla="*/ 0 h 708"/>
              <a:gd name="T20" fmla="*/ 2147483647 w 871"/>
              <a:gd name="T21" fmla="*/ 2147483647 h 708"/>
              <a:gd name="T22" fmla="*/ 2147483647 w 871"/>
              <a:gd name="T23" fmla="*/ 2147483647 h 708"/>
              <a:gd name="T24" fmla="*/ 2147483647 w 871"/>
              <a:gd name="T25" fmla="*/ 2147483647 h 708"/>
              <a:gd name="T26" fmla="*/ 2147483647 w 871"/>
              <a:gd name="T27" fmla="*/ 2147483647 h 708"/>
              <a:gd name="T28" fmla="*/ 2147483647 w 871"/>
              <a:gd name="T29" fmla="*/ 2147483647 h 708"/>
              <a:gd name="T30" fmla="*/ 2147483647 w 871"/>
              <a:gd name="T31" fmla="*/ 2147483647 h 708"/>
              <a:gd name="T32" fmla="*/ 2147483647 w 871"/>
              <a:gd name="T33" fmla="*/ 2147483647 h 708"/>
              <a:gd name="T34" fmla="*/ 2147483647 w 871"/>
              <a:gd name="T35" fmla="*/ 2147483647 h 708"/>
              <a:gd name="T36" fmla="*/ 2147483647 w 871"/>
              <a:gd name="T37" fmla="*/ 2147483647 h 708"/>
              <a:gd name="T38" fmla="*/ 2147483647 w 871"/>
              <a:gd name="T39" fmla="*/ 2147483647 h 7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71"/>
              <a:gd name="T61" fmla="*/ 0 h 708"/>
              <a:gd name="T62" fmla="*/ 871 w 871"/>
              <a:gd name="T63" fmla="*/ 708 h 7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71" h="708">
                <a:moveTo>
                  <a:pt x="98" y="705"/>
                </a:moveTo>
                <a:lnTo>
                  <a:pt x="103" y="614"/>
                </a:lnTo>
                <a:lnTo>
                  <a:pt x="87" y="486"/>
                </a:lnTo>
                <a:lnTo>
                  <a:pt x="66" y="374"/>
                </a:lnTo>
                <a:lnTo>
                  <a:pt x="41" y="294"/>
                </a:lnTo>
                <a:lnTo>
                  <a:pt x="30" y="254"/>
                </a:lnTo>
                <a:lnTo>
                  <a:pt x="23" y="223"/>
                </a:lnTo>
                <a:lnTo>
                  <a:pt x="11" y="201"/>
                </a:lnTo>
                <a:lnTo>
                  <a:pt x="0" y="183"/>
                </a:lnTo>
                <a:lnTo>
                  <a:pt x="769" y="0"/>
                </a:lnTo>
                <a:lnTo>
                  <a:pt x="763" y="37"/>
                </a:lnTo>
                <a:lnTo>
                  <a:pt x="767" y="120"/>
                </a:lnTo>
                <a:lnTo>
                  <a:pt x="776" y="201"/>
                </a:lnTo>
                <a:lnTo>
                  <a:pt x="784" y="246"/>
                </a:lnTo>
                <a:lnTo>
                  <a:pt x="793" y="290"/>
                </a:lnTo>
                <a:lnTo>
                  <a:pt x="807" y="345"/>
                </a:lnTo>
                <a:lnTo>
                  <a:pt x="819" y="406"/>
                </a:lnTo>
                <a:lnTo>
                  <a:pt x="842" y="473"/>
                </a:lnTo>
                <a:lnTo>
                  <a:pt x="870" y="521"/>
                </a:lnTo>
                <a:lnTo>
                  <a:pt x="96" y="707"/>
                </a:lnTo>
              </a:path>
            </a:pathLst>
          </a:custGeom>
          <a:solidFill>
            <a:schemeClr val="folHlink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grpSp>
        <p:nvGrpSpPr>
          <p:cNvPr id="61460" name="Group 35"/>
          <p:cNvGrpSpPr>
            <a:grpSpLocks/>
          </p:cNvGrpSpPr>
          <p:nvPr/>
        </p:nvGrpSpPr>
        <p:grpSpPr bwMode="auto">
          <a:xfrm rot="828767">
            <a:off x="5251450" y="2363788"/>
            <a:ext cx="1014413" cy="742950"/>
            <a:chOff x="3995" y="882"/>
            <a:chExt cx="701" cy="471"/>
          </a:xfrm>
        </p:grpSpPr>
        <p:sp>
          <p:nvSpPr>
            <p:cNvPr id="61495" name="Line 36"/>
            <p:cNvSpPr>
              <a:spLocks noChangeShapeType="1"/>
            </p:cNvSpPr>
            <p:nvPr/>
          </p:nvSpPr>
          <p:spPr bwMode="auto">
            <a:xfrm flipV="1">
              <a:off x="3995" y="882"/>
              <a:ext cx="638" cy="149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96" name="Line 37"/>
            <p:cNvSpPr>
              <a:spLocks noChangeShapeType="1"/>
            </p:cNvSpPr>
            <p:nvPr/>
          </p:nvSpPr>
          <p:spPr bwMode="auto">
            <a:xfrm flipV="1">
              <a:off x="4002" y="907"/>
              <a:ext cx="638" cy="152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97" name="Line 38"/>
            <p:cNvSpPr>
              <a:spLocks noChangeShapeType="1"/>
            </p:cNvSpPr>
            <p:nvPr/>
          </p:nvSpPr>
          <p:spPr bwMode="auto">
            <a:xfrm flipV="1">
              <a:off x="4011" y="937"/>
              <a:ext cx="637" cy="149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98" name="Line 39"/>
            <p:cNvSpPr>
              <a:spLocks noChangeShapeType="1"/>
            </p:cNvSpPr>
            <p:nvPr/>
          </p:nvSpPr>
          <p:spPr bwMode="auto">
            <a:xfrm flipV="1">
              <a:off x="4018" y="1046"/>
              <a:ext cx="294" cy="67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99" name="Line 40"/>
            <p:cNvSpPr>
              <a:spLocks noChangeShapeType="1"/>
            </p:cNvSpPr>
            <p:nvPr/>
          </p:nvSpPr>
          <p:spPr bwMode="auto">
            <a:xfrm flipV="1">
              <a:off x="4020" y="1005"/>
              <a:ext cx="638" cy="151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00" name="Line 41"/>
            <p:cNvSpPr>
              <a:spLocks noChangeShapeType="1"/>
            </p:cNvSpPr>
            <p:nvPr/>
          </p:nvSpPr>
          <p:spPr bwMode="auto">
            <a:xfrm flipV="1">
              <a:off x="4029" y="1032"/>
              <a:ext cx="637" cy="151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01" name="Line 42"/>
            <p:cNvSpPr>
              <a:spLocks noChangeShapeType="1"/>
            </p:cNvSpPr>
            <p:nvPr/>
          </p:nvSpPr>
          <p:spPr bwMode="auto">
            <a:xfrm flipV="1">
              <a:off x="4035" y="1057"/>
              <a:ext cx="638" cy="150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02" name="Line 43"/>
            <p:cNvSpPr>
              <a:spLocks noChangeShapeType="1"/>
            </p:cNvSpPr>
            <p:nvPr/>
          </p:nvSpPr>
          <p:spPr bwMode="auto">
            <a:xfrm flipV="1">
              <a:off x="4041" y="1172"/>
              <a:ext cx="294" cy="68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03" name="Line 44"/>
            <p:cNvSpPr>
              <a:spLocks noChangeShapeType="1"/>
            </p:cNvSpPr>
            <p:nvPr/>
          </p:nvSpPr>
          <p:spPr bwMode="auto">
            <a:xfrm flipV="1">
              <a:off x="4042" y="1116"/>
              <a:ext cx="639" cy="152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04" name="Line 45"/>
            <p:cNvSpPr>
              <a:spLocks noChangeShapeType="1"/>
            </p:cNvSpPr>
            <p:nvPr/>
          </p:nvSpPr>
          <p:spPr bwMode="auto">
            <a:xfrm flipV="1">
              <a:off x="4049" y="1144"/>
              <a:ext cx="638" cy="150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05" name="Line 46"/>
            <p:cNvSpPr>
              <a:spLocks noChangeShapeType="1"/>
            </p:cNvSpPr>
            <p:nvPr/>
          </p:nvSpPr>
          <p:spPr bwMode="auto">
            <a:xfrm flipV="1">
              <a:off x="4057" y="1170"/>
              <a:ext cx="639" cy="150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506" name="Line 47"/>
            <p:cNvSpPr>
              <a:spLocks noChangeShapeType="1"/>
            </p:cNvSpPr>
            <p:nvPr/>
          </p:nvSpPr>
          <p:spPr bwMode="auto">
            <a:xfrm flipV="1">
              <a:off x="4062" y="1285"/>
              <a:ext cx="294" cy="68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</p:grpSp>
      <p:sp>
        <p:nvSpPr>
          <p:cNvPr id="61461" name="Text Box 48"/>
          <p:cNvSpPr txBox="1">
            <a:spLocks noChangeArrowheads="1"/>
          </p:cNvSpPr>
          <p:nvPr/>
        </p:nvSpPr>
        <p:spPr bwMode="auto">
          <a:xfrm>
            <a:off x="5297488" y="2112963"/>
            <a:ext cx="10874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r>
              <a:rPr lang="en-US" altLang="en-US" sz="1400" b="1" dirty="0" err="1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CipherText</a:t>
            </a:r>
            <a:endParaRPr lang="en-US" altLang="en-US" sz="1400" b="1" dirty="0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62" name="Line 49"/>
          <p:cNvSpPr>
            <a:spLocks noChangeShapeType="1"/>
          </p:cNvSpPr>
          <p:nvPr/>
        </p:nvSpPr>
        <p:spPr bwMode="auto">
          <a:xfrm flipH="1">
            <a:off x="4876800" y="4294188"/>
            <a:ext cx="974725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63" name="Line 50"/>
          <p:cNvSpPr>
            <a:spLocks noChangeShapeType="1"/>
          </p:cNvSpPr>
          <p:nvPr/>
        </p:nvSpPr>
        <p:spPr bwMode="auto">
          <a:xfrm flipH="1">
            <a:off x="1300163" y="4294188"/>
            <a:ext cx="1155700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64" name="Line 51"/>
          <p:cNvSpPr>
            <a:spLocks noChangeShapeType="1"/>
          </p:cNvSpPr>
          <p:nvPr/>
        </p:nvSpPr>
        <p:spPr bwMode="auto">
          <a:xfrm flipV="1">
            <a:off x="1225550" y="3046413"/>
            <a:ext cx="0" cy="1192212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65" name="Line 52"/>
          <p:cNvSpPr>
            <a:spLocks noChangeShapeType="1"/>
          </p:cNvSpPr>
          <p:nvPr/>
        </p:nvSpPr>
        <p:spPr bwMode="auto">
          <a:xfrm>
            <a:off x="2835275" y="3479800"/>
            <a:ext cx="0" cy="433388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66" name="Line 53"/>
          <p:cNvSpPr>
            <a:spLocks noChangeShapeType="1"/>
          </p:cNvSpPr>
          <p:nvPr/>
        </p:nvSpPr>
        <p:spPr bwMode="auto">
          <a:xfrm>
            <a:off x="3973513" y="3370263"/>
            <a:ext cx="0" cy="542925"/>
          </a:xfrm>
          <a:prstGeom prst="line">
            <a:avLst/>
          </a:prstGeom>
          <a:noFill/>
          <a:ln w="28575" cap="rnd">
            <a:solidFill>
              <a:srgbClr val="8E8E95"/>
            </a:solidFill>
            <a:prstDash val="sysDot"/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67" name="Rectangle 54"/>
          <p:cNvSpPr>
            <a:spLocks noChangeArrowheads="1"/>
          </p:cNvSpPr>
          <p:nvPr/>
        </p:nvSpPr>
        <p:spPr bwMode="auto">
          <a:xfrm>
            <a:off x="2565400" y="3968750"/>
            <a:ext cx="2166938" cy="650875"/>
          </a:xfrm>
          <a:prstGeom prst="rect">
            <a:avLst/>
          </a:prstGeom>
          <a:solidFill>
            <a:srgbClr val="F0C566"/>
          </a:solidFill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 eaLnBrk="1" hangingPunct="1"/>
            <a:r>
              <a:rPr lang="en-US" altLang="en-US" sz="260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Decryption( )</a:t>
            </a:r>
          </a:p>
        </p:txBody>
      </p:sp>
      <p:sp>
        <p:nvSpPr>
          <p:cNvPr id="61468" name="Text Box 55"/>
          <p:cNvSpPr txBox="1">
            <a:spLocks noChangeArrowheads="1"/>
          </p:cNvSpPr>
          <p:nvPr/>
        </p:nvSpPr>
        <p:spPr bwMode="auto">
          <a:xfrm>
            <a:off x="3214688" y="3154363"/>
            <a:ext cx="533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56" tIns="51927" rIns="103856" bIns="51927">
            <a:spAutoFit/>
          </a:bodyPr>
          <a:lstStyle/>
          <a:p>
            <a:pPr algn="ctr" eaLnBrk="1" hangingPunct="1"/>
            <a:r>
              <a:rPr lang="en-US" altLang="en-US" sz="260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or</a:t>
            </a:r>
          </a:p>
        </p:txBody>
      </p:sp>
      <p:pic>
        <p:nvPicPr>
          <p:cNvPr id="61469" name="Picture 5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4588" y="3228975"/>
            <a:ext cx="74136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70" name="Rectangle 57"/>
          <p:cNvSpPr>
            <a:spLocks noChangeArrowheads="1"/>
          </p:cNvSpPr>
          <p:nvPr/>
        </p:nvSpPr>
        <p:spPr bwMode="auto">
          <a:xfrm flipH="1">
            <a:off x="8218488" y="4129088"/>
            <a:ext cx="2619375" cy="441325"/>
          </a:xfrm>
          <a:prstGeom prst="rect">
            <a:avLst/>
          </a:prstGeom>
          <a:solidFill>
            <a:srgbClr val="015F85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 alt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71" name="Line 58"/>
          <p:cNvSpPr>
            <a:spLocks noChangeShapeType="1"/>
          </p:cNvSpPr>
          <p:nvPr/>
        </p:nvSpPr>
        <p:spPr bwMode="auto">
          <a:xfrm>
            <a:off x="9137650" y="2828925"/>
            <a:ext cx="0" cy="433388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72" name="Freeform 60"/>
          <p:cNvSpPr>
            <a:spLocks/>
          </p:cNvSpPr>
          <p:nvPr/>
        </p:nvSpPr>
        <p:spPr bwMode="auto">
          <a:xfrm rot="889635">
            <a:off x="8520113" y="1800225"/>
            <a:ext cx="1192212" cy="1300163"/>
          </a:xfrm>
          <a:custGeom>
            <a:avLst/>
            <a:gdLst>
              <a:gd name="T0" fmla="*/ 2147483647 w 871"/>
              <a:gd name="T1" fmla="*/ 2147483647 h 708"/>
              <a:gd name="T2" fmla="*/ 2147483647 w 871"/>
              <a:gd name="T3" fmla="*/ 2147483647 h 708"/>
              <a:gd name="T4" fmla="*/ 2147483647 w 871"/>
              <a:gd name="T5" fmla="*/ 2147483647 h 708"/>
              <a:gd name="T6" fmla="*/ 2147483647 w 871"/>
              <a:gd name="T7" fmla="*/ 2147483647 h 708"/>
              <a:gd name="T8" fmla="*/ 2147483647 w 871"/>
              <a:gd name="T9" fmla="*/ 2147483647 h 708"/>
              <a:gd name="T10" fmla="*/ 2147483647 w 871"/>
              <a:gd name="T11" fmla="*/ 2147483647 h 708"/>
              <a:gd name="T12" fmla="*/ 2147483647 w 871"/>
              <a:gd name="T13" fmla="*/ 2147483647 h 708"/>
              <a:gd name="T14" fmla="*/ 2147483647 w 871"/>
              <a:gd name="T15" fmla="*/ 2147483647 h 708"/>
              <a:gd name="T16" fmla="*/ 0 w 871"/>
              <a:gd name="T17" fmla="*/ 2147483647 h 708"/>
              <a:gd name="T18" fmla="*/ 2147483647 w 871"/>
              <a:gd name="T19" fmla="*/ 0 h 708"/>
              <a:gd name="T20" fmla="*/ 2147483647 w 871"/>
              <a:gd name="T21" fmla="*/ 2147483647 h 708"/>
              <a:gd name="T22" fmla="*/ 2147483647 w 871"/>
              <a:gd name="T23" fmla="*/ 2147483647 h 708"/>
              <a:gd name="T24" fmla="*/ 2147483647 w 871"/>
              <a:gd name="T25" fmla="*/ 2147483647 h 708"/>
              <a:gd name="T26" fmla="*/ 2147483647 w 871"/>
              <a:gd name="T27" fmla="*/ 2147483647 h 708"/>
              <a:gd name="T28" fmla="*/ 2147483647 w 871"/>
              <a:gd name="T29" fmla="*/ 2147483647 h 708"/>
              <a:gd name="T30" fmla="*/ 2147483647 w 871"/>
              <a:gd name="T31" fmla="*/ 2147483647 h 708"/>
              <a:gd name="T32" fmla="*/ 2147483647 w 871"/>
              <a:gd name="T33" fmla="*/ 2147483647 h 708"/>
              <a:gd name="T34" fmla="*/ 2147483647 w 871"/>
              <a:gd name="T35" fmla="*/ 2147483647 h 708"/>
              <a:gd name="T36" fmla="*/ 2147483647 w 871"/>
              <a:gd name="T37" fmla="*/ 2147483647 h 708"/>
              <a:gd name="T38" fmla="*/ 2147483647 w 871"/>
              <a:gd name="T39" fmla="*/ 2147483647 h 7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71"/>
              <a:gd name="T61" fmla="*/ 0 h 708"/>
              <a:gd name="T62" fmla="*/ 871 w 871"/>
              <a:gd name="T63" fmla="*/ 708 h 7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71" h="708">
                <a:moveTo>
                  <a:pt x="98" y="705"/>
                </a:moveTo>
                <a:lnTo>
                  <a:pt x="103" y="614"/>
                </a:lnTo>
                <a:lnTo>
                  <a:pt x="87" y="486"/>
                </a:lnTo>
                <a:lnTo>
                  <a:pt x="66" y="374"/>
                </a:lnTo>
                <a:lnTo>
                  <a:pt x="41" y="294"/>
                </a:lnTo>
                <a:lnTo>
                  <a:pt x="30" y="254"/>
                </a:lnTo>
                <a:lnTo>
                  <a:pt x="23" y="223"/>
                </a:lnTo>
                <a:lnTo>
                  <a:pt x="11" y="201"/>
                </a:lnTo>
                <a:lnTo>
                  <a:pt x="0" y="183"/>
                </a:lnTo>
                <a:lnTo>
                  <a:pt x="769" y="0"/>
                </a:lnTo>
                <a:lnTo>
                  <a:pt x="763" y="37"/>
                </a:lnTo>
                <a:lnTo>
                  <a:pt x="767" y="120"/>
                </a:lnTo>
                <a:lnTo>
                  <a:pt x="776" y="201"/>
                </a:lnTo>
                <a:lnTo>
                  <a:pt x="784" y="246"/>
                </a:lnTo>
                <a:lnTo>
                  <a:pt x="793" y="290"/>
                </a:lnTo>
                <a:lnTo>
                  <a:pt x="807" y="345"/>
                </a:lnTo>
                <a:lnTo>
                  <a:pt x="819" y="406"/>
                </a:lnTo>
                <a:lnTo>
                  <a:pt x="842" y="473"/>
                </a:lnTo>
                <a:lnTo>
                  <a:pt x="870" y="521"/>
                </a:lnTo>
                <a:lnTo>
                  <a:pt x="96" y="707"/>
                </a:lnTo>
              </a:path>
            </a:pathLst>
          </a:custGeom>
          <a:solidFill>
            <a:srgbClr val="83A2CF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grpSp>
        <p:nvGrpSpPr>
          <p:cNvPr id="61473" name="Group 61"/>
          <p:cNvGrpSpPr>
            <a:grpSpLocks/>
          </p:cNvGrpSpPr>
          <p:nvPr/>
        </p:nvGrpSpPr>
        <p:grpSpPr bwMode="auto">
          <a:xfrm rot="828767">
            <a:off x="8629650" y="2233613"/>
            <a:ext cx="796925" cy="584200"/>
            <a:chOff x="3995" y="882"/>
            <a:chExt cx="701" cy="471"/>
          </a:xfrm>
        </p:grpSpPr>
        <p:sp>
          <p:nvSpPr>
            <p:cNvPr id="61483" name="Line 62"/>
            <p:cNvSpPr>
              <a:spLocks noChangeShapeType="1"/>
            </p:cNvSpPr>
            <p:nvPr/>
          </p:nvSpPr>
          <p:spPr bwMode="auto">
            <a:xfrm flipV="1">
              <a:off x="3995" y="882"/>
              <a:ext cx="638" cy="149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84" name="Line 63"/>
            <p:cNvSpPr>
              <a:spLocks noChangeShapeType="1"/>
            </p:cNvSpPr>
            <p:nvPr/>
          </p:nvSpPr>
          <p:spPr bwMode="auto">
            <a:xfrm flipV="1">
              <a:off x="4002" y="907"/>
              <a:ext cx="638" cy="152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85" name="Line 64"/>
            <p:cNvSpPr>
              <a:spLocks noChangeShapeType="1"/>
            </p:cNvSpPr>
            <p:nvPr/>
          </p:nvSpPr>
          <p:spPr bwMode="auto">
            <a:xfrm flipV="1">
              <a:off x="4011" y="937"/>
              <a:ext cx="637" cy="149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86" name="Line 65"/>
            <p:cNvSpPr>
              <a:spLocks noChangeShapeType="1"/>
            </p:cNvSpPr>
            <p:nvPr/>
          </p:nvSpPr>
          <p:spPr bwMode="auto">
            <a:xfrm flipV="1">
              <a:off x="4018" y="1046"/>
              <a:ext cx="294" cy="67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87" name="Line 66"/>
            <p:cNvSpPr>
              <a:spLocks noChangeShapeType="1"/>
            </p:cNvSpPr>
            <p:nvPr/>
          </p:nvSpPr>
          <p:spPr bwMode="auto">
            <a:xfrm flipV="1">
              <a:off x="4020" y="1005"/>
              <a:ext cx="638" cy="151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88" name="Line 67"/>
            <p:cNvSpPr>
              <a:spLocks noChangeShapeType="1"/>
            </p:cNvSpPr>
            <p:nvPr/>
          </p:nvSpPr>
          <p:spPr bwMode="auto">
            <a:xfrm flipV="1">
              <a:off x="4029" y="1032"/>
              <a:ext cx="637" cy="151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89" name="Line 68"/>
            <p:cNvSpPr>
              <a:spLocks noChangeShapeType="1"/>
            </p:cNvSpPr>
            <p:nvPr/>
          </p:nvSpPr>
          <p:spPr bwMode="auto">
            <a:xfrm flipV="1">
              <a:off x="4035" y="1057"/>
              <a:ext cx="638" cy="150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90" name="Line 69"/>
            <p:cNvSpPr>
              <a:spLocks noChangeShapeType="1"/>
            </p:cNvSpPr>
            <p:nvPr/>
          </p:nvSpPr>
          <p:spPr bwMode="auto">
            <a:xfrm flipV="1">
              <a:off x="4041" y="1172"/>
              <a:ext cx="294" cy="68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91" name="Line 70"/>
            <p:cNvSpPr>
              <a:spLocks noChangeShapeType="1"/>
            </p:cNvSpPr>
            <p:nvPr/>
          </p:nvSpPr>
          <p:spPr bwMode="auto">
            <a:xfrm flipV="1">
              <a:off x="4042" y="1116"/>
              <a:ext cx="639" cy="152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92" name="Line 71"/>
            <p:cNvSpPr>
              <a:spLocks noChangeShapeType="1"/>
            </p:cNvSpPr>
            <p:nvPr/>
          </p:nvSpPr>
          <p:spPr bwMode="auto">
            <a:xfrm flipV="1">
              <a:off x="4049" y="1144"/>
              <a:ext cx="638" cy="150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93" name="Line 72"/>
            <p:cNvSpPr>
              <a:spLocks noChangeShapeType="1"/>
            </p:cNvSpPr>
            <p:nvPr/>
          </p:nvSpPr>
          <p:spPr bwMode="auto">
            <a:xfrm flipV="1">
              <a:off x="4057" y="1170"/>
              <a:ext cx="639" cy="150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94" name="Line 73"/>
            <p:cNvSpPr>
              <a:spLocks noChangeShapeType="1"/>
            </p:cNvSpPr>
            <p:nvPr/>
          </p:nvSpPr>
          <p:spPr bwMode="auto">
            <a:xfrm flipV="1">
              <a:off x="4062" y="1285"/>
              <a:ext cx="294" cy="68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</p:grpSp>
      <p:sp>
        <p:nvSpPr>
          <p:cNvPr id="61474" name="Text Box 74"/>
          <p:cNvSpPr txBox="1">
            <a:spLocks noChangeArrowheads="1"/>
          </p:cNvSpPr>
          <p:nvPr/>
        </p:nvSpPr>
        <p:spPr bwMode="auto">
          <a:xfrm>
            <a:off x="8623300" y="1968500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56" tIns="51927" rIns="103856" bIns="51927">
            <a:spAutoFit/>
          </a:bodyPr>
          <a:lstStyle/>
          <a:p>
            <a:pPr algn="ctr" eaLnBrk="1" hangingPunct="1"/>
            <a:r>
              <a:rPr lang="en-US" altLang="en-US" sz="1700" b="1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Message</a:t>
            </a:r>
          </a:p>
        </p:txBody>
      </p:sp>
      <p:sp>
        <p:nvSpPr>
          <p:cNvPr id="61475" name="Rectangle 75"/>
          <p:cNvSpPr>
            <a:spLocks noChangeArrowheads="1"/>
          </p:cNvSpPr>
          <p:nvPr/>
        </p:nvSpPr>
        <p:spPr bwMode="auto">
          <a:xfrm>
            <a:off x="8228013" y="4186238"/>
            <a:ext cx="2600325" cy="325437"/>
          </a:xfrm>
          <a:prstGeom prst="rect">
            <a:avLst/>
          </a:prstGeom>
          <a:solidFill>
            <a:srgbClr val="015F85"/>
          </a:solidFill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 eaLnBrk="1" hangingPunct="1"/>
            <a:r>
              <a:rPr lang="en-US" altLang="en-US" sz="23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Message Digest</a:t>
            </a:r>
          </a:p>
        </p:txBody>
      </p:sp>
      <p:sp>
        <p:nvSpPr>
          <p:cNvPr id="61476" name="Line 76"/>
          <p:cNvSpPr>
            <a:spLocks noChangeShapeType="1"/>
          </p:cNvSpPr>
          <p:nvPr/>
        </p:nvSpPr>
        <p:spPr bwMode="auto">
          <a:xfrm>
            <a:off x="9137650" y="3678238"/>
            <a:ext cx="0" cy="396875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77" name="Line 77"/>
          <p:cNvSpPr>
            <a:spLocks noChangeShapeType="1"/>
          </p:cNvSpPr>
          <p:nvPr/>
        </p:nvSpPr>
        <p:spPr bwMode="auto">
          <a:xfrm flipV="1">
            <a:off x="9861550" y="2576513"/>
            <a:ext cx="0" cy="1408112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78" name="Line 78"/>
          <p:cNvSpPr>
            <a:spLocks noChangeShapeType="1"/>
          </p:cNvSpPr>
          <p:nvPr/>
        </p:nvSpPr>
        <p:spPr bwMode="auto">
          <a:xfrm>
            <a:off x="9645650" y="3551238"/>
            <a:ext cx="433388" cy="325437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1479" name="Line 79"/>
          <p:cNvSpPr>
            <a:spLocks noChangeShapeType="1"/>
          </p:cNvSpPr>
          <p:nvPr/>
        </p:nvSpPr>
        <p:spPr bwMode="auto">
          <a:xfrm flipH="1">
            <a:off x="9645650" y="3551238"/>
            <a:ext cx="433388" cy="325437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/>
          </a:ln>
        </p:spPr>
        <p:txBody>
          <a:bodyPr lIns="103856" tIns="51927" rIns="103856" bIns="51927"/>
          <a:lstStyle/>
          <a:p>
            <a:pPr algn="ctr" eaLnBrk="1" hangingPunct="1"/>
            <a:endParaRPr 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grpSp>
        <p:nvGrpSpPr>
          <p:cNvPr id="61480" name="Group 80"/>
          <p:cNvGrpSpPr>
            <a:grpSpLocks/>
          </p:cNvGrpSpPr>
          <p:nvPr/>
        </p:nvGrpSpPr>
        <p:grpSpPr bwMode="auto">
          <a:xfrm>
            <a:off x="8594725" y="3257550"/>
            <a:ext cx="1084263" cy="511175"/>
            <a:chOff x="3736" y="1494"/>
            <a:chExt cx="480" cy="226"/>
          </a:xfrm>
        </p:grpSpPr>
        <p:sp>
          <p:nvSpPr>
            <p:cNvPr id="61481" name="AutoShape 81"/>
            <p:cNvSpPr>
              <a:spLocks noChangeArrowheads="1"/>
            </p:cNvSpPr>
            <p:nvPr/>
          </p:nvSpPr>
          <p:spPr bwMode="auto">
            <a:xfrm>
              <a:off x="3780" y="1494"/>
              <a:ext cx="392" cy="2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8 w 21600"/>
                <a:gd name="T13" fmla="*/ 4492 h 21600"/>
                <a:gd name="T14" fmla="*/ 17082 w 21600"/>
                <a:gd name="T15" fmla="*/ 171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pPr algn="ctr" eaLnBrk="1" hangingPunct="1"/>
              <a:endParaRPr lang="en-US">
                <a:latin typeface="Gill Sans" charset="0"/>
                <a:ea typeface="ヒラギノ角ゴ ProN W3" charset="-128"/>
                <a:cs typeface="+mn-cs"/>
                <a:sym typeface="Gill Sans" charset="0"/>
              </a:endParaRPr>
            </a:p>
          </p:txBody>
        </p:sp>
        <p:sp>
          <p:nvSpPr>
            <p:cNvPr id="61482" name="Text Box 82"/>
            <p:cNvSpPr txBox="1">
              <a:spLocks noChangeArrowheads="1"/>
            </p:cNvSpPr>
            <p:nvPr/>
          </p:nvSpPr>
          <p:spPr bwMode="auto">
            <a:xfrm>
              <a:off x="3736" y="1527"/>
              <a:ext cx="48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36512" rIns="73025" bIns="36512">
              <a:spAutoFit/>
            </a:bodyPr>
            <a:lstStyle/>
            <a:p>
              <a:pPr algn="ctr" eaLnBrk="1" hangingPunct="1"/>
              <a:r>
                <a:rPr lang="en-US" altLang="en-US"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cs typeface="+mn-cs"/>
                  <a:sym typeface="Gill Sans" charset="0"/>
                </a:rPr>
                <a:t>Hash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60645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Record Layer Layer Format</a:t>
            </a:r>
          </a:p>
        </p:txBody>
      </p:sp>
      <p:sp>
        <p:nvSpPr>
          <p:cNvPr id="11981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12293600" y="9372600"/>
            <a:ext cx="671513" cy="3460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F1DB7F7-5AAC-4918-A822-65B5046CA84A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9812" name="Group 12"/>
          <p:cNvGrpSpPr>
            <a:grpSpLocks/>
          </p:cNvGrpSpPr>
          <p:nvPr/>
        </p:nvGrpSpPr>
        <p:grpSpPr bwMode="auto">
          <a:xfrm>
            <a:off x="254000" y="3657600"/>
            <a:ext cx="5410200" cy="2514600"/>
            <a:chOff x="0" y="0"/>
            <a:chExt cx="3408" cy="1584"/>
          </a:xfrm>
        </p:grpSpPr>
        <p:grpSp>
          <p:nvGrpSpPr>
            <p:cNvPr id="119814" name="Group 13"/>
            <p:cNvGrpSpPr>
              <a:grpSpLocks/>
            </p:cNvGrpSpPr>
            <p:nvPr/>
          </p:nvGrpSpPr>
          <p:grpSpPr bwMode="auto">
            <a:xfrm>
              <a:off x="240" y="0"/>
              <a:ext cx="3168" cy="1584"/>
              <a:chOff x="0" y="0"/>
              <a:chExt cx="3168" cy="1584"/>
            </a:xfrm>
          </p:grpSpPr>
          <p:sp>
            <p:nvSpPr>
              <p:cNvPr id="119828" name="Rectangle 14"/>
              <p:cNvSpPr>
                <a:spLocks/>
              </p:cNvSpPr>
              <p:nvPr/>
            </p:nvSpPr>
            <p:spPr bwMode="auto">
              <a:xfrm>
                <a:off x="0" y="0"/>
                <a:ext cx="3168" cy="1584"/>
              </a:xfrm>
              <a:prstGeom prst="rect">
                <a:avLst/>
              </a:prstGeom>
              <a:solidFill>
                <a:srgbClr val="FFFF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/>
              </a:p>
            </p:txBody>
          </p:sp>
          <p:sp>
            <p:nvSpPr>
              <p:cNvPr id="119829" name="Rectangle 15"/>
              <p:cNvSpPr>
                <a:spLocks/>
              </p:cNvSpPr>
              <p:nvPr/>
            </p:nvSpPr>
            <p:spPr bwMode="auto">
              <a:xfrm>
                <a:off x="654" y="608"/>
                <a:ext cx="1859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 eaLnBrk="1" hangingPunct="1"/>
                <a:r>
                  <a:rPr lang="en-US" sz="1600" b="1">
                    <a:solidFill>
                      <a:schemeClr val="tx1"/>
                    </a:solidFill>
                    <a:latin typeface="Verdana" pitchFamily="34" charset="0"/>
                    <a:sym typeface="Verdana" pitchFamily="34" charset="0"/>
                  </a:rPr>
                  <a:t>Plaintext</a:t>
                </a:r>
              </a:p>
              <a:p>
                <a:pPr marL="39688" algn="ctr" eaLnBrk="1" hangingPunct="1"/>
                <a:r>
                  <a:rPr lang="en-US" sz="1600" b="1">
                    <a:solidFill>
                      <a:schemeClr val="tx1"/>
                    </a:solidFill>
                    <a:latin typeface="Verdana" pitchFamily="34" charset="0"/>
                    <a:sym typeface="Verdana" pitchFamily="34" charset="0"/>
                  </a:rPr>
                  <a:t>(optionally compressed)</a:t>
                </a:r>
              </a:p>
            </p:txBody>
          </p:sp>
        </p:grpSp>
        <p:sp>
          <p:nvSpPr>
            <p:cNvPr id="119815" name="Line 16"/>
            <p:cNvSpPr>
              <a:spLocks noChangeShapeType="1"/>
            </p:cNvSpPr>
            <p:nvPr/>
          </p:nvSpPr>
          <p:spPr bwMode="auto">
            <a:xfrm>
              <a:off x="240" y="384"/>
              <a:ext cx="316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816" name="Line 17"/>
            <p:cNvSpPr>
              <a:spLocks noChangeShapeType="1"/>
            </p:cNvSpPr>
            <p:nvPr/>
          </p:nvSpPr>
          <p:spPr bwMode="auto">
            <a:xfrm>
              <a:off x="816" y="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817" name="Line 18"/>
            <p:cNvSpPr>
              <a:spLocks noChangeShapeType="1"/>
            </p:cNvSpPr>
            <p:nvPr/>
          </p:nvSpPr>
          <p:spPr bwMode="auto">
            <a:xfrm>
              <a:off x="1440" y="0"/>
              <a:ext cx="1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818" name="Line 19"/>
            <p:cNvSpPr>
              <a:spLocks noChangeShapeType="1"/>
            </p:cNvSpPr>
            <p:nvPr/>
          </p:nvSpPr>
          <p:spPr bwMode="auto">
            <a:xfrm>
              <a:off x="2064" y="0"/>
              <a:ext cx="1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819" name="Rectangle 20"/>
            <p:cNvSpPr>
              <a:spLocks/>
            </p:cNvSpPr>
            <p:nvPr/>
          </p:nvSpPr>
          <p:spPr bwMode="auto">
            <a:xfrm>
              <a:off x="286" y="48"/>
              <a:ext cx="52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 eaLnBrk="1" hangingPunct="1"/>
              <a:r>
                <a:rPr lang="en-US" sz="12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Content</a:t>
              </a:r>
            </a:p>
            <a:p>
              <a:pPr marL="39688" algn="ctr" eaLnBrk="1" hangingPunct="1"/>
              <a:r>
                <a:rPr lang="en-US" sz="12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Type</a:t>
              </a:r>
            </a:p>
          </p:txBody>
        </p:sp>
        <p:sp>
          <p:nvSpPr>
            <p:cNvPr id="119820" name="Rectangle 21"/>
            <p:cNvSpPr>
              <a:spLocks/>
            </p:cNvSpPr>
            <p:nvPr/>
          </p:nvSpPr>
          <p:spPr bwMode="auto">
            <a:xfrm>
              <a:off x="876" y="48"/>
              <a:ext cx="50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 eaLnBrk="1" hangingPunct="1"/>
              <a:r>
                <a:rPr lang="en-US" sz="12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Major</a:t>
              </a:r>
            </a:p>
            <a:p>
              <a:pPr marL="39688" algn="ctr" eaLnBrk="1" hangingPunct="1"/>
              <a:r>
                <a:rPr lang="en-US" sz="12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Version</a:t>
              </a:r>
            </a:p>
          </p:txBody>
        </p:sp>
        <p:sp>
          <p:nvSpPr>
            <p:cNvPr id="119821" name="Rectangle 22"/>
            <p:cNvSpPr>
              <a:spLocks/>
            </p:cNvSpPr>
            <p:nvPr/>
          </p:nvSpPr>
          <p:spPr bwMode="auto">
            <a:xfrm>
              <a:off x="1497" y="48"/>
              <a:ext cx="50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 eaLnBrk="1" hangingPunct="1"/>
              <a:r>
                <a:rPr lang="en-US" sz="12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Minor</a:t>
              </a:r>
            </a:p>
            <a:p>
              <a:pPr marL="39688" algn="ctr" eaLnBrk="1" hangingPunct="1"/>
              <a:r>
                <a:rPr lang="en-US" sz="12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Version</a:t>
              </a:r>
            </a:p>
          </p:txBody>
        </p:sp>
        <p:sp>
          <p:nvSpPr>
            <p:cNvPr id="119822" name="Rectangle 23"/>
            <p:cNvSpPr>
              <a:spLocks/>
            </p:cNvSpPr>
            <p:nvPr/>
          </p:nvSpPr>
          <p:spPr bwMode="auto">
            <a:xfrm>
              <a:off x="2300" y="48"/>
              <a:ext cx="86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 eaLnBrk="1" hangingPunct="1"/>
              <a:r>
                <a:rPr lang="en-US" sz="12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[Compressed]</a:t>
              </a:r>
            </a:p>
            <a:p>
              <a:pPr marL="39688" algn="ctr" eaLnBrk="1" hangingPunct="1"/>
              <a:r>
                <a:rPr lang="en-US" sz="12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Length (16)</a:t>
              </a:r>
            </a:p>
          </p:txBody>
        </p:sp>
        <p:grpSp>
          <p:nvGrpSpPr>
            <p:cNvPr id="119823" name="Group 24"/>
            <p:cNvGrpSpPr>
              <a:grpSpLocks/>
            </p:cNvGrpSpPr>
            <p:nvPr/>
          </p:nvGrpSpPr>
          <p:grpSpPr bwMode="auto">
            <a:xfrm>
              <a:off x="2592" y="1296"/>
              <a:ext cx="816" cy="288"/>
              <a:chOff x="0" y="0"/>
              <a:chExt cx="816" cy="288"/>
            </a:xfrm>
          </p:grpSpPr>
          <p:sp>
            <p:nvSpPr>
              <p:cNvPr id="119826" name="Rectangle 25"/>
              <p:cNvSpPr>
                <a:spLocks/>
              </p:cNvSpPr>
              <p:nvPr/>
            </p:nvSpPr>
            <p:spPr bwMode="auto">
              <a:xfrm>
                <a:off x="0" y="0"/>
                <a:ext cx="816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/>
              </a:p>
            </p:txBody>
          </p:sp>
          <p:sp>
            <p:nvSpPr>
              <p:cNvPr id="119827" name="Rectangle 26"/>
              <p:cNvSpPr>
                <a:spLocks/>
              </p:cNvSpPr>
              <p:nvPr/>
            </p:nvSpPr>
            <p:spPr bwMode="auto">
              <a:xfrm>
                <a:off x="202" y="36"/>
                <a:ext cx="411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 eaLnBrk="1" hangingPunct="1"/>
                <a:r>
                  <a:rPr lang="en-US" sz="1600" b="1">
                    <a:solidFill>
                      <a:schemeClr val="tx1"/>
                    </a:solidFill>
                    <a:latin typeface="Verdana" pitchFamily="34" charset="0"/>
                    <a:sym typeface="Verdana" pitchFamily="34" charset="0"/>
                  </a:rPr>
                  <a:t>MAC</a:t>
                </a:r>
              </a:p>
            </p:txBody>
          </p:sp>
        </p:grpSp>
        <p:sp>
          <p:nvSpPr>
            <p:cNvPr id="119824" name="Line 27"/>
            <p:cNvSpPr>
              <a:spLocks noChangeShapeType="1"/>
            </p:cNvSpPr>
            <p:nvPr/>
          </p:nvSpPr>
          <p:spPr bwMode="auto">
            <a:xfrm>
              <a:off x="192" y="384"/>
              <a:ext cx="0" cy="1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825" name="Rectangle 28"/>
            <p:cNvSpPr>
              <a:spLocks/>
            </p:cNvSpPr>
            <p:nvPr/>
          </p:nvSpPr>
          <p:spPr bwMode="auto">
            <a:xfrm rot="-5400000">
              <a:off x="-245" y="896"/>
              <a:ext cx="730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 eaLnBrk="1" hangingPunct="1"/>
              <a:r>
                <a:rPr lang="en-US" sz="1800">
                  <a:solidFill>
                    <a:schemeClr val="tx1"/>
                  </a:solidFill>
                  <a:cs typeface="Tahoma" pitchFamily="34" charset="0"/>
                </a:rPr>
                <a:t>Encrypted</a:t>
              </a:r>
            </a:p>
          </p:txBody>
        </p:sp>
      </p:grpSp>
      <p:sp>
        <p:nvSpPr>
          <p:cNvPr id="68" name="Rectangle 11"/>
          <p:cNvSpPr txBox="1">
            <a:spLocks noChangeArrowheads="1"/>
          </p:cNvSpPr>
          <p:nvPr/>
        </p:nvSpPr>
        <p:spPr bwMode="auto">
          <a:xfrm>
            <a:off x="6883400" y="1905000"/>
            <a:ext cx="5410200" cy="746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132080" bIns="50800"/>
          <a:lstStyle/>
          <a:p>
            <a:pPr marL="382588" indent="-3429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Header (5bytes)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Content Type (1byte):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change_cipher_spec (20)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alert (21)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handshake (22)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application_data (23)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Major Version (1byte):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Major version of SSL</a:t>
            </a: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Verdana" pitchFamily="34" charset="0"/>
              </a:rPr>
              <a:t>All versions are (3)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Minor Version: (1byte)</a:t>
            </a: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Minor version of SSL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Verdana" pitchFamily="34" charset="0"/>
              </a:rPr>
              <a:t>SSL v3 (0)</a:t>
            </a: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Verdana" pitchFamily="34" charset="0"/>
              </a:rPr>
              <a:t>TLS 1.0 (1)</a:t>
            </a: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Verdana" pitchFamily="34" charset="0"/>
              </a:rPr>
              <a:t>TLS 1.1 (2)</a:t>
            </a: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Verdana" pitchFamily="34" charset="0"/>
              </a:rPr>
              <a:t>TLS 1.2 (3)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sym typeface="Verdana" pitchFamily="34" charset="0"/>
              </a:rPr>
              <a:t>Data Length (2bytes)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  <a:sym typeface="Verdana" pitchFamily="34" charset="0"/>
            </a:endParaRPr>
          </a:p>
          <a:p>
            <a:pPr marL="1143000" lvl="2" indent="-2286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Verdana" pitchFamily="34" charset="0"/>
              </a:rPr>
              <a:t>Max data length: 18kb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Record Layer Protocol Operations</a:t>
            </a:r>
          </a:p>
        </p:txBody>
      </p:sp>
      <p:sp>
        <p:nvSpPr>
          <p:cNvPr id="12185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71088" y="9234488"/>
            <a:ext cx="3033712" cy="51911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73D3D9E-15EC-4719-A9DA-076FA134D1A9}" type="slidenum">
              <a:rPr lang="en-US" sz="1600">
                <a:solidFill>
                  <a:srgbClr val="000000"/>
                </a:solidFill>
              </a:rPr>
              <a:pPr/>
              <a:t>51</a:t>
            </a:fld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121860" name="Group 50"/>
          <p:cNvGrpSpPr>
            <a:grpSpLocks/>
          </p:cNvGrpSpPr>
          <p:nvPr/>
        </p:nvGrpSpPr>
        <p:grpSpPr bwMode="auto">
          <a:xfrm>
            <a:off x="711200" y="2133600"/>
            <a:ext cx="11061700" cy="6931025"/>
            <a:chOff x="469900" y="1387475"/>
            <a:chExt cx="8032750" cy="4556125"/>
          </a:xfrm>
        </p:grpSpPr>
        <p:grpSp>
          <p:nvGrpSpPr>
            <p:cNvPr id="121861" name="Group 11"/>
            <p:cNvGrpSpPr>
              <a:grpSpLocks/>
            </p:cNvGrpSpPr>
            <p:nvPr/>
          </p:nvGrpSpPr>
          <p:grpSpPr bwMode="auto">
            <a:xfrm>
              <a:off x="1905000" y="1447800"/>
              <a:ext cx="4876800" cy="4495800"/>
              <a:chOff x="0" y="0"/>
              <a:chExt cx="3072" cy="2832"/>
            </a:xfrm>
          </p:grpSpPr>
          <p:sp>
            <p:nvSpPr>
              <p:cNvPr id="121873" name="Rectangle 12"/>
              <p:cNvSpPr>
                <a:spLocks/>
              </p:cNvSpPr>
              <p:nvPr/>
            </p:nvSpPr>
            <p:spPr bwMode="auto">
              <a:xfrm>
                <a:off x="96" y="0"/>
                <a:ext cx="2976" cy="240"/>
              </a:xfrm>
              <a:prstGeom prst="rect">
                <a:avLst/>
              </a:prstGeom>
              <a:solidFill>
                <a:srgbClr val="FFFF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121874" name="Group 13"/>
              <p:cNvGrpSpPr>
                <a:grpSpLocks/>
              </p:cNvGrpSpPr>
              <p:nvPr/>
            </p:nvGrpSpPr>
            <p:grpSpPr bwMode="auto">
              <a:xfrm>
                <a:off x="96" y="480"/>
                <a:ext cx="2976" cy="240"/>
                <a:chOff x="0" y="0"/>
                <a:chExt cx="2976" cy="240"/>
              </a:xfrm>
            </p:grpSpPr>
            <p:sp>
              <p:nvSpPr>
                <p:cNvPr id="121902" name="Rectangle 14"/>
                <p:cNvSpPr>
                  <a:spLocks/>
                </p:cNvSpPr>
                <p:nvPr/>
              </p:nvSpPr>
              <p:spPr bwMode="auto">
                <a:xfrm>
                  <a:off x="0" y="0"/>
                  <a:ext cx="672" cy="240"/>
                </a:xfrm>
                <a:prstGeom prst="rect">
                  <a:avLst/>
                </a:prstGeom>
                <a:solidFill>
                  <a:srgbClr val="FFFFD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/>
                </a:p>
              </p:txBody>
            </p:sp>
            <p:sp>
              <p:nvSpPr>
                <p:cNvPr id="121903" name="Rectangle 15"/>
                <p:cNvSpPr>
                  <a:spLocks/>
                </p:cNvSpPr>
                <p:nvPr/>
              </p:nvSpPr>
              <p:spPr bwMode="auto">
                <a:xfrm>
                  <a:off x="768" y="0"/>
                  <a:ext cx="672" cy="240"/>
                </a:xfrm>
                <a:prstGeom prst="rect">
                  <a:avLst/>
                </a:prstGeom>
                <a:solidFill>
                  <a:srgbClr val="FFFFD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/>
                </a:p>
              </p:txBody>
            </p:sp>
            <p:sp>
              <p:nvSpPr>
                <p:cNvPr id="121904" name="Rectangle 16"/>
                <p:cNvSpPr>
                  <a:spLocks/>
                </p:cNvSpPr>
                <p:nvPr/>
              </p:nvSpPr>
              <p:spPr bwMode="auto">
                <a:xfrm>
                  <a:off x="1536" y="0"/>
                  <a:ext cx="672" cy="240"/>
                </a:xfrm>
                <a:prstGeom prst="rect">
                  <a:avLst/>
                </a:prstGeom>
                <a:solidFill>
                  <a:srgbClr val="FFFFD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/>
                </a:p>
              </p:txBody>
            </p:sp>
            <p:sp>
              <p:nvSpPr>
                <p:cNvPr id="121905" name="Rectangle 17"/>
                <p:cNvSpPr>
                  <a:spLocks/>
                </p:cNvSpPr>
                <p:nvPr/>
              </p:nvSpPr>
              <p:spPr bwMode="auto">
                <a:xfrm>
                  <a:off x="2304" y="0"/>
                  <a:ext cx="672" cy="240"/>
                </a:xfrm>
                <a:prstGeom prst="rect">
                  <a:avLst/>
                </a:prstGeom>
                <a:solidFill>
                  <a:srgbClr val="FFFFD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/>
                </a:p>
              </p:txBody>
            </p:sp>
          </p:grpSp>
          <p:sp>
            <p:nvSpPr>
              <p:cNvPr id="121875" name="Rectangle 18"/>
              <p:cNvSpPr>
                <a:spLocks/>
              </p:cNvSpPr>
              <p:nvPr/>
            </p:nvSpPr>
            <p:spPr bwMode="auto">
              <a:xfrm>
                <a:off x="96" y="960"/>
                <a:ext cx="480" cy="24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121876" name="Group 19"/>
              <p:cNvGrpSpPr>
                <a:grpSpLocks/>
              </p:cNvGrpSpPr>
              <p:nvPr/>
            </p:nvGrpSpPr>
            <p:grpSpPr bwMode="auto">
              <a:xfrm>
                <a:off x="96" y="1440"/>
                <a:ext cx="576" cy="240"/>
                <a:chOff x="0" y="0"/>
                <a:chExt cx="576" cy="240"/>
              </a:xfrm>
            </p:grpSpPr>
            <p:sp>
              <p:nvSpPr>
                <p:cNvPr id="121900" name="Rectangle 20"/>
                <p:cNvSpPr>
                  <a:spLocks/>
                </p:cNvSpPr>
                <p:nvPr/>
              </p:nvSpPr>
              <p:spPr bwMode="auto">
                <a:xfrm>
                  <a:off x="0" y="0"/>
                  <a:ext cx="480" cy="240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/>
                </a:p>
              </p:txBody>
            </p:sp>
            <p:sp>
              <p:nvSpPr>
                <p:cNvPr id="121901" name="Rectangle 21"/>
                <p:cNvSpPr>
                  <a:spLocks/>
                </p:cNvSpPr>
                <p:nvPr/>
              </p:nvSpPr>
              <p:spPr bwMode="auto">
                <a:xfrm>
                  <a:off x="480" y="0"/>
                  <a:ext cx="96" cy="240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/>
                </a:p>
              </p:txBody>
            </p:sp>
          </p:grpSp>
          <p:sp>
            <p:nvSpPr>
              <p:cNvPr id="121877" name="Rectangle 22"/>
              <p:cNvSpPr>
                <a:spLocks/>
              </p:cNvSpPr>
              <p:nvPr/>
            </p:nvSpPr>
            <p:spPr bwMode="auto">
              <a:xfrm>
                <a:off x="96" y="2016"/>
                <a:ext cx="576" cy="240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121878" name="Group 23"/>
              <p:cNvGrpSpPr>
                <a:grpSpLocks/>
              </p:cNvGrpSpPr>
              <p:nvPr/>
            </p:nvGrpSpPr>
            <p:grpSpPr bwMode="auto">
              <a:xfrm>
                <a:off x="0" y="2592"/>
                <a:ext cx="672" cy="240"/>
                <a:chOff x="0" y="0"/>
                <a:chExt cx="672" cy="240"/>
              </a:xfrm>
            </p:grpSpPr>
            <p:sp>
              <p:nvSpPr>
                <p:cNvPr id="121898" name="Rectangle 24"/>
                <p:cNvSpPr>
                  <a:spLocks/>
                </p:cNvSpPr>
                <p:nvPr/>
              </p:nvSpPr>
              <p:spPr bwMode="auto">
                <a:xfrm>
                  <a:off x="96" y="0"/>
                  <a:ext cx="576" cy="240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/>
                </a:p>
              </p:txBody>
            </p:sp>
            <p:sp>
              <p:nvSpPr>
                <p:cNvPr id="121899" name="Rectangle 25"/>
                <p:cNvSpPr>
                  <a:spLocks/>
                </p:cNvSpPr>
                <p:nvPr/>
              </p:nvSpPr>
              <p:spPr bwMode="auto">
                <a:xfrm>
                  <a:off x="0" y="0"/>
                  <a:ext cx="96" cy="240"/>
                </a:xfrm>
                <a:prstGeom prst="rect">
                  <a:avLst/>
                </a:prstGeom>
                <a:solidFill>
                  <a:srgbClr val="333333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/>
                </a:p>
              </p:txBody>
            </p:sp>
          </p:grpSp>
          <p:sp>
            <p:nvSpPr>
              <p:cNvPr id="121879" name="Line 26"/>
              <p:cNvSpPr>
                <a:spLocks noChangeShapeType="1"/>
              </p:cNvSpPr>
              <p:nvPr/>
            </p:nvSpPr>
            <p:spPr bwMode="auto">
              <a:xfrm flipH="1">
                <a:off x="95" y="240"/>
                <a:ext cx="241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0" name="Line 27"/>
              <p:cNvSpPr>
                <a:spLocks noChangeShapeType="1"/>
              </p:cNvSpPr>
              <p:nvPr/>
            </p:nvSpPr>
            <p:spPr bwMode="auto">
              <a:xfrm>
                <a:off x="528" y="240"/>
                <a:ext cx="239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1" name="Line 28"/>
              <p:cNvSpPr>
                <a:spLocks noChangeShapeType="1"/>
              </p:cNvSpPr>
              <p:nvPr/>
            </p:nvSpPr>
            <p:spPr bwMode="auto">
              <a:xfrm flipH="1">
                <a:off x="864" y="24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2" name="Line 29"/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3" name="Line 30"/>
              <p:cNvSpPr>
                <a:spLocks noChangeShapeType="1"/>
              </p:cNvSpPr>
              <p:nvPr/>
            </p:nvSpPr>
            <p:spPr bwMode="auto">
              <a:xfrm flipH="1">
                <a:off x="1632" y="24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4" name="Line 31"/>
              <p:cNvSpPr>
                <a:spLocks noChangeShapeType="1"/>
              </p:cNvSpPr>
              <p:nvPr/>
            </p:nvSpPr>
            <p:spPr bwMode="auto">
              <a:xfrm flipH="1">
                <a:off x="2400" y="24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5" name="Line 32"/>
              <p:cNvSpPr>
                <a:spLocks noChangeShapeType="1"/>
              </p:cNvSpPr>
              <p:nvPr/>
            </p:nvSpPr>
            <p:spPr bwMode="auto">
              <a:xfrm>
                <a:off x="2064" y="24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6" name="Line 33"/>
              <p:cNvSpPr>
                <a:spLocks noChangeShapeType="1"/>
              </p:cNvSpPr>
              <p:nvPr/>
            </p:nvSpPr>
            <p:spPr bwMode="auto">
              <a:xfrm>
                <a:off x="2832" y="24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7" name="Line 34"/>
              <p:cNvSpPr>
                <a:spLocks noChangeShapeType="1"/>
              </p:cNvSpPr>
              <p:nvPr/>
            </p:nvSpPr>
            <p:spPr bwMode="auto">
              <a:xfrm>
                <a:off x="96" y="72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8" name="Line 35"/>
              <p:cNvSpPr>
                <a:spLocks noChangeShapeType="1"/>
              </p:cNvSpPr>
              <p:nvPr/>
            </p:nvSpPr>
            <p:spPr bwMode="auto">
              <a:xfrm flipH="1">
                <a:off x="576" y="720"/>
                <a:ext cx="192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89" name="Line 36"/>
              <p:cNvSpPr>
                <a:spLocks noChangeShapeType="1"/>
              </p:cNvSpPr>
              <p:nvPr/>
            </p:nvSpPr>
            <p:spPr bwMode="auto">
              <a:xfrm>
                <a:off x="96" y="1200"/>
                <a:ext cx="1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90" name="Line 37"/>
              <p:cNvSpPr>
                <a:spLocks noChangeShapeType="1"/>
              </p:cNvSpPr>
              <p:nvPr/>
            </p:nvSpPr>
            <p:spPr bwMode="auto">
              <a:xfrm>
                <a:off x="576" y="1200"/>
                <a:ext cx="1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91" name="Line 38"/>
              <p:cNvSpPr>
                <a:spLocks noChangeShapeType="1"/>
              </p:cNvSpPr>
              <p:nvPr/>
            </p:nvSpPr>
            <p:spPr bwMode="auto">
              <a:xfrm>
                <a:off x="384" y="1104"/>
                <a:ext cx="239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92" name="Line 39"/>
              <p:cNvSpPr>
                <a:spLocks noChangeShapeType="1"/>
              </p:cNvSpPr>
              <p:nvPr/>
            </p:nvSpPr>
            <p:spPr bwMode="auto">
              <a:xfrm>
                <a:off x="384" y="1728"/>
                <a:ext cx="1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93" name="Line 40"/>
              <p:cNvSpPr>
                <a:spLocks noChangeShapeType="1"/>
              </p:cNvSpPr>
              <p:nvPr/>
            </p:nvSpPr>
            <p:spPr bwMode="auto">
              <a:xfrm>
                <a:off x="384" y="2304"/>
                <a:ext cx="1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94" name="Line 41"/>
              <p:cNvSpPr>
                <a:spLocks noChangeShapeType="1"/>
              </p:cNvSpPr>
              <p:nvPr/>
            </p:nvSpPr>
            <p:spPr bwMode="auto">
              <a:xfrm>
                <a:off x="96" y="1680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95" name="Line 42"/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96" name="Line 43"/>
              <p:cNvSpPr>
                <a:spLocks noChangeShapeType="1"/>
              </p:cNvSpPr>
              <p:nvPr/>
            </p:nvSpPr>
            <p:spPr bwMode="auto">
              <a:xfrm>
                <a:off x="96" y="2256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897" name="Line 44"/>
              <p:cNvSpPr>
                <a:spLocks noChangeShapeType="1"/>
              </p:cNvSpPr>
              <p:nvPr/>
            </p:nvSpPr>
            <p:spPr bwMode="auto">
              <a:xfrm>
                <a:off x="672" y="2256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1862" name="Rectangle 45"/>
            <p:cNvSpPr>
              <a:spLocks/>
            </p:cNvSpPr>
            <p:nvPr/>
          </p:nvSpPr>
          <p:spPr bwMode="auto">
            <a:xfrm>
              <a:off x="469900" y="1387475"/>
              <a:ext cx="1622425" cy="283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1) Application </a:t>
              </a:r>
            </a:p>
            <a:p>
              <a:pPr marL="39688" algn="ctr" eaLnBrk="1" hangingPunct="1"/>
              <a:r>
                <a:rPr lang="en-US" sz="14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Data</a:t>
              </a:r>
            </a:p>
          </p:txBody>
        </p:sp>
        <p:sp>
          <p:nvSpPr>
            <p:cNvPr id="121863" name="Rectangle 46"/>
            <p:cNvSpPr>
              <a:spLocks/>
            </p:cNvSpPr>
            <p:nvPr/>
          </p:nvSpPr>
          <p:spPr bwMode="auto">
            <a:xfrm>
              <a:off x="547688" y="2225675"/>
              <a:ext cx="1504950" cy="1416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2) Fragments</a:t>
              </a:r>
            </a:p>
          </p:txBody>
        </p:sp>
        <p:sp>
          <p:nvSpPr>
            <p:cNvPr id="121864" name="Rectangle 47"/>
            <p:cNvSpPr>
              <a:spLocks/>
            </p:cNvSpPr>
            <p:nvPr/>
          </p:nvSpPr>
          <p:spPr bwMode="auto">
            <a:xfrm>
              <a:off x="612775" y="2971800"/>
              <a:ext cx="1420813" cy="1416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3) Compress</a:t>
              </a:r>
            </a:p>
          </p:txBody>
        </p:sp>
        <p:sp>
          <p:nvSpPr>
            <p:cNvPr id="121865" name="Rectangle 48"/>
            <p:cNvSpPr>
              <a:spLocks/>
            </p:cNvSpPr>
            <p:nvPr/>
          </p:nvSpPr>
          <p:spPr bwMode="auto">
            <a:xfrm>
              <a:off x="698500" y="3776663"/>
              <a:ext cx="1322388" cy="1416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4) Add MAC</a:t>
              </a:r>
            </a:p>
          </p:txBody>
        </p:sp>
        <p:sp>
          <p:nvSpPr>
            <p:cNvPr id="121866" name="Rectangle 49"/>
            <p:cNvSpPr>
              <a:spLocks/>
            </p:cNvSpPr>
            <p:nvPr/>
          </p:nvSpPr>
          <p:spPr bwMode="auto">
            <a:xfrm>
              <a:off x="839788" y="4691063"/>
              <a:ext cx="1201737" cy="1416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5) Encrypt</a:t>
              </a:r>
            </a:p>
          </p:txBody>
        </p:sp>
        <p:sp>
          <p:nvSpPr>
            <p:cNvPr id="121867" name="Rectangle 50"/>
            <p:cNvSpPr>
              <a:spLocks/>
            </p:cNvSpPr>
            <p:nvPr/>
          </p:nvSpPr>
          <p:spPr bwMode="auto">
            <a:xfrm>
              <a:off x="763588" y="5494338"/>
              <a:ext cx="1250950" cy="283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6) Add SSL</a:t>
              </a:r>
            </a:p>
            <a:p>
              <a:pPr marL="39688" algn="ctr" eaLnBrk="1" hangingPunct="1"/>
              <a:r>
                <a:rPr lang="en-US" sz="1400" b="1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Header</a:t>
              </a:r>
            </a:p>
          </p:txBody>
        </p:sp>
        <p:sp>
          <p:nvSpPr>
            <p:cNvPr id="121868" name="Rectangle 51"/>
            <p:cNvSpPr>
              <a:spLocks/>
            </p:cNvSpPr>
            <p:nvPr/>
          </p:nvSpPr>
          <p:spPr bwMode="auto">
            <a:xfrm>
              <a:off x="6835775" y="2133600"/>
              <a:ext cx="1666875" cy="283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Each fragment </a:t>
              </a:r>
            </a:p>
            <a:p>
              <a:pPr marL="39688" algn="ctr" eaLnBrk="1" hangingPunct="1"/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2</a:t>
              </a:r>
              <a:r>
                <a:rPr lang="en-US" sz="1400" b="1" baseline="30000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14</a:t>
              </a:r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 bytes</a:t>
              </a:r>
            </a:p>
          </p:txBody>
        </p:sp>
        <p:sp>
          <p:nvSpPr>
            <p:cNvPr id="121869" name="Rectangle 52"/>
            <p:cNvSpPr>
              <a:spLocks/>
            </p:cNvSpPr>
            <p:nvPr/>
          </p:nvSpPr>
          <p:spPr bwMode="auto">
            <a:xfrm>
              <a:off x="2987016" y="2990363"/>
              <a:ext cx="3901706" cy="5664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 dirty="0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Optional Compression</a:t>
              </a:r>
            </a:p>
            <a:p>
              <a:pPr marL="39688" algn="ctr" eaLnBrk="1" hangingPunct="1"/>
              <a:r>
                <a:rPr lang="en-US" sz="1400" b="1" dirty="0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(allow 1024 bytes for expansion)</a:t>
              </a:r>
            </a:p>
            <a:p>
              <a:pPr marL="39688" algn="ctr" eaLnBrk="1" hangingPunct="1"/>
              <a:r>
                <a:rPr lang="en-US" sz="1400" b="1" dirty="0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Not typically used</a:t>
              </a:r>
            </a:p>
            <a:p>
              <a:pPr marL="39688" algn="ctr" eaLnBrk="1" hangingPunct="1"/>
              <a:r>
                <a:rPr lang="en-US" sz="1400" b="1" dirty="0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Compression removed in TLS 1.3 Draft</a:t>
              </a:r>
            </a:p>
          </p:txBody>
        </p:sp>
        <p:sp>
          <p:nvSpPr>
            <p:cNvPr id="121870" name="Rectangle 53"/>
            <p:cNvSpPr>
              <a:spLocks/>
            </p:cNvSpPr>
            <p:nvPr/>
          </p:nvSpPr>
          <p:spPr bwMode="auto">
            <a:xfrm>
              <a:off x="3124200" y="3758999"/>
              <a:ext cx="2590800" cy="283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SSL: HMAC-like</a:t>
              </a:r>
            </a:p>
            <a:p>
              <a:pPr marL="39688" algn="ctr" eaLnBrk="1" hangingPunct="1"/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TLS: HMAC (e.g., SHA-1 or MD5)</a:t>
              </a:r>
            </a:p>
          </p:txBody>
        </p:sp>
        <p:sp>
          <p:nvSpPr>
            <p:cNvPr id="121871" name="Rectangle 54"/>
            <p:cNvSpPr>
              <a:spLocks/>
            </p:cNvSpPr>
            <p:nvPr/>
          </p:nvSpPr>
          <p:spPr bwMode="auto">
            <a:xfrm>
              <a:off x="3124200" y="4619174"/>
              <a:ext cx="2365375" cy="4248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Encrypt</a:t>
              </a:r>
            </a:p>
            <a:p>
              <a:pPr marL="39688" algn="ctr" eaLnBrk="1" hangingPunct="1"/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(allow 1024 bytes for </a:t>
              </a:r>
            </a:p>
            <a:p>
              <a:pPr marL="39688" algn="ctr" eaLnBrk="1" hangingPunct="1"/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expansion)</a:t>
              </a:r>
            </a:p>
          </p:txBody>
        </p:sp>
        <p:sp>
          <p:nvSpPr>
            <p:cNvPr id="121872" name="Rectangle 55"/>
            <p:cNvSpPr>
              <a:spLocks/>
            </p:cNvSpPr>
            <p:nvPr/>
          </p:nvSpPr>
          <p:spPr bwMode="auto">
            <a:xfrm>
              <a:off x="3124200" y="5612338"/>
              <a:ext cx="2339975" cy="283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>
              <a:spAutoFit/>
            </a:bodyPr>
            <a:lstStyle/>
            <a:p>
              <a:pPr marL="39688" algn="ctr" eaLnBrk="1" hangingPunct="1"/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Add SSL Record Layer</a:t>
              </a:r>
            </a:p>
            <a:p>
              <a:pPr marL="39688" algn="ctr" eaLnBrk="1" hangingPunct="1"/>
              <a:r>
                <a:rPr lang="en-US" sz="1400" b="1">
                  <a:solidFill>
                    <a:srgbClr val="333399"/>
                  </a:solidFill>
                  <a:latin typeface="Verdana" pitchFamily="34" charset="0"/>
                  <a:sym typeface="Verdana" pitchFamily="34" charset="0"/>
                </a:rPr>
                <a:t>header</a:t>
              </a:r>
            </a:p>
          </p:txBody>
        </p:sp>
      </p:grpSp>
    </p:spTree>
  </p:cSld>
  <p:clrMapOvr>
    <a:masterClrMapping/>
  </p:clrMapOvr>
  <p:transition spd="med"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Handshake Protocol</a:t>
            </a:r>
          </a:p>
        </p:txBody>
      </p:sp>
      <p:sp>
        <p:nvSpPr>
          <p:cNvPr id="12288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67913" y="9234488"/>
            <a:ext cx="3033712" cy="51911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84A3877-286B-4644-9172-A362C2367BBC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4" name="Rectangle 11"/>
          <p:cNvSpPr txBox="1">
            <a:spLocks noChangeArrowheads="1"/>
          </p:cNvSpPr>
          <p:nvPr/>
        </p:nvSpPr>
        <p:spPr bwMode="auto">
          <a:xfrm>
            <a:off x="7112000" y="1600200"/>
            <a:ext cx="5257800" cy="746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132080" bIns="50800"/>
          <a:lstStyle/>
          <a:p>
            <a:pPr marL="382588" indent="-3429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The beginning of a SSL connection</a:t>
            </a:r>
          </a:p>
          <a:p>
            <a:pPr marL="382588" indent="-3429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Protocol within the record protocol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A record can contain several handshake messages</a:t>
            </a:r>
          </a:p>
          <a:p>
            <a:pPr marL="382588" indent="-3429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Allows server and client to authenticate one another and establish security parameters</a:t>
            </a:r>
          </a:p>
          <a:p>
            <a:pPr marL="382588" indent="-3429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Consists of following phases: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Establish security capabilities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Server authentication and key exchange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Client authentication and key exchange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Finish</a:t>
            </a:r>
          </a:p>
          <a:p>
            <a:pPr marL="382588" indent="-34290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Type (1byte)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ClientHello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ServerHello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Certificate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ServerKeyExchange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CertificateRequest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ServerHelloDone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CertificateVerify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ClientKeyExchange</a:t>
            </a:r>
          </a:p>
          <a:p>
            <a:pPr marL="731838" lvl="1" indent="-285750" eaLnBrk="1" hangingPunct="1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Finished</a:t>
            </a:r>
          </a:p>
        </p:txBody>
      </p:sp>
      <p:grpSp>
        <p:nvGrpSpPr>
          <p:cNvPr id="122885" name="Group 12"/>
          <p:cNvGrpSpPr>
            <a:grpSpLocks/>
          </p:cNvGrpSpPr>
          <p:nvPr/>
        </p:nvGrpSpPr>
        <p:grpSpPr bwMode="auto">
          <a:xfrm>
            <a:off x="859847" y="4354513"/>
            <a:ext cx="4956753" cy="1512887"/>
            <a:chOff x="-2" y="4"/>
            <a:chExt cx="2642" cy="548"/>
          </a:xfrm>
        </p:grpSpPr>
        <p:grpSp>
          <p:nvGrpSpPr>
            <p:cNvPr id="122886" name="Group 13"/>
            <p:cNvGrpSpPr>
              <a:grpSpLocks/>
            </p:cNvGrpSpPr>
            <p:nvPr/>
          </p:nvGrpSpPr>
          <p:grpSpPr bwMode="auto">
            <a:xfrm>
              <a:off x="-2" y="4"/>
              <a:ext cx="2642" cy="288"/>
              <a:chOff x="-2" y="4"/>
              <a:chExt cx="2642" cy="288"/>
            </a:xfrm>
          </p:grpSpPr>
          <p:sp>
            <p:nvSpPr>
              <p:cNvPr id="122892" name="Rectangle 14"/>
              <p:cNvSpPr>
                <a:spLocks/>
              </p:cNvSpPr>
              <p:nvPr/>
            </p:nvSpPr>
            <p:spPr bwMode="auto">
              <a:xfrm>
                <a:off x="0" y="4"/>
                <a:ext cx="2640" cy="288"/>
              </a:xfrm>
              <a:prstGeom prst="rect">
                <a:avLst/>
              </a:prstGeom>
              <a:solidFill>
                <a:srgbClr val="FFFF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/>
              </a:p>
            </p:txBody>
          </p:sp>
          <p:sp>
            <p:nvSpPr>
              <p:cNvPr id="122893" name="Rectangle 15"/>
              <p:cNvSpPr>
                <a:spLocks/>
              </p:cNvSpPr>
              <p:nvPr/>
            </p:nvSpPr>
            <p:spPr bwMode="auto">
              <a:xfrm>
                <a:off x="-2" y="81"/>
                <a:ext cx="2398" cy="1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 anchor="ctr">
                <a:spAutoFit/>
              </a:bodyPr>
              <a:lstStyle/>
              <a:p>
                <a:pPr marL="39688" algn="ctr" eaLnBrk="1" hangingPunct="1"/>
                <a:r>
                  <a:rPr lang="en-US" sz="2400" dirty="0">
                    <a:solidFill>
                      <a:schemeClr val="tx1"/>
                    </a:solidFill>
                    <a:cs typeface="Tahoma" pitchFamily="34" charset="0"/>
                  </a:rPr>
                  <a:t>Type    Length       Content</a:t>
                </a:r>
              </a:p>
            </p:txBody>
          </p:sp>
        </p:grpSp>
        <p:sp>
          <p:nvSpPr>
            <p:cNvPr id="122887" name="Line 16"/>
            <p:cNvSpPr>
              <a:spLocks noChangeShapeType="1"/>
            </p:cNvSpPr>
            <p:nvPr/>
          </p:nvSpPr>
          <p:spPr bwMode="auto">
            <a:xfrm>
              <a:off x="624" y="11"/>
              <a:ext cx="1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888" name="Line 17"/>
            <p:cNvSpPr>
              <a:spLocks noChangeShapeType="1"/>
            </p:cNvSpPr>
            <p:nvPr/>
          </p:nvSpPr>
          <p:spPr bwMode="auto">
            <a:xfrm>
              <a:off x="1392" y="11"/>
              <a:ext cx="1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889" name="Rectangle 18"/>
            <p:cNvSpPr>
              <a:spLocks/>
            </p:cNvSpPr>
            <p:nvPr/>
          </p:nvSpPr>
          <p:spPr bwMode="auto">
            <a:xfrm>
              <a:off x="48" y="340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 eaLnBrk="1" hangingPunct="1"/>
              <a:r>
                <a:rPr lang="en-US" sz="1600" b="1">
                  <a:solidFill>
                    <a:schemeClr val="tx1"/>
                  </a:solidFill>
                  <a:cs typeface="Tahoma" pitchFamily="34" charset="0"/>
                </a:rPr>
                <a:t>1 byte</a:t>
              </a:r>
            </a:p>
          </p:txBody>
        </p:sp>
        <p:sp>
          <p:nvSpPr>
            <p:cNvPr id="122890" name="Rectangle 19"/>
            <p:cNvSpPr>
              <a:spLocks/>
            </p:cNvSpPr>
            <p:nvPr/>
          </p:nvSpPr>
          <p:spPr bwMode="auto">
            <a:xfrm>
              <a:off x="720" y="340"/>
              <a:ext cx="62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 eaLnBrk="1" hangingPunct="1"/>
              <a:r>
                <a:rPr lang="en-US" sz="1600" b="1">
                  <a:solidFill>
                    <a:schemeClr val="tx1"/>
                  </a:solidFill>
                  <a:cs typeface="Tahoma" pitchFamily="34" charset="0"/>
                </a:rPr>
                <a:t>3 bytes</a:t>
              </a:r>
            </a:p>
          </p:txBody>
        </p:sp>
        <p:sp>
          <p:nvSpPr>
            <p:cNvPr id="122891" name="Rectangle 20"/>
            <p:cNvSpPr>
              <a:spLocks/>
            </p:cNvSpPr>
            <p:nvPr/>
          </p:nvSpPr>
          <p:spPr bwMode="auto">
            <a:xfrm>
              <a:off x="1632" y="340"/>
              <a:ext cx="96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 eaLnBrk="1" hangingPunct="1"/>
              <a:r>
                <a:rPr lang="en-US" sz="1600" b="1">
                  <a:solidFill>
                    <a:schemeClr val="tx1"/>
                  </a:solidFill>
                  <a:cs typeface="Tahoma" pitchFamily="34" charset="0"/>
                </a:rPr>
                <a:t>&gt;=  0 bytes</a:t>
              </a:r>
            </a:p>
          </p:txBody>
        </p:sp>
      </p:grpSp>
    </p:spTree>
  </p:cSld>
  <p:clrMapOvr>
    <a:masterClrMapping/>
  </p:clrMapOvr>
  <p:transition spd="med"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Handshake Protocol</a:t>
            </a:r>
          </a:p>
        </p:txBody>
      </p:sp>
      <p:grpSp>
        <p:nvGrpSpPr>
          <p:cNvPr id="123908" name="Group 12"/>
          <p:cNvGrpSpPr>
            <a:grpSpLocks/>
          </p:cNvGrpSpPr>
          <p:nvPr/>
        </p:nvGrpSpPr>
        <p:grpSpPr bwMode="auto">
          <a:xfrm>
            <a:off x="2311400" y="3733800"/>
            <a:ext cx="8091488" cy="4452938"/>
            <a:chOff x="0" y="-96"/>
            <a:chExt cx="5097" cy="2804"/>
          </a:xfrm>
        </p:grpSpPr>
        <p:grpSp>
          <p:nvGrpSpPr>
            <p:cNvPr id="123910" name="Group 13"/>
            <p:cNvGrpSpPr>
              <a:grpSpLocks/>
            </p:cNvGrpSpPr>
            <p:nvPr/>
          </p:nvGrpSpPr>
          <p:grpSpPr bwMode="auto">
            <a:xfrm>
              <a:off x="1" y="-96"/>
              <a:ext cx="5093" cy="2804"/>
              <a:chOff x="0" y="-96"/>
              <a:chExt cx="5093" cy="2804"/>
            </a:xfrm>
          </p:grpSpPr>
          <p:grpSp>
            <p:nvGrpSpPr>
              <p:cNvPr id="123912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2038" cy="323"/>
                <a:chOff x="0" y="0"/>
                <a:chExt cx="2038" cy="323"/>
              </a:xfrm>
            </p:grpSpPr>
            <p:sp>
              <p:nvSpPr>
                <p:cNvPr id="123976" name="Rectangle 15"/>
                <p:cNvSpPr>
                  <a:spLocks/>
                </p:cNvSpPr>
                <p:nvPr/>
              </p:nvSpPr>
              <p:spPr bwMode="auto">
                <a:xfrm>
                  <a:off x="17" y="0"/>
                  <a:ext cx="2000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 anchor="ctr"/>
                <a:lstStyle/>
                <a:p>
                  <a:pPr marL="39688" eaLnBrk="1" hangingPunct="1"/>
                  <a:endParaRPr lang="en-US" sz="1100" b="1">
                    <a:solidFill>
                      <a:schemeClr val="tx1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marL="39688" eaLnBrk="1" hangingPunct="1"/>
                  <a:endParaRPr lang="en-US" sz="1100" b="1">
                    <a:solidFill>
                      <a:schemeClr val="tx1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marL="39688" eaLnBrk="1" hangingPunct="1"/>
                  <a:r>
                    <a:rPr lang="en-US" sz="1800" b="1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Message Type</a:t>
                  </a:r>
                </a:p>
              </p:txBody>
            </p:sp>
            <p:sp>
              <p:nvSpPr>
                <p:cNvPr id="123977" name="Rectangle 16"/>
                <p:cNvSpPr>
                  <a:spLocks/>
                </p:cNvSpPr>
                <p:nvPr/>
              </p:nvSpPr>
              <p:spPr bwMode="auto">
                <a:xfrm>
                  <a:off x="0" y="108"/>
                  <a:ext cx="2038" cy="215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13" name="Group 17"/>
              <p:cNvGrpSpPr>
                <a:grpSpLocks/>
              </p:cNvGrpSpPr>
              <p:nvPr/>
            </p:nvGrpSpPr>
            <p:grpSpPr bwMode="auto">
              <a:xfrm>
                <a:off x="2038" y="-96"/>
                <a:ext cx="3055" cy="432"/>
                <a:chOff x="0" y="-96"/>
                <a:chExt cx="3055" cy="432"/>
              </a:xfrm>
            </p:grpSpPr>
            <p:sp>
              <p:nvSpPr>
                <p:cNvPr id="123974" name="Rectangle 18"/>
                <p:cNvSpPr>
                  <a:spLocks/>
                </p:cNvSpPr>
                <p:nvPr/>
              </p:nvSpPr>
              <p:spPr bwMode="auto">
                <a:xfrm>
                  <a:off x="25" y="-96"/>
                  <a:ext cx="3016" cy="4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 anchor="ctr"/>
                <a:lstStyle/>
                <a:p>
                  <a:pPr marL="39688" eaLnBrk="1" hangingPunct="1"/>
                  <a:endParaRPr lang="en-US" sz="1100" b="1">
                    <a:solidFill>
                      <a:schemeClr val="tx1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marL="39688" eaLnBrk="1" hangingPunct="1"/>
                  <a:endParaRPr lang="en-US" sz="1100" b="1">
                    <a:solidFill>
                      <a:schemeClr val="tx1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marL="39688" eaLnBrk="1" hangingPunct="1"/>
                  <a:r>
                    <a:rPr lang="en-US" sz="2400" b="1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Parameters</a:t>
                  </a:r>
                </a:p>
              </p:txBody>
            </p:sp>
            <p:sp>
              <p:nvSpPr>
                <p:cNvPr id="123975" name="Rectangle 19"/>
                <p:cNvSpPr>
                  <a:spLocks/>
                </p:cNvSpPr>
                <p:nvPr/>
              </p:nvSpPr>
              <p:spPr bwMode="auto">
                <a:xfrm>
                  <a:off x="0" y="108"/>
                  <a:ext cx="3055" cy="180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14" name="Group 20"/>
              <p:cNvGrpSpPr>
                <a:grpSpLocks/>
              </p:cNvGrpSpPr>
              <p:nvPr/>
            </p:nvGrpSpPr>
            <p:grpSpPr bwMode="auto">
              <a:xfrm>
                <a:off x="0" y="345"/>
                <a:ext cx="2038" cy="234"/>
                <a:chOff x="0" y="0"/>
                <a:chExt cx="2038" cy="234"/>
              </a:xfrm>
            </p:grpSpPr>
            <p:sp>
              <p:nvSpPr>
                <p:cNvPr id="123972" name="Rectangle 21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hello_request</a:t>
                  </a:r>
                </a:p>
              </p:txBody>
            </p:sp>
            <p:sp>
              <p:nvSpPr>
                <p:cNvPr id="123973" name="Rectangle 22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15" name="Group 23"/>
              <p:cNvGrpSpPr>
                <a:grpSpLocks/>
              </p:cNvGrpSpPr>
              <p:nvPr/>
            </p:nvGrpSpPr>
            <p:grpSpPr bwMode="auto">
              <a:xfrm>
                <a:off x="2015" y="288"/>
                <a:ext cx="3056" cy="291"/>
                <a:chOff x="-23" y="-57"/>
                <a:chExt cx="3056" cy="291"/>
              </a:xfrm>
            </p:grpSpPr>
            <p:sp>
              <p:nvSpPr>
                <p:cNvPr id="123970" name="Rectangle 24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null</a:t>
                  </a:r>
                </a:p>
              </p:txBody>
            </p:sp>
            <p:sp>
              <p:nvSpPr>
                <p:cNvPr id="123971" name="Rectangle 25"/>
                <p:cNvSpPr>
                  <a:spLocks/>
                </p:cNvSpPr>
                <p:nvPr/>
              </p:nvSpPr>
              <p:spPr bwMode="auto">
                <a:xfrm>
                  <a:off x="-23" y="-57"/>
                  <a:ext cx="3055" cy="4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16" name="Group 26"/>
              <p:cNvGrpSpPr>
                <a:grpSpLocks/>
              </p:cNvGrpSpPr>
              <p:nvPr/>
            </p:nvGrpSpPr>
            <p:grpSpPr bwMode="auto">
              <a:xfrm>
                <a:off x="0" y="581"/>
                <a:ext cx="2038" cy="235"/>
                <a:chOff x="0" y="0"/>
                <a:chExt cx="2038" cy="234"/>
              </a:xfrm>
            </p:grpSpPr>
            <p:sp>
              <p:nvSpPr>
                <p:cNvPr id="123968" name="Rectangle 27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client_hello</a:t>
                  </a:r>
                </a:p>
              </p:txBody>
            </p:sp>
            <p:sp>
              <p:nvSpPr>
                <p:cNvPr id="123969" name="Rectangle 28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17" name="Group 29"/>
              <p:cNvGrpSpPr>
                <a:grpSpLocks/>
              </p:cNvGrpSpPr>
              <p:nvPr/>
            </p:nvGrpSpPr>
            <p:grpSpPr bwMode="auto">
              <a:xfrm>
                <a:off x="2038" y="581"/>
                <a:ext cx="3055" cy="215"/>
                <a:chOff x="0" y="0"/>
                <a:chExt cx="3055" cy="214"/>
              </a:xfrm>
            </p:grpSpPr>
            <p:sp>
              <p:nvSpPr>
                <p:cNvPr id="123966" name="Rectangle 30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1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version, random, session id, cipher suite, compression method</a:t>
                  </a:r>
                </a:p>
              </p:txBody>
            </p:sp>
            <p:sp>
              <p:nvSpPr>
                <p:cNvPr id="123967" name="Rectangle 31"/>
                <p:cNvSpPr>
                  <a:spLocks/>
                </p:cNvSpPr>
                <p:nvPr/>
              </p:nvSpPr>
              <p:spPr bwMode="auto">
                <a:xfrm>
                  <a:off x="0" y="0"/>
                  <a:ext cx="3055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18" name="Group 32"/>
              <p:cNvGrpSpPr>
                <a:grpSpLocks/>
              </p:cNvGrpSpPr>
              <p:nvPr/>
            </p:nvGrpSpPr>
            <p:grpSpPr bwMode="auto">
              <a:xfrm>
                <a:off x="0" y="818"/>
                <a:ext cx="2038" cy="235"/>
                <a:chOff x="0" y="0"/>
                <a:chExt cx="2038" cy="234"/>
              </a:xfrm>
            </p:grpSpPr>
            <p:sp>
              <p:nvSpPr>
                <p:cNvPr id="123964" name="Rectangle 33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server_hello</a:t>
                  </a:r>
                </a:p>
              </p:txBody>
            </p:sp>
            <p:sp>
              <p:nvSpPr>
                <p:cNvPr id="123965" name="Rectangle 34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19" name="Group 35"/>
              <p:cNvGrpSpPr>
                <a:grpSpLocks/>
              </p:cNvGrpSpPr>
              <p:nvPr/>
            </p:nvGrpSpPr>
            <p:grpSpPr bwMode="auto">
              <a:xfrm>
                <a:off x="2038" y="818"/>
                <a:ext cx="3055" cy="215"/>
                <a:chOff x="0" y="0"/>
                <a:chExt cx="3055" cy="214"/>
              </a:xfrm>
            </p:grpSpPr>
            <p:sp>
              <p:nvSpPr>
                <p:cNvPr id="123962" name="Rectangle 36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1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version, random, session id, cipher suite, compression method</a:t>
                  </a:r>
                </a:p>
              </p:txBody>
            </p:sp>
            <p:sp>
              <p:nvSpPr>
                <p:cNvPr id="123963" name="Rectangle 37"/>
                <p:cNvSpPr>
                  <a:spLocks/>
                </p:cNvSpPr>
                <p:nvPr/>
              </p:nvSpPr>
              <p:spPr bwMode="auto">
                <a:xfrm>
                  <a:off x="0" y="0"/>
                  <a:ext cx="3055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0" name="Group 38"/>
              <p:cNvGrpSpPr>
                <a:grpSpLocks/>
              </p:cNvGrpSpPr>
              <p:nvPr/>
            </p:nvGrpSpPr>
            <p:grpSpPr bwMode="auto">
              <a:xfrm>
                <a:off x="0" y="1054"/>
                <a:ext cx="2038" cy="235"/>
                <a:chOff x="0" y="0"/>
                <a:chExt cx="2038" cy="234"/>
              </a:xfrm>
            </p:grpSpPr>
            <p:sp>
              <p:nvSpPr>
                <p:cNvPr id="123960" name="Rectangle 39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certificate</a:t>
                  </a:r>
                </a:p>
              </p:txBody>
            </p:sp>
            <p:sp>
              <p:nvSpPr>
                <p:cNvPr id="123961" name="Rectangle 40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1" name="Group 41"/>
              <p:cNvGrpSpPr>
                <a:grpSpLocks/>
              </p:cNvGrpSpPr>
              <p:nvPr/>
            </p:nvGrpSpPr>
            <p:grpSpPr bwMode="auto">
              <a:xfrm>
                <a:off x="2038" y="1054"/>
                <a:ext cx="3055" cy="235"/>
                <a:chOff x="0" y="0"/>
                <a:chExt cx="3055" cy="234"/>
              </a:xfrm>
            </p:grpSpPr>
            <p:sp>
              <p:nvSpPr>
                <p:cNvPr id="123958" name="Rectangle 42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chain of X.509v3 certificates</a:t>
                  </a:r>
                </a:p>
              </p:txBody>
            </p:sp>
            <p:sp>
              <p:nvSpPr>
                <p:cNvPr id="123959" name="Rectangle 43"/>
                <p:cNvSpPr>
                  <a:spLocks/>
                </p:cNvSpPr>
                <p:nvPr/>
              </p:nvSpPr>
              <p:spPr bwMode="auto">
                <a:xfrm>
                  <a:off x="0" y="0"/>
                  <a:ext cx="3055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2" name="Group 44"/>
              <p:cNvGrpSpPr>
                <a:grpSpLocks/>
              </p:cNvGrpSpPr>
              <p:nvPr/>
            </p:nvGrpSpPr>
            <p:grpSpPr bwMode="auto">
              <a:xfrm>
                <a:off x="0" y="1291"/>
                <a:ext cx="2038" cy="235"/>
                <a:chOff x="0" y="0"/>
                <a:chExt cx="2038" cy="234"/>
              </a:xfrm>
            </p:grpSpPr>
            <p:sp>
              <p:nvSpPr>
                <p:cNvPr id="123956" name="Rectangle 45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server_key_exchange</a:t>
                  </a:r>
                </a:p>
              </p:txBody>
            </p:sp>
            <p:sp>
              <p:nvSpPr>
                <p:cNvPr id="123957" name="Rectangle 46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3" name="Group 47"/>
              <p:cNvGrpSpPr>
                <a:grpSpLocks/>
              </p:cNvGrpSpPr>
              <p:nvPr/>
            </p:nvGrpSpPr>
            <p:grpSpPr bwMode="auto">
              <a:xfrm>
                <a:off x="2038" y="1291"/>
                <a:ext cx="3055" cy="235"/>
                <a:chOff x="0" y="0"/>
                <a:chExt cx="3055" cy="234"/>
              </a:xfrm>
            </p:grpSpPr>
            <p:sp>
              <p:nvSpPr>
                <p:cNvPr id="123954" name="Rectangle 48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parameters, signature</a:t>
                  </a:r>
                </a:p>
              </p:txBody>
            </p:sp>
            <p:sp>
              <p:nvSpPr>
                <p:cNvPr id="123955" name="Rectangle 49"/>
                <p:cNvSpPr>
                  <a:spLocks/>
                </p:cNvSpPr>
                <p:nvPr/>
              </p:nvSpPr>
              <p:spPr bwMode="auto">
                <a:xfrm>
                  <a:off x="0" y="0"/>
                  <a:ext cx="3055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4" name="Group 50"/>
              <p:cNvGrpSpPr>
                <a:grpSpLocks/>
              </p:cNvGrpSpPr>
              <p:nvPr/>
            </p:nvGrpSpPr>
            <p:grpSpPr bwMode="auto">
              <a:xfrm>
                <a:off x="0" y="1527"/>
                <a:ext cx="2038" cy="235"/>
                <a:chOff x="0" y="0"/>
                <a:chExt cx="2038" cy="234"/>
              </a:xfrm>
            </p:grpSpPr>
            <p:sp>
              <p:nvSpPr>
                <p:cNvPr id="123952" name="Rectangle 51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certificate_request</a:t>
                  </a:r>
                </a:p>
              </p:txBody>
            </p:sp>
            <p:sp>
              <p:nvSpPr>
                <p:cNvPr id="123953" name="Rectangle 52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5" name="Group 53"/>
              <p:cNvGrpSpPr>
                <a:grpSpLocks/>
              </p:cNvGrpSpPr>
              <p:nvPr/>
            </p:nvGrpSpPr>
            <p:grpSpPr bwMode="auto">
              <a:xfrm>
                <a:off x="2038" y="1527"/>
                <a:ext cx="3055" cy="235"/>
                <a:chOff x="0" y="0"/>
                <a:chExt cx="3055" cy="234"/>
              </a:xfrm>
            </p:grpSpPr>
            <p:sp>
              <p:nvSpPr>
                <p:cNvPr id="123950" name="Rectangle 54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type, authorities</a:t>
                  </a:r>
                </a:p>
              </p:txBody>
            </p:sp>
            <p:sp>
              <p:nvSpPr>
                <p:cNvPr id="123951" name="Rectangle 55"/>
                <p:cNvSpPr>
                  <a:spLocks/>
                </p:cNvSpPr>
                <p:nvPr/>
              </p:nvSpPr>
              <p:spPr bwMode="auto">
                <a:xfrm>
                  <a:off x="0" y="0"/>
                  <a:ext cx="3055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6" name="Group 56"/>
              <p:cNvGrpSpPr>
                <a:grpSpLocks/>
              </p:cNvGrpSpPr>
              <p:nvPr/>
            </p:nvGrpSpPr>
            <p:grpSpPr bwMode="auto">
              <a:xfrm>
                <a:off x="0" y="1764"/>
                <a:ext cx="2038" cy="235"/>
                <a:chOff x="0" y="0"/>
                <a:chExt cx="2038" cy="234"/>
              </a:xfrm>
            </p:grpSpPr>
            <p:sp>
              <p:nvSpPr>
                <p:cNvPr id="123948" name="Rectangle 57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server_hello_done</a:t>
                  </a:r>
                </a:p>
              </p:txBody>
            </p:sp>
            <p:sp>
              <p:nvSpPr>
                <p:cNvPr id="123949" name="Rectangle 58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7" name="Group 59"/>
              <p:cNvGrpSpPr>
                <a:grpSpLocks/>
              </p:cNvGrpSpPr>
              <p:nvPr/>
            </p:nvGrpSpPr>
            <p:grpSpPr bwMode="auto">
              <a:xfrm>
                <a:off x="2038" y="1764"/>
                <a:ext cx="3055" cy="235"/>
                <a:chOff x="0" y="0"/>
                <a:chExt cx="3055" cy="234"/>
              </a:xfrm>
            </p:grpSpPr>
            <p:sp>
              <p:nvSpPr>
                <p:cNvPr id="123946" name="Rectangle 60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null</a:t>
                  </a:r>
                </a:p>
              </p:txBody>
            </p:sp>
            <p:sp>
              <p:nvSpPr>
                <p:cNvPr id="123947" name="Rectangle 61"/>
                <p:cNvSpPr>
                  <a:spLocks/>
                </p:cNvSpPr>
                <p:nvPr/>
              </p:nvSpPr>
              <p:spPr bwMode="auto">
                <a:xfrm>
                  <a:off x="0" y="0"/>
                  <a:ext cx="3055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8" name="Group 62"/>
              <p:cNvGrpSpPr>
                <a:grpSpLocks/>
              </p:cNvGrpSpPr>
              <p:nvPr/>
            </p:nvGrpSpPr>
            <p:grpSpPr bwMode="auto">
              <a:xfrm>
                <a:off x="0" y="2001"/>
                <a:ext cx="2038" cy="234"/>
                <a:chOff x="0" y="0"/>
                <a:chExt cx="2038" cy="234"/>
              </a:xfrm>
            </p:grpSpPr>
            <p:sp>
              <p:nvSpPr>
                <p:cNvPr id="123944" name="Rectangle 63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certificate_verify</a:t>
                  </a:r>
                </a:p>
              </p:txBody>
            </p:sp>
            <p:sp>
              <p:nvSpPr>
                <p:cNvPr id="123945" name="Rectangle 64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29" name="Group 65"/>
              <p:cNvGrpSpPr>
                <a:grpSpLocks/>
              </p:cNvGrpSpPr>
              <p:nvPr/>
            </p:nvGrpSpPr>
            <p:grpSpPr bwMode="auto">
              <a:xfrm>
                <a:off x="2038" y="2001"/>
                <a:ext cx="3055" cy="234"/>
                <a:chOff x="0" y="0"/>
                <a:chExt cx="3055" cy="234"/>
              </a:xfrm>
            </p:grpSpPr>
            <p:sp>
              <p:nvSpPr>
                <p:cNvPr id="123942" name="Rectangle 66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signature</a:t>
                  </a:r>
                </a:p>
              </p:txBody>
            </p:sp>
            <p:sp>
              <p:nvSpPr>
                <p:cNvPr id="123943" name="Rectangle 67"/>
                <p:cNvSpPr>
                  <a:spLocks/>
                </p:cNvSpPr>
                <p:nvPr/>
              </p:nvSpPr>
              <p:spPr bwMode="auto">
                <a:xfrm>
                  <a:off x="0" y="0"/>
                  <a:ext cx="3055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30" name="Group 68"/>
              <p:cNvGrpSpPr>
                <a:grpSpLocks/>
              </p:cNvGrpSpPr>
              <p:nvPr/>
            </p:nvGrpSpPr>
            <p:grpSpPr bwMode="auto">
              <a:xfrm>
                <a:off x="0" y="2237"/>
                <a:ext cx="2038" cy="235"/>
                <a:chOff x="0" y="0"/>
                <a:chExt cx="2038" cy="234"/>
              </a:xfrm>
            </p:grpSpPr>
            <p:sp>
              <p:nvSpPr>
                <p:cNvPr id="123940" name="Rectangle 69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client_key_exchange</a:t>
                  </a:r>
                </a:p>
              </p:txBody>
            </p:sp>
            <p:sp>
              <p:nvSpPr>
                <p:cNvPr id="123941" name="Rectangle 70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31" name="Group 71"/>
              <p:cNvGrpSpPr>
                <a:grpSpLocks/>
              </p:cNvGrpSpPr>
              <p:nvPr/>
            </p:nvGrpSpPr>
            <p:grpSpPr bwMode="auto">
              <a:xfrm>
                <a:off x="2038" y="2237"/>
                <a:ext cx="3055" cy="235"/>
                <a:chOff x="0" y="0"/>
                <a:chExt cx="3055" cy="234"/>
              </a:xfrm>
            </p:grpSpPr>
            <p:sp>
              <p:nvSpPr>
                <p:cNvPr id="123938" name="Rectangle 72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parameters, signature</a:t>
                  </a:r>
                </a:p>
              </p:txBody>
            </p:sp>
            <p:sp>
              <p:nvSpPr>
                <p:cNvPr id="123939" name="Rectangle 73"/>
                <p:cNvSpPr>
                  <a:spLocks/>
                </p:cNvSpPr>
                <p:nvPr/>
              </p:nvSpPr>
              <p:spPr bwMode="auto">
                <a:xfrm>
                  <a:off x="0" y="0"/>
                  <a:ext cx="3055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32" name="Group 74"/>
              <p:cNvGrpSpPr>
                <a:grpSpLocks/>
              </p:cNvGrpSpPr>
              <p:nvPr/>
            </p:nvGrpSpPr>
            <p:grpSpPr bwMode="auto">
              <a:xfrm>
                <a:off x="0" y="2474"/>
                <a:ext cx="2038" cy="234"/>
                <a:chOff x="0" y="0"/>
                <a:chExt cx="2038" cy="234"/>
              </a:xfrm>
            </p:grpSpPr>
            <p:sp>
              <p:nvSpPr>
                <p:cNvPr id="123936" name="Rectangle 75"/>
                <p:cNvSpPr>
                  <a:spLocks/>
                </p:cNvSpPr>
                <p:nvPr/>
              </p:nvSpPr>
              <p:spPr bwMode="auto">
                <a:xfrm>
                  <a:off x="17" y="10"/>
                  <a:ext cx="2000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finished</a:t>
                  </a:r>
                </a:p>
              </p:txBody>
            </p:sp>
            <p:sp>
              <p:nvSpPr>
                <p:cNvPr id="123937" name="Rectangle 76"/>
                <p:cNvSpPr>
                  <a:spLocks/>
                </p:cNvSpPr>
                <p:nvPr/>
              </p:nvSpPr>
              <p:spPr bwMode="auto">
                <a:xfrm>
                  <a:off x="0" y="0"/>
                  <a:ext cx="2038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3933" name="Group 77"/>
              <p:cNvGrpSpPr>
                <a:grpSpLocks/>
              </p:cNvGrpSpPr>
              <p:nvPr/>
            </p:nvGrpSpPr>
            <p:grpSpPr bwMode="auto">
              <a:xfrm>
                <a:off x="2038" y="2474"/>
                <a:ext cx="3055" cy="234"/>
                <a:chOff x="0" y="0"/>
                <a:chExt cx="3055" cy="234"/>
              </a:xfrm>
            </p:grpSpPr>
            <p:sp>
              <p:nvSpPr>
                <p:cNvPr id="123934" name="Rectangle 78"/>
                <p:cNvSpPr>
                  <a:spLocks/>
                </p:cNvSpPr>
                <p:nvPr/>
              </p:nvSpPr>
              <p:spPr bwMode="auto">
                <a:xfrm>
                  <a:off x="17" y="10"/>
                  <a:ext cx="3016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39688" eaLnBrk="1" hangingPunct="1"/>
                  <a:r>
                    <a:rPr lang="en-US" sz="1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hash value</a:t>
                  </a:r>
                </a:p>
              </p:txBody>
            </p:sp>
            <p:sp>
              <p:nvSpPr>
                <p:cNvPr id="123935" name="Rectangle 79"/>
                <p:cNvSpPr>
                  <a:spLocks/>
                </p:cNvSpPr>
                <p:nvPr/>
              </p:nvSpPr>
              <p:spPr bwMode="auto">
                <a:xfrm>
                  <a:off x="0" y="0"/>
                  <a:ext cx="3055" cy="214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123911" name="Rectangle 80"/>
            <p:cNvSpPr>
              <a:spLocks/>
            </p:cNvSpPr>
            <p:nvPr/>
          </p:nvSpPr>
          <p:spPr bwMode="auto">
            <a:xfrm>
              <a:off x="0" y="107"/>
              <a:ext cx="5097" cy="2583"/>
            </a:xfrm>
            <a:prstGeom prst="rect">
              <a:avLst/>
            </a:prstGeom>
            <a:noFill/>
            <a:ln w="12700">
              <a:solidFill>
                <a:srgbClr val="A0A0A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/>
            </a:p>
          </p:txBody>
        </p:sp>
      </p:grpSp>
      <p:sp>
        <p:nvSpPr>
          <p:cNvPr id="123909" name="Rectangle 11"/>
          <p:cNvSpPr>
            <a:spLocks/>
          </p:cNvSpPr>
          <p:nvPr/>
        </p:nvSpPr>
        <p:spPr bwMode="auto">
          <a:xfrm>
            <a:off x="2311400" y="2438400"/>
            <a:ext cx="7543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eaLnBrk="1" hangingPunct="1"/>
            <a:r>
              <a:rPr lang="en-US" sz="2400">
                <a:solidFill>
                  <a:srgbClr val="333399"/>
                </a:solidFill>
                <a:cs typeface="Tahoma" pitchFamily="34" charset="0"/>
              </a:rPr>
              <a:t>The handshake protocol is used before any application data is transmitted.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53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Client Hello Parameters</a:t>
            </a:r>
          </a:p>
        </p:txBody>
      </p:sp>
      <p:sp>
        <p:nvSpPr>
          <p:cNvPr id="124932" name="Rectangle 11"/>
          <p:cNvSpPr txBox="1">
            <a:spLocks noChangeArrowheads="1"/>
          </p:cNvSpPr>
          <p:nvPr/>
        </p:nvSpPr>
        <p:spPr bwMode="auto">
          <a:xfrm>
            <a:off x="863600" y="2286000"/>
            <a:ext cx="11277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32080"/>
          <a:lstStyle/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Session ID: An arbitrary byte to identify an active or resumable session </a:t>
            </a:r>
          </a:p>
          <a:p>
            <a:pPr marL="742950" lvl="1" indent="-285750" defTabSz="45720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Could be created by using Diffie-Hellman.</a:t>
            </a:r>
          </a:p>
          <a:p>
            <a:pPr marL="742950" lvl="1" indent="-285750" defTabSz="45720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 by the hash of the shared secret and salt.  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Version: Identifies highest version number of SSL client can support.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Compression method: The algorithms supported.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Cipher spec: Specifies the bulk data encryption algorithms (such as null, DES, etc.)  and a hash algorithms (such as MD5 or SHA-1) supported.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Random Number: 32 byte random number used to seed cryptographic calculations. First four bytes should be date and time.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54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Server Hello Parameters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>
          <a:xfrm>
            <a:off x="558800" y="2057400"/>
            <a:ext cx="11734800" cy="7086600"/>
          </a:xfrm>
          <a:prstGeom prst="rect">
            <a:avLst/>
          </a:prstGeom>
          <a:ln/>
        </p:spPr>
        <p:txBody>
          <a:bodyPr rIns="132080">
            <a:normAutofit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Session ID: An arbitrary byte to identify an active or </a:t>
            </a:r>
            <a:r>
              <a:rPr lang="en-US" sz="3200" dirty="0" err="1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resumable</a:t>
            </a: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 session </a:t>
            </a:r>
          </a:p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Version: Identifies SSL protocol version to be used.</a:t>
            </a:r>
          </a:p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Compression method: The algorithm to be used.</a:t>
            </a:r>
          </a:p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Cipher spec: Specifies the bulk data encryption algorithm and a hash algorithm to be used. Also key size and hash size.</a:t>
            </a:r>
          </a:p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Random Number: 32 byte random number used to seed cryptographic calculations and chosen by server.</a:t>
            </a:r>
          </a:p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   </a:t>
            </a:r>
            <a:r>
              <a:rPr lang="en-US" sz="3200" dirty="0">
                <a:solidFill>
                  <a:srgbClr val="FF0000"/>
                </a:solidFill>
                <a:latin typeface="Arial"/>
                <a:ea typeface="+mn-ea"/>
                <a:cs typeface="Arial"/>
                <a:sym typeface="Gill Sans" charset="0"/>
              </a:rPr>
              <a:t>Note that whereas client hello components are proposals, server hello components are selections.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55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Server KeyExchange</a:t>
            </a:r>
          </a:p>
        </p:txBody>
      </p:sp>
      <p:sp>
        <p:nvSpPr>
          <p:cNvPr id="126980" name="Rectangle 11"/>
          <p:cNvSpPr txBox="1">
            <a:spLocks noChangeArrowheads="1"/>
          </p:cNvSpPr>
          <p:nvPr/>
        </p:nvSpPr>
        <p:spPr bwMode="auto">
          <a:xfrm>
            <a:off x="482600" y="2438400"/>
            <a:ext cx="12293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32080"/>
          <a:lstStyle/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Contains key information. Exact contents depend on the specific algorithm being used.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RSA it would be modulus and public key.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Diffie-Helman contains server side key message.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56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ServerHelloDone</a:t>
            </a:r>
          </a:p>
        </p:txBody>
      </p:sp>
      <p:sp>
        <p:nvSpPr>
          <p:cNvPr id="128004" name="Rectangle 11"/>
          <p:cNvSpPr txBox="1">
            <a:spLocks noChangeArrowheads="1"/>
          </p:cNvSpPr>
          <p:nvPr/>
        </p:nvSpPr>
        <p:spPr bwMode="auto">
          <a:xfrm>
            <a:off x="457200" y="2057400"/>
            <a:ext cx="12141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32080"/>
          <a:lstStyle/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 to client server has finished initial negotiation messages.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 itself contains no other information.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57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Client KeyExchange</a:t>
            </a:r>
          </a:p>
        </p:txBody>
      </p:sp>
      <p:sp>
        <p:nvSpPr>
          <p:cNvPr id="129028" name="Rectangle 11"/>
          <p:cNvSpPr txBox="1">
            <a:spLocks noChangeArrowheads="1"/>
          </p:cNvSpPr>
          <p:nvPr/>
        </p:nvSpPr>
        <p:spPr bwMode="auto">
          <a:xfrm>
            <a:off x="482600" y="2286000"/>
            <a:ext cx="11912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32080"/>
          <a:lstStyle/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Establishes symmetric encryption key information.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example, if RSA being used then client generated session key and uses servers public key to encrypt the session key.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Only real server can decrypt to obtain session key.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58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Finished Message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>
          <a:xfrm>
            <a:off x="711200" y="2362200"/>
            <a:ext cx="11353800" cy="4525963"/>
          </a:xfrm>
          <a:prstGeom prst="rect">
            <a:avLst/>
          </a:prstGeom>
          <a:ln/>
        </p:spPr>
        <p:txBody>
          <a:bodyPr rIns="132080"/>
          <a:lstStyle/>
          <a:p>
            <a:pPr marL="342900" indent="-342900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Allows both sides to verify that negotiation has been successful and security has not been compromised.</a:t>
            </a:r>
          </a:p>
          <a:p>
            <a:pPr marL="342900" indent="-342900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Is encrypted and authenticated by the cipher suite just established.</a:t>
            </a:r>
          </a:p>
          <a:p>
            <a:pPr marL="342900" indent="-342900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Contains cryptographic hash of important information of just finished negotiation:</a:t>
            </a:r>
          </a:p>
          <a:p>
            <a:pPr marL="742950" lvl="1" indent="-285750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Key information</a:t>
            </a:r>
          </a:p>
          <a:p>
            <a:pPr marL="742950" lvl="1" indent="-285750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Contents of all previous hash messages exchanged by the systems</a:t>
            </a:r>
          </a:p>
          <a:p>
            <a:pPr marL="742950" lvl="1" indent="-285750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Special value indicating client or server</a:t>
            </a:r>
          </a:p>
          <a:p>
            <a:pPr marL="742950" lvl="1" indent="-285750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No hash of </a:t>
            </a:r>
            <a:r>
              <a:rPr lang="en-US" sz="3200" dirty="0" err="1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ChangeCipherState</a:t>
            </a: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 message (see Dropped </a:t>
            </a:r>
            <a:r>
              <a:rPr lang="en-US" sz="3200" dirty="0" err="1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ChangeCipherState</a:t>
            </a:r>
            <a:r>
              <a:rPr lang="en-US" sz="3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 attack)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9931400" y="9144000"/>
            <a:ext cx="3033713" cy="5191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700" kern="1200">
                <a:solidFill>
                  <a:srgbClr val="898989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fld id="{4C3EC98E-113D-458E-875C-C44818B23125}" type="slidenum">
              <a:rPr lang="en-US" sz="1600" smtClean="0">
                <a:solidFill>
                  <a:srgbClr val="000000"/>
                </a:solidFill>
              </a:rPr>
              <a:pPr/>
              <a:t>59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Message Digests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6311900" cy="6794500"/>
          </a:xfrm>
        </p:spPr>
        <p:txBody>
          <a:bodyPr/>
          <a:lstStyle/>
          <a:p>
            <a:pPr marL="0" indent="0" eaLnBrk="1" hangingPunct="1"/>
            <a:r>
              <a:rPr lang="en-US" altLang="en-US" sz="3200" dirty="0">
                <a:latin typeface="Arial" pitchFamily="34" charset="0"/>
              </a:rPr>
              <a:t>Function H( ) that takes as input an arbitrary length message and outputs a fixed-length string: </a:t>
            </a:r>
            <a:r>
              <a:rPr lang="ja-JP" altLang="en-US" sz="3200" dirty="0">
                <a:solidFill>
                  <a:srgbClr val="000000"/>
                </a:solidFill>
                <a:latin typeface="Arial" pitchFamily="34" charset="0"/>
              </a:rPr>
              <a:t>“</a:t>
            </a:r>
            <a:r>
              <a:rPr lang="en-US" altLang="ja-JP" sz="3200" dirty="0">
                <a:solidFill>
                  <a:srgbClr val="000000"/>
                </a:solidFill>
                <a:latin typeface="Arial" pitchFamily="34" charset="0"/>
              </a:rPr>
              <a:t>message signature</a:t>
            </a:r>
            <a:r>
              <a:rPr lang="ja-JP" altLang="en-US" sz="3200" dirty="0">
                <a:solidFill>
                  <a:srgbClr val="000000"/>
                </a:solidFill>
                <a:latin typeface="Arial" pitchFamily="34" charset="0"/>
              </a:rPr>
              <a:t>”</a:t>
            </a:r>
            <a:endParaRPr lang="en-US" altLang="ja-JP" sz="3200" dirty="0">
              <a:solidFill>
                <a:srgbClr val="000000"/>
              </a:solidFill>
              <a:latin typeface="Arial" pitchFamily="34" charset="0"/>
            </a:endParaRPr>
          </a:p>
          <a:p>
            <a:pPr marL="0" indent="0" eaLnBrk="1" hangingPunct="1"/>
            <a:r>
              <a:rPr lang="en-US" altLang="en-US" sz="3200" dirty="0">
                <a:latin typeface="Arial" pitchFamily="34" charset="0"/>
              </a:rPr>
              <a:t>Note that H( ) is a many-to-1 function</a:t>
            </a:r>
          </a:p>
          <a:p>
            <a:pPr marL="0" indent="0" eaLnBrk="1" hangingPunct="1"/>
            <a:r>
              <a:rPr lang="en-US" altLang="en-US" sz="3200" dirty="0">
                <a:latin typeface="Arial" pitchFamily="34" charset="0"/>
              </a:rPr>
              <a:t>H( ) is often called a </a:t>
            </a:r>
            <a:r>
              <a:rPr lang="ja-JP" altLang="en-US" sz="3200" dirty="0">
                <a:latin typeface="Arial" pitchFamily="34" charset="0"/>
              </a:rPr>
              <a:t>“</a:t>
            </a:r>
            <a:r>
              <a:rPr lang="en-US" altLang="ja-JP" sz="3200" dirty="0">
                <a:latin typeface="Arial" pitchFamily="34" charset="0"/>
              </a:rPr>
              <a:t>hash function</a:t>
            </a:r>
            <a:r>
              <a:rPr lang="ja-JP" altLang="en-US" sz="3200" dirty="0">
                <a:latin typeface="Arial" pitchFamily="34" charset="0"/>
              </a:rPr>
              <a:t>”</a:t>
            </a:r>
            <a:endParaRPr lang="en-US" altLang="ja-JP" sz="3200" dirty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1EE084D-5B05-4929-877B-71061E7E4B8C}" type="slidenum">
              <a:rPr lang="en-US" altLang="en-US" sz="1200" smtClean="0">
                <a:solidFill>
                  <a:prstClr val="black"/>
                </a:solidFill>
              </a:rPr>
              <a:pPr/>
              <a:t>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pic>
        <p:nvPicPr>
          <p:cNvPr id="62469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6800" y="1752600"/>
            <a:ext cx="4191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0" name="TextBox 14"/>
          <p:cNvSpPr txBox="1">
            <a:spLocks noChangeArrowheads="1"/>
          </p:cNvSpPr>
          <p:nvPr/>
        </p:nvSpPr>
        <p:spPr bwMode="auto">
          <a:xfrm>
            <a:off x="7797800" y="5791200"/>
            <a:ext cx="1841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en-US" altLang="en-US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62471" name="TextBox 15"/>
          <p:cNvSpPr txBox="1">
            <a:spLocks noChangeArrowheads="1"/>
          </p:cNvSpPr>
          <p:nvPr/>
        </p:nvSpPr>
        <p:spPr bwMode="auto">
          <a:xfrm>
            <a:off x="6731000" y="4675188"/>
            <a:ext cx="6096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C0504D"/>
              </a:buClr>
              <a:buFont typeface="Arial" pitchFamily="34" charset="0"/>
              <a:buChar char="•"/>
            </a:pPr>
            <a:r>
              <a:rPr lang="en-US" altLang="en-US" sz="3200" dirty="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Desirable properties:	</a:t>
            </a:r>
          </a:p>
          <a:p>
            <a:pPr lvl="1" eaLnBrk="1" hangingPunct="1">
              <a:buClr>
                <a:srgbClr val="C0504D"/>
              </a:buClr>
              <a:buFont typeface="Arial" pitchFamily="34" charset="0"/>
              <a:buChar char="•"/>
            </a:pPr>
            <a:r>
              <a:rPr lang="en-US" altLang="en-US" sz="3200" dirty="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Easy to calculate</a:t>
            </a:r>
          </a:p>
          <a:p>
            <a:pPr lvl="1" eaLnBrk="1" hangingPunct="1">
              <a:buClr>
                <a:srgbClr val="C0504D"/>
              </a:buClr>
              <a:buFont typeface="Arial" pitchFamily="34" charset="0"/>
              <a:buChar char="•"/>
            </a:pPr>
            <a:r>
              <a:rPr lang="en-US" altLang="en-US" sz="3200" dirty="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Irreversibility</a:t>
            </a:r>
            <a:endParaRPr lang="en-US" altLang="ja-JP" sz="3200" dirty="0"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  <a:p>
            <a:pPr lvl="1" eaLnBrk="1" hangingPunct="1">
              <a:buClr>
                <a:srgbClr val="C0504D"/>
              </a:buClr>
              <a:buFont typeface="Arial" pitchFamily="34" charset="0"/>
              <a:buChar char="•"/>
            </a:pPr>
            <a:r>
              <a:rPr lang="en-US" altLang="en-US" sz="3200" dirty="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Collision resistance: 	Computationally difficult to 	produce m and m</a:t>
            </a:r>
            <a:r>
              <a:rPr lang="en-US" altLang="ja-JP" sz="3200" dirty="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’ such that H(m) = H(m’)</a:t>
            </a:r>
          </a:p>
          <a:p>
            <a:pPr lvl="1" eaLnBrk="1" hangingPunct="1">
              <a:buClr>
                <a:srgbClr val="C0504D"/>
              </a:buClr>
              <a:buFont typeface="Arial" pitchFamily="34" charset="0"/>
              <a:buChar char="•"/>
            </a:pPr>
            <a:r>
              <a:rPr lang="en-US" altLang="en-US" sz="3200" dirty="0">
                <a:latin typeface="Gill Sans" charset="0"/>
                <a:ea typeface="ヒラギノ角ゴ ProN W3" charset="-128"/>
                <a:cs typeface="+mn-cs"/>
                <a:sym typeface="Gill Sans" charset="0"/>
              </a:rPr>
              <a:t>Seemingly random output</a:t>
            </a:r>
          </a:p>
        </p:txBody>
      </p:sp>
    </p:spTree>
    <p:extLst>
      <p:ext uri="{BB962C8B-B14F-4D97-AF65-F5344CB8AC3E}">
        <p14:creationId xmlns:p14="http://schemas.microsoft.com/office/powerpoint/2010/main" val="3309157493"/>
      </p:ext>
    </p:extLst>
  </p:cSld>
  <p:clrMapOvr>
    <a:masterClrMapping/>
  </p:clrMapOvr>
  <p:transition spd="med"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SSL Change Cipher Spec Protocol</a:t>
            </a:r>
          </a:p>
        </p:txBody>
      </p:sp>
      <p:sp>
        <p:nvSpPr>
          <p:cNvPr id="1310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EEF686AC-33A9-47CA-9EC9-19ABE024B000}" type="slidenum">
              <a:rPr lang="en-US" sz="4200">
                <a:solidFill>
                  <a:srgbClr val="000000"/>
                </a:solidFill>
              </a:rPr>
              <a:pPr algn="ctr"/>
              <a:t>60</a:t>
            </a:fld>
            <a:endParaRPr lang="en-US" sz="4200">
              <a:solidFill>
                <a:srgbClr val="000000"/>
              </a:solidFill>
            </a:endParaRPr>
          </a:p>
        </p:txBody>
      </p:sp>
      <p:sp>
        <p:nvSpPr>
          <p:cNvPr id="131076" name="Rectangle 11"/>
          <p:cNvSpPr txBox="1">
            <a:spLocks noChangeArrowheads="1"/>
          </p:cNvSpPr>
          <p:nvPr/>
        </p:nvSpPr>
        <p:spPr bwMode="auto">
          <a:xfrm>
            <a:off x="1320800" y="2286000"/>
            <a:ext cx="7848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132080" bIns="50800"/>
          <a:lstStyle/>
          <a:p>
            <a:pPr marL="573088" indent="-533400" eaLnBrk="1" hangingPunct="1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Causes </a:t>
            </a:r>
            <a:r>
              <a:rPr lang="en-US" sz="2800" i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pending state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 to be copied into </a:t>
            </a:r>
            <a:r>
              <a:rPr lang="en-US" sz="2800" i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current state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.</a:t>
            </a:r>
          </a:p>
          <a:p>
            <a:pPr marL="573088" indent="-533400" eaLnBrk="1" hangingPunct="1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  <a:sym typeface="Georgia" pitchFamily="18" charset="0"/>
            </a:endParaRPr>
          </a:p>
          <a:p>
            <a:pPr marL="573088" indent="-533400" eaLnBrk="1" hangingPunct="1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  <a:sym typeface="Georgia" pitchFamily="18" charset="0"/>
            </a:endParaRPr>
          </a:p>
          <a:p>
            <a:pPr marL="573088" indent="-533400" eaLnBrk="1" hangingPunct="1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Why separate protocol? </a:t>
            </a:r>
          </a:p>
          <a:p>
            <a:pPr marL="954088" lvl="1" indent="-50800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Change Cipher Spec protocol notifies the Record Layer protocol to change cipher specifications (keys etc.)</a:t>
            </a:r>
          </a:p>
          <a:p>
            <a:pPr marL="954088" lvl="1" indent="-50800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Forces a the next handshake message to use a new record with the new encryption spec</a:t>
            </a:r>
          </a:p>
        </p:txBody>
      </p:sp>
    </p:spTree>
  </p:cSld>
  <p:clrMapOvr>
    <a:masterClrMapping/>
  </p:clrMapOvr>
  <p:transition spd="med"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Alert Protocol</a:t>
            </a:r>
          </a:p>
        </p:txBody>
      </p:sp>
      <p:sp>
        <p:nvSpPr>
          <p:cNvPr id="13209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61</a:t>
            </a:fld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2100" name="Rectangle 17"/>
          <p:cNvSpPr txBox="1">
            <a:spLocks noChangeArrowheads="1"/>
          </p:cNvSpPr>
          <p:nvPr/>
        </p:nvSpPr>
        <p:spPr bwMode="auto">
          <a:xfrm>
            <a:off x="787400" y="2133600"/>
            <a:ext cx="11963400" cy="586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132080" bIns="50800"/>
          <a:lstStyle/>
          <a:p>
            <a:pPr marL="382588" indent="-342900" eaLnBrk="1" hangingPunct="1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Alert Protocol – Used for SSL related alert and error messages</a:t>
            </a:r>
            <a:b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</a:b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Two levels of alerts:</a:t>
            </a:r>
          </a:p>
          <a:p>
            <a:pPr marL="731838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Warnings: Actions not specified in the spec.</a:t>
            </a:r>
          </a:p>
          <a:p>
            <a:pPr marL="731838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Fatal:</a:t>
            </a:r>
          </a:p>
          <a:p>
            <a:pPr marL="1131888" lvl="2" indent="-228600" eaLnBrk="1" hangingPunct="1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Terminate the connection responsible for the alert</a:t>
            </a:r>
          </a:p>
          <a:p>
            <a:pPr marL="1131888" lvl="2" indent="-228600" eaLnBrk="1" hangingPunct="1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Invalidate the session that contained the terminated connection</a:t>
            </a:r>
          </a:p>
          <a:p>
            <a:pPr marL="1131888" lvl="2" indent="-228600" eaLnBrk="1" hangingPunct="1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No new connections allowed using that session, existing connections unchanged</a:t>
            </a:r>
          </a:p>
          <a:p>
            <a:pPr marL="1131888" lvl="2" indent="-228600" eaLnBrk="1" hangingPunct="1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Clients, servers should forget all session information</a:t>
            </a:r>
          </a:p>
          <a:p>
            <a:pPr marL="1131888" lvl="2" indent="-228600" eaLnBrk="1" hangingPunct="1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  <a:sym typeface="Georgia" pitchFamily="18" charset="0"/>
            </a:endParaRPr>
          </a:p>
          <a:p>
            <a:pPr marL="382588" indent="-342900" eaLnBrk="1" hangingPunct="1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Closure Alerts:</a:t>
            </a:r>
          </a:p>
          <a:p>
            <a:pPr marL="731838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Client, server should notify each other of connection terminations</a:t>
            </a:r>
          </a:p>
          <a:p>
            <a:pPr marL="731838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Uses close_notify alert</a:t>
            </a:r>
          </a:p>
          <a:p>
            <a:pPr marL="731838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Otherwise, Truncation Attacks are possible</a:t>
            </a:r>
          </a:p>
          <a:p>
            <a:pPr marL="1131888" lvl="2" indent="-228600" eaLnBrk="1" hangingPunct="1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ja-JP" alt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“</a:t>
            </a:r>
            <a:r>
              <a:rPr lang="en-US" altLang="ja-JP" sz="2400" i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Defuse the bomb by removing the red wire, after removing the green wire</a:t>
            </a:r>
            <a:r>
              <a:rPr lang="ja-JP" alt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”</a:t>
            </a:r>
            <a:r>
              <a:rPr lang="en-US" altLang="ja-JP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 what if </a:t>
            </a:r>
            <a:r>
              <a:rPr lang="ja-JP" alt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“</a:t>
            </a:r>
            <a:r>
              <a:rPr lang="en-US" altLang="ja-JP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after removing the green wire</a:t>
            </a:r>
            <a:r>
              <a:rPr lang="ja-JP" alt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”</a:t>
            </a:r>
            <a:r>
              <a:rPr lang="en-US" altLang="ja-JP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 is never received!!!</a:t>
            </a:r>
          </a:p>
          <a:p>
            <a:pPr marL="1131888" lvl="2" indent="-228600" eaLnBrk="1" hangingPunct="1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Security is compromised by terminating the connection prematurely</a:t>
            </a:r>
          </a:p>
        </p:txBody>
      </p:sp>
    </p:spTree>
  </p:cSld>
  <p:clrMapOvr>
    <a:masterClrMapping/>
  </p:clrMapOvr>
  <p:transition spd="med"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Encryption</a:t>
            </a:r>
          </a:p>
        </p:txBody>
      </p:sp>
      <p:sp>
        <p:nvSpPr>
          <p:cNvPr id="133124" name="Rectangle 11"/>
          <p:cNvSpPr txBox="1">
            <a:spLocks noChangeArrowheads="1"/>
          </p:cNvSpPr>
          <p:nvPr/>
        </p:nvSpPr>
        <p:spPr bwMode="auto">
          <a:xfrm>
            <a:off x="1168400" y="2057400"/>
            <a:ext cx="9448800" cy="701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44450" bIns="38100"/>
          <a:lstStyle/>
          <a:p>
            <a:pPr marL="349250" indent="-34290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Pre-master Secret</a:t>
            </a:r>
          </a:p>
          <a:p>
            <a:pPr marL="749300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Created by client; used to </a:t>
            </a:r>
            <a:r>
              <a:rPr lang="ja-JP" alt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“</a:t>
            </a:r>
            <a:r>
              <a:rPr lang="en-US" altLang="ja-JP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seed</a:t>
            </a:r>
            <a:r>
              <a:rPr lang="ja-JP" alt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”</a:t>
            </a:r>
            <a:r>
              <a:rPr lang="en-US" altLang="ja-JP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 calculation of encryption parameters</a:t>
            </a:r>
          </a:p>
          <a:p>
            <a:pPr marL="749300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Very simple: 2 bytes of SSL version + 46 random bytes</a:t>
            </a:r>
          </a:p>
          <a:p>
            <a:pPr marL="749300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Sent encrypted to server using server</a:t>
            </a:r>
            <a:r>
              <a:rPr lang="ja-JP" alt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’</a:t>
            </a:r>
            <a:r>
              <a:rPr lang="en-US" altLang="ja-JP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s public key</a:t>
            </a:r>
          </a:p>
          <a:p>
            <a:pPr marL="349250" indent="-342900" eaLnBrk="1" hangingPunct="1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Master Secret</a:t>
            </a:r>
          </a:p>
          <a:p>
            <a:pPr marL="749300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Generated by both parties from premaster secret and random values generated by both client and server</a:t>
            </a:r>
          </a:p>
          <a:p>
            <a:pPr marL="349250" indent="-342900" eaLnBrk="1" hangingPunct="1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Key Material</a:t>
            </a:r>
          </a:p>
          <a:p>
            <a:pPr marL="749300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A bit stream generated from the master secret and shared random values</a:t>
            </a:r>
          </a:p>
          <a:p>
            <a:pPr marL="749300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Length of the stream may vary depending on negotiated key sizes</a:t>
            </a:r>
          </a:p>
          <a:p>
            <a:pPr marL="349250" indent="-342900" eaLnBrk="1" hangingPunct="1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Encryption Keys</a:t>
            </a:r>
          </a:p>
          <a:p>
            <a:pPr marL="749300" lvl="1" indent="-285750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Georgia" pitchFamily="18" charset="0"/>
              </a:rPr>
              <a:t>Extracted from the key material 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31400" y="9144000"/>
            <a:ext cx="3033713" cy="5191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EC98E-113D-458E-875C-C44818B23125}" type="slidenum">
              <a:rPr lang="en-US" sz="1600">
                <a:solidFill>
                  <a:srgbClr val="000000"/>
                </a:solidFill>
              </a:rPr>
              <a:pPr/>
              <a:t>62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Analysis of SSL</a:t>
            </a:r>
          </a:p>
        </p:txBody>
      </p:sp>
      <p:sp>
        <p:nvSpPr>
          <p:cNvPr id="13414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71088" y="9234488"/>
            <a:ext cx="3033712" cy="51911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64C4A8F-1310-4541-A1BB-C372EFEB1F27}" type="slidenum">
              <a:rPr lang="en-US" sz="1600">
                <a:solidFill>
                  <a:srgbClr val="000000"/>
                </a:solidFill>
              </a:rPr>
              <a:pPr/>
              <a:t>63</a:t>
            </a:fld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41316" name="Rectangle 11"/>
          <p:cNvSpPr txBox="1">
            <a:spLocks noChangeArrowheads="1"/>
          </p:cNvSpPr>
          <p:nvPr/>
        </p:nvSpPr>
        <p:spPr bwMode="auto">
          <a:xfrm>
            <a:off x="457200" y="1828800"/>
            <a:ext cx="11836400" cy="739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32080" numCol="2"/>
          <a:lstStyle/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TLS is an extensible framework</a:t>
            </a:r>
          </a:p>
          <a:p>
            <a:pPr marL="800100" lvl="1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TLS been audited by security research and in practice for many years</a:t>
            </a:r>
          </a:p>
          <a:p>
            <a:pPr marL="800100" lvl="1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Flawed algorithms and procedures can be modified with RFCs and extensions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Authentication Issues: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Depends on the validity of certificates and certificate revocation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Unfortunately, there isn't any dependable infrastructure to enforce prudent certification methods</a:t>
            </a:r>
          </a:p>
          <a:p>
            <a:pPr marL="1143000" lvl="2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E.g.: Valid certificates issued to false Microsoft, Inc.</a:t>
            </a:r>
          </a:p>
          <a:p>
            <a:pPr marL="1143000" lvl="2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IE bug was it failed to validate the entire certificate chain, instead it stopped validation after one parent certificate.</a:t>
            </a:r>
          </a:p>
          <a:p>
            <a:pPr marL="1600200" lvl="3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Certificate field “basic constraints” which specifies if the certificate belongs to a CA</a:t>
            </a:r>
          </a:p>
          <a:p>
            <a:pPr marL="1600200" lvl="3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 CAs signing child certificates</a:t>
            </a:r>
          </a:p>
          <a:p>
            <a:pPr marL="1600200" lvl="3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err="1"/>
              <a:t>SSLsniff</a:t>
            </a:r>
            <a:r>
              <a:rPr lang="en-US" sz="2000" dirty="0"/>
              <a:t> – a tool used to exploit this vulnerability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43000" lvl="2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Certificate Revocation Lists (CRLs) not commonly checked by browsers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Exchange Issues: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Avoid the use of anonymous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Diffie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-Hellman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dh_anon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(MITM attack)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Choice of </a:t>
            </a:r>
            <a:r>
              <a:rPr lang="ja-JP" alt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strong</a:t>
            </a:r>
            <a:r>
              <a:rPr lang="ja-JP" alt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public parameters in Ephemeral </a:t>
            </a:r>
            <a:r>
              <a:rPr lang="en-US" altLang="ja-JP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Diffie</a:t>
            </a:r>
            <a:r>
              <a:rPr lang="en-US" altLang="ja-JP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-Hellman</a:t>
            </a:r>
          </a:p>
          <a:p>
            <a:pPr marL="1143000" lvl="2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Choosing very small prime numbers (like 3 or worst 2!)</a:t>
            </a:r>
          </a:p>
          <a:p>
            <a:pPr marL="685800" lvl="1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Proper padding, salt, and IVs</a:t>
            </a:r>
          </a:p>
          <a:p>
            <a:pPr marL="685800" lvl="1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broken or weak algorithms</a:t>
            </a:r>
          </a:p>
          <a:p>
            <a:pPr marL="1143000" lvl="2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“export” versions with 40-bit key size</a:t>
            </a:r>
          </a:p>
          <a:p>
            <a:pPr marL="1143000" lvl="2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Symmetric &lt; 128 bit</a:t>
            </a:r>
          </a:p>
          <a:p>
            <a:pPr marL="1143000" lvl="2" indent="-2286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Asymmetric and key exchange &lt; 1024 bits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Cipher Spec. Negotiation Issues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Version rollback (SSL v2): Forcing client/server to use a prior less secure version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 rollback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Dropped Change Cipher Spec Message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Finished message added to stop these attacks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Privacy Issues: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Remote Timing Attacks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Traffic Analysis</a:t>
            </a:r>
          </a:p>
        </p:txBody>
      </p:sp>
    </p:spTree>
  </p:cSld>
  <p:clrMapOvr>
    <a:masterClrMapping/>
  </p:clrMapOvr>
  <p:transition spd="med"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Vulnerabilities in SSL/TLS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dirty="0"/>
              <a:t>Physical Attacks</a:t>
            </a:r>
          </a:p>
          <a:p>
            <a:pPr lvl="1">
              <a:defRPr/>
            </a:pPr>
            <a:r>
              <a:rPr lang="en-US" dirty="0"/>
              <a:t>Private keys can be physically stolen from bribery, exploitation, or simply unsecured backups</a:t>
            </a:r>
          </a:p>
          <a:p>
            <a:pPr lvl="1">
              <a:defRPr/>
            </a:pPr>
            <a:r>
              <a:rPr lang="en-US" dirty="0"/>
              <a:t>Does not protect against compromised hosts or application vulnerabilities</a:t>
            </a:r>
          </a:p>
          <a:p>
            <a:pPr>
              <a:defRPr/>
            </a:pPr>
            <a:r>
              <a:rPr lang="en-US" dirty="0"/>
              <a:t>Improper validation of certificate fields</a:t>
            </a:r>
          </a:p>
          <a:p>
            <a:pPr lvl="1">
              <a:defRPr/>
            </a:pPr>
            <a:r>
              <a:rPr lang="en-US" dirty="0"/>
              <a:t>No validation “not before” and “not after” is based on client’s time.</a:t>
            </a:r>
          </a:p>
          <a:p>
            <a:pPr lvl="1">
              <a:defRPr/>
            </a:pPr>
            <a:r>
              <a:rPr lang="en-US" dirty="0"/>
              <a:t>Allows an attacker to use an valid expired certificate that’s weaker</a:t>
            </a:r>
          </a:p>
          <a:p>
            <a:pPr>
              <a:defRPr/>
            </a:pPr>
            <a:r>
              <a:rPr lang="en-US" dirty="0"/>
              <a:t>User Errors</a:t>
            </a:r>
          </a:p>
          <a:p>
            <a:pPr lvl="1">
              <a:defRPr/>
            </a:pPr>
            <a:r>
              <a:rPr lang="en-US" dirty="0"/>
              <a:t>User ignore certificate warnings</a:t>
            </a:r>
          </a:p>
          <a:p>
            <a:pPr>
              <a:defRPr/>
            </a:pPr>
            <a:r>
              <a:rPr lang="en-US" dirty="0"/>
              <a:t>TLS renegotiation vulnerability ( &lt;= SSL 3.0 )</a:t>
            </a:r>
          </a:p>
          <a:p>
            <a:pPr lvl="1">
              <a:defRPr/>
            </a:pPr>
            <a:r>
              <a:rPr lang="en-US" dirty="0"/>
              <a:t>MITM during session negotiation</a:t>
            </a:r>
          </a:p>
          <a:p>
            <a:pPr>
              <a:defRPr/>
            </a:pPr>
            <a:r>
              <a:rPr lang="en-US" dirty="0" err="1"/>
              <a:t>Bleichenbacher’s</a:t>
            </a:r>
            <a:r>
              <a:rPr lang="en-US" dirty="0"/>
              <a:t> Attack</a:t>
            </a:r>
          </a:p>
          <a:p>
            <a:pPr lvl="1">
              <a:defRPr/>
            </a:pPr>
            <a:r>
              <a:rPr lang="en-US" dirty="0"/>
              <a:t>Improper padding, allows attacker to obtain private key in several million messages</a:t>
            </a:r>
          </a:p>
          <a:p>
            <a:pPr lvl="1">
              <a:defRPr/>
            </a:pPr>
            <a:r>
              <a:rPr lang="en-US" dirty="0"/>
              <a:t>One reason why compression is no longer used</a:t>
            </a:r>
          </a:p>
          <a:p>
            <a:pPr>
              <a:defRPr/>
            </a:pPr>
            <a:r>
              <a:rPr lang="en-US" dirty="0"/>
              <a:t>BEAST ( &lt;= TLS 1.0)</a:t>
            </a:r>
          </a:p>
          <a:p>
            <a:pPr lvl="1">
              <a:defRPr/>
            </a:pPr>
            <a:r>
              <a:rPr lang="en-US" dirty="0"/>
              <a:t>Chosen plaintext attack to guess the IVs when using CBC</a:t>
            </a:r>
          </a:p>
          <a:p>
            <a:pPr>
              <a:defRPr/>
            </a:pPr>
            <a:r>
              <a:rPr lang="en-US" dirty="0"/>
              <a:t>CRIME</a:t>
            </a:r>
          </a:p>
          <a:p>
            <a:pPr lvl="1">
              <a:defRPr/>
            </a:pPr>
            <a:r>
              <a:rPr lang="en-US" dirty="0"/>
              <a:t>Using compression length allows attacker to predict plaintext </a:t>
            </a:r>
          </a:p>
          <a:p>
            <a:pPr lvl="1">
              <a:defRPr/>
            </a:pPr>
            <a:r>
              <a:rPr lang="en-US" dirty="0"/>
              <a:t>One reason why compression is not typically used anymore</a:t>
            </a:r>
          </a:p>
          <a:p>
            <a:pPr>
              <a:defRPr/>
            </a:pPr>
            <a:r>
              <a:rPr lang="en-US" dirty="0" err="1"/>
              <a:t>SSLStrip</a:t>
            </a:r>
            <a:endParaRPr lang="en-US" dirty="0"/>
          </a:p>
          <a:p>
            <a:pPr lvl="1">
              <a:defRPr/>
            </a:pPr>
            <a:r>
              <a:rPr lang="en-US" dirty="0"/>
              <a:t>MITM attack that replaces encrypted versions with non-encrypted versions</a:t>
            </a:r>
          </a:p>
        </p:txBody>
      </p:sp>
      <p:sp>
        <p:nvSpPr>
          <p:cNvPr id="13517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71088" y="9234488"/>
            <a:ext cx="3033712" cy="51911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ECEE8F6-577D-49FE-AA81-A264C7938B8C}" type="slidenum">
              <a:rPr lang="en-US" sz="1600"/>
              <a:pPr/>
              <a:t>64</a:t>
            </a:fld>
            <a:endParaRPr lang="en-US" sz="1600"/>
          </a:p>
        </p:txBody>
      </p:sp>
    </p:spTree>
  </p:cSld>
  <p:clrMapOvr>
    <a:masterClrMapping/>
  </p:clrMapOvr>
  <p:transition spd="med">
    <p:dissolv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Man-in-the-Middle Attacks</a:t>
            </a:r>
          </a:p>
        </p:txBody>
      </p:sp>
      <p:sp>
        <p:nvSpPr>
          <p:cNvPr id="13619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71088" y="9221788"/>
            <a:ext cx="3033712" cy="51911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8909D01-E7F9-4B39-8FEE-4C692596E30D}" type="slidenum">
              <a:rPr lang="en-US" sz="1600">
                <a:solidFill>
                  <a:srgbClr val="000000"/>
                </a:solidFill>
              </a:rPr>
              <a:pPr/>
              <a:t>65</a:t>
            </a:fld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6196" name="Rectangle 11"/>
          <p:cNvSpPr txBox="1">
            <a:spLocks noChangeArrowheads="1"/>
          </p:cNvSpPr>
          <p:nvPr/>
        </p:nvSpPr>
        <p:spPr bwMode="auto">
          <a:xfrm>
            <a:off x="711200" y="1981200"/>
            <a:ext cx="11760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32080"/>
          <a:lstStyle/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Installing malicious root CA in user’s certificate store</a:t>
            </a:r>
          </a:p>
          <a:p>
            <a:pPr marL="800100" lvl="1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Commonly done in corporate environments to track user’s Internet usage</a:t>
            </a:r>
          </a:p>
          <a:p>
            <a:pPr marL="800100" lvl="1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Used by several malware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Simple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DoS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Send an invalid SSL packet to the server or client, by predicting subsequent TCP values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SSL will ignore the packet but TCP will accept it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Then, when the real SSL packet comes in TCP will ignore it thinking it is a duplicate and SSL layer will never receive the packet subsequently resulting in a connection termination.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Cipher Spec Rollback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SSL V2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doesn</a:t>
            </a:r>
            <a:r>
              <a:rPr lang="ja-JP" alt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 do integrity check on </a:t>
            </a:r>
            <a:r>
              <a:rPr lang="en-US" altLang="ja-JP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ClientHello</a:t>
            </a:r>
            <a:endParaRPr lang="en-US" altLang="ja-JP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 a middle man can change the security parameters to the lowest common denominator in SSL V2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SSL V3 fixes this by authenticating messages</a:t>
            </a:r>
          </a:p>
          <a:p>
            <a:pPr marL="342900" indent="-34290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Truncation Attack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SSL V2 depends on TCP FIN|RST for connection termination notification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But, TCP FIN|RST is not authenticated hence anyone can terminate a SSL connection at wish</a:t>
            </a:r>
          </a:p>
          <a:p>
            <a:pPr marL="742950" lvl="1" indent="-285750" defTabSz="4572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Making </a:t>
            </a:r>
            <a:r>
              <a:rPr lang="ja-JP" alt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removing the green wire</a:t>
            </a:r>
            <a:r>
              <a:rPr lang="ja-JP" alt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disappear! (See Alert Protocol)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Hash Function Algorithms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571500" y="1968499"/>
            <a:ext cx="12128500" cy="759142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  <a:latin typeface="Arial" pitchFamily="34" charset="0"/>
              </a:rPr>
              <a:t>MD5 hash function widely used (RFC 1321) </a:t>
            </a:r>
          </a:p>
          <a:p>
            <a:pPr lvl="1" indent="0" eaLnBrk="1" hangingPunct="1"/>
            <a:r>
              <a:rPr lang="en-US" altLang="en-US" dirty="0">
                <a:solidFill>
                  <a:srgbClr val="000000"/>
                </a:solidFill>
                <a:latin typeface="Arial" pitchFamily="34" charset="0"/>
              </a:rPr>
              <a:t>computes 128-bit message digest in 4-step process.</a:t>
            </a:r>
          </a:p>
          <a:p>
            <a:pPr lvl="1" indent="0" eaLnBrk="1" hangingPunct="1"/>
            <a:r>
              <a:rPr lang="en-US" altLang="en-US" dirty="0">
                <a:solidFill>
                  <a:srgbClr val="000000"/>
                </a:solidFill>
                <a:latin typeface="Arial" pitchFamily="34" charset="0"/>
              </a:rPr>
              <a:t>Usually represented as 32 HEX digits</a:t>
            </a:r>
          </a:p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  <a:latin typeface="Arial" pitchFamily="34" charset="0"/>
              </a:rPr>
              <a:t>SHA-1 is also used (sometimes just called SHA)</a:t>
            </a:r>
          </a:p>
          <a:p>
            <a:pPr lvl="1" indent="0" eaLnBrk="1" hangingPunct="1"/>
            <a:r>
              <a:rPr lang="en-US" altLang="en-US" dirty="0">
                <a:solidFill>
                  <a:srgbClr val="000000"/>
                </a:solidFill>
                <a:latin typeface="Arial" pitchFamily="34" charset="0"/>
              </a:rPr>
              <a:t>US standard [NIST, FIPS PUB 180-1]</a:t>
            </a:r>
          </a:p>
          <a:p>
            <a:pPr lvl="1" indent="0" eaLnBrk="1" hangingPunct="1"/>
            <a:r>
              <a:rPr lang="en-US" altLang="en-US" dirty="0">
                <a:solidFill>
                  <a:srgbClr val="000000"/>
                </a:solidFill>
                <a:latin typeface="Arial" pitchFamily="34" charset="0"/>
              </a:rPr>
              <a:t>160-bit message digest</a:t>
            </a:r>
          </a:p>
          <a:p>
            <a:pPr eaLnBrk="1" hangingPunct="1"/>
            <a:r>
              <a:rPr lang="en-US" altLang="en-US" sz="1800" dirty="0" err="1">
                <a:latin typeface="Courier" charset="0"/>
                <a:ea typeface="ヒラギノ角ゴ ProN W3" charset="-128"/>
                <a:sym typeface="Gill Sans" charset="0"/>
              </a:rPr>
              <a:t>kobrien</a:t>
            </a:r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-laptop:~ </a:t>
            </a:r>
            <a:r>
              <a:rPr lang="en-US" altLang="en-US" sz="1800" dirty="0" err="1">
                <a:latin typeface="Courier" charset="0"/>
                <a:ea typeface="ヒラギノ角ゴ ProN W3" charset="-128"/>
                <a:sym typeface="Gill Sans" charset="0"/>
              </a:rPr>
              <a:t>kobrien</a:t>
            </a:r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$ echo "test" | md5sum</a:t>
            </a:r>
          </a:p>
          <a:p>
            <a:pPr eaLnBrk="1" hangingPunct="1"/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d8e8fca2dc0f896fd7cb4cb0031ba249  -</a:t>
            </a:r>
          </a:p>
          <a:p>
            <a:pPr eaLnBrk="1" hangingPunct="1"/>
            <a:endParaRPr lang="en-US" altLang="en-US" sz="1800" dirty="0">
              <a:latin typeface="Courier" charset="0"/>
              <a:ea typeface="ヒラギノ角ゴ ProN W3" charset="-128"/>
              <a:sym typeface="Gill Sans" charset="0"/>
            </a:endParaRPr>
          </a:p>
          <a:p>
            <a:pPr eaLnBrk="1" hangingPunct="1"/>
            <a:r>
              <a:rPr lang="en-US" altLang="en-US" sz="1800" dirty="0" err="1">
                <a:latin typeface="Courier" charset="0"/>
                <a:ea typeface="ヒラギノ角ゴ ProN W3" charset="-128"/>
                <a:sym typeface="Gill Sans" charset="0"/>
              </a:rPr>
              <a:t>kobrien</a:t>
            </a:r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-laptop:~ </a:t>
            </a:r>
            <a:r>
              <a:rPr lang="en-US" altLang="en-US" sz="1800" dirty="0" err="1">
                <a:latin typeface="Courier" charset="0"/>
                <a:ea typeface="ヒラギノ角ゴ ProN W3" charset="-128"/>
                <a:sym typeface="Gill Sans" charset="0"/>
              </a:rPr>
              <a:t>kobrien</a:t>
            </a:r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$ echo "test" | md5sum</a:t>
            </a:r>
          </a:p>
          <a:p>
            <a:pPr eaLnBrk="1" hangingPunct="1"/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d8e8fca2dc0f896fd7cb4cb0031ba249  -</a:t>
            </a:r>
          </a:p>
          <a:p>
            <a:pPr eaLnBrk="1" hangingPunct="1"/>
            <a:endParaRPr lang="en-US" altLang="en-US" sz="1800" dirty="0">
              <a:latin typeface="Courier" charset="0"/>
              <a:ea typeface="ヒラギノ角ゴ ProN W3" charset="-128"/>
              <a:sym typeface="Gill Sans" charset="0"/>
            </a:endParaRPr>
          </a:p>
          <a:p>
            <a:pPr eaLnBrk="1" hangingPunct="1"/>
            <a:r>
              <a:rPr lang="en-US" altLang="en-US" sz="1800" dirty="0" err="1">
                <a:latin typeface="Courier" charset="0"/>
                <a:ea typeface="ヒラギノ角ゴ ProN W3" charset="-128"/>
                <a:sym typeface="Gill Sans" charset="0"/>
              </a:rPr>
              <a:t>kobrien</a:t>
            </a:r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-laptop:~ </a:t>
            </a:r>
            <a:r>
              <a:rPr lang="en-US" altLang="en-US" sz="1800" dirty="0" err="1">
                <a:latin typeface="Courier" charset="0"/>
                <a:ea typeface="ヒラギノ角ゴ ProN W3" charset="-128"/>
                <a:sym typeface="Gill Sans" charset="0"/>
              </a:rPr>
              <a:t>kobrien</a:t>
            </a:r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$ echo "test1" | md5sum</a:t>
            </a:r>
          </a:p>
          <a:p>
            <a:pPr eaLnBrk="1" hangingPunct="1"/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3e7705498e8be60520841409ebc69bc1  -</a:t>
            </a:r>
          </a:p>
          <a:p>
            <a:pPr eaLnBrk="1" hangingPunct="1"/>
            <a:endParaRPr lang="en-US" altLang="en-US" sz="1800" dirty="0">
              <a:latin typeface="Courier" charset="0"/>
              <a:ea typeface="ヒラギノ角ゴ ProN W3" charset="-128"/>
              <a:sym typeface="Gill Sans" charset="0"/>
            </a:endParaRPr>
          </a:p>
          <a:p>
            <a:pPr eaLnBrk="1" hangingPunct="1"/>
            <a:r>
              <a:rPr lang="en-US" altLang="en-US" sz="1800" dirty="0" err="1">
                <a:latin typeface="Courier" charset="0"/>
                <a:ea typeface="ヒラギノ角ゴ ProN W3" charset="-128"/>
                <a:sym typeface="Gill Sans" charset="0"/>
              </a:rPr>
              <a:t>kobrien</a:t>
            </a:r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-laptop:~ </a:t>
            </a:r>
            <a:r>
              <a:rPr lang="en-US" altLang="en-US" sz="1800" dirty="0" err="1">
                <a:latin typeface="Courier" charset="0"/>
                <a:ea typeface="ヒラギノ角ゴ ProN W3" charset="-128"/>
                <a:sym typeface="Gill Sans" charset="0"/>
              </a:rPr>
              <a:t>kobrien</a:t>
            </a:r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$ echo "test1" | md5sum</a:t>
            </a:r>
          </a:p>
          <a:p>
            <a:pPr eaLnBrk="1" hangingPunct="1"/>
            <a:r>
              <a:rPr lang="en-US" altLang="en-US" sz="1800" dirty="0">
                <a:latin typeface="Courier" charset="0"/>
                <a:ea typeface="ヒラギノ角ゴ ProN W3" charset="-128"/>
                <a:sym typeface="Gill Sans" charset="0"/>
              </a:rPr>
              <a:t>3e7705498e8be60520841409ebc69bc1  - 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51E1768-F830-416E-B147-5152CF524AD3}" type="slidenum">
              <a:rPr lang="en-US" altLang="en-US" sz="1200" smtClean="0">
                <a:solidFill>
                  <a:prstClr val="black"/>
                </a:solidFill>
              </a:rPr>
              <a:pPr/>
              <a:t>7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68084"/>
      </p:ext>
    </p:extLst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 sz="6000">
                <a:latin typeface="Arial" pitchFamily="34" charset="0"/>
              </a:rPr>
              <a:t>Commonly Used Hash Functions</a:t>
            </a:r>
            <a:br>
              <a:rPr lang="en-US" altLang="en-US" sz="6000">
                <a:latin typeface="Arial" pitchFamily="34" charset="0"/>
              </a:rPr>
            </a:br>
            <a:r>
              <a:rPr lang="en-US" altLang="en-US" sz="6000">
                <a:latin typeface="Arial" pitchFamily="34" charset="0"/>
              </a:rPr>
              <a:t>(MD5 and SHA)</a:t>
            </a:r>
          </a:p>
        </p:txBody>
      </p:sp>
      <p:sp>
        <p:nvSpPr>
          <p:cNvPr id="131074" name="Rectangle 9"/>
          <p:cNvSpPr>
            <a:spLocks noGrp="1" noChangeArrowheads="1"/>
          </p:cNvSpPr>
          <p:nvPr>
            <p:ph idx="1"/>
          </p:nvPr>
        </p:nvSpPr>
        <p:spPr>
          <a:xfrm>
            <a:off x="711200" y="2514600"/>
            <a:ext cx="11293475" cy="69342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Both MD5 and SHA are derived based on MD4</a:t>
            </a:r>
          </a:p>
          <a:p>
            <a:pPr eaLnBrk="1" hangingPunct="1">
              <a:defRPr/>
            </a:pPr>
            <a:endParaRPr lang="en-US" altLang="en-US" sz="3200" dirty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MD5 provides 128-bit output, SHA provide 160-bit output,</a:t>
            </a:r>
            <a:br>
              <a:rPr lang="en-US" altLang="en-US" sz="3200" dirty="0">
                <a:latin typeface="Arial" pitchFamily="34" charset="0"/>
              </a:rPr>
            </a:br>
            <a:r>
              <a:rPr lang="en-US" altLang="en-US" sz="3200" dirty="0">
                <a:latin typeface="Arial" pitchFamily="34" charset="0"/>
              </a:rPr>
              <a:t>(only first 96 bits used in </a:t>
            </a:r>
            <a:r>
              <a:rPr lang="en-US" altLang="en-US" sz="3200" dirty="0" err="1">
                <a:latin typeface="Arial" pitchFamily="34" charset="0"/>
              </a:rPr>
              <a:t>IPSec</a:t>
            </a:r>
            <a:r>
              <a:rPr lang="en-US" altLang="en-US" sz="3200" dirty="0">
                <a:latin typeface="Arial" pitchFamily="34" charset="0"/>
              </a:rPr>
              <a:t>)</a:t>
            </a:r>
          </a:p>
          <a:p>
            <a:pPr eaLnBrk="1" hangingPunct="1">
              <a:defRPr/>
            </a:pPr>
            <a:endParaRPr lang="en-US" altLang="en-US" sz="3200" dirty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Both of MD5 and SHA are considered </a:t>
            </a:r>
            <a:r>
              <a:rPr lang="en-US" altLang="en-US" sz="3200" dirty="0">
                <a:solidFill>
                  <a:schemeClr val="accent2"/>
                </a:solidFill>
                <a:latin typeface="Arial" pitchFamily="34" charset="0"/>
              </a:rPr>
              <a:t>one-way strongly collision-free </a:t>
            </a:r>
            <a:r>
              <a:rPr lang="en-US" altLang="en-US" sz="3200" dirty="0">
                <a:latin typeface="Arial" pitchFamily="34" charset="0"/>
              </a:rPr>
              <a:t>hash functions</a:t>
            </a:r>
          </a:p>
          <a:p>
            <a:pPr eaLnBrk="1" hangingPunct="1">
              <a:defRPr/>
            </a:pPr>
            <a:endParaRPr lang="en-US" altLang="en-US" sz="3200" dirty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SHA is computationally slower than MD5, but more secure</a:t>
            </a:r>
          </a:p>
          <a:p>
            <a:pPr eaLnBrk="1" hangingPunct="1">
              <a:defRPr/>
            </a:pPr>
            <a:endParaRPr lang="en-US" altLang="en-US" sz="3200" dirty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b="1" i="1" dirty="0">
                <a:solidFill>
                  <a:schemeClr val="accent2"/>
                </a:solidFill>
                <a:latin typeface="Arial" pitchFamily="34" charset="0"/>
              </a:rPr>
              <a:t>MD5, SHA1 not collision resistant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latin typeface="Arial" pitchFamily="34" charset="0"/>
              </a:rPr>
              <a:t>Relevance to non-repudiation, commitment</a:t>
            </a:r>
          </a:p>
        </p:txBody>
      </p:sp>
    </p:spTree>
    <p:extLst>
      <p:ext uri="{BB962C8B-B14F-4D97-AF65-F5344CB8AC3E}">
        <p14:creationId xmlns:p14="http://schemas.microsoft.com/office/powerpoint/2010/main" val="372384113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So What Does This Mean?</a:t>
            </a:r>
          </a:p>
        </p:txBody>
      </p:sp>
      <p:sp>
        <p:nvSpPr>
          <p:cNvPr id="13312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SHA1 is still much safer than MD5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latin typeface="Arial" pitchFamily="34" charset="0"/>
              </a:rPr>
              <a:t>Best known attack has effort &gt; 2^64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HMAC SHA1 (keyed SHA1) believed to be unaffected by current attacks 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Industry making a move towards SHA256 (SHA2) and other secure crypto methods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Actual transition will take place within standard groups first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latin typeface="Arial" pitchFamily="34" charset="0"/>
              </a:rPr>
              <a:t>IETF and NIST among others addressing this issue</a:t>
            </a:r>
          </a:p>
        </p:txBody>
      </p:sp>
    </p:spTree>
    <p:extLst>
      <p:ext uri="{BB962C8B-B14F-4D97-AF65-F5344CB8AC3E}">
        <p14:creationId xmlns:p14="http://schemas.microsoft.com/office/powerpoint/2010/main" val="3234793254"/>
      </p:ext>
    </p:extLst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" id="{0547D914-4A25-4327-A982-9FA0CE9FDC5E}" vid="{18E8272A-17B9-48C2-AEB1-7C21778A81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o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" id="{0547D914-4A25-4327-A982-9FA0CE9FDC5E}" vid="{18E8272A-17B9-48C2-AEB1-7C21778A81D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Po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" id="{0547D914-4A25-4327-A982-9FA0CE9FDC5E}" vid="{18E8272A-17B9-48C2-AEB1-7C21778A81D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11919</TotalTime>
  <Pages>0</Pages>
  <Words>5050</Words>
  <Characters>0</Characters>
  <Application>Microsoft Macintosh PowerPoint</Application>
  <PresentationFormat>Custom</PresentationFormat>
  <Lines>0</Lines>
  <Paragraphs>893</Paragraphs>
  <Slides>65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65</vt:i4>
      </vt:variant>
    </vt:vector>
  </HeadingPairs>
  <TitlesOfParts>
    <vt:vector size="84" baseType="lpstr">
      <vt:lpstr>Arial</vt:lpstr>
      <vt:lpstr>Calibri</vt:lpstr>
      <vt:lpstr>Courier</vt:lpstr>
      <vt:lpstr>Courier New</vt:lpstr>
      <vt:lpstr>Gill Sans</vt:lpstr>
      <vt:lpstr>Helvetica</vt:lpstr>
      <vt:lpstr>Lucida Grande</vt:lpstr>
      <vt:lpstr>Times New Roman</vt:lpstr>
      <vt:lpstr>Verdana</vt:lpstr>
      <vt:lpstr>Wingdings</vt:lpstr>
      <vt:lpstr>ZapfDingbats</vt:lpstr>
      <vt:lpstr>Poly</vt:lpstr>
      <vt:lpstr>Office Theme</vt:lpstr>
      <vt:lpstr>1_Poly</vt:lpstr>
      <vt:lpstr>1_Office Theme</vt:lpstr>
      <vt:lpstr>2_Poly</vt:lpstr>
      <vt:lpstr>2_Office Theme</vt:lpstr>
      <vt:lpstr>3_Office Theme</vt:lpstr>
      <vt:lpstr>4_Office Theme</vt:lpstr>
      <vt:lpstr>Network Security</vt:lpstr>
      <vt:lpstr>Lesson Objectives</vt:lpstr>
      <vt:lpstr>Message Integrity and Digital Signatures</vt:lpstr>
      <vt:lpstr>Message Integrity</vt:lpstr>
      <vt:lpstr>Encryption vs. Hashing</vt:lpstr>
      <vt:lpstr>Message Digests</vt:lpstr>
      <vt:lpstr>Hash Function Algorithms</vt:lpstr>
      <vt:lpstr>Commonly Used Hash Functions (MD5 and SHA)</vt:lpstr>
      <vt:lpstr>So What Does This Mean?</vt:lpstr>
      <vt:lpstr>Security Level of Crypto Algorithms</vt:lpstr>
      <vt:lpstr>Hash-Based Message Authentication Code (HMAC)</vt:lpstr>
      <vt:lpstr>End Point Authentication</vt:lpstr>
      <vt:lpstr>Playback Attack</vt:lpstr>
      <vt:lpstr>Defending Against Playback Attack: Nonce</vt:lpstr>
      <vt:lpstr>Nonce (con’t)</vt:lpstr>
      <vt:lpstr>Public Key Infrastructure (PKI)</vt:lpstr>
      <vt:lpstr>PKI: IKE Authentication Architecture</vt:lpstr>
      <vt:lpstr>Digital Signatures</vt:lpstr>
      <vt:lpstr>Digital Signatures </vt:lpstr>
      <vt:lpstr>Signature Verification</vt:lpstr>
      <vt:lpstr>Digital Signatures (more)</vt:lpstr>
      <vt:lpstr>Public Key Certifcation</vt:lpstr>
      <vt:lpstr>Certificate Authorities</vt:lpstr>
      <vt:lpstr>Certificate Authorities</vt:lpstr>
      <vt:lpstr> X.509 v3 Certificate</vt:lpstr>
      <vt:lpstr>Example X.509 Certificate</vt:lpstr>
      <vt:lpstr>PKI Certificate Authority Example</vt:lpstr>
      <vt:lpstr>PKI Certificate Authority Example</vt:lpstr>
      <vt:lpstr>Certificate Issuance</vt:lpstr>
      <vt:lpstr>Certificate Validation</vt:lpstr>
      <vt:lpstr>SSL/TLS</vt:lpstr>
      <vt:lpstr>TLS: Transport Layer Security</vt:lpstr>
      <vt:lpstr>TLS History</vt:lpstr>
      <vt:lpstr>TLS Cipher Strength</vt:lpstr>
      <vt:lpstr>PowerPoint Presentation</vt:lpstr>
      <vt:lpstr>SSL Overview</vt:lpstr>
      <vt:lpstr>Secure Sockets Layer Protocol</vt:lpstr>
      <vt:lpstr>SSL Benefits</vt:lpstr>
      <vt:lpstr>SSL Architecture</vt:lpstr>
      <vt:lpstr>SSL Full Handshake</vt:lpstr>
      <vt:lpstr>Session Resumption</vt:lpstr>
      <vt:lpstr>SSL Abbreviated Handshake</vt:lpstr>
      <vt:lpstr>SSL Cipher Suite</vt:lpstr>
      <vt:lpstr>Perfect Forward Secrecy</vt:lpstr>
      <vt:lpstr>Common Types of Keys (Examples)</vt:lpstr>
      <vt:lpstr>Example Cipher Suites</vt:lpstr>
      <vt:lpstr>Encrypt then HMAC or HMAC then Encrypt?</vt:lpstr>
      <vt:lpstr>SSL - Integrity</vt:lpstr>
      <vt:lpstr>SSL: Integrity</vt:lpstr>
      <vt:lpstr>Record Layer Layer Format</vt:lpstr>
      <vt:lpstr>Record Layer Protocol Operations</vt:lpstr>
      <vt:lpstr>SSL Handshake Protocol</vt:lpstr>
      <vt:lpstr>Handshake Protocol</vt:lpstr>
      <vt:lpstr>Client Hello Parameters</vt:lpstr>
      <vt:lpstr>Server Hello Parameters</vt:lpstr>
      <vt:lpstr>Server KeyExchange</vt:lpstr>
      <vt:lpstr>ServerHelloDone</vt:lpstr>
      <vt:lpstr>Client KeyExchange</vt:lpstr>
      <vt:lpstr>Finished Message</vt:lpstr>
      <vt:lpstr>SSL Change Cipher Spec Protocol</vt:lpstr>
      <vt:lpstr>SSL Alert Protocol</vt:lpstr>
      <vt:lpstr>SSL Encryption</vt:lpstr>
      <vt:lpstr>Security Analysis of SSL</vt:lpstr>
      <vt:lpstr>Vulnerabilities in SSL/TLS</vt:lpstr>
      <vt:lpstr>Man-in-the-Middle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pmak</dc:creator>
  <cp:lastModifiedBy>Phillip Mak</cp:lastModifiedBy>
  <cp:revision>308</cp:revision>
  <dcterms:created xsi:type="dcterms:W3CDTF">2010-10-15T02:26:25Z</dcterms:created>
  <dcterms:modified xsi:type="dcterms:W3CDTF">2019-07-30T01:07:31Z</dcterms:modified>
</cp:coreProperties>
</file>