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7" r:id="rId1"/>
    <p:sldMasterId id="2147483932" r:id="rId2"/>
    <p:sldMasterId id="2147483944" r:id="rId3"/>
    <p:sldMasterId id="2147483959" r:id="rId4"/>
  </p:sldMasterIdLst>
  <p:notesMasterIdLst>
    <p:notesMasterId r:id="rId58"/>
  </p:notesMasterIdLst>
  <p:sldIdLst>
    <p:sldId id="256" r:id="rId5"/>
    <p:sldId id="402" r:id="rId6"/>
    <p:sldId id="323" r:id="rId7"/>
    <p:sldId id="290" r:id="rId8"/>
    <p:sldId id="311" r:id="rId9"/>
    <p:sldId id="376" r:id="rId10"/>
    <p:sldId id="312" r:id="rId11"/>
    <p:sldId id="289" r:id="rId12"/>
    <p:sldId id="341" r:id="rId13"/>
    <p:sldId id="342" r:id="rId14"/>
    <p:sldId id="343" r:id="rId15"/>
    <p:sldId id="345" r:id="rId16"/>
    <p:sldId id="294" r:id="rId17"/>
    <p:sldId id="378" r:id="rId18"/>
    <p:sldId id="349" r:id="rId19"/>
    <p:sldId id="351" r:id="rId20"/>
    <p:sldId id="352" r:id="rId21"/>
    <p:sldId id="379" r:id="rId22"/>
    <p:sldId id="403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80" r:id="rId31"/>
    <p:sldId id="362" r:id="rId32"/>
    <p:sldId id="363" r:id="rId33"/>
    <p:sldId id="382" r:id="rId34"/>
    <p:sldId id="364" r:id="rId35"/>
    <p:sldId id="365" r:id="rId36"/>
    <p:sldId id="404" r:id="rId37"/>
    <p:sldId id="366" r:id="rId38"/>
    <p:sldId id="369" r:id="rId39"/>
    <p:sldId id="370" r:id="rId40"/>
    <p:sldId id="371" r:id="rId41"/>
    <p:sldId id="372" r:id="rId42"/>
    <p:sldId id="37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5" r:id="rId52"/>
    <p:sldId id="396" r:id="rId53"/>
    <p:sldId id="397" r:id="rId54"/>
    <p:sldId id="398" r:id="rId55"/>
    <p:sldId id="399" r:id="rId56"/>
    <p:sldId id="400" r:id="rId5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80458-5A22-8E47-ACE5-15706D1D226D}" v="5" dt="2018-07-23T03:11:31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5" autoAdjust="0"/>
    <p:restoredTop sz="94628" autoAdjust="0"/>
  </p:normalViewPr>
  <p:slideViewPr>
    <p:cSldViewPr>
      <p:cViewPr varScale="1">
        <p:scale>
          <a:sx n="65" d="100"/>
          <a:sy n="65" d="100"/>
        </p:scale>
        <p:origin x="1680" y="21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5782B4-FC85-4C8E-95B1-5070541C24C5}" type="datetime1">
              <a:rPr lang="en-US" altLang="en-US"/>
              <a:pPr>
                <a:defRPr/>
              </a:pPr>
              <a:t>7/28/19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7BBDAE-B1A1-40E9-94D9-145A7F2EB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094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59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IPv6 attack tools for neighbor </a:t>
            </a:r>
          </a:p>
          <a:p>
            <a:r>
              <a:rPr lang="en-US" altLang="en-US"/>
              <a:t>SEC-2003</a:t>
            </a:r>
          </a:p>
        </p:txBody>
      </p:sp>
    </p:spTree>
    <p:extLst>
      <p:ext uri="{BB962C8B-B14F-4D97-AF65-F5344CB8AC3E}">
        <p14:creationId xmlns:p14="http://schemas.microsoft.com/office/powerpoint/2010/main" val="20107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39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51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06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50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1DEB5-3003-47A1-96F5-0D3B73868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371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7E12E-CA8B-4E84-AB56-F68E47942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0463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0"/>
            <a:ext cx="3095625" cy="975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0"/>
            <a:ext cx="9134475" cy="975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E2B31-E091-4A0C-87BC-C2135355D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7847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63" y="433493"/>
            <a:ext cx="11584657" cy="1192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464" y="2162951"/>
            <a:ext cx="11293404" cy="2431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64" y="4811326"/>
            <a:ext cx="11293404" cy="2431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01950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63" y="433493"/>
            <a:ext cx="11584657" cy="1192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2464" y="2162952"/>
            <a:ext cx="5538328" cy="50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7538" y="2162952"/>
            <a:ext cx="5538330" cy="50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007799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63" y="433493"/>
            <a:ext cx="11584657" cy="1192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464" y="2162952"/>
            <a:ext cx="5538328" cy="50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7538" y="2162952"/>
            <a:ext cx="5538330" cy="50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711214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DAC32-72AA-4170-BD2F-50DC79D6B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9000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C5844-4307-4285-A58A-7DDDB5CFB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42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7055-FC12-4CF1-A25B-9C09318629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5122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791B0-FA65-4DD7-89FB-F68F6E4B1D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2356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46889-1B74-4165-B6DB-72D1C4CA3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3444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2F2C9-70A0-4D76-8A19-85B22D7342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970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0DB82-515B-4D48-80ED-5CFEE2ADB1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44975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3E863-368E-4E13-AA45-128519B09B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86432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B0158-8DF3-401D-879B-23DA2516F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573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43068-3539-4DA2-9196-456AB6958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3500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30483-C61E-4CB5-BD9B-BF80AAB74B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68214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DAA9D-3025-4CFC-BF10-C9C1B60670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94228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00A91-15BD-4E4F-9C76-7DF3CC3110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14815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DA9A7-DD57-400B-A1E1-B708F98B3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13747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70710-DDDC-40F9-9F24-9B3C967402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78077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C5DB9-B8E6-4E4A-A08B-E4A8A7B8F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006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36067-165E-4376-81D5-31447D123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38229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C27A8-3285-466C-891F-62EE5C6DA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98837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10E59-1438-421A-BABB-D372675F0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23515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2D777-A4CF-47CF-B079-AFA7F1EBE9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70518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5B79A-0CC7-44AE-95A6-0E30D76EE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69063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B0D5-9A6F-434A-9CEA-B15B5F8BD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20980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C1E00-6492-4CF5-9B22-58E3E2521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11262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A204C-6099-4671-8E14-7EEA507A5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89817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63" y="433493"/>
            <a:ext cx="11584657" cy="1192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464" y="2162951"/>
            <a:ext cx="11293404" cy="24316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64" y="4811326"/>
            <a:ext cx="11293404" cy="24316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3090639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63" y="433493"/>
            <a:ext cx="11584657" cy="1192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2464" y="2162952"/>
            <a:ext cx="5538328" cy="5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7538" y="2162952"/>
            <a:ext cx="5538330" cy="5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663180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63" y="433493"/>
            <a:ext cx="11584657" cy="1192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464" y="2162952"/>
            <a:ext cx="5538328" cy="5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7538" y="2162952"/>
            <a:ext cx="5538330" cy="50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69733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EA6D2-6B64-4F23-9F7B-D93CBF12D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50104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0EAE8-64A4-40EE-9FF9-BFAD46AC6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48337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9FB86-2EF0-4973-895E-ECD33996F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55504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D312E-D2B2-47FB-A469-2DFF4C5F6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0968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B38AD-6FEF-4420-9794-A564FB3B6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63354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76B7A-DA24-46BD-82EB-D4576EAD38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325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E8D1-817D-448C-B2F2-6483B1564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16836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45D1E-4668-43BB-B11B-82708F2DC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82528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15FA-DF41-492F-91A5-332EC2E540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49274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8C115-2E65-4D1E-A89A-7348733A2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3727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068E-FC6D-4500-B312-0CDB3099A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4802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5362E-8BF1-41AE-9C42-63BFAE0E5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9716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90610-C063-4A4D-9E2F-A34084254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62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5B02C-4F51-47AA-AC28-BEC2039AB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5090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7CB8-538F-4781-83BA-00C9016AE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8162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16129-0191-4B9C-BF23-A99317AA0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146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928C6-D7DF-4385-8E9A-97FE9CA93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8772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64564A-3E12-4451-8438-B6068D22E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0"/>
            <a:ext cx="123825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itchFamily="34" charset="0"/>
              </a:rPr>
              <a:t>Fifth level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90705C-5085-8341-BA4E-CE1FFC1F9FD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90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33" r:id="rId12"/>
    <p:sldLayoutId id="2147484134" r:id="rId13"/>
    <p:sldLayoutId id="2147484135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MS PGothic" pitchFamily="34" charset="-128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ヒラギノ角ゴ ProN W3" charset="-128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ヒラギノ角ゴ ProN W3" charset="-128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ヒラギノ角ゴ ProN W3" charset="-128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ヒラギノ角ゴ ProN W3" charset="-128"/>
          <a:sym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•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Arial" pitchFamily="34" charset="0"/>
        </a:defRPr>
      </a:lvl1pPr>
      <a:lvl2pPr marL="406400" indent="-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Arial" pitchFamily="34" charset="0"/>
        </a:defRPr>
      </a:lvl2pPr>
      <a:lvl3pPr marL="863600" indent="-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Arial" pitchFamily="34" charset="0"/>
        </a:defRPr>
      </a:lvl3pPr>
      <a:lvl4pPr marL="1320800" indent="-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Arial" pitchFamily="34" charset="0"/>
        </a:defRPr>
      </a:lvl4pPr>
      <a:lvl5pPr marL="1778000" indent="-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/>
        <a:buChar char="-"/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Arial" pitchFamily="34" charset="0"/>
        </a:defRPr>
      </a:lvl5pPr>
      <a:lvl6pPr marL="2235200" indent="-596900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indent="-596900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indent="-596900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indent="-596900" algn="l" rtl="0" eaLnBrk="1" fontAlgn="base" hangingPunct="1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2D7D99-B727-4517-B2AE-7E0950FB1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748A56B-494E-EA44-B9D7-4222E5380F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1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MS PGothic" pitchFamily="34" charset="-128"/>
          <a:cs typeface="+mj-cs"/>
          <a:sym typeface="Gill Sans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5pPr>
      <a:lvl6pPr marL="4968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5pPr>
      <a:lvl6pPr marL="23256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48C49B-E473-4E5E-AF27-A692C303A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FC8DBD0-D586-A04E-8567-D4978640F0D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174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36" r:id="rId12"/>
    <p:sldLayoutId id="2147484137" r:id="rId13"/>
    <p:sldLayoutId id="2147484138" r:id="rId14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MS PGothic" pitchFamily="34" charset="-128"/>
          <a:cs typeface="+mj-cs"/>
          <a:sym typeface="Gill Sans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5pPr>
      <a:lvl6pPr marL="4968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5pPr>
      <a:lvl6pPr marL="23256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18EF97-6A1B-4311-8614-8AF3C91909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C694C9D-5D5B-E241-97B5-3F0F059203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MS PGothic" pitchFamily="34" charset="-128"/>
          <a:cs typeface="+mj-cs"/>
          <a:sym typeface="Gill Sans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pitchFamily="34" charset="0"/>
          <a:ea typeface="MS PGothic" pitchFamily="34" charset="-128"/>
          <a:cs typeface="ヒラギノ角ゴ ProN W3" charset="-128"/>
          <a:sym typeface="Gill Sans"/>
        </a:defRPr>
      </a:lvl5pPr>
      <a:lvl6pPr marL="4968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MS PGothic" pitchFamily="34" charset="-128"/>
          <a:cs typeface="+mn-cs"/>
          <a:sym typeface="Gill Sans"/>
        </a:defRPr>
      </a:lvl5pPr>
      <a:lvl6pPr marL="23256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3.emf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image" Target="../media/image8.png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2.wmf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wmf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8.png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ttercap.sourceforge.net/index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3.emf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3.emf"/><Relationship Id="rId4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3.emf"/><Relationship Id="rId4" Type="http://schemas.openxmlformats.org/officeDocument/2006/relationships/image" Target="../media/image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emf"/><Relationship Id="rId5" Type="http://schemas.openxmlformats.org/officeDocument/2006/relationships/image" Target="../media/image4.wmf"/><Relationship Id="rId4" Type="http://schemas.openxmlformats.org/officeDocument/2006/relationships/image" Target="../media/image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wmf"/><Relationship Id="rId5" Type="http://schemas.openxmlformats.org/officeDocument/2006/relationships/image" Target="../media/image3.emf"/><Relationship Id="rId4" Type="http://schemas.openxmlformats.org/officeDocument/2006/relationships/image" Target="../media/image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wmf"/><Relationship Id="rId5" Type="http://schemas.openxmlformats.org/officeDocument/2006/relationships/image" Target="../media/image3.emf"/><Relationship Id="rId4" Type="http://schemas.openxmlformats.org/officeDocument/2006/relationships/image" Target="../media/image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wmf"/><Relationship Id="rId5" Type="http://schemas.openxmlformats.org/officeDocument/2006/relationships/image" Target="../media/image3.emf"/><Relationship Id="rId4" Type="http://schemas.openxmlformats.org/officeDocument/2006/relationships/image" Target="../media/image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wmf"/><Relationship Id="rId5" Type="http://schemas.openxmlformats.org/officeDocument/2006/relationships/image" Target="../media/image3.emf"/><Relationship Id="rId4" Type="http://schemas.openxmlformats.org/officeDocument/2006/relationships/image" Target="../media/image4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6416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cs typeface="Arial" pitchFamily="34" charset="0"/>
              </a:rPr>
              <a:t>Network Security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70000" y="5029200"/>
            <a:ext cx="10464800" cy="330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cs typeface="Arial" pitchFamily="34" charset="0"/>
              </a:rPr>
              <a:t>CS 6823</a:t>
            </a:r>
          </a:p>
          <a:p>
            <a:pPr marL="0" indent="0" eaLnBrk="1" hangingPunct="1"/>
            <a:r>
              <a:rPr lang="en-US" altLang="en-US" dirty="0">
                <a:cs typeface="Arial" pitchFamily="34" charset="0"/>
              </a:rPr>
              <a:t>Layer 2 Security</a:t>
            </a:r>
          </a:p>
          <a:p>
            <a:pPr marL="0" indent="0" eaLnBrk="1" hangingPunct="1"/>
            <a:endParaRPr lang="en-US" altLang="en-US" dirty="0">
              <a:cs typeface="Arial" pitchFamily="34" charset="0"/>
            </a:endParaRP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Phillip </a:t>
            </a:r>
            <a:r>
              <a:rPr lang="en-US" altLang="en-US" sz="2400" dirty="0" err="1">
                <a:cs typeface="Arial" pitchFamily="34" charset="0"/>
              </a:rPr>
              <a:t>Mak</a:t>
            </a:r>
            <a:endParaRPr lang="en-US" altLang="en-US" sz="2400" dirty="0">
              <a:cs typeface="Arial" pitchFamily="34" charset="0"/>
            </a:endParaRPr>
          </a:p>
          <a:p>
            <a:pPr marL="0" indent="0" eaLnBrk="1" hangingPunct="1"/>
            <a:r>
              <a:rPr lang="en-US" altLang="en-US" sz="2400" dirty="0">
                <a:cs typeface="Arial" pitchFamily="34" charset="0"/>
              </a:rPr>
              <a:t>pmak@nyu.edu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A7BE1922-D176-42E0-9F5C-7A4093978B11}" type="slidenum">
              <a:rPr lang="en-US" altLang="en-US" sz="1200" smtClean="0">
                <a:solidFill>
                  <a:schemeClr val="tx1"/>
                </a:solidFill>
                <a:ea typeface="Gill Sans"/>
                <a:cs typeface="Gill Sans"/>
              </a:rPr>
              <a:pPr eaLnBrk="1" hangingPunct="1"/>
              <a:t>1</a:t>
            </a:fld>
            <a:endParaRPr lang="en-US" altLang="en-US" sz="1200">
              <a:solidFill>
                <a:schemeClr val="tx1"/>
              </a:solidFill>
              <a:ea typeface="Gill Sans"/>
              <a:cs typeface="Gill Sans"/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6959600" y="8458200"/>
            <a:ext cx="56149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en-US" sz="1800" i="1" dirty="0">
                <a:latin typeface="Arial" pitchFamily="34" charset="0"/>
                <a:cs typeface="Arial" pitchFamily="34" charset="0"/>
              </a:rPr>
              <a:t>The material within was originally presented at Cisco </a:t>
            </a:r>
          </a:p>
          <a:p>
            <a:pPr algn="l" eaLnBrk="1" hangingPunct="1"/>
            <a:r>
              <a:rPr lang="en-US" altLang="en-US" sz="1800" i="1" dirty="0">
                <a:latin typeface="Arial" pitchFamily="34" charset="0"/>
                <a:cs typeface="Arial" pitchFamily="34" charset="0"/>
              </a:rPr>
              <a:t>Networkers Live Conference 2008-2009.</a:t>
            </a:r>
            <a:r>
              <a:rPr lang="en-US" altLang="en-US" sz="1800" i="1" baseline="0" dirty="0">
                <a:latin typeface="Arial" pitchFamily="34" charset="0"/>
                <a:cs typeface="Arial" pitchFamily="34" charset="0"/>
              </a:rPr>
              <a:t> Modified since.</a:t>
            </a:r>
            <a:endParaRPr lang="en-US" altLang="en-US" sz="1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Normal CAM Behavior 3/3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EAE009EC-FD24-41C4-87F7-AE6392C9F529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484" name="Group 28"/>
          <p:cNvGrpSpPr>
            <a:grpSpLocks/>
          </p:cNvGrpSpPr>
          <p:nvPr/>
        </p:nvGrpSpPr>
        <p:grpSpPr bwMode="auto">
          <a:xfrm>
            <a:off x="787400" y="2514600"/>
            <a:ext cx="10820400" cy="6019800"/>
            <a:chOff x="298450" y="1295400"/>
            <a:chExt cx="8334375" cy="4568825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 flipH="1" flipV="1">
              <a:off x="4695518" y="3701504"/>
              <a:ext cx="1611606" cy="16542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V="1">
              <a:off x="1398940" y="3729215"/>
              <a:ext cx="3307583" cy="1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4701632" y="2096632"/>
              <a:ext cx="1614051" cy="16036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20491" name="Text Box 6"/>
            <p:cNvSpPr txBox="1">
              <a:spLocks noChangeArrowheads="1"/>
            </p:cNvSpPr>
            <p:nvPr/>
          </p:nvSpPr>
          <p:spPr bwMode="auto">
            <a:xfrm>
              <a:off x="298450" y="4170363"/>
              <a:ext cx="1146175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MAC A</a:t>
              </a:r>
            </a:p>
          </p:txBody>
        </p:sp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2495550" y="3732213"/>
              <a:ext cx="1009650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1</a:t>
              </a: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4343400" y="2286000"/>
              <a:ext cx="1009650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2</a:t>
              </a:r>
            </a:p>
          </p:txBody>
        </p:sp>
        <p:sp>
          <p:nvSpPr>
            <p:cNvPr id="20494" name="Text Box 9"/>
            <p:cNvSpPr txBox="1">
              <a:spLocks noChangeArrowheads="1"/>
            </p:cNvSpPr>
            <p:nvPr/>
          </p:nvSpPr>
          <p:spPr bwMode="auto">
            <a:xfrm>
              <a:off x="4038600" y="4233863"/>
              <a:ext cx="1009650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3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6285114" y="2115909"/>
              <a:ext cx="1944198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6287559" y="5340112"/>
              <a:ext cx="1790130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grpSp>
          <p:nvGrpSpPr>
            <p:cNvPr id="20497" name="Group 12"/>
            <p:cNvGrpSpPr>
              <a:grpSpLocks/>
            </p:cNvGrpSpPr>
            <p:nvPr/>
          </p:nvGrpSpPr>
          <p:grpSpPr bwMode="auto">
            <a:xfrm>
              <a:off x="392113" y="1295400"/>
              <a:ext cx="1739900" cy="1524000"/>
              <a:chOff x="96" y="816"/>
              <a:chExt cx="1096" cy="960"/>
            </a:xfrm>
          </p:grpSpPr>
          <p:sp>
            <p:nvSpPr>
              <p:cNvPr id="20506" name="Rectangle 13"/>
              <p:cNvSpPr>
                <a:spLocks noChangeArrowheads="1"/>
              </p:cNvSpPr>
              <p:nvPr/>
            </p:nvSpPr>
            <p:spPr bwMode="auto">
              <a:xfrm>
                <a:off x="96" y="816"/>
                <a:ext cx="1096" cy="96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20507" name="Text Box 14"/>
              <p:cNvSpPr txBox="1">
                <a:spLocks noChangeArrowheads="1"/>
              </p:cNvSpPr>
              <p:nvPr/>
            </p:nvSpPr>
            <p:spPr bwMode="auto">
              <a:xfrm>
                <a:off x="145" y="870"/>
                <a:ext cx="1008" cy="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MAC	Port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A	1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C	3</a:t>
                </a:r>
              </a:p>
            </p:txBody>
          </p:sp>
        </p:grpSp>
        <p:pic>
          <p:nvPicPr>
            <p:cNvPr id="20498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438" y="3397250"/>
              <a:ext cx="1563687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AutoShape 16"/>
            <p:cNvSpPr>
              <a:spLocks noChangeArrowheads="1"/>
            </p:cNvSpPr>
            <p:nvPr/>
          </p:nvSpPr>
          <p:spPr bwMode="auto">
            <a:xfrm>
              <a:off x="1752600" y="2971800"/>
              <a:ext cx="1676400" cy="762000"/>
            </a:xfrm>
            <a:prstGeom prst="notchedRightArrow">
              <a:avLst>
                <a:gd name="adj1" fmla="val 50000"/>
                <a:gd name="adj2" fmla="val 55000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Traffic A -&gt; B</a:t>
              </a:r>
            </a:p>
          </p:txBody>
        </p: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 rot="18900000">
              <a:off x="4953522" y="2285794"/>
              <a:ext cx="1676412" cy="762676"/>
            </a:xfrm>
            <a:prstGeom prst="notchedRightArrow">
              <a:avLst>
                <a:gd name="adj1" fmla="val 50000"/>
                <a:gd name="adj2" fmla="val 55000"/>
              </a:avLst>
            </a:prstGeom>
            <a:solidFill>
              <a:srgbClr val="47B0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1" rIns="73025" bIns="36511" anchor="ctr"/>
            <a:lstStyle/>
            <a:p>
              <a:pPr defTabSz="814388" eaLnBrk="0" hangingPunct="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Traffic A-&gt; B</a:t>
              </a:r>
              <a:endParaRPr lang="en-US" sz="1600" b="1" dirty="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0501" name="AutoShape 20"/>
            <p:cNvSpPr>
              <a:spLocks noChangeArrowheads="1"/>
            </p:cNvSpPr>
            <p:nvPr/>
          </p:nvSpPr>
          <p:spPr bwMode="auto">
            <a:xfrm>
              <a:off x="1524000" y="5029200"/>
              <a:ext cx="2209800" cy="685800"/>
            </a:xfrm>
            <a:prstGeom prst="wedgeRectCallout">
              <a:avLst>
                <a:gd name="adj1" fmla="val 55889"/>
                <a:gd name="adj2" fmla="val -216667"/>
              </a:avLst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 anchor="ctr" anchorCtr="1"/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B Is on Port 2</a:t>
              </a:r>
            </a:p>
          </p:txBody>
        </p:sp>
        <p:pic>
          <p:nvPicPr>
            <p:cNvPr id="20502" name="Picture 21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9718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7362825" y="2533650"/>
              <a:ext cx="1146175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MAC B</a:t>
              </a:r>
            </a:p>
          </p:txBody>
        </p:sp>
        <p:pic>
          <p:nvPicPr>
            <p:cNvPr id="20504" name="Picture 24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6482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5" name="Picture 25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13716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Text Box 23"/>
          <p:cNvSpPr txBox="1">
            <a:spLocks noChangeArrowheads="1"/>
          </p:cNvSpPr>
          <p:nvPr/>
        </p:nvSpPr>
        <p:spPr bwMode="auto">
          <a:xfrm>
            <a:off x="10126663" y="8686800"/>
            <a:ext cx="1060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7416800" y="8534400"/>
            <a:ext cx="1981200" cy="609600"/>
          </a:xfrm>
          <a:prstGeom prst="wedgeRectCallout">
            <a:avLst>
              <a:gd name="adj1" fmla="val 58815"/>
              <a:gd name="adj2" fmla="val -110676"/>
            </a:avLst>
          </a:prstGeom>
          <a:solidFill>
            <a:srgbClr val="FFFF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Does Not See Traffic to B</a:t>
            </a:r>
          </a:p>
        </p:txBody>
      </p:sp>
      <p:sp>
        <p:nvSpPr>
          <p:cNvPr id="20487" name="TextBox 28"/>
          <p:cNvSpPr txBox="1">
            <a:spLocks noChangeArrowheads="1"/>
          </p:cNvSpPr>
          <p:nvPr/>
        </p:nvSpPr>
        <p:spPr bwMode="auto">
          <a:xfrm>
            <a:off x="1397000" y="3505200"/>
            <a:ext cx="1290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Gill Sans"/>
                <a:ea typeface="ヒラギノ角ゴ ProN W3"/>
                <a:sym typeface="Gill Sans"/>
              </a:rPr>
              <a:t>B         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CAM Overflow Attack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F58E9FB0-89C3-412B-9164-38CEFC7DBA7F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H="1" flipV="1">
            <a:off x="6521450" y="5702300"/>
            <a:ext cx="2035175" cy="2159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flipV="1">
            <a:off x="2360613" y="5737225"/>
            <a:ext cx="4175125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H="1">
            <a:off x="6530975" y="3605213"/>
            <a:ext cx="2035175" cy="2093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71550" y="6313488"/>
            <a:ext cx="1446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MAC A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0080625" y="4176713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MAC B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0072688" y="8485188"/>
            <a:ext cx="14462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744913" y="5740400"/>
            <a:ext cx="127476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Port 1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076950" y="3852863"/>
            <a:ext cx="12747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Port 2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692775" y="6396038"/>
            <a:ext cx="12747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Port 3</a:t>
            </a: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V="1">
            <a:off x="8528050" y="3630613"/>
            <a:ext cx="3038475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 flipV="1">
            <a:off x="8532813" y="7839075"/>
            <a:ext cx="3036887" cy="4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787400" y="2782888"/>
            <a:ext cx="2195513" cy="1616075"/>
          </a:xfrm>
          <a:prstGeom prst="rect">
            <a:avLst/>
          </a:prstGeom>
          <a:solidFill>
            <a:srgbClr val="47B0D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025" tIns="36511" rIns="73025" bIns="36511" anchor="ctr"/>
          <a:lstStyle/>
          <a:p>
            <a:pPr defTabSz="814388" eaLnBrk="0" hangingPunct="0">
              <a:lnSpc>
                <a:spcPct val="90000"/>
              </a:lnSpc>
              <a:defRPr/>
            </a:pPr>
            <a:endParaRPr lang="en-US" sz="3000" b="1">
              <a:effectLst>
                <a:outerShdw blurRad="38100" dist="38100" dir="2700000" algn="tl">
                  <a:srgbClr val="FFFFFF"/>
                </a:outerShdw>
              </a:effectLst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884238" y="2895600"/>
            <a:ext cx="20193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MAC	Port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A	1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B	2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C	3</a:t>
            </a:r>
          </a:p>
        </p:txBody>
      </p:sp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03838"/>
            <a:ext cx="197326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AutoShape 4"/>
          <p:cNvSpPr>
            <a:spLocks noChangeArrowheads="1"/>
          </p:cNvSpPr>
          <p:nvPr/>
        </p:nvSpPr>
        <p:spPr bwMode="auto">
          <a:xfrm rot="2700000" flipH="1">
            <a:off x="6754813" y="6591300"/>
            <a:ext cx="2112962" cy="990600"/>
          </a:xfrm>
          <a:prstGeom prst="notchedRightArrow">
            <a:avLst>
              <a:gd name="adj1" fmla="val 50000"/>
              <a:gd name="adj2" fmla="val 55172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I Am MAC Y</a:t>
            </a:r>
          </a:p>
        </p:txBody>
      </p:sp>
      <p:sp>
        <p:nvSpPr>
          <p:cNvPr id="20499" name="AutoShape 18"/>
          <p:cNvSpPr>
            <a:spLocks noChangeArrowheads="1"/>
          </p:cNvSpPr>
          <p:nvPr/>
        </p:nvSpPr>
        <p:spPr bwMode="auto">
          <a:xfrm>
            <a:off x="3095625" y="4151313"/>
            <a:ext cx="2789238" cy="496887"/>
          </a:xfrm>
          <a:prstGeom prst="wedgeRectCallout">
            <a:avLst>
              <a:gd name="adj1" fmla="val 52444"/>
              <a:gd name="adj2" fmla="val 187083"/>
            </a:avLst>
          </a:prstGeom>
          <a:solidFill>
            <a:srgbClr val="FFFF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Y Is on Port 3</a:t>
            </a:r>
          </a:p>
        </p:txBody>
      </p:sp>
      <p:sp>
        <p:nvSpPr>
          <p:cNvPr id="20500" name="AutoShape 19"/>
          <p:cNvSpPr>
            <a:spLocks noChangeArrowheads="1"/>
          </p:cNvSpPr>
          <p:nvPr/>
        </p:nvSpPr>
        <p:spPr bwMode="auto">
          <a:xfrm>
            <a:off x="3000375" y="6837363"/>
            <a:ext cx="2789238" cy="498475"/>
          </a:xfrm>
          <a:prstGeom prst="wedgeRectCallout">
            <a:avLst>
              <a:gd name="adj1" fmla="val 44111"/>
              <a:gd name="adj2" fmla="val -198333"/>
            </a:avLst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Z Is on Port 3</a:t>
            </a: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884238" y="3189288"/>
            <a:ext cx="2019300" cy="2936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FFFF00"/>
                </a:solidFill>
                <a:latin typeface="Gill Sans"/>
                <a:ea typeface="ヒラギノ角ゴ ProN W3"/>
                <a:sym typeface="Gill Sans"/>
              </a:rPr>
              <a:t>Y	3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863600" y="3586163"/>
            <a:ext cx="2019300" cy="2936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lIns="73025" tIns="36512" rIns="73025" bIns="36512" anchor="ctr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>
                <a:solidFill>
                  <a:srgbClr val="FFFF00"/>
                </a:solidFill>
                <a:latin typeface="Gill Sans"/>
                <a:ea typeface="ヒラギノ角ゴ ProN W3"/>
                <a:sym typeface="Gill Sans"/>
              </a:rPr>
              <a:t>Z	3</a:t>
            </a:r>
          </a:p>
        </p:txBody>
      </p:sp>
      <p:sp>
        <p:nvSpPr>
          <p:cNvPr id="20506" name="AutoShape 25"/>
          <p:cNvSpPr>
            <a:spLocks noChangeArrowheads="1"/>
          </p:cNvSpPr>
          <p:nvPr/>
        </p:nvSpPr>
        <p:spPr bwMode="auto">
          <a:xfrm rot="2700000" flipH="1">
            <a:off x="6756400" y="6591300"/>
            <a:ext cx="2111375" cy="990600"/>
          </a:xfrm>
          <a:prstGeom prst="notchedRightArrow">
            <a:avLst>
              <a:gd name="adj1" fmla="val 50000"/>
              <a:gd name="adj2" fmla="val 55131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I Am MAC Z</a:t>
            </a:r>
          </a:p>
        </p:txBody>
      </p:sp>
      <p:sp>
        <p:nvSpPr>
          <p:cNvPr id="21528" name="AutoShape 22"/>
          <p:cNvSpPr>
            <a:spLocks noChangeArrowheads="1"/>
          </p:cNvSpPr>
          <p:nvPr/>
        </p:nvSpPr>
        <p:spPr bwMode="auto">
          <a:xfrm>
            <a:off x="2806700" y="4748213"/>
            <a:ext cx="2116138" cy="995362"/>
          </a:xfrm>
          <a:prstGeom prst="notchedRightArrow">
            <a:avLst>
              <a:gd name="adj1" fmla="val 50000"/>
              <a:gd name="adj2" fmla="val 54991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Traffic A </a:t>
            </a:r>
            <a:r>
              <a:rPr lang="en-US" altLang="en-US" sz="1600" b="1">
                <a:solidFill>
                  <a:srgbClr val="FFFFFF"/>
                </a:solidFill>
                <a:latin typeface="Gill Sans"/>
                <a:ea typeface="ヒラギノ角ゴ ProN W3"/>
                <a:sym typeface="Wingdings" pitchFamily="2" charset="2"/>
              </a:rPr>
              <a:t></a:t>
            </a:r>
            <a:r>
              <a:rPr lang="en-US" altLang="en-US" sz="16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 B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095625" y="2782888"/>
            <a:ext cx="6911975" cy="6513512"/>
            <a:chOff x="3095625" y="2782888"/>
            <a:chExt cx="6911975" cy="6513512"/>
          </a:xfrm>
        </p:grpSpPr>
        <p:sp>
          <p:nvSpPr>
            <p:cNvPr id="21534" name="Text Box 24"/>
            <p:cNvSpPr txBox="1">
              <a:spLocks noChangeArrowheads="1"/>
            </p:cNvSpPr>
            <p:nvPr/>
          </p:nvSpPr>
          <p:spPr bwMode="auto">
            <a:xfrm>
              <a:off x="3095625" y="2782888"/>
              <a:ext cx="5483225" cy="68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CAM Table Now Full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Switch acts like hub</a:t>
              </a:r>
            </a:p>
          </p:txBody>
        </p:sp>
        <p:grpSp>
          <p:nvGrpSpPr>
            <p:cNvPr id="21535" name="Group 6"/>
            <p:cNvGrpSpPr>
              <a:grpSpLocks/>
            </p:cNvGrpSpPr>
            <p:nvPr/>
          </p:nvGrpSpPr>
          <p:grpSpPr bwMode="auto">
            <a:xfrm>
              <a:off x="6715452" y="3834607"/>
              <a:ext cx="3292148" cy="5461793"/>
              <a:chOff x="6715452" y="3834607"/>
              <a:chExt cx="3292148" cy="5461793"/>
            </a:xfrm>
          </p:grpSpPr>
          <p:sp>
            <p:nvSpPr>
              <p:cNvPr id="21536" name="AutoShape 23"/>
              <p:cNvSpPr>
                <a:spLocks noChangeArrowheads="1"/>
              </p:cNvSpPr>
              <p:nvPr/>
            </p:nvSpPr>
            <p:spPr bwMode="auto">
              <a:xfrm>
                <a:off x="6891338" y="8815388"/>
                <a:ext cx="3116262" cy="481012"/>
              </a:xfrm>
              <a:prstGeom prst="wedgeRectCallout">
                <a:avLst>
                  <a:gd name="adj1" fmla="val 56625"/>
                  <a:gd name="adj2" fmla="val -183190"/>
                </a:avLst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82124" tIns="41061" rIns="82124" bIns="41061"/>
              <a:lstStyle>
                <a:lvl1pPr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ClrTx/>
                  <a:buSzTx/>
                  <a:buFontTx/>
                  <a:buNone/>
                </a:pPr>
                <a:r>
                  <a:rPr lang="en-US" altLang="en-US" sz="2000" b="1">
                    <a:solidFill>
                      <a:srgbClr val="000000"/>
                    </a:solidFill>
                    <a:latin typeface="Gill Sans"/>
                    <a:ea typeface="ヒラギノ角ゴ ProN W3"/>
                    <a:sym typeface="Gill Sans"/>
                  </a:rPr>
                  <a:t>I See Traffic to B</a:t>
                </a:r>
              </a:p>
            </p:txBody>
          </p:sp>
          <p:sp>
            <p:nvSpPr>
              <p:cNvPr id="21537" name="AutoShape 27"/>
              <p:cNvSpPr>
                <a:spLocks noChangeArrowheads="1"/>
              </p:cNvSpPr>
              <p:nvPr/>
            </p:nvSpPr>
            <p:spPr bwMode="auto">
              <a:xfrm rot="2700000">
                <a:off x="6871454" y="6835986"/>
                <a:ext cx="2188886" cy="961880"/>
              </a:xfrm>
              <a:prstGeom prst="notchedRightArrow">
                <a:avLst>
                  <a:gd name="adj1" fmla="val 50000"/>
                  <a:gd name="adj2" fmla="val 55005"/>
                </a:avLst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Traffic A </a:t>
                </a:r>
                <a:r>
                  <a:rPr lang="en-US" altLang="en-US" sz="16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Wingdings" pitchFamily="2" charset="2"/>
                  </a:rPr>
                  <a:t></a:t>
                </a:r>
                <a:r>
                  <a:rPr lang="en-US" altLang="en-US" sz="16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 B</a:t>
                </a:r>
              </a:p>
            </p:txBody>
          </p:sp>
          <p:sp>
            <p:nvSpPr>
              <p:cNvPr id="61" name="AutoShape 28"/>
              <p:cNvSpPr>
                <a:spLocks noChangeArrowheads="1"/>
              </p:cNvSpPr>
              <p:nvPr/>
            </p:nvSpPr>
            <p:spPr bwMode="auto">
              <a:xfrm rot="18900000">
                <a:off x="6715125" y="3835400"/>
                <a:ext cx="2116138" cy="995363"/>
              </a:xfrm>
              <a:prstGeom prst="notchedRightArrow">
                <a:avLst>
                  <a:gd name="adj1" fmla="val 50000"/>
                  <a:gd name="adj2" fmla="val 55000"/>
                </a:avLst>
              </a:prstGeom>
              <a:solidFill>
                <a:srgbClr val="47B0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1" rIns="73025" bIns="36511" anchor="ctr"/>
              <a:lstStyle/>
              <a:p>
                <a:pPr defTabSz="814388" eaLnBrk="0" hangingPunct="0">
                  <a:lnSpc>
                    <a:spcPct val="90000"/>
                  </a:lnSpc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rPr>
                  <a:t>  </a:t>
                </a:r>
                <a:r>
                  <a:rPr lang="en-US" sz="1600" b="1" dirty="0">
                    <a:solidFill>
                      <a:srgbClr val="FFFFFF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rPr>
                  <a:t>Traffic A </a:t>
                </a:r>
                <a:r>
                  <a:rPr lang="en-US" sz="1600" b="1" dirty="0">
                    <a:solidFill>
                      <a:srgbClr val="FFFFFF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Wingdings" charset="2"/>
                  </a:rPr>
                  <a:t></a:t>
                </a:r>
                <a:r>
                  <a:rPr lang="en-US" sz="1600" b="1" dirty="0">
                    <a:solidFill>
                      <a:srgbClr val="FFFFFF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rPr>
                  <a:t> B</a:t>
                </a:r>
              </a:p>
            </p:txBody>
          </p:sp>
        </p:grpSp>
      </p:grpSp>
      <p:pic>
        <p:nvPicPr>
          <p:cNvPr id="21530" name="Picture 29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38" y="2659063"/>
            <a:ext cx="156686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30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0" y="6937375"/>
            <a:ext cx="15668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31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4748213"/>
            <a:ext cx="156686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AutoShape 25"/>
          <p:cNvSpPr>
            <a:spLocks noChangeArrowheads="1"/>
          </p:cNvSpPr>
          <p:nvPr/>
        </p:nvSpPr>
        <p:spPr bwMode="auto">
          <a:xfrm rot="2700000" flipH="1">
            <a:off x="7646988" y="6661150"/>
            <a:ext cx="2238375" cy="487363"/>
          </a:xfrm>
          <a:prstGeom prst="notchedRightArrow">
            <a:avLst>
              <a:gd name="adj1" fmla="val 50000"/>
              <a:gd name="adj2" fmla="val 55242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ARP Flooding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99" grpId="0" animBg="1"/>
      <p:bldP spid="20500" grpId="0" animBg="1"/>
      <p:bldP spid="20501" grpId="0" animBg="1"/>
      <p:bldP spid="20502" grpId="0" animBg="1"/>
      <p:bldP spid="20506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Countermeasures for MAC Attacks: Port Security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B43BAB68-4958-4F53-82B8-BE217D8B8D26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8286750" y="5735638"/>
            <a:ext cx="561975" cy="2405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pic>
        <p:nvPicPr>
          <p:cNvPr id="22533" name="Picture 3" descr="pe0239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7696200"/>
            <a:ext cx="1476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416800" y="2133600"/>
            <a:ext cx="50276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236538" indent="-236538" algn="l" defTabSz="814388" eaLnBrk="0" hangingPunct="0">
              <a:lnSpc>
                <a:spcPct val="90000"/>
              </a:lnSpc>
              <a:defRPr/>
            </a:pPr>
            <a:r>
              <a:rPr lang="en-US" sz="2400" b="1" kern="0" dirty="0">
                <a:solidFill>
                  <a:schemeClr val="accent2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Solution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  <a:sym typeface="Gill Sans" charset="0"/>
              </a:rPr>
              <a:t>Port security limits MAC flooding attack and locks down port and sends an SNMP trap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  <a:sym typeface="Gill Sans" charset="0"/>
              </a:rPr>
              <a:t>May need to allow multiple MAC address on a port, say, for IP Phones</a:t>
            </a:r>
          </a:p>
        </p:txBody>
      </p:sp>
      <p:sp>
        <p:nvSpPr>
          <p:cNvPr id="22535" name="Freeform 6"/>
          <p:cNvSpPr>
            <a:spLocks/>
          </p:cNvSpPr>
          <p:nvPr/>
        </p:nvSpPr>
        <p:spPr bwMode="auto">
          <a:xfrm>
            <a:off x="2614613" y="3843338"/>
            <a:ext cx="2246312" cy="1079500"/>
          </a:xfrm>
          <a:custGeom>
            <a:avLst/>
            <a:gdLst>
              <a:gd name="T0" fmla="*/ 2147483647 w 1002"/>
              <a:gd name="T1" fmla="*/ 2147483647 h 549"/>
              <a:gd name="T2" fmla="*/ 0 w 1002"/>
              <a:gd name="T3" fmla="*/ 2147483647 h 549"/>
              <a:gd name="T4" fmla="*/ 2147483647 w 1002"/>
              <a:gd name="T5" fmla="*/ 0 h 549"/>
              <a:gd name="T6" fmla="*/ 2147483647 w 1002"/>
              <a:gd name="T7" fmla="*/ 2147483647 h 549"/>
              <a:gd name="T8" fmla="*/ 2147483647 w 1002"/>
              <a:gd name="T9" fmla="*/ 2147483647 h 549"/>
              <a:gd name="T10" fmla="*/ 2147483647 w 1002"/>
              <a:gd name="T11" fmla="*/ 2147483647 h 5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2"/>
              <a:gd name="T19" fmla="*/ 0 h 549"/>
              <a:gd name="T20" fmla="*/ 1002 w 1002"/>
              <a:gd name="T21" fmla="*/ 549 h 5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2" h="549">
                <a:moveTo>
                  <a:pt x="432" y="549"/>
                </a:moveTo>
                <a:lnTo>
                  <a:pt x="0" y="234"/>
                </a:lnTo>
                <a:lnTo>
                  <a:pt x="459" y="0"/>
                </a:lnTo>
                <a:lnTo>
                  <a:pt x="1002" y="234"/>
                </a:lnTo>
                <a:lnTo>
                  <a:pt x="558" y="549"/>
                </a:lnTo>
                <a:lnTo>
                  <a:pt x="432" y="549"/>
                </a:lnTo>
                <a:close/>
              </a:path>
            </a:pathLst>
          </a:cu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/>
          <a:p>
            <a:endParaRPr 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616200" y="3505200"/>
            <a:ext cx="2246313" cy="7874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en-US" altLang="en-US" sz="42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2616200" y="3581400"/>
            <a:ext cx="2217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02" tIns="46401" rIns="92802" bIns="46401">
            <a:spAutoFit/>
          </a:bodyPr>
          <a:lstStyle>
            <a:lvl1pPr algn="l" defTabSz="26193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26193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26193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26193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26193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261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261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261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261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00:0e:00:aa:aa:aa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00:0e:00:bb:bb:bb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235200" y="5029200"/>
            <a:ext cx="655638" cy="17764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lIns="73025" tIns="36512" rIns="73025" bIns="36512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787400" y="5257800"/>
            <a:ext cx="19669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132,000 Bogus MACs</a:t>
            </a: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5816600" y="2819400"/>
            <a:ext cx="0" cy="661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8178800" y="6096000"/>
            <a:ext cx="393700" cy="14430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lIns="73025" tIns="36512" rIns="73025" bIns="36512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10312400" y="5105400"/>
            <a:ext cx="1992313" cy="1684338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1" rIns="73025" bIns="36511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Only One MAC Addresses Allowed on the Port: Shutdown</a:t>
            </a:r>
          </a:p>
        </p:txBody>
      </p:sp>
      <p:grpSp>
        <p:nvGrpSpPr>
          <p:cNvPr id="22543" name="Group 14"/>
          <p:cNvGrpSpPr>
            <a:grpSpLocks/>
          </p:cNvGrpSpPr>
          <p:nvPr/>
        </p:nvGrpSpPr>
        <p:grpSpPr bwMode="auto">
          <a:xfrm>
            <a:off x="7416800" y="7543800"/>
            <a:ext cx="1135063" cy="1508125"/>
            <a:chOff x="384" y="1632"/>
            <a:chExt cx="336" cy="336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32" y="1680"/>
              <a:ext cx="240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</p:grpSp>
      <p:sp>
        <p:nvSpPr>
          <p:cNvPr id="22544" name="Line 17"/>
          <p:cNvSpPr>
            <a:spLocks noChangeShapeType="1"/>
          </p:cNvSpPr>
          <p:nvPr/>
        </p:nvSpPr>
        <p:spPr bwMode="auto">
          <a:xfrm flipH="1">
            <a:off x="9626600" y="5638800"/>
            <a:ext cx="619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3398838" y="4668838"/>
            <a:ext cx="787400" cy="2044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2540000" y="4953000"/>
            <a:ext cx="787400" cy="2044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pic>
        <p:nvPicPr>
          <p:cNvPr id="22547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4398963"/>
            <a:ext cx="11811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8797925" y="5659438"/>
            <a:ext cx="688975" cy="25257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pic>
        <p:nvPicPr>
          <p:cNvPr id="22549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3" y="5403850"/>
            <a:ext cx="12874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5638800"/>
            <a:ext cx="3254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24" descr="pe0239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6629400"/>
            <a:ext cx="1476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939800" y="1981200"/>
            <a:ext cx="10820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Port Security Limits the Amount of MACs on </a:t>
            </a:r>
            <a:br>
              <a:rPr lang="en-US" altLang="en-US" sz="24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24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an Interface</a:t>
            </a:r>
          </a:p>
        </p:txBody>
      </p:sp>
      <p:pic>
        <p:nvPicPr>
          <p:cNvPr id="22553" name="Picture 26" descr="End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5715000"/>
            <a:ext cx="12731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4" name="Picture 27" descr="End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25" y="7097713"/>
            <a:ext cx="12731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Port Security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In the past you would have to type in the only MAC you were going to allow on that port</a:t>
            </a:r>
          </a:p>
          <a:p>
            <a:pPr eaLnBrk="1" hangingPunct="1"/>
            <a:r>
              <a:rPr lang="en-US" altLang="en-US">
                <a:cs typeface="Arial" pitchFamily="34" charset="0"/>
              </a:rPr>
              <a:t>You can now put a limit on how many MAC addresses a port will learn</a:t>
            </a:r>
          </a:p>
          <a:p>
            <a:pPr eaLnBrk="1" hangingPunct="1"/>
            <a:r>
              <a:rPr lang="en-US" altLang="en-US">
                <a:cs typeface="Arial" pitchFamily="34" charset="0"/>
              </a:rPr>
              <a:t>You can also put timers in to state how long the MAC address will be bound to that switch port</a:t>
            </a:r>
          </a:p>
          <a:p>
            <a:pPr lvl="2" eaLnBrk="1" hangingPunct="1"/>
            <a:r>
              <a:rPr lang="en-US" altLang="en-US">
                <a:cs typeface="Arial" pitchFamily="34" charset="0"/>
              </a:rPr>
              <a:t>“CAM Aging” – typical aging time is 5 minutes</a:t>
            </a:r>
          </a:p>
          <a:p>
            <a:pPr eaLnBrk="1" hangingPunct="1"/>
            <a:r>
              <a:rPr lang="en-US" altLang="en-US">
                <a:cs typeface="Arial" pitchFamily="34" charset="0"/>
              </a:rPr>
              <a:t>You might still want to do static MAC entries on ports that there should be no movement of devices, such as in server farms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3713310C-D6BB-4C7F-AA06-6B21F07A8633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>
                <a:cs typeface="Arial" pitchFamily="34" charset="0"/>
              </a:rPr>
              <a:t>VLAN Hopping Attacks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F0F5BEDA-958E-4A91-B57E-518D06E3D1A9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Basic Trunk Port Defined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B3ABB2A4-1C0F-40B2-860A-D19E5E37F845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7893050" y="4619625"/>
            <a:ext cx="1143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7816850" y="4086225"/>
            <a:ext cx="1143000" cy="4572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3168650" y="4695825"/>
            <a:ext cx="990600" cy="3810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244850" y="4162425"/>
            <a:ext cx="990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845050" y="4619625"/>
            <a:ext cx="2514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4391025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4391025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1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4924425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12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3781425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3" name="Picture 13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0" y="3705225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14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50" y="4848225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7435850" y="5305425"/>
            <a:ext cx="990600" cy="381000"/>
          </a:xfrm>
          <a:prstGeom prst="wedgeRectCallout">
            <a:avLst>
              <a:gd name="adj1" fmla="val 35579"/>
              <a:gd name="adj2" fmla="val -1808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416800" y="5334000"/>
            <a:ext cx="1009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10</a:t>
            </a: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7435850" y="3705225"/>
            <a:ext cx="990600" cy="381000"/>
          </a:xfrm>
          <a:prstGeom prst="wedgeRectCallout">
            <a:avLst>
              <a:gd name="adj1" fmla="val 28847"/>
              <a:gd name="adj2" fmla="val 1191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416800" y="3733800"/>
            <a:ext cx="1009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2</a:t>
            </a:r>
            <a:r>
              <a:rPr lang="en-US" altLang="en-US" sz="1600" b="1">
                <a:solidFill>
                  <a:srgbClr val="000000"/>
                </a:solidFill>
                <a:latin typeface="Gill Sans"/>
                <a:ea typeface="ヒラギノ角ゴ ProN W3"/>
                <a:cs typeface="Arial" pitchFamily="34" charset="0"/>
                <a:sym typeface="Gill Sans"/>
              </a:rPr>
              <a:t>0</a:t>
            </a:r>
          </a:p>
        </p:txBody>
      </p:sp>
      <p:sp>
        <p:nvSpPr>
          <p:cNvPr id="25619" name="AutoShape 19"/>
          <p:cNvSpPr>
            <a:spLocks noChangeArrowheads="1"/>
          </p:cNvSpPr>
          <p:nvPr/>
        </p:nvSpPr>
        <p:spPr bwMode="auto">
          <a:xfrm>
            <a:off x="3492500" y="3705225"/>
            <a:ext cx="990600" cy="381000"/>
          </a:xfrm>
          <a:prstGeom prst="wedgeRectCallout">
            <a:avLst>
              <a:gd name="adj1" fmla="val -5769"/>
              <a:gd name="adj2" fmla="val 1441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473450" y="3733800"/>
            <a:ext cx="1009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10</a:t>
            </a:r>
          </a:p>
        </p:txBody>
      </p:sp>
      <p:sp>
        <p:nvSpPr>
          <p:cNvPr id="25621" name="AutoShape 21"/>
          <p:cNvSpPr>
            <a:spLocks noChangeArrowheads="1"/>
          </p:cNvSpPr>
          <p:nvPr/>
        </p:nvSpPr>
        <p:spPr bwMode="auto">
          <a:xfrm>
            <a:off x="3492500" y="5276850"/>
            <a:ext cx="990600" cy="381000"/>
          </a:xfrm>
          <a:prstGeom prst="wedgeRectCallout">
            <a:avLst>
              <a:gd name="adj1" fmla="val -8653"/>
              <a:gd name="adj2" fmla="val -1708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473450" y="5305425"/>
            <a:ext cx="1009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20</a:t>
            </a: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auto">
          <a:xfrm>
            <a:off x="5340350" y="3095625"/>
            <a:ext cx="1562100" cy="990600"/>
          </a:xfrm>
          <a:prstGeom prst="wedgeRectCallout">
            <a:avLst>
              <a:gd name="adj1" fmla="val -917"/>
              <a:gd name="adj2" fmla="val 10160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321300" y="3095625"/>
            <a:ext cx="1581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Trunk with: Native VLAN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10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20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1016000" y="6477000"/>
            <a:ext cx="10591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236538" indent="-236538" algn="l" defTabSz="814388" eaLnBrk="0" hangingPunct="0">
              <a:lnSpc>
                <a:spcPct val="95000"/>
              </a:lnSpc>
              <a:spcBef>
                <a:spcPct val="5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24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Trunk ports have access to all </a:t>
            </a:r>
            <a:r>
              <a:rPr lang="en-US" sz="2400" kern="0" dirty="0" err="1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VLANs</a:t>
            </a:r>
            <a:r>
              <a:rPr lang="en-US" sz="24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 by default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5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24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Used to route traffic for multiple </a:t>
            </a:r>
            <a:r>
              <a:rPr lang="en-US" sz="2400" kern="0" dirty="0" err="1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VLANs</a:t>
            </a:r>
            <a:r>
              <a:rPr lang="en-US" sz="24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 across the same </a:t>
            </a:r>
            <a:br>
              <a:rPr lang="en-US" sz="24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physical link (generally between switches or phones)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5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24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Encapsulation can be 802.1q or ISL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Basic VLAN Hopping Attack: Switch Spoofing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53D27D8A-9A81-41DA-9286-051AE28D72B6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863600" y="6629400"/>
            <a:ext cx="1158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An end station can spoof as a switch with ISL or 802.1q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The station is then a member of all </a:t>
            </a:r>
            <a:r>
              <a:rPr lang="en-US" sz="2400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VLANs</a:t>
            </a:r>
            <a:endParaRPr lang="en-US" sz="2400" dirty="0">
              <a:latin typeface="Arial"/>
              <a:ea typeface="ヒラギノ角ゴ ProN W3" charset="-128"/>
              <a:cs typeface="Arial"/>
              <a:sym typeface="Gill Sans" charset="0"/>
            </a:endParaRP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Requires a </a:t>
            </a:r>
            <a:r>
              <a:rPr lang="en-US" sz="2400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trunking</a:t>
            </a: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 configuration of the native VLAN to be VLAN 1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endParaRPr lang="en-US" sz="2400" dirty="0">
              <a:latin typeface="Arial"/>
              <a:ea typeface="ヒラギノ角ゴ ProN W3" charset="-128"/>
              <a:cs typeface="Arial"/>
              <a:sym typeface="Gill Sans" charset="0"/>
            </a:endParaRP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Mitigations</a:t>
            </a:r>
          </a:p>
          <a:p>
            <a:pPr lvl="2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Disable auto-</a:t>
            </a:r>
            <a:r>
              <a:rPr lang="en-US" sz="2400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trunking</a:t>
            </a: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 on user facing ports (DTP off)</a:t>
            </a:r>
          </a:p>
          <a:p>
            <a:pPr lvl="2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Do not use VLAN 1 for user traffic as management traffic requires VLAN 1</a:t>
            </a:r>
          </a:p>
          <a:p>
            <a:pPr lvl="2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Explicitly configure </a:t>
            </a:r>
            <a:r>
              <a:rPr lang="en-US" sz="2400" dirty="0" err="1">
                <a:latin typeface="Arial"/>
                <a:ea typeface="ヒラギノ角ゴ ProN W3" charset="-128"/>
                <a:cs typeface="Arial"/>
                <a:sym typeface="Gill Sans" charset="0"/>
              </a:rPr>
              <a:t>trunking</a:t>
            </a:r>
            <a:r>
              <a:rPr lang="en-US" sz="2400" dirty="0">
                <a:latin typeface="Arial"/>
                <a:ea typeface="ヒラギノ角ゴ ProN W3" charset="-128"/>
                <a:cs typeface="Arial"/>
                <a:sym typeface="Gill Sans" charset="0"/>
              </a:rPr>
              <a:t> on infrastructure ports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7797800" y="4648200"/>
            <a:ext cx="1143000" cy="5334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flipV="1">
            <a:off x="7721600" y="4114800"/>
            <a:ext cx="1143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 flipV="1">
            <a:off x="3073400" y="4724400"/>
            <a:ext cx="990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3149600" y="4191000"/>
            <a:ext cx="990600" cy="4572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4826000" y="4648200"/>
            <a:ext cx="2514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63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4419600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4419600"/>
            <a:ext cx="990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1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4953000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12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3810000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13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3733800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14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4876800"/>
            <a:ext cx="762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0" name="AutoShape 15"/>
          <p:cNvSpPr>
            <a:spLocks noChangeArrowheads="1"/>
          </p:cNvSpPr>
          <p:nvPr/>
        </p:nvSpPr>
        <p:spPr bwMode="auto">
          <a:xfrm>
            <a:off x="7340600" y="5334000"/>
            <a:ext cx="990600" cy="381000"/>
          </a:xfrm>
          <a:prstGeom prst="wedgeRectCallout">
            <a:avLst>
              <a:gd name="adj1" fmla="val 35579"/>
              <a:gd name="adj2" fmla="val -1808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7321550" y="5362575"/>
            <a:ext cx="1009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10</a:t>
            </a:r>
          </a:p>
        </p:txBody>
      </p:sp>
      <p:sp>
        <p:nvSpPr>
          <p:cNvPr id="26642" name="AutoShape 17"/>
          <p:cNvSpPr>
            <a:spLocks noChangeArrowheads="1"/>
          </p:cNvSpPr>
          <p:nvPr/>
        </p:nvSpPr>
        <p:spPr bwMode="auto">
          <a:xfrm>
            <a:off x="7340600" y="3733800"/>
            <a:ext cx="990600" cy="381000"/>
          </a:xfrm>
          <a:prstGeom prst="wedgeRectCallout">
            <a:avLst>
              <a:gd name="adj1" fmla="val 28847"/>
              <a:gd name="adj2" fmla="val 1191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7321550" y="3762375"/>
            <a:ext cx="1009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20</a:t>
            </a:r>
          </a:p>
        </p:txBody>
      </p:sp>
      <p:sp>
        <p:nvSpPr>
          <p:cNvPr id="26644" name="AutoShape 19"/>
          <p:cNvSpPr>
            <a:spLocks noChangeArrowheads="1"/>
          </p:cNvSpPr>
          <p:nvPr/>
        </p:nvSpPr>
        <p:spPr bwMode="auto">
          <a:xfrm>
            <a:off x="3397250" y="3733800"/>
            <a:ext cx="990600" cy="381000"/>
          </a:xfrm>
          <a:prstGeom prst="wedgeRectCallout">
            <a:avLst>
              <a:gd name="adj1" fmla="val -5769"/>
              <a:gd name="adj2" fmla="val 1441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378200" y="3762375"/>
            <a:ext cx="1009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10</a:t>
            </a:r>
          </a:p>
        </p:txBody>
      </p:sp>
      <p:sp>
        <p:nvSpPr>
          <p:cNvPr id="26646" name="AutoShape 21"/>
          <p:cNvSpPr>
            <a:spLocks noChangeArrowheads="1"/>
          </p:cNvSpPr>
          <p:nvPr/>
        </p:nvSpPr>
        <p:spPr bwMode="auto">
          <a:xfrm>
            <a:off x="3397250" y="5305425"/>
            <a:ext cx="1504950" cy="1019175"/>
          </a:xfrm>
          <a:prstGeom prst="wedgeRectCallout">
            <a:avLst>
              <a:gd name="adj1" fmla="val -22787"/>
              <a:gd name="adj2" fmla="val -9517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378200" y="5334000"/>
            <a:ext cx="152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Trunk with:</a:t>
            </a:r>
            <a:b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Native VLAN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10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20</a:t>
            </a:r>
          </a:p>
        </p:txBody>
      </p:sp>
      <p:sp>
        <p:nvSpPr>
          <p:cNvPr id="26648" name="AutoShape 23"/>
          <p:cNvSpPr>
            <a:spLocks noChangeArrowheads="1"/>
          </p:cNvSpPr>
          <p:nvPr/>
        </p:nvSpPr>
        <p:spPr bwMode="auto">
          <a:xfrm>
            <a:off x="5245100" y="3124200"/>
            <a:ext cx="1562100" cy="990600"/>
          </a:xfrm>
          <a:prstGeom prst="wedgeRectCallout">
            <a:avLst>
              <a:gd name="adj1" fmla="val -917"/>
              <a:gd name="adj2" fmla="val 10160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200" baseline="-25000">
              <a:solidFill>
                <a:srgbClr val="000000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26649" name="Rectangle 24"/>
          <p:cNvSpPr>
            <a:spLocks noChangeArrowheads="1"/>
          </p:cNvSpPr>
          <p:nvPr/>
        </p:nvSpPr>
        <p:spPr bwMode="auto">
          <a:xfrm>
            <a:off x="5226050" y="3124200"/>
            <a:ext cx="1581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4459288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Trunk with: Native VLAN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10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VLAN 20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Double 802.1q Encapsulation VLAN Hopping Attack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27851219-6514-4B8A-A574-B0D135F16F34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5000" y="5715000"/>
            <a:ext cx="952500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rgbClr val="FF0000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Attacker needs to be a part of the native VLAN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Send 802.1q double encapsulated frames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Switch performs only one level of </a:t>
            </a:r>
            <a:r>
              <a:rPr lang="en-US" sz="2000" kern="0" dirty="0" err="1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decapsulation</a:t>
            </a:r>
            <a:endParaRPr lang="en-US" sz="2000" kern="0" dirty="0">
              <a:solidFill>
                <a:schemeClr val="tx1"/>
              </a:solidFill>
              <a:latin typeface="Arial"/>
              <a:ea typeface="ＭＳ Ｐゴシック" charset="-128"/>
              <a:cs typeface="Arial"/>
              <a:sym typeface="Gill Sans" charset="0"/>
            </a:endParaRP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Unidirectional traffic only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Works even if trunk ports are set to off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endParaRPr lang="en-US" sz="2000" kern="0" dirty="0">
              <a:solidFill>
                <a:schemeClr val="tx1"/>
              </a:solidFill>
              <a:latin typeface="Arial"/>
              <a:ea typeface="ＭＳ Ｐゴシック" charset="-128"/>
              <a:cs typeface="Arial"/>
              <a:sym typeface="Gill Sans" charset="0"/>
            </a:endParaRPr>
          </a:p>
          <a:p>
            <a:pPr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defRPr/>
            </a:pPr>
            <a:r>
              <a:rPr lang="en-US" sz="20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Mitigations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Explicitly set the VLAN IDs used on a trunk port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Do not use VLAN 1 for user traffic as management traffic requires VLAN 1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/>
            </a:pPr>
            <a:r>
              <a:rPr lang="en-US" sz="20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Require all VLANs to be tagged on trunks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8178800" y="3276600"/>
            <a:ext cx="1295400" cy="1600200"/>
            <a:chOff x="4224" y="1488"/>
            <a:chExt cx="816" cy="1008"/>
          </a:xfrm>
        </p:grpSpPr>
        <p:sp>
          <p:nvSpPr>
            <p:cNvPr id="27688" name="Line 5"/>
            <p:cNvSpPr>
              <a:spLocks noChangeShapeType="1"/>
            </p:cNvSpPr>
            <p:nvPr/>
          </p:nvSpPr>
          <p:spPr bwMode="auto">
            <a:xfrm flipV="1">
              <a:off x="4224" y="1488"/>
              <a:ext cx="816" cy="6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Line 6"/>
            <p:cNvSpPr>
              <a:spLocks noChangeShapeType="1"/>
            </p:cNvSpPr>
            <p:nvPr/>
          </p:nvSpPr>
          <p:spPr bwMode="auto">
            <a:xfrm>
              <a:off x="4224" y="2112"/>
              <a:ext cx="72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2692400" y="3200400"/>
            <a:ext cx="1981200" cy="1752600"/>
            <a:chOff x="768" y="1440"/>
            <a:chExt cx="1248" cy="1104"/>
          </a:xfrm>
        </p:grpSpPr>
        <p:sp>
          <p:nvSpPr>
            <p:cNvPr id="27686" name="Line 8"/>
            <p:cNvSpPr>
              <a:spLocks noChangeShapeType="1"/>
            </p:cNvSpPr>
            <p:nvPr/>
          </p:nvSpPr>
          <p:spPr bwMode="auto">
            <a:xfrm>
              <a:off x="768" y="1440"/>
              <a:ext cx="1248" cy="6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9"/>
            <p:cNvSpPr>
              <a:spLocks noChangeShapeType="1"/>
            </p:cNvSpPr>
            <p:nvPr/>
          </p:nvSpPr>
          <p:spPr bwMode="auto">
            <a:xfrm flipV="1">
              <a:off x="768" y="2112"/>
              <a:ext cx="1248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978400" y="4343400"/>
            <a:ext cx="22098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2765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971925"/>
            <a:ext cx="15636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3971925"/>
            <a:ext cx="15636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13"/>
          <p:cNvSpPr>
            <a:spLocks noChangeArrowheads="1"/>
          </p:cNvSpPr>
          <p:nvPr/>
        </p:nvSpPr>
        <p:spPr bwMode="auto">
          <a:xfrm rot="1885653">
            <a:off x="3084513" y="3581400"/>
            <a:ext cx="1447800" cy="381000"/>
          </a:xfrm>
          <a:prstGeom prst="notchedRightArrow">
            <a:avLst>
              <a:gd name="adj1" fmla="val 50000"/>
              <a:gd name="adj2" fmla="val 95000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ea typeface="ヒラギノ角ゴ ProN W3"/>
                <a:cs typeface="Arial" pitchFamily="34" charset="0"/>
                <a:sym typeface="Gill Sans"/>
              </a:rPr>
              <a:t>802.1q,802.1q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337050" y="4800600"/>
            <a:ext cx="2012950" cy="762000"/>
          </a:xfrm>
          <a:prstGeom prst="wedgeRectCallout">
            <a:avLst>
              <a:gd name="adj1" fmla="val -42194"/>
              <a:gd name="adj2" fmla="val -12625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Strip Off First, </a:t>
            </a:r>
          </a:p>
          <a:p>
            <a:pPr algn="ctr">
              <a:buClrTx/>
              <a:buSz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and Send </a:t>
            </a:r>
          </a:p>
          <a:p>
            <a:pPr algn="ctr">
              <a:buClrTx/>
              <a:buSz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Back Out</a:t>
            </a:r>
          </a:p>
        </p:txBody>
      </p:sp>
      <p:sp>
        <p:nvSpPr>
          <p:cNvPr id="27660" name="AutoShape 15"/>
          <p:cNvSpPr>
            <a:spLocks noChangeArrowheads="1"/>
          </p:cNvSpPr>
          <p:nvPr/>
        </p:nvSpPr>
        <p:spPr bwMode="auto">
          <a:xfrm>
            <a:off x="5588000" y="4114800"/>
            <a:ext cx="1447800" cy="381000"/>
          </a:xfrm>
          <a:prstGeom prst="notchedRightArrow">
            <a:avLst>
              <a:gd name="adj1" fmla="val 50000"/>
              <a:gd name="adj2" fmla="val 95000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ea typeface="ヒラギノ角ゴ ProN W3"/>
                <a:cs typeface="Arial" pitchFamily="34" charset="0"/>
                <a:sym typeface="Gill Sans"/>
              </a:rPr>
              <a:t>802.1q Frame</a:t>
            </a:r>
          </a:p>
        </p:txBody>
      </p:sp>
      <p:sp>
        <p:nvSpPr>
          <p:cNvPr id="27661" name="AutoShape 16"/>
          <p:cNvSpPr>
            <a:spLocks noChangeArrowheads="1"/>
          </p:cNvSpPr>
          <p:nvPr/>
        </p:nvSpPr>
        <p:spPr bwMode="auto">
          <a:xfrm rot="1885653">
            <a:off x="8161338" y="4402138"/>
            <a:ext cx="1219200" cy="381000"/>
          </a:xfrm>
          <a:prstGeom prst="notchedRightArrow">
            <a:avLst>
              <a:gd name="adj1" fmla="val 50000"/>
              <a:gd name="adj2" fmla="val 80000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ea typeface="ヒラギノ角ゴ ProN W3"/>
                <a:cs typeface="Arial" pitchFamily="34" charset="0"/>
                <a:sym typeface="Gill Sans"/>
              </a:rPr>
              <a:t>Frame</a:t>
            </a:r>
          </a:p>
        </p:txBody>
      </p:sp>
      <p:pic>
        <p:nvPicPr>
          <p:cNvPr id="27662" name="Picture 17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50" y="2917825"/>
            <a:ext cx="10668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3" name="Picture 18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0" y="4419600"/>
            <a:ext cx="10668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4" name="Picture 19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590800"/>
            <a:ext cx="10668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5" name="Picture 20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4419600"/>
            <a:ext cx="10668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66" name="Group 22"/>
          <p:cNvGrpSpPr>
            <a:grpSpLocks/>
          </p:cNvGrpSpPr>
          <p:nvPr/>
        </p:nvGrpSpPr>
        <p:grpSpPr bwMode="auto">
          <a:xfrm>
            <a:off x="3646488" y="2438400"/>
            <a:ext cx="5338762" cy="771525"/>
            <a:chOff x="1341" y="864"/>
            <a:chExt cx="3363" cy="486"/>
          </a:xfrm>
        </p:grpSpPr>
        <p:sp>
          <p:nvSpPr>
            <p:cNvPr id="27667" name="Rectangle 23"/>
            <p:cNvSpPr>
              <a:spLocks noChangeArrowheads="1"/>
            </p:cNvSpPr>
            <p:nvPr/>
          </p:nvSpPr>
          <p:spPr bwMode="auto">
            <a:xfrm>
              <a:off x="3072" y="864"/>
              <a:ext cx="672" cy="288"/>
            </a:xfrm>
            <a:prstGeom prst="rect">
              <a:avLst/>
            </a:prstGeom>
            <a:solidFill>
              <a:srgbClr val="3F42C3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68" name="Rectangle 24"/>
            <p:cNvSpPr>
              <a:spLocks noChangeArrowheads="1"/>
            </p:cNvSpPr>
            <p:nvPr/>
          </p:nvSpPr>
          <p:spPr bwMode="auto">
            <a:xfrm>
              <a:off x="2496" y="864"/>
              <a:ext cx="576" cy="288"/>
            </a:xfrm>
            <a:prstGeom prst="rect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69" name="Rectangle 25"/>
            <p:cNvSpPr>
              <a:spLocks noChangeArrowheads="1"/>
            </p:cNvSpPr>
            <p:nvPr/>
          </p:nvSpPr>
          <p:spPr bwMode="auto">
            <a:xfrm>
              <a:off x="1344" y="864"/>
              <a:ext cx="2112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70" name="Rectangle 26"/>
            <p:cNvSpPr>
              <a:spLocks noChangeArrowheads="1"/>
            </p:cNvSpPr>
            <p:nvPr/>
          </p:nvSpPr>
          <p:spPr bwMode="auto">
            <a:xfrm>
              <a:off x="1344" y="864"/>
              <a:ext cx="576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71" name="Rectangle 27"/>
            <p:cNvSpPr>
              <a:spLocks noChangeArrowheads="1"/>
            </p:cNvSpPr>
            <p:nvPr/>
          </p:nvSpPr>
          <p:spPr bwMode="auto">
            <a:xfrm>
              <a:off x="1920" y="864"/>
              <a:ext cx="576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72" name="Rectangle 28"/>
            <p:cNvSpPr>
              <a:spLocks noChangeArrowheads="1"/>
            </p:cNvSpPr>
            <p:nvPr/>
          </p:nvSpPr>
          <p:spPr bwMode="auto">
            <a:xfrm>
              <a:off x="2506" y="864"/>
              <a:ext cx="384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73" name="Rectangle 29"/>
            <p:cNvSpPr>
              <a:spLocks noChangeArrowheads="1"/>
            </p:cNvSpPr>
            <p:nvPr/>
          </p:nvSpPr>
          <p:spPr bwMode="auto">
            <a:xfrm>
              <a:off x="3072" y="864"/>
              <a:ext cx="672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74" name="Rectangle 30"/>
            <p:cNvSpPr>
              <a:spLocks noChangeArrowheads="1"/>
            </p:cNvSpPr>
            <p:nvPr/>
          </p:nvSpPr>
          <p:spPr bwMode="auto">
            <a:xfrm>
              <a:off x="3744" y="864"/>
              <a:ext cx="384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75" name="Text Box 31"/>
            <p:cNvSpPr txBox="1">
              <a:spLocks noChangeArrowheads="1"/>
            </p:cNvSpPr>
            <p:nvPr/>
          </p:nvSpPr>
          <p:spPr bwMode="auto">
            <a:xfrm>
              <a:off x="1341" y="913"/>
              <a:ext cx="5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folHlink"/>
                  </a:solidFill>
                  <a:ea typeface="ヒラギノ角ゴ ProN W3"/>
                  <a:cs typeface="Arial" pitchFamily="34" charset="0"/>
                  <a:sym typeface="Gill Sans"/>
                </a:rPr>
                <a:t>src mac</a:t>
              </a:r>
            </a:p>
          </p:txBody>
        </p:sp>
        <p:sp>
          <p:nvSpPr>
            <p:cNvPr id="27676" name="Text Box 32"/>
            <p:cNvSpPr txBox="1">
              <a:spLocks noChangeArrowheads="1"/>
            </p:cNvSpPr>
            <p:nvPr/>
          </p:nvSpPr>
          <p:spPr bwMode="auto">
            <a:xfrm>
              <a:off x="1892" y="912"/>
              <a:ext cx="5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folHlink"/>
                  </a:solidFill>
                  <a:ea typeface="ヒラギノ角ゴ ProN W3"/>
                  <a:cs typeface="Arial" pitchFamily="34" charset="0"/>
                  <a:sym typeface="Gill Sans"/>
                </a:rPr>
                <a:t>dst mac</a:t>
              </a:r>
            </a:p>
          </p:txBody>
        </p:sp>
        <p:sp>
          <p:nvSpPr>
            <p:cNvPr id="27677" name="Text Box 33"/>
            <p:cNvSpPr txBox="1">
              <a:spLocks noChangeArrowheads="1"/>
            </p:cNvSpPr>
            <p:nvPr/>
          </p:nvSpPr>
          <p:spPr bwMode="auto">
            <a:xfrm>
              <a:off x="2504" y="911"/>
              <a:ext cx="392" cy="194"/>
            </a:xfrm>
            <a:prstGeom prst="rect">
              <a:avLst/>
            </a:prstGeom>
            <a:solidFill>
              <a:srgbClr val="ADD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bg2"/>
                  </a:solidFill>
                  <a:ea typeface="ヒラギノ角ゴ ProN W3"/>
                  <a:cs typeface="Arial" pitchFamily="34" charset="0"/>
                  <a:sym typeface="Gill Sans"/>
                </a:rPr>
                <a:t>8100</a:t>
              </a:r>
            </a:p>
          </p:txBody>
        </p:sp>
        <p:sp>
          <p:nvSpPr>
            <p:cNvPr id="27678" name="Text Box 34"/>
            <p:cNvSpPr txBox="1">
              <a:spLocks noChangeArrowheads="1"/>
            </p:cNvSpPr>
            <p:nvPr/>
          </p:nvSpPr>
          <p:spPr bwMode="auto">
            <a:xfrm>
              <a:off x="3738" y="908"/>
              <a:ext cx="3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folHlink"/>
                  </a:solidFill>
                  <a:ea typeface="ヒラギノ角ゴ ProN W3"/>
                  <a:cs typeface="Arial" pitchFamily="34" charset="0"/>
                  <a:sym typeface="Gill Sans"/>
                </a:rPr>
                <a:t>0800</a:t>
              </a:r>
            </a:p>
          </p:txBody>
        </p:sp>
        <p:sp>
          <p:nvSpPr>
            <p:cNvPr id="27679" name="Text Box 35"/>
            <p:cNvSpPr txBox="1">
              <a:spLocks noChangeArrowheads="1"/>
            </p:cNvSpPr>
            <p:nvPr/>
          </p:nvSpPr>
          <p:spPr bwMode="auto">
            <a:xfrm>
              <a:off x="2875" y="912"/>
              <a:ext cx="176" cy="194"/>
            </a:xfrm>
            <a:prstGeom prst="rect">
              <a:avLst/>
            </a:prstGeom>
            <a:solidFill>
              <a:srgbClr val="ADD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bg2"/>
                  </a:solidFill>
                  <a:ea typeface="ヒラギノ角ゴ ProN W3"/>
                  <a:cs typeface="Arial" pitchFamily="34" charset="0"/>
                  <a:sym typeface="Gill Sans"/>
                </a:rPr>
                <a:t>5</a:t>
              </a:r>
            </a:p>
          </p:txBody>
        </p:sp>
        <p:sp>
          <p:nvSpPr>
            <p:cNvPr id="27680" name="Text Box 36"/>
            <p:cNvSpPr txBox="1">
              <a:spLocks noChangeArrowheads="1"/>
            </p:cNvSpPr>
            <p:nvPr/>
          </p:nvSpPr>
          <p:spPr bwMode="auto">
            <a:xfrm>
              <a:off x="3066" y="912"/>
              <a:ext cx="3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8100</a:t>
              </a:r>
            </a:p>
          </p:txBody>
        </p:sp>
        <p:sp>
          <p:nvSpPr>
            <p:cNvPr id="27681" name="Text Box 37"/>
            <p:cNvSpPr txBox="1">
              <a:spLocks noChangeArrowheads="1"/>
            </p:cNvSpPr>
            <p:nvPr/>
          </p:nvSpPr>
          <p:spPr bwMode="auto">
            <a:xfrm>
              <a:off x="3455" y="912"/>
              <a:ext cx="2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96</a:t>
              </a:r>
            </a:p>
          </p:txBody>
        </p:sp>
        <p:sp>
          <p:nvSpPr>
            <p:cNvPr id="27682" name="Rectangle 38"/>
            <p:cNvSpPr>
              <a:spLocks noChangeArrowheads="1"/>
            </p:cNvSpPr>
            <p:nvPr/>
          </p:nvSpPr>
          <p:spPr bwMode="auto">
            <a:xfrm>
              <a:off x="4128" y="864"/>
              <a:ext cx="576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  <p:sp>
          <p:nvSpPr>
            <p:cNvPr id="27683" name="Text Box 39"/>
            <p:cNvSpPr txBox="1">
              <a:spLocks noChangeArrowheads="1"/>
            </p:cNvSpPr>
            <p:nvPr/>
          </p:nvSpPr>
          <p:spPr bwMode="auto">
            <a:xfrm>
              <a:off x="4218" y="913"/>
              <a:ext cx="3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folHlink"/>
                  </a:solidFill>
                  <a:ea typeface="ヒラギノ角ゴ ProN W3"/>
                  <a:cs typeface="Arial" pitchFamily="34" charset="0"/>
                  <a:sym typeface="Gill Sans"/>
                </a:rPr>
                <a:t>data</a:t>
              </a:r>
            </a:p>
          </p:txBody>
        </p:sp>
        <p:sp>
          <p:nvSpPr>
            <p:cNvPr id="27684" name="Text Box 40"/>
            <p:cNvSpPr txBox="1">
              <a:spLocks noChangeArrowheads="1"/>
            </p:cNvSpPr>
            <p:nvPr/>
          </p:nvSpPr>
          <p:spPr bwMode="auto">
            <a:xfrm>
              <a:off x="2592" y="1173"/>
              <a:ext cx="43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1</a:t>
              </a:r>
              <a:r>
                <a:rPr lang="en-US" altLang="en-US" sz="1400" b="1" baseline="300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st</a:t>
              </a:r>
              <a:r>
                <a:rPr lang="en-US" altLang="en-US" sz="1400" b="1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 tag</a:t>
              </a:r>
            </a:p>
          </p:txBody>
        </p:sp>
        <p:sp>
          <p:nvSpPr>
            <p:cNvPr id="27685" name="Text Box 41"/>
            <p:cNvSpPr txBox="1">
              <a:spLocks noChangeArrowheads="1"/>
            </p:cNvSpPr>
            <p:nvPr/>
          </p:nvSpPr>
          <p:spPr bwMode="auto">
            <a:xfrm>
              <a:off x="3164" y="1171"/>
              <a:ext cx="46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2</a:t>
              </a:r>
              <a:r>
                <a:rPr lang="en-US" altLang="en-US" sz="1400" b="1" baseline="300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nd</a:t>
              </a:r>
              <a:r>
                <a:rPr lang="en-US" altLang="en-US" sz="1400" b="1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 tag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>
                <a:cs typeface="Arial" pitchFamily="34" charset="0"/>
              </a:rPr>
              <a:t>DHCP Attacks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04168C39-FAF2-429A-A3B1-A3D8DA107AFF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33388"/>
            <a:ext cx="11585575" cy="1192212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Arial" pitchFamily="34" charset="0"/>
              </a:rPr>
              <a:t>DHCP Function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053513" y="1843088"/>
            <a:ext cx="348456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ea typeface="ヒラギノ角ゴ ProN W3"/>
                <a:sym typeface="Gill Sans"/>
              </a:rPr>
              <a:t>DHCP Server</a:t>
            </a:r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 flipV="1">
            <a:off x="1958975" y="2925763"/>
            <a:ext cx="36861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7486650" y="2925763"/>
            <a:ext cx="36845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3072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2460625"/>
            <a:ext cx="2328863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635000" y="3505200"/>
            <a:ext cx="205898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78013" y="4284663"/>
            <a:ext cx="8959850" cy="608012"/>
            <a:chOff x="809" y="1898"/>
            <a:chExt cx="3968" cy="269"/>
          </a:xfrm>
        </p:grpSpPr>
        <p:sp>
          <p:nvSpPr>
            <p:cNvPr id="30742" name="Line 10"/>
            <p:cNvSpPr>
              <a:spLocks noChangeShapeType="1"/>
            </p:cNvSpPr>
            <p:nvPr/>
          </p:nvSpPr>
          <p:spPr bwMode="auto">
            <a:xfrm>
              <a:off x="809" y="2167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0743" name="Text Box 11"/>
            <p:cNvSpPr txBox="1">
              <a:spLocks noChangeArrowheads="1"/>
            </p:cNvSpPr>
            <p:nvPr/>
          </p:nvSpPr>
          <p:spPr bwMode="auto">
            <a:xfrm>
              <a:off x="2693" y="1898"/>
              <a:ext cx="191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260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D</a:t>
              </a: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iscover (Broadcast)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878013" y="5197475"/>
            <a:ext cx="8959850" cy="630238"/>
            <a:chOff x="767" y="2302"/>
            <a:chExt cx="3968" cy="279"/>
          </a:xfrm>
        </p:grpSpPr>
        <p:sp>
          <p:nvSpPr>
            <p:cNvPr id="30740" name="Line 13"/>
            <p:cNvSpPr>
              <a:spLocks noChangeShapeType="1"/>
            </p:cNvSpPr>
            <p:nvPr/>
          </p:nvSpPr>
          <p:spPr bwMode="auto">
            <a:xfrm>
              <a:off x="767" y="2581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0741" name="Text Box 14"/>
            <p:cNvSpPr txBox="1">
              <a:spLocks noChangeArrowheads="1"/>
            </p:cNvSpPr>
            <p:nvPr/>
          </p:nvSpPr>
          <p:spPr bwMode="auto">
            <a:xfrm>
              <a:off x="1189" y="2302"/>
              <a:ext cx="149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260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O</a:t>
              </a: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ffer (Unicast)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78013" y="6211888"/>
            <a:ext cx="8959850" cy="606425"/>
            <a:chOff x="832" y="2751"/>
            <a:chExt cx="3968" cy="269"/>
          </a:xfrm>
        </p:grpSpPr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832" y="30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0739" name="Text Box 17"/>
            <p:cNvSpPr txBox="1">
              <a:spLocks noChangeArrowheads="1"/>
            </p:cNvSpPr>
            <p:nvPr/>
          </p:nvSpPr>
          <p:spPr bwMode="auto">
            <a:xfrm>
              <a:off x="2729" y="2751"/>
              <a:ext cx="189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260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R</a:t>
              </a: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equest (Broadcast)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878013" y="7145338"/>
            <a:ext cx="8959850" cy="630237"/>
            <a:chOff x="816" y="3165"/>
            <a:chExt cx="3968" cy="279"/>
          </a:xfrm>
        </p:grpSpPr>
        <p:sp>
          <p:nvSpPr>
            <p:cNvPr id="30736" name="Line 19"/>
            <p:cNvSpPr>
              <a:spLocks noChangeShapeType="1"/>
            </p:cNvSpPr>
            <p:nvPr/>
          </p:nvSpPr>
          <p:spPr bwMode="auto">
            <a:xfrm>
              <a:off x="816" y="3444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0737" name="Text Box 20"/>
            <p:cNvSpPr txBox="1">
              <a:spLocks noChangeArrowheads="1"/>
            </p:cNvSpPr>
            <p:nvPr/>
          </p:nvSpPr>
          <p:spPr bwMode="auto">
            <a:xfrm>
              <a:off x="1282" y="3165"/>
              <a:ext cx="14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</a:t>
              </a:r>
              <a:r>
                <a:rPr lang="en-US" altLang="en-US" sz="260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A</a:t>
              </a: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ck (Unicast)</a:t>
              </a:r>
            </a:p>
          </p:txBody>
        </p:sp>
      </p:grpSp>
      <p:pic>
        <p:nvPicPr>
          <p:cNvPr id="30732" name="Picture 21" descr="U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733550"/>
            <a:ext cx="176688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22" descr="File Server_Updated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2384425"/>
            <a:ext cx="814387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Rectangle 12"/>
          <p:cNvSpPr>
            <a:spLocks noChangeArrowheads="1"/>
          </p:cNvSpPr>
          <p:nvPr/>
        </p:nvSpPr>
        <p:spPr bwMode="auto">
          <a:xfrm>
            <a:off x="8699500" y="7920038"/>
            <a:ext cx="4038600" cy="1260475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IP Address: 10.10.10.101</a:t>
            </a:r>
            <a:b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Subnet Mask: 255.255.255.0</a:t>
            </a:r>
            <a:b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Default Routers: 10.10.10.1</a:t>
            </a:r>
            <a:b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DNS Servers: 192.168.10.4, 192.168.10.5</a:t>
            </a:r>
            <a:b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</a:br>
            <a:r>
              <a:rPr lang="en-US" altLang="en-US" sz="14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Lease Time: 10 days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77800" y="8153400"/>
            <a:ext cx="79105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236538" indent="-236538" algn="l" defTabSz="814388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8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Server dynamically assigns IP address on demand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8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Administrator creates pools of addresses available for assignment 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8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Address is assigned with lease time</a:t>
            </a:r>
          </a:p>
          <a:p>
            <a:pPr marL="236538" indent="-236538" algn="l" defTabSz="814388" eaLnBrk="0" hangingPunct="0">
              <a:lnSpc>
                <a:spcPct val="95000"/>
              </a:lnSpc>
              <a:spcBef>
                <a:spcPct val="30000"/>
              </a:spcBef>
              <a:buClr>
                <a:schemeClr val="accent6"/>
              </a:buClr>
              <a:buSzPct val="100000"/>
              <a:buFont typeface="Arial"/>
              <a:buChar char="•"/>
              <a:defRPr/>
            </a:pPr>
            <a:r>
              <a:rPr lang="en-US" sz="1800" kern="0" dirty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  <a:sym typeface="Gill Sans" charset="0"/>
              </a:rPr>
              <a:t>DHCP delivers other configuration information in options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eaLnBrk="1" hangingPunct="1">
              <a:buFont typeface="Gill Sans"/>
              <a:buChar char="•"/>
            </a:pPr>
            <a:r>
              <a:rPr lang="en-US" altLang="en-US" dirty="0"/>
              <a:t>Be able to explain and describe the major types Layer 2 security issues</a:t>
            </a:r>
          </a:p>
          <a:p>
            <a:pPr marL="342900" lvl="2" indent="-342900" eaLnBrk="1" hangingPunct="1">
              <a:buFont typeface="Gill Sans"/>
              <a:buChar char="•"/>
            </a:pPr>
            <a:r>
              <a:rPr lang="en-US" altLang="en-US" dirty="0"/>
              <a:t>Topics</a:t>
            </a:r>
          </a:p>
          <a:p>
            <a:pPr marL="800100" lvl="3" indent="-342900" eaLnBrk="1" hangingPunct="1">
              <a:buFont typeface="Gill Sans"/>
              <a:buChar char="•"/>
            </a:pPr>
            <a:r>
              <a:rPr lang="en-US" altLang="en-US" dirty="0"/>
              <a:t>CAM Table Overflow Attack</a:t>
            </a:r>
          </a:p>
          <a:p>
            <a:pPr marL="800100" lvl="3" indent="-342900" eaLnBrk="1" hangingPunct="1">
              <a:buFont typeface="Gill Sans"/>
              <a:buChar char="•"/>
            </a:pPr>
            <a:r>
              <a:rPr lang="en-US" altLang="en-US" dirty="0"/>
              <a:t>VLAN Hopping Attacks</a:t>
            </a:r>
          </a:p>
          <a:p>
            <a:pPr marL="1257300" lvl="4" indent="-342900" eaLnBrk="1" hangingPunct="1">
              <a:buFont typeface="Gill Sans"/>
              <a:buChar char="•"/>
            </a:pPr>
            <a:r>
              <a:rPr lang="en-US" altLang="en-US" dirty="0"/>
              <a:t>Basic VLAN Hopping</a:t>
            </a:r>
          </a:p>
          <a:p>
            <a:pPr marL="1257300" lvl="4" indent="-342900" eaLnBrk="1" hangingPunct="1">
              <a:buFont typeface="Gill Sans"/>
              <a:buChar char="•"/>
            </a:pPr>
            <a:r>
              <a:rPr lang="en-US" altLang="en-US" dirty="0"/>
              <a:t>Double Tagging</a:t>
            </a:r>
          </a:p>
          <a:p>
            <a:pPr marL="800100" lvl="3" indent="-342900" eaLnBrk="1" hangingPunct="1">
              <a:buFont typeface="Gill Sans"/>
              <a:buChar char="•"/>
            </a:pPr>
            <a:r>
              <a:rPr lang="en-US" altLang="en-US" dirty="0"/>
              <a:t>DHCP Attacks</a:t>
            </a:r>
          </a:p>
          <a:p>
            <a:pPr marL="1257300" lvl="4" indent="-342900" eaLnBrk="1" hangingPunct="1">
              <a:buFont typeface="Gill Sans"/>
              <a:buChar char="•"/>
            </a:pPr>
            <a:r>
              <a:rPr lang="en-US" altLang="en-US" dirty="0"/>
              <a:t>DHCP Address Starvation</a:t>
            </a:r>
          </a:p>
          <a:p>
            <a:pPr marL="1257300" lvl="4" indent="-342900" eaLnBrk="1" hangingPunct="1">
              <a:buFont typeface="Gill Sans"/>
              <a:buChar char="•"/>
            </a:pPr>
            <a:r>
              <a:rPr lang="en-US" altLang="en-US" dirty="0"/>
              <a:t>Rogue DHCP Server</a:t>
            </a:r>
          </a:p>
          <a:p>
            <a:pPr marL="800100" lvl="3" indent="-342900" eaLnBrk="1" hangingPunct="1">
              <a:buFont typeface="Gill Sans"/>
              <a:buChar char="•"/>
            </a:pPr>
            <a:r>
              <a:rPr lang="en-US" altLang="en-US" dirty="0"/>
              <a:t>ARP</a:t>
            </a:r>
          </a:p>
          <a:p>
            <a:pPr marL="800100" lvl="3" indent="-342900" eaLnBrk="1" hangingPunct="1">
              <a:buFont typeface="Gill Sans"/>
              <a:buChar char="•"/>
            </a:pPr>
            <a:r>
              <a:rPr lang="en-US" altLang="en-US" dirty="0"/>
              <a:t>Layer 2 and 3 Spoofing</a:t>
            </a:r>
          </a:p>
          <a:p>
            <a:pPr marL="800100" lvl="3" indent="-342900" eaLnBrk="1" hangingPunct="1">
              <a:buFont typeface="Gill Sans"/>
              <a:buChar char="•"/>
            </a:pPr>
            <a:r>
              <a:rPr lang="en-US" altLang="en-US" dirty="0"/>
              <a:t>Spanning Tree Protocol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fld id="{1B6E7D77-929C-4239-913B-0B4C8D69CAB3}" type="slidenum">
              <a:rPr lang="en-US" altLang="en-US" sz="1200" smtClean="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pPr algn="ctr"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DHCP Function: Lower Level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166938" y="2492375"/>
            <a:ext cx="8561387" cy="6610350"/>
          </a:xfrm>
          <a:prstGeom prst="rect">
            <a:avLst/>
          </a:prstGeom>
          <a:solidFill>
            <a:srgbClr val="47B0D5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103856" tIns="51927" rIns="103856" bIns="51927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en-US" altLang="en-US" sz="4200">
              <a:solidFill>
                <a:srgbClr val="000000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2166938" y="3284538"/>
            <a:ext cx="8561387" cy="79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166938" y="4284663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659063" y="3332163"/>
            <a:ext cx="76596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Transaction ID (XID)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343150" y="2667000"/>
            <a:ext cx="19097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OP Code</a:t>
            </a:r>
            <a:endParaRPr lang="en-US" altLang="en-US" sz="68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589463" y="2495550"/>
            <a:ext cx="19113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Hardware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Type</a:t>
            </a:r>
            <a:endParaRPr lang="en-US" altLang="en-US" sz="68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500813" y="2492375"/>
            <a:ext cx="19097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Hardware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Length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8778875" y="2667000"/>
            <a:ext cx="16637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HOPS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651125" y="5021263"/>
            <a:ext cx="76581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Your IP Address (YIADDR)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395538" y="3803650"/>
            <a:ext cx="38227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Seconds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51125" y="4378325"/>
            <a:ext cx="7658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Client IP Address (CIADDR)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651125" y="5664200"/>
            <a:ext cx="7658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Server IP Address (SIADDR)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651125" y="6308725"/>
            <a:ext cx="7658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Gateway IP Address (GIADDR)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8483600" y="2438400"/>
            <a:ext cx="6350" cy="8239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 flipV="1">
            <a:off x="6500813" y="3786188"/>
            <a:ext cx="0" cy="4968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691313" y="3802063"/>
            <a:ext cx="38227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Flags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651125" y="7597775"/>
            <a:ext cx="7658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Server Name (SNAME)—64 Bytes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647950" y="8186738"/>
            <a:ext cx="76581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Filename—128 Bytes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709863" y="8669338"/>
            <a:ext cx="76581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DHCP Options</a:t>
            </a:r>
            <a:endParaRPr lang="en-US" altLang="en-US" sz="2300">
              <a:solidFill>
                <a:srgbClr val="FFFFFF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647950" y="6953250"/>
            <a:ext cx="7658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Client Hardware Address (CHADDR)—16 Bytes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166938" y="4921250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166938" y="5527675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166938" y="6208713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2166938" y="6859588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2166938" y="7496175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166938" y="8145463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2166938" y="8669338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2166938" y="3792538"/>
            <a:ext cx="85613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6475413" y="2514600"/>
            <a:ext cx="23812" cy="7540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 flipV="1">
            <a:off x="4459288" y="2514600"/>
            <a:ext cx="0" cy="762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2600325" y="6719888"/>
            <a:ext cx="7400925" cy="941387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en-US" altLang="en-US" sz="4200">
              <a:solidFill>
                <a:srgbClr val="000000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711200" y="1828800"/>
            <a:ext cx="98710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tabLst>
                <a:tab pos="6340475" algn="l"/>
              </a:tabLs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IPv4 DHCP Packet Format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838200"/>
            <a:ext cx="11583988" cy="914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Arial" pitchFamily="34" charset="0"/>
              </a:rPr>
              <a:t>DHCP Attack Types - DHCP Starvation Attack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87400" y="7456999"/>
            <a:ext cx="11887200" cy="1510789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Arial" pitchFamily="34" charset="0"/>
              </a:rPr>
              <a:t>Gobbler/</a:t>
            </a:r>
            <a:r>
              <a:rPr lang="en-US" altLang="en-US" sz="2800" dirty="0" err="1">
                <a:cs typeface="Arial" pitchFamily="34" charset="0"/>
              </a:rPr>
              <a:t>DHCPx</a:t>
            </a:r>
            <a:r>
              <a:rPr lang="en-US" altLang="en-US" sz="2800" dirty="0">
                <a:cs typeface="Arial" pitchFamily="34" charset="0"/>
              </a:rPr>
              <a:t> looks at the entire DHCP scope and tries to </a:t>
            </a:r>
            <a:br>
              <a:rPr lang="en-US" altLang="en-US" sz="2800" dirty="0">
                <a:cs typeface="Arial" pitchFamily="34" charset="0"/>
              </a:rPr>
            </a:br>
            <a:r>
              <a:rPr lang="en-US" altLang="en-US" sz="2800" dirty="0">
                <a:cs typeface="Arial" pitchFamily="34" charset="0"/>
              </a:rPr>
              <a:t>lease all of the DHCP addresses available in the DHCP scope</a:t>
            </a:r>
          </a:p>
          <a:p>
            <a:pPr eaLnBrk="1" hangingPunct="1"/>
            <a:r>
              <a:rPr lang="en-US" altLang="en-US" sz="2800" dirty="0">
                <a:cs typeface="Arial" pitchFamily="34" charset="0"/>
              </a:rPr>
              <a:t>This is a Denial of Service </a:t>
            </a:r>
            <a:r>
              <a:rPr lang="en-US" altLang="en-US" sz="2800" dirty="0" err="1">
                <a:cs typeface="Arial" pitchFamily="34" charset="0"/>
              </a:rPr>
              <a:t>DoS</a:t>
            </a:r>
            <a:r>
              <a:rPr lang="en-US" altLang="en-US" sz="2800" dirty="0">
                <a:cs typeface="Arial" pitchFamily="34" charset="0"/>
              </a:rPr>
              <a:t> attack using DHCP leases</a:t>
            </a:r>
          </a:p>
          <a:p>
            <a:pPr eaLnBrk="1" hangingPunct="1"/>
            <a:r>
              <a:rPr lang="en-US" altLang="en-US" sz="2800" dirty="0">
                <a:cs typeface="Arial" pitchFamily="34" charset="0"/>
              </a:rPr>
              <a:t>There are types of Starvation attacks: using the Discovery Messages, or using the Request messages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68600" y="4383088"/>
            <a:ext cx="8069263" cy="509587"/>
            <a:chOff x="832" y="1898"/>
            <a:chExt cx="3968" cy="269"/>
          </a:xfrm>
        </p:grpSpPr>
        <p:sp>
          <p:nvSpPr>
            <p:cNvPr id="32792" name="Line 5"/>
            <p:cNvSpPr>
              <a:spLocks noChangeShapeType="1"/>
            </p:cNvSpPr>
            <p:nvPr/>
          </p:nvSpPr>
          <p:spPr bwMode="auto">
            <a:xfrm>
              <a:off x="832" y="2167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2793" name="Text Box 6"/>
            <p:cNvSpPr txBox="1">
              <a:spLocks noChangeArrowheads="1"/>
            </p:cNvSpPr>
            <p:nvPr/>
          </p:nvSpPr>
          <p:spPr bwMode="auto">
            <a:xfrm>
              <a:off x="869" y="1898"/>
              <a:ext cx="363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Discovery (Broadcast) x (Size of Scope)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68600" y="5113338"/>
            <a:ext cx="8069263" cy="528637"/>
            <a:chOff x="832" y="2302"/>
            <a:chExt cx="3968" cy="279"/>
          </a:xfrm>
        </p:grpSpPr>
        <p:sp>
          <p:nvSpPr>
            <p:cNvPr id="32790" name="Line 8"/>
            <p:cNvSpPr>
              <a:spLocks noChangeShapeType="1"/>
            </p:cNvSpPr>
            <p:nvPr/>
          </p:nvSpPr>
          <p:spPr bwMode="auto">
            <a:xfrm>
              <a:off x="832" y="2581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2791" name="Text Box 9"/>
            <p:cNvSpPr txBox="1">
              <a:spLocks noChangeArrowheads="1"/>
            </p:cNvSpPr>
            <p:nvPr/>
          </p:nvSpPr>
          <p:spPr bwMode="auto">
            <a:xfrm>
              <a:off x="982" y="2302"/>
              <a:ext cx="340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Offer (Unicast) x (Size of DHCPScope)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68600" y="5895975"/>
            <a:ext cx="8069263" cy="509588"/>
            <a:chOff x="832" y="2751"/>
            <a:chExt cx="3968" cy="269"/>
          </a:xfrm>
        </p:grpSpPr>
        <p:sp>
          <p:nvSpPr>
            <p:cNvPr id="32788" name="Line 11"/>
            <p:cNvSpPr>
              <a:spLocks noChangeShapeType="1"/>
            </p:cNvSpPr>
            <p:nvPr/>
          </p:nvSpPr>
          <p:spPr bwMode="auto">
            <a:xfrm>
              <a:off x="832" y="30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2789" name="Text Box 12"/>
            <p:cNvSpPr txBox="1">
              <a:spLocks noChangeArrowheads="1"/>
            </p:cNvSpPr>
            <p:nvPr/>
          </p:nvSpPr>
          <p:spPr bwMode="auto">
            <a:xfrm>
              <a:off x="944" y="2751"/>
              <a:ext cx="344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Request (Broadcast) x (Size of Scope)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68600" y="6684963"/>
            <a:ext cx="8086725" cy="528637"/>
            <a:chOff x="840" y="3165"/>
            <a:chExt cx="3968" cy="279"/>
          </a:xfrm>
        </p:grpSpPr>
        <p:sp>
          <p:nvSpPr>
            <p:cNvPr id="32786" name="Line 14"/>
            <p:cNvSpPr>
              <a:spLocks noChangeShapeType="1"/>
            </p:cNvSpPr>
            <p:nvPr/>
          </p:nvSpPr>
          <p:spPr bwMode="auto">
            <a:xfrm>
              <a:off x="840" y="3444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2787" name="Text Box 15"/>
            <p:cNvSpPr txBox="1">
              <a:spLocks noChangeArrowheads="1"/>
            </p:cNvSpPr>
            <p:nvPr/>
          </p:nvSpPr>
          <p:spPr bwMode="auto">
            <a:xfrm>
              <a:off x="1038" y="3165"/>
              <a:ext cx="340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Ack (Unicast) x (Size of Scope)</a:t>
              </a:r>
            </a:p>
          </p:txBody>
        </p:sp>
      </p:grp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2921000" y="2667000"/>
            <a:ext cx="31051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7797800" y="2667000"/>
            <a:ext cx="31051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32778" name="Text Box 18"/>
          <p:cNvSpPr txBox="1">
            <a:spLocks noChangeArrowheads="1"/>
          </p:cNvSpPr>
          <p:nvPr/>
        </p:nvSpPr>
        <p:spPr bwMode="auto">
          <a:xfrm>
            <a:off x="2274888" y="2020888"/>
            <a:ext cx="17351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3295650" y="3082925"/>
            <a:ext cx="2555875" cy="4937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32780" name="Text Box 20"/>
          <p:cNvSpPr txBox="1">
            <a:spLocks noChangeArrowheads="1"/>
          </p:cNvSpPr>
          <p:nvPr/>
        </p:nvSpPr>
        <p:spPr bwMode="auto">
          <a:xfrm>
            <a:off x="0" y="3459163"/>
            <a:ext cx="20589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b="1">
                <a:solidFill>
                  <a:schemeClr val="accent2"/>
                </a:solidFill>
                <a:ea typeface="ヒラギノ角ゴ ProN W3"/>
                <a:sym typeface="Gill Sans"/>
              </a:rPr>
              <a:t>Gobbler</a:t>
            </a:r>
          </a:p>
        </p:txBody>
      </p:sp>
      <p:pic>
        <p:nvPicPr>
          <p:cNvPr id="3278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2354263"/>
            <a:ext cx="1993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2" name="Text Box 22"/>
          <p:cNvSpPr txBox="1">
            <a:spLocks noChangeArrowheads="1"/>
          </p:cNvSpPr>
          <p:nvPr/>
        </p:nvSpPr>
        <p:spPr bwMode="auto">
          <a:xfrm>
            <a:off x="10541000" y="3276600"/>
            <a:ext cx="20589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ea typeface="ヒラギノ角ゴ ProN W3"/>
                <a:sym typeface="Gill Sans"/>
              </a:rPr>
              <a:t>DHCP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ea typeface="ヒラギノ角ゴ ProN W3"/>
                <a:sym typeface="Gill Sans"/>
              </a:rPr>
              <a:t>Server</a:t>
            </a:r>
          </a:p>
        </p:txBody>
      </p:sp>
      <p:pic>
        <p:nvPicPr>
          <p:cNvPr id="32783" name="Picture 23" descr="pe0239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3313113"/>
            <a:ext cx="111918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24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97063"/>
            <a:ext cx="148748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Picture 25" descr="File Server_Updated20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209800"/>
            <a:ext cx="687388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Line 2"/>
          <p:cNvSpPr>
            <a:spLocks noChangeShapeType="1"/>
          </p:cNvSpPr>
          <p:nvPr/>
        </p:nvSpPr>
        <p:spPr bwMode="auto">
          <a:xfrm flipV="1">
            <a:off x="2960688" y="3305175"/>
            <a:ext cx="3033712" cy="4810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pic>
        <p:nvPicPr>
          <p:cNvPr id="33795" name="Picture 3" descr="pe0239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460750"/>
            <a:ext cx="13303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914400"/>
            <a:ext cx="11583988" cy="9906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Arial" pitchFamily="34" charset="0"/>
              </a:rPr>
              <a:t>Countermeasures for DHCP Attacks</a:t>
            </a:r>
            <a:br>
              <a:rPr lang="en-US" altLang="en-US">
                <a:cs typeface="Arial" pitchFamily="34" charset="0"/>
              </a:rPr>
            </a:br>
            <a:r>
              <a:rPr lang="en-US" altLang="en-US" sz="2400">
                <a:cs typeface="Arial" pitchFamily="34" charset="0"/>
              </a:rPr>
              <a:t>DHCP Starvation Attack = Port Security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5334000"/>
            <a:ext cx="10602913" cy="4176713"/>
          </a:xfrm>
        </p:spPr>
        <p:txBody>
          <a:bodyPr/>
          <a:lstStyle/>
          <a:p>
            <a:pPr eaLnBrk="1" hangingPunct="1"/>
            <a:r>
              <a:rPr lang="en-US" altLang="en-US" sz="2300">
                <a:cs typeface="Arial" pitchFamily="34" charset="0"/>
              </a:rPr>
              <a:t>Gobbler uses a new MAC  address to request a new DHCP lease</a:t>
            </a:r>
          </a:p>
          <a:p>
            <a:pPr eaLnBrk="1" hangingPunct="1"/>
            <a:r>
              <a:rPr lang="en-US" altLang="en-US" sz="2300">
                <a:cs typeface="Arial" pitchFamily="34" charset="0"/>
              </a:rPr>
              <a:t>Port security - Restrict the number of  MAC addresses on a port</a:t>
            </a:r>
          </a:p>
          <a:p>
            <a:pPr eaLnBrk="1" hangingPunct="1"/>
            <a:r>
              <a:rPr lang="en-US" altLang="en-US" sz="2300">
                <a:cs typeface="Arial" pitchFamily="34" charset="0"/>
              </a:rPr>
              <a:t>Will not be able to lease more IP address then MAC addresses allowed on the port</a:t>
            </a:r>
          </a:p>
          <a:p>
            <a:pPr eaLnBrk="1" hangingPunct="1"/>
            <a:r>
              <a:rPr lang="en-US" altLang="en-US" sz="2300">
                <a:cs typeface="Arial" pitchFamily="34" charset="0"/>
              </a:rPr>
              <a:t>In the example the attacker would get one IP address from the DHCP server</a:t>
            </a: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V="1">
            <a:off x="2101850" y="2979738"/>
            <a:ext cx="36845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 flipV="1">
            <a:off x="7629525" y="2979738"/>
            <a:ext cx="36845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073275" y="2374900"/>
            <a:ext cx="20589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0" y="3657600"/>
            <a:ext cx="20589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ea typeface="ヒラギノ角ゴ ProN W3"/>
                <a:sym typeface="Gill Sans"/>
              </a:rPr>
              <a:t>Gobbler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0464800" y="3581400"/>
            <a:ext cx="20589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ヒラギノ角ゴ ProN W3"/>
                <a:sym typeface="Gill Sans"/>
              </a:rPr>
              <a:t>DHCP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ヒラギノ角ゴ ProN W3"/>
                <a:sym typeface="Gill Sans"/>
              </a:rPr>
              <a:t>Server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01863" y="3460750"/>
            <a:ext cx="1087437" cy="963613"/>
            <a:chOff x="384" y="1632"/>
            <a:chExt cx="336" cy="336"/>
          </a:xfrm>
        </p:grpSpPr>
        <p:sp>
          <p:nvSpPr>
            <p:cNvPr id="109581" name="Oval 13"/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432" y="1680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</p:grpSp>
      <p:pic>
        <p:nvPicPr>
          <p:cNvPr id="3380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514600"/>
            <a:ext cx="23653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5" name="Picture 16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943100"/>
            <a:ext cx="17653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6" name="Picture 17" descr="File Server_Updated20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25" y="2376488"/>
            <a:ext cx="81597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3867150"/>
            <a:ext cx="8143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2382500" cy="723900"/>
          </a:xfrm>
        </p:spPr>
        <p:txBody>
          <a:bodyPr/>
          <a:lstStyle/>
          <a:p>
            <a:pPr eaLnBrk="1" hangingPunct="1"/>
            <a:r>
              <a:rPr lang="en-US" altLang="en-US" sz="3200" b="1">
                <a:cs typeface="Arial" pitchFamily="34" charset="0"/>
              </a:rPr>
              <a:t>DHCP Attack Types - Rogue </a:t>
            </a:r>
            <a:r>
              <a:rPr lang="en-US" altLang="en-US" sz="3600" b="1">
                <a:cs typeface="Arial" pitchFamily="34" charset="0"/>
              </a:rPr>
              <a:t>DHCP</a:t>
            </a:r>
            <a:r>
              <a:rPr lang="en-US" altLang="en-US" sz="3200" b="1">
                <a:cs typeface="Arial" pitchFamily="34" charset="0"/>
              </a:rPr>
              <a:t> Server Attack</a:t>
            </a:r>
          </a:p>
        </p:txBody>
      </p:sp>
      <p:sp>
        <p:nvSpPr>
          <p:cNvPr id="111620" name="Line 4"/>
          <p:cNvSpPr>
            <a:spLocks noChangeShapeType="1"/>
          </p:cNvSpPr>
          <p:nvPr/>
        </p:nvSpPr>
        <p:spPr bwMode="auto">
          <a:xfrm flipV="1">
            <a:off x="2084388" y="3170238"/>
            <a:ext cx="36845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 sz="3200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V="1">
            <a:off x="7612063" y="3170238"/>
            <a:ext cx="36845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 sz="3200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930400" y="2514600"/>
            <a:ext cx="2058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0312400" y="3581400"/>
            <a:ext cx="2058988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a typeface="ヒラギノ角ゴ ProN W3"/>
                <a:sym typeface="Gill Sans"/>
              </a:rPr>
              <a:t>DHCP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a typeface="ヒラギノ角ゴ ProN W3"/>
                <a:sym typeface="Gill Sans"/>
              </a:rPr>
              <a:t>Server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360738" y="4084638"/>
            <a:ext cx="3482975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ea typeface="ヒラギノ角ゴ ProN W3"/>
                <a:sym typeface="Gill Sans"/>
              </a:rPr>
              <a:t>Rogue Server or Unapproved 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2943225" y="3541713"/>
            <a:ext cx="2817813" cy="650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 sz="3200"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2705100"/>
            <a:ext cx="23526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1" descr="lap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860800"/>
            <a:ext cx="4810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54200" y="5410200"/>
            <a:ext cx="8958263" cy="608013"/>
            <a:chOff x="832" y="1898"/>
            <a:chExt cx="3968" cy="269"/>
          </a:xfrm>
        </p:grpSpPr>
        <p:sp>
          <p:nvSpPr>
            <p:cNvPr id="34841" name="Line 13"/>
            <p:cNvSpPr>
              <a:spLocks noChangeShapeType="1"/>
            </p:cNvSpPr>
            <p:nvPr/>
          </p:nvSpPr>
          <p:spPr bwMode="auto">
            <a:xfrm>
              <a:off x="832" y="2167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4842" name="Text Box 14"/>
            <p:cNvSpPr txBox="1">
              <a:spLocks noChangeArrowheads="1"/>
            </p:cNvSpPr>
            <p:nvPr/>
          </p:nvSpPr>
          <p:spPr bwMode="auto">
            <a:xfrm>
              <a:off x="1772" y="1898"/>
              <a:ext cx="213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Discovery (Broadcast)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854200" y="6323013"/>
            <a:ext cx="8958263" cy="628650"/>
            <a:chOff x="832" y="2302"/>
            <a:chExt cx="3968" cy="279"/>
          </a:xfrm>
        </p:grpSpPr>
        <p:sp>
          <p:nvSpPr>
            <p:cNvPr id="34839" name="Line 16"/>
            <p:cNvSpPr>
              <a:spLocks noChangeShapeType="1"/>
            </p:cNvSpPr>
            <p:nvPr/>
          </p:nvSpPr>
          <p:spPr bwMode="auto">
            <a:xfrm>
              <a:off x="832" y="2581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4840" name="Text Box 17"/>
            <p:cNvSpPr txBox="1">
              <a:spLocks noChangeArrowheads="1"/>
            </p:cNvSpPr>
            <p:nvPr/>
          </p:nvSpPr>
          <p:spPr bwMode="auto">
            <a:xfrm>
              <a:off x="1286" y="2302"/>
              <a:ext cx="29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Offer (Unicast) </a:t>
              </a:r>
              <a:r>
                <a:rPr lang="en-US" altLang="en-US" sz="280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from Rogue Server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854200" y="7335838"/>
            <a:ext cx="8958263" cy="608012"/>
            <a:chOff x="832" y="2751"/>
            <a:chExt cx="3968" cy="269"/>
          </a:xfrm>
        </p:grpSpPr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832" y="30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1766" y="2751"/>
              <a:ext cx="203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Request (Broadcast)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71663" y="8270875"/>
            <a:ext cx="8959850" cy="630238"/>
            <a:chOff x="840" y="3165"/>
            <a:chExt cx="3968" cy="279"/>
          </a:xfrm>
        </p:grpSpPr>
        <p:sp>
          <p:nvSpPr>
            <p:cNvPr id="34835" name="Line 22"/>
            <p:cNvSpPr>
              <a:spLocks noChangeShapeType="1"/>
            </p:cNvSpPr>
            <p:nvPr/>
          </p:nvSpPr>
          <p:spPr bwMode="auto">
            <a:xfrm>
              <a:off x="840" y="3444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4836" name="Text Box 23"/>
            <p:cNvSpPr txBox="1">
              <a:spLocks noChangeArrowheads="1"/>
            </p:cNvSpPr>
            <p:nvPr/>
          </p:nvSpPr>
          <p:spPr bwMode="auto">
            <a:xfrm>
              <a:off x="1100" y="3165"/>
              <a:ext cx="28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Ack (Unicast) </a:t>
              </a:r>
              <a:r>
                <a:rPr lang="en-US" altLang="en-US" sz="2800">
                  <a:solidFill>
                    <a:schemeClr val="accent2"/>
                  </a:solidFill>
                  <a:ea typeface="ヒラギノ角ゴ ProN W3"/>
                  <a:cs typeface="Arial" pitchFamily="34" charset="0"/>
                  <a:sym typeface="Gill Sans"/>
                </a:rPr>
                <a:t>from Rogue Server</a:t>
              </a:r>
              <a:r>
                <a:rPr lang="en-US" altLang="en-US" sz="2800">
                  <a:solidFill>
                    <a:srgbClr val="FF0000"/>
                  </a:solidFill>
                  <a:ea typeface="ヒラギノ角ゴ ProN W3"/>
                  <a:cs typeface="Arial" pitchFamily="34" charset="0"/>
                  <a:sym typeface="Gill Sans"/>
                </a:rPr>
                <a:t> </a:t>
              </a:r>
            </a:p>
          </p:txBody>
        </p:sp>
      </p:grpSp>
      <p:pic>
        <p:nvPicPr>
          <p:cNvPr id="34832" name="Picture 24" descr="pe02393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867150"/>
            <a:ext cx="132873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25" descr="UP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33600"/>
            <a:ext cx="17653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4" name="Picture 26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50" y="2566988"/>
            <a:ext cx="8143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901700"/>
            <a:ext cx="12382500" cy="7747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Arial" pitchFamily="34" charset="0"/>
              </a:rPr>
              <a:t>DHCP Attack Types -Rogue DHCP Server Attack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What can the attacker do if he is the DHCP server?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095500" y="3143250"/>
            <a:ext cx="8958263" cy="2492375"/>
            <a:chOff x="736" y="2016"/>
            <a:chExt cx="3968" cy="1104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1006" y="2016"/>
              <a:ext cx="3024" cy="794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  <a:t>IP Address: 10.10.10.101</a:t>
              </a:r>
              <a:b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</a:br>
              <a: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  <a:t>Subnet Mask: 255.255.255.0</a:t>
              </a:r>
              <a:b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</a:br>
              <a: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  <a:t>Default Routers: 10.10.10.1</a:t>
              </a:r>
              <a:b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</a:br>
              <a: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  <a:t>DNS Servers: 192.168.10.4, 192.168.10.5</a:t>
              </a:r>
              <a:b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</a:br>
              <a:r>
                <a:rPr lang="en-US" altLang="en-US" sz="2000" b="1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  <a:t>Lease Time: 10 days</a:t>
              </a:r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 rot="10800000">
              <a:off x="736" y="3120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979" y="2880"/>
              <a:ext cx="181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Here Is Your Configuration</a:t>
              </a:r>
            </a:p>
          </p:txBody>
        </p:sp>
      </p:grp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931863" y="6069013"/>
            <a:ext cx="1129347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/>
          <a:lstStyle>
            <a:lvl1pPr marL="334963" indent="-334963"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55000"/>
              </a:spcBef>
              <a:buClr>
                <a:srgbClr val="2D2D8A"/>
              </a:buClr>
              <a:buSzPct val="100000"/>
              <a:buFont typeface="Arial" pitchFamily="34" charset="0"/>
              <a:buChar char="•"/>
            </a:pPr>
            <a:r>
              <a: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What do you see as a potential problem with incorrect information?</a:t>
            </a:r>
          </a:p>
          <a:p>
            <a:pPr lvl="1">
              <a:lnSpc>
                <a:spcPct val="95000"/>
              </a:lnSpc>
              <a:spcBef>
                <a:spcPct val="55000"/>
              </a:spcBef>
              <a:buClr>
                <a:srgbClr val="2D2D8A"/>
              </a:buClr>
              <a:buSzTx/>
              <a:buFont typeface="Arial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Wrong default gateway—Attacker is the gateway</a:t>
            </a:r>
          </a:p>
          <a:p>
            <a:pPr lvl="1">
              <a:lnSpc>
                <a:spcPct val="95000"/>
              </a:lnSpc>
              <a:spcBef>
                <a:spcPct val="55000"/>
              </a:spcBef>
              <a:buClr>
                <a:srgbClr val="2D2D8A"/>
              </a:buClr>
              <a:buSzTx/>
              <a:buFont typeface="Arial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Wrong DNS server—Attacker is DNS server </a:t>
            </a:r>
          </a:p>
          <a:p>
            <a:pPr lvl="1">
              <a:lnSpc>
                <a:spcPct val="95000"/>
              </a:lnSpc>
              <a:spcBef>
                <a:spcPct val="55000"/>
              </a:spcBef>
              <a:buClr>
                <a:srgbClr val="2D2D8A"/>
              </a:buClr>
              <a:buSzTx/>
              <a:buFont typeface="Arial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Wrong IP address—Attacker does DOS with incorrect 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759200"/>
            <a:ext cx="8159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268200" cy="1192213"/>
          </a:xfrm>
        </p:spPr>
        <p:txBody>
          <a:bodyPr/>
          <a:lstStyle/>
          <a:p>
            <a:pPr eaLnBrk="1" hangingPunct="1"/>
            <a:r>
              <a:rPr lang="en-US" altLang="en-US" sz="3200">
                <a:cs typeface="Arial" pitchFamily="34" charset="0"/>
              </a:rPr>
              <a:t>Countermeasures for DHCP Attacks</a:t>
            </a:r>
            <a:br>
              <a:rPr lang="en-US" altLang="en-US" sz="3200">
                <a:cs typeface="Arial" pitchFamily="34" charset="0"/>
              </a:rPr>
            </a:br>
            <a:r>
              <a:rPr lang="en-US" altLang="en-US" sz="3200">
                <a:cs typeface="Arial" pitchFamily="34" charset="0"/>
              </a:rPr>
              <a:t>Rogue DHCP Server = DHCP Snooping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68375" y="6781800"/>
            <a:ext cx="11293475" cy="272097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Arial" pitchFamily="34" charset="0"/>
              </a:rPr>
              <a:t>Enable "DHCP Snooping" feature on switch</a:t>
            </a:r>
          </a:p>
          <a:p>
            <a:pPr lvl="2" eaLnBrk="1" hangingPunct="1"/>
            <a:r>
              <a:rPr lang="en-US" altLang="en-US" sz="2800" dirty="0">
                <a:cs typeface="Arial" pitchFamily="34" charset="0"/>
              </a:rPr>
              <a:t>Set interface on the DHCP server to be trusted</a:t>
            </a:r>
          </a:p>
          <a:p>
            <a:pPr lvl="2" eaLnBrk="1" hangingPunct="1"/>
            <a:r>
              <a:rPr lang="en-US" altLang="en-US" sz="2800" dirty="0">
                <a:cs typeface="Arial" pitchFamily="34" charset="0"/>
              </a:rPr>
              <a:t>Disable trust on other interfaces</a:t>
            </a:r>
          </a:p>
          <a:p>
            <a:pPr lvl="2" eaLnBrk="1" hangingPunct="1"/>
            <a:r>
              <a:rPr lang="en-US" altLang="en-US" sz="2800" dirty="0">
                <a:cs typeface="Arial" pitchFamily="34" charset="0"/>
              </a:rPr>
              <a:t>Limit the rate of DHCP request from client</a:t>
            </a:r>
          </a:p>
          <a:p>
            <a:pPr eaLnBrk="1" hangingPunct="1"/>
            <a:endParaRPr lang="en-US" altLang="en-US" sz="2800" dirty="0">
              <a:cs typeface="Arial" pitchFamily="34" charset="0"/>
            </a:endParaRPr>
          </a:p>
          <a:p>
            <a:pPr eaLnBrk="1" hangingPunct="1"/>
            <a:r>
              <a:rPr lang="en-US" altLang="en-US" sz="2800" dirty="0">
                <a:cs typeface="Arial" pitchFamily="34" charset="0"/>
              </a:rPr>
              <a:t>DHCP Snooping is supported on most higher-end routers/switches</a:t>
            </a: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 flipV="1">
            <a:off x="2105025" y="2952750"/>
            <a:ext cx="36845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V="1">
            <a:off x="7631113" y="2952750"/>
            <a:ext cx="36845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043113" y="2271713"/>
            <a:ext cx="205898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0764838" y="3649663"/>
            <a:ext cx="2058987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ea typeface="ヒラギノ角ゴ ProN W3"/>
                <a:sym typeface="Gill Sans"/>
              </a:rPr>
              <a:t>DHCP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ea typeface="ヒラギノ角ゴ ProN W3"/>
                <a:sym typeface="Gill Sans"/>
              </a:rPr>
              <a:t>Server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738313" y="4176713"/>
            <a:ext cx="34845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ea typeface="ヒラギノ角ゴ ProN W3"/>
                <a:sym typeface="Gill Sans"/>
              </a:rPr>
              <a:t>Rogue Server</a:t>
            </a:r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H="1">
            <a:off x="1662113" y="3108325"/>
            <a:ext cx="4659312" cy="974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pic>
        <p:nvPicPr>
          <p:cNvPr id="36875" name="Picture 11" descr="lap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4076700"/>
            <a:ext cx="4810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566988"/>
            <a:ext cx="23526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8164513" y="2782888"/>
            <a:ext cx="1733550" cy="3254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Trusted</a:t>
            </a:r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3721100" y="3324225"/>
            <a:ext cx="1733550" cy="325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Untrusted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3721100" y="2782888"/>
            <a:ext cx="1733550" cy="3254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Untrusted</a:t>
            </a: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5130800" y="2133600"/>
            <a:ext cx="3900488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DHCP Snooping-Enabled</a:t>
            </a:r>
          </a:p>
        </p:txBody>
      </p:sp>
      <p:sp>
        <p:nvSpPr>
          <p:cNvPr id="115733" name="AutoShape 21"/>
          <p:cNvSpPr>
            <a:spLocks noChangeArrowheads="1"/>
          </p:cNvSpPr>
          <p:nvPr/>
        </p:nvSpPr>
        <p:spPr bwMode="auto">
          <a:xfrm>
            <a:off x="1879600" y="5059363"/>
            <a:ext cx="2382838" cy="1082675"/>
          </a:xfrm>
          <a:prstGeom prst="wedgeRectCallout">
            <a:avLst>
              <a:gd name="adj1" fmla="val -66477"/>
              <a:gd name="adj2" fmla="val -86458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30046" tIns="65023" rIns="130046" bIns="65023" anchor="ctr" anchorCtr="1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Gill Sans"/>
                <a:ea typeface="ヒラギノ角ゴ ProN W3"/>
                <a:sym typeface="Gill Sans"/>
              </a:rPr>
              <a:t> </a:t>
            </a:r>
            <a:r>
              <a:rPr lang="en-US" altLang="en-US" sz="23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BAD DHCP Responses: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offer, ack, nak</a:t>
            </a:r>
          </a:p>
        </p:txBody>
      </p:sp>
      <p:sp>
        <p:nvSpPr>
          <p:cNvPr id="115734" name="AutoShape 22"/>
          <p:cNvSpPr>
            <a:spLocks noChangeArrowheads="1"/>
          </p:cNvSpPr>
          <p:nvPr/>
        </p:nvSpPr>
        <p:spPr bwMode="auto">
          <a:xfrm>
            <a:off x="8382000" y="3649663"/>
            <a:ext cx="2343150" cy="1084262"/>
          </a:xfrm>
          <a:prstGeom prst="wedgeRectCallout">
            <a:avLst>
              <a:gd name="adj1" fmla="val 66764"/>
              <a:gd name="adj2" fmla="val -78542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30046" tIns="65023" rIns="130046" bIns="65023" anchor="ctr" anchorCtr="1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OK DHCP Responses: offer, ack, nak</a:t>
            </a:r>
          </a:p>
        </p:txBody>
      </p:sp>
      <p:sp>
        <p:nvSpPr>
          <p:cNvPr id="36883" name="AutoShape 24"/>
          <p:cNvSpPr>
            <a:spLocks noChangeArrowheads="1"/>
          </p:cNvSpPr>
          <p:nvPr/>
        </p:nvSpPr>
        <p:spPr bwMode="auto">
          <a:xfrm>
            <a:off x="10618788" y="3454400"/>
            <a:ext cx="1300162" cy="866775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endParaRPr lang="en-US" altLang="en-US" sz="4300" b="1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pic>
        <p:nvPicPr>
          <p:cNvPr id="36884" name="Picture 25" descr="pe02393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719513"/>
            <a:ext cx="13303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26" descr="UP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916113"/>
            <a:ext cx="17668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6" name="Picture 27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275" y="2349500"/>
            <a:ext cx="815975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build="p" autoUpdateAnimBg="0" advAuto="0"/>
      <p:bldP spid="115725" grpId="0" animBg="1" autoUpdateAnimBg="0"/>
      <p:bldP spid="115726" grpId="0" animBg="1" autoUpdateAnimBg="0"/>
      <p:bldP spid="115727" grpId="0" animBg="1" autoUpdateAnimBg="0"/>
      <p:bldP spid="115728" grpId="0" animBg="1" autoUpdateAnimBg="0"/>
      <p:bldP spid="115733" grpId="0" animBg="1" autoUpdateAnimBg="0"/>
      <p:bldP spid="11573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935413"/>
            <a:ext cx="8159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11200" y="838200"/>
            <a:ext cx="11585575" cy="1192213"/>
          </a:xfrm>
        </p:spPr>
        <p:txBody>
          <a:bodyPr/>
          <a:lstStyle/>
          <a:p>
            <a:pPr eaLnBrk="1" hangingPunct="1"/>
            <a:r>
              <a:rPr lang="en-US" altLang="en-US" sz="3200">
                <a:cs typeface="Arial" pitchFamily="34" charset="0"/>
              </a:rPr>
              <a:t>Countermeasures for DHCP Attacks</a:t>
            </a:r>
            <a:br>
              <a:rPr lang="en-US" altLang="en-US" sz="3200">
                <a:cs typeface="Arial" pitchFamily="34" charset="0"/>
              </a:rPr>
            </a:br>
            <a:r>
              <a:rPr lang="en-US" altLang="en-US" sz="3200">
                <a:cs typeface="Arial" pitchFamily="34" charset="0"/>
              </a:rPr>
              <a:t>Rogue DHCP Server = DHCP Snooping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39800" y="8229600"/>
            <a:ext cx="11293475" cy="11922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Arial" pitchFamily="34" charset="0"/>
              </a:rPr>
              <a:t>Table is built by </a:t>
            </a:r>
            <a:r>
              <a:rPr lang="ja-JP" altLang="en-US" sz="2800" dirty="0">
                <a:cs typeface="Arial" pitchFamily="34" charset="0"/>
              </a:rPr>
              <a:t>“</a:t>
            </a:r>
            <a:r>
              <a:rPr lang="en-US" altLang="ja-JP" sz="2800" dirty="0">
                <a:cs typeface="Arial" pitchFamily="34" charset="0"/>
              </a:rPr>
              <a:t>snooping</a:t>
            </a:r>
            <a:r>
              <a:rPr lang="ja-JP" altLang="en-US" sz="2800" dirty="0">
                <a:cs typeface="Arial" pitchFamily="34" charset="0"/>
              </a:rPr>
              <a:t>”</a:t>
            </a:r>
            <a:r>
              <a:rPr lang="en-US" altLang="ja-JP" sz="2800" dirty="0">
                <a:cs typeface="Arial" pitchFamily="34" charset="0"/>
              </a:rPr>
              <a:t> the DHCP reply to the client</a:t>
            </a:r>
          </a:p>
          <a:p>
            <a:pPr eaLnBrk="1" hangingPunct="1"/>
            <a:r>
              <a:rPr lang="en-US" altLang="en-US" sz="2800" dirty="0">
                <a:cs typeface="Arial" pitchFamily="34" charset="0"/>
              </a:rPr>
              <a:t>Entries stay in table until DHCP lease time expires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2025650" y="3128963"/>
            <a:ext cx="36845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 flipV="1">
            <a:off x="7551738" y="3128963"/>
            <a:ext cx="36845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192338" y="2447925"/>
            <a:ext cx="20589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0685463" y="3825875"/>
            <a:ext cx="205898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ea typeface="ヒラギノ角ゴ ProN W3"/>
                <a:sym typeface="Gill Sans"/>
              </a:rPr>
              <a:t>DHCP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ea typeface="ヒラギノ角ゴ ProN W3"/>
                <a:sym typeface="Gill Sans"/>
              </a:rPr>
              <a:t>Server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016125" y="4259263"/>
            <a:ext cx="34845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ea typeface="ヒラギノ角ゴ ProN W3"/>
                <a:sym typeface="Gill Sans"/>
              </a:rPr>
              <a:t>Rogue Server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 flipH="1">
            <a:off x="1582738" y="3284538"/>
            <a:ext cx="4659312" cy="974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37899" name="Picture 11" descr="lap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4252913"/>
            <a:ext cx="4810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743200"/>
            <a:ext cx="23526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8085138" y="2959100"/>
            <a:ext cx="1733550" cy="325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Trusted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3641725" y="3500438"/>
            <a:ext cx="1733550" cy="3254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Untrusted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641725" y="2959100"/>
            <a:ext cx="1733550" cy="325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Untrusted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859338" y="2219325"/>
            <a:ext cx="390207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DHCP Snooping-Enabled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558800" y="6400800"/>
            <a:ext cx="53419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600">
                <a:solidFill>
                  <a:srgbClr val="000000"/>
                </a:solidFill>
                <a:ea typeface="ヒラギノ角ゴ ProN W3"/>
                <a:sym typeface="Gill Sans"/>
              </a:rPr>
              <a:t>DHCP Snooping Binding Table</a:t>
            </a:r>
          </a:p>
        </p:txBody>
      </p:sp>
      <p:pic>
        <p:nvPicPr>
          <p:cNvPr id="37906" name="Picture 19" descr="UP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092325"/>
            <a:ext cx="17668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482600" y="6934200"/>
            <a:ext cx="12039600" cy="1358900"/>
          </a:xfrm>
          <a:prstGeom prst="rect">
            <a:avLst/>
          </a:prstGeom>
          <a:solidFill>
            <a:srgbClr val="D2D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56" tIns="51927" rIns="103856" bIns="51927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sh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ip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dhcp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 snooping binding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MacAddress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IpAddress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        Lease(sec)   Type            VLAN    Interface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------------------ ---------------  ----------   -------------   ----    --------------------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00:03:47:B5:9F:AD  10.120.4.10      193185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dhcp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ヒラギノ角ゴ ProN W3"/>
                <a:cs typeface="Courier New" panose="02070309020205020404" pitchFamily="49" charset="0"/>
                <a:sym typeface="Gill Sans"/>
              </a:rPr>
              <a:t>-snooping   4       FastEthernet3/18</a:t>
            </a:r>
          </a:p>
        </p:txBody>
      </p:sp>
      <p:pic>
        <p:nvPicPr>
          <p:cNvPr id="37908" name="Picture 21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2633663"/>
            <a:ext cx="81597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AutoShape 22"/>
          <p:cNvSpPr>
            <a:spLocks noChangeArrowheads="1"/>
          </p:cNvSpPr>
          <p:nvPr/>
        </p:nvSpPr>
        <p:spPr bwMode="auto">
          <a:xfrm>
            <a:off x="1800225" y="5235575"/>
            <a:ext cx="2382838" cy="1082675"/>
          </a:xfrm>
          <a:prstGeom prst="wedgeRectCallout">
            <a:avLst>
              <a:gd name="adj1" fmla="val -66477"/>
              <a:gd name="adj2" fmla="val -86458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30046" tIns="65023" rIns="130046" bIns="65023" anchor="ctr" anchorCtr="1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ea typeface="ヒラギノ角ゴ ProN W3"/>
                <a:cs typeface="Arial" pitchFamily="34" charset="0"/>
                <a:sym typeface="Gill Sans"/>
              </a:rPr>
              <a:t> </a:t>
            </a:r>
            <a:r>
              <a:rPr lang="en-US" altLang="en-US" sz="23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BAD DHCP Responses: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offer, ack, nak</a:t>
            </a:r>
          </a:p>
        </p:txBody>
      </p:sp>
      <p:sp>
        <p:nvSpPr>
          <p:cNvPr id="37910" name="AutoShape 23"/>
          <p:cNvSpPr>
            <a:spLocks noChangeArrowheads="1"/>
          </p:cNvSpPr>
          <p:nvPr/>
        </p:nvSpPr>
        <p:spPr bwMode="auto">
          <a:xfrm>
            <a:off x="8302625" y="3825875"/>
            <a:ext cx="2343150" cy="1084263"/>
          </a:xfrm>
          <a:prstGeom prst="wedgeRectCallout">
            <a:avLst>
              <a:gd name="adj1" fmla="val 66764"/>
              <a:gd name="adj2" fmla="val -78542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30046" tIns="65023" rIns="130046" bIns="65023" anchor="ctr" anchorCtr="1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OK DHCP Responses: offer, ack, nak</a:t>
            </a:r>
          </a:p>
        </p:txBody>
      </p:sp>
      <p:pic>
        <p:nvPicPr>
          <p:cNvPr id="37911" name="Picture 24" descr="pe02393_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895725"/>
            <a:ext cx="13303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33388"/>
            <a:ext cx="11585575" cy="1192212"/>
          </a:xfrm>
        </p:spPr>
        <p:txBody>
          <a:bodyPr/>
          <a:lstStyle/>
          <a:p>
            <a:pPr eaLnBrk="1" hangingPunct="1"/>
            <a:r>
              <a:rPr lang="en-US" altLang="en-US"/>
              <a:t>Advanced Configuration DHCP Snooping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2362200"/>
            <a:ext cx="3511550" cy="5080000"/>
          </a:xfrm>
        </p:spPr>
        <p:txBody>
          <a:bodyPr rtlCol="0">
            <a:normAutofit fontScale="92500" lnSpcReduction="20000"/>
          </a:bodyPr>
          <a:lstStyle/>
          <a:p>
            <a:pPr marL="338120" indent="-338120" eaLnBrk="1" fontAlgn="auto" hangingPunct="1">
              <a:lnSpc>
                <a:spcPct val="90000"/>
              </a:lnSpc>
              <a:spcBef>
                <a:spcPct val="4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a typeface="ＭＳ Ｐゴシック" charset="-128"/>
                <a:cs typeface="Arial"/>
                <a:sym typeface="Gill Sans" charset="0"/>
              </a:rPr>
              <a:t>Gobbler uses a unique MAC for each DHCP request and port security prevents Gobbler</a:t>
            </a:r>
          </a:p>
          <a:p>
            <a:pPr marL="338120" indent="-338120" eaLnBrk="1" fontAlgn="auto" hangingPunct="1">
              <a:lnSpc>
                <a:spcPct val="90000"/>
              </a:lnSpc>
              <a:spcBef>
                <a:spcPct val="4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a typeface="ＭＳ Ｐゴシック" charset="-128"/>
                <a:cs typeface="Arial"/>
                <a:sym typeface="Gill Sans" charset="0"/>
              </a:rPr>
              <a:t>What if the attack used the same interface MAC address, but changed the client hardware address in the request?</a:t>
            </a:r>
          </a:p>
          <a:p>
            <a:pPr marL="338120" indent="-338120" eaLnBrk="1" fontAlgn="auto" hangingPunct="1">
              <a:lnSpc>
                <a:spcPct val="90000"/>
              </a:lnSpc>
              <a:spcBef>
                <a:spcPct val="4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a typeface="ＭＳ Ｐゴシック" charset="-128"/>
                <a:cs typeface="Arial"/>
                <a:sym typeface="Gill Sans" charset="0"/>
              </a:rPr>
              <a:t>Port security would not work for that attack</a:t>
            </a:r>
          </a:p>
          <a:p>
            <a:pPr marL="338120" indent="-338120" eaLnBrk="1" fontAlgn="auto" hangingPunct="1">
              <a:lnSpc>
                <a:spcPct val="90000"/>
              </a:lnSpc>
              <a:spcBef>
                <a:spcPct val="4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a typeface="ＭＳ Ｐゴシック" charset="-128"/>
                <a:cs typeface="Arial"/>
                <a:sym typeface="Gill Sans" charset="0"/>
              </a:rPr>
              <a:t>The switches check the CHADDR field of the request to make sure it matches the hardware MAC in the DHCP snooping binding table</a:t>
            </a:r>
          </a:p>
          <a:p>
            <a:pPr marL="338120" indent="-338120" eaLnBrk="1" fontAlgn="auto" hangingPunct="1">
              <a:lnSpc>
                <a:spcPct val="90000"/>
              </a:lnSpc>
              <a:spcBef>
                <a:spcPct val="4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a typeface="ＭＳ Ｐゴシック" charset="-128"/>
                <a:cs typeface="Arial"/>
                <a:sym typeface="Gill Sans" charset="0"/>
              </a:rPr>
              <a:t>If there is not a match, the request is dropped at the interface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538913" y="2252663"/>
            <a:ext cx="5537200" cy="5080000"/>
          </a:xfrm>
        </p:spPr>
        <p:txBody>
          <a:bodyPr/>
          <a:lstStyle/>
          <a:p>
            <a:pPr eaLnBrk="1" hangingPunct="1"/>
            <a:endParaRPr lang="en-US" altLang="en-US" sz="28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619625" y="1931988"/>
            <a:ext cx="8020050" cy="6705600"/>
          </a:xfrm>
          <a:prstGeom prst="rect">
            <a:avLst/>
          </a:prstGeom>
          <a:solidFill>
            <a:srgbClr val="47B0D5"/>
          </a:solidFill>
          <a:ln w="15875">
            <a:solidFill>
              <a:schemeClr val="bg1"/>
            </a:solidFill>
            <a:miter lim="800000"/>
            <a:headEnd/>
            <a:tailEnd/>
          </a:ln>
        </p:spPr>
        <p:txBody>
          <a:bodyPr wrap="none" lIns="103856" tIns="51927" rIns="103856" bIns="51927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en-US" altLang="en-US" sz="42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4402138" y="3011488"/>
            <a:ext cx="8237537" cy="79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402138" y="3979863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876800" y="3059113"/>
            <a:ext cx="73675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Transaction ID (XID)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718050" y="2260600"/>
            <a:ext cx="1838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OP Code</a:t>
            </a:r>
            <a:endParaRPr lang="en-US" altLang="en-US" sz="68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732588" y="2085975"/>
            <a:ext cx="17208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Hardware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Type</a:t>
            </a:r>
            <a:endParaRPr lang="en-US" altLang="en-US" sz="68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8570913" y="2085975"/>
            <a:ext cx="183673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Hardware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Length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0753725" y="2260600"/>
            <a:ext cx="1600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HOPS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867275" y="4691063"/>
            <a:ext cx="73675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Your IP Address (YIADDR)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754563" y="3514725"/>
            <a:ext cx="36782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Seconds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867275" y="4068763"/>
            <a:ext cx="73675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Client IP Address (CIADDR)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867275" y="5311775"/>
            <a:ext cx="7367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Server IP Address (SIADDR)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867275" y="5935663"/>
            <a:ext cx="73675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Gateway IP Address (GIADDR)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V="1">
            <a:off x="10485438" y="1958975"/>
            <a:ext cx="4762" cy="10318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H="1" flipV="1">
            <a:off x="8570913" y="3497263"/>
            <a:ext cx="0" cy="4810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8786813" y="3481388"/>
            <a:ext cx="36766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Flags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4867275" y="7181850"/>
            <a:ext cx="73675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Server Name (SNAME)—64 Bytes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4865688" y="7721600"/>
            <a:ext cx="73675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Filename—128 Bytes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4924425" y="8218488"/>
            <a:ext cx="73644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DHCP Options</a:t>
            </a:r>
            <a:endParaRPr lang="en-US" altLang="en-US" sz="2300">
              <a:solidFill>
                <a:srgbClr val="FFFFFF"/>
              </a:solidFill>
              <a:ea typeface="ヒラギノ角ゴ ProN W3"/>
              <a:sym typeface="Gill Sans"/>
            </a:endParaRP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4865688" y="6559550"/>
            <a:ext cx="73675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300" b="1">
                <a:solidFill>
                  <a:srgbClr val="FFFFFF"/>
                </a:solidFill>
                <a:ea typeface="ヒラギノ角ゴ ProN W3"/>
                <a:sym typeface="Gill Sans"/>
              </a:rPr>
              <a:t>Client Hardware Address (CHADDR)—16 Bytes</a:t>
            </a:r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402138" y="4594225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4402138" y="5180013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4402138" y="5838825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4402138" y="6469063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4402138" y="7083425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4402138" y="7712075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4402138" y="8218488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>
            <a:off x="4402138" y="3503613"/>
            <a:ext cx="823753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 flipV="1">
            <a:off x="8548688" y="1963738"/>
            <a:ext cx="1587" cy="10350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 flipV="1">
            <a:off x="6605588" y="1931988"/>
            <a:ext cx="4762" cy="10731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856" tIns="51927" rIns="103856" bIns="51927"/>
          <a:lstStyle/>
          <a:p>
            <a:endParaRPr lang="en-US"/>
          </a:p>
        </p:txBody>
      </p:sp>
      <p:sp>
        <p:nvSpPr>
          <p:cNvPr id="38947" name="Oval 35"/>
          <p:cNvSpPr>
            <a:spLocks noChangeArrowheads="1"/>
          </p:cNvSpPr>
          <p:nvPr/>
        </p:nvSpPr>
        <p:spPr bwMode="auto">
          <a:xfrm>
            <a:off x="4835525" y="6267450"/>
            <a:ext cx="7400925" cy="94138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en-US" altLang="en-US" sz="42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931863" y="8694738"/>
            <a:ext cx="8388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144" tIns="58701" rIns="115144" bIns="58701" anchor="b">
            <a:spAutoFit/>
          </a:bodyPr>
          <a:lstStyle>
            <a:lvl1pPr algn="l" defTabSz="11445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445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445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445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445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445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445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445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445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Note: Some switches have this on by default, and other</a:t>
            </a:r>
            <a:r>
              <a:rPr lang="ja-JP" altLang="en-US" sz="20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’</a:t>
            </a:r>
            <a:r>
              <a:rPr lang="en-US" altLang="ja-JP" sz="20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s don</a:t>
            </a:r>
            <a:r>
              <a:rPr lang="ja-JP" altLang="en-US" sz="20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’</a:t>
            </a:r>
            <a:r>
              <a:rPr lang="en-US" altLang="ja-JP" sz="20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t; </a:t>
            </a:r>
            <a:br>
              <a:rPr lang="en-US" altLang="ja-JP" sz="20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</a:br>
            <a:r>
              <a:rPr lang="en-US" altLang="ja-JP" sz="20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please check the documentation for settings</a:t>
            </a:r>
            <a:endParaRPr lang="en-US" altLang="en-US" sz="20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DHCP Rogue Server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1384300"/>
          </a:xfrm>
        </p:spPr>
        <p:txBody>
          <a:bodyPr/>
          <a:lstStyle/>
          <a:p>
            <a:pPr eaLnBrk="1" hangingPunct="1"/>
            <a:r>
              <a:rPr lang="en-US" altLang="en-US" sz="3100">
                <a:cs typeface="Arial" pitchFamily="34" charset="0"/>
              </a:rPr>
              <a:t>If there are switches in the network that will not support DHCP snooping, you can configure VLAN ACLs to block UDP port 68</a:t>
            </a:r>
          </a:p>
        </p:txBody>
      </p:sp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931863" y="8678863"/>
            <a:ext cx="112934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/>
          <a:lstStyle>
            <a:lvl1pPr marL="334963" indent="-334963"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en-US" sz="3100" dirty="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Will not prevent the CHADDR DHCP starvation attack</a:t>
            </a:r>
          </a:p>
        </p:txBody>
      </p:sp>
      <p:pic>
        <p:nvPicPr>
          <p:cNvPr id="39941" name="Picture 2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6608763"/>
            <a:ext cx="8143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2084388" y="5911850"/>
            <a:ext cx="36845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 sz="3200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7612063" y="5911850"/>
            <a:ext cx="36845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 sz="3200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1930400" y="5256213"/>
            <a:ext cx="20589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a typeface="ヒラギノ角ゴ ProN W3"/>
                <a:sym typeface="Gill Sans"/>
              </a:rPr>
              <a:t>Client</a:t>
            </a:r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10312400" y="6323013"/>
            <a:ext cx="2058988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a typeface="ヒラギノ角ゴ ProN W3"/>
                <a:sym typeface="Gill Sans"/>
              </a:rPr>
              <a:t>DHCP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a typeface="ヒラギノ角ゴ ProN W3"/>
                <a:sym typeface="Gill Sans"/>
              </a:rPr>
              <a:t>Server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360738" y="6826250"/>
            <a:ext cx="3482975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ea typeface="ヒラギノ角ゴ ProN W3"/>
                <a:sym typeface="Gill Sans"/>
              </a:rPr>
              <a:t>Rogue Server or Unapproved 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2943225" y="6283325"/>
            <a:ext cx="2817813" cy="650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 sz="3200" dirty="0"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3994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5446713"/>
            <a:ext cx="23526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11" descr="lap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6602413"/>
            <a:ext cx="4810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24" descr="pe02393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6608763"/>
            <a:ext cx="132873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Picture 25" descr="UP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875213"/>
            <a:ext cx="17653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26" descr="File Server_Updated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50" y="5308600"/>
            <a:ext cx="8143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2116138" y="3505200"/>
            <a:ext cx="8958262" cy="608013"/>
            <a:chOff x="832" y="1898"/>
            <a:chExt cx="3968" cy="269"/>
          </a:xfrm>
        </p:grpSpPr>
        <p:sp>
          <p:nvSpPr>
            <p:cNvPr id="39961" name="Line 13"/>
            <p:cNvSpPr>
              <a:spLocks noChangeShapeType="1"/>
            </p:cNvSpPr>
            <p:nvPr/>
          </p:nvSpPr>
          <p:spPr bwMode="auto">
            <a:xfrm>
              <a:off x="832" y="2167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962" name="Text Box 14"/>
            <p:cNvSpPr txBox="1">
              <a:spLocks noChangeArrowheads="1"/>
            </p:cNvSpPr>
            <p:nvPr/>
          </p:nvSpPr>
          <p:spPr bwMode="auto">
            <a:xfrm>
              <a:off x="1426" y="1898"/>
              <a:ext cx="28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Discovery (Broadcast) – Port 67</a:t>
              </a:r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2116138" y="4202113"/>
            <a:ext cx="8958262" cy="541337"/>
            <a:chOff x="832" y="2341"/>
            <a:chExt cx="3968" cy="240"/>
          </a:xfrm>
        </p:grpSpPr>
        <p:sp>
          <p:nvSpPr>
            <p:cNvPr id="39959" name="Line 16"/>
            <p:cNvSpPr>
              <a:spLocks noChangeShapeType="1"/>
            </p:cNvSpPr>
            <p:nvPr/>
          </p:nvSpPr>
          <p:spPr bwMode="auto">
            <a:xfrm>
              <a:off x="832" y="2581"/>
              <a:ext cx="39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960" name="Text Box 17"/>
            <p:cNvSpPr txBox="1">
              <a:spLocks noChangeArrowheads="1"/>
            </p:cNvSpPr>
            <p:nvPr/>
          </p:nvSpPr>
          <p:spPr bwMode="auto">
            <a:xfrm>
              <a:off x="1609" y="2341"/>
              <a:ext cx="235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DHCP Offer (Unicast) – Port 68</a:t>
              </a:r>
              <a:endParaRPr lang="en-US" altLang="en-US" sz="2800">
                <a:solidFill>
                  <a:schemeClr val="accent2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</p:grpSp>
      <p:sp>
        <p:nvSpPr>
          <p:cNvPr id="39955" name="Text Box 14"/>
          <p:cNvSpPr txBox="1">
            <a:spLocks noChangeArrowheads="1"/>
          </p:cNvSpPr>
          <p:nvPr/>
        </p:nvSpPr>
        <p:spPr bwMode="auto">
          <a:xfrm rot="-800983">
            <a:off x="3368675" y="6215063"/>
            <a:ext cx="1909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DHCP Offer – Port 68</a:t>
            </a:r>
          </a:p>
        </p:txBody>
      </p:sp>
      <p:grpSp>
        <p:nvGrpSpPr>
          <p:cNvPr id="33" name="Group 12"/>
          <p:cNvGrpSpPr>
            <a:grpSpLocks/>
          </p:cNvGrpSpPr>
          <p:nvPr/>
        </p:nvGrpSpPr>
        <p:grpSpPr bwMode="auto">
          <a:xfrm>
            <a:off x="3779838" y="5999163"/>
            <a:ext cx="1087437" cy="963612"/>
            <a:chOff x="384" y="1632"/>
            <a:chExt cx="336" cy="336"/>
          </a:xfrm>
        </p:grpSpPr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958" name="Line 14"/>
            <p:cNvSpPr>
              <a:spLocks noChangeShapeType="1"/>
            </p:cNvSpPr>
            <p:nvPr/>
          </p:nvSpPr>
          <p:spPr bwMode="auto">
            <a:xfrm>
              <a:off x="432" y="1680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Summary of DHCP Attacks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Arial" pitchFamily="34" charset="0"/>
              </a:rPr>
              <a:t>DHCP starvation attacks can be mitigated by </a:t>
            </a:r>
            <a:br>
              <a:rPr lang="en-US" altLang="en-US" dirty="0">
                <a:cs typeface="Arial" pitchFamily="34" charset="0"/>
              </a:rPr>
            </a:br>
            <a:r>
              <a:rPr lang="en-US" altLang="en-US" dirty="0">
                <a:cs typeface="Arial" pitchFamily="34" charset="0"/>
              </a:rPr>
              <a:t>port security</a:t>
            </a:r>
          </a:p>
          <a:p>
            <a:pPr eaLnBrk="1" hangingPunct="1"/>
            <a:r>
              <a:rPr lang="en-US" altLang="en-US" dirty="0">
                <a:cs typeface="Arial" pitchFamily="34" charset="0"/>
              </a:rPr>
              <a:t>Rogue DHCP servers can be mitigated by DHCP snooping features</a:t>
            </a:r>
          </a:p>
          <a:p>
            <a:pPr eaLnBrk="1" hangingPunct="1"/>
            <a:r>
              <a:rPr lang="en-US" altLang="en-US" dirty="0">
                <a:cs typeface="Arial" pitchFamily="34" charset="0"/>
              </a:rPr>
              <a:t>When configured with DHCP snooping, all ports in the VLAN will be </a:t>
            </a:r>
            <a:r>
              <a:rPr lang="ja-JP" altLang="en-US" dirty="0">
                <a:cs typeface="Arial" pitchFamily="34" charset="0"/>
              </a:rPr>
              <a:t>“</a:t>
            </a:r>
            <a:r>
              <a:rPr lang="en-US" altLang="ja-JP" dirty="0">
                <a:cs typeface="Arial" pitchFamily="34" charset="0"/>
              </a:rPr>
              <a:t>untrusted</a:t>
            </a:r>
            <a:r>
              <a:rPr lang="ja-JP" altLang="en-US" dirty="0">
                <a:cs typeface="Arial" pitchFamily="34" charset="0"/>
              </a:rPr>
              <a:t>”</a:t>
            </a:r>
            <a:r>
              <a:rPr lang="en-US" altLang="ja-JP" dirty="0">
                <a:cs typeface="Arial" pitchFamily="34" charset="0"/>
              </a:rPr>
              <a:t> for DHCP replies</a:t>
            </a:r>
          </a:p>
          <a:p>
            <a:pPr eaLnBrk="1" hangingPunct="1"/>
            <a:r>
              <a:rPr lang="en-US" altLang="en-US" dirty="0">
                <a:cs typeface="Arial" pitchFamily="34" charset="0"/>
              </a:rPr>
              <a:t>Check default settings to see if the CHADDR field is being checked during the DHCP request</a:t>
            </a:r>
          </a:p>
          <a:p>
            <a:pPr eaLnBrk="1" hangingPunct="1"/>
            <a:r>
              <a:rPr lang="en-US" altLang="en-US" dirty="0">
                <a:cs typeface="Arial" pitchFamily="34" charset="0"/>
              </a:rPr>
              <a:t>Unsupported switches can run ACLs for partial attack mitigation (can not check the CHADDR field)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>
                <a:cs typeface="Arial" pitchFamily="34" charset="0"/>
              </a:rPr>
              <a:t>Layer 2 Switch Security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8623B2DD-3E33-4AEE-BF8E-473FF7066004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>
                <a:cs typeface="Arial" pitchFamily="34" charset="0"/>
              </a:rPr>
              <a:t>ARP Attacks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0C6632EA-E995-451B-B661-FF5464964B90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ARP Function Review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3100">
                <a:cs typeface="Arial" pitchFamily="34" charset="0"/>
              </a:rPr>
              <a:t>Before a station can talk to another station it must</a:t>
            </a:r>
            <a:r>
              <a:rPr lang="en-US" altLang="en-US" sz="3100">
                <a:cs typeface="Arial" pitchFamily="34" charset="0"/>
              </a:rPr>
              <a:t> </a:t>
            </a:r>
            <a:r>
              <a:rPr lang="en-GB" altLang="en-US" sz="3100">
                <a:cs typeface="Arial" pitchFamily="34" charset="0"/>
              </a:rPr>
              <a:t>do an ARP request to map the IP address to the</a:t>
            </a:r>
            <a:r>
              <a:rPr lang="en-US" altLang="en-US" sz="3100">
                <a:cs typeface="Arial" pitchFamily="34" charset="0"/>
              </a:rPr>
              <a:t> </a:t>
            </a:r>
            <a:r>
              <a:rPr lang="en-GB" altLang="en-US" sz="3100">
                <a:cs typeface="Arial" pitchFamily="34" charset="0"/>
              </a:rPr>
              <a:t>MAC address</a:t>
            </a:r>
          </a:p>
          <a:p>
            <a:pPr lvl="1" eaLnBrk="1" hangingPunct="1"/>
            <a:r>
              <a:rPr lang="en-GB" altLang="en-US" sz="2600"/>
              <a:t>This ARP request is broadcast using protocol</a:t>
            </a:r>
            <a:r>
              <a:rPr lang="en-US" altLang="en-US" sz="2600"/>
              <a:t> </a:t>
            </a:r>
            <a:r>
              <a:rPr lang="en-GB" altLang="en-US" sz="2600"/>
              <a:t>0806</a:t>
            </a:r>
          </a:p>
          <a:p>
            <a:pPr eaLnBrk="1" hangingPunct="1"/>
            <a:r>
              <a:rPr lang="en-GB" altLang="en-US" sz="3100">
                <a:cs typeface="Arial" pitchFamily="34" charset="0"/>
              </a:rPr>
              <a:t>All computers on the subnet will receive and process the ARP request; the station that matches the IP address in the request will send an ARP reply</a:t>
            </a:r>
            <a:endParaRPr lang="en-US" altLang="en-US" sz="3100">
              <a:cs typeface="Arial" pitchFamily="34" charset="0"/>
            </a:endParaRP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1944688" y="6289675"/>
            <a:ext cx="0" cy="1084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4327525" y="6289675"/>
            <a:ext cx="0" cy="1084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6929438" y="6289675"/>
            <a:ext cx="0" cy="1084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9421813" y="6289675"/>
            <a:ext cx="0" cy="1084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 flipV="1">
            <a:off x="1944688" y="6289675"/>
            <a:ext cx="7477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76325" y="6181725"/>
            <a:ext cx="9537700" cy="650875"/>
            <a:chOff x="768" y="2928"/>
            <a:chExt cx="4224" cy="288"/>
          </a:xfrm>
        </p:grpSpPr>
        <p:sp>
          <p:nvSpPr>
            <p:cNvPr id="43025" name="Freeform 10"/>
            <p:cNvSpPr>
              <a:spLocks/>
            </p:cNvSpPr>
            <p:nvPr/>
          </p:nvSpPr>
          <p:spPr bwMode="auto">
            <a:xfrm>
              <a:off x="1203" y="2928"/>
              <a:ext cx="909" cy="288"/>
            </a:xfrm>
            <a:custGeom>
              <a:avLst/>
              <a:gdLst>
                <a:gd name="T0" fmla="*/ 909 w 909"/>
                <a:gd name="T1" fmla="*/ 285 h 288"/>
                <a:gd name="T2" fmla="*/ 906 w 909"/>
                <a:gd name="T3" fmla="*/ 0 h 288"/>
                <a:gd name="T4" fmla="*/ 1 w 909"/>
                <a:gd name="T5" fmla="*/ 0 h 288"/>
                <a:gd name="T6" fmla="*/ 0 w 909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9"/>
                <a:gd name="T13" fmla="*/ 0 h 288"/>
                <a:gd name="T14" fmla="*/ 909 w 909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9" h="288">
                  <a:moveTo>
                    <a:pt x="909" y="285"/>
                  </a:moveTo>
                  <a:lnTo>
                    <a:pt x="906" y="0"/>
                  </a:lnTo>
                  <a:lnTo>
                    <a:pt x="1" y="0"/>
                  </a:ln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43026" name="Freeform 11"/>
            <p:cNvSpPr>
              <a:spLocks/>
            </p:cNvSpPr>
            <p:nvPr/>
          </p:nvSpPr>
          <p:spPr bwMode="auto">
            <a:xfrm>
              <a:off x="2304" y="2928"/>
              <a:ext cx="864" cy="288"/>
            </a:xfrm>
            <a:custGeom>
              <a:avLst/>
              <a:gdLst>
                <a:gd name="T0" fmla="*/ 0 w 864"/>
                <a:gd name="T1" fmla="*/ 287 h 288"/>
                <a:gd name="T2" fmla="*/ 0 w 864"/>
                <a:gd name="T3" fmla="*/ 0 h 288"/>
                <a:gd name="T4" fmla="*/ 864 w 864"/>
                <a:gd name="T5" fmla="*/ 0 h 288"/>
                <a:gd name="T6" fmla="*/ 864 w 86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88"/>
                <a:gd name="T14" fmla="*/ 864 w 86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88">
                  <a:moveTo>
                    <a:pt x="0" y="287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288"/>
                  </a:lnTo>
                </a:path>
              </a:pathLst>
            </a:cu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43027" name="Freeform 12"/>
            <p:cNvSpPr>
              <a:spLocks/>
            </p:cNvSpPr>
            <p:nvPr/>
          </p:nvSpPr>
          <p:spPr bwMode="auto">
            <a:xfrm>
              <a:off x="3168" y="2928"/>
              <a:ext cx="1176" cy="288"/>
            </a:xfrm>
            <a:custGeom>
              <a:avLst/>
              <a:gdLst>
                <a:gd name="T0" fmla="*/ 0 w 1176"/>
                <a:gd name="T1" fmla="*/ 0 h 288"/>
                <a:gd name="T2" fmla="*/ 1176 w 1176"/>
                <a:gd name="T3" fmla="*/ 0 h 288"/>
                <a:gd name="T4" fmla="*/ 1176 w 1176"/>
                <a:gd name="T5" fmla="*/ 288 h 288"/>
                <a:gd name="T6" fmla="*/ 0 60000 65536"/>
                <a:gd name="T7" fmla="*/ 0 60000 65536"/>
                <a:gd name="T8" fmla="*/ 0 60000 65536"/>
                <a:gd name="T9" fmla="*/ 0 w 1176"/>
                <a:gd name="T10" fmla="*/ 0 h 288"/>
                <a:gd name="T11" fmla="*/ 1176 w 11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6" h="288">
                  <a:moveTo>
                    <a:pt x="0" y="0"/>
                  </a:moveTo>
                  <a:lnTo>
                    <a:pt x="1176" y="0"/>
                  </a:lnTo>
                  <a:lnTo>
                    <a:pt x="1176" y="288"/>
                  </a:lnTo>
                </a:path>
              </a:pathLst>
            </a:cu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43028" name="Line 13"/>
            <p:cNvSpPr>
              <a:spLocks noChangeShapeType="1"/>
            </p:cNvSpPr>
            <p:nvPr/>
          </p:nvSpPr>
          <p:spPr bwMode="auto">
            <a:xfrm>
              <a:off x="4224" y="2928"/>
              <a:ext cx="768" cy="0"/>
            </a:xfrm>
            <a:prstGeom prst="line">
              <a:avLst/>
            </a:pr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43029" name="Line 14"/>
            <p:cNvSpPr>
              <a:spLocks noChangeShapeType="1"/>
            </p:cNvSpPr>
            <p:nvPr/>
          </p:nvSpPr>
          <p:spPr bwMode="auto">
            <a:xfrm flipH="1">
              <a:off x="768" y="2928"/>
              <a:ext cx="480" cy="0"/>
            </a:xfrm>
            <a:prstGeom prst="line">
              <a:avLst/>
            </a:pr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</p:grpSp>
      <p:sp>
        <p:nvSpPr>
          <p:cNvPr id="135183" name="Freeform 15"/>
          <p:cNvSpPr>
            <a:spLocks/>
          </p:cNvSpPr>
          <p:nvPr/>
        </p:nvSpPr>
        <p:spPr bwMode="auto">
          <a:xfrm>
            <a:off x="4725988" y="5961063"/>
            <a:ext cx="5021262" cy="884237"/>
          </a:xfrm>
          <a:custGeom>
            <a:avLst/>
            <a:gdLst>
              <a:gd name="T0" fmla="*/ 2147483647 w 2224"/>
              <a:gd name="T1" fmla="*/ 2147483647 h 392"/>
              <a:gd name="T2" fmla="*/ 2147483647 w 2224"/>
              <a:gd name="T3" fmla="*/ 0 h 392"/>
              <a:gd name="T4" fmla="*/ 0 w 2224"/>
              <a:gd name="T5" fmla="*/ 0 h 392"/>
              <a:gd name="T6" fmla="*/ 0 w 2224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2224"/>
              <a:gd name="T13" fmla="*/ 0 h 392"/>
              <a:gd name="T14" fmla="*/ 2224 w 2224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4" h="392">
                <a:moveTo>
                  <a:pt x="2224" y="384"/>
                </a:moveTo>
                <a:lnTo>
                  <a:pt x="2224" y="0"/>
                </a:lnTo>
                <a:lnTo>
                  <a:pt x="0" y="0"/>
                </a:lnTo>
                <a:lnTo>
                  <a:pt x="0" y="392"/>
                </a:lnTo>
              </a:path>
            </a:pathLst>
          </a:custGeom>
          <a:noFill/>
          <a:ln w="38100">
            <a:solidFill>
              <a:srgbClr val="8A44A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pic>
        <p:nvPicPr>
          <p:cNvPr id="43019" name="Picture 16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6967538"/>
            <a:ext cx="1301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7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6940550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8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6940550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19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6940550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2378075" y="8024813"/>
            <a:ext cx="1408113" cy="866775"/>
          </a:xfrm>
          <a:prstGeom prst="wedgeRectCallout">
            <a:avLst>
              <a:gd name="adj1" fmla="val 67949"/>
              <a:gd name="adj2" fmla="val -1307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ea typeface="ヒラギノ角ゴ ProN W3"/>
                <a:cs typeface="Arial" pitchFamily="34" charset="0"/>
                <a:sym typeface="Gill Sans"/>
              </a:rPr>
              <a:t>Who Is 10.1.1.4?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10334625" y="6615113"/>
            <a:ext cx="1585913" cy="1057275"/>
          </a:xfrm>
          <a:prstGeom prst="wedgeRectCallout">
            <a:avLst>
              <a:gd name="adj1" fmla="val -67069"/>
              <a:gd name="adj2" fmla="val 3119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8A44AA"/>
                </a:solidFill>
                <a:ea typeface="ヒラギノ角ゴ ProN W3"/>
                <a:cs typeface="Arial" pitchFamily="34" charset="0"/>
                <a:sym typeface="Gill Sans"/>
              </a:rPr>
              <a:t>I Am 10.1.1.4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8A44AA"/>
                </a:solidFill>
                <a:ea typeface="ヒラギノ角ゴ ProN W3"/>
                <a:cs typeface="Arial" pitchFamily="34" charset="0"/>
                <a:sym typeface="Gill Sans"/>
              </a:rPr>
              <a:t>MAC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3" grpId="0" animBg="1"/>
      <p:bldP spid="135188" grpId="0" animBg="1"/>
      <p:bldP spid="135188" grpId="1" animBg="1"/>
      <p:bldP spid="1351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ARP Function Review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31863" y="2162175"/>
            <a:ext cx="11293475" cy="3798888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3100" dirty="0"/>
              <a:t>According to the ARP RFC, a client is allowed to send an unsolicited ARP reply; this is called a gratuitous ARP; other hosts on the same subnet can store this information in their ARP tables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3100" dirty="0"/>
              <a:t>Anyone can claim to be the owner of any IP/MAC address they like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3100" dirty="0"/>
              <a:t>ARP attacks use this to redirect traffic </a:t>
            </a:r>
            <a:endParaRPr lang="en-US" altLang="en-US" sz="3100" dirty="0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2600325" y="6284913"/>
            <a:ext cx="0" cy="1084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4984750" y="6284913"/>
            <a:ext cx="0" cy="1084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7586663" y="6284913"/>
            <a:ext cx="0" cy="1084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10079038" y="6284913"/>
            <a:ext cx="0" cy="1084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 flipV="1">
            <a:off x="2600325" y="6284913"/>
            <a:ext cx="74787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33550" y="6176963"/>
            <a:ext cx="9537700" cy="650875"/>
            <a:chOff x="768" y="2928"/>
            <a:chExt cx="4224" cy="288"/>
          </a:xfrm>
        </p:grpSpPr>
        <p:sp>
          <p:nvSpPr>
            <p:cNvPr id="44050" name="Freeform 10"/>
            <p:cNvSpPr>
              <a:spLocks/>
            </p:cNvSpPr>
            <p:nvPr/>
          </p:nvSpPr>
          <p:spPr bwMode="auto">
            <a:xfrm>
              <a:off x="1203" y="2928"/>
              <a:ext cx="909" cy="288"/>
            </a:xfrm>
            <a:custGeom>
              <a:avLst/>
              <a:gdLst>
                <a:gd name="T0" fmla="*/ 909 w 909"/>
                <a:gd name="T1" fmla="*/ 285 h 288"/>
                <a:gd name="T2" fmla="*/ 906 w 909"/>
                <a:gd name="T3" fmla="*/ 0 h 288"/>
                <a:gd name="T4" fmla="*/ 1 w 909"/>
                <a:gd name="T5" fmla="*/ 0 h 288"/>
                <a:gd name="T6" fmla="*/ 0 w 909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9"/>
                <a:gd name="T13" fmla="*/ 0 h 288"/>
                <a:gd name="T14" fmla="*/ 909 w 909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9" h="288">
                  <a:moveTo>
                    <a:pt x="909" y="285"/>
                  </a:moveTo>
                  <a:lnTo>
                    <a:pt x="906" y="0"/>
                  </a:lnTo>
                  <a:lnTo>
                    <a:pt x="1" y="0"/>
                  </a:ln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44051" name="Freeform 11"/>
            <p:cNvSpPr>
              <a:spLocks/>
            </p:cNvSpPr>
            <p:nvPr/>
          </p:nvSpPr>
          <p:spPr bwMode="auto">
            <a:xfrm>
              <a:off x="2304" y="2928"/>
              <a:ext cx="864" cy="288"/>
            </a:xfrm>
            <a:custGeom>
              <a:avLst/>
              <a:gdLst>
                <a:gd name="T0" fmla="*/ 0 w 864"/>
                <a:gd name="T1" fmla="*/ 287 h 288"/>
                <a:gd name="T2" fmla="*/ 0 w 864"/>
                <a:gd name="T3" fmla="*/ 0 h 288"/>
                <a:gd name="T4" fmla="*/ 864 w 864"/>
                <a:gd name="T5" fmla="*/ 0 h 288"/>
                <a:gd name="T6" fmla="*/ 864 w 86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88"/>
                <a:gd name="T14" fmla="*/ 864 w 86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88">
                  <a:moveTo>
                    <a:pt x="0" y="287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288"/>
                  </a:lnTo>
                </a:path>
              </a:pathLst>
            </a:cu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44052" name="Freeform 12"/>
            <p:cNvSpPr>
              <a:spLocks/>
            </p:cNvSpPr>
            <p:nvPr/>
          </p:nvSpPr>
          <p:spPr bwMode="auto">
            <a:xfrm>
              <a:off x="3168" y="2928"/>
              <a:ext cx="1176" cy="288"/>
            </a:xfrm>
            <a:custGeom>
              <a:avLst/>
              <a:gdLst>
                <a:gd name="T0" fmla="*/ 0 w 1176"/>
                <a:gd name="T1" fmla="*/ 0 h 288"/>
                <a:gd name="T2" fmla="*/ 1176 w 1176"/>
                <a:gd name="T3" fmla="*/ 0 h 288"/>
                <a:gd name="T4" fmla="*/ 1176 w 1176"/>
                <a:gd name="T5" fmla="*/ 288 h 288"/>
                <a:gd name="T6" fmla="*/ 0 60000 65536"/>
                <a:gd name="T7" fmla="*/ 0 60000 65536"/>
                <a:gd name="T8" fmla="*/ 0 60000 65536"/>
                <a:gd name="T9" fmla="*/ 0 w 1176"/>
                <a:gd name="T10" fmla="*/ 0 h 288"/>
                <a:gd name="T11" fmla="*/ 1176 w 11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6" h="288">
                  <a:moveTo>
                    <a:pt x="0" y="0"/>
                  </a:moveTo>
                  <a:lnTo>
                    <a:pt x="1176" y="0"/>
                  </a:lnTo>
                  <a:lnTo>
                    <a:pt x="1176" y="288"/>
                  </a:lnTo>
                </a:path>
              </a:pathLst>
            </a:cu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44053" name="Line 13"/>
            <p:cNvSpPr>
              <a:spLocks noChangeShapeType="1"/>
            </p:cNvSpPr>
            <p:nvPr/>
          </p:nvSpPr>
          <p:spPr bwMode="auto">
            <a:xfrm>
              <a:off x="4224" y="2928"/>
              <a:ext cx="768" cy="0"/>
            </a:xfrm>
            <a:prstGeom prst="line">
              <a:avLst/>
            </a:pr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44054" name="Line 14"/>
            <p:cNvSpPr>
              <a:spLocks noChangeShapeType="1"/>
            </p:cNvSpPr>
            <p:nvPr/>
          </p:nvSpPr>
          <p:spPr bwMode="auto">
            <a:xfrm flipH="1">
              <a:off x="768" y="2928"/>
              <a:ext cx="480" cy="0"/>
            </a:xfrm>
            <a:prstGeom prst="line">
              <a:avLst/>
            </a:prstGeom>
            <a:noFill/>
            <a:ln w="38100">
              <a:solidFill>
                <a:srgbClr val="89A4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</p:grpSp>
      <p:pic>
        <p:nvPicPr>
          <p:cNvPr id="44042" name="Picture 15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163" y="7165975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Picture 16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7138988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17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7138988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5" name="Picture 18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7138988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35" name="AutoShape 19"/>
          <p:cNvSpPr>
            <a:spLocks noChangeArrowheads="1"/>
          </p:cNvSpPr>
          <p:nvPr/>
        </p:nvSpPr>
        <p:spPr bwMode="auto">
          <a:xfrm>
            <a:off x="8669338" y="8235950"/>
            <a:ext cx="1409700" cy="866775"/>
          </a:xfrm>
          <a:prstGeom prst="wedgeRectCallout">
            <a:avLst>
              <a:gd name="adj1" fmla="val 40065"/>
              <a:gd name="adj2" fmla="val -9765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Gill Sans"/>
                <a:ea typeface="ヒラギノ角ゴ ProN W3"/>
                <a:sym typeface="Gill Sans"/>
              </a:rPr>
              <a:t>You Are  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Gill Sans"/>
                <a:ea typeface="ヒラギノ角ゴ ProN W3"/>
                <a:sym typeface="Gill Sans"/>
              </a:rPr>
              <a:t>MAC A</a:t>
            </a:r>
          </a:p>
        </p:txBody>
      </p:sp>
      <p:sp>
        <p:nvSpPr>
          <p:cNvPr id="137236" name="AutoShape 20"/>
          <p:cNvSpPr>
            <a:spLocks noChangeArrowheads="1"/>
          </p:cNvSpPr>
          <p:nvPr/>
        </p:nvSpPr>
        <p:spPr bwMode="auto">
          <a:xfrm>
            <a:off x="3576638" y="8235950"/>
            <a:ext cx="1408112" cy="866775"/>
          </a:xfrm>
          <a:prstGeom prst="wedgeRectCallout">
            <a:avLst>
              <a:gd name="adj1" fmla="val 40065"/>
              <a:gd name="adj2" fmla="val -9765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Gill Sans"/>
                <a:ea typeface="ヒラギノ角ゴ ProN W3"/>
                <a:sym typeface="Gill Sans"/>
              </a:rPr>
              <a:t>I Am  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Gill Sans"/>
                <a:ea typeface="ヒラギノ角ゴ ProN W3"/>
                <a:sym typeface="Gill Sans"/>
              </a:rPr>
              <a:t>MAC A</a:t>
            </a:r>
          </a:p>
        </p:txBody>
      </p:sp>
      <p:sp>
        <p:nvSpPr>
          <p:cNvPr id="137237" name="AutoShape 21"/>
          <p:cNvSpPr>
            <a:spLocks noChangeArrowheads="1"/>
          </p:cNvSpPr>
          <p:nvPr/>
        </p:nvSpPr>
        <p:spPr bwMode="auto">
          <a:xfrm>
            <a:off x="1192213" y="8235950"/>
            <a:ext cx="1408112" cy="866775"/>
          </a:xfrm>
          <a:prstGeom prst="wedgeRectCallout">
            <a:avLst>
              <a:gd name="adj1" fmla="val 40065"/>
              <a:gd name="adj2" fmla="val -9765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Gill Sans"/>
                <a:ea typeface="ヒラギノ角ゴ ProN W3"/>
                <a:sym typeface="Gill Sans"/>
              </a:rPr>
              <a:t>You Are  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Gill Sans"/>
                <a:ea typeface="ヒラギノ角ゴ ProN W3"/>
                <a:sym typeface="Gill Sans"/>
              </a:rPr>
              <a:t>MAC A</a:t>
            </a:r>
          </a:p>
        </p:txBody>
      </p:sp>
      <p:sp>
        <p:nvSpPr>
          <p:cNvPr id="137238" name="AutoShape 22"/>
          <p:cNvSpPr>
            <a:spLocks noChangeArrowheads="1"/>
          </p:cNvSpPr>
          <p:nvPr/>
        </p:nvSpPr>
        <p:spPr bwMode="auto">
          <a:xfrm>
            <a:off x="6176963" y="8235950"/>
            <a:ext cx="1409700" cy="866775"/>
          </a:xfrm>
          <a:prstGeom prst="wedgeRectCallout">
            <a:avLst>
              <a:gd name="adj1" fmla="val 40065"/>
              <a:gd name="adj2" fmla="val -9765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Gill Sans"/>
                <a:ea typeface="ヒラギノ角ゴ ProN W3"/>
                <a:sym typeface="Gill Sans"/>
              </a:rPr>
              <a:t>You Are  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  <a:latin typeface="Gill Sans"/>
                <a:ea typeface="ヒラギノ角ゴ ProN W3"/>
                <a:sym typeface="Gill Sans"/>
              </a:rPr>
              <a:t>MAC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5" grpId="0" animBg="1"/>
      <p:bldP spid="137236" grpId="0" animBg="1"/>
      <p:bldP spid="137237" grpId="0" animBg="1"/>
      <p:bldP spid="1372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Request/Reply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2F2C9-70A0-4D76-8A19-85B22D7342A6}" type="slidenum">
              <a:rPr lang="en-US" altLang="en-US" smtClean="0"/>
              <a:pPr/>
              <a:t>33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84351"/>
              </p:ext>
            </p:extLst>
          </p:nvPr>
        </p:nvGraphicFramePr>
        <p:xfrm>
          <a:off x="787400" y="1981200"/>
          <a:ext cx="4876800" cy="6629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“Who has [B IP]? Tell [A IP]”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4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Ethernet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Dst</a:t>
                      </a:r>
                      <a:r>
                        <a:rPr lang="en-US" sz="2000" dirty="0"/>
                        <a:t> MAC: (</a:t>
                      </a:r>
                      <a:r>
                        <a:rPr lang="en-US" sz="2000" dirty="0" err="1"/>
                        <a:t>ff:ff:ff:ff:ff:ff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 MAC: [A’s MAC]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4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ARP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Type: Request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Sender MAC: [A’s MAC]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Sender IP: [A’s IP]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Target MAC: 00:00:00:00:00:00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Target IP: [B’s IP]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84895"/>
              </p:ext>
            </p:extLst>
          </p:nvPr>
        </p:nvGraphicFramePr>
        <p:xfrm>
          <a:off x="6807200" y="1981200"/>
          <a:ext cx="4876800" cy="6705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“[B’s IP]</a:t>
                      </a:r>
                      <a:r>
                        <a:rPr lang="en-US" sz="2000" baseline="0" dirty="0"/>
                        <a:t> is at [B’s MAC]”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4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Ethernet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Dst</a:t>
                      </a:r>
                      <a:r>
                        <a:rPr lang="en-US" sz="2000" dirty="0"/>
                        <a:t> MAC: [A’s MAC]</a:t>
                      </a:r>
                    </a:p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If gratuitous: </a:t>
                      </a:r>
                      <a:r>
                        <a:rPr lang="en-US" sz="2000" dirty="0" err="1"/>
                        <a:t>ff:ff:ff:ff:ff:ff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 MAC: [B’s MAC]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4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ARP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Type: Reply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Sender MAC: [B’s MAC]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Sender IP: [B’s IP]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Target MAC: [A’s MAC]</a:t>
                      </a:r>
                    </a:p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If </a:t>
                      </a:r>
                      <a:r>
                        <a:rPr lang="en-US" sz="2000" dirty="0" err="1"/>
                        <a:t>gratuitious</a:t>
                      </a:r>
                      <a:r>
                        <a:rPr lang="en-US" sz="2000" dirty="0"/>
                        <a:t>: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ff:ff:ff:ff:ff:ff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6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Target IP: [A’s IP]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01688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ARP Attack Tools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5473700" cy="76327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altLang="en-US" sz="3100" dirty="0">
                <a:cs typeface="Arial" pitchFamily="34" charset="0"/>
              </a:rPr>
              <a:t>Many tools on the net for ARP man-in-the-middle attacks</a:t>
            </a:r>
          </a:p>
          <a:p>
            <a:pPr lvl="1" eaLnBrk="1" hangingPunct="1">
              <a:defRPr/>
            </a:pPr>
            <a:r>
              <a:rPr lang="en-US" altLang="en-US" sz="3100" dirty="0" err="1"/>
              <a:t>Dsniff</a:t>
            </a:r>
            <a:r>
              <a:rPr lang="en-US" altLang="en-US" sz="3100" dirty="0"/>
              <a:t>, Cain &amp; Abel, </a:t>
            </a:r>
            <a:r>
              <a:rPr lang="en-US" altLang="en-US" sz="3100" dirty="0" err="1"/>
              <a:t>ettercap</a:t>
            </a:r>
            <a:r>
              <a:rPr lang="en-US" altLang="en-US" sz="3100" dirty="0"/>
              <a:t>, Yersinia, etc.</a:t>
            </a:r>
          </a:p>
          <a:p>
            <a:pPr eaLnBrk="1" hangingPunct="1">
              <a:defRPr/>
            </a:pPr>
            <a:r>
              <a:rPr lang="en-US" altLang="en-US" sz="3100" dirty="0" err="1">
                <a:cs typeface="Arial" pitchFamily="34" charset="0"/>
              </a:rPr>
              <a:t>ettercap</a:t>
            </a:r>
            <a:r>
              <a:rPr lang="en-US" altLang="en-US" sz="3100" dirty="0">
                <a:cs typeface="Arial" pitchFamily="34" charset="0"/>
              </a:rPr>
              <a:t>: </a:t>
            </a:r>
            <a:r>
              <a:rPr lang="en-US" altLang="en-US" sz="3100" dirty="0">
                <a:cs typeface="Arial" pitchFamily="34" charset="0"/>
                <a:hlinkClick r:id="rId3"/>
              </a:rPr>
              <a:t>http://ettercap.sourceforge.net/index.php</a:t>
            </a:r>
            <a:endParaRPr lang="en-US" altLang="en-US" sz="3100" dirty="0">
              <a:cs typeface="Arial" pitchFamily="34" charset="0"/>
            </a:endParaRPr>
          </a:p>
          <a:p>
            <a:pPr lvl="2" eaLnBrk="1" hangingPunct="1">
              <a:defRPr/>
            </a:pPr>
            <a:r>
              <a:rPr lang="en-US" altLang="en-US" sz="3100" dirty="0">
                <a:cs typeface="Arial" pitchFamily="34" charset="0"/>
              </a:rPr>
              <a:t>Decodes passwords on the fly</a:t>
            </a:r>
            <a:endParaRPr lang="en-US" altLang="en-US" sz="3100" dirty="0"/>
          </a:p>
          <a:p>
            <a:pPr eaLnBrk="1" hangingPunct="1">
              <a:defRPr/>
            </a:pPr>
            <a:r>
              <a:rPr lang="en-US" altLang="en-US" sz="3100" dirty="0"/>
              <a:t>Most have a very nice GUI, and is almost point and click</a:t>
            </a:r>
          </a:p>
          <a:p>
            <a:pPr eaLnBrk="1" hangingPunct="1">
              <a:defRPr/>
            </a:pPr>
            <a:r>
              <a:rPr lang="en-US" altLang="en-US" sz="3100" dirty="0"/>
              <a:t>Packet insertion, many to many ARP attack</a:t>
            </a:r>
          </a:p>
          <a:p>
            <a:pPr eaLnBrk="1" hangingPunct="1">
              <a:defRPr/>
            </a:pPr>
            <a:r>
              <a:rPr lang="en-US" altLang="en-US" sz="3100" dirty="0">
                <a:cs typeface="Arial" pitchFamily="34" charset="0"/>
              </a:rPr>
              <a:t>All of them capture the traffic/passwords of common applications </a:t>
            </a:r>
            <a:endParaRPr lang="en-US" altLang="en-US" sz="3100" dirty="0"/>
          </a:p>
          <a:p>
            <a:pPr eaLnBrk="1" hangingPunct="1">
              <a:spcBef>
                <a:spcPct val="30000"/>
              </a:spcBef>
              <a:defRPr/>
            </a:pPr>
            <a:r>
              <a:rPr lang="en-US" altLang="en-US" sz="3100" dirty="0">
                <a:cs typeface="Arial" pitchFamily="34" charset="0"/>
              </a:rPr>
              <a:t>SSL/SSH sessions can be intercepted and bogus certificate credentials can be presented to perform MITM attack</a:t>
            </a:r>
            <a:endParaRPr lang="en-US" altLang="en-US" sz="3100" dirty="0"/>
          </a:p>
        </p:txBody>
      </p:sp>
      <p:pic>
        <p:nvPicPr>
          <p:cNvPr id="45060" name="Picture 4" descr="ettercap_dem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52400"/>
            <a:ext cx="63881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"/>
          <a:stretch>
            <a:fillRect/>
          </a:stretch>
        </p:blipFill>
        <p:spPr bwMode="auto">
          <a:xfrm>
            <a:off x="6515100" y="4994275"/>
            <a:ext cx="6361113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ARP Attack in 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cs typeface="Arial" pitchFamily="34" charset="0"/>
              </a:rPr>
              <a:t>Attacker </a:t>
            </a:r>
            <a:r>
              <a:rPr lang="ja-JP" altLang="en-US" sz="2800">
                <a:cs typeface="Arial" pitchFamily="34" charset="0"/>
              </a:rPr>
              <a:t>“</a:t>
            </a:r>
            <a:r>
              <a:rPr lang="en-US" altLang="ja-JP" sz="2800">
                <a:cs typeface="Arial" pitchFamily="34" charset="0"/>
              </a:rPr>
              <a:t>poisons</a:t>
            </a:r>
            <a:r>
              <a:rPr lang="ja-JP" altLang="en-US" sz="2800">
                <a:cs typeface="Arial" pitchFamily="34" charset="0"/>
              </a:rPr>
              <a:t>”</a:t>
            </a:r>
            <a:r>
              <a:rPr lang="en-US" altLang="ja-JP" sz="2800">
                <a:cs typeface="Arial" pitchFamily="34" charset="0"/>
              </a:rPr>
              <a:t> the ARP tables </a:t>
            </a:r>
            <a:endParaRPr lang="en-US" altLang="en-US" sz="2800">
              <a:cs typeface="Arial" pitchFamily="34" charset="0"/>
            </a:endParaRPr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 flipV="1">
            <a:off x="6983413" y="3359150"/>
            <a:ext cx="0" cy="2276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416800" y="2925763"/>
            <a:ext cx="12954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A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091863" y="6827838"/>
            <a:ext cx="11636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B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014413" y="6502400"/>
            <a:ext cx="1162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C</a:t>
            </a:r>
          </a:p>
        </p:txBody>
      </p:sp>
      <p:sp>
        <p:nvSpPr>
          <p:cNvPr id="146440" name="Freeform 8"/>
          <p:cNvSpPr>
            <a:spLocks/>
          </p:cNvSpPr>
          <p:nvPr/>
        </p:nvSpPr>
        <p:spPr bwMode="auto">
          <a:xfrm>
            <a:off x="2540000" y="3576638"/>
            <a:ext cx="4117975" cy="3900487"/>
          </a:xfrm>
          <a:custGeom>
            <a:avLst/>
            <a:gdLst>
              <a:gd name="T0" fmla="*/ 0 w 1824"/>
              <a:gd name="T1" fmla="*/ 2147483647 h 1728"/>
              <a:gd name="T2" fmla="*/ 2147483647 w 1824"/>
              <a:gd name="T3" fmla="*/ 2147483647 h 1728"/>
              <a:gd name="T4" fmla="*/ 2147483647 w 1824"/>
              <a:gd name="T5" fmla="*/ 2147483647 h 1728"/>
              <a:gd name="T6" fmla="*/ 2147483647 w 1824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728"/>
              <a:gd name="T14" fmla="*/ 1824 w 182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728">
                <a:moveTo>
                  <a:pt x="0" y="1728"/>
                </a:moveTo>
                <a:lnTo>
                  <a:pt x="2" y="873"/>
                </a:lnTo>
                <a:lnTo>
                  <a:pt x="1822" y="873"/>
                </a:lnTo>
                <a:lnTo>
                  <a:pt x="1824" y="0"/>
                </a:lnTo>
              </a:path>
            </a:pathLst>
          </a:custGeom>
          <a:noFill/>
          <a:ln w="38100">
            <a:solidFill>
              <a:srgbClr val="89A4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9259888" y="2492375"/>
            <a:ext cx="2166937" cy="758825"/>
          </a:xfrm>
          <a:prstGeom prst="wedgeRectCallout">
            <a:avLst>
              <a:gd name="adj1" fmla="val -127398"/>
              <a:gd name="adj2" fmla="val -4463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10.1.1.2 Is Now MAC C</a:t>
            </a:r>
          </a:p>
        </p:txBody>
      </p:sp>
      <p:sp>
        <p:nvSpPr>
          <p:cNvPr id="146442" name="Freeform 10"/>
          <p:cNvSpPr>
            <a:spLocks/>
          </p:cNvSpPr>
          <p:nvPr/>
        </p:nvSpPr>
        <p:spPr bwMode="auto">
          <a:xfrm>
            <a:off x="3081338" y="6197600"/>
            <a:ext cx="7378700" cy="1282700"/>
          </a:xfrm>
          <a:custGeom>
            <a:avLst/>
            <a:gdLst>
              <a:gd name="T0" fmla="*/ 0 w 3268"/>
              <a:gd name="T1" fmla="*/ 2147483647 h 568"/>
              <a:gd name="T2" fmla="*/ 2147483647 w 3268"/>
              <a:gd name="T3" fmla="*/ 0 h 568"/>
              <a:gd name="T4" fmla="*/ 2147483647 w 3268"/>
              <a:gd name="T5" fmla="*/ 0 h 568"/>
              <a:gd name="T6" fmla="*/ 2147483647 w 3268"/>
              <a:gd name="T7" fmla="*/ 2147483647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3268"/>
              <a:gd name="T13" fmla="*/ 0 h 568"/>
              <a:gd name="T14" fmla="*/ 3268 w 326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8" h="568">
                <a:moveTo>
                  <a:pt x="0" y="567"/>
                </a:moveTo>
                <a:lnTo>
                  <a:pt x="1" y="0"/>
                </a:lnTo>
                <a:lnTo>
                  <a:pt x="3268" y="0"/>
                </a:lnTo>
                <a:lnTo>
                  <a:pt x="3264" y="568"/>
                </a:lnTo>
              </a:path>
            </a:pathLst>
          </a:custGeom>
          <a:noFill/>
          <a:ln w="38100">
            <a:solidFill>
              <a:srgbClr val="8A44A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46443" name="AutoShape 11"/>
          <p:cNvSpPr>
            <a:spLocks noChangeArrowheads="1"/>
          </p:cNvSpPr>
          <p:nvPr/>
        </p:nvSpPr>
        <p:spPr bwMode="auto">
          <a:xfrm>
            <a:off x="7634288" y="8020050"/>
            <a:ext cx="2166937" cy="758825"/>
          </a:xfrm>
          <a:prstGeom prst="wedgeRectCallout">
            <a:avLst>
              <a:gd name="adj1" fmla="val 88542"/>
              <a:gd name="adj2" fmla="val -31250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10.1.1.1 Is Now MAC C</a:t>
            </a:r>
          </a:p>
        </p:txBody>
      </p:sp>
      <p:sp>
        <p:nvSpPr>
          <p:cNvPr id="146444" name="AutoShape 12"/>
          <p:cNvSpPr>
            <a:spLocks noChangeArrowheads="1"/>
          </p:cNvSpPr>
          <p:nvPr/>
        </p:nvSpPr>
        <p:spPr bwMode="auto">
          <a:xfrm>
            <a:off x="588963" y="3902075"/>
            <a:ext cx="2384425" cy="1082675"/>
          </a:xfrm>
          <a:prstGeom prst="wedgeRectCallout">
            <a:avLst>
              <a:gd name="adj1" fmla="val 32764"/>
              <a:gd name="adj2" fmla="val 100208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ARP 10.1.1.1 Saying 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10.1.1.2 Is MAC C</a:t>
            </a:r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 flipV="1">
            <a:off x="6765925" y="585152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10775950" y="585152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 flipV="1">
            <a:off x="2757488" y="5851525"/>
            <a:ext cx="40084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>
            <a:off x="2757488" y="585152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  <a:cs typeface="+mn-cs"/>
              <a:sym typeface="Gill Sans" charset="0"/>
            </a:endParaRPr>
          </a:p>
        </p:txBody>
      </p:sp>
      <p:pic>
        <p:nvPicPr>
          <p:cNvPr id="46097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5527675"/>
            <a:ext cx="132556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18" descr="pe0239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7694613"/>
            <a:ext cx="13303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19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7721600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2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005138"/>
            <a:ext cx="9699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53" name="AutoShape 21"/>
          <p:cNvSpPr>
            <a:spLocks noChangeArrowheads="1"/>
          </p:cNvSpPr>
          <p:nvPr/>
        </p:nvSpPr>
        <p:spPr bwMode="auto">
          <a:xfrm>
            <a:off x="9042400" y="4117975"/>
            <a:ext cx="2384425" cy="1084263"/>
          </a:xfrm>
          <a:prstGeom prst="wedgeRectCallout">
            <a:avLst>
              <a:gd name="adj1" fmla="val -45644"/>
              <a:gd name="adj2" fmla="val 142500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ARP 10.1.1.2 Saying 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10.1.1.1 Is MAC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nimBg="1"/>
      <p:bldP spid="146441" grpId="0" animBg="1"/>
      <p:bldP spid="146442" grpId="0" animBg="1"/>
      <p:bldP spid="146443" grpId="0" animBg="1"/>
      <p:bldP spid="146444" grpId="0" animBg="1"/>
      <p:bldP spid="1464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reeform 2"/>
          <p:cNvSpPr>
            <a:spLocks/>
          </p:cNvSpPr>
          <p:nvPr/>
        </p:nvSpPr>
        <p:spPr bwMode="auto">
          <a:xfrm>
            <a:off x="3062288" y="6199188"/>
            <a:ext cx="7377112" cy="1282700"/>
          </a:xfrm>
          <a:custGeom>
            <a:avLst/>
            <a:gdLst>
              <a:gd name="T0" fmla="*/ 0 w 3268"/>
              <a:gd name="T1" fmla="*/ 2147483647 h 568"/>
              <a:gd name="T2" fmla="*/ 2147483647 w 3268"/>
              <a:gd name="T3" fmla="*/ 0 h 568"/>
              <a:gd name="T4" fmla="*/ 2147483647 w 3268"/>
              <a:gd name="T5" fmla="*/ 0 h 568"/>
              <a:gd name="T6" fmla="*/ 2147483647 w 3268"/>
              <a:gd name="T7" fmla="*/ 2147483647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3268"/>
              <a:gd name="T13" fmla="*/ 0 h 568"/>
              <a:gd name="T14" fmla="*/ 3268 w 326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8" h="568">
                <a:moveTo>
                  <a:pt x="0" y="567"/>
                </a:moveTo>
                <a:lnTo>
                  <a:pt x="1" y="0"/>
                </a:lnTo>
                <a:lnTo>
                  <a:pt x="3268" y="0"/>
                </a:lnTo>
                <a:lnTo>
                  <a:pt x="3264" y="568"/>
                </a:lnTo>
              </a:path>
            </a:pathLst>
          </a:custGeom>
          <a:noFill/>
          <a:ln w="38100">
            <a:solidFill>
              <a:srgbClr val="8A44A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48483" name="Freeform 3"/>
          <p:cNvSpPr>
            <a:spLocks/>
          </p:cNvSpPr>
          <p:nvPr/>
        </p:nvSpPr>
        <p:spPr bwMode="auto">
          <a:xfrm>
            <a:off x="2519363" y="3576638"/>
            <a:ext cx="4090987" cy="3900487"/>
          </a:xfrm>
          <a:custGeom>
            <a:avLst/>
            <a:gdLst>
              <a:gd name="T0" fmla="*/ 0 w 1824"/>
              <a:gd name="T1" fmla="*/ 2147483647 h 1728"/>
              <a:gd name="T2" fmla="*/ 2147483647 w 1824"/>
              <a:gd name="T3" fmla="*/ 2147483647 h 1728"/>
              <a:gd name="T4" fmla="*/ 2147483647 w 1824"/>
              <a:gd name="T5" fmla="*/ 2147483647 h 1728"/>
              <a:gd name="T6" fmla="*/ 2147483647 w 1824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728"/>
              <a:gd name="T14" fmla="*/ 1824 w 182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728">
                <a:moveTo>
                  <a:pt x="0" y="1728"/>
                </a:moveTo>
                <a:lnTo>
                  <a:pt x="2" y="873"/>
                </a:lnTo>
                <a:lnTo>
                  <a:pt x="1822" y="873"/>
                </a:lnTo>
                <a:lnTo>
                  <a:pt x="1824" y="0"/>
                </a:lnTo>
              </a:path>
            </a:pathLst>
          </a:custGeom>
          <a:noFill/>
          <a:ln w="38100">
            <a:solidFill>
              <a:srgbClr val="89A4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 flipV="1">
            <a:off x="6983413" y="3359150"/>
            <a:ext cx="0" cy="2276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6765925" y="585152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10775950" y="585152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V="1">
            <a:off x="2757488" y="5851525"/>
            <a:ext cx="40084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2757488" y="585152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47113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5527675"/>
            <a:ext cx="132556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10" descr="pe0239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7694613"/>
            <a:ext cx="13303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11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7721600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1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005138"/>
            <a:ext cx="9699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ARP Attack in Action</a:t>
            </a:r>
          </a:p>
        </p:txBody>
      </p:sp>
      <p:sp>
        <p:nvSpPr>
          <p:cNvPr id="47118" name="Rectangle 14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6985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Arial" pitchFamily="34" charset="0"/>
              </a:rPr>
              <a:t>All traffic flows through the attacker</a:t>
            </a:r>
          </a:p>
        </p:txBody>
      </p:sp>
      <p:sp>
        <p:nvSpPr>
          <p:cNvPr id="148496" name="AutoShape 16"/>
          <p:cNvSpPr>
            <a:spLocks noChangeArrowheads="1"/>
          </p:cNvSpPr>
          <p:nvPr/>
        </p:nvSpPr>
        <p:spPr bwMode="auto">
          <a:xfrm>
            <a:off x="9102725" y="4065588"/>
            <a:ext cx="2384425" cy="1084262"/>
          </a:xfrm>
          <a:prstGeom prst="wedgeRectCallout">
            <a:avLst>
              <a:gd name="adj1" fmla="val -45644"/>
              <a:gd name="adj2" fmla="val 142500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Transmit/Receive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Traffic to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10.1.1.1 MAC C</a:t>
            </a:r>
          </a:p>
        </p:txBody>
      </p:sp>
      <p:sp>
        <p:nvSpPr>
          <p:cNvPr id="148497" name="AutoShape 17"/>
          <p:cNvSpPr>
            <a:spLocks noChangeArrowheads="1"/>
          </p:cNvSpPr>
          <p:nvPr/>
        </p:nvSpPr>
        <p:spPr bwMode="auto">
          <a:xfrm>
            <a:off x="650875" y="3849688"/>
            <a:ext cx="2382838" cy="1084262"/>
          </a:xfrm>
          <a:prstGeom prst="wedgeRectCallout">
            <a:avLst>
              <a:gd name="adj1" fmla="val 32764"/>
              <a:gd name="adj2" fmla="val 100208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Transmit/Receive Traffic to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 10.1.1.2 MAC C</a:t>
            </a:r>
          </a:p>
        </p:txBody>
      </p:sp>
      <p:sp>
        <p:nvSpPr>
          <p:cNvPr id="148498" name="Freeform 18"/>
          <p:cNvSpPr>
            <a:spLocks/>
          </p:cNvSpPr>
          <p:nvPr/>
        </p:nvSpPr>
        <p:spPr bwMode="auto">
          <a:xfrm>
            <a:off x="1854200" y="7426325"/>
            <a:ext cx="1795463" cy="1857375"/>
          </a:xfrm>
          <a:custGeom>
            <a:avLst/>
            <a:gdLst>
              <a:gd name="T0" fmla="*/ 2147483647 w 1257"/>
              <a:gd name="T1" fmla="*/ 0 h 823"/>
              <a:gd name="T2" fmla="*/ 2147483647 w 1257"/>
              <a:gd name="T3" fmla="*/ 0 h 823"/>
              <a:gd name="T4" fmla="*/ 2147483647 w 1257"/>
              <a:gd name="T5" fmla="*/ 2147483647 h 823"/>
              <a:gd name="T6" fmla="*/ 0 w 1257"/>
              <a:gd name="T7" fmla="*/ 2147483647 h 823"/>
              <a:gd name="T8" fmla="*/ 0 w 1257"/>
              <a:gd name="T9" fmla="*/ 2147483647 h 823"/>
              <a:gd name="T10" fmla="*/ 2147483647 w 1257"/>
              <a:gd name="T11" fmla="*/ 2147483647 h 8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7"/>
              <a:gd name="T19" fmla="*/ 0 h 823"/>
              <a:gd name="T20" fmla="*/ 1257 w 1257"/>
              <a:gd name="T21" fmla="*/ 823 h 8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7" h="823">
                <a:moveTo>
                  <a:pt x="849" y="0"/>
                </a:moveTo>
                <a:lnTo>
                  <a:pt x="1253" y="0"/>
                </a:lnTo>
                <a:lnTo>
                  <a:pt x="1257" y="823"/>
                </a:lnTo>
                <a:lnTo>
                  <a:pt x="0" y="823"/>
                </a:lnTo>
                <a:lnTo>
                  <a:pt x="0" y="1"/>
                </a:lnTo>
                <a:lnTo>
                  <a:pt x="428" y="1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11091863" y="6827838"/>
            <a:ext cx="11636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B</a:t>
            </a:r>
          </a:p>
        </p:txBody>
      </p:sp>
      <p:sp>
        <p:nvSpPr>
          <p:cNvPr id="47123" name="Text Box 20"/>
          <p:cNvSpPr txBox="1">
            <a:spLocks noChangeArrowheads="1"/>
          </p:cNvSpPr>
          <p:nvPr/>
        </p:nvSpPr>
        <p:spPr bwMode="auto">
          <a:xfrm>
            <a:off x="1014413" y="6502400"/>
            <a:ext cx="1162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C</a:t>
            </a:r>
          </a:p>
        </p:txBody>
      </p:sp>
      <p:sp>
        <p:nvSpPr>
          <p:cNvPr id="148501" name="AutoShape 21"/>
          <p:cNvSpPr>
            <a:spLocks noChangeArrowheads="1"/>
          </p:cNvSpPr>
          <p:nvPr/>
        </p:nvSpPr>
        <p:spPr bwMode="auto">
          <a:xfrm>
            <a:off x="9259888" y="2492375"/>
            <a:ext cx="2166937" cy="758825"/>
          </a:xfrm>
          <a:prstGeom prst="wedgeRectCallout">
            <a:avLst>
              <a:gd name="adj1" fmla="val -127398"/>
              <a:gd name="adj2" fmla="val -4463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10.1.1.2 Is Now MAC C</a:t>
            </a:r>
          </a:p>
        </p:txBody>
      </p:sp>
      <p:sp>
        <p:nvSpPr>
          <p:cNvPr id="148502" name="AutoShape 22"/>
          <p:cNvSpPr>
            <a:spLocks noChangeArrowheads="1"/>
          </p:cNvSpPr>
          <p:nvPr/>
        </p:nvSpPr>
        <p:spPr bwMode="auto">
          <a:xfrm>
            <a:off x="7634288" y="8020050"/>
            <a:ext cx="2166937" cy="758825"/>
          </a:xfrm>
          <a:prstGeom prst="wedgeRectCallout">
            <a:avLst>
              <a:gd name="adj1" fmla="val 88542"/>
              <a:gd name="adj2" fmla="val -31250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10.1.1.1 Is Now MAC C</a:t>
            </a:r>
          </a:p>
        </p:txBody>
      </p:sp>
      <p:sp>
        <p:nvSpPr>
          <p:cNvPr id="47126" name="Text Box 23"/>
          <p:cNvSpPr txBox="1">
            <a:spLocks noChangeArrowheads="1"/>
          </p:cNvSpPr>
          <p:nvPr/>
        </p:nvSpPr>
        <p:spPr bwMode="auto">
          <a:xfrm>
            <a:off x="7416800" y="2925763"/>
            <a:ext cx="12954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/>
      <p:bldP spid="148483" grpId="0" animBg="1"/>
      <p:bldP spid="148496" grpId="0" animBg="1"/>
      <p:bldP spid="148497" grpId="0" animBg="1"/>
      <p:bldP spid="148498" grpId="0" animBg="1"/>
      <p:bldP spid="148501" grpId="0" animBg="1"/>
      <p:bldP spid="1485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/>
          <p:cNvSpPr>
            <a:spLocks noChangeArrowheads="1"/>
          </p:cNvSpPr>
          <p:nvPr/>
        </p:nvSpPr>
        <p:spPr bwMode="auto">
          <a:xfrm>
            <a:off x="9259888" y="2492375"/>
            <a:ext cx="2166937" cy="758825"/>
          </a:xfrm>
          <a:prstGeom prst="wedgeRectCallout">
            <a:avLst>
              <a:gd name="adj1" fmla="val -125940"/>
              <a:gd name="adj2" fmla="val -744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10.1.1.2 Is Now MAC B</a:t>
            </a:r>
          </a:p>
        </p:txBody>
      </p:sp>
      <p:sp>
        <p:nvSpPr>
          <p:cNvPr id="150531" name="Line 3"/>
          <p:cNvSpPr>
            <a:spLocks noChangeShapeType="1"/>
          </p:cNvSpPr>
          <p:nvPr/>
        </p:nvSpPr>
        <p:spPr bwMode="auto">
          <a:xfrm flipV="1">
            <a:off x="6983413" y="3359150"/>
            <a:ext cx="0" cy="2276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0532" name="Line 4"/>
          <p:cNvSpPr>
            <a:spLocks noChangeShapeType="1"/>
          </p:cNvSpPr>
          <p:nvPr/>
        </p:nvSpPr>
        <p:spPr bwMode="auto">
          <a:xfrm flipV="1">
            <a:off x="6765925" y="585152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10775950" y="585152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V="1">
            <a:off x="2757488" y="5851525"/>
            <a:ext cx="40084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2757488" y="585152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48136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5527675"/>
            <a:ext cx="132556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9" descr="pe0239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7694613"/>
            <a:ext cx="13303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0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7721600"/>
            <a:ext cx="13001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005138"/>
            <a:ext cx="9699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ARP Attack Clean Up</a:t>
            </a:r>
          </a:p>
        </p:txBody>
      </p:sp>
      <p:sp>
        <p:nvSpPr>
          <p:cNvPr id="4814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cs typeface="Arial" pitchFamily="34" charset="0"/>
              </a:rPr>
              <a:t>Attacker corrects ARP tables entries</a:t>
            </a:r>
          </a:p>
          <a:p>
            <a:pPr eaLnBrk="1" hangingPunct="1"/>
            <a:r>
              <a:rPr lang="en-US" altLang="en-US" sz="2800">
                <a:cs typeface="Arial" pitchFamily="34" charset="0"/>
              </a:rPr>
              <a:t>Traffic flows return to normal</a:t>
            </a:r>
          </a:p>
        </p:txBody>
      </p:sp>
      <p:sp>
        <p:nvSpPr>
          <p:cNvPr id="150542" name="Freeform 14"/>
          <p:cNvSpPr>
            <a:spLocks/>
          </p:cNvSpPr>
          <p:nvPr/>
        </p:nvSpPr>
        <p:spPr bwMode="auto">
          <a:xfrm>
            <a:off x="2384425" y="3468688"/>
            <a:ext cx="4117975" cy="3900487"/>
          </a:xfrm>
          <a:custGeom>
            <a:avLst/>
            <a:gdLst>
              <a:gd name="T0" fmla="*/ 0 w 1824"/>
              <a:gd name="T1" fmla="*/ 2147483647 h 1728"/>
              <a:gd name="T2" fmla="*/ 2147483647 w 1824"/>
              <a:gd name="T3" fmla="*/ 2147483647 h 1728"/>
              <a:gd name="T4" fmla="*/ 2147483647 w 1824"/>
              <a:gd name="T5" fmla="*/ 2147483647 h 1728"/>
              <a:gd name="T6" fmla="*/ 2147483647 w 1824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728"/>
              <a:gd name="T14" fmla="*/ 1824 w 182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728">
                <a:moveTo>
                  <a:pt x="0" y="1728"/>
                </a:moveTo>
                <a:lnTo>
                  <a:pt x="2" y="873"/>
                </a:lnTo>
                <a:lnTo>
                  <a:pt x="1822" y="873"/>
                </a:lnTo>
                <a:lnTo>
                  <a:pt x="1824" y="0"/>
                </a:lnTo>
              </a:path>
            </a:pathLst>
          </a:custGeom>
          <a:noFill/>
          <a:ln w="38100">
            <a:solidFill>
              <a:srgbClr val="89A4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50543" name="Freeform 15"/>
          <p:cNvSpPr>
            <a:spLocks/>
          </p:cNvSpPr>
          <p:nvPr/>
        </p:nvSpPr>
        <p:spPr bwMode="auto">
          <a:xfrm>
            <a:off x="3025775" y="6196013"/>
            <a:ext cx="7378700" cy="1281112"/>
          </a:xfrm>
          <a:custGeom>
            <a:avLst/>
            <a:gdLst>
              <a:gd name="T0" fmla="*/ 0 w 3268"/>
              <a:gd name="T1" fmla="*/ 2147483647 h 568"/>
              <a:gd name="T2" fmla="*/ 2147483647 w 3268"/>
              <a:gd name="T3" fmla="*/ 0 h 568"/>
              <a:gd name="T4" fmla="*/ 2147483647 w 3268"/>
              <a:gd name="T5" fmla="*/ 0 h 568"/>
              <a:gd name="T6" fmla="*/ 2147483647 w 3268"/>
              <a:gd name="T7" fmla="*/ 2147483647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3268"/>
              <a:gd name="T13" fmla="*/ 0 h 568"/>
              <a:gd name="T14" fmla="*/ 3268 w 326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8" h="568">
                <a:moveTo>
                  <a:pt x="0" y="567"/>
                </a:moveTo>
                <a:lnTo>
                  <a:pt x="1" y="0"/>
                </a:lnTo>
                <a:lnTo>
                  <a:pt x="3268" y="0"/>
                </a:lnTo>
                <a:lnTo>
                  <a:pt x="3264" y="568"/>
                </a:lnTo>
              </a:path>
            </a:pathLst>
          </a:custGeom>
          <a:noFill/>
          <a:ln w="38100">
            <a:solidFill>
              <a:srgbClr val="8A44A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50544" name="AutoShape 16"/>
          <p:cNvSpPr>
            <a:spLocks noChangeArrowheads="1"/>
          </p:cNvSpPr>
          <p:nvPr/>
        </p:nvSpPr>
        <p:spPr bwMode="auto">
          <a:xfrm>
            <a:off x="7261225" y="7910513"/>
            <a:ext cx="2166938" cy="758825"/>
          </a:xfrm>
          <a:prstGeom prst="wedgeRectCallout">
            <a:avLst>
              <a:gd name="adj1" fmla="val 88542"/>
              <a:gd name="adj2" fmla="val -31250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10.1.1.1 Is Now MAC A</a:t>
            </a:r>
          </a:p>
        </p:txBody>
      </p: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217488" y="3792538"/>
            <a:ext cx="2382837" cy="1084262"/>
          </a:xfrm>
          <a:prstGeom prst="wedgeRectCallout">
            <a:avLst>
              <a:gd name="adj1" fmla="val 32764"/>
              <a:gd name="adj2" fmla="val 100208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ARP 10.1.1.1 Saying 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10.1.1.2 Is MAC B</a:t>
            </a:r>
          </a:p>
        </p:txBody>
      </p:sp>
      <p:sp>
        <p:nvSpPr>
          <p:cNvPr id="150546" name="AutoShape 18"/>
          <p:cNvSpPr>
            <a:spLocks noChangeArrowheads="1"/>
          </p:cNvSpPr>
          <p:nvPr/>
        </p:nvSpPr>
        <p:spPr bwMode="auto">
          <a:xfrm>
            <a:off x="8669338" y="4010025"/>
            <a:ext cx="2384425" cy="1084263"/>
          </a:xfrm>
          <a:prstGeom prst="wedgeRectCallout">
            <a:avLst>
              <a:gd name="adj1" fmla="val -45644"/>
              <a:gd name="adj2" fmla="val 142500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ARP 10.1.1.2 Saying 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10.1.1.1 Is MAC A</a:t>
            </a:r>
          </a:p>
        </p:txBody>
      </p:sp>
      <p:sp>
        <p:nvSpPr>
          <p:cNvPr id="150547" name="Freeform 19"/>
          <p:cNvSpPr>
            <a:spLocks/>
          </p:cNvSpPr>
          <p:nvPr/>
        </p:nvSpPr>
        <p:spPr bwMode="auto">
          <a:xfrm>
            <a:off x="7470775" y="3468688"/>
            <a:ext cx="3582988" cy="4225925"/>
          </a:xfrm>
          <a:custGeom>
            <a:avLst/>
            <a:gdLst>
              <a:gd name="T0" fmla="*/ 2147483647 w 1587"/>
              <a:gd name="T1" fmla="*/ 2147483647 h 1758"/>
              <a:gd name="T2" fmla="*/ 2147483647 w 1587"/>
              <a:gd name="T3" fmla="*/ 2147483647 h 1758"/>
              <a:gd name="T4" fmla="*/ 0 w 1587"/>
              <a:gd name="T5" fmla="*/ 2147483647 h 1758"/>
              <a:gd name="T6" fmla="*/ 2147483647 w 1587"/>
              <a:gd name="T7" fmla="*/ 0 h 1758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1758"/>
              <a:gd name="T14" fmla="*/ 1587 w 1587"/>
              <a:gd name="T15" fmla="*/ 1758 h 17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1758">
                <a:moveTo>
                  <a:pt x="1587" y="1758"/>
                </a:moveTo>
                <a:lnTo>
                  <a:pt x="1573" y="817"/>
                </a:lnTo>
                <a:lnTo>
                  <a:pt x="0" y="817"/>
                </a:lnTo>
                <a:lnTo>
                  <a:pt x="1" y="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11091863" y="6827838"/>
            <a:ext cx="11636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B</a:t>
            </a: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1014413" y="6502400"/>
            <a:ext cx="1162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C</a:t>
            </a:r>
          </a:p>
        </p:txBody>
      </p:sp>
      <p:sp>
        <p:nvSpPr>
          <p:cNvPr id="48150" name="Text Box 23"/>
          <p:cNvSpPr txBox="1">
            <a:spLocks noChangeArrowheads="1"/>
          </p:cNvSpPr>
          <p:nvPr/>
        </p:nvSpPr>
        <p:spPr bwMode="auto">
          <a:xfrm>
            <a:off x="7416800" y="2925763"/>
            <a:ext cx="1371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  <p:bldP spid="150542" grpId="0" animBg="1"/>
      <p:bldP spid="150542" grpId="1" animBg="1"/>
      <p:bldP spid="150543" grpId="0" animBg="1"/>
      <p:bldP spid="150543" grpId="1" animBg="1"/>
      <p:bldP spid="150544" grpId="0" animBg="1"/>
      <p:bldP spid="150545" grpId="0" animBg="1"/>
      <p:bldP spid="150545" grpId="1" animBg="1"/>
      <p:bldP spid="150546" grpId="0" animBg="1"/>
      <p:bldP spid="150546" grpId="1" animBg="1"/>
      <p:bldP spid="1505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0"/>
          <p:cNvSpPr>
            <a:spLocks noGrp="1" noChangeArrowheads="1"/>
          </p:cNvSpPr>
          <p:nvPr>
            <p:ph type="title"/>
          </p:nvPr>
        </p:nvSpPr>
        <p:spPr>
          <a:xfrm>
            <a:off x="330200" y="10668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Countermeasures to ARP Attacks: </a:t>
            </a:r>
            <a:br>
              <a:rPr lang="en-US" altLang="en-US">
                <a:cs typeface="Arial" pitchFamily="34" charset="0"/>
              </a:rPr>
            </a:br>
            <a:r>
              <a:rPr lang="en-US" altLang="en-US">
                <a:cs typeface="Arial" pitchFamily="34" charset="0"/>
              </a:rPr>
              <a:t>Dynamic ARP Inspection (DAI)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82188" y="2162175"/>
            <a:ext cx="3122612" cy="4010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300" dirty="0">
                <a:cs typeface="Arial" pitchFamily="34" charset="0"/>
              </a:rPr>
              <a:t>Uses the DHCP snooping binding table information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300" dirty="0">
                <a:cs typeface="Arial" pitchFamily="34" charset="0"/>
              </a:rPr>
              <a:t>Dynamic ARP inspection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700" dirty="0"/>
              <a:t>All ARP packets must match the IP/MAC binding table entries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1700" dirty="0"/>
              <a:t>If the entries do not match, throw them in </a:t>
            </a:r>
            <a:br>
              <a:rPr lang="en-US" altLang="en-US" sz="1700" dirty="0"/>
            </a:br>
            <a:r>
              <a:rPr lang="en-US" altLang="en-US" sz="1700" dirty="0"/>
              <a:t>the bit bucket</a:t>
            </a:r>
          </a:p>
        </p:txBody>
      </p:sp>
      <p:sp>
        <p:nvSpPr>
          <p:cNvPr id="152580" name="Line 4"/>
          <p:cNvSpPr>
            <a:spLocks noChangeShapeType="1"/>
          </p:cNvSpPr>
          <p:nvPr/>
        </p:nvSpPr>
        <p:spPr bwMode="auto">
          <a:xfrm flipV="1">
            <a:off x="6610350" y="3251200"/>
            <a:ext cx="0" cy="2276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 flipV="1">
            <a:off x="6394450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10404475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V="1">
            <a:off x="2384425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2384425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>
              <a:defRPr/>
            </a:pPr>
            <a:endParaRPr lang="en-US"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4916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5418138"/>
            <a:ext cx="13255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25925" y="3684588"/>
            <a:ext cx="1843088" cy="2709862"/>
            <a:chOff x="1872" y="1632"/>
            <a:chExt cx="816" cy="1200"/>
          </a:xfrm>
        </p:grpSpPr>
        <p:sp>
          <p:nvSpPr>
            <p:cNvPr id="49180" name="AutoShape 11"/>
            <p:cNvSpPr>
              <a:spLocks noChangeArrowheads="1"/>
            </p:cNvSpPr>
            <p:nvPr/>
          </p:nvSpPr>
          <p:spPr bwMode="auto">
            <a:xfrm>
              <a:off x="1872" y="1632"/>
              <a:ext cx="816" cy="384"/>
            </a:xfrm>
            <a:prstGeom prst="wedgeRectCallout">
              <a:avLst>
                <a:gd name="adj1" fmla="val 34560"/>
                <a:gd name="adj2" fmla="val 110417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2124" tIns="41061" rIns="82124" bIns="41061" anchor="ctr"/>
            <a:lstStyle>
              <a:lvl1pPr algn="l" defTabSz="11572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ea typeface="ヒラギノ角ゴ ProN W3"/>
                  <a:cs typeface="Arial" pitchFamily="34" charset="0"/>
                  <a:sym typeface="Gill Sans"/>
                </a:rPr>
                <a:t>Is This Is My Binding Table?</a:t>
              </a:r>
            </a:p>
          </p:txBody>
        </p:sp>
        <p:sp>
          <p:nvSpPr>
            <p:cNvPr id="49181" name="Oval 12"/>
            <p:cNvSpPr>
              <a:spLocks noChangeArrowheads="1"/>
            </p:cNvSpPr>
            <p:nvPr/>
          </p:nvSpPr>
          <p:spPr bwMode="auto">
            <a:xfrm>
              <a:off x="2496" y="2256"/>
              <a:ext cx="144" cy="576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25925" y="3684588"/>
            <a:ext cx="1843088" cy="2709862"/>
            <a:chOff x="3120" y="1632"/>
            <a:chExt cx="816" cy="1200"/>
          </a:xfrm>
        </p:grpSpPr>
        <p:sp>
          <p:nvSpPr>
            <p:cNvPr id="49178" name="AutoShape 14"/>
            <p:cNvSpPr>
              <a:spLocks noChangeArrowheads="1"/>
            </p:cNvSpPr>
            <p:nvPr/>
          </p:nvSpPr>
          <p:spPr bwMode="auto">
            <a:xfrm>
              <a:off x="3120" y="1632"/>
              <a:ext cx="816" cy="384"/>
            </a:xfrm>
            <a:prstGeom prst="wedgeRectCallout">
              <a:avLst>
                <a:gd name="adj1" fmla="val 34560"/>
                <a:gd name="adj2" fmla="val 11041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 anchor="ctr"/>
            <a:lstStyle>
              <a:lvl1pPr algn="l" defTabSz="11572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ヒラギノ角ゴ ProN W3"/>
                  <a:cs typeface="Arial" pitchFamily="34" charset="0"/>
                  <a:sym typeface="Gill Sans"/>
                </a:rPr>
                <a:t>NO</a:t>
              </a:r>
            </a:p>
          </p:txBody>
        </p:sp>
        <p:sp>
          <p:nvSpPr>
            <p:cNvPr id="49179" name="Oval 15"/>
            <p:cNvSpPr>
              <a:spLocks noChangeArrowheads="1"/>
            </p:cNvSpPr>
            <p:nvPr/>
          </p:nvSpPr>
          <p:spPr bwMode="auto">
            <a:xfrm>
              <a:off x="3744" y="2256"/>
              <a:ext cx="144" cy="57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endParaRPr>
            </a:p>
          </p:txBody>
        </p:sp>
      </p:grpSp>
      <p:sp>
        <p:nvSpPr>
          <p:cNvPr id="152592" name="AutoShape 16"/>
          <p:cNvSpPr>
            <a:spLocks noChangeArrowheads="1"/>
          </p:cNvSpPr>
          <p:nvPr/>
        </p:nvSpPr>
        <p:spPr bwMode="auto">
          <a:xfrm>
            <a:off x="3902075" y="3792538"/>
            <a:ext cx="1841500" cy="1084262"/>
          </a:xfrm>
          <a:prstGeom prst="wedgeRectCallout">
            <a:avLst>
              <a:gd name="adj1" fmla="val 56130"/>
              <a:gd name="adj2" fmla="val 107917"/>
            </a:avLst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None Matching ARPs in the Bit Bucket</a:t>
            </a:r>
          </a:p>
        </p:txBody>
      </p:sp>
      <p:sp>
        <p:nvSpPr>
          <p:cNvPr id="49165" name="Text Box 17"/>
          <p:cNvSpPr txBox="1">
            <a:spLocks noChangeArrowheads="1"/>
          </p:cNvSpPr>
          <p:nvPr/>
        </p:nvSpPr>
        <p:spPr bwMode="auto">
          <a:xfrm>
            <a:off x="7043738" y="2817813"/>
            <a:ext cx="15160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A</a:t>
            </a:r>
          </a:p>
        </p:txBody>
      </p:sp>
      <p:sp>
        <p:nvSpPr>
          <p:cNvPr id="49166" name="Text Box 18"/>
          <p:cNvSpPr txBox="1">
            <a:spLocks noChangeArrowheads="1"/>
          </p:cNvSpPr>
          <p:nvPr/>
        </p:nvSpPr>
        <p:spPr bwMode="auto">
          <a:xfrm>
            <a:off x="10720388" y="6719888"/>
            <a:ext cx="1162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B</a:t>
            </a: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796925" y="6394450"/>
            <a:ext cx="1163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MAC C</a:t>
            </a:r>
          </a:p>
        </p:txBody>
      </p:sp>
      <p:sp>
        <p:nvSpPr>
          <p:cNvPr id="152596" name="Freeform 20"/>
          <p:cNvSpPr>
            <a:spLocks/>
          </p:cNvSpPr>
          <p:nvPr/>
        </p:nvSpPr>
        <p:spPr bwMode="auto">
          <a:xfrm>
            <a:off x="2166938" y="5438775"/>
            <a:ext cx="3748087" cy="1930400"/>
          </a:xfrm>
          <a:custGeom>
            <a:avLst/>
            <a:gdLst>
              <a:gd name="T0" fmla="*/ 0 w 1660"/>
              <a:gd name="T1" fmla="*/ 2147483647 h 855"/>
              <a:gd name="T2" fmla="*/ 2147483647 w 1660"/>
              <a:gd name="T3" fmla="*/ 0 h 855"/>
              <a:gd name="T4" fmla="*/ 2147483647 w 1660"/>
              <a:gd name="T5" fmla="*/ 0 h 855"/>
              <a:gd name="T6" fmla="*/ 2147483647 w 1660"/>
              <a:gd name="T7" fmla="*/ 2147483647 h 855"/>
              <a:gd name="T8" fmla="*/ 0 60000 65536"/>
              <a:gd name="T9" fmla="*/ 0 60000 65536"/>
              <a:gd name="T10" fmla="*/ 0 60000 65536"/>
              <a:gd name="T11" fmla="*/ 0 60000 65536"/>
              <a:gd name="T12" fmla="*/ 0 w 1660"/>
              <a:gd name="T13" fmla="*/ 0 h 855"/>
              <a:gd name="T14" fmla="*/ 1660 w 1660"/>
              <a:gd name="T15" fmla="*/ 855 h 8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0" h="855">
                <a:moveTo>
                  <a:pt x="0" y="855"/>
                </a:moveTo>
                <a:lnTo>
                  <a:pt x="2" y="0"/>
                </a:lnTo>
                <a:lnTo>
                  <a:pt x="1660" y="0"/>
                </a:lnTo>
                <a:lnTo>
                  <a:pt x="1653" y="7"/>
                </a:lnTo>
              </a:path>
            </a:pathLst>
          </a:custGeom>
          <a:noFill/>
          <a:ln w="38100">
            <a:solidFill>
              <a:srgbClr val="89A4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52597" name="Freeform 21"/>
          <p:cNvSpPr>
            <a:spLocks/>
          </p:cNvSpPr>
          <p:nvPr/>
        </p:nvSpPr>
        <p:spPr bwMode="auto">
          <a:xfrm>
            <a:off x="2709863" y="6089650"/>
            <a:ext cx="3252787" cy="1279525"/>
          </a:xfrm>
          <a:custGeom>
            <a:avLst/>
            <a:gdLst>
              <a:gd name="T0" fmla="*/ 0 w 1441"/>
              <a:gd name="T1" fmla="*/ 2147483647 h 567"/>
              <a:gd name="T2" fmla="*/ 2147483647 w 1441"/>
              <a:gd name="T3" fmla="*/ 0 h 567"/>
              <a:gd name="T4" fmla="*/ 2147483647 w 1441"/>
              <a:gd name="T5" fmla="*/ 0 h 567"/>
              <a:gd name="T6" fmla="*/ 2147483647 w 1441"/>
              <a:gd name="T7" fmla="*/ 0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1441"/>
              <a:gd name="T13" fmla="*/ 0 h 567"/>
              <a:gd name="T14" fmla="*/ 1441 w 1441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1" h="567">
                <a:moveTo>
                  <a:pt x="0" y="567"/>
                </a:moveTo>
                <a:lnTo>
                  <a:pt x="1" y="0"/>
                </a:lnTo>
                <a:lnTo>
                  <a:pt x="844" y="0"/>
                </a:lnTo>
                <a:lnTo>
                  <a:pt x="1441" y="0"/>
                </a:lnTo>
              </a:path>
            </a:pathLst>
          </a:custGeom>
          <a:noFill/>
          <a:ln w="38100">
            <a:solidFill>
              <a:srgbClr val="8A44A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52598" name="AutoShape 22"/>
          <p:cNvSpPr>
            <a:spLocks noChangeArrowheads="1"/>
          </p:cNvSpPr>
          <p:nvPr/>
        </p:nvSpPr>
        <p:spPr bwMode="auto">
          <a:xfrm>
            <a:off x="217488" y="3792538"/>
            <a:ext cx="2382837" cy="1084262"/>
          </a:xfrm>
          <a:prstGeom prst="wedgeRectCallout">
            <a:avLst>
              <a:gd name="adj1" fmla="val 32764"/>
              <a:gd name="adj2" fmla="val 100208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ARP 10.1.1.1 Saying 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10.1.1.2 Is MAC C</a:t>
            </a:r>
          </a:p>
        </p:txBody>
      </p:sp>
      <p:sp>
        <p:nvSpPr>
          <p:cNvPr id="152599" name="AutoShape 23"/>
          <p:cNvSpPr>
            <a:spLocks noChangeArrowheads="1"/>
          </p:cNvSpPr>
          <p:nvPr/>
        </p:nvSpPr>
        <p:spPr bwMode="auto">
          <a:xfrm>
            <a:off x="3143250" y="6935788"/>
            <a:ext cx="2384425" cy="1084262"/>
          </a:xfrm>
          <a:prstGeom prst="wedgeRectCallout">
            <a:avLst>
              <a:gd name="adj1" fmla="val 58806"/>
              <a:gd name="adj2" fmla="val -128750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ARP 10.1.1.2 Saying 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ea typeface="ヒラギノ角ゴ ProN W3"/>
                <a:cs typeface="Arial" pitchFamily="34" charset="0"/>
                <a:sym typeface="Gill Sans"/>
              </a:rPr>
              <a:t>10.1.1.1 Is MAC C</a:t>
            </a:r>
          </a:p>
        </p:txBody>
      </p:sp>
      <p:sp>
        <p:nvSpPr>
          <p:cNvPr id="49172" name="Rectangle 24"/>
          <p:cNvSpPr>
            <a:spLocks noChangeArrowheads="1"/>
          </p:cNvSpPr>
          <p:nvPr/>
        </p:nvSpPr>
        <p:spPr bwMode="auto">
          <a:xfrm>
            <a:off x="8235950" y="1951038"/>
            <a:ext cx="476885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/>
          <a:lstStyle>
            <a:lvl1pPr marL="342900" indent="-342900"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lvl="1" algn="ctr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pic>
        <p:nvPicPr>
          <p:cNvPr id="152601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5418138"/>
            <a:ext cx="5191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602" name="Text Box 26"/>
          <p:cNvSpPr txBox="1">
            <a:spLocks noChangeArrowheads="1"/>
          </p:cNvSpPr>
          <p:nvPr/>
        </p:nvSpPr>
        <p:spPr bwMode="auto">
          <a:xfrm>
            <a:off x="6807200" y="4038600"/>
            <a:ext cx="27082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DHCP Snooping- Enabled Dynamic ARP Inspection- Enabled</a:t>
            </a:r>
          </a:p>
        </p:txBody>
      </p:sp>
      <p:pic>
        <p:nvPicPr>
          <p:cNvPr id="49175" name="Picture 27" descr="pe02393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7586663"/>
            <a:ext cx="13287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28" descr="UP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7477125"/>
            <a:ext cx="13001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7" name="Picture 29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2925763"/>
            <a:ext cx="9699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 animBg="1"/>
      <p:bldP spid="152595" grpId="0"/>
      <p:bldP spid="152596" grpId="0" animBg="1"/>
      <p:bldP spid="152596" grpId="1" animBg="1"/>
      <p:bldP spid="152597" grpId="0" animBg="1"/>
      <p:bldP spid="152597" grpId="1" animBg="1"/>
      <p:bldP spid="152598" grpId="0" animBg="1"/>
      <p:bldP spid="152598" grpId="1" animBg="1"/>
      <p:bldP spid="152599" grpId="0" animBg="1"/>
      <p:bldP spid="152599" grpId="1" animBg="1"/>
      <p:bldP spid="15260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2192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Countermeasures to ARP Attacks:</a:t>
            </a:r>
            <a:br>
              <a:rPr lang="en-US" altLang="en-US">
                <a:cs typeface="Arial" pitchFamily="34" charset="0"/>
              </a:rPr>
            </a:br>
            <a:r>
              <a:rPr lang="en-US" altLang="en-US">
                <a:cs typeface="Arial" pitchFamily="34" charset="0"/>
              </a:rPr>
              <a:t>Dynamic ARP Inspection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2667000"/>
            <a:ext cx="12128500" cy="29718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Arial" pitchFamily="34" charset="0"/>
              </a:rPr>
              <a:t>For Cisco devices, DHCP snooping has to be configured so the binding table is built</a:t>
            </a:r>
          </a:p>
          <a:p>
            <a:pPr eaLnBrk="1" hangingPunct="1"/>
            <a:r>
              <a:rPr lang="en-US" altLang="en-US" dirty="0">
                <a:cs typeface="Arial" pitchFamily="34" charset="0"/>
              </a:rPr>
              <a:t>DAI is configured by VLAN</a:t>
            </a:r>
          </a:p>
          <a:p>
            <a:pPr eaLnBrk="1" hangingPunct="1"/>
            <a:r>
              <a:rPr lang="en-US" altLang="en-US" dirty="0">
                <a:cs typeface="Arial" pitchFamily="34" charset="0"/>
              </a:rPr>
              <a:t>You can trust an interface like DHCP snooping</a:t>
            </a:r>
          </a:p>
          <a:p>
            <a:pPr eaLnBrk="1" hangingPunct="1"/>
            <a:endParaRPr lang="en-US" altLang="en-US" dirty="0">
              <a:cs typeface="Arial" pitchFamily="34" charset="0"/>
            </a:endParaRPr>
          </a:p>
          <a:p>
            <a:pPr eaLnBrk="1" hangingPunct="1"/>
            <a:endParaRPr lang="en-US" altLang="en-US" dirty="0">
              <a:cs typeface="Arial" pitchFamily="34" charset="0"/>
            </a:endParaRPr>
          </a:p>
          <a:p>
            <a:pPr eaLnBrk="1" hangingPunct="1"/>
            <a:endParaRPr lang="en-US" altLang="en-US" dirty="0">
              <a:cs typeface="Arial" pitchFamily="34" charset="0"/>
            </a:endParaRPr>
          </a:p>
          <a:p>
            <a:pPr eaLnBrk="1" hangingPunct="1"/>
            <a:endParaRPr lang="en-US" altLang="en-US" dirty="0">
              <a:cs typeface="Arial" pitchFamily="34" charset="0"/>
            </a:endParaRPr>
          </a:p>
          <a:p>
            <a:pPr eaLnBrk="1" hangingPunct="1"/>
            <a:r>
              <a:rPr lang="en-US" altLang="en-US" dirty="0">
                <a:cs typeface="Arial" pitchFamily="34" charset="0"/>
              </a:rPr>
              <a:t>Looks at the MAC address and IP address fields to </a:t>
            </a:r>
            <a:br>
              <a:rPr lang="en-US" altLang="en-US" dirty="0">
                <a:cs typeface="Arial" pitchFamily="34" charset="0"/>
              </a:rPr>
            </a:br>
            <a:r>
              <a:rPr lang="en-US" altLang="en-US" dirty="0">
                <a:cs typeface="Arial" pitchFamily="34" charset="0"/>
              </a:rPr>
              <a:t>see if the ARP from the interface is in the binding; </a:t>
            </a:r>
            <a:br>
              <a:rPr lang="en-US" altLang="en-US" dirty="0">
                <a:cs typeface="Arial" pitchFamily="34" charset="0"/>
              </a:rPr>
            </a:br>
            <a:r>
              <a:rPr lang="en-US" altLang="en-US" dirty="0">
                <a:cs typeface="Arial" pitchFamily="34" charset="0"/>
              </a:rPr>
              <a:t>if not, traffic is blocked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41338" y="5346700"/>
            <a:ext cx="12039600" cy="1358900"/>
          </a:xfrm>
          <a:prstGeom prst="rect">
            <a:avLst/>
          </a:prstGeom>
          <a:solidFill>
            <a:srgbClr val="D2D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56" tIns="51927" rIns="103856" bIns="51927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ヒラギノ角ゴ ProN W3"/>
                <a:sym typeface="Gill Sans"/>
              </a:rPr>
              <a:t>sh ip dhcp snooping binding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ヒラギノ角ゴ ProN W3"/>
                <a:sym typeface="Gill Sans"/>
              </a:rPr>
              <a:t>MacAddress          IpAddress       Lease(sec)   Type           VLAN  Interface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ヒラギノ角ゴ ProN W3"/>
                <a:sym typeface="Gill Sans"/>
              </a:rPr>
              <a:t>------------------  --------------- ----------   -------------  ----  --------------------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pitchFamily="49" charset="0"/>
                <a:ea typeface="ヒラギノ角ゴ ProN W3"/>
                <a:sym typeface="Gill Sans"/>
              </a:rPr>
              <a:t>00:03:47:B5:9F:AD   10.120.4.10     193185       dhcp-snooping  4     FastEthernet3/18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Why Worry About Layer 2 Security?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58800" y="1905000"/>
            <a:ext cx="12128500" cy="14478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Arial" pitchFamily="34" charset="0"/>
              </a:rPr>
              <a:t>OSI was built to allow different layers to work without the knowledge of each other </a:t>
            </a:r>
          </a:p>
          <a:p>
            <a:pPr eaLnBrk="1" hangingPunct="1"/>
            <a:endParaRPr lang="en-US" altLang="en-US" sz="4000">
              <a:cs typeface="Arial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DCD6190F-8E79-4600-9ADE-A3D7728D4A60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341" name="Group 48"/>
          <p:cNvGrpSpPr>
            <a:grpSpLocks/>
          </p:cNvGrpSpPr>
          <p:nvPr/>
        </p:nvGrpSpPr>
        <p:grpSpPr bwMode="auto">
          <a:xfrm>
            <a:off x="2082800" y="4038600"/>
            <a:ext cx="8675688" cy="4724400"/>
            <a:chOff x="2093912" y="4191000"/>
            <a:chExt cx="7531100" cy="3962400"/>
          </a:xfrm>
        </p:grpSpPr>
        <p:sp>
          <p:nvSpPr>
            <p:cNvPr id="14342" name="Rectangle 2"/>
            <p:cNvSpPr>
              <a:spLocks noChangeArrowheads="1"/>
            </p:cNvSpPr>
            <p:nvPr/>
          </p:nvSpPr>
          <p:spPr bwMode="auto">
            <a:xfrm>
              <a:off x="4911725" y="4495800"/>
              <a:ext cx="1901825" cy="3617913"/>
            </a:xfrm>
            <a:prstGeom prst="rect">
              <a:avLst/>
            </a:prstGeom>
            <a:solidFill>
              <a:srgbClr val="3E6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4343" name="Rectangle 3"/>
            <p:cNvSpPr>
              <a:spLocks noChangeArrowheads="1"/>
            </p:cNvSpPr>
            <p:nvPr/>
          </p:nvSpPr>
          <p:spPr bwMode="auto">
            <a:xfrm>
              <a:off x="2093912" y="4191000"/>
              <a:ext cx="1901825" cy="3962400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7721600" y="4191000"/>
              <a:ext cx="1903412" cy="3935413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8189912" y="4252913"/>
              <a:ext cx="927100" cy="30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bg1"/>
                  </a:solidFill>
                  <a:latin typeface="Gill Sans"/>
                  <a:ea typeface="ヒラギノ角ゴ ProN W3"/>
                  <a:sym typeface="Gill Sans"/>
                </a:rPr>
                <a:t>Host B</a:t>
              </a:r>
            </a:p>
          </p:txBody>
        </p:sp>
        <p:sp>
          <p:nvSpPr>
            <p:cNvPr id="14346" name="Rectangle 7"/>
            <p:cNvSpPr>
              <a:spLocks noChangeArrowheads="1"/>
            </p:cNvSpPr>
            <p:nvPr/>
          </p:nvSpPr>
          <p:spPr bwMode="auto">
            <a:xfrm>
              <a:off x="2582862" y="4252913"/>
              <a:ext cx="927100" cy="30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bg1"/>
                  </a:solidFill>
                  <a:latin typeface="Gill Sans"/>
                  <a:ea typeface="ヒラギノ角ゴ ProN W3"/>
                  <a:sym typeface="Gill Sans"/>
                </a:rPr>
                <a:t>Host A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618047" y="7696713"/>
              <a:ext cx="445664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612534" y="7238693"/>
              <a:ext cx="445664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22181" y="6801977"/>
              <a:ext cx="445664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31827" y="6367924"/>
              <a:ext cx="445664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12534" y="5016500"/>
              <a:ext cx="445664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4352" name="Text Box 13"/>
            <p:cNvSpPr txBox="1">
              <a:spLocks noChangeArrowheads="1"/>
            </p:cNvSpPr>
            <p:nvPr/>
          </p:nvSpPr>
          <p:spPr bwMode="auto">
            <a:xfrm>
              <a:off x="4924425" y="7466013"/>
              <a:ext cx="1885950" cy="24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Physical Links</a:t>
              </a:r>
            </a:p>
          </p:txBody>
        </p:sp>
        <p:sp>
          <p:nvSpPr>
            <p:cNvPr id="14353" name="Text Box 14"/>
            <p:cNvSpPr txBox="1">
              <a:spLocks noChangeArrowheads="1"/>
            </p:cNvSpPr>
            <p:nvPr/>
          </p:nvSpPr>
          <p:spPr bwMode="auto">
            <a:xfrm>
              <a:off x="4918075" y="7010400"/>
              <a:ext cx="1885950" cy="24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MAC Addresses</a:t>
              </a:r>
            </a:p>
          </p:txBody>
        </p:sp>
        <p:sp>
          <p:nvSpPr>
            <p:cNvPr id="14354" name="Text Box 15"/>
            <p:cNvSpPr txBox="1">
              <a:spLocks noChangeArrowheads="1"/>
            </p:cNvSpPr>
            <p:nvPr/>
          </p:nvSpPr>
          <p:spPr bwMode="auto">
            <a:xfrm>
              <a:off x="4910137" y="6578600"/>
              <a:ext cx="1885950" cy="24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IP Addresses</a:t>
              </a:r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4932362" y="6146800"/>
              <a:ext cx="1885950" cy="24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Protocols/Ports</a:t>
              </a: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4924425" y="4735513"/>
              <a:ext cx="1885950" cy="24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Application Stream</a:t>
              </a:r>
            </a:p>
          </p:txBody>
        </p:sp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8066087" y="4749800"/>
              <a:ext cx="1176338" cy="3175000"/>
            </a:xfrm>
            <a:prstGeom prst="rect">
              <a:avLst/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4358" name="Rectangle 19"/>
            <p:cNvSpPr>
              <a:spLocks noChangeArrowheads="1"/>
            </p:cNvSpPr>
            <p:nvPr/>
          </p:nvSpPr>
          <p:spPr bwMode="auto">
            <a:xfrm>
              <a:off x="8116887" y="4841875"/>
              <a:ext cx="1071563" cy="22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Application</a:t>
              </a:r>
            </a:p>
          </p:txBody>
        </p:sp>
        <p:sp>
          <p:nvSpPr>
            <p:cNvPr id="14359" name="Rectangle 20"/>
            <p:cNvSpPr>
              <a:spLocks noChangeArrowheads="1"/>
            </p:cNvSpPr>
            <p:nvPr/>
          </p:nvSpPr>
          <p:spPr bwMode="auto">
            <a:xfrm>
              <a:off x="8062912" y="5292725"/>
              <a:ext cx="1181100" cy="22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Presentation</a:t>
              </a:r>
            </a:p>
          </p:txBody>
        </p:sp>
        <p:sp>
          <p:nvSpPr>
            <p:cNvPr id="14360" name="Rectangle 21"/>
            <p:cNvSpPr>
              <a:spLocks noChangeArrowheads="1"/>
            </p:cNvSpPr>
            <p:nvPr/>
          </p:nvSpPr>
          <p:spPr bwMode="auto">
            <a:xfrm>
              <a:off x="8259762" y="5743575"/>
              <a:ext cx="787400" cy="22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Session</a:t>
              </a:r>
            </a:p>
          </p:txBody>
        </p:sp>
        <p:sp>
          <p:nvSpPr>
            <p:cNvPr id="14361" name="Rectangle 22"/>
            <p:cNvSpPr>
              <a:spLocks noChangeArrowheads="1"/>
            </p:cNvSpPr>
            <p:nvPr/>
          </p:nvSpPr>
          <p:spPr bwMode="auto">
            <a:xfrm>
              <a:off x="8185150" y="6203950"/>
              <a:ext cx="935037" cy="22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Transport</a:t>
              </a:r>
            </a:p>
          </p:txBody>
        </p:sp>
        <p:sp>
          <p:nvSpPr>
            <p:cNvPr id="14362" name="Rectangle 23"/>
            <p:cNvSpPr>
              <a:spLocks noChangeArrowheads="1"/>
            </p:cNvSpPr>
            <p:nvPr/>
          </p:nvSpPr>
          <p:spPr bwMode="auto">
            <a:xfrm>
              <a:off x="8248650" y="6654800"/>
              <a:ext cx="808037" cy="22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Network</a:t>
              </a:r>
            </a:p>
          </p:txBody>
        </p:sp>
        <p:sp>
          <p:nvSpPr>
            <p:cNvPr id="14363" name="Rectangle 24"/>
            <p:cNvSpPr>
              <a:spLocks noChangeArrowheads="1"/>
            </p:cNvSpPr>
            <p:nvPr/>
          </p:nvSpPr>
          <p:spPr bwMode="auto">
            <a:xfrm>
              <a:off x="8201025" y="7105650"/>
              <a:ext cx="904875" cy="22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Data Link</a:t>
              </a:r>
            </a:p>
          </p:txBody>
        </p:sp>
        <p:sp>
          <p:nvSpPr>
            <p:cNvPr id="14364" name="Rectangle 25"/>
            <p:cNvSpPr>
              <a:spLocks noChangeArrowheads="1"/>
            </p:cNvSpPr>
            <p:nvPr/>
          </p:nvSpPr>
          <p:spPr bwMode="auto">
            <a:xfrm>
              <a:off x="8239125" y="7566025"/>
              <a:ext cx="827087" cy="22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466" tIns="26734" rIns="53466" bIns="26734">
              <a:spAutoFit/>
            </a:bodyPr>
            <a:lstStyle>
              <a:lvl1pPr algn="l" defTabSz="946150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946150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9461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Physical</a:t>
              </a:r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8062912" y="5189538"/>
              <a:ext cx="1179513" cy="0"/>
            </a:xfrm>
            <a:prstGeom prst="line">
              <a:avLst/>
            </a:prstGeom>
            <a:noFill/>
            <a:ln w="12700">
              <a:solidFill>
                <a:srgbClr val="015F8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sp>
          <p:nvSpPr>
            <p:cNvPr id="14366" name="Line 27"/>
            <p:cNvSpPr>
              <a:spLocks noChangeShapeType="1"/>
            </p:cNvSpPr>
            <p:nvPr/>
          </p:nvSpPr>
          <p:spPr bwMode="auto">
            <a:xfrm>
              <a:off x="8062912" y="5656263"/>
              <a:ext cx="1179513" cy="0"/>
            </a:xfrm>
            <a:prstGeom prst="line">
              <a:avLst/>
            </a:prstGeom>
            <a:noFill/>
            <a:ln w="12700">
              <a:solidFill>
                <a:srgbClr val="015F8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sp>
          <p:nvSpPr>
            <p:cNvPr id="14367" name="Line 28"/>
            <p:cNvSpPr>
              <a:spLocks noChangeShapeType="1"/>
            </p:cNvSpPr>
            <p:nvPr/>
          </p:nvSpPr>
          <p:spPr bwMode="auto">
            <a:xfrm>
              <a:off x="8062912" y="6103938"/>
              <a:ext cx="1179513" cy="0"/>
            </a:xfrm>
            <a:prstGeom prst="line">
              <a:avLst/>
            </a:prstGeom>
            <a:noFill/>
            <a:ln w="12700">
              <a:solidFill>
                <a:srgbClr val="015F8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sp>
          <p:nvSpPr>
            <p:cNvPr id="14368" name="Line 29"/>
            <p:cNvSpPr>
              <a:spLocks noChangeShapeType="1"/>
            </p:cNvSpPr>
            <p:nvPr/>
          </p:nvSpPr>
          <p:spPr bwMode="auto">
            <a:xfrm>
              <a:off x="8062912" y="6570663"/>
              <a:ext cx="1179513" cy="0"/>
            </a:xfrm>
            <a:prstGeom prst="line">
              <a:avLst/>
            </a:prstGeom>
            <a:noFill/>
            <a:ln w="12700">
              <a:solidFill>
                <a:srgbClr val="015F8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sp>
          <p:nvSpPr>
            <p:cNvPr id="14369" name="Line 30"/>
            <p:cNvSpPr>
              <a:spLocks noChangeShapeType="1"/>
            </p:cNvSpPr>
            <p:nvPr/>
          </p:nvSpPr>
          <p:spPr bwMode="auto">
            <a:xfrm>
              <a:off x="8066087" y="7027863"/>
              <a:ext cx="1179513" cy="0"/>
            </a:xfrm>
            <a:prstGeom prst="line">
              <a:avLst/>
            </a:prstGeom>
            <a:noFill/>
            <a:ln w="12700">
              <a:solidFill>
                <a:srgbClr val="015F8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sp>
          <p:nvSpPr>
            <p:cNvPr id="14370" name="Line 31"/>
            <p:cNvSpPr>
              <a:spLocks noChangeShapeType="1"/>
            </p:cNvSpPr>
            <p:nvPr/>
          </p:nvSpPr>
          <p:spPr bwMode="auto">
            <a:xfrm>
              <a:off x="8066087" y="7493000"/>
              <a:ext cx="1179513" cy="0"/>
            </a:xfrm>
            <a:prstGeom prst="line">
              <a:avLst/>
            </a:prstGeom>
            <a:noFill/>
            <a:ln w="12700">
              <a:solidFill>
                <a:srgbClr val="015F8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en-US"/>
            </a:p>
          </p:txBody>
        </p:sp>
        <p:grpSp>
          <p:nvGrpSpPr>
            <p:cNvPr id="14371" name="Group 32"/>
            <p:cNvGrpSpPr>
              <a:grpSpLocks/>
            </p:cNvGrpSpPr>
            <p:nvPr/>
          </p:nvGrpSpPr>
          <p:grpSpPr bwMode="auto">
            <a:xfrm>
              <a:off x="2452687" y="4749800"/>
              <a:ext cx="1190625" cy="3175000"/>
              <a:chOff x="4230" y="1686"/>
              <a:chExt cx="750" cy="2250"/>
            </a:xfrm>
          </p:grpSpPr>
          <p:sp>
            <p:nvSpPr>
              <p:cNvPr id="14372" name="Rectangle 33"/>
              <p:cNvSpPr>
                <a:spLocks noChangeArrowheads="1"/>
              </p:cNvSpPr>
              <p:nvPr/>
            </p:nvSpPr>
            <p:spPr bwMode="auto">
              <a:xfrm>
                <a:off x="4238" y="1686"/>
                <a:ext cx="741" cy="225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4373" name="Rectangle 34"/>
              <p:cNvSpPr>
                <a:spLocks noChangeArrowheads="1"/>
              </p:cNvSpPr>
              <p:nvPr/>
            </p:nvSpPr>
            <p:spPr bwMode="auto">
              <a:xfrm>
                <a:off x="4270" y="1751"/>
                <a:ext cx="67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Application</a:t>
                </a:r>
              </a:p>
            </p:txBody>
          </p:sp>
          <p:sp>
            <p:nvSpPr>
              <p:cNvPr id="14374" name="Rectangle 35"/>
              <p:cNvSpPr>
                <a:spLocks noChangeArrowheads="1"/>
              </p:cNvSpPr>
              <p:nvPr/>
            </p:nvSpPr>
            <p:spPr bwMode="auto">
              <a:xfrm>
                <a:off x="4236" y="2071"/>
                <a:ext cx="74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Presentation</a:t>
                </a:r>
              </a:p>
            </p:txBody>
          </p:sp>
          <p:sp>
            <p:nvSpPr>
              <p:cNvPr id="14375" name="Rectangle 36"/>
              <p:cNvSpPr>
                <a:spLocks noChangeArrowheads="1"/>
              </p:cNvSpPr>
              <p:nvPr/>
            </p:nvSpPr>
            <p:spPr bwMode="auto">
              <a:xfrm>
                <a:off x="4360" y="2390"/>
                <a:ext cx="49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Session</a:t>
                </a:r>
              </a:p>
            </p:txBody>
          </p:sp>
          <p:sp>
            <p:nvSpPr>
              <p:cNvPr id="14376" name="Rectangle 37"/>
              <p:cNvSpPr>
                <a:spLocks noChangeArrowheads="1"/>
              </p:cNvSpPr>
              <p:nvPr/>
            </p:nvSpPr>
            <p:spPr bwMode="auto">
              <a:xfrm>
                <a:off x="4313" y="2717"/>
                <a:ext cx="589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Transport</a:t>
                </a:r>
              </a:p>
            </p:txBody>
          </p:sp>
          <p:sp>
            <p:nvSpPr>
              <p:cNvPr id="14377" name="Rectangle 38"/>
              <p:cNvSpPr>
                <a:spLocks noChangeArrowheads="1"/>
              </p:cNvSpPr>
              <p:nvPr/>
            </p:nvSpPr>
            <p:spPr bwMode="auto">
              <a:xfrm>
                <a:off x="4353" y="3036"/>
                <a:ext cx="509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Network</a:t>
                </a:r>
              </a:p>
            </p:txBody>
          </p:sp>
          <p:sp>
            <p:nvSpPr>
              <p:cNvPr id="14378" name="Rectangle 39"/>
              <p:cNvSpPr>
                <a:spLocks noChangeArrowheads="1"/>
              </p:cNvSpPr>
              <p:nvPr/>
            </p:nvSpPr>
            <p:spPr bwMode="auto">
              <a:xfrm>
                <a:off x="4323" y="3356"/>
                <a:ext cx="570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Data Link</a:t>
                </a:r>
              </a:p>
            </p:txBody>
          </p:sp>
          <p:sp>
            <p:nvSpPr>
              <p:cNvPr id="14379" name="Rectangle 40"/>
              <p:cNvSpPr>
                <a:spLocks noChangeArrowheads="1"/>
              </p:cNvSpPr>
              <p:nvPr/>
            </p:nvSpPr>
            <p:spPr bwMode="auto">
              <a:xfrm>
                <a:off x="4347" y="3682"/>
                <a:ext cx="521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Physical</a:t>
                </a:r>
              </a:p>
            </p:txBody>
          </p:sp>
          <p:sp>
            <p:nvSpPr>
              <p:cNvPr id="14380" name="Line 41"/>
              <p:cNvSpPr>
                <a:spLocks noChangeShapeType="1"/>
              </p:cNvSpPr>
              <p:nvPr/>
            </p:nvSpPr>
            <p:spPr bwMode="auto">
              <a:xfrm>
                <a:off x="4236" y="1998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4381" name="Line 42"/>
              <p:cNvSpPr>
                <a:spLocks noChangeShapeType="1"/>
              </p:cNvSpPr>
              <p:nvPr/>
            </p:nvSpPr>
            <p:spPr bwMode="auto">
              <a:xfrm>
                <a:off x="4236" y="2328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4382" name="Line 43"/>
              <p:cNvSpPr>
                <a:spLocks noChangeShapeType="1"/>
              </p:cNvSpPr>
              <p:nvPr/>
            </p:nvSpPr>
            <p:spPr bwMode="auto">
              <a:xfrm>
                <a:off x="4236" y="2646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4383" name="Line 44"/>
              <p:cNvSpPr>
                <a:spLocks noChangeShapeType="1"/>
              </p:cNvSpPr>
              <p:nvPr/>
            </p:nvSpPr>
            <p:spPr bwMode="auto">
              <a:xfrm>
                <a:off x="4236" y="2976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4384" name="Line 45"/>
              <p:cNvSpPr>
                <a:spLocks noChangeShapeType="1"/>
              </p:cNvSpPr>
              <p:nvPr/>
            </p:nvSpPr>
            <p:spPr bwMode="auto">
              <a:xfrm>
                <a:off x="4230" y="3300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4385" name="Line 46"/>
              <p:cNvSpPr>
                <a:spLocks noChangeShapeType="1"/>
              </p:cNvSpPr>
              <p:nvPr/>
            </p:nvSpPr>
            <p:spPr bwMode="auto">
              <a:xfrm>
                <a:off x="4230" y="3630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>
                <a:cs typeface="Arial" pitchFamily="34" charset="0"/>
              </a:rPr>
              <a:t>Spoofing Attacks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AFFB88C2-709B-41D6-8DC3-9400C9AA1366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Spoofing Attacks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7099300"/>
          </a:xfrm>
        </p:spPr>
        <p:txBody>
          <a:bodyPr/>
          <a:lstStyle/>
          <a:p>
            <a:pPr eaLnBrk="1" hangingPunct="1"/>
            <a:r>
              <a:rPr lang="en-US" altLang="en-US" dirty="0"/>
              <a:t>MAC spoofing </a:t>
            </a:r>
          </a:p>
          <a:p>
            <a:pPr lvl="2" eaLnBrk="1" hangingPunct="1"/>
            <a:r>
              <a:rPr lang="en-US" altLang="en-US" dirty="0"/>
              <a:t>If MACs are used for network access an attacker can gain access to the network</a:t>
            </a:r>
          </a:p>
          <a:p>
            <a:pPr lvl="2" eaLnBrk="1" hangingPunct="1"/>
            <a:r>
              <a:rPr lang="en-US" altLang="en-US" dirty="0"/>
              <a:t>Also can be used to take over someone</a:t>
            </a:r>
            <a:r>
              <a:rPr lang="en-US" altLang="ja-JP" dirty="0"/>
              <a:t>’s identity already on the network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IP spoofing</a:t>
            </a:r>
          </a:p>
          <a:p>
            <a:pPr lvl="2" eaLnBrk="1" hangingPunct="1"/>
            <a:r>
              <a:rPr lang="en-US" altLang="en-US" dirty="0"/>
              <a:t>Ping of death</a:t>
            </a:r>
          </a:p>
          <a:p>
            <a:pPr lvl="2" eaLnBrk="1" hangingPunct="1"/>
            <a:r>
              <a:rPr lang="en-US" altLang="en-US" dirty="0"/>
              <a:t>ICMP unreachable storm</a:t>
            </a:r>
          </a:p>
          <a:p>
            <a:pPr lvl="2" eaLnBrk="1" hangingPunct="1"/>
            <a:r>
              <a:rPr lang="en-US" altLang="en-US" dirty="0"/>
              <a:t>SYN flood</a:t>
            </a:r>
          </a:p>
          <a:p>
            <a:pPr lvl="2" eaLnBrk="1" hangingPunct="1"/>
            <a:r>
              <a:rPr lang="en-US" altLang="en-US" dirty="0"/>
              <a:t>Trusted IP addresses can be spoofed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33388"/>
            <a:ext cx="11585575" cy="1192212"/>
          </a:xfrm>
        </p:spPr>
        <p:txBody>
          <a:bodyPr/>
          <a:lstStyle/>
          <a:p>
            <a:pPr eaLnBrk="1" hangingPunct="1"/>
            <a:r>
              <a:rPr lang="en-US" altLang="en-US"/>
              <a:t>Spoofing Attack: MAC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439150" y="2162175"/>
            <a:ext cx="3930650" cy="5080000"/>
          </a:xfrm>
        </p:spPr>
        <p:txBody>
          <a:bodyPr/>
          <a:lstStyle/>
          <a:p>
            <a:pPr eaLnBrk="1" hangingPunct="1"/>
            <a:r>
              <a:rPr lang="en-US" altLang="en-US" sz="2600"/>
              <a:t>Attacker sends packets with the incorrect source MAC address </a:t>
            </a:r>
          </a:p>
          <a:p>
            <a:pPr eaLnBrk="1" hangingPunct="1"/>
            <a:r>
              <a:rPr lang="en-US" altLang="en-US" sz="2600"/>
              <a:t>If network control is by MAC address, the attacker now looks like 10.1.1.2</a:t>
            </a:r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 flipV="1">
            <a:off x="6765925" y="3251200"/>
            <a:ext cx="0" cy="2276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199313" y="2817813"/>
            <a:ext cx="13604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A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0875963" y="6719888"/>
            <a:ext cx="1162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B</a:t>
            </a:r>
          </a:p>
        </p:txBody>
      </p:sp>
      <p:sp>
        <p:nvSpPr>
          <p:cNvPr id="187399" name="Line 7"/>
          <p:cNvSpPr>
            <a:spLocks noChangeShapeType="1"/>
          </p:cNvSpPr>
          <p:nvPr/>
        </p:nvSpPr>
        <p:spPr bwMode="auto">
          <a:xfrm flipV="1">
            <a:off x="6550025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87400" name="Line 8"/>
          <p:cNvSpPr>
            <a:spLocks noChangeShapeType="1"/>
          </p:cNvSpPr>
          <p:nvPr/>
        </p:nvSpPr>
        <p:spPr bwMode="auto">
          <a:xfrm>
            <a:off x="10560050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87401" name="Line 9"/>
          <p:cNvSpPr>
            <a:spLocks noChangeShapeType="1"/>
          </p:cNvSpPr>
          <p:nvPr/>
        </p:nvSpPr>
        <p:spPr bwMode="auto">
          <a:xfrm flipV="1">
            <a:off x="2540000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87402" name="Line 10"/>
          <p:cNvSpPr>
            <a:spLocks noChangeShapeType="1"/>
          </p:cNvSpPr>
          <p:nvPr/>
        </p:nvSpPr>
        <p:spPr bwMode="auto">
          <a:xfrm>
            <a:off x="2540000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pic>
        <p:nvPicPr>
          <p:cNvPr id="53259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5418138"/>
            <a:ext cx="12239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96925" y="6394450"/>
            <a:ext cx="1163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187405" name="Freeform 13"/>
          <p:cNvSpPr>
            <a:spLocks/>
          </p:cNvSpPr>
          <p:nvPr/>
        </p:nvSpPr>
        <p:spPr bwMode="auto">
          <a:xfrm>
            <a:off x="2322513" y="3468688"/>
            <a:ext cx="4119562" cy="3900487"/>
          </a:xfrm>
          <a:custGeom>
            <a:avLst/>
            <a:gdLst>
              <a:gd name="T0" fmla="*/ 0 w 1824"/>
              <a:gd name="T1" fmla="*/ 2147483647 h 1728"/>
              <a:gd name="T2" fmla="*/ 2147483647 w 1824"/>
              <a:gd name="T3" fmla="*/ 2147483647 h 1728"/>
              <a:gd name="T4" fmla="*/ 2147483647 w 1824"/>
              <a:gd name="T5" fmla="*/ 2147483647 h 1728"/>
              <a:gd name="T6" fmla="*/ 2147483647 w 1824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728"/>
              <a:gd name="T14" fmla="*/ 1824 w 182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728">
                <a:moveTo>
                  <a:pt x="0" y="1728"/>
                </a:moveTo>
                <a:lnTo>
                  <a:pt x="2" y="873"/>
                </a:lnTo>
                <a:lnTo>
                  <a:pt x="1822" y="873"/>
                </a:lnTo>
                <a:lnTo>
                  <a:pt x="1824" y="0"/>
                </a:lnTo>
              </a:path>
            </a:pathLst>
          </a:custGeom>
          <a:noFill/>
          <a:ln w="38100">
            <a:solidFill>
              <a:srgbClr val="89A4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87406" name="AutoShape 14"/>
          <p:cNvSpPr>
            <a:spLocks noChangeArrowheads="1"/>
          </p:cNvSpPr>
          <p:nvPr/>
        </p:nvSpPr>
        <p:spPr bwMode="auto">
          <a:xfrm>
            <a:off x="2936875" y="2058988"/>
            <a:ext cx="2528888" cy="1300162"/>
          </a:xfrm>
          <a:prstGeom prst="wedgeRectCallout">
            <a:avLst>
              <a:gd name="adj1" fmla="val 83037"/>
              <a:gd name="adj2" fmla="val 381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Received Traffic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Source Address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Mac B</a:t>
            </a:r>
          </a:p>
        </p:txBody>
      </p:sp>
      <p:sp>
        <p:nvSpPr>
          <p:cNvPr id="187407" name="AutoShape 15"/>
          <p:cNvSpPr>
            <a:spLocks noChangeArrowheads="1"/>
          </p:cNvSpPr>
          <p:nvPr/>
        </p:nvSpPr>
        <p:spPr bwMode="auto">
          <a:xfrm>
            <a:off x="373063" y="3792538"/>
            <a:ext cx="2384425" cy="1084262"/>
          </a:xfrm>
          <a:prstGeom prst="wedgeRectCallout">
            <a:avLst>
              <a:gd name="adj1" fmla="val 32764"/>
              <a:gd name="adj2" fmla="val 1002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Traffic Sent with MAC B Source</a:t>
            </a:r>
          </a:p>
        </p:txBody>
      </p:sp>
      <p:pic>
        <p:nvPicPr>
          <p:cNvPr id="53264" name="Picture 16" descr="pe0239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7586663"/>
            <a:ext cx="13287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5" name="Picture 17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5" y="7586663"/>
            <a:ext cx="1301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6" name="Picture 1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897188"/>
            <a:ext cx="971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5" grpId="0" animBg="1"/>
      <p:bldP spid="187406" grpId="0" animBg="1"/>
      <p:bldP spid="1874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33388"/>
            <a:ext cx="11585575" cy="1192212"/>
          </a:xfrm>
        </p:spPr>
        <p:txBody>
          <a:bodyPr/>
          <a:lstStyle/>
          <a:p>
            <a:pPr eaLnBrk="1" hangingPunct="1"/>
            <a:r>
              <a:rPr lang="en-US" altLang="en-US"/>
              <a:t>Spoofing Attack: IP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448675" y="2162175"/>
            <a:ext cx="4073525" cy="5080000"/>
          </a:xfrm>
        </p:spPr>
        <p:txBody>
          <a:bodyPr/>
          <a:lstStyle/>
          <a:p>
            <a:pPr eaLnBrk="1" hangingPunct="1"/>
            <a:r>
              <a:rPr lang="en-US" altLang="en-US" sz="2600"/>
              <a:t>Attacker sends packets with the incorrect source IP address </a:t>
            </a:r>
          </a:p>
          <a:p>
            <a:pPr eaLnBrk="1" hangingPunct="1"/>
            <a:r>
              <a:rPr lang="en-US" altLang="en-US" sz="2600"/>
              <a:t>Whatever device the packet is sent to will never reply to the attacker</a:t>
            </a:r>
          </a:p>
        </p:txBody>
      </p:sp>
      <p:sp>
        <p:nvSpPr>
          <p:cNvPr id="189444" name="Line 4"/>
          <p:cNvSpPr>
            <a:spLocks noChangeShapeType="1"/>
          </p:cNvSpPr>
          <p:nvPr/>
        </p:nvSpPr>
        <p:spPr bwMode="auto">
          <a:xfrm flipV="1">
            <a:off x="6765925" y="3251200"/>
            <a:ext cx="0" cy="2276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199313" y="2817813"/>
            <a:ext cx="12842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A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0875963" y="6719888"/>
            <a:ext cx="1162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B</a:t>
            </a:r>
          </a:p>
        </p:txBody>
      </p:sp>
      <p:sp>
        <p:nvSpPr>
          <p:cNvPr id="189447" name="Line 7"/>
          <p:cNvSpPr>
            <a:spLocks noChangeShapeType="1"/>
          </p:cNvSpPr>
          <p:nvPr/>
        </p:nvSpPr>
        <p:spPr bwMode="auto">
          <a:xfrm flipV="1">
            <a:off x="6550025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10560050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540000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>
            <a:off x="2540000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pic>
        <p:nvPicPr>
          <p:cNvPr id="54283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5418138"/>
            <a:ext cx="12239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96925" y="6394450"/>
            <a:ext cx="1163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189453" name="Freeform 13"/>
          <p:cNvSpPr>
            <a:spLocks/>
          </p:cNvSpPr>
          <p:nvPr/>
        </p:nvSpPr>
        <p:spPr bwMode="auto">
          <a:xfrm>
            <a:off x="2322513" y="3468688"/>
            <a:ext cx="4119562" cy="3900487"/>
          </a:xfrm>
          <a:custGeom>
            <a:avLst/>
            <a:gdLst>
              <a:gd name="T0" fmla="*/ 0 w 1824"/>
              <a:gd name="T1" fmla="*/ 2147483647 h 1728"/>
              <a:gd name="T2" fmla="*/ 2147483647 w 1824"/>
              <a:gd name="T3" fmla="*/ 2147483647 h 1728"/>
              <a:gd name="T4" fmla="*/ 2147483647 w 1824"/>
              <a:gd name="T5" fmla="*/ 2147483647 h 1728"/>
              <a:gd name="T6" fmla="*/ 2147483647 w 1824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728"/>
              <a:gd name="T14" fmla="*/ 1824 w 182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728">
                <a:moveTo>
                  <a:pt x="0" y="1728"/>
                </a:moveTo>
                <a:lnTo>
                  <a:pt x="2" y="873"/>
                </a:lnTo>
                <a:lnTo>
                  <a:pt x="1822" y="873"/>
                </a:lnTo>
                <a:lnTo>
                  <a:pt x="1824" y="0"/>
                </a:lnTo>
              </a:path>
            </a:pathLst>
          </a:custGeom>
          <a:noFill/>
          <a:ln w="38100">
            <a:solidFill>
              <a:srgbClr val="8A44A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89454" name="AutoShape 14"/>
          <p:cNvSpPr>
            <a:spLocks noChangeArrowheads="1"/>
          </p:cNvSpPr>
          <p:nvPr/>
        </p:nvSpPr>
        <p:spPr bwMode="auto">
          <a:xfrm>
            <a:off x="2936875" y="2058988"/>
            <a:ext cx="2535238" cy="1300162"/>
          </a:xfrm>
          <a:prstGeom prst="wedgeRectCallout">
            <a:avLst>
              <a:gd name="adj1" fmla="val 84356"/>
              <a:gd name="adj2" fmla="val 38194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Received Traffic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Source IP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auto">
          <a:xfrm>
            <a:off x="373063" y="3792538"/>
            <a:ext cx="2384425" cy="1084262"/>
          </a:xfrm>
          <a:prstGeom prst="wedgeRectCallout">
            <a:avLst>
              <a:gd name="adj1" fmla="val 32764"/>
              <a:gd name="adj2" fmla="val 100208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Traffic Sent with IP 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Source</a:t>
            </a:r>
          </a:p>
        </p:txBody>
      </p:sp>
      <p:pic>
        <p:nvPicPr>
          <p:cNvPr id="54288" name="Picture 16" descr="pe0239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7586663"/>
            <a:ext cx="13287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7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5" y="7586663"/>
            <a:ext cx="1301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0" name="Picture 1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897188"/>
            <a:ext cx="971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3" grpId="0" animBg="1"/>
      <p:bldP spid="189454" grpId="0" animBg="1"/>
      <p:bldP spid="1894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33388"/>
            <a:ext cx="11585575" cy="1192212"/>
          </a:xfrm>
        </p:spPr>
        <p:txBody>
          <a:bodyPr/>
          <a:lstStyle/>
          <a:p>
            <a:pPr eaLnBrk="1" hangingPunct="1"/>
            <a:r>
              <a:rPr lang="en-US" altLang="en-US"/>
              <a:t>Spoofing Attack: IP/MAC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448675" y="2162175"/>
            <a:ext cx="4122738" cy="5080000"/>
          </a:xfrm>
        </p:spPr>
        <p:txBody>
          <a:bodyPr/>
          <a:lstStyle/>
          <a:p>
            <a:pPr eaLnBrk="1" hangingPunct="1"/>
            <a:r>
              <a:rPr lang="en-US" altLang="en-US" sz="2600"/>
              <a:t>Attacker sends packets with the incorrect source IP and MAC address</a:t>
            </a:r>
          </a:p>
          <a:p>
            <a:pPr eaLnBrk="1" hangingPunct="1"/>
            <a:r>
              <a:rPr lang="en-US" altLang="en-US" sz="2600"/>
              <a:t>Now looks like a device that is already on the network</a:t>
            </a:r>
          </a:p>
        </p:txBody>
      </p:sp>
      <p:sp>
        <p:nvSpPr>
          <p:cNvPr id="191492" name="Line 4"/>
          <p:cNvSpPr>
            <a:spLocks noChangeShapeType="1"/>
          </p:cNvSpPr>
          <p:nvPr/>
        </p:nvSpPr>
        <p:spPr bwMode="auto">
          <a:xfrm flipV="1">
            <a:off x="6765925" y="3251200"/>
            <a:ext cx="0" cy="2276475"/>
          </a:xfrm>
          <a:prstGeom prst="line">
            <a:avLst/>
          </a:prstGeom>
          <a:noFill/>
          <a:ln w="38100">
            <a:solidFill>
              <a:srgbClr val="B92B38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199313" y="2817813"/>
            <a:ext cx="1284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A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0875963" y="6719888"/>
            <a:ext cx="1162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B</a:t>
            </a:r>
          </a:p>
        </p:txBody>
      </p:sp>
      <p:sp>
        <p:nvSpPr>
          <p:cNvPr id="191495" name="Line 7"/>
          <p:cNvSpPr>
            <a:spLocks noChangeShapeType="1"/>
          </p:cNvSpPr>
          <p:nvPr/>
        </p:nvSpPr>
        <p:spPr bwMode="auto">
          <a:xfrm flipV="1">
            <a:off x="6550025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>
            <a:off x="10560050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V="1">
            <a:off x="2540000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2540000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pic>
        <p:nvPicPr>
          <p:cNvPr id="5530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5418138"/>
            <a:ext cx="12239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96925" y="6394450"/>
            <a:ext cx="1163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191501" name="Freeform 13"/>
          <p:cNvSpPr>
            <a:spLocks/>
          </p:cNvSpPr>
          <p:nvPr/>
        </p:nvSpPr>
        <p:spPr bwMode="auto">
          <a:xfrm>
            <a:off x="2322513" y="3468688"/>
            <a:ext cx="4119562" cy="3900487"/>
          </a:xfrm>
          <a:custGeom>
            <a:avLst/>
            <a:gdLst>
              <a:gd name="T0" fmla="*/ 0 w 1824"/>
              <a:gd name="T1" fmla="*/ 2147483647 h 1728"/>
              <a:gd name="T2" fmla="*/ 2147483647 w 1824"/>
              <a:gd name="T3" fmla="*/ 2147483647 h 1728"/>
              <a:gd name="T4" fmla="*/ 2147483647 w 1824"/>
              <a:gd name="T5" fmla="*/ 2147483647 h 1728"/>
              <a:gd name="T6" fmla="*/ 2147483647 w 1824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728"/>
              <a:gd name="T14" fmla="*/ 1824 w 182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728">
                <a:moveTo>
                  <a:pt x="0" y="1728"/>
                </a:moveTo>
                <a:lnTo>
                  <a:pt x="2" y="873"/>
                </a:lnTo>
                <a:lnTo>
                  <a:pt x="1822" y="873"/>
                </a:lnTo>
                <a:lnTo>
                  <a:pt x="1824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91502" name="AutoShape 14"/>
          <p:cNvSpPr>
            <a:spLocks noChangeArrowheads="1"/>
          </p:cNvSpPr>
          <p:nvPr/>
        </p:nvSpPr>
        <p:spPr bwMode="auto">
          <a:xfrm>
            <a:off x="2936875" y="2058988"/>
            <a:ext cx="2535238" cy="1300162"/>
          </a:xfrm>
          <a:prstGeom prst="wedgeRectCallout">
            <a:avLst>
              <a:gd name="adj1" fmla="val 88542"/>
              <a:gd name="adj2" fmla="val 38194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Received Traffic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Source IP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Mac B</a:t>
            </a:r>
          </a:p>
        </p:txBody>
      </p:sp>
      <p:sp>
        <p:nvSpPr>
          <p:cNvPr id="191503" name="AutoShape 15"/>
          <p:cNvSpPr>
            <a:spLocks noChangeArrowheads="1"/>
          </p:cNvSpPr>
          <p:nvPr/>
        </p:nvSpPr>
        <p:spPr bwMode="auto">
          <a:xfrm>
            <a:off x="373063" y="3792538"/>
            <a:ext cx="2776537" cy="1084262"/>
          </a:xfrm>
          <a:prstGeom prst="wedgeRectCallout">
            <a:avLst>
              <a:gd name="adj1" fmla="val 32764"/>
              <a:gd name="adj2" fmla="val 10020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Traffic Sent with IP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MAC B Source</a:t>
            </a:r>
          </a:p>
        </p:txBody>
      </p:sp>
      <p:pic>
        <p:nvPicPr>
          <p:cNvPr id="55312" name="Picture 16" descr="pe0239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7586663"/>
            <a:ext cx="13287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3" name="Picture 17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5" y="7586663"/>
            <a:ext cx="1301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4" name="Picture 1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897188"/>
            <a:ext cx="971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1" grpId="0" animBg="1"/>
      <p:bldP spid="191502" grpId="0" animBg="1"/>
      <p:bldP spid="1915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Line 2"/>
          <p:cNvSpPr>
            <a:spLocks noChangeShapeType="1"/>
          </p:cNvSpPr>
          <p:nvPr/>
        </p:nvSpPr>
        <p:spPr bwMode="auto">
          <a:xfrm flipV="1">
            <a:off x="6765925" y="3251200"/>
            <a:ext cx="0" cy="2276475"/>
          </a:xfrm>
          <a:prstGeom prst="line">
            <a:avLst/>
          </a:prstGeom>
          <a:noFill/>
          <a:ln w="38100">
            <a:solidFill>
              <a:srgbClr val="B92B38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 flipV="1">
            <a:off x="6765925" y="3251200"/>
            <a:ext cx="0" cy="2276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 flipV="1">
            <a:off x="6550025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>
            <a:off x="10560050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 flipV="1">
            <a:off x="2540000" y="5743575"/>
            <a:ext cx="401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2540000" y="5743575"/>
            <a:ext cx="0" cy="205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pic>
        <p:nvPicPr>
          <p:cNvPr id="56328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5418138"/>
            <a:ext cx="12239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 descr="pe0239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7586663"/>
            <a:ext cx="13287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5" y="7586663"/>
            <a:ext cx="1301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1" name="Rectangle 11"/>
          <p:cNvSpPr>
            <a:spLocks noGrp="1" noChangeArrowheads="1"/>
          </p:cNvSpPr>
          <p:nvPr>
            <p:ph type="title"/>
          </p:nvPr>
        </p:nvSpPr>
        <p:spPr>
          <a:xfrm>
            <a:off x="635000" y="1066800"/>
            <a:ext cx="11583988" cy="1192213"/>
          </a:xfrm>
        </p:spPr>
        <p:txBody>
          <a:bodyPr/>
          <a:lstStyle/>
          <a:p>
            <a:pPr eaLnBrk="1" hangingPunct="1"/>
            <a:r>
              <a:rPr lang="en-US" altLang="en-US"/>
              <a:t>Countermeasures to Spoofing Attacks:</a:t>
            </a:r>
            <a:br>
              <a:rPr lang="en-US" altLang="en-US"/>
            </a:br>
            <a:r>
              <a:rPr lang="en-US" altLang="en-US"/>
              <a:t>IP Source Guard</a:t>
            </a:r>
          </a:p>
        </p:txBody>
      </p:sp>
      <p:sp>
        <p:nvSpPr>
          <p:cNvPr id="56332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9093200" y="1981200"/>
            <a:ext cx="3576638" cy="50800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sz="2600"/>
              <a:t>Uses the DHCP snooping binding table information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600"/>
              <a:t>IP Source Guard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/>
              <a:t>Operates just like dynamic ARP inspection, but looks at every packet, not just ARP packet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51363" y="3684588"/>
            <a:ext cx="1843087" cy="2709862"/>
            <a:chOff x="1872" y="1632"/>
            <a:chExt cx="816" cy="1200"/>
          </a:xfrm>
        </p:grpSpPr>
        <p:sp>
          <p:nvSpPr>
            <p:cNvPr id="56351" name="AutoShape 14"/>
            <p:cNvSpPr>
              <a:spLocks noChangeArrowheads="1"/>
            </p:cNvSpPr>
            <p:nvPr/>
          </p:nvSpPr>
          <p:spPr bwMode="auto">
            <a:xfrm>
              <a:off x="1872" y="1632"/>
              <a:ext cx="816" cy="384"/>
            </a:xfrm>
            <a:prstGeom prst="wedgeRectCallout">
              <a:avLst>
                <a:gd name="adj1" fmla="val 34560"/>
                <a:gd name="adj2" fmla="val 110417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2124" tIns="41061" rIns="82124" bIns="41061" anchor="ctr"/>
            <a:lstStyle>
              <a:lvl1pPr algn="l" defTabSz="11572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Is This Is My Binding Table?</a:t>
              </a:r>
            </a:p>
          </p:txBody>
        </p:sp>
        <p:sp>
          <p:nvSpPr>
            <p:cNvPr id="56352" name="Oval 15"/>
            <p:cNvSpPr>
              <a:spLocks noChangeArrowheads="1"/>
            </p:cNvSpPr>
            <p:nvPr/>
          </p:nvSpPr>
          <p:spPr bwMode="auto">
            <a:xfrm>
              <a:off x="2496" y="2256"/>
              <a:ext cx="144" cy="576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51363" y="3684588"/>
            <a:ext cx="1843087" cy="2709862"/>
            <a:chOff x="3120" y="1632"/>
            <a:chExt cx="816" cy="1200"/>
          </a:xfrm>
        </p:grpSpPr>
        <p:sp>
          <p:nvSpPr>
            <p:cNvPr id="56349" name="AutoShape 17"/>
            <p:cNvSpPr>
              <a:spLocks noChangeArrowheads="1"/>
            </p:cNvSpPr>
            <p:nvPr/>
          </p:nvSpPr>
          <p:spPr bwMode="auto">
            <a:xfrm>
              <a:off x="3120" y="1632"/>
              <a:ext cx="816" cy="384"/>
            </a:xfrm>
            <a:prstGeom prst="wedgeRectCallout">
              <a:avLst>
                <a:gd name="adj1" fmla="val 34560"/>
                <a:gd name="adj2" fmla="val 11041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 anchor="ctr"/>
            <a:lstStyle>
              <a:lvl1pPr algn="l" defTabSz="11572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NO</a:t>
              </a:r>
            </a:p>
          </p:txBody>
        </p:sp>
        <p:sp>
          <p:nvSpPr>
            <p:cNvPr id="56350" name="Oval 18"/>
            <p:cNvSpPr>
              <a:spLocks noChangeArrowheads="1"/>
            </p:cNvSpPr>
            <p:nvPr/>
          </p:nvSpPr>
          <p:spPr bwMode="auto">
            <a:xfrm>
              <a:off x="3744" y="2256"/>
              <a:ext cx="144" cy="57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</p:grpSp>
      <p:sp>
        <p:nvSpPr>
          <p:cNvPr id="193555" name="AutoShape 19"/>
          <p:cNvSpPr>
            <a:spLocks noChangeArrowheads="1"/>
          </p:cNvSpPr>
          <p:nvPr/>
        </p:nvSpPr>
        <p:spPr bwMode="auto">
          <a:xfrm>
            <a:off x="4117975" y="3576638"/>
            <a:ext cx="2074863" cy="1082675"/>
          </a:xfrm>
          <a:prstGeom prst="wedgeRectCallout">
            <a:avLst>
              <a:gd name="adj1" fmla="val 40644"/>
              <a:gd name="adj2" fmla="val 104375"/>
            </a:avLst>
          </a:prstGeom>
          <a:solidFill>
            <a:srgbClr val="FFFF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116797" tIns="58397" rIns="116797" bIns="5839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Nonmatching Traffic Dropped</a:t>
            </a:r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 flipV="1">
            <a:off x="6765925" y="3143250"/>
            <a:ext cx="0" cy="22748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56337" name="Text Box 21"/>
          <p:cNvSpPr txBox="1">
            <a:spLocks noChangeArrowheads="1"/>
          </p:cNvSpPr>
          <p:nvPr/>
        </p:nvSpPr>
        <p:spPr bwMode="auto">
          <a:xfrm>
            <a:off x="7261225" y="2709863"/>
            <a:ext cx="1527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10.1.1.1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A</a:t>
            </a:r>
          </a:p>
        </p:txBody>
      </p:sp>
      <p:sp>
        <p:nvSpPr>
          <p:cNvPr id="193558" name="Text Box 22"/>
          <p:cNvSpPr txBox="1">
            <a:spLocks noChangeArrowheads="1"/>
          </p:cNvSpPr>
          <p:nvPr/>
        </p:nvSpPr>
        <p:spPr bwMode="auto">
          <a:xfrm>
            <a:off x="857250" y="6284913"/>
            <a:ext cx="11636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193559" name="AutoShape 23"/>
          <p:cNvSpPr>
            <a:spLocks noChangeArrowheads="1"/>
          </p:cNvSpPr>
          <p:nvPr/>
        </p:nvSpPr>
        <p:spPr bwMode="auto">
          <a:xfrm>
            <a:off x="3468688" y="7586663"/>
            <a:ext cx="2166937" cy="1300162"/>
          </a:xfrm>
          <a:prstGeom prst="wedgeRectCallout">
            <a:avLst>
              <a:gd name="adj1" fmla="val 57292"/>
              <a:gd name="adj2" fmla="val -152431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Received Traffic Source IP 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Mac B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857250" y="6284913"/>
            <a:ext cx="11636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193561" name="Freeform 25"/>
          <p:cNvSpPr>
            <a:spLocks/>
          </p:cNvSpPr>
          <p:nvPr/>
        </p:nvSpPr>
        <p:spPr bwMode="auto">
          <a:xfrm>
            <a:off x="2384425" y="5330825"/>
            <a:ext cx="3748088" cy="1930400"/>
          </a:xfrm>
          <a:custGeom>
            <a:avLst/>
            <a:gdLst>
              <a:gd name="T0" fmla="*/ 0 w 1660"/>
              <a:gd name="T1" fmla="*/ 2147483647 h 855"/>
              <a:gd name="T2" fmla="*/ 2147483647 w 1660"/>
              <a:gd name="T3" fmla="*/ 0 h 855"/>
              <a:gd name="T4" fmla="*/ 2147483647 w 1660"/>
              <a:gd name="T5" fmla="*/ 0 h 855"/>
              <a:gd name="T6" fmla="*/ 2147483647 w 1660"/>
              <a:gd name="T7" fmla="*/ 2147483647 h 855"/>
              <a:gd name="T8" fmla="*/ 0 60000 65536"/>
              <a:gd name="T9" fmla="*/ 0 60000 65536"/>
              <a:gd name="T10" fmla="*/ 0 60000 65536"/>
              <a:gd name="T11" fmla="*/ 0 60000 65536"/>
              <a:gd name="T12" fmla="*/ 0 w 1660"/>
              <a:gd name="T13" fmla="*/ 0 h 855"/>
              <a:gd name="T14" fmla="*/ 1660 w 1660"/>
              <a:gd name="T15" fmla="*/ 855 h 8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0" h="855">
                <a:moveTo>
                  <a:pt x="0" y="855"/>
                </a:moveTo>
                <a:lnTo>
                  <a:pt x="2" y="0"/>
                </a:lnTo>
                <a:lnTo>
                  <a:pt x="1660" y="0"/>
                </a:lnTo>
                <a:lnTo>
                  <a:pt x="1653" y="7"/>
                </a:lnTo>
              </a:path>
            </a:pathLst>
          </a:custGeom>
          <a:noFill/>
          <a:ln w="38100">
            <a:solidFill>
              <a:srgbClr val="89A4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93562" name="Freeform 26"/>
          <p:cNvSpPr>
            <a:spLocks/>
          </p:cNvSpPr>
          <p:nvPr/>
        </p:nvSpPr>
        <p:spPr bwMode="auto">
          <a:xfrm>
            <a:off x="2925763" y="5969000"/>
            <a:ext cx="3179762" cy="1292225"/>
          </a:xfrm>
          <a:custGeom>
            <a:avLst/>
            <a:gdLst>
              <a:gd name="T0" fmla="*/ 0 w 1408"/>
              <a:gd name="T1" fmla="*/ 2147483647 h 572"/>
              <a:gd name="T2" fmla="*/ 2147483647 w 1408"/>
              <a:gd name="T3" fmla="*/ 2147483647 h 572"/>
              <a:gd name="T4" fmla="*/ 2147483647 w 1408"/>
              <a:gd name="T5" fmla="*/ 2147483647 h 572"/>
              <a:gd name="T6" fmla="*/ 2147483647 w 1408"/>
              <a:gd name="T7" fmla="*/ 0 h 572"/>
              <a:gd name="T8" fmla="*/ 0 60000 65536"/>
              <a:gd name="T9" fmla="*/ 0 60000 65536"/>
              <a:gd name="T10" fmla="*/ 0 60000 65536"/>
              <a:gd name="T11" fmla="*/ 0 60000 65536"/>
              <a:gd name="T12" fmla="*/ 0 w 1408"/>
              <a:gd name="T13" fmla="*/ 0 h 572"/>
              <a:gd name="T14" fmla="*/ 1408 w 1408"/>
              <a:gd name="T15" fmla="*/ 572 h 5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8" h="572">
                <a:moveTo>
                  <a:pt x="0" y="572"/>
                </a:moveTo>
                <a:lnTo>
                  <a:pt x="1" y="5"/>
                </a:lnTo>
                <a:lnTo>
                  <a:pt x="844" y="5"/>
                </a:lnTo>
                <a:lnTo>
                  <a:pt x="1408" y="0"/>
                </a:lnTo>
              </a:path>
            </a:pathLst>
          </a:custGeom>
          <a:noFill/>
          <a:ln w="38100">
            <a:solidFill>
              <a:srgbClr val="8A44A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sp>
        <p:nvSpPr>
          <p:cNvPr id="193563" name="AutoShape 27"/>
          <p:cNvSpPr>
            <a:spLocks noChangeArrowheads="1"/>
          </p:cNvSpPr>
          <p:nvPr/>
        </p:nvSpPr>
        <p:spPr bwMode="auto">
          <a:xfrm>
            <a:off x="433388" y="3684588"/>
            <a:ext cx="2384425" cy="1084262"/>
          </a:xfrm>
          <a:prstGeom prst="wedgeRectCallout">
            <a:avLst>
              <a:gd name="adj1" fmla="val 32764"/>
              <a:gd name="adj2" fmla="val 100208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7" rIns="103856" bIns="51927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Traffic Sent with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IP 10.1.1.3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Mac B</a:t>
            </a:r>
          </a:p>
        </p:txBody>
      </p:sp>
      <p:sp>
        <p:nvSpPr>
          <p:cNvPr id="193564" name="AutoShape 28"/>
          <p:cNvSpPr>
            <a:spLocks noChangeArrowheads="1"/>
          </p:cNvSpPr>
          <p:nvPr/>
        </p:nvSpPr>
        <p:spPr bwMode="auto">
          <a:xfrm>
            <a:off x="6719888" y="6935788"/>
            <a:ext cx="2382837" cy="1084262"/>
          </a:xfrm>
          <a:prstGeom prst="wedgeRectCallout">
            <a:avLst>
              <a:gd name="adj1" fmla="val -72824"/>
              <a:gd name="adj2" fmla="val -138125"/>
            </a:avLst>
          </a:prstGeom>
          <a:solidFill>
            <a:srgbClr val="6632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856" tIns="51926" rIns="103856" bIns="51926" anchor="ctr"/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Traffic Sent with IP 10.1.1.2  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193565" name="Freeform 29"/>
          <p:cNvSpPr>
            <a:spLocks/>
          </p:cNvSpPr>
          <p:nvPr/>
        </p:nvSpPr>
        <p:spPr bwMode="auto">
          <a:xfrm>
            <a:off x="3246438" y="6267450"/>
            <a:ext cx="2870200" cy="993775"/>
          </a:xfrm>
          <a:custGeom>
            <a:avLst/>
            <a:gdLst>
              <a:gd name="T0" fmla="*/ 2147483647 w 1271"/>
              <a:gd name="T1" fmla="*/ 2147483647 h 440"/>
              <a:gd name="T2" fmla="*/ 0 w 1271"/>
              <a:gd name="T3" fmla="*/ 0 h 440"/>
              <a:gd name="T4" fmla="*/ 2147483647 w 1271"/>
              <a:gd name="T5" fmla="*/ 0 h 440"/>
              <a:gd name="T6" fmla="*/ 0 60000 65536"/>
              <a:gd name="T7" fmla="*/ 0 60000 65536"/>
              <a:gd name="T8" fmla="*/ 0 60000 65536"/>
              <a:gd name="T9" fmla="*/ 0 w 1271"/>
              <a:gd name="T10" fmla="*/ 0 h 440"/>
              <a:gd name="T11" fmla="*/ 1271 w 1271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440">
                <a:moveTo>
                  <a:pt x="2" y="440"/>
                </a:moveTo>
                <a:lnTo>
                  <a:pt x="0" y="0"/>
                </a:lnTo>
                <a:lnTo>
                  <a:pt x="1271" y="0"/>
                </a:lnTo>
              </a:path>
            </a:pathLst>
          </a:custGeom>
          <a:noFill/>
          <a:ln w="38100">
            <a:solidFill>
              <a:srgbClr val="EEB3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797" tIns="58397" rIns="116797" bIns="58397" anchor="ctr"/>
          <a:lstStyle/>
          <a:p>
            <a:endParaRPr lang="en-US"/>
          </a:p>
        </p:txBody>
      </p:sp>
      <p:pic>
        <p:nvPicPr>
          <p:cNvPr id="193566" name="Picture 3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5202238"/>
            <a:ext cx="5207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3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2897188"/>
            <a:ext cx="971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8" name="Text Box 33"/>
          <p:cNvSpPr txBox="1">
            <a:spLocks noChangeArrowheads="1"/>
          </p:cNvSpPr>
          <p:nvPr/>
        </p:nvSpPr>
        <p:spPr bwMode="auto">
          <a:xfrm>
            <a:off x="10875963" y="6719888"/>
            <a:ext cx="1162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10.1.1.2</a:t>
            </a:r>
          </a:p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ea typeface="ヒラギノ角ゴ ProN W3"/>
                <a:sym typeface="Gill Sans"/>
              </a:rPr>
              <a:t>MAC B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193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93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9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9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5" grpId="0" build="allAtOnce" animBg="1"/>
      <p:bldP spid="193559" grpId="0" animBg="1"/>
      <p:bldP spid="193561" grpId="0" animBg="1"/>
      <p:bldP spid="193561" grpId="1" animBg="1"/>
      <p:bldP spid="193562" grpId="0" animBg="1"/>
      <p:bldP spid="193562" grpId="1" animBg="1"/>
      <p:bldP spid="193563" grpId="0" animBg="1"/>
      <p:bldP spid="193564" grpId="0" animBg="1"/>
      <p:bldP spid="193565" grpId="0" animBg="1"/>
      <p:bldP spid="19356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11430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/>
              <a:t>Countermeasures to Spoofing Attacks:</a:t>
            </a:r>
            <a:br>
              <a:rPr lang="en-US" altLang="en-US"/>
            </a:br>
            <a:r>
              <a:rPr lang="en-US" altLang="en-US"/>
              <a:t>IP Source Guard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100"/>
              <a:t>Uses the information from the DHCP snooping </a:t>
            </a:r>
            <a:br>
              <a:rPr lang="en-US" altLang="en-US" sz="3100"/>
            </a:br>
            <a:r>
              <a:rPr lang="en-US" altLang="en-US" sz="3100"/>
              <a:t>binding table</a:t>
            </a:r>
            <a:br>
              <a:rPr lang="en-US" altLang="en-US" sz="3100"/>
            </a:br>
            <a:endParaRPr lang="en-US" altLang="en-US" sz="3100"/>
          </a:p>
          <a:p>
            <a:pPr eaLnBrk="1" hangingPunct="1"/>
            <a:endParaRPr lang="en-US" altLang="en-US" sz="3100"/>
          </a:p>
          <a:p>
            <a:pPr eaLnBrk="1" hangingPunct="1"/>
            <a:endParaRPr lang="en-US" altLang="en-US" sz="3100"/>
          </a:p>
          <a:p>
            <a:pPr eaLnBrk="1" hangingPunct="1"/>
            <a:r>
              <a:rPr lang="en-US" altLang="en-US" sz="3100"/>
              <a:t>Looks at the MacAddress and IpAddress fields to see </a:t>
            </a:r>
            <a:br>
              <a:rPr lang="en-US" altLang="en-US" sz="3100"/>
            </a:br>
            <a:r>
              <a:rPr lang="en-US" altLang="en-US" sz="3100"/>
              <a:t>if the traffic from the interface is in the binding table, it not, traffic is blocked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41338" y="3468688"/>
            <a:ext cx="12039600" cy="1358900"/>
          </a:xfrm>
          <a:prstGeom prst="rect">
            <a:avLst/>
          </a:prstGeom>
          <a:solidFill>
            <a:srgbClr val="D2D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856" tIns="51927" rIns="103856" bIns="51927" anchor="ctr"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1700" b="1">
                <a:latin typeface="Courier New" pitchFamily="49" charset="0"/>
                <a:ea typeface="ヒラギノ角ゴ ProN W3"/>
                <a:sym typeface="Gill Sans"/>
              </a:rPr>
              <a:t>sh ip dhcp snooping binding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1700" b="1">
                <a:latin typeface="Courier New" pitchFamily="49" charset="0"/>
                <a:ea typeface="ヒラギノ角ゴ ProN W3"/>
                <a:sym typeface="Gill Sans"/>
              </a:rPr>
              <a:t>MacAddress          IpAddress       Lease(sec)   Type           VLAN  Interface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1700" b="1">
                <a:latin typeface="Courier New" pitchFamily="49" charset="0"/>
                <a:ea typeface="ヒラギノ角ゴ ProN W3"/>
                <a:sym typeface="Gill Sans"/>
              </a:rPr>
              <a:t>------------------  --------------- ----------   -------------  ----  --------------------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1700" b="1">
                <a:latin typeface="Courier New" pitchFamily="49" charset="0"/>
                <a:ea typeface="ヒラギノ角ゴ ProN W3"/>
                <a:sym typeface="Gill Sans"/>
              </a:rPr>
              <a:t>00:03:47:B5:9F:AD   10.120.4.10     193185       dhcp-snooping  4     FastEthernet3/18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330200" y="12192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/>
              <a:t>Countermeasures to Spoofing Attacks:</a:t>
            </a:r>
            <a:br>
              <a:rPr lang="en-US" altLang="en-US"/>
            </a:br>
            <a:r>
              <a:rPr lang="en-US" altLang="en-US"/>
              <a:t>IP Source Guard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>
          <a:xfrm>
            <a:off x="482600" y="2286000"/>
            <a:ext cx="12128500" cy="66294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/>
              <a:t>DHCP snooping has to be configured so the binding table it built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/>
              <a:t>IP Source Guard is configured by port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/>
              <a:t>IP Source Guard with MAC does not learn the MAC from the device connected to the switch, it learns it </a:t>
            </a:r>
            <a:br>
              <a:rPr lang="en-US" altLang="en-US" dirty="0"/>
            </a:br>
            <a:r>
              <a:rPr lang="en-US" altLang="en-US" dirty="0"/>
              <a:t>from the DHCP traffic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/>
              <a:t>Drawbacks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dirty="0"/>
              <a:t>Not supported on all hardware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dirty="0"/>
              <a:t>Resource intensive as it inspects all packets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>
                <a:cs typeface="Arial" pitchFamily="34" charset="0"/>
              </a:rPr>
              <a:t>Attacks on other Protocols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A75ACBC8-0BA8-4779-9B43-163CFA58D272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Other Protocols?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sz="2800" dirty="0"/>
              <a:t>Yersinia can help you with: 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CDP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DHCP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802.1Q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802.1X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DTP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HSRP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STP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ISL</a:t>
            </a:r>
          </a:p>
          <a:p>
            <a:pPr lvl="1" eaLnBrk="1" hangingPunct="1">
              <a:lnSpc>
                <a:spcPct val="75000"/>
              </a:lnSpc>
            </a:pPr>
            <a:r>
              <a:rPr lang="en-US" altLang="en-US" sz="2600" dirty="0"/>
              <a:t>VTP</a:t>
            </a:r>
          </a:p>
        </p:txBody>
      </p:sp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7800" y="3810000"/>
            <a:ext cx="7281863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Lower Levels Affect Higher Levels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1993900"/>
          </a:xfrm>
        </p:spPr>
        <p:txBody>
          <a:bodyPr/>
          <a:lstStyle/>
          <a:p>
            <a:pPr eaLnBrk="1" hangingPunct="1"/>
            <a:r>
              <a:rPr lang="en-US" altLang="en-US" sz="3200">
                <a:cs typeface="Arial" pitchFamily="34" charset="0"/>
              </a:rPr>
              <a:t>This means if one layer is hacked, communications are compromised without the other layers being aware</a:t>
            </a:r>
          </a:p>
          <a:p>
            <a:pPr eaLnBrk="1" hangingPunct="1"/>
            <a:r>
              <a:rPr lang="en-US" altLang="en-US" sz="3200">
                <a:cs typeface="Arial" pitchFamily="34" charset="0"/>
              </a:rPr>
              <a:t>Security is only as strong as the weakest link</a:t>
            </a:r>
          </a:p>
          <a:p>
            <a:pPr eaLnBrk="1" hangingPunct="1"/>
            <a:r>
              <a:rPr lang="en-US" altLang="en-US" sz="3200">
                <a:cs typeface="Arial" pitchFamily="34" charset="0"/>
              </a:rPr>
              <a:t>Layer 2 can be VERY weak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D96B8445-F63A-4412-B242-39B15C5BB5ED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365" name="Group 54"/>
          <p:cNvGrpSpPr>
            <a:grpSpLocks/>
          </p:cNvGrpSpPr>
          <p:nvPr/>
        </p:nvGrpSpPr>
        <p:grpSpPr bwMode="auto">
          <a:xfrm>
            <a:off x="1625600" y="4343400"/>
            <a:ext cx="9372600" cy="4572000"/>
            <a:chOff x="781050" y="2870200"/>
            <a:chExt cx="7531100" cy="368300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3598863" y="2895600"/>
              <a:ext cx="1901825" cy="3617913"/>
            </a:xfrm>
            <a:prstGeom prst="rect">
              <a:avLst/>
            </a:prstGeom>
            <a:solidFill>
              <a:srgbClr val="3E6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5367" name="Rectangle 3"/>
            <p:cNvSpPr>
              <a:spLocks noChangeArrowheads="1"/>
            </p:cNvSpPr>
            <p:nvPr/>
          </p:nvSpPr>
          <p:spPr bwMode="auto">
            <a:xfrm>
              <a:off x="781050" y="2895600"/>
              <a:ext cx="1901825" cy="3657600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5368" name="Rectangle 4"/>
            <p:cNvSpPr>
              <a:spLocks noChangeArrowheads="1"/>
            </p:cNvSpPr>
            <p:nvPr/>
          </p:nvSpPr>
          <p:spPr bwMode="auto">
            <a:xfrm>
              <a:off x="6408738" y="2895600"/>
              <a:ext cx="1903412" cy="3630613"/>
            </a:xfrm>
            <a:prstGeom prst="rect">
              <a:avLst/>
            </a:pr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en-US" altLang="en-US" sz="4200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5369" name="Text Box 7"/>
            <p:cNvSpPr txBox="1">
              <a:spLocks noChangeArrowheads="1"/>
            </p:cNvSpPr>
            <p:nvPr/>
          </p:nvSpPr>
          <p:spPr bwMode="auto">
            <a:xfrm>
              <a:off x="3573463" y="3325813"/>
              <a:ext cx="1844675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3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5370" name="Text Box 8"/>
            <p:cNvSpPr txBox="1">
              <a:spLocks noChangeArrowheads="1"/>
            </p:cNvSpPr>
            <p:nvPr/>
          </p:nvSpPr>
          <p:spPr bwMode="auto">
            <a:xfrm>
              <a:off x="3573463" y="3497263"/>
              <a:ext cx="1878012" cy="382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00"/>
                  </a:solidFill>
                  <a:latin typeface="Gill Sans"/>
                  <a:ea typeface="ヒラギノ角ゴ ProN W3"/>
                  <a:sym typeface="Gill Sans"/>
                </a:rPr>
                <a:t>POP3, IMAP, IM, SSL, SSH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05384" y="6095383"/>
              <a:ext cx="445564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300281" y="5638845"/>
              <a:ext cx="445564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309210" y="5202767"/>
              <a:ext cx="445692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319415" y="4766690"/>
              <a:ext cx="44556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3611563" y="5865813"/>
              <a:ext cx="1885950" cy="23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Physical Links</a:t>
              </a:r>
            </a:p>
          </p:txBody>
        </p:sp>
        <p:sp>
          <p:nvSpPr>
            <p:cNvPr id="15376" name="Text Box 14"/>
            <p:cNvSpPr txBox="1">
              <a:spLocks noChangeArrowheads="1"/>
            </p:cNvSpPr>
            <p:nvPr/>
          </p:nvSpPr>
          <p:spPr bwMode="auto">
            <a:xfrm>
              <a:off x="3597275" y="4978400"/>
              <a:ext cx="1885950" cy="23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IP Addresses</a:t>
              </a:r>
            </a:p>
          </p:txBody>
        </p:sp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3619500" y="4546600"/>
              <a:ext cx="1885950" cy="23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Protocols/Ports</a:t>
              </a:r>
            </a:p>
          </p:txBody>
        </p:sp>
        <p:grpSp>
          <p:nvGrpSpPr>
            <p:cNvPr id="15378" name="Group 16"/>
            <p:cNvGrpSpPr>
              <a:grpSpLocks/>
            </p:cNvGrpSpPr>
            <p:nvPr/>
          </p:nvGrpSpPr>
          <p:grpSpPr bwMode="auto">
            <a:xfrm>
              <a:off x="2343150" y="5372100"/>
              <a:ext cx="4408488" cy="285750"/>
              <a:chOff x="1440" y="3312"/>
              <a:chExt cx="2807" cy="192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440" y="3490"/>
                <a:ext cx="2807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lIns="73025" tIns="36512" rIns="73025" bIns="36512"/>
              <a:lstStyle/>
              <a:p>
                <a:pPr>
                  <a:defRPr/>
                </a:pPr>
                <a:endParaRPr lang="en-US">
                  <a:latin typeface="Arial" pitchFamily="-111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5414" name="Rectangle 18"/>
              <p:cNvSpPr>
                <a:spLocks noChangeArrowheads="1"/>
              </p:cNvSpPr>
              <p:nvPr/>
            </p:nvSpPr>
            <p:spPr bwMode="auto">
              <a:xfrm>
                <a:off x="2250" y="3312"/>
                <a:ext cx="1200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73025" tIns="36512" rIns="73025" bIns="36512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5415" name="Text Box 19"/>
              <p:cNvSpPr txBox="1">
                <a:spLocks noChangeArrowheads="1"/>
              </p:cNvSpPr>
              <p:nvPr/>
            </p:nvSpPr>
            <p:spPr bwMode="auto">
              <a:xfrm>
                <a:off x="2258" y="3322"/>
                <a:ext cx="1188" cy="1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Initial Compromise</a:t>
                </a:r>
              </a:p>
            </p:txBody>
          </p:sp>
        </p:grp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300281" y="3416256"/>
              <a:ext cx="445564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lIns="73025" tIns="36512" rIns="73025" bIns="36512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5380" name="Text Box 21"/>
            <p:cNvSpPr txBox="1">
              <a:spLocks noChangeArrowheads="1"/>
            </p:cNvSpPr>
            <p:nvPr/>
          </p:nvSpPr>
          <p:spPr bwMode="auto">
            <a:xfrm>
              <a:off x="3611563" y="3135313"/>
              <a:ext cx="1885950" cy="23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Application Stream</a:t>
              </a:r>
            </a:p>
          </p:txBody>
        </p:sp>
        <p:sp>
          <p:nvSpPr>
            <p:cNvPr id="15381" name="AutoShape 22"/>
            <p:cNvSpPr>
              <a:spLocks noChangeArrowheads="1"/>
            </p:cNvSpPr>
            <p:nvPr/>
          </p:nvSpPr>
          <p:spPr bwMode="auto">
            <a:xfrm>
              <a:off x="2782888" y="2870200"/>
              <a:ext cx="646112" cy="2601913"/>
            </a:xfrm>
            <a:prstGeom prst="upArrow">
              <a:avLst>
                <a:gd name="adj1" fmla="val 50000"/>
                <a:gd name="adj2" fmla="val 100676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en-US" sz="2000" b="1">
                <a:solidFill>
                  <a:schemeClr val="tx2"/>
                </a:solidFill>
                <a:latin typeface="Gill Sans"/>
                <a:ea typeface="ヒラギノ角ゴ ProN W3"/>
                <a:sym typeface="Gill Sans"/>
              </a:endParaRPr>
            </a:p>
          </p:txBody>
        </p:sp>
        <p:sp>
          <p:nvSpPr>
            <p:cNvPr id="15382" name="Text Box 23"/>
            <p:cNvSpPr txBox="1">
              <a:spLocks noChangeArrowheads="1"/>
            </p:cNvSpPr>
            <p:nvPr/>
          </p:nvSpPr>
          <p:spPr bwMode="auto">
            <a:xfrm rot="-5400000">
              <a:off x="2122488" y="4240922"/>
              <a:ext cx="1933575" cy="306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Compromised</a:t>
              </a:r>
            </a:p>
          </p:txBody>
        </p:sp>
        <p:grpSp>
          <p:nvGrpSpPr>
            <p:cNvPr id="15383" name="Group 24"/>
            <p:cNvGrpSpPr>
              <a:grpSpLocks/>
            </p:cNvGrpSpPr>
            <p:nvPr/>
          </p:nvGrpSpPr>
          <p:grpSpPr bwMode="auto">
            <a:xfrm>
              <a:off x="1139825" y="3149600"/>
              <a:ext cx="1190625" cy="3175000"/>
              <a:chOff x="4230" y="1686"/>
              <a:chExt cx="750" cy="2250"/>
            </a:xfrm>
          </p:grpSpPr>
          <p:sp>
            <p:nvSpPr>
              <p:cNvPr id="15399" name="Rectangle 25"/>
              <p:cNvSpPr>
                <a:spLocks noChangeArrowheads="1"/>
              </p:cNvSpPr>
              <p:nvPr/>
            </p:nvSpPr>
            <p:spPr bwMode="auto">
              <a:xfrm>
                <a:off x="4238" y="1686"/>
                <a:ext cx="741" cy="225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5400" name="Rectangle 26"/>
              <p:cNvSpPr>
                <a:spLocks noChangeArrowheads="1"/>
              </p:cNvSpPr>
              <p:nvPr/>
            </p:nvSpPr>
            <p:spPr bwMode="auto">
              <a:xfrm>
                <a:off x="4270" y="1751"/>
                <a:ext cx="6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Application</a:t>
                </a:r>
              </a:p>
            </p:txBody>
          </p:sp>
          <p:sp>
            <p:nvSpPr>
              <p:cNvPr id="15401" name="Rectangle 27"/>
              <p:cNvSpPr>
                <a:spLocks noChangeArrowheads="1"/>
              </p:cNvSpPr>
              <p:nvPr/>
            </p:nvSpPr>
            <p:spPr bwMode="auto">
              <a:xfrm>
                <a:off x="4236" y="2071"/>
                <a:ext cx="7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Presentation</a:t>
                </a:r>
              </a:p>
            </p:txBody>
          </p:sp>
          <p:sp>
            <p:nvSpPr>
              <p:cNvPr id="15402" name="Rectangle 28"/>
              <p:cNvSpPr>
                <a:spLocks noChangeArrowheads="1"/>
              </p:cNvSpPr>
              <p:nvPr/>
            </p:nvSpPr>
            <p:spPr bwMode="auto">
              <a:xfrm>
                <a:off x="4360" y="2390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Session</a:t>
                </a:r>
              </a:p>
            </p:txBody>
          </p:sp>
          <p:sp>
            <p:nvSpPr>
              <p:cNvPr id="15403" name="Rectangle 29"/>
              <p:cNvSpPr>
                <a:spLocks noChangeArrowheads="1"/>
              </p:cNvSpPr>
              <p:nvPr/>
            </p:nvSpPr>
            <p:spPr bwMode="auto">
              <a:xfrm>
                <a:off x="4313" y="2717"/>
                <a:ext cx="58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Transport</a:t>
                </a:r>
              </a:p>
            </p:txBody>
          </p:sp>
          <p:sp>
            <p:nvSpPr>
              <p:cNvPr id="15404" name="Rectangle 30"/>
              <p:cNvSpPr>
                <a:spLocks noChangeArrowheads="1"/>
              </p:cNvSpPr>
              <p:nvPr/>
            </p:nvSpPr>
            <p:spPr bwMode="auto">
              <a:xfrm>
                <a:off x="4353" y="3036"/>
                <a:ext cx="50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Network</a:t>
                </a:r>
              </a:p>
            </p:txBody>
          </p:sp>
          <p:sp>
            <p:nvSpPr>
              <p:cNvPr id="15405" name="Rectangle 31"/>
              <p:cNvSpPr>
                <a:spLocks noChangeArrowheads="1"/>
              </p:cNvSpPr>
              <p:nvPr/>
            </p:nvSpPr>
            <p:spPr bwMode="auto">
              <a:xfrm>
                <a:off x="4323" y="3356"/>
                <a:ext cx="5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Data Link</a:t>
                </a:r>
              </a:p>
            </p:txBody>
          </p:sp>
          <p:sp>
            <p:nvSpPr>
              <p:cNvPr id="15406" name="Rectangle 32"/>
              <p:cNvSpPr>
                <a:spLocks noChangeArrowheads="1"/>
              </p:cNvSpPr>
              <p:nvPr/>
            </p:nvSpPr>
            <p:spPr bwMode="auto">
              <a:xfrm>
                <a:off x="4347" y="3682"/>
                <a:ext cx="5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Physical</a:t>
                </a:r>
              </a:p>
            </p:txBody>
          </p:sp>
          <p:sp>
            <p:nvSpPr>
              <p:cNvPr id="15407" name="Line 33"/>
              <p:cNvSpPr>
                <a:spLocks noChangeShapeType="1"/>
              </p:cNvSpPr>
              <p:nvPr/>
            </p:nvSpPr>
            <p:spPr bwMode="auto">
              <a:xfrm>
                <a:off x="4236" y="1998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408" name="Line 34"/>
              <p:cNvSpPr>
                <a:spLocks noChangeShapeType="1"/>
              </p:cNvSpPr>
              <p:nvPr/>
            </p:nvSpPr>
            <p:spPr bwMode="auto">
              <a:xfrm>
                <a:off x="4236" y="2328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409" name="Line 35"/>
              <p:cNvSpPr>
                <a:spLocks noChangeShapeType="1"/>
              </p:cNvSpPr>
              <p:nvPr/>
            </p:nvSpPr>
            <p:spPr bwMode="auto">
              <a:xfrm>
                <a:off x="4236" y="2646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410" name="Line 36"/>
              <p:cNvSpPr>
                <a:spLocks noChangeShapeType="1"/>
              </p:cNvSpPr>
              <p:nvPr/>
            </p:nvSpPr>
            <p:spPr bwMode="auto">
              <a:xfrm>
                <a:off x="4236" y="2976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411" name="Line 37"/>
              <p:cNvSpPr>
                <a:spLocks noChangeShapeType="1"/>
              </p:cNvSpPr>
              <p:nvPr/>
            </p:nvSpPr>
            <p:spPr bwMode="auto">
              <a:xfrm>
                <a:off x="4230" y="3300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412" name="Line 38"/>
              <p:cNvSpPr>
                <a:spLocks noChangeShapeType="1"/>
              </p:cNvSpPr>
              <p:nvPr/>
            </p:nvSpPr>
            <p:spPr bwMode="auto">
              <a:xfrm>
                <a:off x="4230" y="3630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</p:grpSp>
        <p:grpSp>
          <p:nvGrpSpPr>
            <p:cNvPr id="15384" name="Group 39"/>
            <p:cNvGrpSpPr>
              <a:grpSpLocks/>
            </p:cNvGrpSpPr>
            <p:nvPr/>
          </p:nvGrpSpPr>
          <p:grpSpPr bwMode="auto">
            <a:xfrm>
              <a:off x="6740525" y="3149600"/>
              <a:ext cx="1190625" cy="3175000"/>
              <a:chOff x="4230" y="1686"/>
              <a:chExt cx="750" cy="2250"/>
            </a:xfrm>
          </p:grpSpPr>
          <p:sp>
            <p:nvSpPr>
              <p:cNvPr id="15385" name="Rectangle 40"/>
              <p:cNvSpPr>
                <a:spLocks noChangeArrowheads="1"/>
              </p:cNvSpPr>
              <p:nvPr/>
            </p:nvSpPr>
            <p:spPr bwMode="auto">
              <a:xfrm>
                <a:off x="4238" y="1686"/>
                <a:ext cx="741" cy="225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5386" name="Rectangle 41"/>
              <p:cNvSpPr>
                <a:spLocks noChangeArrowheads="1"/>
              </p:cNvSpPr>
              <p:nvPr/>
            </p:nvSpPr>
            <p:spPr bwMode="auto">
              <a:xfrm>
                <a:off x="4270" y="1751"/>
                <a:ext cx="6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Application</a:t>
                </a:r>
              </a:p>
            </p:txBody>
          </p:sp>
          <p:sp>
            <p:nvSpPr>
              <p:cNvPr id="15387" name="Rectangle 42"/>
              <p:cNvSpPr>
                <a:spLocks noChangeArrowheads="1"/>
              </p:cNvSpPr>
              <p:nvPr/>
            </p:nvSpPr>
            <p:spPr bwMode="auto">
              <a:xfrm>
                <a:off x="4236" y="2071"/>
                <a:ext cx="7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Presentation</a:t>
                </a:r>
              </a:p>
            </p:txBody>
          </p:sp>
          <p:sp>
            <p:nvSpPr>
              <p:cNvPr id="15388" name="Rectangle 43"/>
              <p:cNvSpPr>
                <a:spLocks noChangeArrowheads="1"/>
              </p:cNvSpPr>
              <p:nvPr/>
            </p:nvSpPr>
            <p:spPr bwMode="auto">
              <a:xfrm>
                <a:off x="4360" y="2390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Session</a:t>
                </a:r>
              </a:p>
            </p:txBody>
          </p:sp>
          <p:sp>
            <p:nvSpPr>
              <p:cNvPr id="15389" name="Rectangle 44"/>
              <p:cNvSpPr>
                <a:spLocks noChangeArrowheads="1"/>
              </p:cNvSpPr>
              <p:nvPr/>
            </p:nvSpPr>
            <p:spPr bwMode="auto">
              <a:xfrm>
                <a:off x="4313" y="2717"/>
                <a:ext cx="58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Transport</a:t>
                </a:r>
              </a:p>
            </p:txBody>
          </p:sp>
          <p:sp>
            <p:nvSpPr>
              <p:cNvPr id="15390" name="Rectangle 45"/>
              <p:cNvSpPr>
                <a:spLocks noChangeArrowheads="1"/>
              </p:cNvSpPr>
              <p:nvPr/>
            </p:nvSpPr>
            <p:spPr bwMode="auto">
              <a:xfrm>
                <a:off x="4353" y="3036"/>
                <a:ext cx="50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Network</a:t>
                </a:r>
              </a:p>
            </p:txBody>
          </p:sp>
          <p:sp>
            <p:nvSpPr>
              <p:cNvPr id="15391" name="Rectangle 46"/>
              <p:cNvSpPr>
                <a:spLocks noChangeArrowheads="1"/>
              </p:cNvSpPr>
              <p:nvPr/>
            </p:nvSpPr>
            <p:spPr bwMode="auto">
              <a:xfrm>
                <a:off x="4323" y="3356"/>
                <a:ext cx="5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Data Link</a:t>
                </a:r>
              </a:p>
            </p:txBody>
          </p:sp>
          <p:sp>
            <p:nvSpPr>
              <p:cNvPr id="15392" name="Rectangle 47"/>
              <p:cNvSpPr>
                <a:spLocks noChangeArrowheads="1"/>
              </p:cNvSpPr>
              <p:nvPr/>
            </p:nvSpPr>
            <p:spPr bwMode="auto">
              <a:xfrm>
                <a:off x="4347" y="3682"/>
                <a:ext cx="5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466" tIns="26734" rIns="53466" bIns="26734">
                <a:spAutoFit/>
              </a:bodyPr>
              <a:lstStyle>
                <a:lvl1pPr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946150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9461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Physical</a:t>
                </a:r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236" y="1998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394" name="Line 49"/>
              <p:cNvSpPr>
                <a:spLocks noChangeShapeType="1"/>
              </p:cNvSpPr>
              <p:nvPr/>
            </p:nvSpPr>
            <p:spPr bwMode="auto">
              <a:xfrm>
                <a:off x="4236" y="2328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395" name="Line 50"/>
              <p:cNvSpPr>
                <a:spLocks noChangeShapeType="1"/>
              </p:cNvSpPr>
              <p:nvPr/>
            </p:nvSpPr>
            <p:spPr bwMode="auto">
              <a:xfrm>
                <a:off x="4236" y="2646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396" name="Line 51"/>
              <p:cNvSpPr>
                <a:spLocks noChangeShapeType="1"/>
              </p:cNvSpPr>
              <p:nvPr/>
            </p:nvSpPr>
            <p:spPr bwMode="auto">
              <a:xfrm>
                <a:off x="4236" y="2976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397" name="Line 52"/>
              <p:cNvSpPr>
                <a:spLocks noChangeShapeType="1"/>
              </p:cNvSpPr>
              <p:nvPr/>
            </p:nvSpPr>
            <p:spPr bwMode="auto">
              <a:xfrm>
                <a:off x="4230" y="3300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  <p:sp>
            <p:nvSpPr>
              <p:cNvPr id="15398" name="Line 53"/>
              <p:cNvSpPr>
                <a:spLocks noChangeShapeType="1"/>
              </p:cNvSpPr>
              <p:nvPr/>
            </p:nvSpPr>
            <p:spPr bwMode="auto">
              <a:xfrm>
                <a:off x="4230" y="3630"/>
                <a:ext cx="743" cy="0"/>
              </a:xfrm>
              <a:prstGeom prst="line">
                <a:avLst/>
              </a:prstGeom>
              <a:noFill/>
              <a:ln w="12700">
                <a:solidFill>
                  <a:srgbClr val="015F8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3025" tIns="36512" rIns="73025" bIns="36512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Spanning Tree Basics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sz="2400" dirty="0"/>
              <a:t>STP purpose: to maintain loop-free topologies in a redundant Layer 2 infrastructure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r>
              <a:rPr lang="en-US" altLang="en-US" sz="2400" dirty="0"/>
              <a:t>STP is very simple; messages are sent using Bridge Protocol Data Units (BPDUs); basic messages include: configuration, topology change notification/acknowledgment (TCN/TCA); most have no </a:t>
            </a:r>
            <a:r>
              <a:rPr lang="ja-JP" altLang="en-US" sz="2400" dirty="0"/>
              <a:t>“</a:t>
            </a:r>
            <a:r>
              <a:rPr lang="en-US" altLang="ja-JP" sz="2400" dirty="0"/>
              <a:t>payload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eaLnBrk="1" hangingPunct="1">
              <a:lnSpc>
                <a:spcPct val="75000"/>
              </a:lnSpc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</a:pPr>
            <a:r>
              <a:rPr lang="en-US" altLang="en-US" sz="2400" dirty="0"/>
              <a:t>Avoiding loops ensures broadcast traffic does not become storms</a:t>
            </a:r>
          </a:p>
        </p:txBody>
      </p:sp>
      <p:sp>
        <p:nvSpPr>
          <p:cNvPr id="208900" name="Line 4"/>
          <p:cNvSpPr>
            <a:spLocks noChangeShapeType="1"/>
          </p:cNvSpPr>
          <p:nvPr/>
        </p:nvSpPr>
        <p:spPr bwMode="auto">
          <a:xfrm flipV="1">
            <a:off x="4903788" y="4213225"/>
            <a:ext cx="0" cy="1841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208901" name="Line 5"/>
          <p:cNvSpPr>
            <a:spLocks noChangeShapeType="1"/>
          </p:cNvSpPr>
          <p:nvPr/>
        </p:nvSpPr>
        <p:spPr bwMode="auto">
          <a:xfrm flipV="1">
            <a:off x="1978025" y="4105275"/>
            <a:ext cx="29257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 flipV="1">
            <a:off x="8020050" y="4213225"/>
            <a:ext cx="0" cy="18415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 flipV="1">
            <a:off x="4903788" y="4105275"/>
            <a:ext cx="292576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V="1">
            <a:off x="5011738" y="6272213"/>
            <a:ext cx="2927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208905" name="Line 9"/>
          <p:cNvSpPr>
            <a:spLocks noChangeShapeType="1"/>
          </p:cNvSpPr>
          <p:nvPr/>
        </p:nvSpPr>
        <p:spPr bwMode="auto">
          <a:xfrm flipV="1">
            <a:off x="7829550" y="6272213"/>
            <a:ext cx="29257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06400" y="4800600"/>
            <a:ext cx="3471863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300" b="1" dirty="0">
                <a:ea typeface="ヒラギノ角ゴ ProN W3"/>
                <a:sym typeface="Gill Sans"/>
              </a:rPr>
              <a:t>A </a:t>
            </a:r>
            <a:r>
              <a:rPr lang="ja-JP" altLang="en-US" sz="2300" b="1" dirty="0">
                <a:ea typeface="ヒラギノ角ゴ ProN W3"/>
                <a:sym typeface="Gill Sans"/>
              </a:rPr>
              <a:t>‘</a:t>
            </a:r>
            <a:r>
              <a:rPr lang="en-US" altLang="ja-JP" sz="2300" b="1" dirty="0">
                <a:ea typeface="ヒラギノ角ゴ ProN W3"/>
                <a:sym typeface="Gill Sans"/>
              </a:rPr>
              <a:t>Tree-Like</a:t>
            </a:r>
            <a:r>
              <a:rPr lang="ja-JP" altLang="en-US" sz="2300" b="1" dirty="0">
                <a:ea typeface="ヒラギノ角ゴ ProN W3"/>
                <a:sym typeface="Gill Sans"/>
              </a:rPr>
              <a:t>’</a:t>
            </a:r>
            <a:r>
              <a:rPr lang="en-US" altLang="ja-JP" sz="2300" b="1" dirty="0">
                <a:ea typeface="ヒラギノ角ゴ ProN W3"/>
                <a:sym typeface="Gill Sans"/>
              </a:rPr>
              <a:t>, </a:t>
            </a:r>
            <a:br>
              <a:rPr lang="en-US" altLang="ja-JP" sz="2300" b="1" dirty="0">
                <a:ea typeface="ヒラギノ角ゴ ProN W3"/>
                <a:sym typeface="Gill Sans"/>
              </a:rPr>
            </a:br>
            <a:r>
              <a:rPr lang="en-US" altLang="ja-JP" sz="2300" b="1" dirty="0">
                <a:ea typeface="ヒラギノ角ゴ ProN W3"/>
                <a:sym typeface="Gill Sans"/>
              </a:rPr>
              <a:t>Loop-Free Topology </a:t>
            </a:r>
            <a:br>
              <a:rPr lang="en-US" altLang="ja-JP" sz="2300" b="1" dirty="0">
                <a:ea typeface="ヒラギノ角ゴ ProN W3"/>
                <a:sym typeface="Gill Sans"/>
              </a:rPr>
            </a:br>
            <a:r>
              <a:rPr lang="en-US" altLang="ja-JP" sz="2300" b="1" dirty="0">
                <a:ea typeface="ヒラギノ角ゴ ProN W3"/>
                <a:sym typeface="Gill Sans"/>
              </a:rPr>
              <a:t>Is Established from </a:t>
            </a:r>
            <a:br>
              <a:rPr lang="en-US" altLang="ja-JP" sz="2300" b="1" dirty="0">
                <a:ea typeface="ヒラギノ角ゴ ProN W3"/>
                <a:sym typeface="Gill Sans"/>
              </a:rPr>
            </a:br>
            <a:r>
              <a:rPr lang="en-US" altLang="ja-JP" sz="2300" b="1" dirty="0">
                <a:ea typeface="ヒラギノ角ゴ ProN W3"/>
                <a:sym typeface="Gill Sans"/>
              </a:rPr>
              <a:t>the Perspective of </a:t>
            </a:r>
            <a:br>
              <a:rPr lang="en-US" altLang="ja-JP" sz="2300" b="1" dirty="0">
                <a:ea typeface="ヒラギノ角ゴ ProN W3"/>
                <a:sym typeface="Gill Sans"/>
              </a:rPr>
            </a:br>
            <a:r>
              <a:rPr lang="en-US" altLang="ja-JP" sz="2300" b="1" dirty="0">
                <a:ea typeface="ヒラギノ角ゴ ProN W3"/>
                <a:sym typeface="Gill Sans"/>
              </a:rPr>
              <a:t>the Root Bridge</a:t>
            </a:r>
            <a:endParaRPr lang="en-US" altLang="en-US" sz="2300" b="1" dirty="0">
              <a:ea typeface="ヒラギノ角ゴ ProN W3"/>
              <a:sym typeface="Gill Sans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9083675" y="2994025"/>
            <a:ext cx="3379788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300" b="1">
                <a:ea typeface="ヒラギノ角ゴ ProN W3"/>
                <a:sym typeface="Gill Sans"/>
              </a:rPr>
              <a:t>A Switch Is </a:t>
            </a:r>
            <a:br>
              <a:rPr lang="en-US" altLang="en-US" sz="2300" b="1">
                <a:ea typeface="ヒラギノ角ゴ ProN W3"/>
                <a:sym typeface="Gill Sans"/>
              </a:rPr>
            </a:br>
            <a:r>
              <a:rPr lang="en-US" altLang="en-US" sz="2300" b="1">
                <a:ea typeface="ヒラギノ角ゴ ProN W3"/>
                <a:sym typeface="Gill Sans"/>
              </a:rPr>
              <a:t>Elected as Root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300" b="1">
                <a:ea typeface="ヒラギノ角ゴ ProN W3"/>
                <a:sym typeface="Gill Sans"/>
              </a:rPr>
              <a:t>Root Selection Is Based on the Lowest Configured Priority </a:t>
            </a:r>
            <a:br>
              <a:rPr lang="en-US" altLang="en-US" sz="2300" b="1">
                <a:ea typeface="ヒラギノ角ゴ ProN W3"/>
                <a:sym typeface="Gill Sans"/>
              </a:rPr>
            </a:br>
            <a:r>
              <a:rPr lang="en-US" altLang="en-US" sz="2300" b="1">
                <a:ea typeface="ヒラギノ角ゴ ProN W3"/>
                <a:sym typeface="Gill Sans"/>
              </a:rPr>
              <a:t>of Any Switch 0–65535</a:t>
            </a:r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6051550" y="5792788"/>
            <a:ext cx="695325" cy="9128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lIns="130046" tIns="65023" rIns="130046" bIns="65023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100" b="1">
                <a:solidFill>
                  <a:schemeClr val="accent2"/>
                </a:solidFill>
                <a:latin typeface="Arial" pitchFamily="-106" charset="0"/>
                <a:ea typeface="+mn-ea"/>
                <a:cs typeface="ヒラギノ角ゴ ProN W3" charset="0"/>
                <a:sym typeface="Gill Sans" charset="0"/>
              </a:rPr>
              <a:t>X</a:t>
            </a:r>
          </a:p>
        </p:txBody>
      </p:sp>
      <p:pic>
        <p:nvPicPr>
          <p:cNvPr id="62477" name="Picture 13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621338"/>
            <a:ext cx="130016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8" name="Picture 14" descr="U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346450"/>
            <a:ext cx="130016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3779838"/>
            <a:ext cx="1409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7437438" y="4038600"/>
            <a:ext cx="88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797" tIns="58397" rIns="116797" bIns="58397">
            <a:spAutoFit/>
          </a:bodyPr>
          <a:lstStyle>
            <a:lvl1pPr algn="l" defTabSz="11572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572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572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Root</a:t>
            </a:r>
          </a:p>
        </p:txBody>
      </p:sp>
      <p:pic>
        <p:nvPicPr>
          <p:cNvPr id="6248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3779838"/>
            <a:ext cx="1409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5946775"/>
            <a:ext cx="140811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5946775"/>
            <a:ext cx="1409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Line 2"/>
          <p:cNvSpPr>
            <a:spLocks noChangeShapeType="1"/>
          </p:cNvSpPr>
          <p:nvPr/>
        </p:nvSpPr>
        <p:spPr bwMode="auto">
          <a:xfrm flipV="1">
            <a:off x="9971088" y="3651250"/>
            <a:ext cx="1082675" cy="3359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026400" y="1752600"/>
            <a:ext cx="3708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144" tIns="56444" rIns="115144" bIns="56444">
            <a:spAutoFit/>
          </a:bodyPr>
          <a:lstStyle>
            <a:lvl1pPr algn="l" defTabSz="1123950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23950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23950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23950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23950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23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23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23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23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Access Switches</a:t>
            </a:r>
            <a:endParaRPr lang="en-US" altLang="en-US">
              <a:solidFill>
                <a:schemeClr val="accent2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H="1" flipV="1">
            <a:off x="8020050" y="3651250"/>
            <a:ext cx="1508125" cy="3295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V="1">
            <a:off x="8128000" y="3541713"/>
            <a:ext cx="2925763" cy="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6883400" y="2514600"/>
            <a:ext cx="2362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200" b="1">
                <a:ea typeface="ヒラギノ角ゴ ProN W3"/>
                <a:sym typeface="Gill Sans"/>
              </a:rPr>
              <a:t>Root</a:t>
            </a:r>
          </a:p>
        </p:txBody>
      </p:sp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9985375" y="5573713"/>
            <a:ext cx="61753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4600">
                <a:solidFill>
                  <a:srgbClr val="000000"/>
                </a:solidFill>
                <a:latin typeface="MS PGothic" pitchFamily="34" charset="-128"/>
                <a:ea typeface="ヒラギノ角ゴ ProN W3"/>
                <a:sym typeface="Gill Sans"/>
              </a:rPr>
              <a:t>X</a:t>
            </a:r>
            <a:endParaRPr lang="en-US" altLang="en-US" sz="4600">
              <a:solidFill>
                <a:srgbClr val="000000"/>
              </a:solidFill>
              <a:latin typeface="Gill Sans"/>
              <a:ea typeface="ヒラギノ角ゴ ProN W3"/>
              <a:sym typeface="Gill San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669338" y="4843463"/>
            <a:ext cx="2058987" cy="1654175"/>
            <a:chOff x="3984" y="1968"/>
            <a:chExt cx="912" cy="733"/>
          </a:xfrm>
        </p:grpSpPr>
        <p:sp>
          <p:nvSpPr>
            <p:cNvPr id="63503" name="AutoShape 11"/>
            <p:cNvSpPr>
              <a:spLocks noChangeArrowheads="1"/>
            </p:cNvSpPr>
            <p:nvPr/>
          </p:nvSpPr>
          <p:spPr bwMode="auto">
            <a:xfrm rot="-6902102">
              <a:off x="3768" y="2184"/>
              <a:ext cx="720" cy="288"/>
            </a:xfrm>
            <a:prstGeom prst="notchedRightArrow">
              <a:avLst>
                <a:gd name="adj1" fmla="val 50000"/>
                <a:gd name="adj2" fmla="val 62500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 algn="l" defTabSz="11572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STP</a:t>
              </a:r>
            </a:p>
          </p:txBody>
        </p:sp>
        <p:sp>
          <p:nvSpPr>
            <p:cNvPr id="63504" name="AutoShape 12"/>
            <p:cNvSpPr>
              <a:spLocks noChangeArrowheads="1"/>
            </p:cNvSpPr>
            <p:nvPr/>
          </p:nvSpPr>
          <p:spPr bwMode="auto">
            <a:xfrm rot="-4192441">
              <a:off x="4392" y="2197"/>
              <a:ext cx="720" cy="288"/>
            </a:xfrm>
            <a:prstGeom prst="notchedRightArrow">
              <a:avLst>
                <a:gd name="adj1" fmla="val 50000"/>
                <a:gd name="adj2" fmla="val 62500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 algn="l" defTabSz="11572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11572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11572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STP</a:t>
              </a:r>
            </a:p>
          </p:txBody>
        </p:sp>
      </p:grpSp>
      <p:sp>
        <p:nvSpPr>
          <p:cNvPr id="63497" name="Text Box 13"/>
          <p:cNvSpPr txBox="1">
            <a:spLocks noChangeArrowheads="1"/>
          </p:cNvSpPr>
          <p:nvPr/>
        </p:nvSpPr>
        <p:spPr bwMode="auto">
          <a:xfrm>
            <a:off x="10388600" y="5562600"/>
            <a:ext cx="233521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200" b="1">
                <a:ea typeface="ヒラギノ角ゴ ProN W3"/>
                <a:sym typeface="Gill Sans"/>
              </a:rPr>
              <a:t>Blocked</a:t>
            </a:r>
          </a:p>
        </p:txBody>
      </p:sp>
      <p:pic>
        <p:nvPicPr>
          <p:cNvPr id="63498" name="Picture 14" descr="pe0239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25" y="6684963"/>
            <a:ext cx="13303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9" name="Rectangle 15"/>
          <p:cNvSpPr>
            <a:spLocks noGrp="1" noChangeArrowheads="1"/>
          </p:cNvSpPr>
          <p:nvPr>
            <p:ph type="title"/>
          </p:nvPr>
        </p:nvSpPr>
        <p:spPr>
          <a:xfrm>
            <a:off x="931863" y="433388"/>
            <a:ext cx="11585575" cy="1192212"/>
          </a:xfrm>
        </p:spPr>
        <p:txBody>
          <a:bodyPr/>
          <a:lstStyle/>
          <a:p>
            <a:pPr eaLnBrk="1" hangingPunct="1"/>
            <a:r>
              <a:rPr lang="en-US" altLang="en-US"/>
              <a:t>Spanning Tree Attack Example</a:t>
            </a: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2209800"/>
            <a:ext cx="5538788" cy="1114425"/>
          </a:xfrm>
        </p:spPr>
        <p:txBody>
          <a:bodyPr/>
          <a:lstStyle/>
          <a:p>
            <a:pPr eaLnBrk="1" hangingPunct="1"/>
            <a:r>
              <a:rPr lang="en-US" altLang="en-US" sz="2800"/>
              <a:t>Send BPDU messages to become root bridge</a:t>
            </a:r>
          </a:p>
        </p:txBody>
      </p:sp>
      <p:pic>
        <p:nvPicPr>
          <p:cNvPr id="6350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3251200"/>
            <a:ext cx="1409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938" y="3251200"/>
            <a:ext cx="1409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33388"/>
            <a:ext cx="11585575" cy="1192212"/>
          </a:xfrm>
        </p:spPr>
        <p:txBody>
          <a:bodyPr/>
          <a:lstStyle/>
          <a:p>
            <a:pPr eaLnBrk="1" hangingPunct="1"/>
            <a:r>
              <a:rPr lang="en-US" altLang="en-US"/>
              <a:t>Spanning Tree Attack Example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2209800"/>
            <a:ext cx="6027738" cy="50800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sz="3200" dirty="0"/>
              <a:t>Send BPDU messages to become root bridge</a:t>
            </a:r>
          </a:p>
          <a:p>
            <a:pPr lvl="1"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sz="2200" dirty="0"/>
              <a:t>The attacker then sees frames he shouldn</a:t>
            </a:r>
            <a:r>
              <a:rPr lang="en-US" altLang="ja-JP" sz="2200" dirty="0"/>
              <a:t>’t</a:t>
            </a:r>
          </a:p>
          <a:p>
            <a:pPr lvl="2"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sz="2200" dirty="0"/>
              <a:t>MITM, </a:t>
            </a:r>
            <a:r>
              <a:rPr lang="en-US" altLang="en-US" sz="2200" dirty="0" err="1"/>
              <a:t>DoS</a:t>
            </a:r>
            <a:r>
              <a:rPr lang="en-US" altLang="en-US" sz="2200" dirty="0"/>
              <a:t>, etc. all possible</a:t>
            </a:r>
          </a:p>
          <a:p>
            <a:pPr lvl="2"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sz="2200" dirty="0"/>
              <a:t>Any attack is very sensitive to </a:t>
            </a:r>
            <a:br>
              <a:rPr lang="en-US" altLang="en-US" sz="2200" dirty="0"/>
            </a:br>
            <a:r>
              <a:rPr lang="en-US" altLang="en-US" sz="2200" dirty="0"/>
              <a:t>the original topology, </a:t>
            </a:r>
            <a:r>
              <a:rPr lang="en-US" altLang="en-US" sz="2200" dirty="0" err="1"/>
              <a:t>trunking</a:t>
            </a:r>
            <a:r>
              <a:rPr lang="en-US" altLang="en-US" sz="2200" dirty="0"/>
              <a:t>, </a:t>
            </a:r>
            <a:br>
              <a:rPr lang="en-US" altLang="en-US" sz="2200" dirty="0"/>
            </a:br>
            <a:r>
              <a:rPr lang="en-US" altLang="en-US" sz="2200" dirty="0"/>
              <a:t>PVST, etc.</a:t>
            </a:r>
          </a:p>
          <a:p>
            <a:pPr lvl="2"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sz="2200" dirty="0"/>
              <a:t>Although STP takes link speed into consideration, it is always done from the perspective of the root bridge; taking a Gb backbone to half-duplex </a:t>
            </a:r>
            <a:br>
              <a:rPr lang="en-US" altLang="en-US" sz="2200" dirty="0"/>
            </a:br>
            <a:r>
              <a:rPr lang="en-US" altLang="en-US" sz="2200" dirty="0"/>
              <a:t>10 Mb was verified </a:t>
            </a:r>
          </a:p>
          <a:p>
            <a:pPr lvl="2" eaLnBrk="1" hangingPunct="1">
              <a:lnSpc>
                <a:spcPct val="75000"/>
              </a:lnSpc>
              <a:spcBef>
                <a:spcPct val="40000"/>
              </a:spcBef>
            </a:pPr>
            <a:r>
              <a:rPr lang="en-US" altLang="en-US" sz="2200" dirty="0"/>
              <a:t>Requires attacker is dual homed to two different switches (with a hub, it can </a:t>
            </a:r>
            <a:br>
              <a:rPr lang="en-US" altLang="en-US" sz="2200" dirty="0"/>
            </a:br>
            <a:r>
              <a:rPr lang="en-US" altLang="en-US" sz="2200" dirty="0"/>
              <a:t>be done with just one interface on the attacking host)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08913" y="3641725"/>
            <a:ext cx="3035300" cy="3035300"/>
            <a:chOff x="3696" y="1440"/>
            <a:chExt cx="1344" cy="1344"/>
          </a:xfrm>
        </p:grpSpPr>
        <p:sp>
          <p:nvSpPr>
            <p:cNvPr id="212997" name="Line 5"/>
            <p:cNvSpPr>
              <a:spLocks noChangeShapeType="1"/>
            </p:cNvSpPr>
            <p:nvPr/>
          </p:nvSpPr>
          <p:spPr bwMode="auto">
            <a:xfrm flipH="1" flipV="1">
              <a:off x="3696" y="1440"/>
              <a:ext cx="624" cy="1344"/>
            </a:xfrm>
            <a:prstGeom prst="line">
              <a:avLst/>
            </a:prstGeom>
            <a:noFill/>
            <a:ln w="1016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-111" charset="0"/>
                <a:ea typeface="+mn-ea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 flipV="1">
              <a:off x="4608" y="1440"/>
              <a:ext cx="432" cy="1344"/>
            </a:xfrm>
            <a:prstGeom prst="line">
              <a:avLst/>
            </a:prstGeom>
            <a:noFill/>
            <a:ln w="1016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-111" charset="0"/>
                <a:ea typeface="+mn-ea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12999" name="Line 7"/>
          <p:cNvSpPr>
            <a:spLocks noChangeShapeType="1"/>
          </p:cNvSpPr>
          <p:nvPr/>
        </p:nvSpPr>
        <p:spPr bwMode="auto">
          <a:xfrm flipV="1">
            <a:off x="8134350" y="3533775"/>
            <a:ext cx="29257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sp>
        <p:nvSpPr>
          <p:cNvPr id="64518" name="Rectangle 8"/>
          <p:cNvSpPr>
            <a:spLocks noChangeArrowheads="1"/>
          </p:cNvSpPr>
          <p:nvPr/>
        </p:nvSpPr>
        <p:spPr bwMode="auto">
          <a:xfrm>
            <a:off x="7213600" y="1828800"/>
            <a:ext cx="42862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144" tIns="56444" rIns="115144" bIns="56444">
            <a:spAutoFit/>
          </a:bodyPr>
          <a:lstStyle>
            <a:lvl1pPr algn="l" defTabSz="1123950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1123950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1123950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1123950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1123950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1123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1123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1123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1123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4200">
                <a:solidFill>
                  <a:srgbClr val="000000"/>
                </a:solidFill>
                <a:ea typeface="ヒラギノ角ゴ ProN W3"/>
                <a:cs typeface="Arial" pitchFamily="34" charset="0"/>
                <a:sym typeface="Gill Sans"/>
              </a:rPr>
              <a:t>Access Switches</a:t>
            </a:r>
            <a:endParaRPr lang="en-US" altLang="en-US" sz="4200">
              <a:solidFill>
                <a:schemeClr val="accent2"/>
              </a:solidFill>
              <a:ea typeface="ヒラギノ角ゴ ProN W3"/>
              <a:cs typeface="Arial" pitchFamily="34" charset="0"/>
              <a:sym typeface="Gill Sans"/>
            </a:endParaRPr>
          </a:p>
        </p:txBody>
      </p:sp>
      <p:sp>
        <p:nvSpPr>
          <p:cNvPr id="213003" name="Line 11"/>
          <p:cNvSpPr>
            <a:spLocks noChangeShapeType="1"/>
          </p:cNvSpPr>
          <p:nvPr/>
        </p:nvSpPr>
        <p:spPr bwMode="auto">
          <a:xfrm flipV="1">
            <a:off x="7918450" y="3533775"/>
            <a:ext cx="2925763" cy="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3856" tIns="51927" rIns="103856" bIns="5192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11" charset="0"/>
              <a:ea typeface="+mn-ea"/>
              <a:cs typeface="ヒラギノ角ゴ ProN W3" charset="0"/>
              <a:sym typeface="Gill Sans" charset="0"/>
            </a:endParaRPr>
          </a:p>
        </p:txBody>
      </p:sp>
      <p:grpSp>
        <p:nvGrpSpPr>
          <p:cNvPr id="64520" name="Group 12"/>
          <p:cNvGrpSpPr>
            <a:grpSpLocks/>
          </p:cNvGrpSpPr>
          <p:nvPr/>
        </p:nvGrpSpPr>
        <p:grpSpPr bwMode="auto">
          <a:xfrm>
            <a:off x="7910513" y="3641725"/>
            <a:ext cx="3035300" cy="3035300"/>
            <a:chOff x="3696" y="1440"/>
            <a:chExt cx="1344" cy="1344"/>
          </a:xfrm>
        </p:grpSpPr>
        <p:sp>
          <p:nvSpPr>
            <p:cNvPr id="213005" name="Line 13"/>
            <p:cNvSpPr>
              <a:spLocks noChangeShapeType="1"/>
            </p:cNvSpPr>
            <p:nvPr/>
          </p:nvSpPr>
          <p:spPr bwMode="auto">
            <a:xfrm flipH="1" flipV="1">
              <a:off x="3696" y="1440"/>
              <a:ext cx="624" cy="13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-111" charset="0"/>
                <a:ea typeface="+mn-ea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3006" name="Line 14"/>
            <p:cNvSpPr>
              <a:spLocks noChangeShapeType="1"/>
            </p:cNvSpPr>
            <p:nvPr/>
          </p:nvSpPr>
          <p:spPr bwMode="auto">
            <a:xfrm flipV="1">
              <a:off x="4608" y="1440"/>
              <a:ext cx="432" cy="13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-111" charset="0"/>
                <a:ea typeface="+mn-ea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6654800" y="2590800"/>
            <a:ext cx="18129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200" b="1">
                <a:ea typeface="ヒラギノ角ゴ ProN W3"/>
                <a:sym typeface="Gill Sans"/>
              </a:rPr>
              <a:t>Root</a:t>
            </a:r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8331200" y="7772400"/>
            <a:ext cx="21050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200" b="1">
                <a:ea typeface="ヒラギノ角ゴ ProN W3"/>
                <a:sym typeface="Gill Sans"/>
              </a:rPr>
              <a:t>Root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255000" y="2590800"/>
            <a:ext cx="2752725" cy="1384300"/>
            <a:chOff x="4176" y="969"/>
            <a:chExt cx="960" cy="613"/>
          </a:xfrm>
        </p:grpSpPr>
        <p:sp>
          <p:nvSpPr>
            <p:cNvPr id="64527" name="Rectangle 18"/>
            <p:cNvSpPr>
              <a:spLocks noChangeArrowheads="1"/>
            </p:cNvSpPr>
            <p:nvPr/>
          </p:nvSpPr>
          <p:spPr bwMode="auto">
            <a:xfrm>
              <a:off x="4523" y="1211"/>
              <a:ext cx="24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40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X</a:t>
              </a:r>
            </a:p>
          </p:txBody>
        </p:sp>
        <p:sp>
          <p:nvSpPr>
            <p:cNvPr id="64528" name="Text Box 19"/>
            <p:cNvSpPr txBox="1">
              <a:spLocks noChangeArrowheads="1"/>
            </p:cNvSpPr>
            <p:nvPr/>
          </p:nvSpPr>
          <p:spPr bwMode="auto">
            <a:xfrm>
              <a:off x="4176" y="969"/>
              <a:ext cx="960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4200" b="1">
                  <a:ea typeface="ヒラギノ角ゴ ProN W3"/>
                  <a:sym typeface="Gill Sans"/>
                </a:rPr>
                <a:t>Blocked</a:t>
              </a:r>
            </a:p>
          </p:txBody>
        </p:sp>
      </p:grpSp>
      <p:pic>
        <p:nvPicPr>
          <p:cNvPr id="64524" name="Picture 20" descr="pe0239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75" y="6677025"/>
            <a:ext cx="13303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276600"/>
            <a:ext cx="140811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6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938" y="3251200"/>
            <a:ext cx="1409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7" grpId="0"/>
      <p:bldP spid="21300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STP Attack Mitigation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Enable BPDU Guard on access ports</a:t>
            </a:r>
          </a:p>
          <a:p>
            <a:pPr lvl="2"/>
            <a:r>
              <a:rPr lang="en-US" altLang="en-US" dirty="0"/>
              <a:t>BPDU Guard disables the port upon BPDU reception</a:t>
            </a:r>
          </a:p>
          <a:p>
            <a:pPr lvl="2"/>
            <a:r>
              <a:rPr lang="en-US" altLang="en-US" dirty="0"/>
              <a:t>Called “BPDU Protection” in Juniper devices</a:t>
            </a:r>
          </a:p>
          <a:p>
            <a:r>
              <a:rPr lang="en-US" altLang="en-US" dirty="0"/>
              <a:t>Design loop-free topologies where ever possible, </a:t>
            </a:r>
            <a:br>
              <a:rPr lang="en-US" altLang="en-US" dirty="0"/>
            </a:br>
            <a:r>
              <a:rPr lang="en-US" altLang="en-US" dirty="0"/>
              <a:t>so you do not need STP (difficult due to redundancy reasons)</a:t>
            </a:r>
          </a:p>
          <a:p>
            <a:r>
              <a:rPr lang="en-US" altLang="en-US" dirty="0"/>
              <a:t>Disable ports using </a:t>
            </a:r>
            <a:r>
              <a:rPr lang="en-US" altLang="en-US" dirty="0" err="1"/>
              <a:t>portfast</a:t>
            </a:r>
            <a:r>
              <a:rPr lang="en-US" altLang="en-US" dirty="0"/>
              <a:t> upon detection of a BPDU message on the port</a:t>
            </a:r>
          </a:p>
          <a:p>
            <a:r>
              <a:rPr lang="en-US" altLang="en-US" dirty="0"/>
              <a:t>Root Guard</a:t>
            </a:r>
          </a:p>
          <a:p>
            <a:pPr lvl="2"/>
            <a:r>
              <a:rPr lang="en-US" altLang="en-US" dirty="0"/>
              <a:t>Limits which devices are allowed to be root</a:t>
            </a:r>
          </a:p>
          <a:p>
            <a:pPr lvl="2"/>
            <a:r>
              <a:rPr lang="en-US" altLang="en-US" dirty="0"/>
              <a:t>Allows a device to participate in STP unless the device attempts to become root bridge due to their BPDU advertisement</a:t>
            </a:r>
          </a:p>
          <a:p>
            <a:pPr lvl="2"/>
            <a:r>
              <a:rPr lang="en-US" altLang="en-US" dirty="0"/>
              <a:t>Configured on a per port basis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>
                <a:cs typeface="Arial" pitchFamily="34" charset="0"/>
              </a:rPr>
              <a:t>MAC Attacks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6EBBD3B9-6B42-4AC3-A363-C3EB2D52C2ED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MAC Address CAM Table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558800" y="6705600"/>
            <a:ext cx="12128500" cy="22225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Arial" pitchFamily="34" charset="0"/>
              </a:rPr>
              <a:t>CAM table stands for Content Addressable Memory</a:t>
            </a:r>
          </a:p>
          <a:p>
            <a:pPr eaLnBrk="1" hangingPunct="1"/>
            <a:r>
              <a:rPr lang="en-US" altLang="en-US" dirty="0">
                <a:cs typeface="Arial" pitchFamily="34" charset="0"/>
              </a:rPr>
              <a:t>The CAM table stores the mapping of MAC addresses to the physical interface</a:t>
            </a:r>
            <a:r>
              <a:rPr lang="en-US" altLang="en-US">
                <a:cs typeface="Arial" pitchFamily="34" charset="0"/>
              </a:rPr>
              <a:t>, </a:t>
            </a:r>
            <a:r>
              <a:rPr lang="en-US" altLang="en-US" dirty="0">
                <a:cs typeface="Arial" pitchFamily="34" charset="0"/>
              </a:rPr>
              <a:t>and</a:t>
            </a:r>
            <a:r>
              <a:rPr lang="en-US" altLang="en-US">
                <a:cs typeface="Arial" pitchFamily="34" charset="0"/>
              </a:rPr>
              <a:t> associated VLAN parameters. the . </a:t>
            </a:r>
            <a:endParaRPr lang="en-US" altLang="en-US" dirty="0">
              <a:cs typeface="Arial" pitchFamily="34" charset="0"/>
            </a:endParaRPr>
          </a:p>
          <a:p>
            <a:pPr eaLnBrk="1" hangingPunct="1"/>
            <a:r>
              <a:rPr lang="en-US" altLang="en-US" dirty="0">
                <a:cs typeface="Arial" pitchFamily="34" charset="0"/>
              </a:rPr>
              <a:t>All CAM tables have a fixed size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61A8F3CB-AF6D-4035-81EA-EB71AF8CD0F5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413" name="Group 37"/>
          <p:cNvGrpSpPr>
            <a:grpSpLocks/>
          </p:cNvGrpSpPr>
          <p:nvPr/>
        </p:nvGrpSpPr>
        <p:grpSpPr bwMode="auto">
          <a:xfrm>
            <a:off x="863600" y="1981200"/>
            <a:ext cx="11195050" cy="4381500"/>
            <a:chOff x="336550" y="1371600"/>
            <a:chExt cx="8274050" cy="3209929"/>
          </a:xfrm>
        </p:grpSpPr>
        <p:grpSp>
          <p:nvGrpSpPr>
            <p:cNvPr id="17414" name="Group 4"/>
            <p:cNvGrpSpPr>
              <a:grpSpLocks/>
            </p:cNvGrpSpPr>
            <p:nvPr/>
          </p:nvGrpSpPr>
          <p:grpSpPr bwMode="auto">
            <a:xfrm>
              <a:off x="4495800" y="3074986"/>
              <a:ext cx="3930650" cy="542924"/>
              <a:chOff x="336" y="1903"/>
              <a:chExt cx="2476" cy="342"/>
            </a:xfrm>
          </p:grpSpPr>
          <p:sp>
            <p:nvSpPr>
              <p:cNvPr id="17428" name="Rectangle 5"/>
              <p:cNvSpPr>
                <a:spLocks noChangeArrowheads="1"/>
              </p:cNvSpPr>
              <p:nvPr/>
            </p:nvSpPr>
            <p:spPr bwMode="auto">
              <a:xfrm>
                <a:off x="423" y="1903"/>
                <a:ext cx="2303" cy="288"/>
              </a:xfrm>
              <a:prstGeom prst="rect">
                <a:avLst/>
              </a:pr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7429" name="Text Box 6"/>
              <p:cNvSpPr txBox="1">
                <a:spLocks noChangeArrowheads="1"/>
              </p:cNvSpPr>
              <p:nvPr/>
            </p:nvSpPr>
            <p:spPr bwMode="auto">
              <a:xfrm>
                <a:off x="336" y="1904"/>
                <a:ext cx="247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8925" indent="-288925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4200" b="1">
                    <a:solidFill>
                      <a:schemeClr val="bg1"/>
                    </a:solidFill>
                    <a:latin typeface="Gill Sans"/>
                    <a:ea typeface="ヒラギノ角ゴ ProN W3"/>
                    <a:sym typeface="Gill Sans"/>
                  </a:rPr>
                  <a:t>0000.0c</a:t>
                </a:r>
                <a:r>
                  <a:rPr lang="en-US" altLang="en-US" sz="4200" b="1">
                    <a:solidFill>
                      <a:srgbClr val="FFFF00"/>
                    </a:solidFill>
                    <a:latin typeface="Gill Sans"/>
                    <a:ea typeface="ヒラギノ角ゴ ProN W3"/>
                    <a:sym typeface="Gill Sans"/>
                  </a:rPr>
                  <a:t>XX.XXXX</a:t>
                </a:r>
              </a:p>
            </p:txBody>
          </p:sp>
        </p:grp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016000" y="1371600"/>
              <a:ext cx="7118350" cy="270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48-Bit Hexadecimal Number Creates Unique Layer Two Address</a:t>
              </a:r>
            </a:p>
          </p:txBody>
        </p: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1876425" y="1752600"/>
              <a:ext cx="5181600" cy="595313"/>
              <a:chOff x="1248" y="1151"/>
              <a:chExt cx="3264" cy="375"/>
            </a:xfrm>
          </p:grpSpPr>
          <p:sp>
            <p:nvSpPr>
              <p:cNvPr id="17426" name="Rectangle 9"/>
              <p:cNvSpPr>
                <a:spLocks noChangeArrowheads="1"/>
              </p:cNvSpPr>
              <p:nvPr/>
            </p:nvSpPr>
            <p:spPr bwMode="auto">
              <a:xfrm>
                <a:off x="1248" y="1151"/>
                <a:ext cx="3264" cy="375"/>
              </a:xfrm>
              <a:prstGeom prst="rect">
                <a:avLst/>
              </a:pr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7427" name="Text Box 10"/>
              <p:cNvSpPr txBox="1">
                <a:spLocks noChangeArrowheads="1"/>
              </p:cNvSpPr>
              <p:nvPr/>
            </p:nvSpPr>
            <p:spPr bwMode="auto">
              <a:xfrm>
                <a:off x="1266" y="1162"/>
                <a:ext cx="322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8925" indent="-288925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3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1234.5678.9ABC</a:t>
                </a:r>
              </a:p>
            </p:txBody>
          </p:sp>
        </p:grp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06400" y="2438400"/>
              <a:ext cx="3784600" cy="473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First 24-Bits = Manufacture Code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 Assigned by IEEE</a:t>
              </a:r>
            </a:p>
          </p:txBody>
        </p:sp>
        <p:sp>
          <p:nvSpPr>
            <p:cNvPr id="17418" name="Text Box 12"/>
            <p:cNvSpPr txBox="1">
              <a:spLocks noChangeArrowheads="1"/>
            </p:cNvSpPr>
            <p:nvPr/>
          </p:nvSpPr>
          <p:spPr bwMode="auto">
            <a:xfrm>
              <a:off x="4178300" y="2438400"/>
              <a:ext cx="4432300" cy="473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Second 24-Bits = Specific Interface, Assigned by Manufacture</a:t>
              </a:r>
            </a:p>
          </p:txBody>
        </p:sp>
        <p:grpSp>
          <p:nvGrpSpPr>
            <p:cNvPr id="17419" name="Group 13"/>
            <p:cNvGrpSpPr>
              <a:grpSpLocks/>
            </p:cNvGrpSpPr>
            <p:nvPr/>
          </p:nvGrpSpPr>
          <p:grpSpPr bwMode="auto">
            <a:xfrm>
              <a:off x="336550" y="3074986"/>
              <a:ext cx="3930650" cy="542924"/>
              <a:chOff x="336" y="1903"/>
              <a:chExt cx="2476" cy="342"/>
            </a:xfrm>
          </p:grpSpPr>
          <p:sp>
            <p:nvSpPr>
              <p:cNvPr id="17424" name="Rectangle 14"/>
              <p:cNvSpPr>
                <a:spLocks noChangeArrowheads="1"/>
              </p:cNvSpPr>
              <p:nvPr/>
            </p:nvSpPr>
            <p:spPr bwMode="auto">
              <a:xfrm>
                <a:off x="423" y="1903"/>
                <a:ext cx="2303" cy="288"/>
              </a:xfrm>
              <a:prstGeom prst="rect">
                <a:avLst/>
              </a:pr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7425" name="Text Box 15"/>
              <p:cNvSpPr txBox="1">
                <a:spLocks noChangeArrowheads="1"/>
              </p:cNvSpPr>
              <p:nvPr/>
            </p:nvSpPr>
            <p:spPr bwMode="auto">
              <a:xfrm>
                <a:off x="336" y="1904"/>
                <a:ext cx="247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8925" indent="-288925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4200" b="1">
                    <a:solidFill>
                      <a:srgbClr val="FFFF00"/>
                    </a:solidFill>
                    <a:latin typeface="Gill Sans"/>
                    <a:ea typeface="ヒラギノ角ゴ ProN W3"/>
                    <a:sym typeface="Gill Sans"/>
                  </a:rPr>
                  <a:t>0000.0c</a:t>
                </a:r>
                <a:r>
                  <a:rPr lang="en-US" altLang="en-US" sz="42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XX.XXXX</a:t>
                </a:r>
              </a:p>
            </p:txBody>
          </p:sp>
        </p:grpSp>
        <p:sp>
          <p:nvSpPr>
            <p:cNvPr id="17420" name="Text Box 16"/>
            <p:cNvSpPr txBox="1">
              <a:spLocks noChangeArrowheads="1"/>
            </p:cNvSpPr>
            <p:nvPr/>
          </p:nvSpPr>
          <p:spPr bwMode="auto">
            <a:xfrm>
              <a:off x="2876550" y="3595688"/>
              <a:ext cx="3327400" cy="270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All Fs = Broadcast</a:t>
              </a:r>
            </a:p>
          </p:txBody>
        </p:sp>
        <p:grpSp>
          <p:nvGrpSpPr>
            <p:cNvPr id="17421" name="Group 17"/>
            <p:cNvGrpSpPr>
              <a:grpSpLocks/>
            </p:cNvGrpSpPr>
            <p:nvPr/>
          </p:nvGrpSpPr>
          <p:grpSpPr bwMode="auto">
            <a:xfrm>
              <a:off x="2590800" y="4038603"/>
              <a:ext cx="3930650" cy="542926"/>
              <a:chOff x="1632" y="2544"/>
              <a:chExt cx="2476" cy="342"/>
            </a:xfrm>
          </p:grpSpPr>
          <p:sp>
            <p:nvSpPr>
              <p:cNvPr id="17422" name="Rectangle 18"/>
              <p:cNvSpPr>
                <a:spLocks noChangeArrowheads="1"/>
              </p:cNvSpPr>
              <p:nvPr/>
            </p:nvSpPr>
            <p:spPr bwMode="auto">
              <a:xfrm>
                <a:off x="1719" y="2544"/>
                <a:ext cx="2303" cy="288"/>
              </a:xfrm>
              <a:prstGeom prst="rect">
                <a:avLst/>
              </a:pr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7423" name="Text Box 19"/>
              <p:cNvSpPr txBox="1">
                <a:spLocks noChangeArrowheads="1"/>
              </p:cNvSpPr>
              <p:nvPr/>
            </p:nvSpPr>
            <p:spPr bwMode="auto">
              <a:xfrm>
                <a:off x="1632" y="2545"/>
                <a:ext cx="247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8925" indent="-288925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buClrTx/>
                  <a:buSzTx/>
                  <a:buFontTx/>
                  <a:buNone/>
                </a:pPr>
                <a:r>
                  <a:rPr lang="en-US" altLang="en-US" sz="42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FFFF.FFFF.FFFF</a:t>
                </a: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Normal CAM Behavior 1/3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4F9BE3F1-EF11-45D2-9761-F1A35A14FF45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436" name="Group 1"/>
          <p:cNvGrpSpPr>
            <a:grpSpLocks/>
          </p:cNvGrpSpPr>
          <p:nvPr/>
        </p:nvGrpSpPr>
        <p:grpSpPr bwMode="auto">
          <a:xfrm>
            <a:off x="787400" y="2514600"/>
            <a:ext cx="10820400" cy="6553200"/>
            <a:chOff x="787400" y="2514600"/>
            <a:chExt cx="10820400" cy="6553200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 flipH="1" flipV="1">
              <a:off x="6496050" y="5684838"/>
              <a:ext cx="2092325" cy="217963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V="1">
              <a:off x="2216150" y="5721350"/>
              <a:ext cx="4294188" cy="1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6503988" y="3570288"/>
              <a:ext cx="2095500" cy="21129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787400" y="6302599"/>
              <a:ext cx="1488063" cy="38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MAC A</a:t>
              </a: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3639864" y="5725300"/>
              <a:ext cx="1310814" cy="38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1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6038901" y="3819796"/>
              <a:ext cx="1310814" cy="38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2</a:t>
              </a:r>
            </a:p>
          </p:txBody>
        </p:sp>
        <p:sp>
          <p:nvSpPr>
            <p:cNvPr id="18443" name="Text Box 9"/>
            <p:cNvSpPr txBox="1">
              <a:spLocks noChangeArrowheads="1"/>
            </p:cNvSpPr>
            <p:nvPr/>
          </p:nvSpPr>
          <p:spPr bwMode="auto">
            <a:xfrm>
              <a:off x="5643183" y="6386265"/>
              <a:ext cx="1310814" cy="38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3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8559800" y="3595688"/>
              <a:ext cx="2524125" cy="31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8562975" y="7843838"/>
              <a:ext cx="2324100" cy="31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grpSp>
          <p:nvGrpSpPr>
            <p:cNvPr id="18446" name="Group 12"/>
            <p:cNvGrpSpPr>
              <a:grpSpLocks/>
            </p:cNvGrpSpPr>
            <p:nvPr/>
          </p:nvGrpSpPr>
          <p:grpSpPr bwMode="auto">
            <a:xfrm>
              <a:off x="909001" y="2514600"/>
              <a:ext cx="2258887" cy="2007994"/>
              <a:chOff x="96" y="816"/>
              <a:chExt cx="1096" cy="960"/>
            </a:xfrm>
          </p:grpSpPr>
          <p:sp>
            <p:nvSpPr>
              <p:cNvPr id="18458" name="Rectangle 13"/>
              <p:cNvSpPr>
                <a:spLocks noChangeArrowheads="1"/>
              </p:cNvSpPr>
              <p:nvPr/>
            </p:nvSpPr>
            <p:spPr bwMode="auto">
              <a:xfrm>
                <a:off x="96" y="816"/>
                <a:ext cx="1096" cy="96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8459" name="Text Box 14"/>
              <p:cNvSpPr txBox="1">
                <a:spLocks noChangeArrowheads="1"/>
              </p:cNvSpPr>
              <p:nvPr/>
            </p:nvSpPr>
            <p:spPr bwMode="auto">
              <a:xfrm>
                <a:off x="145" y="870"/>
                <a:ext cx="1008" cy="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MAC	Port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A	1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C	3</a:t>
                </a:r>
              </a:p>
            </p:txBody>
          </p:sp>
        </p:grpSp>
        <p:pic>
          <p:nvPicPr>
            <p:cNvPr id="18447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260" y="5283959"/>
              <a:ext cx="2030112" cy="878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AutoShape 16"/>
            <p:cNvSpPr>
              <a:spLocks noChangeArrowheads="1"/>
            </p:cNvSpPr>
            <p:nvPr/>
          </p:nvSpPr>
          <p:spPr bwMode="auto">
            <a:xfrm>
              <a:off x="2675302" y="4723394"/>
              <a:ext cx="2176446" cy="1003997"/>
            </a:xfrm>
            <a:prstGeom prst="notchedRightArrow">
              <a:avLst>
                <a:gd name="adj1" fmla="val 50000"/>
                <a:gd name="adj2" fmla="val 54997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FFFF"/>
                  </a:solidFill>
                  <a:latin typeface="Gill Sans"/>
                  <a:ea typeface="ヒラギノ角ゴ ProN W3"/>
                  <a:sym typeface="Gill Sans"/>
                </a:rPr>
                <a:t>ARP for B</a:t>
              </a:r>
            </a:p>
          </p:txBody>
        </p:sp>
        <p:grpSp>
          <p:nvGrpSpPr>
            <p:cNvPr id="18449" name="Group 17"/>
            <p:cNvGrpSpPr>
              <a:grpSpLocks/>
            </p:cNvGrpSpPr>
            <p:nvPr/>
          </p:nvGrpSpPr>
          <p:grpSpPr bwMode="auto">
            <a:xfrm>
              <a:off x="6830336" y="3819796"/>
              <a:ext cx="2176446" cy="4618387"/>
              <a:chOff x="3120" y="1440"/>
              <a:chExt cx="1056" cy="2208"/>
            </a:xfrm>
          </p:grpSpPr>
          <p:sp>
            <p:nvSpPr>
              <p:cNvPr id="18456" name="AutoShape 18"/>
              <p:cNvSpPr>
                <a:spLocks noChangeArrowheads="1"/>
              </p:cNvSpPr>
              <p:nvPr/>
            </p:nvSpPr>
            <p:spPr bwMode="auto">
              <a:xfrm rot="2700000">
                <a:off x="3216" y="2880"/>
                <a:ext cx="1056" cy="480"/>
              </a:xfrm>
              <a:prstGeom prst="notchedRightArrow">
                <a:avLst>
                  <a:gd name="adj1" fmla="val 50000"/>
                  <a:gd name="adj2" fmla="val 55000"/>
                </a:avLst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defTabSz="814388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ARP for B</a:t>
                </a:r>
              </a:p>
            </p:txBody>
          </p:sp>
          <p:sp>
            <p:nvSpPr>
              <p:cNvPr id="49" name="AutoShape 19"/>
              <p:cNvSpPr>
                <a:spLocks noChangeArrowheads="1"/>
              </p:cNvSpPr>
              <p:nvPr/>
            </p:nvSpPr>
            <p:spPr bwMode="auto">
              <a:xfrm rot="-2700000">
                <a:off x="3120" y="1440"/>
                <a:ext cx="1056" cy="480"/>
              </a:xfrm>
              <a:prstGeom prst="notchedRightArrow">
                <a:avLst>
                  <a:gd name="adj1" fmla="val 50000"/>
                  <a:gd name="adj2" fmla="val 55000"/>
                </a:avLst>
              </a:prstGeom>
              <a:solidFill>
                <a:srgbClr val="47B0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1" rIns="73025" bIns="36511" anchor="ctr"/>
              <a:lstStyle/>
              <a:p>
                <a:pPr defTabSz="814388" eaLnBrk="0" hangingPunct="0">
                  <a:lnSpc>
                    <a:spcPct val="90000"/>
                  </a:lnSpc>
                  <a:defRPr/>
                </a:pPr>
                <a:r>
                  <a:rPr lang="en-US" sz="16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rPr>
                  <a:t>  </a:t>
                </a:r>
                <a:r>
                  <a:rPr lang="en-US" sz="1600" b="1">
                    <a:solidFill>
                      <a:srgbClr val="FFFFFF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rPr>
                  <a:t>ARP for B</a:t>
                </a:r>
              </a:p>
            </p:txBody>
          </p:sp>
        </p:grpSp>
        <p:sp>
          <p:nvSpPr>
            <p:cNvPr id="18450" name="AutoShape 20"/>
            <p:cNvSpPr>
              <a:spLocks noChangeArrowheads="1"/>
            </p:cNvSpPr>
            <p:nvPr/>
          </p:nvSpPr>
          <p:spPr bwMode="auto">
            <a:xfrm>
              <a:off x="2378514" y="7434186"/>
              <a:ext cx="2868952" cy="903597"/>
            </a:xfrm>
            <a:prstGeom prst="wedgeRectCallout">
              <a:avLst>
                <a:gd name="adj1" fmla="val 55889"/>
                <a:gd name="adj2" fmla="val -216667"/>
              </a:avLst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 anchor="ctr" anchorCtr="1"/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B Is Unknown— Flood the Frame</a:t>
              </a:r>
            </a:p>
          </p:txBody>
        </p:sp>
        <p:pic>
          <p:nvPicPr>
            <p:cNvPr id="18451" name="Picture 21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44" y="4723394"/>
              <a:ext cx="1611724" cy="160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2" name="Text Box 22"/>
            <p:cNvSpPr txBox="1">
              <a:spLocks noChangeArrowheads="1"/>
            </p:cNvSpPr>
            <p:nvPr/>
          </p:nvSpPr>
          <p:spPr bwMode="auto">
            <a:xfrm>
              <a:off x="9958977" y="4146095"/>
              <a:ext cx="1488063" cy="38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MAC B</a:t>
              </a:r>
            </a:p>
          </p:txBody>
        </p:sp>
        <p:pic>
          <p:nvPicPr>
            <p:cNvPr id="18453" name="Picture 24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7146" y="6932188"/>
              <a:ext cx="1611724" cy="160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4" name="Picture 25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6076" y="2615000"/>
              <a:ext cx="1611724" cy="160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10126663" y="8686800"/>
              <a:ext cx="10604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MAC C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itchFamily="34" charset="0"/>
              </a:rPr>
              <a:t>Normal CAM Behavior 2/3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fld id="{98FD969E-02DA-4712-8776-6B268A1F631B}" type="slidenum">
              <a:rPr lang="en-US" altLang="en-US" sz="1200" smtClean="0">
                <a:latin typeface="Gill Sans"/>
                <a:ea typeface="Gill Sans"/>
                <a:cs typeface="Gill Sans"/>
                <a:sym typeface="Gill Sans"/>
              </a:rPr>
              <a:pPr algn="ctr" eaLnBrk="1" hangingPunct="1"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460" name="Group 28"/>
          <p:cNvGrpSpPr>
            <a:grpSpLocks/>
          </p:cNvGrpSpPr>
          <p:nvPr/>
        </p:nvGrpSpPr>
        <p:grpSpPr bwMode="auto">
          <a:xfrm>
            <a:off x="787400" y="2514600"/>
            <a:ext cx="10820400" cy="6019800"/>
            <a:chOff x="298450" y="1295400"/>
            <a:chExt cx="8334375" cy="4568825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 flipH="1" flipV="1">
              <a:off x="4695518" y="3701504"/>
              <a:ext cx="1611606" cy="16542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V="1">
              <a:off x="1398940" y="3729215"/>
              <a:ext cx="3307583" cy="1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4701632" y="2096632"/>
              <a:ext cx="1614051" cy="16036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9468" name="Text Box 6"/>
            <p:cNvSpPr txBox="1">
              <a:spLocks noChangeArrowheads="1"/>
            </p:cNvSpPr>
            <p:nvPr/>
          </p:nvSpPr>
          <p:spPr bwMode="auto">
            <a:xfrm>
              <a:off x="298450" y="4170363"/>
              <a:ext cx="1146175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MAC A</a:t>
              </a:r>
            </a:p>
          </p:txBody>
        </p: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2495550" y="3732213"/>
              <a:ext cx="1009650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1</a:t>
              </a:r>
            </a:p>
          </p:txBody>
        </p:sp>
        <p:sp>
          <p:nvSpPr>
            <p:cNvPr id="19470" name="Text Box 8"/>
            <p:cNvSpPr txBox="1">
              <a:spLocks noChangeArrowheads="1"/>
            </p:cNvSpPr>
            <p:nvPr/>
          </p:nvSpPr>
          <p:spPr bwMode="auto">
            <a:xfrm>
              <a:off x="4343400" y="2286000"/>
              <a:ext cx="1009650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2</a:t>
              </a:r>
            </a:p>
          </p:txBody>
        </p:sp>
        <p:sp>
          <p:nvSpPr>
            <p:cNvPr id="19471" name="Text Box 9"/>
            <p:cNvSpPr txBox="1">
              <a:spLocks noChangeArrowheads="1"/>
            </p:cNvSpPr>
            <p:nvPr/>
          </p:nvSpPr>
          <p:spPr bwMode="auto">
            <a:xfrm>
              <a:off x="4038600" y="4233863"/>
              <a:ext cx="1009650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Port 3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6285114" y="2115909"/>
              <a:ext cx="1944198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6287559" y="5340112"/>
              <a:ext cx="1790130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  <a:cs typeface="+mn-cs"/>
                <a:sym typeface="Gill Sans" charset="0"/>
              </a:endParaRPr>
            </a:p>
          </p:txBody>
        </p:sp>
        <p:grpSp>
          <p:nvGrpSpPr>
            <p:cNvPr id="19474" name="Group 12"/>
            <p:cNvGrpSpPr>
              <a:grpSpLocks/>
            </p:cNvGrpSpPr>
            <p:nvPr/>
          </p:nvGrpSpPr>
          <p:grpSpPr bwMode="auto">
            <a:xfrm>
              <a:off x="392113" y="1295400"/>
              <a:ext cx="1739900" cy="1524000"/>
              <a:chOff x="96" y="816"/>
              <a:chExt cx="1096" cy="960"/>
            </a:xfrm>
          </p:grpSpPr>
          <p:sp>
            <p:nvSpPr>
              <p:cNvPr id="19481" name="Rectangle 13"/>
              <p:cNvSpPr>
                <a:spLocks noChangeArrowheads="1"/>
              </p:cNvSpPr>
              <p:nvPr/>
            </p:nvSpPr>
            <p:spPr bwMode="auto">
              <a:xfrm>
                <a:off x="96" y="816"/>
                <a:ext cx="1096" cy="96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endParaRPr lang="en-US" altLang="en-US" sz="4200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endParaRPr>
              </a:p>
            </p:txBody>
          </p:sp>
          <p:sp>
            <p:nvSpPr>
              <p:cNvPr id="19482" name="Text Box 14"/>
              <p:cNvSpPr txBox="1">
                <a:spLocks noChangeArrowheads="1"/>
              </p:cNvSpPr>
              <p:nvPr/>
            </p:nvSpPr>
            <p:spPr bwMode="auto">
              <a:xfrm>
                <a:off x="145" y="870"/>
                <a:ext cx="1008" cy="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 anchor="ctr"/>
              <a:lstStyle>
                <a:lvl1pPr algn="l" eaLnBrk="0" hangingPunct="0">
                  <a:buClr>
                    <a:srgbClr val="400080"/>
                  </a:buClr>
                  <a:buSzPct val="88000"/>
                  <a:buFont typeface="Gill Sans"/>
                  <a:buChar char="•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1pPr>
                <a:lvl2pPr marL="742950" indent="-28575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2pPr>
                <a:lvl3pPr marL="11430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3pPr>
                <a:lvl4pPr marL="16002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4pPr>
                <a:lvl5pPr marL="2057400" indent="-228600" algn="l" eaLnBrk="0" hangingPunct="0"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400080"/>
                  </a:buClr>
                  <a:buSzPct val="88000"/>
                  <a:buFont typeface="Gill Sans"/>
                  <a:buChar char="-"/>
                  <a:defRPr sz="36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sym typeface="Arial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MAC	Port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A	1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     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rgbClr val="FFFFFF"/>
                    </a:solidFill>
                    <a:latin typeface="Gill Sans"/>
                    <a:ea typeface="ヒラギノ角ゴ ProN W3"/>
                    <a:sym typeface="Gill Sans"/>
                  </a:rPr>
                  <a:t>C	3</a:t>
                </a:r>
              </a:p>
            </p:txBody>
          </p:sp>
        </p:grpSp>
        <p:pic>
          <p:nvPicPr>
            <p:cNvPr id="19475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438" y="3397250"/>
              <a:ext cx="1563687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6" name="AutoShape 20"/>
            <p:cNvSpPr>
              <a:spLocks noChangeArrowheads="1"/>
            </p:cNvSpPr>
            <p:nvPr/>
          </p:nvSpPr>
          <p:spPr bwMode="auto">
            <a:xfrm>
              <a:off x="1524000" y="5029200"/>
              <a:ext cx="2209800" cy="685800"/>
            </a:xfrm>
            <a:prstGeom prst="wedgeRectCallout">
              <a:avLst>
                <a:gd name="adj1" fmla="val 55889"/>
                <a:gd name="adj2" fmla="val -216667"/>
              </a:avLst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 anchor="ctr" anchorCtr="1"/>
            <a:lstStyle>
              <a:lvl1pPr algn="l" defTabSz="814388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defTabSz="814388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A is on Port 1</a:t>
              </a:r>
            </a:p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6600"/>
                  </a:solidFill>
                  <a:latin typeface="Gill Sans"/>
                  <a:ea typeface="ヒラギノ角ゴ ProN W3"/>
                  <a:sym typeface="Gill Sans"/>
                </a:rPr>
                <a:t>LEARN</a:t>
              </a:r>
            </a:p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B is on Port 2 </a:t>
              </a:r>
            </a:p>
          </p:txBody>
        </p:sp>
        <p:pic>
          <p:nvPicPr>
            <p:cNvPr id="19477" name="Picture 21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9718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7362825" y="2533650"/>
              <a:ext cx="1146175" cy="2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algn="l" eaLnBrk="0" hangingPunct="0">
                <a:buClr>
                  <a:srgbClr val="400080"/>
                </a:buClr>
                <a:buSzPct val="88000"/>
                <a:buFont typeface="Gill Sans"/>
                <a:buChar char="•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1pPr>
              <a:lvl2pPr marL="742950" indent="-28575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2pPr>
              <a:lvl3pPr marL="11430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3pPr>
              <a:lvl4pPr marL="16002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4pPr>
              <a:lvl5pPr marL="2057400" indent="-228600" algn="l" eaLnBrk="0" hangingPunct="0"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00080"/>
                </a:buClr>
                <a:buSzPct val="88000"/>
                <a:buFont typeface="Gill Sans"/>
                <a:buChar char="-"/>
                <a:defRPr sz="3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sym typeface="Arial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  <a:latin typeface="Gill Sans"/>
                  <a:ea typeface="ヒラギノ角ゴ ProN W3"/>
                  <a:sym typeface="Gill Sans"/>
                </a:rPr>
                <a:t>MAC B</a:t>
              </a:r>
            </a:p>
          </p:txBody>
        </p:sp>
        <p:pic>
          <p:nvPicPr>
            <p:cNvPr id="19479" name="Picture 24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6482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25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13716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1" name="Text Box 23"/>
          <p:cNvSpPr txBox="1">
            <a:spLocks noChangeArrowheads="1"/>
          </p:cNvSpPr>
          <p:nvPr/>
        </p:nvSpPr>
        <p:spPr bwMode="auto">
          <a:xfrm>
            <a:off x="10126663" y="8686800"/>
            <a:ext cx="1060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ill Sans"/>
                <a:ea typeface="ヒラギノ角ゴ ProN W3"/>
                <a:sym typeface="Gill Sans"/>
              </a:rPr>
              <a:t>MAC C</a:t>
            </a:r>
          </a:p>
        </p:txBody>
      </p:sp>
      <p:sp>
        <p:nvSpPr>
          <p:cNvPr id="19462" name="TextBox 32"/>
          <p:cNvSpPr txBox="1">
            <a:spLocks noChangeArrowheads="1"/>
          </p:cNvSpPr>
          <p:nvPr/>
        </p:nvSpPr>
        <p:spPr bwMode="auto">
          <a:xfrm>
            <a:off x="1397000" y="3505200"/>
            <a:ext cx="1290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FF00"/>
                </a:solidFill>
                <a:latin typeface="Gill Sans"/>
                <a:ea typeface="ヒラギノ角ゴ ProN W3"/>
                <a:sym typeface="Gill Sans"/>
              </a:rPr>
              <a:t>B          2</a:t>
            </a: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 rot="18900000" flipH="1">
            <a:off x="7135813" y="3910013"/>
            <a:ext cx="1673225" cy="758825"/>
          </a:xfrm>
          <a:prstGeom prst="notchedRightArrow">
            <a:avLst>
              <a:gd name="adj1" fmla="val 50000"/>
              <a:gd name="adj2" fmla="val 55126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I Am MAC B</a:t>
            </a:r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 flipH="1">
            <a:off x="3149600" y="4876800"/>
            <a:ext cx="1673225" cy="758825"/>
          </a:xfrm>
          <a:prstGeom prst="notchedRightArrow">
            <a:avLst>
              <a:gd name="adj1" fmla="val 50000"/>
              <a:gd name="adj2" fmla="val 55126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1" rIns="73025" bIns="36511" anchor="ctr"/>
          <a:lstStyle>
            <a:lvl1pPr algn="l" defTabSz="814388" eaLnBrk="0" hangingPunct="0">
              <a:buClr>
                <a:srgbClr val="400080"/>
              </a:buClr>
              <a:buSzPct val="88000"/>
              <a:buFont typeface="Gill Sans"/>
              <a:buChar char="•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1pPr>
            <a:lvl2pPr marL="742950" indent="-28575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2pPr>
            <a:lvl3pPr marL="11430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3pPr>
            <a:lvl4pPr marL="16002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4pPr>
            <a:lvl5pPr marL="2057400" indent="-228600" algn="l" defTabSz="814388" eaLnBrk="0" hangingPunct="0"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8000"/>
              <a:buFont typeface="Gill Sans"/>
              <a:buChar char="-"/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sym typeface="Arial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Gill Sans"/>
                <a:ea typeface="ヒラギノ角ゴ ProN W3"/>
                <a:sym typeface="Gill Sans"/>
              </a:rPr>
              <a:t>I Am MAC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Poly 2+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oly 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 2+</Template>
  <TotalTime>8498</TotalTime>
  <Pages>0</Pages>
  <Words>2852</Words>
  <Characters>0</Characters>
  <Application>Microsoft Macintosh PowerPoint</Application>
  <PresentationFormat>Custom</PresentationFormat>
  <Lines>0</Lines>
  <Paragraphs>687</Paragraphs>
  <Slides>53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MS PGothic</vt:lpstr>
      <vt:lpstr>Arial</vt:lpstr>
      <vt:lpstr>Calibri</vt:lpstr>
      <vt:lpstr>Courier New</vt:lpstr>
      <vt:lpstr>Gill Sans</vt:lpstr>
      <vt:lpstr>Wingdings</vt:lpstr>
      <vt:lpstr>Poly 2+</vt:lpstr>
      <vt:lpstr>Blank</vt:lpstr>
      <vt:lpstr>Poly 1</vt:lpstr>
      <vt:lpstr>1_Blank</vt:lpstr>
      <vt:lpstr>Network Security</vt:lpstr>
      <vt:lpstr>Objectives</vt:lpstr>
      <vt:lpstr>Layer 2 Switch Security</vt:lpstr>
      <vt:lpstr>Why Worry About Layer 2 Security?</vt:lpstr>
      <vt:lpstr>Lower Levels Affect Higher Levels</vt:lpstr>
      <vt:lpstr>MAC Attacks</vt:lpstr>
      <vt:lpstr>MAC Address CAM Table</vt:lpstr>
      <vt:lpstr>Normal CAM Behavior 1/3</vt:lpstr>
      <vt:lpstr>Normal CAM Behavior 2/3</vt:lpstr>
      <vt:lpstr>Normal CAM Behavior 3/3</vt:lpstr>
      <vt:lpstr>CAM Overflow Attack</vt:lpstr>
      <vt:lpstr>Countermeasures for MAC Attacks: Port Security</vt:lpstr>
      <vt:lpstr>Port Security</vt:lpstr>
      <vt:lpstr>VLAN Hopping Attacks</vt:lpstr>
      <vt:lpstr>Basic Trunk Port Defined</vt:lpstr>
      <vt:lpstr>Basic VLAN Hopping Attack: Switch Spoofing</vt:lpstr>
      <vt:lpstr>Double 802.1q Encapsulation VLAN Hopping Attack</vt:lpstr>
      <vt:lpstr>DHCP Attacks</vt:lpstr>
      <vt:lpstr>DHCP Function</vt:lpstr>
      <vt:lpstr>DHCP Function: Lower Level</vt:lpstr>
      <vt:lpstr>DHCP Attack Types - DHCP Starvation Attack</vt:lpstr>
      <vt:lpstr>Countermeasures for DHCP Attacks DHCP Starvation Attack = Port Security</vt:lpstr>
      <vt:lpstr>DHCP Attack Types - Rogue DHCP Server Attack</vt:lpstr>
      <vt:lpstr>DHCP Attack Types -Rogue DHCP Server Attack</vt:lpstr>
      <vt:lpstr>Countermeasures for DHCP Attacks Rogue DHCP Server = DHCP Snooping</vt:lpstr>
      <vt:lpstr>Countermeasures for DHCP Attacks Rogue DHCP Server = DHCP Snooping</vt:lpstr>
      <vt:lpstr>Advanced Configuration DHCP Snooping</vt:lpstr>
      <vt:lpstr>DHCP Rogue Server</vt:lpstr>
      <vt:lpstr>Summary of DHCP Attacks</vt:lpstr>
      <vt:lpstr>ARP Attacks</vt:lpstr>
      <vt:lpstr>ARP Function Review</vt:lpstr>
      <vt:lpstr>ARP Function Review</vt:lpstr>
      <vt:lpstr>ARP Request/Reply Example</vt:lpstr>
      <vt:lpstr>ARP Attack Tools</vt:lpstr>
      <vt:lpstr>ARP Attack in Action</vt:lpstr>
      <vt:lpstr>ARP Attack in Action</vt:lpstr>
      <vt:lpstr>ARP Attack Clean Up</vt:lpstr>
      <vt:lpstr>Countermeasures to ARP Attacks:  Dynamic ARP Inspection (DAI)</vt:lpstr>
      <vt:lpstr>Countermeasures to ARP Attacks: Dynamic ARP Inspection</vt:lpstr>
      <vt:lpstr>Spoofing Attacks</vt:lpstr>
      <vt:lpstr>Spoofing Attacks</vt:lpstr>
      <vt:lpstr>Spoofing Attack: MAC</vt:lpstr>
      <vt:lpstr>Spoofing Attack: IP</vt:lpstr>
      <vt:lpstr>Spoofing Attack: IP/MAC</vt:lpstr>
      <vt:lpstr>Countermeasures to Spoofing Attacks: IP Source Guard</vt:lpstr>
      <vt:lpstr>Countermeasures to Spoofing Attacks: IP Source Guard</vt:lpstr>
      <vt:lpstr>Countermeasures to Spoofing Attacks: IP Source Guard</vt:lpstr>
      <vt:lpstr>Attacks on other Protocols</vt:lpstr>
      <vt:lpstr>Other Protocols?</vt:lpstr>
      <vt:lpstr>Spanning Tree Basics</vt:lpstr>
      <vt:lpstr>Spanning Tree Attack Example</vt:lpstr>
      <vt:lpstr>Spanning Tree Attack Example</vt:lpstr>
      <vt:lpstr>STP Attack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Phil</dc:creator>
  <cp:lastModifiedBy>Phillip Mak</cp:lastModifiedBy>
  <cp:revision>133</cp:revision>
  <dcterms:created xsi:type="dcterms:W3CDTF">2009-10-30T17:16:23Z</dcterms:created>
  <dcterms:modified xsi:type="dcterms:W3CDTF">2019-07-28T15:15:33Z</dcterms:modified>
</cp:coreProperties>
</file>