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7" r:id="rId1"/>
    <p:sldMasterId id="2147483932" r:id="rId2"/>
    <p:sldMasterId id="2147483959" r:id="rId3"/>
    <p:sldMasterId id="2147484139" r:id="rId4"/>
    <p:sldMasterId id="2147484151" r:id="rId5"/>
  </p:sldMasterIdLst>
  <p:notesMasterIdLst>
    <p:notesMasterId r:id="rId56"/>
  </p:notesMasterIdLst>
  <p:sldIdLst>
    <p:sldId id="411" r:id="rId6"/>
    <p:sldId id="257" r:id="rId7"/>
    <p:sldId id="258" r:id="rId8"/>
    <p:sldId id="259" r:id="rId9"/>
    <p:sldId id="260" r:id="rId10"/>
    <p:sldId id="264" r:id="rId11"/>
    <p:sldId id="261" r:id="rId12"/>
    <p:sldId id="262" r:id="rId13"/>
    <p:sldId id="329" r:id="rId14"/>
    <p:sldId id="375" r:id="rId15"/>
    <p:sldId id="340" r:id="rId16"/>
    <p:sldId id="330" r:id="rId17"/>
    <p:sldId id="332" r:id="rId18"/>
    <p:sldId id="334" r:id="rId19"/>
    <p:sldId id="335" r:id="rId20"/>
    <p:sldId id="337" r:id="rId21"/>
    <p:sldId id="341" r:id="rId22"/>
    <p:sldId id="345" r:id="rId23"/>
    <p:sldId id="346" r:id="rId24"/>
    <p:sldId id="347" r:id="rId25"/>
    <p:sldId id="325" r:id="rId26"/>
    <p:sldId id="326" r:id="rId27"/>
    <p:sldId id="265" r:id="rId28"/>
    <p:sldId id="266" r:id="rId29"/>
    <p:sldId id="269" r:id="rId30"/>
    <p:sldId id="323" r:id="rId31"/>
    <p:sldId id="324" r:id="rId32"/>
    <p:sldId id="632" r:id="rId33"/>
    <p:sldId id="270" r:id="rId34"/>
    <p:sldId id="376" r:id="rId35"/>
    <p:sldId id="356" r:id="rId36"/>
    <p:sldId id="348" r:id="rId37"/>
    <p:sldId id="349" r:id="rId38"/>
    <p:sldId id="350" r:id="rId39"/>
    <p:sldId id="351" r:id="rId40"/>
    <p:sldId id="352" r:id="rId41"/>
    <p:sldId id="353" r:id="rId42"/>
    <p:sldId id="357" r:id="rId43"/>
    <p:sldId id="373" r:id="rId44"/>
    <p:sldId id="620" r:id="rId45"/>
    <p:sldId id="621" r:id="rId46"/>
    <p:sldId id="359" r:id="rId47"/>
    <p:sldId id="622" r:id="rId48"/>
    <p:sldId id="623" r:id="rId49"/>
    <p:sldId id="624" r:id="rId50"/>
    <p:sldId id="625" r:id="rId51"/>
    <p:sldId id="626" r:id="rId52"/>
    <p:sldId id="627" r:id="rId53"/>
    <p:sldId id="628" r:id="rId54"/>
    <p:sldId id="629" r:id="rId55"/>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1pPr>
    <a:lvl2pPr marL="457200" algn="ctr"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2pPr>
    <a:lvl3pPr marL="914400" algn="ctr"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3pPr>
    <a:lvl4pPr marL="1371600" algn="ctr"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4pPr>
    <a:lvl5pPr marL="1828800" algn="ctr"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5pPr>
    <a:lvl6pPr marL="2286000" algn="l" defTabSz="914400" rtl="0" eaLnBrk="1" latinLnBrk="0" hangingPunct="1">
      <a:defRPr sz="4200" kern="1200">
        <a:solidFill>
          <a:srgbClr val="000000"/>
        </a:solidFill>
        <a:latin typeface="Gill Sans"/>
        <a:ea typeface="ヒラギノ角ゴ ProN W3"/>
        <a:cs typeface="ヒラギノ角ゴ ProN W3"/>
        <a:sym typeface="Gill Sans"/>
      </a:defRPr>
    </a:lvl6pPr>
    <a:lvl7pPr marL="2743200" algn="l" defTabSz="914400" rtl="0" eaLnBrk="1" latinLnBrk="0" hangingPunct="1">
      <a:defRPr sz="4200" kern="1200">
        <a:solidFill>
          <a:srgbClr val="000000"/>
        </a:solidFill>
        <a:latin typeface="Gill Sans"/>
        <a:ea typeface="ヒラギノ角ゴ ProN W3"/>
        <a:cs typeface="ヒラギノ角ゴ ProN W3"/>
        <a:sym typeface="Gill Sans"/>
      </a:defRPr>
    </a:lvl7pPr>
    <a:lvl8pPr marL="3200400" algn="l" defTabSz="914400" rtl="0" eaLnBrk="1" latinLnBrk="0" hangingPunct="1">
      <a:defRPr sz="4200" kern="1200">
        <a:solidFill>
          <a:srgbClr val="000000"/>
        </a:solidFill>
        <a:latin typeface="Gill Sans"/>
        <a:ea typeface="ヒラギノ角ゴ ProN W3"/>
        <a:cs typeface="ヒラギノ角ゴ ProN W3"/>
        <a:sym typeface="Gill Sans"/>
      </a:defRPr>
    </a:lvl8pPr>
    <a:lvl9pPr marL="3657600" algn="l" defTabSz="914400" rtl="0" eaLnBrk="1" latinLnBrk="0" hangingPunct="1">
      <a:defRPr sz="4200" kern="1200">
        <a:solidFill>
          <a:srgbClr val="000000"/>
        </a:solidFill>
        <a:latin typeface="Gill Sans"/>
        <a:ea typeface="ヒラギノ角ゴ ProN W3"/>
        <a:cs typeface="ヒラギノ角ゴ ProN W3"/>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CFD72-7F14-184A-97E1-D6125847200A}" v="5" dt="2018-08-09T03:27:44.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89" autoAdjust="0"/>
    <p:restoredTop sz="94628" autoAdjust="0"/>
  </p:normalViewPr>
  <p:slideViewPr>
    <p:cSldViewPr>
      <p:cViewPr varScale="1">
        <p:scale>
          <a:sx n="90" d="100"/>
          <a:sy n="90" d="100"/>
        </p:scale>
        <p:origin x="1552" y="20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ill Sans" charset="0"/>
                <a:ea typeface="ヒラギノ角ゴ ProN W3" charset="-128"/>
                <a:cs typeface="ヒラギノ角ゴ ProN W3" charset="-128"/>
                <a:sym typeface="Gill Sans"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75782B4-FC85-4C8E-95B1-5070541C24C5}" type="datetime1">
              <a:rPr lang="en-US" altLang="en-US"/>
              <a:pPr>
                <a:defRPr/>
              </a:pPr>
              <a:t>8/4/19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Gill Sans" charset="0"/>
                <a:ea typeface="ヒラギノ角ゴ ProN W3" charset="-128"/>
                <a:cs typeface="ヒラギノ角ゴ ProN W3" charset="-128"/>
                <a:sym typeface="Gill Sans"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E7BBDAE-B1A1-40E9-94D9-145A7F2EB0B1}" type="slidenum">
              <a:rPr lang="en-US" altLang="en-US"/>
              <a:pPr>
                <a:defRPr/>
              </a:pPr>
              <a:t>‹#›</a:t>
            </a:fld>
            <a:endParaRPr lang="en-US" altLang="en-US"/>
          </a:p>
        </p:txBody>
      </p:sp>
    </p:spTree>
    <p:extLst>
      <p:ext uri="{BB962C8B-B14F-4D97-AF65-F5344CB8AC3E}">
        <p14:creationId xmlns:p14="http://schemas.microsoft.com/office/powerpoint/2010/main" val="178009420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1"/>
          <p:cNvSpPr txBox="1">
            <a:spLocks noGrp="1" noChangeArrowheads="1"/>
          </p:cNvSpPr>
          <p:nvPr>
            <p:ph type="sldNum" sz="quarter" idx="10"/>
          </p:nvPr>
        </p:nvSpPr>
        <p:spPr>
          <a:ln/>
        </p:spPr>
        <p:txBody>
          <a:bodyPr/>
          <a:lstStyle>
            <a:lvl1pPr>
              <a:defRPr/>
            </a:lvl1pPr>
          </a:lstStyle>
          <a:p>
            <a:pPr>
              <a:defRPr/>
            </a:pPr>
            <a:fld id="{D591DEB5-3003-47A1-96F5-0D3B73868B69}" type="slidenum">
              <a:rPr lang="en-US" altLang="en-US"/>
              <a:pPr>
                <a:defRPr/>
              </a:pPr>
              <a:t>‹#›</a:t>
            </a:fld>
            <a:endParaRPr lang="en-US" altLang="en-US"/>
          </a:p>
        </p:txBody>
      </p:sp>
    </p:spTree>
    <p:extLst>
      <p:ext uri="{BB962C8B-B14F-4D97-AF65-F5344CB8AC3E}">
        <p14:creationId xmlns:p14="http://schemas.microsoft.com/office/powerpoint/2010/main" val="520537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EF87E12E-CA8B-4E84-AB56-F68E4794208F}" type="slidenum">
              <a:rPr lang="en-US" altLang="en-US"/>
              <a:pPr>
                <a:defRPr/>
              </a:pPr>
              <a:t>‹#›</a:t>
            </a:fld>
            <a:endParaRPr lang="en-US" altLang="en-US"/>
          </a:p>
        </p:txBody>
      </p:sp>
    </p:spTree>
    <p:extLst>
      <p:ext uri="{BB962C8B-B14F-4D97-AF65-F5344CB8AC3E}">
        <p14:creationId xmlns:p14="http://schemas.microsoft.com/office/powerpoint/2010/main" val="36000463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0"/>
            <a:ext cx="3095625" cy="975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0"/>
            <a:ext cx="9134475" cy="975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E04E2B31-E091-4A0C-87BC-C2135355D96D}" type="slidenum">
              <a:rPr lang="en-US" altLang="en-US"/>
              <a:pPr>
                <a:defRPr/>
              </a:pPr>
              <a:t>‹#›</a:t>
            </a:fld>
            <a:endParaRPr lang="en-US" altLang="en-US"/>
          </a:p>
        </p:txBody>
      </p:sp>
    </p:spTree>
    <p:extLst>
      <p:ext uri="{BB962C8B-B14F-4D97-AF65-F5344CB8AC3E}">
        <p14:creationId xmlns:p14="http://schemas.microsoft.com/office/powerpoint/2010/main" val="350478470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4"/>
          <p:cNvSpPr txBox="1">
            <a:spLocks noGrp="1" noChangeArrowheads="1"/>
          </p:cNvSpPr>
          <p:nvPr>
            <p:ph type="sldNum" sz="quarter" idx="10"/>
          </p:nvPr>
        </p:nvSpPr>
        <p:spPr>
          <a:ln/>
        </p:spPr>
        <p:txBody>
          <a:bodyPr/>
          <a:lstStyle>
            <a:lvl1pPr>
              <a:defRPr/>
            </a:lvl1pPr>
          </a:lstStyle>
          <a:p>
            <a:pPr>
              <a:defRPr/>
            </a:pPr>
            <a:fld id="{1E0DAC32-72AA-4170-BD2F-50DC79D6B9A7}" type="slidenum">
              <a:rPr lang="en-US" altLang="en-US"/>
              <a:pPr>
                <a:defRPr/>
              </a:pPr>
              <a:t>‹#›</a:t>
            </a:fld>
            <a:endParaRPr lang="en-US" altLang="en-US"/>
          </a:p>
        </p:txBody>
      </p:sp>
    </p:spTree>
    <p:extLst>
      <p:ext uri="{BB962C8B-B14F-4D97-AF65-F5344CB8AC3E}">
        <p14:creationId xmlns:p14="http://schemas.microsoft.com/office/powerpoint/2010/main" val="13759000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240C5844-4307-4285-A58A-7DDDB5CFB63E}" type="slidenum">
              <a:rPr lang="en-US" altLang="en-US"/>
              <a:pPr>
                <a:defRPr/>
              </a:pPr>
              <a:t>‹#›</a:t>
            </a:fld>
            <a:endParaRPr lang="en-US" altLang="en-US"/>
          </a:p>
        </p:txBody>
      </p:sp>
    </p:spTree>
    <p:extLst>
      <p:ext uri="{BB962C8B-B14F-4D97-AF65-F5344CB8AC3E}">
        <p14:creationId xmlns:p14="http://schemas.microsoft.com/office/powerpoint/2010/main" val="84442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199A7055-FC12-4CF1-A25B-9C0931862998}" type="slidenum">
              <a:rPr lang="en-US" altLang="en-US"/>
              <a:pPr>
                <a:defRPr/>
              </a:pPr>
              <a:t>‹#›</a:t>
            </a:fld>
            <a:endParaRPr lang="en-US" altLang="en-US"/>
          </a:p>
        </p:txBody>
      </p:sp>
    </p:spTree>
    <p:extLst>
      <p:ext uri="{BB962C8B-B14F-4D97-AF65-F5344CB8AC3E}">
        <p14:creationId xmlns:p14="http://schemas.microsoft.com/office/powerpoint/2010/main" val="7691512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4"/>
          <p:cNvSpPr txBox="1">
            <a:spLocks noGrp="1" noChangeArrowheads="1"/>
          </p:cNvSpPr>
          <p:nvPr>
            <p:ph type="sldNum" sz="quarter" idx="10"/>
          </p:nvPr>
        </p:nvSpPr>
        <p:spPr>
          <a:ln/>
        </p:spPr>
        <p:txBody>
          <a:bodyPr/>
          <a:lstStyle>
            <a:lvl1pPr>
              <a:defRPr/>
            </a:lvl1pPr>
          </a:lstStyle>
          <a:p>
            <a:pPr>
              <a:defRPr/>
            </a:pPr>
            <a:fld id="{55A791B0-FA65-4DD7-89FB-F68F6E4B1D05}" type="slidenum">
              <a:rPr lang="en-US" altLang="en-US"/>
              <a:pPr>
                <a:defRPr/>
              </a:pPr>
              <a:t>‹#›</a:t>
            </a:fld>
            <a:endParaRPr lang="en-US" altLang="en-US"/>
          </a:p>
        </p:txBody>
      </p:sp>
    </p:spTree>
    <p:extLst>
      <p:ext uri="{BB962C8B-B14F-4D97-AF65-F5344CB8AC3E}">
        <p14:creationId xmlns:p14="http://schemas.microsoft.com/office/powerpoint/2010/main" val="305623565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4"/>
          <p:cNvSpPr txBox="1">
            <a:spLocks noGrp="1" noChangeArrowheads="1"/>
          </p:cNvSpPr>
          <p:nvPr>
            <p:ph type="sldNum" sz="quarter" idx="10"/>
          </p:nvPr>
        </p:nvSpPr>
        <p:spPr>
          <a:ln/>
        </p:spPr>
        <p:txBody>
          <a:bodyPr/>
          <a:lstStyle>
            <a:lvl1pPr>
              <a:defRPr/>
            </a:lvl1pPr>
          </a:lstStyle>
          <a:p>
            <a:pPr>
              <a:defRPr/>
            </a:pPr>
            <a:fld id="{2FB46889-1B74-4165-B6DB-72D1C4CA3D26}" type="slidenum">
              <a:rPr lang="en-US" altLang="en-US"/>
              <a:pPr>
                <a:defRPr/>
              </a:pPr>
              <a:t>‹#›</a:t>
            </a:fld>
            <a:endParaRPr lang="en-US" altLang="en-US"/>
          </a:p>
        </p:txBody>
      </p:sp>
    </p:spTree>
    <p:extLst>
      <p:ext uri="{BB962C8B-B14F-4D97-AF65-F5344CB8AC3E}">
        <p14:creationId xmlns:p14="http://schemas.microsoft.com/office/powerpoint/2010/main" val="11233444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Text Box 4"/>
          <p:cNvSpPr txBox="1">
            <a:spLocks noGrp="1" noChangeArrowheads="1"/>
          </p:cNvSpPr>
          <p:nvPr>
            <p:ph type="sldNum" sz="quarter" idx="10"/>
          </p:nvPr>
        </p:nvSpPr>
        <p:spPr>
          <a:ln/>
        </p:spPr>
        <p:txBody>
          <a:bodyPr/>
          <a:lstStyle>
            <a:lvl1pPr>
              <a:defRPr/>
            </a:lvl1pPr>
          </a:lstStyle>
          <a:p>
            <a:pPr>
              <a:defRPr/>
            </a:pPr>
            <a:fld id="{E870DB82-515B-4D48-80ED-5CFEE2ADB14F}" type="slidenum">
              <a:rPr lang="en-US" altLang="en-US"/>
              <a:pPr>
                <a:defRPr/>
              </a:pPr>
              <a:t>‹#›</a:t>
            </a:fld>
            <a:endParaRPr lang="en-US" altLang="en-US"/>
          </a:p>
        </p:txBody>
      </p:sp>
    </p:spTree>
    <p:extLst>
      <p:ext uri="{BB962C8B-B14F-4D97-AF65-F5344CB8AC3E}">
        <p14:creationId xmlns:p14="http://schemas.microsoft.com/office/powerpoint/2010/main" val="202544975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7D3E863-368E-4E13-AA45-128519B09B2C}" type="slidenum">
              <a:rPr lang="en-US" altLang="en-US"/>
              <a:pPr>
                <a:defRPr/>
              </a:pPr>
              <a:t>‹#›</a:t>
            </a:fld>
            <a:endParaRPr lang="en-US" altLang="en-US"/>
          </a:p>
        </p:txBody>
      </p:sp>
    </p:spTree>
    <p:extLst>
      <p:ext uri="{BB962C8B-B14F-4D97-AF65-F5344CB8AC3E}">
        <p14:creationId xmlns:p14="http://schemas.microsoft.com/office/powerpoint/2010/main" val="8948643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B9BB0158-8DF3-401D-879B-23DA2516F443}" type="slidenum">
              <a:rPr lang="en-US" altLang="en-US"/>
              <a:pPr>
                <a:defRPr/>
              </a:pPr>
              <a:t>‹#›</a:t>
            </a:fld>
            <a:endParaRPr lang="en-US" altLang="en-US"/>
          </a:p>
        </p:txBody>
      </p:sp>
    </p:spTree>
    <p:extLst>
      <p:ext uri="{BB962C8B-B14F-4D97-AF65-F5344CB8AC3E}">
        <p14:creationId xmlns:p14="http://schemas.microsoft.com/office/powerpoint/2010/main" val="144157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8F62F2C9-70A0-4D76-8A19-85B22D7342A6}" type="slidenum">
              <a:rPr lang="en-US" altLang="en-US"/>
              <a:pPr>
                <a:defRPr/>
              </a:pPr>
              <a:t>‹#›</a:t>
            </a:fld>
            <a:endParaRPr lang="en-US" altLang="en-US"/>
          </a:p>
        </p:txBody>
      </p:sp>
    </p:spTree>
    <p:extLst>
      <p:ext uri="{BB962C8B-B14F-4D97-AF65-F5344CB8AC3E}">
        <p14:creationId xmlns:p14="http://schemas.microsoft.com/office/powerpoint/2010/main" val="20277970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Gill Sans" charset="0"/>
              </a:rPr>
              <a:t>Click icon to add picture</a:t>
            </a: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F0643068-3539-4DA2-9196-456AB69584D4}" type="slidenum">
              <a:rPr lang="en-US" altLang="en-US"/>
              <a:pPr>
                <a:defRPr/>
              </a:pPr>
              <a:t>‹#›</a:t>
            </a:fld>
            <a:endParaRPr lang="en-US" altLang="en-US"/>
          </a:p>
        </p:txBody>
      </p:sp>
    </p:spTree>
    <p:extLst>
      <p:ext uri="{BB962C8B-B14F-4D97-AF65-F5344CB8AC3E}">
        <p14:creationId xmlns:p14="http://schemas.microsoft.com/office/powerpoint/2010/main" val="17603500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03C30483-C61E-4CB5-BD9B-BF80AAB74B83}" type="slidenum">
              <a:rPr lang="en-US" altLang="en-US"/>
              <a:pPr>
                <a:defRPr/>
              </a:pPr>
              <a:t>‹#›</a:t>
            </a:fld>
            <a:endParaRPr lang="en-US" altLang="en-US"/>
          </a:p>
        </p:txBody>
      </p:sp>
    </p:spTree>
    <p:extLst>
      <p:ext uri="{BB962C8B-B14F-4D97-AF65-F5344CB8AC3E}">
        <p14:creationId xmlns:p14="http://schemas.microsoft.com/office/powerpoint/2010/main" val="266368214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BC3DAA9D-3025-4CFC-BF10-C9C1B60670A0}" type="slidenum">
              <a:rPr lang="en-US" altLang="en-US"/>
              <a:pPr>
                <a:defRPr/>
              </a:pPr>
              <a:t>‹#›</a:t>
            </a:fld>
            <a:endParaRPr lang="en-US" altLang="en-US"/>
          </a:p>
        </p:txBody>
      </p:sp>
    </p:spTree>
    <p:extLst>
      <p:ext uri="{BB962C8B-B14F-4D97-AF65-F5344CB8AC3E}">
        <p14:creationId xmlns:p14="http://schemas.microsoft.com/office/powerpoint/2010/main" val="135294228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4"/>
          <p:cNvSpPr txBox="1">
            <a:spLocks noGrp="1" noChangeArrowheads="1"/>
          </p:cNvSpPr>
          <p:nvPr>
            <p:ph type="sldNum" sz="quarter" idx="10"/>
          </p:nvPr>
        </p:nvSpPr>
        <p:spPr>
          <a:ln/>
        </p:spPr>
        <p:txBody>
          <a:bodyPr/>
          <a:lstStyle>
            <a:lvl1pPr>
              <a:defRPr/>
            </a:lvl1pPr>
          </a:lstStyle>
          <a:p>
            <a:pPr>
              <a:defRPr/>
            </a:pPr>
            <a:fld id="{3C80EAE8-64A4-40EE-9FF9-BFAD46AC6A9B}" type="slidenum">
              <a:rPr lang="en-US" altLang="en-US"/>
              <a:pPr>
                <a:defRPr/>
              </a:pPr>
              <a:t>‹#›</a:t>
            </a:fld>
            <a:endParaRPr lang="en-US" altLang="en-US"/>
          </a:p>
        </p:txBody>
      </p:sp>
    </p:spTree>
    <p:extLst>
      <p:ext uri="{BB962C8B-B14F-4D97-AF65-F5344CB8AC3E}">
        <p14:creationId xmlns:p14="http://schemas.microsoft.com/office/powerpoint/2010/main" val="274048337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7209FB86-2EF0-4973-895E-ECD33996FFF7}" type="slidenum">
              <a:rPr lang="en-US" altLang="en-US"/>
              <a:pPr>
                <a:defRPr/>
              </a:pPr>
              <a:t>‹#›</a:t>
            </a:fld>
            <a:endParaRPr lang="en-US" altLang="en-US"/>
          </a:p>
        </p:txBody>
      </p:sp>
    </p:spTree>
    <p:extLst>
      <p:ext uri="{BB962C8B-B14F-4D97-AF65-F5344CB8AC3E}">
        <p14:creationId xmlns:p14="http://schemas.microsoft.com/office/powerpoint/2010/main" val="22435550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4DBD312E-D2B2-47FB-A469-2DFF4C5F6BBC}" type="slidenum">
              <a:rPr lang="en-US" altLang="en-US"/>
              <a:pPr>
                <a:defRPr/>
              </a:pPr>
              <a:t>‹#›</a:t>
            </a:fld>
            <a:endParaRPr lang="en-US" altLang="en-US"/>
          </a:p>
        </p:txBody>
      </p:sp>
    </p:spTree>
    <p:extLst>
      <p:ext uri="{BB962C8B-B14F-4D97-AF65-F5344CB8AC3E}">
        <p14:creationId xmlns:p14="http://schemas.microsoft.com/office/powerpoint/2010/main" val="2455096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4"/>
          <p:cNvSpPr txBox="1">
            <a:spLocks noGrp="1" noChangeArrowheads="1"/>
          </p:cNvSpPr>
          <p:nvPr>
            <p:ph type="sldNum" sz="quarter" idx="10"/>
          </p:nvPr>
        </p:nvSpPr>
        <p:spPr>
          <a:ln/>
        </p:spPr>
        <p:txBody>
          <a:bodyPr/>
          <a:lstStyle>
            <a:lvl1pPr>
              <a:defRPr/>
            </a:lvl1pPr>
          </a:lstStyle>
          <a:p>
            <a:pPr>
              <a:defRPr/>
            </a:pPr>
            <a:fld id="{951B38AD-6FEF-4420-9794-A564FB3B676A}" type="slidenum">
              <a:rPr lang="en-US" altLang="en-US"/>
              <a:pPr>
                <a:defRPr/>
              </a:pPr>
              <a:t>‹#›</a:t>
            </a:fld>
            <a:endParaRPr lang="en-US" altLang="en-US"/>
          </a:p>
        </p:txBody>
      </p:sp>
    </p:spTree>
    <p:extLst>
      <p:ext uri="{BB962C8B-B14F-4D97-AF65-F5344CB8AC3E}">
        <p14:creationId xmlns:p14="http://schemas.microsoft.com/office/powerpoint/2010/main" val="262763354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4"/>
          <p:cNvSpPr txBox="1">
            <a:spLocks noGrp="1" noChangeArrowheads="1"/>
          </p:cNvSpPr>
          <p:nvPr>
            <p:ph type="sldNum" sz="quarter" idx="10"/>
          </p:nvPr>
        </p:nvSpPr>
        <p:spPr>
          <a:ln/>
        </p:spPr>
        <p:txBody>
          <a:bodyPr/>
          <a:lstStyle>
            <a:lvl1pPr>
              <a:defRPr/>
            </a:lvl1pPr>
          </a:lstStyle>
          <a:p>
            <a:pPr>
              <a:defRPr/>
            </a:pPr>
            <a:fld id="{EA376B7A-DA24-46BD-82EB-D4576EAD38C2}" type="slidenum">
              <a:rPr lang="en-US" altLang="en-US"/>
              <a:pPr>
                <a:defRPr/>
              </a:pPr>
              <a:t>‹#›</a:t>
            </a:fld>
            <a:endParaRPr lang="en-US" altLang="en-US"/>
          </a:p>
        </p:txBody>
      </p:sp>
    </p:spTree>
    <p:extLst>
      <p:ext uri="{BB962C8B-B14F-4D97-AF65-F5344CB8AC3E}">
        <p14:creationId xmlns:p14="http://schemas.microsoft.com/office/powerpoint/2010/main" val="155632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Text Box 4"/>
          <p:cNvSpPr txBox="1">
            <a:spLocks noGrp="1" noChangeArrowheads="1"/>
          </p:cNvSpPr>
          <p:nvPr>
            <p:ph type="sldNum" sz="quarter" idx="10"/>
          </p:nvPr>
        </p:nvSpPr>
        <p:spPr>
          <a:ln/>
        </p:spPr>
        <p:txBody>
          <a:bodyPr/>
          <a:lstStyle>
            <a:lvl1pPr>
              <a:defRPr/>
            </a:lvl1pPr>
          </a:lstStyle>
          <a:p>
            <a:pPr>
              <a:defRPr/>
            </a:pPr>
            <a:fld id="{1F0FE8D1-817D-448C-B2F2-6483B15646CE}" type="slidenum">
              <a:rPr lang="en-US" altLang="en-US"/>
              <a:pPr>
                <a:defRPr/>
              </a:pPr>
              <a:t>‹#›</a:t>
            </a:fld>
            <a:endParaRPr lang="en-US" altLang="en-US"/>
          </a:p>
        </p:txBody>
      </p:sp>
    </p:spTree>
    <p:extLst>
      <p:ext uri="{BB962C8B-B14F-4D97-AF65-F5344CB8AC3E}">
        <p14:creationId xmlns:p14="http://schemas.microsoft.com/office/powerpoint/2010/main" val="261316836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8CB45D1E-4668-43BB-B11B-82708F2DC226}" type="slidenum">
              <a:rPr lang="en-US" altLang="en-US"/>
              <a:pPr>
                <a:defRPr/>
              </a:pPr>
              <a:t>‹#›</a:t>
            </a:fld>
            <a:endParaRPr lang="en-US" altLang="en-US"/>
          </a:p>
        </p:txBody>
      </p:sp>
    </p:spTree>
    <p:extLst>
      <p:ext uri="{BB962C8B-B14F-4D97-AF65-F5344CB8AC3E}">
        <p14:creationId xmlns:p14="http://schemas.microsoft.com/office/powerpoint/2010/main" val="35088252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pPr>
              <a:defRPr/>
            </a:pPr>
            <a:fld id="{C7936067-165E-4376-81D5-31447D123CC1}" type="slidenum">
              <a:rPr lang="en-US" altLang="en-US"/>
              <a:pPr>
                <a:defRPr/>
              </a:pPr>
              <a:t>‹#›</a:t>
            </a:fld>
            <a:endParaRPr lang="en-US" altLang="en-US"/>
          </a:p>
        </p:txBody>
      </p:sp>
    </p:spTree>
    <p:extLst>
      <p:ext uri="{BB962C8B-B14F-4D97-AF65-F5344CB8AC3E}">
        <p14:creationId xmlns:p14="http://schemas.microsoft.com/office/powerpoint/2010/main" val="410838229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A42D15FA-DF41-492F-91A5-332EC2E5406E}" type="slidenum">
              <a:rPr lang="en-US" altLang="en-US"/>
              <a:pPr>
                <a:defRPr/>
              </a:pPr>
              <a:t>‹#›</a:t>
            </a:fld>
            <a:endParaRPr lang="en-US" altLang="en-US"/>
          </a:p>
        </p:txBody>
      </p:sp>
    </p:spTree>
    <p:extLst>
      <p:ext uri="{BB962C8B-B14F-4D97-AF65-F5344CB8AC3E}">
        <p14:creationId xmlns:p14="http://schemas.microsoft.com/office/powerpoint/2010/main" val="374549274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Gill Sans" charset="0"/>
              </a:rPr>
              <a:t>Click icon to add picture</a:t>
            </a: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D9E8C115-2E65-4D1E-A89A-7348733A20C6}" type="slidenum">
              <a:rPr lang="en-US" altLang="en-US"/>
              <a:pPr>
                <a:defRPr/>
              </a:pPr>
              <a:t>‹#›</a:t>
            </a:fld>
            <a:endParaRPr lang="en-US" altLang="en-US"/>
          </a:p>
        </p:txBody>
      </p:sp>
    </p:spTree>
    <p:extLst>
      <p:ext uri="{BB962C8B-B14F-4D97-AF65-F5344CB8AC3E}">
        <p14:creationId xmlns:p14="http://schemas.microsoft.com/office/powerpoint/2010/main" val="30083727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1A96068E-FC6D-4500-B312-0CDB3099A1B2}" type="slidenum">
              <a:rPr lang="en-US" altLang="en-US"/>
              <a:pPr>
                <a:defRPr/>
              </a:pPr>
              <a:t>‹#›</a:t>
            </a:fld>
            <a:endParaRPr lang="en-US" altLang="en-US"/>
          </a:p>
        </p:txBody>
      </p:sp>
    </p:spTree>
    <p:extLst>
      <p:ext uri="{BB962C8B-B14F-4D97-AF65-F5344CB8AC3E}">
        <p14:creationId xmlns:p14="http://schemas.microsoft.com/office/powerpoint/2010/main" val="226248029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88690610-C063-4A4D-9E2F-A340842545E8}" type="slidenum">
              <a:rPr lang="en-US" altLang="en-US"/>
              <a:pPr>
                <a:defRPr/>
              </a:pPr>
              <a:t>‹#›</a:t>
            </a:fld>
            <a:endParaRPr lang="en-US" altLang="en-US"/>
          </a:p>
        </p:txBody>
      </p:sp>
    </p:spTree>
    <p:extLst>
      <p:ext uri="{BB962C8B-B14F-4D97-AF65-F5344CB8AC3E}">
        <p14:creationId xmlns:p14="http://schemas.microsoft.com/office/powerpoint/2010/main" val="297662414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F02DA516-7DA7-E14C-9705-30B088FAC4DE}" type="slidenum">
              <a:rPr lang="en-US"/>
              <a:pPr>
                <a:defRPr/>
              </a:pPr>
              <a:t>‹#›</a:t>
            </a:fld>
            <a:endParaRPr lang="en-US"/>
          </a:p>
        </p:txBody>
      </p:sp>
    </p:spTree>
    <p:extLst>
      <p:ext uri="{BB962C8B-B14F-4D97-AF65-F5344CB8AC3E}">
        <p14:creationId xmlns:p14="http://schemas.microsoft.com/office/powerpoint/2010/main" val="28068412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90C0B9FC-CA1B-0F4D-9C2A-9818F9F7F980}" type="slidenum">
              <a:rPr lang="en-US"/>
              <a:pPr>
                <a:defRPr/>
              </a:pPr>
              <a:t>‹#›</a:t>
            </a:fld>
            <a:endParaRPr lang="en-US"/>
          </a:p>
        </p:txBody>
      </p:sp>
    </p:spTree>
    <p:extLst>
      <p:ext uri="{BB962C8B-B14F-4D97-AF65-F5344CB8AC3E}">
        <p14:creationId xmlns:p14="http://schemas.microsoft.com/office/powerpoint/2010/main" val="357701623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97326903-2F97-9446-AF93-A44436736955}" type="slidenum">
              <a:rPr lang="en-US"/>
              <a:pPr>
                <a:defRPr/>
              </a:pPr>
              <a:t>‹#›</a:t>
            </a:fld>
            <a:endParaRPr lang="en-US"/>
          </a:p>
        </p:txBody>
      </p:sp>
    </p:spTree>
    <p:extLst>
      <p:ext uri="{BB962C8B-B14F-4D97-AF65-F5344CB8AC3E}">
        <p14:creationId xmlns:p14="http://schemas.microsoft.com/office/powerpoint/2010/main" val="244313294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498E1B0E-72AD-654D-9F37-242AA372450B}" type="slidenum">
              <a:rPr lang="en-US"/>
              <a:pPr>
                <a:defRPr/>
              </a:pPr>
              <a:t>‹#›</a:t>
            </a:fld>
            <a:endParaRPr lang="en-US"/>
          </a:p>
        </p:txBody>
      </p:sp>
    </p:spTree>
    <p:extLst>
      <p:ext uri="{BB962C8B-B14F-4D97-AF65-F5344CB8AC3E}">
        <p14:creationId xmlns:p14="http://schemas.microsoft.com/office/powerpoint/2010/main" val="198654293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F2F6824-BBB0-9943-9B85-89103918125D}" type="slidenum">
              <a:rPr lang="en-US"/>
              <a:pPr>
                <a:defRPr/>
              </a:pPr>
              <a:t>‹#›</a:t>
            </a:fld>
            <a:endParaRPr lang="en-US"/>
          </a:p>
        </p:txBody>
      </p:sp>
    </p:spTree>
    <p:extLst>
      <p:ext uri="{BB962C8B-B14F-4D97-AF65-F5344CB8AC3E}">
        <p14:creationId xmlns:p14="http://schemas.microsoft.com/office/powerpoint/2010/main" val="40860062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B2F5C51B-4B12-EC4C-BF54-F4BFE1E2752B}" type="slidenum">
              <a:rPr lang="en-US"/>
              <a:pPr>
                <a:defRPr/>
              </a:pPr>
              <a:t>‹#›</a:t>
            </a:fld>
            <a:endParaRPr lang="en-US"/>
          </a:p>
        </p:txBody>
      </p:sp>
    </p:spTree>
    <p:extLst>
      <p:ext uri="{BB962C8B-B14F-4D97-AF65-F5344CB8AC3E}">
        <p14:creationId xmlns:p14="http://schemas.microsoft.com/office/powerpoint/2010/main" val="35491347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78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78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1"/>
          <p:cNvSpPr txBox="1">
            <a:spLocks noGrp="1" noChangeArrowheads="1"/>
          </p:cNvSpPr>
          <p:nvPr>
            <p:ph type="sldNum" sz="quarter" idx="10"/>
          </p:nvPr>
        </p:nvSpPr>
        <p:spPr>
          <a:ln/>
        </p:spPr>
        <p:txBody>
          <a:bodyPr/>
          <a:lstStyle>
            <a:lvl1pPr>
              <a:defRPr/>
            </a:lvl1pPr>
          </a:lstStyle>
          <a:p>
            <a:pPr>
              <a:defRPr/>
            </a:pPr>
            <a:fld id="{510EA6D2-6B64-4F23-9F7B-D93CBF12D563}" type="slidenum">
              <a:rPr lang="en-US" altLang="en-US"/>
              <a:pPr>
                <a:defRPr/>
              </a:pPr>
              <a:t>‹#›</a:t>
            </a:fld>
            <a:endParaRPr lang="en-US" altLang="en-US"/>
          </a:p>
        </p:txBody>
      </p:sp>
    </p:spTree>
    <p:extLst>
      <p:ext uri="{BB962C8B-B14F-4D97-AF65-F5344CB8AC3E}">
        <p14:creationId xmlns:p14="http://schemas.microsoft.com/office/powerpoint/2010/main" val="375450104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C9D75A5F-8E17-D643-B54F-3828121A69FC}" type="slidenum">
              <a:rPr lang="en-US"/>
              <a:pPr>
                <a:defRPr/>
              </a:pPr>
              <a:t>‹#›</a:t>
            </a:fld>
            <a:endParaRPr lang="en-US"/>
          </a:p>
        </p:txBody>
      </p:sp>
    </p:spTree>
    <p:extLst>
      <p:ext uri="{BB962C8B-B14F-4D97-AF65-F5344CB8AC3E}">
        <p14:creationId xmlns:p14="http://schemas.microsoft.com/office/powerpoint/2010/main" val="42468622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CA66B029-1229-5248-BDAF-0AE536A7C266}" type="slidenum">
              <a:rPr lang="en-US"/>
              <a:pPr>
                <a:defRPr/>
              </a:pPr>
              <a:t>‹#›</a:t>
            </a:fld>
            <a:endParaRPr lang="en-US"/>
          </a:p>
        </p:txBody>
      </p:sp>
    </p:spTree>
    <p:extLst>
      <p:ext uri="{BB962C8B-B14F-4D97-AF65-F5344CB8AC3E}">
        <p14:creationId xmlns:p14="http://schemas.microsoft.com/office/powerpoint/2010/main" val="241036399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Gill Sans" charset="0"/>
              </a:rPr>
              <a:t>Drag picture to placeholder or click icon to add</a:t>
            </a: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54D52C4C-6136-2D41-9CFE-DD60B9753B70}" type="slidenum">
              <a:rPr lang="en-US"/>
              <a:pPr>
                <a:defRPr/>
              </a:pPr>
              <a:t>‹#›</a:t>
            </a:fld>
            <a:endParaRPr lang="en-US"/>
          </a:p>
        </p:txBody>
      </p:sp>
    </p:spTree>
    <p:extLst>
      <p:ext uri="{BB962C8B-B14F-4D97-AF65-F5344CB8AC3E}">
        <p14:creationId xmlns:p14="http://schemas.microsoft.com/office/powerpoint/2010/main" val="82266261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78A074F-E876-DC40-B131-C652F2CEDC9D}" type="slidenum">
              <a:rPr lang="en-US"/>
              <a:pPr>
                <a:defRPr/>
              </a:pPr>
              <a:t>‹#›</a:t>
            </a:fld>
            <a:endParaRPr lang="en-US"/>
          </a:p>
        </p:txBody>
      </p:sp>
    </p:spTree>
    <p:extLst>
      <p:ext uri="{BB962C8B-B14F-4D97-AF65-F5344CB8AC3E}">
        <p14:creationId xmlns:p14="http://schemas.microsoft.com/office/powerpoint/2010/main" val="264212790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0"/>
            <a:ext cx="2616200" cy="859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0"/>
            <a:ext cx="7696200" cy="859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381C1F7-BE11-AC4F-8033-A4448644B9F7}" type="slidenum">
              <a:rPr lang="en-US"/>
              <a:pPr>
                <a:defRPr/>
              </a:pPr>
              <a:t>‹#›</a:t>
            </a:fld>
            <a:endParaRPr lang="en-US"/>
          </a:p>
        </p:txBody>
      </p:sp>
    </p:spTree>
    <p:extLst>
      <p:ext uri="{BB962C8B-B14F-4D97-AF65-F5344CB8AC3E}">
        <p14:creationId xmlns:p14="http://schemas.microsoft.com/office/powerpoint/2010/main" val="353789544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1"/>
          <p:cNvSpPr txBox="1">
            <a:spLocks noGrp="1" noChangeArrowheads="1"/>
          </p:cNvSpPr>
          <p:nvPr>
            <p:ph type="sldNum" sz="quarter" idx="10"/>
          </p:nvPr>
        </p:nvSpPr>
        <p:spPr>
          <a:ln/>
        </p:spPr>
        <p:txBody>
          <a:bodyPr/>
          <a:lstStyle>
            <a:lvl1pPr>
              <a:defRPr/>
            </a:lvl1pPr>
          </a:lstStyle>
          <a:p>
            <a:pPr>
              <a:defRPr/>
            </a:pPr>
            <a:fld id="{0DE75877-BB73-4145-9626-8915951ECF14}" type="slidenum">
              <a:rPr lang="en-US"/>
              <a:pPr>
                <a:defRPr/>
              </a:pPr>
              <a:t>‹#›</a:t>
            </a:fld>
            <a:endParaRPr lang="en-US"/>
          </a:p>
        </p:txBody>
      </p:sp>
    </p:spTree>
    <p:extLst>
      <p:ext uri="{BB962C8B-B14F-4D97-AF65-F5344CB8AC3E}">
        <p14:creationId xmlns:p14="http://schemas.microsoft.com/office/powerpoint/2010/main" val="320703264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0B2BED60-7A5C-F143-8A92-E9401321A5DA}" type="slidenum">
              <a:rPr lang="en-US"/>
              <a:pPr>
                <a:defRPr/>
              </a:pPr>
              <a:t>‹#›</a:t>
            </a:fld>
            <a:endParaRPr lang="en-US"/>
          </a:p>
        </p:txBody>
      </p:sp>
    </p:spTree>
    <p:extLst>
      <p:ext uri="{BB962C8B-B14F-4D97-AF65-F5344CB8AC3E}">
        <p14:creationId xmlns:p14="http://schemas.microsoft.com/office/powerpoint/2010/main" val="66894391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pPr>
              <a:defRPr/>
            </a:pPr>
            <a:fld id="{E96055D0-EF50-F34B-8E0C-1452C965461A}" type="slidenum">
              <a:rPr lang="en-US"/>
              <a:pPr>
                <a:defRPr/>
              </a:pPr>
              <a:t>‹#›</a:t>
            </a:fld>
            <a:endParaRPr lang="en-US"/>
          </a:p>
        </p:txBody>
      </p:sp>
    </p:spTree>
    <p:extLst>
      <p:ext uri="{BB962C8B-B14F-4D97-AF65-F5344CB8AC3E}">
        <p14:creationId xmlns:p14="http://schemas.microsoft.com/office/powerpoint/2010/main" val="204848781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78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78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1"/>
          <p:cNvSpPr txBox="1">
            <a:spLocks noGrp="1" noChangeArrowheads="1"/>
          </p:cNvSpPr>
          <p:nvPr>
            <p:ph type="sldNum" sz="quarter" idx="10"/>
          </p:nvPr>
        </p:nvSpPr>
        <p:spPr>
          <a:ln/>
        </p:spPr>
        <p:txBody>
          <a:bodyPr/>
          <a:lstStyle>
            <a:lvl1pPr>
              <a:defRPr/>
            </a:lvl1pPr>
          </a:lstStyle>
          <a:p>
            <a:pPr>
              <a:defRPr/>
            </a:pPr>
            <a:fld id="{51160DEC-357C-B64A-9C44-AB200C291891}" type="slidenum">
              <a:rPr lang="en-US"/>
              <a:pPr>
                <a:defRPr/>
              </a:pPr>
              <a:t>‹#›</a:t>
            </a:fld>
            <a:endParaRPr lang="en-US"/>
          </a:p>
        </p:txBody>
      </p:sp>
    </p:spTree>
    <p:extLst>
      <p:ext uri="{BB962C8B-B14F-4D97-AF65-F5344CB8AC3E}">
        <p14:creationId xmlns:p14="http://schemas.microsoft.com/office/powerpoint/2010/main" val="288522431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1"/>
          <p:cNvSpPr txBox="1">
            <a:spLocks noGrp="1" noChangeArrowheads="1"/>
          </p:cNvSpPr>
          <p:nvPr>
            <p:ph type="sldNum" sz="quarter" idx="10"/>
          </p:nvPr>
        </p:nvSpPr>
        <p:spPr>
          <a:ln/>
        </p:spPr>
        <p:txBody>
          <a:bodyPr/>
          <a:lstStyle>
            <a:lvl1pPr>
              <a:defRPr/>
            </a:lvl1pPr>
          </a:lstStyle>
          <a:p>
            <a:pPr>
              <a:defRPr/>
            </a:pPr>
            <a:fld id="{81D8D0C3-1483-E742-AA92-DF3E94C1711D}" type="slidenum">
              <a:rPr lang="en-US"/>
              <a:pPr>
                <a:defRPr/>
              </a:pPr>
              <a:t>‹#›</a:t>
            </a:fld>
            <a:endParaRPr lang="en-US"/>
          </a:p>
        </p:txBody>
      </p:sp>
    </p:spTree>
    <p:extLst>
      <p:ext uri="{BB962C8B-B14F-4D97-AF65-F5344CB8AC3E}">
        <p14:creationId xmlns:p14="http://schemas.microsoft.com/office/powerpoint/2010/main" val="5982656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1"/>
          <p:cNvSpPr txBox="1">
            <a:spLocks noGrp="1" noChangeArrowheads="1"/>
          </p:cNvSpPr>
          <p:nvPr>
            <p:ph type="sldNum" sz="quarter" idx="10"/>
          </p:nvPr>
        </p:nvSpPr>
        <p:spPr>
          <a:ln/>
        </p:spPr>
        <p:txBody>
          <a:bodyPr/>
          <a:lstStyle>
            <a:lvl1pPr>
              <a:defRPr/>
            </a:lvl1pPr>
          </a:lstStyle>
          <a:p>
            <a:pPr>
              <a:defRPr/>
            </a:pPr>
            <a:fld id="{29B5362E-8BF1-41AE-9C42-63BFAE0E5F1C}" type="slidenum">
              <a:rPr lang="en-US" altLang="en-US"/>
              <a:pPr>
                <a:defRPr/>
              </a:pPr>
              <a:t>‹#›</a:t>
            </a:fld>
            <a:endParaRPr lang="en-US" altLang="en-US"/>
          </a:p>
        </p:txBody>
      </p:sp>
    </p:spTree>
    <p:extLst>
      <p:ext uri="{BB962C8B-B14F-4D97-AF65-F5344CB8AC3E}">
        <p14:creationId xmlns:p14="http://schemas.microsoft.com/office/powerpoint/2010/main" val="121259716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1"/>
          <p:cNvSpPr txBox="1">
            <a:spLocks noGrp="1" noChangeArrowheads="1"/>
          </p:cNvSpPr>
          <p:nvPr>
            <p:ph type="sldNum" sz="quarter" idx="10"/>
          </p:nvPr>
        </p:nvSpPr>
        <p:spPr>
          <a:ln/>
        </p:spPr>
        <p:txBody>
          <a:bodyPr/>
          <a:lstStyle>
            <a:lvl1pPr>
              <a:defRPr/>
            </a:lvl1pPr>
          </a:lstStyle>
          <a:p>
            <a:pPr>
              <a:defRPr/>
            </a:pPr>
            <a:fld id="{41A633EA-985A-CD4C-B0E7-D316B828699F}" type="slidenum">
              <a:rPr lang="en-US"/>
              <a:pPr>
                <a:defRPr/>
              </a:pPr>
              <a:t>‹#›</a:t>
            </a:fld>
            <a:endParaRPr lang="en-US"/>
          </a:p>
        </p:txBody>
      </p:sp>
    </p:spTree>
    <p:extLst>
      <p:ext uri="{BB962C8B-B14F-4D97-AF65-F5344CB8AC3E}">
        <p14:creationId xmlns:p14="http://schemas.microsoft.com/office/powerpoint/2010/main" val="96786967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49C6761F-20D3-834E-8440-A44DECD3B7E7}" type="slidenum">
              <a:rPr lang="en-US"/>
              <a:pPr>
                <a:defRPr/>
              </a:pPr>
              <a:t>‹#›</a:t>
            </a:fld>
            <a:endParaRPr lang="en-US"/>
          </a:p>
        </p:txBody>
      </p:sp>
    </p:spTree>
    <p:extLst>
      <p:ext uri="{BB962C8B-B14F-4D97-AF65-F5344CB8AC3E}">
        <p14:creationId xmlns:p14="http://schemas.microsoft.com/office/powerpoint/2010/main" val="214266283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pPr>
              <a:defRPr/>
            </a:pPr>
            <a:fld id="{CCFC7E97-56FE-0646-8FC1-C39A7C39F246}" type="slidenum">
              <a:rPr lang="en-US"/>
              <a:pPr>
                <a:defRPr/>
              </a:pPr>
              <a:t>‹#›</a:t>
            </a:fld>
            <a:endParaRPr lang="en-US"/>
          </a:p>
        </p:txBody>
      </p:sp>
    </p:spTree>
    <p:extLst>
      <p:ext uri="{BB962C8B-B14F-4D97-AF65-F5344CB8AC3E}">
        <p14:creationId xmlns:p14="http://schemas.microsoft.com/office/powerpoint/2010/main" val="136574089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pPr>
              <a:defRPr/>
            </a:pPr>
            <a:fld id="{9696AB3C-036F-2946-B740-457C6E4631D6}" type="slidenum">
              <a:rPr lang="en-US"/>
              <a:pPr>
                <a:defRPr/>
              </a:pPr>
              <a:t>‹#›</a:t>
            </a:fld>
            <a:endParaRPr lang="en-US"/>
          </a:p>
        </p:txBody>
      </p:sp>
    </p:spTree>
    <p:extLst>
      <p:ext uri="{BB962C8B-B14F-4D97-AF65-F5344CB8AC3E}">
        <p14:creationId xmlns:p14="http://schemas.microsoft.com/office/powerpoint/2010/main" val="346625120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443E0D3B-E55E-3848-909F-EC7BD0E4B600}" type="slidenum">
              <a:rPr lang="en-US"/>
              <a:pPr>
                <a:defRPr/>
              </a:pPr>
              <a:t>‹#›</a:t>
            </a:fld>
            <a:endParaRPr lang="en-US"/>
          </a:p>
        </p:txBody>
      </p:sp>
    </p:spTree>
    <p:extLst>
      <p:ext uri="{BB962C8B-B14F-4D97-AF65-F5344CB8AC3E}">
        <p14:creationId xmlns:p14="http://schemas.microsoft.com/office/powerpoint/2010/main" val="96134403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0"/>
            <a:ext cx="3095625" cy="975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0"/>
            <a:ext cx="9134475" cy="975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
          <p:cNvSpPr txBox="1">
            <a:spLocks noGrp="1" noChangeArrowheads="1"/>
          </p:cNvSpPr>
          <p:nvPr>
            <p:ph type="sldNum" sz="quarter" idx="10"/>
          </p:nvPr>
        </p:nvSpPr>
        <p:spPr>
          <a:ln/>
        </p:spPr>
        <p:txBody>
          <a:bodyPr/>
          <a:lstStyle>
            <a:lvl1pPr>
              <a:defRPr/>
            </a:lvl1pPr>
          </a:lstStyle>
          <a:p>
            <a:pPr>
              <a:defRPr/>
            </a:pPr>
            <a:fld id="{08319D1B-D3C7-B744-AECD-ADC80398198F}" type="slidenum">
              <a:rPr lang="en-US"/>
              <a:pPr>
                <a:defRPr/>
              </a:pPr>
              <a:t>‹#›</a:t>
            </a:fld>
            <a:endParaRPr lang="en-US"/>
          </a:p>
        </p:txBody>
      </p:sp>
    </p:spTree>
    <p:extLst>
      <p:ext uri="{BB962C8B-B14F-4D97-AF65-F5344CB8AC3E}">
        <p14:creationId xmlns:p14="http://schemas.microsoft.com/office/powerpoint/2010/main" val="21320832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1"/>
          <p:cNvSpPr txBox="1">
            <a:spLocks noGrp="1" noChangeArrowheads="1"/>
          </p:cNvSpPr>
          <p:nvPr>
            <p:ph type="sldNum" sz="quarter" idx="10"/>
          </p:nvPr>
        </p:nvSpPr>
        <p:spPr>
          <a:ln/>
        </p:spPr>
        <p:txBody>
          <a:bodyPr/>
          <a:lstStyle>
            <a:lvl1pPr>
              <a:defRPr/>
            </a:lvl1pPr>
          </a:lstStyle>
          <a:p>
            <a:pPr>
              <a:defRPr/>
            </a:pPr>
            <a:fld id="{4275B02C-4F51-47AA-AC28-BEC2039AB867}" type="slidenum">
              <a:rPr lang="en-US" altLang="en-US"/>
              <a:pPr>
                <a:defRPr/>
              </a:pPr>
              <a:t>‹#›</a:t>
            </a:fld>
            <a:endParaRPr lang="en-US" altLang="en-US"/>
          </a:p>
        </p:txBody>
      </p:sp>
    </p:spTree>
    <p:extLst>
      <p:ext uri="{BB962C8B-B14F-4D97-AF65-F5344CB8AC3E}">
        <p14:creationId xmlns:p14="http://schemas.microsoft.com/office/powerpoint/2010/main" val="29325090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83917CB8-538F-4781-83BA-00C9016AE63C}" type="slidenum">
              <a:rPr lang="en-US" altLang="en-US"/>
              <a:pPr>
                <a:defRPr/>
              </a:pPr>
              <a:t>‹#›</a:t>
            </a:fld>
            <a:endParaRPr lang="en-US" altLang="en-US"/>
          </a:p>
        </p:txBody>
      </p:sp>
    </p:spTree>
    <p:extLst>
      <p:ext uri="{BB962C8B-B14F-4D97-AF65-F5344CB8AC3E}">
        <p14:creationId xmlns:p14="http://schemas.microsoft.com/office/powerpoint/2010/main" val="18568162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pPr>
              <a:defRPr/>
            </a:pPr>
            <a:fld id="{88F16129-0191-4B9C-BF23-A99317AA06F9}" type="slidenum">
              <a:rPr lang="en-US" altLang="en-US"/>
              <a:pPr>
                <a:defRPr/>
              </a:pPr>
              <a:t>‹#›</a:t>
            </a:fld>
            <a:endParaRPr lang="en-US" altLang="en-US"/>
          </a:p>
        </p:txBody>
      </p:sp>
    </p:spTree>
    <p:extLst>
      <p:ext uri="{BB962C8B-B14F-4D97-AF65-F5344CB8AC3E}">
        <p14:creationId xmlns:p14="http://schemas.microsoft.com/office/powerpoint/2010/main" val="32980146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Arial" charset="0"/>
              </a:rPr>
              <a:t>Click icon to add picture</a:t>
            </a: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pPr>
              <a:defRPr/>
            </a:pPr>
            <a:fld id="{A39928C6-D7DF-4385-8E9A-97FE9CA939D6}" type="slidenum">
              <a:rPr lang="en-US" altLang="en-US"/>
              <a:pPr>
                <a:defRPr/>
              </a:pPr>
              <a:t>‹#›</a:t>
            </a:fld>
            <a:endParaRPr lang="en-US" altLang="en-US"/>
          </a:p>
        </p:txBody>
      </p:sp>
    </p:spTree>
    <p:extLst>
      <p:ext uri="{BB962C8B-B14F-4D97-AF65-F5344CB8AC3E}">
        <p14:creationId xmlns:p14="http://schemas.microsoft.com/office/powerpoint/2010/main" val="42568772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defRPr>
            </a:lvl1pPr>
          </a:lstStyle>
          <a:p>
            <a:pPr>
              <a:defRPr/>
            </a:pPr>
            <a:fld id="{C864564A-3E12-4451-8438-B6068D22E328}" type="slidenum">
              <a:rPr lang="en-US" altLang="en-US"/>
              <a:pPr>
                <a:defRPr/>
              </a:pPr>
              <a:t>‹#›</a:t>
            </a:fld>
            <a:endParaRPr lang="en-US" altLang="en-US"/>
          </a:p>
        </p:txBody>
      </p:sp>
      <p:sp>
        <p:nvSpPr>
          <p:cNvPr id="1027" name="Rectangle 2"/>
          <p:cNvSpPr>
            <a:spLocks noGrp="1" noChangeArrowheads="1"/>
          </p:cNvSpPr>
          <p:nvPr>
            <p:ph type="title"/>
          </p:nvPr>
        </p:nvSpPr>
        <p:spPr bwMode="auto">
          <a:xfrm>
            <a:off x="317500" y="0"/>
            <a:ext cx="123825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Arial" pitchFamily="34" charset="0"/>
              </a:rPr>
              <a:t>Click to edit Master title style</a:t>
            </a:r>
          </a:p>
        </p:txBody>
      </p:sp>
      <p:sp>
        <p:nvSpPr>
          <p:cNvPr id="1028" name="Rectangle 3"/>
          <p:cNvSpPr>
            <a:spLocks noGrp="1" noChangeArrowheads="1"/>
          </p:cNvSpPr>
          <p:nvPr>
            <p:ph type="body" idx="1"/>
          </p:nvPr>
        </p:nvSpPr>
        <p:spPr bwMode="auto">
          <a:xfrm>
            <a:off x="571500" y="1968500"/>
            <a:ext cx="12128500" cy="778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Arial" pitchFamily="34" charset="0"/>
              </a:rPr>
              <a:t>Click to edit Master text styles</a:t>
            </a:r>
          </a:p>
          <a:p>
            <a:pPr lvl="1"/>
            <a:r>
              <a:rPr lang="en-US" altLang="en-US">
                <a:sym typeface="Arial" pitchFamily="34" charset="0"/>
              </a:rPr>
              <a:t>Second level</a:t>
            </a:r>
          </a:p>
          <a:p>
            <a:pPr lvl="2"/>
            <a:r>
              <a:rPr lang="en-US" altLang="en-US">
                <a:sym typeface="Arial" pitchFamily="34" charset="0"/>
              </a:rPr>
              <a:t>Third level</a:t>
            </a:r>
          </a:p>
          <a:p>
            <a:pPr lvl="3"/>
            <a:r>
              <a:rPr lang="en-US" altLang="en-US">
                <a:sym typeface="Arial" pitchFamily="34" charset="0"/>
              </a:rPr>
              <a:t>Fourth level</a:t>
            </a:r>
          </a:p>
          <a:p>
            <a:pPr lvl="4"/>
            <a:r>
              <a:rPr lang="en-US" altLang="en-US">
                <a:sym typeface="Arial" pitchFamily="34" charset="0"/>
              </a:rPr>
              <a:t>Fifth level</a:t>
            </a:r>
          </a:p>
        </p:txBody>
      </p:sp>
      <p:pic>
        <p:nvPicPr>
          <p:cNvPr id="6" name="Picture 3">
            <a:extLst>
              <a:ext uri="{FF2B5EF4-FFF2-40B4-BE49-F238E27FC236}">
                <a16:creationId xmlns:a16="http://schemas.microsoft.com/office/drawing/2014/main" id="{2990705C-5085-8341-BA4E-CE1FFC1F9FD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4134" y="0"/>
            <a:ext cx="5401151" cy="838200"/>
          </a:xfrm>
          <a:prstGeom prst="rect">
            <a:avLst/>
          </a:prstGeom>
          <a:noFill/>
          <a:ln w="9525">
            <a:noFill/>
            <a:miter lim="800000"/>
            <a:headEnd/>
            <a:tailEnd/>
          </a:ln>
        </p:spPr>
      </p:pic>
    </p:spTree>
    <p:extLst>
      <p:ext uri="{BB962C8B-B14F-4D97-AF65-F5344CB8AC3E}">
        <p14:creationId xmlns:p14="http://schemas.microsoft.com/office/powerpoint/2010/main" val="157906897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ransition/>
  <p:hf hdr="0" ftr="0" dt="0"/>
  <p:txStyles>
    <p:titleStyle>
      <a:lvl1pPr algn="l" rtl="0" eaLnBrk="0" fontAlgn="base" hangingPunct="0">
        <a:spcBef>
          <a:spcPct val="0"/>
        </a:spcBef>
        <a:spcAft>
          <a:spcPct val="0"/>
        </a:spcAft>
        <a:defRPr sz="4000">
          <a:solidFill>
            <a:schemeClr val="tx1"/>
          </a:solidFill>
          <a:latin typeface="+mj-lt"/>
          <a:ea typeface="MS PGothic" pitchFamily="34" charset="-128"/>
          <a:cs typeface="+mj-cs"/>
          <a:sym typeface="Arial" pitchFamily="34" charset="0"/>
        </a:defRPr>
      </a:lvl1pPr>
      <a:lvl2pPr algn="l" rtl="0" eaLnBrk="0" fontAlgn="base" hangingPunct="0">
        <a:spcBef>
          <a:spcPct val="0"/>
        </a:spcBef>
        <a:spcAft>
          <a:spcPct val="0"/>
        </a:spcAft>
        <a:defRPr sz="4000">
          <a:solidFill>
            <a:schemeClr val="tx1"/>
          </a:solidFill>
          <a:latin typeface="Arial" charset="0"/>
          <a:ea typeface="MS PGothic" pitchFamily="34" charset="-128"/>
          <a:cs typeface="ヒラギノ角ゴ ProN W3" charset="-128"/>
          <a:sym typeface="Arial" pitchFamily="34" charset="0"/>
        </a:defRPr>
      </a:lvl2pPr>
      <a:lvl3pPr algn="l" rtl="0" eaLnBrk="0" fontAlgn="base" hangingPunct="0">
        <a:spcBef>
          <a:spcPct val="0"/>
        </a:spcBef>
        <a:spcAft>
          <a:spcPct val="0"/>
        </a:spcAft>
        <a:defRPr sz="4000">
          <a:solidFill>
            <a:schemeClr val="tx1"/>
          </a:solidFill>
          <a:latin typeface="Arial" charset="0"/>
          <a:ea typeface="MS PGothic" pitchFamily="34" charset="-128"/>
          <a:cs typeface="ヒラギノ角ゴ ProN W3" charset="-128"/>
          <a:sym typeface="Arial" pitchFamily="34" charset="0"/>
        </a:defRPr>
      </a:lvl3pPr>
      <a:lvl4pPr algn="l" rtl="0" eaLnBrk="0" fontAlgn="base" hangingPunct="0">
        <a:spcBef>
          <a:spcPct val="0"/>
        </a:spcBef>
        <a:spcAft>
          <a:spcPct val="0"/>
        </a:spcAft>
        <a:defRPr sz="4000">
          <a:solidFill>
            <a:schemeClr val="tx1"/>
          </a:solidFill>
          <a:latin typeface="Arial" charset="0"/>
          <a:ea typeface="MS PGothic" pitchFamily="34" charset="-128"/>
          <a:cs typeface="ヒラギノ角ゴ ProN W3" charset="-128"/>
          <a:sym typeface="Arial" pitchFamily="34" charset="0"/>
        </a:defRPr>
      </a:lvl4pPr>
      <a:lvl5pPr algn="l" rtl="0" eaLnBrk="0" fontAlgn="base" hangingPunct="0">
        <a:spcBef>
          <a:spcPct val="0"/>
        </a:spcBef>
        <a:spcAft>
          <a:spcPct val="0"/>
        </a:spcAft>
        <a:defRPr sz="4000">
          <a:solidFill>
            <a:schemeClr val="tx1"/>
          </a:solidFill>
          <a:latin typeface="Arial" charset="0"/>
          <a:ea typeface="MS PGothic" pitchFamily="34" charset="-128"/>
          <a:cs typeface="ヒラギノ角ゴ ProN W3" charset="-128"/>
          <a:sym typeface="Arial" pitchFamily="34" charset="0"/>
        </a:defRPr>
      </a:lvl5pPr>
      <a:lvl6pPr marL="457200" algn="l" rtl="0" eaLnBrk="1" fontAlgn="base" hangingPunct="1">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6pPr>
      <a:lvl7pPr marL="914400" algn="l" rtl="0" eaLnBrk="1" fontAlgn="base" hangingPunct="1">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7pPr>
      <a:lvl8pPr marL="1371600" algn="l" rtl="0" eaLnBrk="1" fontAlgn="base" hangingPunct="1">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8pPr>
      <a:lvl9pPr marL="1828800" algn="l" rtl="0" eaLnBrk="1" fontAlgn="base" hangingPunct="1">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9pPr>
    </p:titleStyle>
    <p:bodyStyle>
      <a:lvl1pPr marL="342900" indent="-342900" algn="l" rtl="0" eaLnBrk="0" fontAlgn="base" hangingPunct="0">
        <a:spcBef>
          <a:spcPct val="0"/>
        </a:spcBef>
        <a:spcAft>
          <a:spcPct val="0"/>
        </a:spcAft>
        <a:buClr>
          <a:srgbClr val="400080"/>
        </a:buClr>
        <a:buSzPct val="88000"/>
        <a:buFont typeface="Gill Sans"/>
        <a:buChar char="•"/>
        <a:defRPr sz="3600">
          <a:solidFill>
            <a:schemeClr val="tx1"/>
          </a:solidFill>
          <a:latin typeface="+mn-lt"/>
          <a:ea typeface="MS PGothic" pitchFamily="34" charset="-128"/>
          <a:cs typeface="+mn-cs"/>
          <a:sym typeface="Arial" pitchFamily="34" charset="0"/>
        </a:defRPr>
      </a:lvl1pPr>
      <a:lvl2pPr marL="406400" indent="-177800" algn="l" rtl="0" eaLnBrk="0" fontAlgn="base" hangingPunct="0">
        <a:spcBef>
          <a:spcPct val="0"/>
        </a:spcBef>
        <a:spcAft>
          <a:spcPct val="0"/>
        </a:spcAft>
        <a:buClr>
          <a:srgbClr val="400080"/>
        </a:buClr>
        <a:buSzPct val="88000"/>
        <a:buFont typeface="Gill Sans"/>
        <a:buChar char="-"/>
        <a:defRPr sz="3600">
          <a:solidFill>
            <a:schemeClr val="tx1"/>
          </a:solidFill>
          <a:latin typeface="+mn-lt"/>
          <a:ea typeface="MS PGothic" pitchFamily="34" charset="-128"/>
          <a:cs typeface="+mn-cs"/>
          <a:sym typeface="Arial" pitchFamily="34" charset="0"/>
        </a:defRPr>
      </a:lvl2pPr>
      <a:lvl3pPr marL="863600" indent="-254000" algn="l" rtl="0" eaLnBrk="0" fontAlgn="base" hangingPunct="0">
        <a:spcBef>
          <a:spcPct val="0"/>
        </a:spcBef>
        <a:spcAft>
          <a:spcPct val="0"/>
        </a:spcAft>
        <a:buClr>
          <a:srgbClr val="400080"/>
        </a:buClr>
        <a:buSzPct val="88000"/>
        <a:buFont typeface="Gill Sans"/>
        <a:buChar char="-"/>
        <a:defRPr sz="3600">
          <a:solidFill>
            <a:schemeClr val="tx1"/>
          </a:solidFill>
          <a:latin typeface="+mn-lt"/>
          <a:ea typeface="MS PGothic" pitchFamily="34" charset="-128"/>
          <a:cs typeface="+mn-cs"/>
          <a:sym typeface="Arial" pitchFamily="34" charset="0"/>
        </a:defRPr>
      </a:lvl3pPr>
      <a:lvl4pPr marL="1320800" indent="-406400" algn="l" rtl="0" eaLnBrk="0" fontAlgn="base" hangingPunct="0">
        <a:spcBef>
          <a:spcPct val="0"/>
        </a:spcBef>
        <a:spcAft>
          <a:spcPct val="0"/>
        </a:spcAft>
        <a:buClr>
          <a:srgbClr val="400080"/>
        </a:buClr>
        <a:buSzPct val="88000"/>
        <a:buFont typeface="Gill Sans"/>
        <a:buChar char="-"/>
        <a:defRPr sz="3600">
          <a:solidFill>
            <a:schemeClr val="tx1"/>
          </a:solidFill>
          <a:latin typeface="+mn-lt"/>
          <a:ea typeface="MS PGothic" pitchFamily="34" charset="-128"/>
          <a:cs typeface="+mn-cs"/>
          <a:sym typeface="Arial" pitchFamily="34" charset="0"/>
        </a:defRPr>
      </a:lvl4pPr>
      <a:lvl5pPr marL="1778000" indent="-596900" algn="l" rtl="0" eaLnBrk="0" fontAlgn="base" hangingPunct="0">
        <a:spcBef>
          <a:spcPct val="0"/>
        </a:spcBef>
        <a:spcAft>
          <a:spcPct val="0"/>
        </a:spcAft>
        <a:buClr>
          <a:srgbClr val="400080"/>
        </a:buClr>
        <a:buSzPct val="88000"/>
        <a:buFont typeface="Gill Sans"/>
        <a:buChar char="-"/>
        <a:defRPr sz="3600">
          <a:solidFill>
            <a:schemeClr val="tx1"/>
          </a:solidFill>
          <a:latin typeface="+mn-lt"/>
          <a:ea typeface="MS PGothic" pitchFamily="34" charset="-128"/>
          <a:cs typeface="+mn-cs"/>
          <a:sym typeface="Arial" pitchFamily="34" charset="0"/>
        </a:defRPr>
      </a:lvl5pPr>
      <a:lvl6pPr marL="2235200" indent="-596900" algn="l" rtl="0" eaLnBrk="1" fontAlgn="base" hangingPunct="1">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6pPr>
      <a:lvl7pPr marL="2692400" indent="-596900" algn="l" rtl="0" eaLnBrk="1" fontAlgn="base" hangingPunct="1">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7pPr>
      <a:lvl8pPr marL="3149600" indent="-596900" algn="l" rtl="0" eaLnBrk="1" fontAlgn="base" hangingPunct="1">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8pPr>
      <a:lvl9pPr marL="3606800" indent="-596900" algn="l" rtl="0" eaLnBrk="1" fontAlgn="base" hangingPunct="1">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defRPr/>
            </a:pPr>
            <a:r>
              <a:rPr lang="en-US" altLang="en-US" sz="1200">
                <a:solidFill>
                  <a:schemeClr val="tx1"/>
                </a:solidFill>
                <a:cs typeface="+mn-cs"/>
              </a:rPr>
              <a:t>CS 6823 - Network Security</a:t>
            </a:r>
          </a:p>
        </p:txBody>
      </p:sp>
      <p:sp>
        <p:nvSpPr>
          <p:cNvPr id="3076" name="Text Box 4"/>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defRPr>
            </a:lvl1pPr>
          </a:lstStyle>
          <a:p>
            <a:pPr>
              <a:defRPr/>
            </a:pPr>
            <a:fld id="{F82D7D99-B727-4517-B2AE-7E0950FB1693}" type="slidenum">
              <a:rPr lang="en-US" altLang="en-US"/>
              <a:pPr>
                <a:defRPr/>
              </a:pPr>
              <a:t>‹#›</a:t>
            </a:fld>
            <a:endParaRPr lang="en-US" altLang="en-US"/>
          </a:p>
        </p:txBody>
      </p:sp>
      <p:pic>
        <p:nvPicPr>
          <p:cNvPr id="5" name="Picture 3">
            <a:extLst>
              <a:ext uri="{FF2B5EF4-FFF2-40B4-BE49-F238E27FC236}">
                <a16:creationId xmlns:a16="http://schemas.microsoft.com/office/drawing/2014/main" id="{B748A56B-494E-EA44-B9D7-4222E5380F7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4134" y="0"/>
            <a:ext cx="5401151" cy="838200"/>
          </a:xfrm>
          <a:prstGeom prst="rect">
            <a:avLst/>
          </a:prstGeom>
          <a:noFill/>
          <a:ln w="9525">
            <a:noFill/>
            <a:miter lim="800000"/>
            <a:headEnd/>
            <a:tailEnd/>
          </a:ln>
        </p:spPr>
      </p:pic>
    </p:spTree>
    <p:extLst>
      <p:ext uri="{BB962C8B-B14F-4D97-AF65-F5344CB8AC3E}">
        <p14:creationId xmlns:p14="http://schemas.microsoft.com/office/powerpoint/2010/main" val="395191309"/>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ransition/>
  <p:hf hdr="0" ftr="0" dt="0"/>
  <p:txStyles>
    <p:titleStyle>
      <a:lvl1pPr marL="39688" indent="-39688" algn="ctr" rtl="0" eaLnBrk="0" fontAlgn="base" hangingPunct="0">
        <a:spcBef>
          <a:spcPct val="0"/>
        </a:spcBef>
        <a:spcAft>
          <a:spcPct val="0"/>
        </a:spcAft>
        <a:defRPr sz="8400" i="1">
          <a:solidFill>
            <a:schemeClr val="tx1"/>
          </a:solidFill>
          <a:latin typeface="+mj-lt"/>
          <a:ea typeface="MS PGothic" pitchFamily="34" charset="-128"/>
          <a:cs typeface="+mj-cs"/>
          <a:sym typeface="Gill Sans"/>
        </a:defRPr>
      </a:lvl1pPr>
      <a:lvl2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2pPr>
      <a:lvl3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3pPr>
      <a:lvl4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4pPr>
      <a:lvl5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5pPr>
      <a:lvl6pPr marL="4968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540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4112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684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96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1pPr>
      <a:lvl2pPr marL="4968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2pPr>
      <a:lvl3pPr marL="9540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3pPr>
      <a:lvl4pPr marL="14112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4pPr>
      <a:lvl5pPr marL="18684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5pPr>
      <a:lvl6pPr marL="2325688" algn="ctr" rtl="0" eaLnBrk="1" fontAlgn="base" hangingPunct="1">
        <a:spcBef>
          <a:spcPct val="0"/>
        </a:spcBef>
        <a:spcAft>
          <a:spcPct val="0"/>
        </a:spcAft>
        <a:defRPr sz="3600">
          <a:solidFill>
            <a:schemeClr val="tx1"/>
          </a:solidFill>
          <a:latin typeface="+mn-lt"/>
          <a:ea typeface="+mn-ea"/>
          <a:cs typeface="+mn-cs"/>
          <a:sym typeface="Gill Sans" charset="0"/>
        </a:defRPr>
      </a:lvl6pPr>
      <a:lvl7pPr marL="2782888" algn="ctr" rtl="0" eaLnBrk="1" fontAlgn="base" hangingPunct="1">
        <a:spcBef>
          <a:spcPct val="0"/>
        </a:spcBef>
        <a:spcAft>
          <a:spcPct val="0"/>
        </a:spcAft>
        <a:defRPr sz="3600">
          <a:solidFill>
            <a:schemeClr val="tx1"/>
          </a:solidFill>
          <a:latin typeface="+mn-lt"/>
          <a:ea typeface="+mn-ea"/>
          <a:cs typeface="+mn-cs"/>
          <a:sym typeface="Gill Sans" charset="0"/>
        </a:defRPr>
      </a:lvl7pPr>
      <a:lvl8pPr marL="3240088" algn="ctr" rtl="0" eaLnBrk="1" fontAlgn="base" hangingPunct="1">
        <a:spcBef>
          <a:spcPct val="0"/>
        </a:spcBef>
        <a:spcAft>
          <a:spcPct val="0"/>
        </a:spcAft>
        <a:defRPr sz="3600">
          <a:solidFill>
            <a:schemeClr val="tx1"/>
          </a:solidFill>
          <a:latin typeface="+mn-lt"/>
          <a:ea typeface="+mn-ea"/>
          <a:cs typeface="+mn-cs"/>
          <a:sym typeface="Gill Sans" charset="0"/>
        </a:defRPr>
      </a:lvl8pPr>
      <a:lvl9pPr marL="3697288" algn="ctr" rtl="0" eaLnBrk="1" fontAlgn="base" hangingPunct="1">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defRPr/>
            </a:pPr>
            <a:r>
              <a:rPr lang="en-US" altLang="en-US" sz="1200">
                <a:solidFill>
                  <a:schemeClr val="tx1"/>
                </a:solidFill>
                <a:cs typeface="+mn-cs"/>
              </a:rPr>
              <a:t>CS 6823 - Network Security</a:t>
            </a:r>
          </a:p>
        </p:txBody>
      </p:sp>
      <p:sp>
        <p:nvSpPr>
          <p:cNvPr id="3076" name="Text Box 4"/>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defRPr>
            </a:lvl1pPr>
          </a:lstStyle>
          <a:p>
            <a:pPr>
              <a:defRPr/>
            </a:pPr>
            <a:fld id="{7018EF97-6A1B-4311-8614-8AF3C919095E}" type="slidenum">
              <a:rPr lang="en-US" altLang="en-US"/>
              <a:pPr>
                <a:defRPr/>
              </a:pPr>
              <a:t>‹#›</a:t>
            </a:fld>
            <a:endParaRPr lang="en-US" altLang="en-US"/>
          </a:p>
        </p:txBody>
      </p:sp>
      <p:pic>
        <p:nvPicPr>
          <p:cNvPr id="5" name="Picture 3">
            <a:extLst>
              <a:ext uri="{FF2B5EF4-FFF2-40B4-BE49-F238E27FC236}">
                <a16:creationId xmlns:a16="http://schemas.microsoft.com/office/drawing/2014/main" id="{8C694C9D-5D5B-E241-97B5-3F0F059203B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4134" y="0"/>
            <a:ext cx="5401151" cy="838200"/>
          </a:xfrm>
          <a:prstGeom prst="rect">
            <a:avLst/>
          </a:prstGeom>
          <a:noFill/>
          <a:ln w="9525">
            <a:noFill/>
            <a:miter lim="800000"/>
            <a:headEnd/>
            <a:tailEnd/>
          </a:ln>
        </p:spPr>
      </p:pic>
    </p:spTree>
    <p:extLst>
      <p:ext uri="{BB962C8B-B14F-4D97-AF65-F5344CB8AC3E}">
        <p14:creationId xmlns:p14="http://schemas.microsoft.com/office/powerpoint/2010/main" val="672139932"/>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transition/>
  <p:hf hdr="0" ftr="0" dt="0"/>
  <p:txStyles>
    <p:titleStyle>
      <a:lvl1pPr marL="39688" indent="-39688" algn="ctr" rtl="0" eaLnBrk="0" fontAlgn="base" hangingPunct="0">
        <a:spcBef>
          <a:spcPct val="0"/>
        </a:spcBef>
        <a:spcAft>
          <a:spcPct val="0"/>
        </a:spcAft>
        <a:defRPr sz="8400" i="1">
          <a:solidFill>
            <a:schemeClr val="tx1"/>
          </a:solidFill>
          <a:latin typeface="+mj-lt"/>
          <a:ea typeface="MS PGothic" pitchFamily="34" charset="-128"/>
          <a:cs typeface="+mj-cs"/>
          <a:sym typeface="Gill Sans"/>
        </a:defRPr>
      </a:lvl1pPr>
      <a:lvl2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2pPr>
      <a:lvl3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3pPr>
      <a:lvl4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4pPr>
      <a:lvl5pPr marL="39688" indent="-39688" algn="ctr" rtl="0" eaLnBrk="0" fontAlgn="base" hangingPunct="0">
        <a:spcBef>
          <a:spcPct val="0"/>
        </a:spcBef>
        <a:spcAft>
          <a:spcPct val="0"/>
        </a:spcAft>
        <a:defRPr sz="8400" i="1">
          <a:solidFill>
            <a:schemeClr val="tx1"/>
          </a:solidFill>
          <a:latin typeface="Arial" pitchFamily="34" charset="0"/>
          <a:ea typeface="MS PGothic" pitchFamily="34" charset="-128"/>
          <a:cs typeface="ヒラギノ角ゴ ProN W3" charset="-128"/>
          <a:sym typeface="Gill Sans"/>
        </a:defRPr>
      </a:lvl5pPr>
      <a:lvl6pPr marL="4968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540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4112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68488"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96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1pPr>
      <a:lvl2pPr marL="4968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2pPr>
      <a:lvl3pPr marL="9540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3pPr>
      <a:lvl4pPr marL="14112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4pPr>
      <a:lvl5pPr marL="1868488" indent="-39688" algn="ctr" rtl="0" eaLnBrk="0" fontAlgn="base" hangingPunct="0">
        <a:spcBef>
          <a:spcPct val="0"/>
        </a:spcBef>
        <a:spcAft>
          <a:spcPct val="0"/>
        </a:spcAft>
        <a:defRPr sz="3600">
          <a:solidFill>
            <a:schemeClr val="tx1"/>
          </a:solidFill>
          <a:latin typeface="+mn-lt"/>
          <a:ea typeface="MS PGothic" pitchFamily="34" charset="-128"/>
          <a:cs typeface="+mn-cs"/>
          <a:sym typeface="Gill Sans"/>
        </a:defRPr>
      </a:lvl5pPr>
      <a:lvl6pPr marL="2325688" algn="ctr" rtl="0" eaLnBrk="1" fontAlgn="base" hangingPunct="1">
        <a:spcBef>
          <a:spcPct val="0"/>
        </a:spcBef>
        <a:spcAft>
          <a:spcPct val="0"/>
        </a:spcAft>
        <a:defRPr sz="3600">
          <a:solidFill>
            <a:schemeClr val="tx1"/>
          </a:solidFill>
          <a:latin typeface="+mn-lt"/>
          <a:ea typeface="+mn-ea"/>
          <a:cs typeface="+mn-cs"/>
          <a:sym typeface="Gill Sans" charset="0"/>
        </a:defRPr>
      </a:lvl6pPr>
      <a:lvl7pPr marL="2782888" algn="ctr" rtl="0" eaLnBrk="1" fontAlgn="base" hangingPunct="1">
        <a:spcBef>
          <a:spcPct val="0"/>
        </a:spcBef>
        <a:spcAft>
          <a:spcPct val="0"/>
        </a:spcAft>
        <a:defRPr sz="3600">
          <a:solidFill>
            <a:schemeClr val="tx1"/>
          </a:solidFill>
          <a:latin typeface="+mn-lt"/>
          <a:ea typeface="+mn-ea"/>
          <a:cs typeface="+mn-cs"/>
          <a:sym typeface="Gill Sans" charset="0"/>
        </a:defRPr>
      </a:lvl7pPr>
      <a:lvl8pPr marL="3240088" algn="ctr" rtl="0" eaLnBrk="1" fontAlgn="base" hangingPunct="1">
        <a:spcBef>
          <a:spcPct val="0"/>
        </a:spcBef>
        <a:spcAft>
          <a:spcPct val="0"/>
        </a:spcAft>
        <a:defRPr sz="3600">
          <a:solidFill>
            <a:schemeClr val="tx1"/>
          </a:solidFill>
          <a:latin typeface="+mn-lt"/>
          <a:ea typeface="+mn-ea"/>
          <a:cs typeface="+mn-cs"/>
          <a:sym typeface="Gill Sans" charset="0"/>
        </a:defRPr>
      </a:lvl8pPr>
      <a:lvl9pPr marL="3697288" algn="ctr" rtl="0" eaLnBrk="1" fontAlgn="base" hangingPunct="1">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270000" y="0"/>
            <a:ext cx="104648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
        <p:nvSpPr>
          <p:cNvPr id="1027" name="Rectangle 2"/>
          <p:cNvSpPr>
            <a:spLocks noGrp="1" noChangeArrowheads="1"/>
          </p:cNvSpPr>
          <p:nvPr>
            <p:ph type="body" idx="1"/>
          </p:nvPr>
        </p:nvSpPr>
        <p:spPr bwMode="auto">
          <a:xfrm>
            <a:off x="1270000" y="5029200"/>
            <a:ext cx="104648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2"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defRPr sz="1200">
                <a:solidFill>
                  <a:schemeClr val="tx1"/>
                </a:solidFill>
                <a:cs typeface="Gill Sans" charset="0"/>
              </a:defRPr>
            </a:lvl1pPr>
          </a:lstStyle>
          <a:p>
            <a:pPr>
              <a:defRPr/>
            </a:pPr>
            <a:fld id="{EB67BFAE-4082-6342-A1EC-340BFC85EB68}" type="slidenum">
              <a:rPr lang="en-US"/>
              <a:pPr>
                <a:defRPr/>
              </a:pPr>
              <a:t>‹#›</a:t>
            </a:fld>
            <a:endParaRPr lang="en-US"/>
          </a:p>
        </p:txBody>
      </p:sp>
      <p:pic>
        <p:nvPicPr>
          <p:cNvPr id="6" name="Picture 3">
            <a:extLst>
              <a:ext uri="{FF2B5EF4-FFF2-40B4-BE49-F238E27FC236}">
                <a16:creationId xmlns:a16="http://schemas.microsoft.com/office/drawing/2014/main" id="{C5F030F4-A162-BB40-AE2C-5F805A2BF94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4134" y="0"/>
            <a:ext cx="5401151" cy="838200"/>
          </a:xfrm>
          <a:prstGeom prst="rect">
            <a:avLst/>
          </a:prstGeom>
          <a:noFill/>
          <a:ln w="9525">
            <a:noFill/>
            <a:miter lim="800000"/>
            <a:headEnd/>
            <a:tailEnd/>
          </a:ln>
        </p:spPr>
      </p:pic>
    </p:spTree>
    <p:extLst>
      <p:ext uri="{BB962C8B-B14F-4D97-AF65-F5344CB8AC3E}">
        <p14:creationId xmlns:p14="http://schemas.microsoft.com/office/powerpoint/2010/main" val="3923890701"/>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ransition/>
  <p:hf hdr="0" ftr="0" dt="0"/>
  <p:txStyles>
    <p:titleStyle>
      <a:lvl1pPr algn="ctr" rtl="0" eaLnBrk="1" fontAlgn="base" hangingPunct="1">
        <a:spcBef>
          <a:spcPct val="0"/>
        </a:spcBef>
        <a:spcAft>
          <a:spcPct val="0"/>
        </a:spcAft>
        <a:defRPr sz="8400" i="1">
          <a:solidFill>
            <a:schemeClr val="tx1"/>
          </a:solidFill>
          <a:latin typeface="+mj-lt"/>
          <a:ea typeface="ＭＳ Ｐゴシック" charset="0"/>
          <a:cs typeface="ＭＳ Ｐゴシック" charset="0"/>
          <a:sym typeface="Gill Sans" charset="0"/>
        </a:defRPr>
      </a:lvl1pPr>
      <a:lvl2pPr algn="ctr" rtl="0" eaLnBrk="1" fontAlgn="base" hangingPunct="1">
        <a:spcBef>
          <a:spcPct val="0"/>
        </a:spcBef>
        <a:spcAft>
          <a:spcPct val="0"/>
        </a:spcAft>
        <a:defRPr sz="8400" i="1">
          <a:solidFill>
            <a:schemeClr val="tx1"/>
          </a:solidFill>
          <a:latin typeface="Arial" charset="0"/>
          <a:ea typeface="ＭＳ Ｐゴシック" charset="0"/>
          <a:cs typeface="ＭＳ Ｐゴシック" charset="0"/>
          <a:sym typeface="Gill Sans" charset="0"/>
        </a:defRPr>
      </a:lvl2pPr>
      <a:lvl3pPr algn="ctr" rtl="0" eaLnBrk="1" fontAlgn="base" hangingPunct="1">
        <a:spcBef>
          <a:spcPct val="0"/>
        </a:spcBef>
        <a:spcAft>
          <a:spcPct val="0"/>
        </a:spcAft>
        <a:defRPr sz="8400" i="1">
          <a:solidFill>
            <a:schemeClr val="tx1"/>
          </a:solidFill>
          <a:latin typeface="Arial" charset="0"/>
          <a:ea typeface="ＭＳ Ｐゴシック" charset="0"/>
          <a:cs typeface="ＭＳ Ｐゴシック" charset="0"/>
          <a:sym typeface="Gill Sans" charset="0"/>
        </a:defRPr>
      </a:lvl3pPr>
      <a:lvl4pPr algn="ctr" rtl="0" eaLnBrk="1" fontAlgn="base" hangingPunct="1">
        <a:spcBef>
          <a:spcPct val="0"/>
        </a:spcBef>
        <a:spcAft>
          <a:spcPct val="0"/>
        </a:spcAft>
        <a:defRPr sz="8400" i="1">
          <a:solidFill>
            <a:schemeClr val="tx1"/>
          </a:solidFill>
          <a:latin typeface="Arial" charset="0"/>
          <a:ea typeface="ＭＳ Ｐゴシック" charset="0"/>
          <a:cs typeface="ＭＳ Ｐゴシック" charset="0"/>
          <a:sym typeface="Gill Sans" charset="0"/>
        </a:defRPr>
      </a:lvl4pPr>
      <a:lvl5pPr algn="ctr" rtl="0" eaLnBrk="1" fontAlgn="base" hangingPunct="1">
        <a:spcBef>
          <a:spcPct val="0"/>
        </a:spcBef>
        <a:spcAft>
          <a:spcPct val="0"/>
        </a:spcAft>
        <a:defRPr sz="8400" i="1">
          <a:solidFill>
            <a:schemeClr val="tx1"/>
          </a:solidFill>
          <a:latin typeface="Arial" charset="0"/>
          <a:ea typeface="ＭＳ Ｐゴシック" charset="0"/>
          <a:cs typeface="ＭＳ Ｐゴシック" charset="0"/>
          <a:sym typeface="Gill Sans" charset="0"/>
        </a:defRPr>
      </a:lvl5pPr>
      <a:lvl6pPr marL="4572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1" fontAlgn="base" hangingPunct="1">
        <a:spcBef>
          <a:spcPct val="0"/>
        </a:spcBef>
        <a:spcAft>
          <a:spcPct val="0"/>
        </a:spcAft>
        <a:defRPr sz="3600">
          <a:solidFill>
            <a:schemeClr val="tx1"/>
          </a:solidFill>
          <a:latin typeface="+mn-lt"/>
          <a:ea typeface="ＭＳ Ｐゴシック" charset="0"/>
          <a:cs typeface="ＭＳ Ｐゴシック" charset="0"/>
          <a:sym typeface="Gill Sans" charset="0"/>
        </a:defRPr>
      </a:lvl1pPr>
      <a:lvl2pPr marL="406400" indent="50800" algn="ctr" rtl="0" eaLnBrk="1" fontAlgn="base" hangingPunct="1">
        <a:spcBef>
          <a:spcPct val="0"/>
        </a:spcBef>
        <a:spcAft>
          <a:spcPct val="0"/>
        </a:spcAft>
        <a:defRPr sz="3600">
          <a:solidFill>
            <a:schemeClr val="tx1"/>
          </a:solidFill>
          <a:latin typeface="+mn-lt"/>
          <a:ea typeface="ＭＳ Ｐゴシック" charset="0"/>
          <a:cs typeface="ＭＳ Ｐゴシック" charset="0"/>
          <a:sym typeface="Gill Sans" charset="0"/>
        </a:defRPr>
      </a:lvl2pPr>
      <a:lvl3pPr marL="863600" indent="50800" algn="ctr" rtl="0" eaLnBrk="1" fontAlgn="base" hangingPunct="1">
        <a:spcBef>
          <a:spcPct val="0"/>
        </a:spcBef>
        <a:spcAft>
          <a:spcPct val="0"/>
        </a:spcAft>
        <a:defRPr sz="3600">
          <a:solidFill>
            <a:schemeClr val="tx1"/>
          </a:solidFill>
          <a:latin typeface="+mn-lt"/>
          <a:ea typeface="ＭＳ Ｐゴシック" charset="0"/>
          <a:cs typeface="ＭＳ Ｐゴシック" charset="0"/>
          <a:sym typeface="Gill Sans" charset="0"/>
        </a:defRPr>
      </a:lvl3pPr>
      <a:lvl4pPr marL="1320800" indent="50800" algn="ctr" rtl="0" eaLnBrk="1" fontAlgn="base" hangingPunct="1">
        <a:spcBef>
          <a:spcPct val="0"/>
        </a:spcBef>
        <a:spcAft>
          <a:spcPct val="0"/>
        </a:spcAft>
        <a:defRPr sz="3600">
          <a:solidFill>
            <a:schemeClr val="tx1"/>
          </a:solidFill>
          <a:latin typeface="+mn-lt"/>
          <a:ea typeface="ＭＳ Ｐゴシック" charset="0"/>
          <a:cs typeface="ＭＳ Ｐゴシック" charset="0"/>
          <a:sym typeface="Gill Sans" charset="0"/>
        </a:defRPr>
      </a:lvl4pPr>
      <a:lvl5pPr marL="1778000" indent="50800" algn="ctr" rtl="0" eaLnBrk="1" fontAlgn="base" hangingPunct="1">
        <a:spcBef>
          <a:spcPct val="0"/>
        </a:spcBef>
        <a:spcAft>
          <a:spcPct val="0"/>
        </a:spcAft>
        <a:defRPr sz="3600">
          <a:solidFill>
            <a:schemeClr val="tx1"/>
          </a:solidFill>
          <a:latin typeface="+mn-lt"/>
          <a:ea typeface="ＭＳ Ｐゴシック" charset="0"/>
          <a:cs typeface="ＭＳ Ｐゴシック" charset="0"/>
          <a:sym typeface="Gill Sans" charset="0"/>
        </a:defRPr>
      </a:lvl5pPr>
      <a:lvl6pPr marL="2235200" algn="ctr" rtl="0" eaLnBrk="1" fontAlgn="base" hangingPunct="1">
        <a:spcBef>
          <a:spcPct val="0"/>
        </a:spcBef>
        <a:spcAft>
          <a:spcPct val="0"/>
        </a:spcAft>
        <a:defRPr sz="3600">
          <a:solidFill>
            <a:schemeClr val="tx1"/>
          </a:solidFill>
          <a:latin typeface="+mn-lt"/>
          <a:ea typeface="+mn-ea"/>
          <a:cs typeface="+mn-cs"/>
          <a:sym typeface="Gill Sans" charset="0"/>
        </a:defRPr>
      </a:lvl6pPr>
      <a:lvl7pPr marL="2692400" algn="ctr" rtl="0" eaLnBrk="1" fontAlgn="base" hangingPunct="1">
        <a:spcBef>
          <a:spcPct val="0"/>
        </a:spcBef>
        <a:spcAft>
          <a:spcPct val="0"/>
        </a:spcAft>
        <a:defRPr sz="3600">
          <a:solidFill>
            <a:schemeClr val="tx1"/>
          </a:solidFill>
          <a:latin typeface="+mn-lt"/>
          <a:ea typeface="+mn-ea"/>
          <a:cs typeface="+mn-cs"/>
          <a:sym typeface="Gill Sans" charset="0"/>
        </a:defRPr>
      </a:lvl7pPr>
      <a:lvl8pPr marL="3149600" algn="ctr" rtl="0" eaLnBrk="1" fontAlgn="base" hangingPunct="1">
        <a:spcBef>
          <a:spcPct val="0"/>
        </a:spcBef>
        <a:spcAft>
          <a:spcPct val="0"/>
        </a:spcAft>
        <a:defRPr sz="3600">
          <a:solidFill>
            <a:schemeClr val="tx1"/>
          </a:solidFill>
          <a:latin typeface="+mn-lt"/>
          <a:ea typeface="+mn-ea"/>
          <a:cs typeface="+mn-cs"/>
          <a:sym typeface="Gill Sans" charset="0"/>
        </a:defRPr>
      </a:lvl8pPr>
      <a:lvl9pPr marL="3606800" algn="ctr" rtl="0" eaLnBrk="1" fontAlgn="base" hangingPunct="1">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defRPr sz="1200">
                <a:solidFill>
                  <a:schemeClr val="tx1"/>
                </a:solidFill>
                <a:cs typeface="Gill Sans" charset="0"/>
              </a:defRPr>
            </a:lvl1pPr>
          </a:lstStyle>
          <a:p>
            <a:pPr>
              <a:defRPr/>
            </a:pPr>
            <a:fld id="{CDEB0941-AB80-494A-9082-85888840054B}" type="slidenum">
              <a:rPr lang="en-US"/>
              <a:pPr>
                <a:defRPr/>
              </a:pPr>
              <a:t>‹#›</a:t>
            </a:fld>
            <a:endParaRPr lang="en-US"/>
          </a:p>
        </p:txBody>
      </p:sp>
      <p:sp>
        <p:nvSpPr>
          <p:cNvPr id="13315" name="Rectangle 2"/>
          <p:cNvSpPr>
            <a:spLocks noGrp="1" noChangeArrowheads="1"/>
          </p:cNvSpPr>
          <p:nvPr>
            <p:ph type="title"/>
          </p:nvPr>
        </p:nvSpPr>
        <p:spPr bwMode="auto">
          <a:xfrm>
            <a:off x="317500" y="0"/>
            <a:ext cx="123825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sym typeface="Arial" charset="0"/>
              </a:rPr>
              <a:t>Click to edit Master title style</a:t>
            </a:r>
          </a:p>
        </p:txBody>
      </p:sp>
      <p:sp>
        <p:nvSpPr>
          <p:cNvPr id="13316" name="Rectangle 3"/>
          <p:cNvSpPr>
            <a:spLocks noGrp="1" noChangeArrowheads="1"/>
          </p:cNvSpPr>
          <p:nvPr>
            <p:ph type="body" idx="1"/>
          </p:nvPr>
        </p:nvSpPr>
        <p:spPr bwMode="auto">
          <a:xfrm>
            <a:off x="571500" y="1968500"/>
            <a:ext cx="12128500" cy="778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6" name="Picture 3">
            <a:extLst>
              <a:ext uri="{FF2B5EF4-FFF2-40B4-BE49-F238E27FC236}">
                <a16:creationId xmlns:a16="http://schemas.microsoft.com/office/drawing/2014/main" id="{5C103AE1-6AC8-AE40-BE4A-EC76C09EBF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4134" y="0"/>
            <a:ext cx="5401151" cy="838200"/>
          </a:xfrm>
          <a:prstGeom prst="rect">
            <a:avLst/>
          </a:prstGeom>
          <a:noFill/>
          <a:ln w="9525">
            <a:noFill/>
            <a:miter lim="800000"/>
            <a:headEnd/>
            <a:tailEnd/>
          </a:ln>
        </p:spPr>
      </p:pic>
    </p:spTree>
    <p:extLst>
      <p:ext uri="{BB962C8B-B14F-4D97-AF65-F5344CB8AC3E}">
        <p14:creationId xmlns:p14="http://schemas.microsoft.com/office/powerpoint/2010/main" val="4204815103"/>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Lst>
  <p:transition/>
  <p:hf hdr="0" ftr="0" dt="0"/>
  <p:txStyles>
    <p:titleStyle>
      <a:lvl1pPr algn="l" rtl="0" eaLnBrk="0" fontAlgn="base" hangingPunct="0">
        <a:spcBef>
          <a:spcPct val="0"/>
        </a:spcBef>
        <a:spcAft>
          <a:spcPct val="0"/>
        </a:spcAft>
        <a:defRPr sz="4000">
          <a:solidFill>
            <a:schemeClr val="tx1"/>
          </a:solidFill>
          <a:latin typeface="+mj-lt"/>
          <a:ea typeface="ＭＳ Ｐゴシック" charset="0"/>
          <a:cs typeface="ＭＳ Ｐゴシック" charset="0"/>
          <a:sym typeface="Arial" charset="0"/>
        </a:defRPr>
      </a:lvl1pPr>
      <a:lvl2pPr algn="l" rtl="0" eaLnBrk="0" fontAlgn="base" hangingPunct="0">
        <a:spcBef>
          <a:spcPct val="0"/>
        </a:spcBef>
        <a:spcAft>
          <a:spcPct val="0"/>
        </a:spcAft>
        <a:defRPr sz="4000">
          <a:solidFill>
            <a:schemeClr val="tx1"/>
          </a:solidFill>
          <a:latin typeface="Arial" charset="0"/>
          <a:ea typeface="ＭＳ Ｐゴシック" charset="0"/>
          <a:cs typeface="ＭＳ Ｐゴシック" charset="0"/>
          <a:sym typeface="Arial" charset="0"/>
        </a:defRPr>
      </a:lvl2pPr>
      <a:lvl3pPr algn="l" rtl="0" eaLnBrk="0" fontAlgn="base" hangingPunct="0">
        <a:spcBef>
          <a:spcPct val="0"/>
        </a:spcBef>
        <a:spcAft>
          <a:spcPct val="0"/>
        </a:spcAft>
        <a:defRPr sz="4000">
          <a:solidFill>
            <a:schemeClr val="tx1"/>
          </a:solidFill>
          <a:latin typeface="Arial" charset="0"/>
          <a:ea typeface="ＭＳ Ｐゴシック" charset="0"/>
          <a:cs typeface="ＭＳ Ｐゴシック" charset="0"/>
          <a:sym typeface="Arial" charset="0"/>
        </a:defRPr>
      </a:lvl3pPr>
      <a:lvl4pPr algn="l" rtl="0" eaLnBrk="0" fontAlgn="base" hangingPunct="0">
        <a:spcBef>
          <a:spcPct val="0"/>
        </a:spcBef>
        <a:spcAft>
          <a:spcPct val="0"/>
        </a:spcAft>
        <a:defRPr sz="4000">
          <a:solidFill>
            <a:schemeClr val="tx1"/>
          </a:solidFill>
          <a:latin typeface="Arial" charset="0"/>
          <a:ea typeface="ＭＳ Ｐゴシック" charset="0"/>
          <a:cs typeface="ＭＳ Ｐゴシック" charset="0"/>
          <a:sym typeface="Arial" charset="0"/>
        </a:defRPr>
      </a:lvl4pPr>
      <a:lvl5pPr algn="l" rtl="0" eaLnBrk="0" fontAlgn="base" hangingPunct="0">
        <a:spcBef>
          <a:spcPct val="0"/>
        </a:spcBef>
        <a:spcAft>
          <a:spcPct val="0"/>
        </a:spcAft>
        <a:defRPr sz="4000">
          <a:solidFill>
            <a:schemeClr val="tx1"/>
          </a:solidFill>
          <a:latin typeface="Arial" charset="0"/>
          <a:ea typeface="ＭＳ Ｐゴシック" charset="0"/>
          <a:cs typeface="ＭＳ Ｐゴシック" charset="0"/>
          <a:sym typeface="Arial" charset="0"/>
        </a:defRPr>
      </a:lvl5pPr>
      <a:lvl6pPr marL="457200" algn="l" rtl="0" fontAlgn="base">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6pPr>
      <a:lvl7pPr marL="914400" algn="l" rtl="0" fontAlgn="base">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7pPr>
      <a:lvl8pPr marL="1371600" algn="l" rtl="0" fontAlgn="base">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8pPr>
      <a:lvl9pPr marL="1828800" algn="l" rtl="0" fontAlgn="base">
        <a:spcBef>
          <a:spcPct val="0"/>
        </a:spcBef>
        <a:spcAft>
          <a:spcPct val="0"/>
        </a:spcAft>
        <a:defRPr sz="4000">
          <a:solidFill>
            <a:schemeClr val="tx1"/>
          </a:solidFill>
          <a:latin typeface="Arial" charset="0"/>
          <a:ea typeface="ヒラギノ角ゴ ProN W3" charset="-128"/>
          <a:cs typeface="ヒラギノ角ゴ ProN W3" charset="-128"/>
          <a:sym typeface="Arial" charset="0"/>
        </a:defRPr>
      </a:lvl9pPr>
    </p:titleStyle>
    <p:bodyStyle>
      <a:lvl1pPr marL="342900" indent="-342900" algn="l" rtl="0" eaLnBrk="0" fontAlgn="base" hangingPunct="0">
        <a:spcBef>
          <a:spcPct val="0"/>
        </a:spcBef>
        <a:spcAft>
          <a:spcPct val="0"/>
        </a:spcAft>
        <a:buClr>
          <a:srgbClr val="400080"/>
        </a:buClr>
        <a:buSzPct val="88000"/>
        <a:buFont typeface="Gill Sans" charset="0"/>
        <a:buChar char="•"/>
        <a:defRPr sz="3600">
          <a:solidFill>
            <a:schemeClr val="tx1"/>
          </a:solidFill>
          <a:latin typeface="+mn-lt"/>
          <a:ea typeface="ＭＳ Ｐゴシック" charset="0"/>
          <a:cs typeface="ＭＳ Ｐゴシック" charset="0"/>
          <a:sym typeface="Arial" charset="0"/>
        </a:defRPr>
      </a:lvl1pPr>
      <a:lvl2pPr marL="406400" indent="-177800" algn="l" rtl="0" eaLnBrk="0" fontAlgn="base" hangingPunct="0">
        <a:spcBef>
          <a:spcPct val="0"/>
        </a:spcBef>
        <a:spcAft>
          <a:spcPct val="0"/>
        </a:spcAft>
        <a:buClr>
          <a:srgbClr val="400080"/>
        </a:buClr>
        <a:buSzPct val="88000"/>
        <a:buFont typeface="Gill Sans" charset="0"/>
        <a:buChar char="-"/>
        <a:defRPr sz="3600">
          <a:solidFill>
            <a:schemeClr val="tx1"/>
          </a:solidFill>
          <a:latin typeface="+mn-lt"/>
          <a:ea typeface="ＭＳ Ｐゴシック" charset="0"/>
          <a:cs typeface="ＭＳ Ｐゴシック" charset="0"/>
          <a:sym typeface="Arial" charset="0"/>
        </a:defRPr>
      </a:lvl2pPr>
      <a:lvl3pPr marL="863600" indent="-254000" algn="l" rtl="0" eaLnBrk="0" fontAlgn="base" hangingPunct="0">
        <a:spcBef>
          <a:spcPct val="0"/>
        </a:spcBef>
        <a:spcAft>
          <a:spcPct val="0"/>
        </a:spcAft>
        <a:buClr>
          <a:srgbClr val="400080"/>
        </a:buClr>
        <a:buSzPct val="88000"/>
        <a:buFont typeface="Gill Sans" charset="0"/>
        <a:buChar char="-"/>
        <a:defRPr sz="3600">
          <a:solidFill>
            <a:schemeClr val="tx1"/>
          </a:solidFill>
          <a:latin typeface="+mn-lt"/>
          <a:ea typeface="ＭＳ Ｐゴシック" charset="0"/>
          <a:cs typeface="ＭＳ Ｐゴシック" charset="0"/>
          <a:sym typeface="Arial" charset="0"/>
        </a:defRPr>
      </a:lvl3pPr>
      <a:lvl4pPr marL="1320800" indent="-406400" algn="l" rtl="0" eaLnBrk="0" fontAlgn="base" hangingPunct="0">
        <a:spcBef>
          <a:spcPct val="0"/>
        </a:spcBef>
        <a:spcAft>
          <a:spcPct val="0"/>
        </a:spcAft>
        <a:buClr>
          <a:srgbClr val="400080"/>
        </a:buClr>
        <a:buSzPct val="88000"/>
        <a:buFont typeface="Gill Sans" charset="0"/>
        <a:buChar char="-"/>
        <a:defRPr sz="3600">
          <a:solidFill>
            <a:schemeClr val="tx1"/>
          </a:solidFill>
          <a:latin typeface="+mn-lt"/>
          <a:ea typeface="ＭＳ Ｐゴシック" charset="0"/>
          <a:cs typeface="ＭＳ Ｐゴシック" charset="0"/>
          <a:sym typeface="Arial" charset="0"/>
        </a:defRPr>
      </a:lvl4pPr>
      <a:lvl5pPr marL="1778000" indent="-596900" algn="l" rtl="0" eaLnBrk="0" fontAlgn="base" hangingPunct="0">
        <a:spcBef>
          <a:spcPct val="0"/>
        </a:spcBef>
        <a:spcAft>
          <a:spcPct val="0"/>
        </a:spcAft>
        <a:buClr>
          <a:srgbClr val="400080"/>
        </a:buClr>
        <a:buSzPct val="88000"/>
        <a:buFont typeface="Gill Sans" charset="0"/>
        <a:buChar char="-"/>
        <a:defRPr sz="3600">
          <a:solidFill>
            <a:schemeClr val="tx1"/>
          </a:solidFill>
          <a:latin typeface="+mn-lt"/>
          <a:ea typeface="ＭＳ Ｐゴシック" charset="0"/>
          <a:cs typeface="ＭＳ Ｐゴシック" charset="0"/>
          <a:sym typeface="Arial" charset="0"/>
        </a:defRPr>
      </a:lvl5pPr>
      <a:lvl6pPr marL="2235200" indent="-596900" algn="l" rtl="0" fontAlgn="base">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6pPr>
      <a:lvl7pPr marL="2692400" indent="-596900" algn="l" rtl="0" fontAlgn="base">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7pPr>
      <a:lvl8pPr marL="3149600" indent="-596900" algn="l" rtl="0" fontAlgn="base">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8pPr>
      <a:lvl9pPr marL="3606800" indent="-596900" algn="l" rtl="0" fontAlgn="base">
        <a:spcBef>
          <a:spcPct val="0"/>
        </a:spcBef>
        <a:spcAft>
          <a:spcPct val="0"/>
        </a:spcAft>
        <a:buClr>
          <a:srgbClr val="400080"/>
        </a:buClr>
        <a:buSzPct val="88000"/>
        <a:buFont typeface="Gill Sans" charset="0"/>
        <a:buChar char="-"/>
        <a:defRPr sz="36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4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46.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2.wmf"/><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2.bin"/><Relationship Id="rId7" Type="http://schemas.openxmlformats.org/officeDocument/2006/relationships/oleObject" Target="../embeddings/oleObject15.bin"/><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6.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hyperlink" Target="http://www.frozentux.net/iptables-tutorial/iptables-tutorial.html" TargetMode="Externa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hyperlink" Target="http://www.faqs.org/rfcs/rfc2474.html" TargetMode="External"/><Relationship Id="rId2" Type="http://schemas.openxmlformats.org/officeDocument/2006/relationships/hyperlink" Target="http://www.faqs.org/rfcs/rfc791.html" TargetMode="External"/><Relationship Id="rId1" Type="http://schemas.openxmlformats.org/officeDocument/2006/relationships/slideLayout" Target="../slideLayouts/slideLayout46.xml"/><Relationship Id="rId4" Type="http://schemas.openxmlformats.org/officeDocument/2006/relationships/hyperlink" Target="http://www.icir.org/floyd/papers/rfc3168.tx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37890" name="Rectangle 4"/>
          <p:cNvSpPr>
            <a:spLocks noGrp="1" noChangeArrowheads="1"/>
          </p:cNvSpPr>
          <p:nvPr>
            <p:ph type="title"/>
          </p:nvPr>
        </p:nvSpPr>
        <p:spPr>
          <a:xfrm>
            <a:off x="974725" y="592138"/>
            <a:ext cx="11055350" cy="4529137"/>
          </a:xfrm>
        </p:spPr>
        <p:txBody>
          <a:bodyPr/>
          <a:lstStyle/>
          <a:p>
            <a:pPr eaLnBrk="1" hangingPunct="1"/>
            <a:r>
              <a:rPr lang="en-US" dirty="0">
                <a:latin typeface="Arial" charset="0"/>
                <a:ea typeface="ヒラギノ角ゴ ProN W3" charset="0"/>
                <a:sym typeface="Arial" charset="0"/>
              </a:rPr>
              <a:t>Firewalls</a:t>
            </a:r>
          </a:p>
        </p:txBody>
      </p:sp>
      <p:sp>
        <p:nvSpPr>
          <p:cNvPr id="37891" name="Rectangle 5"/>
          <p:cNvSpPr>
            <a:spLocks noGrp="1" noChangeArrowheads="1"/>
          </p:cNvSpPr>
          <p:nvPr>
            <p:ph type="body" idx="1"/>
          </p:nvPr>
        </p:nvSpPr>
        <p:spPr>
          <a:xfrm>
            <a:off x="1951037" y="5121275"/>
            <a:ext cx="9102725" cy="4225925"/>
          </a:xfrm>
        </p:spPr>
        <p:txBody>
          <a:bodyPr/>
          <a:lstStyle/>
          <a:p>
            <a:pPr marL="0" indent="0" eaLnBrk="1" hangingPunct="1"/>
            <a:r>
              <a:rPr lang="en-US" dirty="0">
                <a:latin typeface="Arial" charset="0"/>
                <a:ea typeface="ヒラギノ角ゴ ProN W3" charset="0"/>
                <a:sym typeface="Arial" charset="0"/>
              </a:rPr>
              <a:t>CS 6823 – Network Security</a:t>
            </a:r>
          </a:p>
          <a:p>
            <a:pPr marL="0" indent="0" eaLnBrk="1" hangingPunct="1"/>
            <a:endParaRPr lang="en-US" dirty="0">
              <a:latin typeface="Arial" charset="0"/>
              <a:ea typeface="ヒラギノ角ゴ ProN W3" charset="0"/>
              <a:sym typeface="Arial" charset="0"/>
            </a:endParaRPr>
          </a:p>
          <a:p>
            <a:pPr marL="0" indent="0" eaLnBrk="1" hangingPunct="1"/>
            <a:r>
              <a:rPr lang="en-US" dirty="0">
                <a:latin typeface="Arial" charset="0"/>
                <a:ea typeface="ヒラギノ角ゴ ProN W3" charset="0"/>
                <a:sym typeface="Arial" charset="0"/>
              </a:rPr>
              <a:t>Phillip Mak</a:t>
            </a:r>
          </a:p>
          <a:p>
            <a:pPr marL="0" indent="0" eaLnBrk="1" hangingPunct="1"/>
            <a:r>
              <a:rPr lang="en-US" dirty="0">
                <a:latin typeface="Arial" charset="0"/>
                <a:ea typeface="ヒラギノ角ゴ ProN W3" charset="0"/>
                <a:cs typeface="ヒラギノ角ゴ ProN W3" charset="0"/>
                <a:sym typeface="Arial" charset="0"/>
              </a:rPr>
              <a:t>pmak@nyu.edu</a:t>
            </a:r>
            <a:endParaRPr lang="en-US" dirty="0">
              <a:latin typeface="Gill Sans" charset="0"/>
              <a:ea typeface="ヒラギノ角ゴ ProN W3" charset="0"/>
              <a:cs typeface="ヒラギノ角ゴ ProN W3" charset="0"/>
            </a:endParaRPr>
          </a:p>
        </p:txBody>
      </p:sp>
      <p:sp>
        <p:nvSpPr>
          <p:cNvPr id="37892" name="Rectangle 6"/>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rPr>
              <a:t>1</a:t>
            </a:r>
          </a:p>
        </p:txBody>
      </p:sp>
    </p:spTree>
    <p:extLst>
      <p:ext uri="{BB962C8B-B14F-4D97-AF65-F5344CB8AC3E}">
        <p14:creationId xmlns:p14="http://schemas.microsoft.com/office/powerpoint/2010/main" val="35211769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8130" name="Rectangle 4"/>
          <p:cNvSpPr>
            <a:spLocks noGrp="1" noChangeArrowheads="1"/>
          </p:cNvSpPr>
          <p:nvPr>
            <p:ph type="title"/>
          </p:nvPr>
        </p:nvSpPr>
        <p:spPr/>
        <p:txBody>
          <a:bodyPr/>
          <a:lstStyle/>
          <a:p>
            <a:pPr eaLnBrk="1" hangingPunct="1"/>
            <a:r>
              <a:rPr lang="en-US" dirty="0" err="1">
                <a:latin typeface="Arial" charset="0"/>
                <a:ea typeface="ヒラギノ角ゴ ProN W3" charset="0"/>
                <a:cs typeface="ヒラギノ角ゴ ProN W3" charset="0"/>
              </a:rPr>
              <a:t>Stateful</a:t>
            </a:r>
            <a:r>
              <a:rPr lang="en-US" dirty="0">
                <a:latin typeface="Arial" charset="0"/>
                <a:ea typeface="ヒラギノ角ゴ ProN W3" charset="0"/>
                <a:cs typeface="ヒラギノ角ゴ ProN W3" charset="0"/>
              </a:rPr>
              <a:t> Firewalls</a:t>
            </a:r>
          </a:p>
        </p:txBody>
      </p:sp>
      <p:sp>
        <p:nvSpPr>
          <p:cNvPr id="48131" name="Rectangle 5"/>
          <p:cNvSpPr>
            <a:spLocks noGrp="1" noChangeArrowheads="1"/>
          </p:cNvSpPr>
          <p:nvPr>
            <p:ph type="body" idx="1"/>
          </p:nvPr>
        </p:nvSpPr>
        <p:spPr>
          <a:xfrm>
            <a:off x="482600" y="1981200"/>
            <a:ext cx="12128500" cy="4191000"/>
          </a:xfrm>
        </p:spPr>
        <p:txBody>
          <a:bodyPr/>
          <a:lstStyle/>
          <a:p>
            <a:pPr eaLnBrk="1" hangingPunct="1">
              <a:buFontTx/>
              <a:buChar char="•"/>
            </a:pPr>
            <a:r>
              <a:rPr lang="en-US" sz="3200" dirty="0" err="1">
                <a:latin typeface="Arial" charset="0"/>
                <a:ea typeface="ヒラギノ角ゴ ProN W3" charset="0"/>
                <a:cs typeface="ヒラギノ角ゴ ProN W3" charset="0"/>
              </a:rPr>
              <a:t>Stateful</a:t>
            </a:r>
            <a:r>
              <a:rPr lang="en-US" sz="3200" dirty="0">
                <a:latin typeface="Arial" charset="0"/>
                <a:ea typeface="ヒラギノ角ゴ ProN W3" charset="0"/>
                <a:cs typeface="ヒラギノ角ゴ ProN W3" charset="0"/>
              </a:rPr>
              <a:t> firewalls keep track of connection states</a:t>
            </a:r>
          </a:p>
          <a:p>
            <a:pPr eaLnBrk="1" hangingPunct="1">
              <a:buFontTx/>
              <a:buChar char="•"/>
            </a:pPr>
            <a:r>
              <a:rPr lang="en-US" sz="3200" dirty="0">
                <a:latin typeface="Arial" charset="0"/>
                <a:ea typeface="ヒラギノ角ゴ ProN W3" charset="0"/>
                <a:cs typeface="ヒラギノ角ゴ ProN W3" charset="0"/>
              </a:rPr>
              <a:t>Each TCP, UDP, ping connection initiated through firewall is logged</a:t>
            </a:r>
          </a:p>
          <a:p>
            <a:pPr eaLnBrk="1" hangingPunct="1">
              <a:buFontTx/>
              <a:buChar char="•"/>
            </a:pPr>
            <a:r>
              <a:rPr lang="en-US" sz="3200" dirty="0">
                <a:latin typeface="Arial" charset="0"/>
                <a:ea typeface="ヒラギノ角ゴ ProN W3" charset="0"/>
                <a:cs typeface="ヒラギノ角ゴ ProN W3" charset="0"/>
              </a:rPr>
              <a:t>Timeout entries which see no activity for, say, 60 seconds</a:t>
            </a:r>
          </a:p>
          <a:p>
            <a:pPr eaLnBrk="1" hangingPunct="1"/>
            <a:r>
              <a:rPr lang="en-US" sz="3200" dirty="0">
                <a:latin typeface="Arial" charset="0"/>
                <a:ea typeface="ヒラギノ角ゴ ProN W3" charset="0"/>
                <a:cs typeface="ヒラギノ角ゴ ProN W3" charset="0"/>
              </a:rPr>
              <a:t>If rule table indicates that </a:t>
            </a:r>
            <a:r>
              <a:rPr lang="en-US" sz="3200" dirty="0" err="1">
                <a:latin typeface="Arial" charset="0"/>
                <a:ea typeface="ヒラギノ角ゴ ProN W3" charset="0"/>
                <a:cs typeface="ヒラギノ角ゴ ProN W3" charset="0"/>
              </a:rPr>
              <a:t>stateful</a:t>
            </a:r>
            <a:r>
              <a:rPr lang="en-US" sz="3200" dirty="0">
                <a:latin typeface="Arial" charset="0"/>
                <a:ea typeface="ヒラギノ角ゴ ProN W3" charset="0"/>
                <a:cs typeface="ヒラギノ角ゴ ProN W3" charset="0"/>
              </a:rPr>
              <a:t> table must be checked:</a:t>
            </a:r>
          </a:p>
          <a:p>
            <a:pPr eaLnBrk="1" hangingPunct="1">
              <a:buFont typeface="Gill Sans" charset="0"/>
              <a:buNone/>
            </a:pPr>
            <a:r>
              <a:rPr lang="en-US" sz="3200" dirty="0">
                <a:latin typeface="Arial" charset="0"/>
                <a:ea typeface="ヒラギノ角ゴ ProN W3" charset="0"/>
                <a:cs typeface="ヒラギノ角ゴ ProN W3" charset="0"/>
              </a:rPr>
              <a:t>check to see if there is already a connection in </a:t>
            </a:r>
            <a:r>
              <a:rPr lang="en-US" sz="3200" dirty="0" err="1">
                <a:latin typeface="Arial" charset="0"/>
                <a:ea typeface="ヒラギノ角ゴ ProN W3" charset="0"/>
                <a:cs typeface="ヒラギノ角ゴ ProN W3" charset="0"/>
              </a:rPr>
              <a:t>stateful</a:t>
            </a:r>
            <a:r>
              <a:rPr lang="en-US" sz="3200" dirty="0">
                <a:latin typeface="Arial" charset="0"/>
                <a:ea typeface="ヒラギノ角ゴ ProN W3" charset="0"/>
                <a:cs typeface="ヒラギノ角ゴ ProN W3" charset="0"/>
              </a:rPr>
              <a:t> table</a:t>
            </a:r>
          </a:p>
        </p:txBody>
      </p:sp>
      <p:sp>
        <p:nvSpPr>
          <p:cNvPr id="7"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
        <p:nvSpPr>
          <p:cNvPr id="9" name="Rectangle 1"/>
          <p:cNvSpPr>
            <a:spLocks noChangeArrowheads="1"/>
          </p:cNvSpPr>
          <p:nvPr/>
        </p:nvSpPr>
        <p:spPr bwMode="auto">
          <a:xfrm>
            <a:off x="2697458" y="8610600"/>
            <a:ext cx="730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000000"/>
                </a:solidFill>
                <a:effectLst/>
                <a:uLnTx/>
                <a:uFillTx/>
                <a:latin typeface="Gill Sans"/>
                <a:ea typeface="ヒラギノ角ゴ ProN W3"/>
                <a:sym typeface="Gill Sans"/>
              </a:rPr>
              <a:t>Table: </a:t>
            </a:r>
            <a:r>
              <a:rPr kumimoji="0" lang="en-US" altLang="en-US" sz="2400" b="0" i="1" u="none" strike="noStrike" kern="1200" cap="none" spc="0" normalizeH="0" baseline="0" noProof="0" dirty="0" err="1">
                <a:ln>
                  <a:noFill/>
                </a:ln>
                <a:solidFill>
                  <a:srgbClr val="000000"/>
                </a:solidFill>
                <a:effectLst/>
                <a:uLnTx/>
                <a:uFillTx/>
                <a:latin typeface="Gill Sans"/>
                <a:ea typeface="ヒラギノ角ゴ ProN W3"/>
                <a:sym typeface="Gill Sans"/>
              </a:rPr>
              <a:t>Stateful</a:t>
            </a:r>
            <a:r>
              <a:rPr kumimoji="0" lang="en-US" altLang="en-US" sz="2400" b="0" i="1" u="none" strike="noStrike" kern="1200" cap="none" spc="0" normalizeH="0" baseline="0" noProof="0" dirty="0">
                <a:ln>
                  <a:noFill/>
                </a:ln>
                <a:solidFill>
                  <a:srgbClr val="000000"/>
                </a:solidFill>
                <a:effectLst/>
                <a:uLnTx/>
                <a:uFillTx/>
                <a:latin typeface="Gill Sans"/>
                <a:ea typeface="ヒラギノ角ゴ ProN W3"/>
                <a:sym typeface="Gill Sans"/>
              </a:rPr>
              <a:t> firewall table of open connections (Example)</a:t>
            </a:r>
          </a:p>
        </p:txBody>
      </p:sp>
      <p:graphicFrame>
        <p:nvGraphicFramePr>
          <p:cNvPr id="10" name="Table 9"/>
          <p:cNvGraphicFramePr>
            <a:graphicFrameLocks noGrp="1"/>
          </p:cNvGraphicFramePr>
          <p:nvPr/>
        </p:nvGraphicFramePr>
        <p:xfrm>
          <a:off x="482600" y="5791200"/>
          <a:ext cx="12191999" cy="2727326"/>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529633">
                  <a:extLst>
                    <a:ext uri="{9D8B030D-6E8A-4147-A177-3AD203B41FA5}">
                      <a16:colId xmlns:a16="http://schemas.microsoft.com/office/drawing/2014/main" val="20003"/>
                    </a:ext>
                  </a:extLst>
                </a:gridCol>
                <a:gridCol w="1907591">
                  <a:extLst>
                    <a:ext uri="{9D8B030D-6E8A-4147-A177-3AD203B41FA5}">
                      <a16:colId xmlns:a16="http://schemas.microsoft.com/office/drawing/2014/main" val="20004"/>
                    </a:ext>
                  </a:extLst>
                </a:gridCol>
                <a:gridCol w="1658775">
                  <a:extLst>
                    <a:ext uri="{9D8B030D-6E8A-4147-A177-3AD203B41FA5}">
                      <a16:colId xmlns:a16="http://schemas.microsoft.com/office/drawing/2014/main" val="20005"/>
                    </a:ext>
                  </a:extLst>
                </a:gridCol>
              </a:tblGrid>
              <a:tr h="89609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Protocol</a:t>
                      </a: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State</a:t>
                      </a:r>
                      <a:endParaRPr kumimoji="0" lang="en-US" sz="2400" b="0" i="0" u="none" strike="noStrike" cap="none" normalizeH="0" baseline="0" dirty="0">
                        <a:ln>
                          <a:noFill/>
                        </a:ln>
                        <a:solidFill>
                          <a:schemeClr val="tx1"/>
                        </a:solidFill>
                        <a:effectLst/>
                        <a:latin typeface="Comic Sans MS" charset="0"/>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source</a:t>
                      </a:r>
                    </a:p>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address</a:t>
                      </a:r>
                      <a:endParaRPr kumimoji="0" lang="en-US" sz="2400" b="0" i="0" u="none" strike="noStrike" cap="none" normalizeH="0" baseline="0" dirty="0">
                        <a:ln>
                          <a:noFill/>
                        </a:ln>
                        <a:solidFill>
                          <a:schemeClr val="tx1"/>
                        </a:solidFill>
                        <a:effectLst/>
                        <a:latin typeface="Comic Sans MS" charset="0"/>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err="1">
                          <a:ln>
                            <a:noFill/>
                          </a:ln>
                          <a:effectLst/>
                        </a:rPr>
                        <a:t>dest</a:t>
                      </a:r>
                      <a:endParaRPr kumimoji="0" lang="en-US" sz="2400" u="none" strike="noStrike" cap="none" normalizeH="0" baseline="0" dirty="0">
                        <a:ln>
                          <a:noFill/>
                        </a:ln>
                        <a:effectLst/>
                      </a:endParaRPr>
                    </a:p>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address</a:t>
                      </a:r>
                      <a:endParaRPr kumimoji="0" lang="en-US" sz="2400" b="0" i="0" u="none" strike="noStrike" cap="none" normalizeH="0" baseline="0" dirty="0">
                        <a:ln>
                          <a:noFill/>
                        </a:ln>
                        <a:solidFill>
                          <a:schemeClr val="tx1"/>
                        </a:solidFill>
                        <a:effectLst/>
                        <a:latin typeface="Comic Sans MS" charset="0"/>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source</a:t>
                      </a:r>
                    </a:p>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port</a:t>
                      </a:r>
                      <a:endParaRPr kumimoji="0" lang="en-US" sz="2400" b="0" i="0" u="none" strike="noStrike" cap="none" normalizeH="0" baseline="0" dirty="0">
                        <a:ln>
                          <a:noFill/>
                        </a:ln>
                        <a:solidFill>
                          <a:schemeClr val="tx1"/>
                        </a:solidFill>
                        <a:effectLst/>
                        <a:latin typeface="Comic Sans MS" charset="0"/>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err="1">
                          <a:ln>
                            <a:noFill/>
                          </a:ln>
                          <a:effectLst/>
                        </a:rPr>
                        <a:t>dest</a:t>
                      </a:r>
                      <a:endParaRPr kumimoji="0" lang="en-US" sz="2400" u="none" strike="noStrike" cap="none" normalizeH="0" baseline="0" dirty="0">
                        <a:ln>
                          <a:noFill/>
                        </a:ln>
                        <a:effectLst/>
                      </a:endParaRPr>
                    </a:p>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rPr>
                        <a:t>port</a:t>
                      </a:r>
                      <a:endParaRPr kumimoji="0" lang="en-US" sz="2400" b="0" i="0" u="none" strike="noStrike" cap="none" normalizeH="0" baseline="0" dirty="0">
                        <a:ln>
                          <a:noFill/>
                        </a:ln>
                        <a:solidFill>
                          <a:schemeClr val="tx1"/>
                        </a:solidFill>
                        <a:effectLst/>
                        <a:latin typeface="Comic Sans MS" charset="0"/>
                      </a:endParaRPr>
                    </a:p>
                  </a:txBody>
                  <a:tcPr marT="45712" marB="45712" anchor="ctr" horzOverflow="overflow"/>
                </a:tc>
                <a:extLst>
                  <a:ext uri="{0D108BD9-81ED-4DB2-BD59-A6C34878D82A}">
                    <a16:rowId xmlns:a16="http://schemas.microsoft.com/office/drawing/2014/main" val="10000"/>
                  </a:ext>
                </a:extLst>
              </a:tr>
              <a:tr h="61041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b="0" i="0" u="none" strike="noStrike" cap="none" normalizeH="0" baseline="0" dirty="0" err="1">
                          <a:ln>
                            <a:noFill/>
                          </a:ln>
                          <a:solidFill>
                            <a:schemeClr val="tx1"/>
                          </a:solidFill>
                          <a:effectLst/>
                          <a:latin typeface="+mn-lt"/>
                        </a:rPr>
                        <a:t>tcp</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b="0" i="0" u="none" strike="noStrike" cap="none" normalizeH="0" baseline="0" dirty="0">
                          <a:ln>
                            <a:noFill/>
                          </a:ln>
                          <a:solidFill>
                            <a:schemeClr val="tx1"/>
                          </a:solidFill>
                          <a:effectLst/>
                          <a:latin typeface="+mn-lt"/>
                        </a:rPr>
                        <a:t>SYN Sent</a:t>
                      </a: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222.22.1.7</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37.96.87.123</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12699</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a:ln>
                            <a:noFill/>
                          </a:ln>
                          <a:effectLst/>
                          <a:latin typeface="+mn-lt"/>
                        </a:rPr>
                        <a:t>80</a:t>
                      </a:r>
                      <a:endParaRPr kumimoji="0" lang="en-US" sz="2400" b="0" i="0" u="none" strike="noStrike" cap="none" normalizeH="0" baseline="0">
                        <a:ln>
                          <a:noFill/>
                        </a:ln>
                        <a:solidFill>
                          <a:schemeClr val="tx1"/>
                        </a:solidFill>
                        <a:effectLst/>
                        <a:latin typeface="+mn-lt"/>
                      </a:endParaRPr>
                    </a:p>
                  </a:txBody>
                  <a:tcPr marT="45712" marB="45712" anchor="ctr" horzOverflow="overflow"/>
                </a:tc>
                <a:extLst>
                  <a:ext uri="{0D108BD9-81ED-4DB2-BD59-A6C34878D82A}">
                    <a16:rowId xmlns:a16="http://schemas.microsoft.com/office/drawing/2014/main" val="10001"/>
                  </a:ext>
                </a:extLst>
              </a:tr>
              <a:tr h="61041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b="0" i="0" u="none" strike="noStrike" cap="none" normalizeH="0" baseline="0" dirty="0" err="1">
                          <a:ln>
                            <a:noFill/>
                          </a:ln>
                          <a:solidFill>
                            <a:schemeClr val="tx1"/>
                          </a:solidFill>
                          <a:effectLst/>
                          <a:latin typeface="+mn-lt"/>
                        </a:rPr>
                        <a:t>tcp</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b="0" i="0" u="none" strike="noStrike" cap="none" normalizeH="0" baseline="0" dirty="0">
                          <a:ln>
                            <a:noFill/>
                          </a:ln>
                          <a:solidFill>
                            <a:schemeClr val="tx1"/>
                          </a:solidFill>
                          <a:effectLst/>
                          <a:latin typeface="+mn-lt"/>
                        </a:rPr>
                        <a:t>Established</a:t>
                      </a: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222.22.93.2</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199.1.205.23</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37654</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80</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extLst>
                  <a:ext uri="{0D108BD9-81ED-4DB2-BD59-A6C34878D82A}">
                    <a16:rowId xmlns:a16="http://schemas.microsoft.com/office/drawing/2014/main" val="10002"/>
                  </a:ext>
                </a:extLst>
              </a:tr>
              <a:tr h="61041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err="1">
                          <a:ln>
                            <a:noFill/>
                          </a:ln>
                          <a:effectLst/>
                          <a:latin typeface="+mn-lt"/>
                        </a:rPr>
                        <a:t>udp</a:t>
                      </a:r>
                      <a:endParaRPr kumimoji="0" lang="en-US" sz="2400" u="none" strike="noStrike" cap="none" normalizeH="0" baseline="0" dirty="0">
                        <a:ln>
                          <a:noFill/>
                        </a:ln>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a:t>
                      </a: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222.22.65.143</a:t>
                      </a: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203.77.240.43</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u="none" strike="noStrike" cap="none" normalizeH="0" baseline="0" dirty="0">
                          <a:ln>
                            <a:noFill/>
                          </a:ln>
                          <a:effectLst/>
                          <a:latin typeface="+mn-lt"/>
                        </a:rPr>
                        <a:t>48712</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400" b="0" i="0" u="none" strike="noStrike" cap="none" normalizeH="0" baseline="0" dirty="0">
                          <a:ln>
                            <a:noFill/>
                          </a:ln>
                          <a:solidFill>
                            <a:schemeClr val="dk1"/>
                          </a:solidFill>
                          <a:effectLst/>
                          <a:latin typeface="+mn-lt"/>
                        </a:rPr>
                        <a:t>53</a:t>
                      </a:r>
                      <a:endParaRPr kumimoji="0" lang="en-US" sz="2400" b="0" i="0" u="none" strike="noStrike" cap="none" normalizeH="0" baseline="0" dirty="0">
                        <a:ln>
                          <a:noFill/>
                        </a:ln>
                        <a:solidFill>
                          <a:schemeClr val="tx1"/>
                        </a:solidFill>
                        <a:effectLst/>
                        <a:latin typeface="+mn-lt"/>
                      </a:endParaRPr>
                    </a:p>
                  </a:txBody>
                  <a:tcPr marT="45712" marB="45712"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40079801"/>
      </p:ext>
    </p:extLst>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0178"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Application Gateways (Proxies) &amp; Packet Filter</a:t>
            </a:r>
          </a:p>
        </p:txBody>
      </p:sp>
      <p:sp>
        <p:nvSpPr>
          <p:cNvPr id="63493" name="Rectangle 5"/>
          <p:cNvSpPr>
            <a:spLocks noGrp="1" noChangeArrowheads="1"/>
          </p:cNvSpPr>
          <p:nvPr>
            <p:ph type="body" idx="1"/>
          </p:nvPr>
        </p:nvSpPr>
        <p:spPr>
          <a:xfrm>
            <a:off x="482600" y="1981200"/>
            <a:ext cx="12128500" cy="4191000"/>
          </a:xfrm>
        </p:spPr>
        <p:txBody>
          <a:bodyPr/>
          <a:lstStyle/>
          <a:p>
            <a:pPr lvl="1" eaLnBrk="1" hangingPunct="1">
              <a:defRPr/>
            </a:pPr>
            <a:endParaRPr lang="en-US" sz="2800" dirty="0">
              <a:latin typeface="Arial" charset="0"/>
              <a:ea typeface="ヒラギノ角ゴ ProN W3" charset="0"/>
              <a:cs typeface="ヒラギノ角ゴ ProN W3" charset="0"/>
            </a:endParaRPr>
          </a:p>
          <a:p>
            <a:pPr eaLnBrk="1" hangingPunct="1">
              <a:defRPr/>
            </a:pPr>
            <a:r>
              <a:rPr lang="en-US" sz="2800" dirty="0">
                <a:latin typeface="Arial" charset="0"/>
                <a:ea typeface="ヒラギノ角ゴ ProN W3" charset="0"/>
                <a:cs typeface="ヒラギノ角ゴ ProN W3" charset="0"/>
              </a:rPr>
              <a:t>Filters packets on application data as well as on IP/TCP/UDP fields</a:t>
            </a:r>
          </a:p>
          <a:p>
            <a:pPr eaLnBrk="1" hangingPunct="1">
              <a:defRPr/>
            </a:pPr>
            <a:r>
              <a:rPr lang="en-US" sz="2800" dirty="0">
                <a:latin typeface="Arial" charset="0"/>
                <a:ea typeface="ヒラギノ角ゴ ProN W3" charset="0"/>
                <a:cs typeface="ヒラギノ角ゴ ProN W3" charset="0"/>
              </a:rPr>
              <a:t>Typically re-establish connections from the gateway as a form of filtering</a:t>
            </a:r>
          </a:p>
          <a:p>
            <a:pPr eaLnBrk="1" hangingPunct="1">
              <a:defRPr/>
            </a:pPr>
            <a:r>
              <a:rPr lang="en-US" sz="2800" u="sng" dirty="0">
                <a:solidFill>
                  <a:srgbClr val="FF0000"/>
                </a:solidFill>
                <a:latin typeface="Arial" charset="0"/>
                <a:ea typeface="ヒラギノ角ゴ ProN W3" charset="0"/>
                <a:cs typeface="ヒラギノ角ゴ ProN W3" charset="0"/>
              </a:rPr>
              <a:t>Example:</a:t>
            </a:r>
            <a:r>
              <a:rPr lang="en-US" sz="2800" dirty="0">
                <a:latin typeface="Arial" charset="0"/>
                <a:ea typeface="ヒラギノ角ゴ ProN W3" charset="0"/>
                <a:cs typeface="ヒラギノ角ゴ ProN W3" charset="0"/>
              </a:rPr>
              <a:t> allow select internal users to ftp outside.</a:t>
            </a:r>
          </a:p>
          <a:p>
            <a:pPr marL="1035050" lvl="2" indent="-514350" eaLnBrk="1" hangingPunct="1">
              <a:spcBef>
                <a:spcPct val="20000"/>
              </a:spcBef>
              <a:buClr>
                <a:schemeClr val="accent2"/>
              </a:buClr>
              <a:buSzPct val="85000"/>
              <a:buFont typeface="+mj-lt"/>
              <a:buAutoNum type="arabicPeriod"/>
              <a:defRPr/>
            </a:pPr>
            <a:r>
              <a:rPr lang="en-US" sz="2800" dirty="0">
                <a:latin typeface="Arial" charset="0"/>
                <a:ea typeface="ヒラギノ角ゴ ProN W3" charset="0"/>
                <a:cs typeface="ヒラギノ角ゴ ProN W3" charset="0"/>
              </a:rPr>
              <a:t>Require all FTP users to go through gateway</a:t>
            </a:r>
          </a:p>
          <a:p>
            <a:pPr marL="1035050" lvl="2" indent="-514350" eaLnBrk="1" hangingPunct="1">
              <a:spcBef>
                <a:spcPct val="20000"/>
              </a:spcBef>
              <a:buClr>
                <a:schemeClr val="accent2"/>
              </a:buClr>
              <a:buSzPct val="85000"/>
              <a:buFont typeface="+mj-lt"/>
              <a:buAutoNum type="arabicPeriod"/>
              <a:defRPr/>
            </a:pPr>
            <a:r>
              <a:rPr lang="en-US" sz="2800" dirty="0">
                <a:latin typeface="Arial" charset="0"/>
                <a:ea typeface="ヒラギノ角ゴ ProN W3" charset="0"/>
                <a:cs typeface="ヒラギノ角ゴ ProN W3" charset="0"/>
              </a:rPr>
              <a:t>For authorized users, gateway sets up ftp connection to </a:t>
            </a:r>
            <a:r>
              <a:rPr lang="en-US" sz="2800" dirty="0" err="1">
                <a:latin typeface="Arial" charset="0"/>
                <a:ea typeface="ヒラギノ角ゴ ProN W3" charset="0"/>
                <a:cs typeface="ヒラギノ角ゴ ProN W3" charset="0"/>
              </a:rPr>
              <a:t>dest</a:t>
            </a:r>
            <a:r>
              <a:rPr lang="en-US" sz="2800" dirty="0">
                <a:latin typeface="Arial" charset="0"/>
                <a:ea typeface="ヒラギノ角ゴ ProN W3" charset="0"/>
                <a:cs typeface="ヒラギノ角ゴ ProN W3" charset="0"/>
              </a:rPr>
              <a:t> host. Gateway relays data between 2 connections</a:t>
            </a:r>
          </a:p>
          <a:p>
            <a:pPr marL="1035050" lvl="2" indent="-514350" eaLnBrk="1" hangingPunct="1">
              <a:spcBef>
                <a:spcPct val="20000"/>
              </a:spcBef>
              <a:buClr>
                <a:schemeClr val="accent2"/>
              </a:buClr>
              <a:buSzPct val="85000"/>
              <a:buFont typeface="+mj-lt"/>
              <a:buAutoNum type="arabicPeriod"/>
              <a:defRPr/>
            </a:pPr>
            <a:r>
              <a:rPr lang="en-US" sz="2800" dirty="0">
                <a:latin typeface="Arial" charset="0"/>
                <a:ea typeface="ヒラギノ角ゴ ProN W3" charset="0"/>
                <a:cs typeface="ヒラギノ角ゴ ProN W3" charset="0"/>
              </a:rPr>
              <a:t>Router filter blocks all ftp connections not originating from gateway.</a:t>
            </a:r>
          </a:p>
          <a:p>
            <a:pPr marL="514350" indent="-514350" eaLnBrk="1" hangingPunct="1">
              <a:buFont typeface="+mj-lt"/>
              <a:buAutoNum type="arabicPeriod"/>
              <a:defRPr/>
            </a:pPr>
            <a:endParaRPr lang="en-US" sz="2800" dirty="0">
              <a:latin typeface="Arial" charset="0"/>
              <a:ea typeface="ヒラギノ角ゴ ProN W3" charset="0"/>
              <a:cs typeface="ヒラギノ角ゴ ProN W3" charset="0"/>
            </a:endParaRPr>
          </a:p>
        </p:txBody>
      </p:sp>
      <p:sp>
        <p:nvSpPr>
          <p:cNvPr id="104"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grpSp>
        <p:nvGrpSpPr>
          <p:cNvPr id="105" name="Group 1"/>
          <p:cNvGrpSpPr>
            <a:grpSpLocks/>
          </p:cNvGrpSpPr>
          <p:nvPr/>
        </p:nvGrpSpPr>
        <p:grpSpPr bwMode="auto">
          <a:xfrm>
            <a:off x="3530600" y="5726113"/>
            <a:ext cx="5334000" cy="3722687"/>
            <a:chOff x="3530596" y="5725656"/>
            <a:chExt cx="5333997" cy="3723143"/>
          </a:xfrm>
        </p:grpSpPr>
        <p:sp>
          <p:nvSpPr>
            <p:cNvPr id="106" name="Freeform 4"/>
            <p:cNvSpPr>
              <a:spLocks/>
            </p:cNvSpPr>
            <p:nvPr/>
          </p:nvSpPr>
          <p:spPr bwMode="auto">
            <a:xfrm>
              <a:off x="3530596" y="6525615"/>
              <a:ext cx="4058429" cy="2923184"/>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07" name="Object 5"/>
            <p:cNvGraphicFramePr>
              <a:graphicFrameLocks noChangeAspect="1"/>
            </p:cNvGraphicFramePr>
            <p:nvPr/>
          </p:nvGraphicFramePr>
          <p:xfrm>
            <a:off x="3686523" y="6720076"/>
            <a:ext cx="567400" cy="434923"/>
          </p:xfrm>
          <a:graphic>
            <a:graphicData uri="http://schemas.openxmlformats.org/presentationml/2006/ole">
              <mc:AlternateContent xmlns:mc="http://schemas.openxmlformats.org/markup-compatibility/2006">
                <mc:Choice xmlns:v="urn:schemas-microsoft-com:vml" Requires="v">
                  <p:oleObj spid="_x0000_s1055" name="Clip" r:id="rId3" imgW="1307079" imgH="1083682" progId="">
                    <p:embed/>
                  </p:oleObj>
                </mc:Choice>
                <mc:Fallback>
                  <p:oleObj name="Clip" r:id="rId3" imgW="1307079" imgH="1083682" progId="">
                    <p:embed/>
                    <p:pic>
                      <p:nvPicPr>
                        <p:cNvPr id="10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523" y="6720076"/>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8" name="Line 6"/>
            <p:cNvSpPr>
              <a:spLocks noChangeShapeType="1"/>
            </p:cNvSpPr>
            <p:nvPr/>
          </p:nvSpPr>
          <p:spPr bwMode="auto">
            <a:xfrm flipV="1">
              <a:off x="4240929" y="7044177"/>
              <a:ext cx="99620" cy="104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09" name="Object 7"/>
            <p:cNvGraphicFramePr>
              <a:graphicFrameLocks noChangeAspect="1"/>
            </p:cNvGraphicFramePr>
            <p:nvPr/>
          </p:nvGraphicFramePr>
          <p:xfrm>
            <a:off x="3686523" y="7504192"/>
            <a:ext cx="567400" cy="434923"/>
          </p:xfrm>
          <a:graphic>
            <a:graphicData uri="http://schemas.openxmlformats.org/presentationml/2006/ole">
              <mc:AlternateContent xmlns:mc="http://schemas.openxmlformats.org/markup-compatibility/2006">
                <mc:Choice xmlns:v="urn:schemas-microsoft-com:vml" Requires="v">
                  <p:oleObj spid="_x0000_s1056" name="Clip" r:id="rId5" imgW="1307079" imgH="1083682" progId="">
                    <p:embed/>
                  </p:oleObj>
                </mc:Choice>
                <mc:Fallback>
                  <p:oleObj name="Clip" r:id="rId5" imgW="1307079" imgH="1083682" progId="">
                    <p:embed/>
                    <p:pic>
                      <p:nvPicPr>
                        <p:cNvPr id="10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523" y="7504192"/>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0" name="Line 8"/>
            <p:cNvSpPr>
              <a:spLocks noChangeShapeType="1"/>
            </p:cNvSpPr>
            <p:nvPr/>
          </p:nvSpPr>
          <p:spPr bwMode="auto">
            <a:xfrm flipV="1">
              <a:off x="4240929" y="7834566"/>
              <a:ext cx="99620" cy="20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1" name="Line 9"/>
            <p:cNvSpPr>
              <a:spLocks noChangeShapeType="1"/>
            </p:cNvSpPr>
            <p:nvPr/>
          </p:nvSpPr>
          <p:spPr bwMode="auto">
            <a:xfrm>
              <a:off x="4331887" y="7042086"/>
              <a:ext cx="0" cy="7903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12" name="Object 10"/>
            <p:cNvGraphicFramePr>
              <a:graphicFrameLocks noChangeAspect="1"/>
            </p:cNvGraphicFramePr>
            <p:nvPr/>
          </p:nvGraphicFramePr>
          <p:xfrm>
            <a:off x="4871134" y="8049936"/>
            <a:ext cx="569566" cy="437014"/>
          </p:xfrm>
          <a:graphic>
            <a:graphicData uri="http://schemas.openxmlformats.org/presentationml/2006/ole">
              <mc:AlternateContent xmlns:mc="http://schemas.openxmlformats.org/markup-compatibility/2006">
                <mc:Choice xmlns:v="urn:schemas-microsoft-com:vml" Requires="v">
                  <p:oleObj spid="_x0000_s1057" name="Clip" r:id="rId6" imgW="1307079" imgH="1083682" progId="">
                    <p:embed/>
                  </p:oleObj>
                </mc:Choice>
                <mc:Fallback>
                  <p:oleObj name="Clip" r:id="rId6" imgW="1307079" imgH="1083682" progId="">
                    <p:embed/>
                    <p:pic>
                      <p:nvPicPr>
                        <p:cNvPr id="11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134" y="8049936"/>
                          <a:ext cx="569566" cy="43701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3" name="Object 11"/>
            <p:cNvGraphicFramePr>
              <a:graphicFrameLocks noChangeAspect="1"/>
            </p:cNvGraphicFramePr>
            <p:nvPr/>
          </p:nvGraphicFramePr>
          <p:xfrm>
            <a:off x="4033027" y="8035299"/>
            <a:ext cx="567400" cy="434923"/>
          </p:xfrm>
          <a:graphic>
            <a:graphicData uri="http://schemas.openxmlformats.org/presentationml/2006/ole">
              <mc:AlternateContent xmlns:mc="http://schemas.openxmlformats.org/markup-compatibility/2006">
                <mc:Choice xmlns:v="urn:schemas-microsoft-com:vml" Requires="v">
                  <p:oleObj spid="_x0000_s1058" name="Clip" r:id="rId7" imgW="1307079" imgH="1083682" progId="">
                    <p:embed/>
                  </p:oleObj>
                </mc:Choice>
                <mc:Fallback>
                  <p:oleObj name="Clip" r:id="rId7" imgW="1307079" imgH="1083682" progId="">
                    <p:embed/>
                    <p:pic>
                      <p:nvPicPr>
                        <p:cNvPr id="11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027" y="8035299"/>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4" name="Line 12"/>
            <p:cNvSpPr>
              <a:spLocks noChangeShapeType="1"/>
            </p:cNvSpPr>
            <p:nvPr/>
          </p:nvSpPr>
          <p:spPr bwMode="auto">
            <a:xfrm rot="-5400000">
              <a:off x="5180075" y="8016443"/>
              <a:ext cx="79457" cy="21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5" name="Line 13"/>
            <p:cNvSpPr>
              <a:spLocks noChangeShapeType="1"/>
            </p:cNvSpPr>
            <p:nvPr/>
          </p:nvSpPr>
          <p:spPr bwMode="auto">
            <a:xfrm rot="5400000" flipH="1">
              <a:off x="4324718" y="8006026"/>
              <a:ext cx="836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6" name="Line 14"/>
            <p:cNvSpPr>
              <a:spLocks noChangeShapeType="1"/>
            </p:cNvSpPr>
            <p:nvPr/>
          </p:nvSpPr>
          <p:spPr bwMode="auto">
            <a:xfrm rot="16200000" flipV="1">
              <a:off x="4797501" y="7543809"/>
              <a:ext cx="0" cy="855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7" name="Line 15"/>
            <p:cNvSpPr>
              <a:spLocks noChangeShapeType="1"/>
            </p:cNvSpPr>
            <p:nvPr/>
          </p:nvSpPr>
          <p:spPr bwMode="auto">
            <a:xfrm flipV="1">
              <a:off x="4340549" y="7479100"/>
              <a:ext cx="127773" cy="4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8" name="Line 16"/>
            <p:cNvSpPr>
              <a:spLocks noChangeShapeType="1"/>
            </p:cNvSpPr>
            <p:nvPr/>
          </p:nvSpPr>
          <p:spPr bwMode="auto">
            <a:xfrm>
              <a:off x="4988079" y="7648469"/>
              <a:ext cx="586891" cy="399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9" name="Line 17"/>
            <p:cNvSpPr>
              <a:spLocks noChangeShapeType="1"/>
            </p:cNvSpPr>
            <p:nvPr/>
          </p:nvSpPr>
          <p:spPr bwMode="auto">
            <a:xfrm flipH="1">
              <a:off x="6246322" y="7535556"/>
              <a:ext cx="381154" cy="5164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0" name="Line 18"/>
            <p:cNvSpPr>
              <a:spLocks noChangeShapeType="1"/>
            </p:cNvSpPr>
            <p:nvPr/>
          </p:nvSpPr>
          <p:spPr bwMode="auto">
            <a:xfrm>
              <a:off x="5949628" y="8181668"/>
              <a:ext cx="0" cy="301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121" name="Group 28"/>
            <p:cNvGrpSpPr>
              <a:grpSpLocks/>
            </p:cNvGrpSpPr>
            <p:nvPr/>
          </p:nvGrpSpPr>
          <p:grpSpPr bwMode="auto">
            <a:xfrm>
              <a:off x="6614482" y="8558043"/>
              <a:ext cx="283700" cy="543654"/>
              <a:chOff x="4180" y="783"/>
              <a:chExt cx="150" cy="307"/>
            </a:xfrm>
          </p:grpSpPr>
          <p:sp>
            <p:nvSpPr>
              <p:cNvPr id="186" name="AutoShape 2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7" name="Rectangle 3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8" name="Rectangle 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9" name="AutoShape 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90" name="Line 3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1" name="Line 3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2" name="Rectangle 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93" name="Rectangle 3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122" name="Line 40"/>
            <p:cNvSpPr>
              <a:spLocks noChangeShapeType="1"/>
            </p:cNvSpPr>
            <p:nvPr/>
          </p:nvSpPr>
          <p:spPr bwMode="auto">
            <a:xfrm flipH="1">
              <a:off x="6772575" y="6761895"/>
              <a:ext cx="363829" cy="4746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3" name="Oval 42"/>
            <p:cNvSpPr>
              <a:spLocks noChangeArrowheads="1"/>
            </p:cNvSpPr>
            <p:nvPr/>
          </p:nvSpPr>
          <p:spPr bwMode="auto">
            <a:xfrm>
              <a:off x="6856241" y="6585601"/>
              <a:ext cx="678643" cy="1700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24" name="Line 43"/>
            <p:cNvSpPr>
              <a:spLocks noChangeShapeType="1"/>
            </p:cNvSpPr>
            <p:nvPr/>
          </p:nvSpPr>
          <p:spPr bwMode="auto">
            <a:xfrm>
              <a:off x="6856241" y="65715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5" name="Line 44"/>
            <p:cNvSpPr>
              <a:spLocks noChangeShapeType="1"/>
            </p:cNvSpPr>
            <p:nvPr/>
          </p:nvSpPr>
          <p:spPr bwMode="auto">
            <a:xfrm>
              <a:off x="7534884" y="65715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6" name="Rectangle 45"/>
            <p:cNvSpPr>
              <a:spLocks noChangeArrowheads="1"/>
            </p:cNvSpPr>
            <p:nvPr/>
          </p:nvSpPr>
          <p:spPr bwMode="auto">
            <a:xfrm>
              <a:off x="6856241" y="6571575"/>
              <a:ext cx="67294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27" name="Oval 46"/>
            <p:cNvSpPr>
              <a:spLocks noChangeArrowheads="1"/>
            </p:cNvSpPr>
            <p:nvPr/>
          </p:nvSpPr>
          <p:spPr bwMode="auto">
            <a:xfrm>
              <a:off x="6850538" y="6448854"/>
              <a:ext cx="678643"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28" name="Group 47"/>
            <p:cNvGrpSpPr>
              <a:grpSpLocks/>
            </p:cNvGrpSpPr>
            <p:nvPr/>
          </p:nvGrpSpPr>
          <p:grpSpPr bwMode="auto">
            <a:xfrm>
              <a:off x="6976001" y="6543495"/>
              <a:ext cx="334569" cy="85905"/>
              <a:chOff x="2848" y="848"/>
              <a:chExt cx="140" cy="98"/>
            </a:xfrm>
          </p:grpSpPr>
          <p:sp>
            <p:nvSpPr>
              <p:cNvPr id="183"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4"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5"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29" name="Group 51"/>
            <p:cNvGrpSpPr>
              <a:grpSpLocks/>
            </p:cNvGrpSpPr>
            <p:nvPr/>
          </p:nvGrpSpPr>
          <p:grpSpPr bwMode="auto">
            <a:xfrm flipV="1">
              <a:off x="6959600" y="6543495"/>
              <a:ext cx="334569" cy="85905"/>
              <a:chOff x="2848" y="848"/>
              <a:chExt cx="140" cy="98"/>
            </a:xfrm>
          </p:grpSpPr>
          <p:sp>
            <p:nvSpPr>
              <p:cNvPr id="180" name="Line 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1" name="Line 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2" name="Line 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30" name="Oval 56"/>
            <p:cNvSpPr>
              <a:spLocks noChangeArrowheads="1"/>
            </p:cNvSpPr>
            <p:nvPr/>
          </p:nvSpPr>
          <p:spPr bwMode="auto">
            <a:xfrm>
              <a:off x="6401455" y="7357410"/>
              <a:ext cx="678643" cy="17118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31" name="Line 57"/>
            <p:cNvSpPr>
              <a:spLocks noChangeShapeType="1"/>
            </p:cNvSpPr>
            <p:nvPr/>
          </p:nvSpPr>
          <p:spPr bwMode="auto">
            <a:xfrm>
              <a:off x="6401455" y="7343291"/>
              <a:ext cx="0" cy="10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2" name="Line 58"/>
            <p:cNvSpPr>
              <a:spLocks noChangeShapeType="1"/>
            </p:cNvSpPr>
            <p:nvPr/>
          </p:nvSpPr>
          <p:spPr bwMode="auto">
            <a:xfrm>
              <a:off x="7080098" y="7343291"/>
              <a:ext cx="0" cy="10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3" name="Rectangle 59"/>
            <p:cNvSpPr>
              <a:spLocks noChangeArrowheads="1"/>
            </p:cNvSpPr>
            <p:nvPr/>
          </p:nvSpPr>
          <p:spPr bwMode="auto">
            <a:xfrm>
              <a:off x="6401455" y="7343291"/>
              <a:ext cx="672940" cy="104124"/>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34" name="Oval 60"/>
            <p:cNvSpPr>
              <a:spLocks noChangeArrowheads="1"/>
            </p:cNvSpPr>
            <p:nvPr/>
          </p:nvSpPr>
          <p:spPr bwMode="auto">
            <a:xfrm>
              <a:off x="6395752" y="7219755"/>
              <a:ext cx="678643" cy="199423"/>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35" name="Group 61"/>
            <p:cNvGrpSpPr>
              <a:grpSpLocks/>
            </p:cNvGrpSpPr>
            <p:nvPr/>
          </p:nvGrpSpPr>
          <p:grpSpPr bwMode="auto">
            <a:xfrm>
              <a:off x="6521215" y="7304924"/>
              <a:ext cx="334569" cy="86476"/>
              <a:chOff x="2848" y="848"/>
              <a:chExt cx="140" cy="98"/>
            </a:xfrm>
          </p:grpSpPr>
          <p:sp>
            <p:nvSpPr>
              <p:cNvPr id="177" name="Line 6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8" name="Line 6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9" name="Line 6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36" name="Group 65"/>
            <p:cNvGrpSpPr>
              <a:grpSpLocks/>
            </p:cNvGrpSpPr>
            <p:nvPr/>
          </p:nvGrpSpPr>
          <p:grpSpPr bwMode="auto">
            <a:xfrm flipV="1">
              <a:off x="6521215" y="7304924"/>
              <a:ext cx="334569" cy="86476"/>
              <a:chOff x="2848" y="848"/>
              <a:chExt cx="140" cy="98"/>
            </a:xfrm>
          </p:grpSpPr>
          <p:sp>
            <p:nvSpPr>
              <p:cNvPr id="174" name="Line 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5" name="Line 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6" name="Line 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37" name="Oval 70"/>
            <p:cNvSpPr>
              <a:spLocks noChangeArrowheads="1"/>
            </p:cNvSpPr>
            <p:nvPr/>
          </p:nvSpPr>
          <p:spPr bwMode="auto">
            <a:xfrm>
              <a:off x="5569827" y="7999101"/>
              <a:ext cx="676495" cy="1700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38" name="Line 71"/>
            <p:cNvSpPr>
              <a:spLocks noChangeShapeType="1"/>
            </p:cNvSpPr>
            <p:nvPr/>
          </p:nvSpPr>
          <p:spPr bwMode="auto">
            <a:xfrm>
              <a:off x="5569827" y="79850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9" name="Line 72"/>
            <p:cNvSpPr>
              <a:spLocks noChangeShapeType="1"/>
            </p:cNvSpPr>
            <p:nvPr/>
          </p:nvSpPr>
          <p:spPr bwMode="auto">
            <a:xfrm>
              <a:off x="6246322" y="79850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0" name="Rectangle 73"/>
            <p:cNvSpPr>
              <a:spLocks noChangeArrowheads="1"/>
            </p:cNvSpPr>
            <p:nvPr/>
          </p:nvSpPr>
          <p:spPr bwMode="auto">
            <a:xfrm>
              <a:off x="5569827" y="7985075"/>
              <a:ext cx="67081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41" name="Oval 74"/>
            <p:cNvSpPr>
              <a:spLocks noChangeArrowheads="1"/>
            </p:cNvSpPr>
            <p:nvPr/>
          </p:nvSpPr>
          <p:spPr bwMode="auto">
            <a:xfrm>
              <a:off x="5564142" y="7862354"/>
              <a:ext cx="676495"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42" name="Group 75"/>
            <p:cNvGrpSpPr>
              <a:grpSpLocks/>
            </p:cNvGrpSpPr>
            <p:nvPr/>
          </p:nvGrpSpPr>
          <p:grpSpPr bwMode="auto">
            <a:xfrm>
              <a:off x="5689208" y="7915095"/>
              <a:ext cx="333510" cy="85905"/>
              <a:chOff x="2848" y="848"/>
              <a:chExt cx="140" cy="98"/>
            </a:xfrm>
          </p:grpSpPr>
          <p:sp>
            <p:nvSpPr>
              <p:cNvPr id="171"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2"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3"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43" name="Group 79"/>
            <p:cNvGrpSpPr>
              <a:grpSpLocks/>
            </p:cNvGrpSpPr>
            <p:nvPr/>
          </p:nvGrpSpPr>
          <p:grpSpPr bwMode="auto">
            <a:xfrm flipV="1">
              <a:off x="5689208" y="7924800"/>
              <a:ext cx="333510" cy="85905"/>
              <a:chOff x="2848" y="848"/>
              <a:chExt cx="140" cy="98"/>
            </a:xfrm>
          </p:grpSpPr>
          <p:sp>
            <p:nvSpPr>
              <p:cNvPr id="168" name="Line 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9" name="Line 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0" name="Line 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44" name="Oval 84"/>
            <p:cNvSpPr>
              <a:spLocks noChangeArrowheads="1"/>
            </p:cNvSpPr>
            <p:nvPr/>
          </p:nvSpPr>
          <p:spPr bwMode="auto">
            <a:xfrm>
              <a:off x="4474026" y="7506419"/>
              <a:ext cx="678643" cy="17005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45" name="Line 85"/>
            <p:cNvSpPr>
              <a:spLocks noChangeShapeType="1"/>
            </p:cNvSpPr>
            <p:nvPr/>
          </p:nvSpPr>
          <p:spPr bwMode="auto">
            <a:xfrm>
              <a:off x="4474026" y="7492394"/>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6" name="Line 86"/>
            <p:cNvSpPr>
              <a:spLocks noChangeShapeType="1"/>
            </p:cNvSpPr>
            <p:nvPr/>
          </p:nvSpPr>
          <p:spPr bwMode="auto">
            <a:xfrm>
              <a:off x="5152669" y="7492394"/>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7" name="Rectangle 87"/>
            <p:cNvSpPr>
              <a:spLocks noChangeArrowheads="1"/>
            </p:cNvSpPr>
            <p:nvPr/>
          </p:nvSpPr>
          <p:spPr bwMode="auto">
            <a:xfrm>
              <a:off x="4474026" y="7492394"/>
              <a:ext cx="67294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48" name="Oval 88"/>
            <p:cNvSpPr>
              <a:spLocks noChangeArrowheads="1"/>
            </p:cNvSpPr>
            <p:nvPr/>
          </p:nvSpPr>
          <p:spPr bwMode="auto">
            <a:xfrm>
              <a:off x="4468323" y="7369673"/>
              <a:ext cx="678643"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49" name="Group 89"/>
            <p:cNvGrpSpPr>
              <a:grpSpLocks/>
            </p:cNvGrpSpPr>
            <p:nvPr/>
          </p:nvGrpSpPr>
          <p:grpSpPr bwMode="auto">
            <a:xfrm>
              <a:off x="4643831" y="7442931"/>
              <a:ext cx="334569" cy="91164"/>
              <a:chOff x="2848" y="848"/>
              <a:chExt cx="140" cy="103"/>
            </a:xfrm>
          </p:grpSpPr>
          <p:sp>
            <p:nvSpPr>
              <p:cNvPr id="165" name="Line 9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6" name="Line 9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7" name="Line 92"/>
              <p:cNvSpPr>
                <a:spLocks noChangeShapeType="1"/>
              </p:cNvSpPr>
              <p:nvPr/>
            </p:nvSpPr>
            <p:spPr bwMode="auto">
              <a:xfrm>
                <a:off x="2894" y="855"/>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50" name="Group 93"/>
            <p:cNvGrpSpPr>
              <a:grpSpLocks/>
            </p:cNvGrpSpPr>
            <p:nvPr/>
          </p:nvGrpSpPr>
          <p:grpSpPr bwMode="auto">
            <a:xfrm flipV="1">
              <a:off x="4643831" y="7457895"/>
              <a:ext cx="334569" cy="85905"/>
              <a:chOff x="2848" y="848"/>
              <a:chExt cx="140" cy="98"/>
            </a:xfrm>
          </p:grpSpPr>
          <p:sp>
            <p:nvSpPr>
              <p:cNvPr id="162" name="Line 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3" name="Line 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4" name="Line 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51" name="Line 97"/>
            <p:cNvSpPr>
              <a:spLocks noChangeShapeType="1"/>
            </p:cNvSpPr>
            <p:nvPr/>
          </p:nvSpPr>
          <p:spPr bwMode="auto">
            <a:xfrm>
              <a:off x="4780176" y="7704925"/>
              <a:ext cx="0" cy="301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52" name="Object 99"/>
            <p:cNvGraphicFramePr>
              <a:graphicFrameLocks noChangeAspect="1"/>
            </p:cNvGraphicFramePr>
            <p:nvPr/>
          </p:nvGraphicFramePr>
          <p:xfrm>
            <a:off x="5579301" y="8512042"/>
            <a:ext cx="567400" cy="434923"/>
          </p:xfrm>
          <a:graphic>
            <a:graphicData uri="http://schemas.openxmlformats.org/presentationml/2006/ole">
              <mc:AlternateContent xmlns:mc="http://schemas.openxmlformats.org/markup-compatibility/2006">
                <mc:Choice xmlns:v="urn:schemas-microsoft-com:vml" Requires="v">
                  <p:oleObj spid="_x0000_s1059" name="Clip" r:id="rId8" imgW="1307079" imgH="1083682" progId="">
                    <p:embed/>
                  </p:oleObj>
                </mc:Choice>
                <mc:Fallback>
                  <p:oleObj name="Clip" r:id="rId8" imgW="1307079" imgH="1083682" progId="">
                    <p:embed/>
                    <p:pic>
                      <p:nvPicPr>
                        <p:cNvPr id="152"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01" y="8512042"/>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 name="Line 100"/>
            <p:cNvSpPr>
              <a:spLocks noChangeShapeType="1"/>
            </p:cNvSpPr>
            <p:nvPr/>
          </p:nvSpPr>
          <p:spPr bwMode="auto">
            <a:xfrm rot="-5400000">
              <a:off x="6542251" y="8311254"/>
              <a:ext cx="4454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4" name="Line 101"/>
            <p:cNvSpPr>
              <a:spLocks noChangeShapeType="1"/>
            </p:cNvSpPr>
            <p:nvPr/>
          </p:nvSpPr>
          <p:spPr bwMode="auto">
            <a:xfrm rot="5400000" flipH="1">
              <a:off x="5927180" y="8482768"/>
              <a:ext cx="836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5" name="Line 102"/>
            <p:cNvSpPr>
              <a:spLocks noChangeShapeType="1"/>
            </p:cNvSpPr>
            <p:nvPr/>
          </p:nvSpPr>
          <p:spPr bwMode="auto">
            <a:xfrm rot="16200000" flipV="1">
              <a:off x="6508907" y="7814614"/>
              <a:ext cx="0" cy="525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6" name="Text Box 105"/>
            <p:cNvSpPr txBox="1">
              <a:spLocks noChangeArrowheads="1"/>
            </p:cNvSpPr>
            <p:nvPr/>
          </p:nvSpPr>
          <p:spPr bwMode="auto">
            <a:xfrm>
              <a:off x="3626725" y="6096000"/>
              <a:ext cx="2113675" cy="52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host-to-gateway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ftp session</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7" name="Text Box 106"/>
            <p:cNvSpPr txBox="1">
              <a:spLocks noChangeArrowheads="1"/>
            </p:cNvSpPr>
            <p:nvPr/>
          </p:nvSpPr>
          <p:spPr bwMode="auto">
            <a:xfrm>
              <a:off x="6237659" y="5725656"/>
              <a:ext cx="2494829" cy="52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gateway-to-remote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host ftp session</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8" name="Text Box 107"/>
            <p:cNvSpPr txBox="1">
              <a:spLocks noChangeArrowheads="1"/>
            </p:cNvSpPr>
            <p:nvPr/>
          </p:nvSpPr>
          <p:spPr bwMode="auto">
            <a:xfrm>
              <a:off x="6965318" y="8455586"/>
              <a:ext cx="1277734" cy="46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gateway</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9" name="Text Box 108"/>
            <p:cNvSpPr txBox="1">
              <a:spLocks noChangeArrowheads="1"/>
            </p:cNvSpPr>
            <p:nvPr/>
          </p:nvSpPr>
          <p:spPr bwMode="auto">
            <a:xfrm>
              <a:off x="6991305" y="7186363"/>
              <a:ext cx="1873288" cy="27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router and filter</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60" name="Freeform 110"/>
            <p:cNvSpPr>
              <a:spLocks/>
            </p:cNvSpPr>
            <p:nvPr/>
          </p:nvSpPr>
          <p:spPr bwMode="auto">
            <a:xfrm>
              <a:off x="4141309" y="7008630"/>
              <a:ext cx="2722223" cy="1564050"/>
            </a:xfrm>
            <a:custGeom>
              <a:avLst/>
              <a:gdLst>
                <a:gd name="T0" fmla="*/ 0 w 1257"/>
                <a:gd name="T1" fmla="*/ 0 h 748"/>
                <a:gd name="T2" fmla="*/ 2147483646 w 1257"/>
                <a:gd name="T3" fmla="*/ 2147483646 h 748"/>
                <a:gd name="T4" fmla="*/ 2147483646 w 1257"/>
                <a:gd name="T5" fmla="*/ 2147483646 h 748"/>
                <a:gd name="T6" fmla="*/ 0 60000 65536"/>
                <a:gd name="T7" fmla="*/ 0 60000 65536"/>
                <a:gd name="T8" fmla="*/ 0 60000 65536"/>
                <a:gd name="T9" fmla="*/ 0 w 1257"/>
                <a:gd name="T10" fmla="*/ 0 h 748"/>
                <a:gd name="T11" fmla="*/ 1257 w 1257"/>
                <a:gd name="T12" fmla="*/ 748 h 748"/>
              </a:gdLst>
              <a:ahLst/>
              <a:cxnLst>
                <a:cxn ang="T6">
                  <a:pos x="T0" y="T1"/>
                </a:cxn>
                <a:cxn ang="T7">
                  <a:pos x="T2" y="T3"/>
                </a:cxn>
                <a:cxn ang="T8">
                  <a:pos x="T4" y="T5"/>
                </a:cxn>
              </a:cxnLst>
              <a:rect l="T9" t="T10" r="T11" b="T12"/>
              <a:pathLst>
                <a:path w="1257" h="748">
                  <a:moveTo>
                    <a:pt x="0" y="0"/>
                  </a:moveTo>
                  <a:cubicBezTo>
                    <a:pt x="437" y="256"/>
                    <a:pt x="875" y="512"/>
                    <a:pt x="1066" y="630"/>
                  </a:cubicBezTo>
                  <a:cubicBezTo>
                    <a:pt x="1257" y="748"/>
                    <a:pt x="1131" y="695"/>
                    <a:pt x="1144" y="70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1" name="Freeform 112"/>
            <p:cNvSpPr>
              <a:spLocks/>
            </p:cNvSpPr>
            <p:nvPr/>
          </p:nvSpPr>
          <p:spPr bwMode="auto">
            <a:xfrm>
              <a:off x="6445561" y="6243333"/>
              <a:ext cx="1184611" cy="2279164"/>
            </a:xfrm>
            <a:custGeom>
              <a:avLst/>
              <a:gdLst>
                <a:gd name="T0" fmla="*/ 2147483646 w 547"/>
                <a:gd name="T1" fmla="*/ 2147483646 h 1090"/>
                <a:gd name="T2" fmla="*/ 2147483646 w 547"/>
                <a:gd name="T3" fmla="*/ 2147483646 h 1090"/>
                <a:gd name="T4" fmla="*/ 2147483646 w 547"/>
                <a:gd name="T5" fmla="*/ 0 h 1090"/>
                <a:gd name="T6" fmla="*/ 0 60000 65536"/>
                <a:gd name="T7" fmla="*/ 0 60000 65536"/>
                <a:gd name="T8" fmla="*/ 0 60000 65536"/>
                <a:gd name="T9" fmla="*/ 0 w 547"/>
                <a:gd name="T10" fmla="*/ 0 h 1090"/>
                <a:gd name="T11" fmla="*/ 547 w 547"/>
                <a:gd name="T12" fmla="*/ 1090 h 1090"/>
              </a:gdLst>
              <a:ahLst/>
              <a:cxnLst>
                <a:cxn ang="T6">
                  <a:pos x="T0" y="T1"/>
                </a:cxn>
                <a:cxn ang="T7">
                  <a:pos x="T2" y="T3"/>
                </a:cxn>
                <a:cxn ang="T8">
                  <a:pos x="T4" y="T5"/>
                </a:cxn>
              </a:cxnLst>
              <a:rect l="T9" t="T10" r="T11" b="T12"/>
              <a:pathLst>
                <a:path w="547" h="1090">
                  <a:moveTo>
                    <a:pt x="166" y="1090"/>
                  </a:moveTo>
                  <a:cubicBezTo>
                    <a:pt x="83" y="889"/>
                    <a:pt x="0" y="688"/>
                    <a:pt x="64" y="506"/>
                  </a:cubicBezTo>
                  <a:cubicBezTo>
                    <a:pt x="128" y="324"/>
                    <a:pt x="466" y="84"/>
                    <a:pt x="547"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Tree>
    <p:extLst>
      <p:ext uri="{BB962C8B-B14F-4D97-AF65-F5344CB8AC3E}">
        <p14:creationId xmlns:p14="http://schemas.microsoft.com/office/powerpoint/2010/main" val="85313192"/>
      </p:ext>
    </p:extLst>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1202"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Application Gateways (Proxies)</a:t>
            </a:r>
          </a:p>
        </p:txBody>
      </p:sp>
      <p:sp>
        <p:nvSpPr>
          <p:cNvPr id="51203" name="Rectangle 5"/>
          <p:cNvSpPr>
            <a:spLocks noGrp="1" noChangeArrowheads="1"/>
          </p:cNvSpPr>
          <p:nvPr>
            <p:ph type="body" idx="1"/>
          </p:nvPr>
        </p:nvSpPr>
        <p:spPr>
          <a:xfrm>
            <a:off x="482600" y="1981200"/>
            <a:ext cx="6172200" cy="7772400"/>
          </a:xfrm>
        </p:spPr>
        <p:txBody>
          <a:bodyPr/>
          <a:lstStyle/>
          <a:p>
            <a:pPr eaLnBrk="1" hangingPunct="1">
              <a:spcBef>
                <a:spcPts val="1200"/>
              </a:spcBef>
            </a:pPr>
            <a:r>
              <a:rPr lang="en-US" sz="3200" dirty="0">
                <a:ea typeface="ヒラギノ角ゴ ProN W3" charset="0"/>
                <a:cs typeface="ヒラギノ角ゴ ProN W3" charset="0"/>
              </a:rPr>
              <a:t>Gateway sits between user on inside and server on outside. Instead of talking directly, user and server talk through proxy.</a:t>
            </a:r>
          </a:p>
          <a:p>
            <a:pPr eaLnBrk="1" hangingPunct="1">
              <a:spcBef>
                <a:spcPts val="1200"/>
              </a:spcBef>
            </a:pPr>
            <a:r>
              <a:rPr lang="en-US" sz="3200" dirty="0">
                <a:ea typeface="ヒラギノ角ゴ ProN W3" charset="0"/>
                <a:cs typeface="ヒラギノ角ゴ ProN W3" charset="0"/>
              </a:rPr>
              <a:t>Allows more fine grained and sophisticated control than packet filtering. For example, ftp server may not allow files greater than a set size.</a:t>
            </a:r>
          </a:p>
          <a:p>
            <a:pPr eaLnBrk="1" hangingPunct="1">
              <a:spcBef>
                <a:spcPts val="1200"/>
              </a:spcBef>
            </a:pPr>
            <a:r>
              <a:rPr lang="en-US" sz="3200" dirty="0">
                <a:ea typeface="ヒラギノ角ゴ ProN W3" charset="0"/>
                <a:cs typeface="ヒラギノ角ゴ ProN W3" charset="0"/>
              </a:rPr>
              <a:t>A mail server is an example of an application gateway</a:t>
            </a:r>
          </a:p>
          <a:p>
            <a:pPr eaLnBrk="1" hangingPunct="1">
              <a:spcBef>
                <a:spcPts val="1200"/>
              </a:spcBef>
            </a:pPr>
            <a:r>
              <a:rPr lang="en-US" sz="3200" dirty="0">
                <a:ea typeface="ヒラギノ角ゴ ProN W3" charset="0"/>
                <a:cs typeface="ヒラギノ角ゴ ProN W3" charset="0"/>
              </a:rPr>
              <a:t>Can</a:t>
            </a:r>
            <a:r>
              <a:rPr lang="ja-JP" altLang="en-US" sz="3200" dirty="0">
                <a:ea typeface="ヒラギノ角ゴ ProN W3" charset="0"/>
                <a:cs typeface="ヒラギノ角ゴ ProN W3" charset="0"/>
              </a:rPr>
              <a:t>’</a:t>
            </a:r>
            <a:r>
              <a:rPr lang="en-US" altLang="ja-JP" sz="3200" dirty="0">
                <a:ea typeface="ヒラギノ角ゴ ProN W3" charset="0"/>
                <a:cs typeface="ヒラギノ角ゴ ProN W3" charset="0"/>
              </a:rPr>
              <a:t>t deposit mail in recipient</a:t>
            </a:r>
            <a:r>
              <a:rPr lang="ja-JP" altLang="en-US" sz="3200" dirty="0">
                <a:ea typeface="ヒラギノ角ゴ ProN W3" charset="0"/>
                <a:cs typeface="ヒラギノ角ゴ ProN W3" charset="0"/>
              </a:rPr>
              <a:t>’</a:t>
            </a:r>
            <a:r>
              <a:rPr lang="en-US" altLang="ja-JP" sz="3200" dirty="0">
                <a:ea typeface="ヒラギノ角ゴ ProN W3" charset="0"/>
                <a:cs typeface="ヒラギノ角ゴ ProN W3" charset="0"/>
              </a:rPr>
              <a:t>s mail server without passing through sender</a:t>
            </a:r>
            <a:r>
              <a:rPr lang="ja-JP" altLang="en-US" sz="3200" dirty="0">
                <a:ea typeface="ヒラギノ角ゴ ProN W3" charset="0"/>
                <a:cs typeface="ヒラギノ角ゴ ProN W3" charset="0"/>
              </a:rPr>
              <a:t>’</a:t>
            </a:r>
            <a:r>
              <a:rPr lang="en-US" altLang="ja-JP" sz="3200" dirty="0">
                <a:ea typeface="ヒラギノ角ゴ ProN W3" charset="0"/>
                <a:cs typeface="ヒラギノ角ゴ ProN W3" charset="0"/>
              </a:rPr>
              <a:t>s mail server</a:t>
            </a:r>
          </a:p>
        </p:txBody>
      </p:sp>
      <p:sp>
        <p:nvSpPr>
          <p:cNvPr id="84"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
        <p:nvSpPr>
          <p:cNvPr id="86" name="Freeform 211"/>
          <p:cNvSpPr>
            <a:spLocks/>
          </p:cNvSpPr>
          <p:nvPr/>
        </p:nvSpPr>
        <p:spPr bwMode="auto">
          <a:xfrm>
            <a:off x="10126663" y="7202488"/>
            <a:ext cx="2241550" cy="1016000"/>
          </a:xfrm>
          <a:custGeom>
            <a:avLst/>
            <a:gdLst>
              <a:gd name="T0" fmla="*/ 2147483646 w 1198"/>
              <a:gd name="T1" fmla="*/ 2147483646 h 719"/>
              <a:gd name="T2" fmla="*/ 2147483646 w 1198"/>
              <a:gd name="T3" fmla="*/ 0 h 719"/>
              <a:gd name="T4" fmla="*/ 2147483646 w 1198"/>
              <a:gd name="T5" fmla="*/ 2147483646 h 719"/>
              <a:gd name="T6" fmla="*/ 2147483646 w 1198"/>
              <a:gd name="T7" fmla="*/ 2147483646 h 719"/>
              <a:gd name="T8" fmla="*/ 2147483646 w 1198"/>
              <a:gd name="T9" fmla="*/ 2147483646 h 719"/>
              <a:gd name="T10" fmla="*/ 2147483646 w 1198"/>
              <a:gd name="T11" fmla="*/ 2147483646 h 719"/>
              <a:gd name="T12" fmla="*/ 2147483646 w 1198"/>
              <a:gd name="T13" fmla="*/ 2147483646 h 719"/>
              <a:gd name="T14" fmla="*/ 2147483646 w 1198"/>
              <a:gd name="T15" fmla="*/ 2147483646 h 719"/>
              <a:gd name="T16" fmla="*/ 2147483646 w 1198"/>
              <a:gd name="T17" fmla="*/ 2147483646 h 719"/>
              <a:gd name="T18" fmla="*/ 2147483646 w 1198"/>
              <a:gd name="T19" fmla="*/ 2147483646 h 719"/>
              <a:gd name="T20" fmla="*/ 2147483646 w 1198"/>
              <a:gd name="T21" fmla="*/ 2147483646 h 719"/>
              <a:gd name="T22" fmla="*/ 2147483646 w 1198"/>
              <a:gd name="T23" fmla="*/ 2147483646 h 719"/>
              <a:gd name="T24" fmla="*/ 2147483646 w 1198"/>
              <a:gd name="T25" fmla="*/ 2147483646 h 719"/>
              <a:gd name="T26" fmla="*/ 2147483646 w 1198"/>
              <a:gd name="T27" fmla="*/ 2147483646 h 719"/>
              <a:gd name="T28" fmla="*/ 2147483646 w 1198"/>
              <a:gd name="T29" fmla="*/ 2147483646 h 719"/>
              <a:gd name="T30" fmla="*/ 2147483646 w 1198"/>
              <a:gd name="T31" fmla="*/ 2147483646 h 719"/>
              <a:gd name="T32" fmla="*/ 2147483646 w 1198"/>
              <a:gd name="T33" fmla="*/ 2147483646 h 719"/>
              <a:gd name="T34" fmla="*/ 2147483646 w 1198"/>
              <a:gd name="T35" fmla="*/ 2147483646 h 719"/>
              <a:gd name="T36" fmla="*/ 2147483646 w 1198"/>
              <a:gd name="T37" fmla="*/ 2147483646 h 719"/>
              <a:gd name="T38" fmla="*/ 2147483646 w 1198"/>
              <a:gd name="T39" fmla="*/ 2147483646 h 719"/>
              <a:gd name="T40" fmla="*/ 2147483646 w 1198"/>
              <a:gd name="T41" fmla="*/ 2147483646 h 719"/>
              <a:gd name="T42" fmla="*/ 2147483646 w 1198"/>
              <a:gd name="T43" fmla="*/ 2147483646 h 719"/>
              <a:gd name="T44" fmla="*/ 0 w 1198"/>
              <a:gd name="T45" fmla="*/ 2147483646 h 719"/>
              <a:gd name="T46" fmla="*/ 2147483646 w 1198"/>
              <a:gd name="T47" fmla="*/ 2147483646 h 719"/>
              <a:gd name="T48" fmla="*/ 2147483646 w 1198"/>
              <a:gd name="T49" fmla="*/ 2147483646 h 719"/>
              <a:gd name="T50" fmla="*/ 2147483646 w 1198"/>
              <a:gd name="T51" fmla="*/ 2147483646 h 719"/>
              <a:gd name="T52" fmla="*/ 2147483646 w 1198"/>
              <a:gd name="T53" fmla="*/ 2147483646 h 719"/>
              <a:gd name="T54" fmla="*/ 2147483646 w 1198"/>
              <a:gd name="T55" fmla="*/ 2147483646 h 719"/>
              <a:gd name="T56" fmla="*/ 2147483646 w 1198"/>
              <a:gd name="T57" fmla="*/ 2147483646 h 719"/>
              <a:gd name="T58" fmla="*/ 2147483646 w 1198"/>
              <a:gd name="T59" fmla="*/ 2147483646 h 719"/>
              <a:gd name="T60" fmla="*/ 2147483646 w 1198"/>
              <a:gd name="T61" fmla="*/ 2147483646 h 719"/>
              <a:gd name="T62" fmla="*/ 2147483646 w 1198"/>
              <a:gd name="T63" fmla="*/ 2147483646 h 719"/>
              <a:gd name="T64" fmla="*/ 2147483646 w 1198"/>
              <a:gd name="T65" fmla="*/ 2147483646 h 719"/>
              <a:gd name="T66" fmla="*/ 2147483646 w 1198"/>
              <a:gd name="T67" fmla="*/ 2147483646 h 719"/>
              <a:gd name="T68" fmla="*/ 2147483646 w 1198"/>
              <a:gd name="T69" fmla="*/ 2147483646 h 719"/>
              <a:gd name="T70" fmla="*/ 2147483646 w 1198"/>
              <a:gd name="T71" fmla="*/ 2147483646 h 719"/>
              <a:gd name="T72" fmla="*/ 2147483646 w 1198"/>
              <a:gd name="T73" fmla="*/ 2147483646 h 719"/>
              <a:gd name="T74" fmla="*/ 2147483646 w 1198"/>
              <a:gd name="T75" fmla="*/ 2147483646 h 719"/>
              <a:gd name="T76" fmla="*/ 2147483646 w 1198"/>
              <a:gd name="T77" fmla="*/ 2147483646 h 719"/>
              <a:gd name="T78" fmla="*/ 2147483646 w 1198"/>
              <a:gd name="T79" fmla="*/ 2147483646 h 719"/>
              <a:gd name="T80" fmla="*/ 2147483646 w 1198"/>
              <a:gd name="T81" fmla="*/ 2147483646 h 719"/>
              <a:gd name="T82" fmla="*/ 2147483646 w 1198"/>
              <a:gd name="T83" fmla="*/ 2147483646 h 719"/>
              <a:gd name="T84" fmla="*/ 2147483646 w 1198"/>
              <a:gd name="T85" fmla="*/ 2147483646 h 719"/>
              <a:gd name="T86" fmla="*/ 2147483646 w 1198"/>
              <a:gd name="T87" fmla="*/ 2147483646 h 719"/>
              <a:gd name="T88" fmla="*/ 2147483646 w 1198"/>
              <a:gd name="T89" fmla="*/ 2147483646 h 719"/>
              <a:gd name="T90" fmla="*/ 2147483646 w 1198"/>
              <a:gd name="T91" fmla="*/ 2147483646 h 719"/>
              <a:gd name="T92" fmla="*/ 2147483646 w 1198"/>
              <a:gd name="T93" fmla="*/ 2147483646 h 719"/>
              <a:gd name="T94" fmla="*/ 2147483646 w 1198"/>
              <a:gd name="T95" fmla="*/ 2147483646 h 719"/>
              <a:gd name="T96" fmla="*/ 2147483646 w 1198"/>
              <a:gd name="T97" fmla="*/ 2147483646 h 719"/>
              <a:gd name="T98" fmla="*/ 2147483646 w 1198"/>
              <a:gd name="T99" fmla="*/ 2147483646 h 719"/>
              <a:gd name="T100" fmla="*/ 2147483646 w 1198"/>
              <a:gd name="T101" fmla="*/ 2147483646 h 719"/>
              <a:gd name="T102" fmla="*/ 2147483646 w 1198"/>
              <a:gd name="T103" fmla="*/ 2147483646 h 719"/>
              <a:gd name="T104" fmla="*/ 2147483646 w 1198"/>
              <a:gd name="T105" fmla="*/ 2147483646 h 719"/>
              <a:gd name="T106" fmla="*/ 2147483646 w 1198"/>
              <a:gd name="T107" fmla="*/ 2147483646 h 719"/>
              <a:gd name="T108" fmla="*/ 2147483646 w 1198"/>
              <a:gd name="T109" fmla="*/ 2147483646 h 719"/>
              <a:gd name="T110" fmla="*/ 2147483646 w 1198"/>
              <a:gd name="T111" fmla="*/ 2147483646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7" name="Text Box 404"/>
          <p:cNvSpPr txBox="1">
            <a:spLocks noChangeArrowheads="1"/>
          </p:cNvSpPr>
          <p:nvPr/>
        </p:nvSpPr>
        <p:spPr bwMode="auto">
          <a:xfrm>
            <a:off x="10829925" y="7569200"/>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Internet</a:t>
            </a:r>
          </a:p>
        </p:txBody>
      </p:sp>
      <p:grpSp>
        <p:nvGrpSpPr>
          <p:cNvPr id="88" name="Group 28"/>
          <p:cNvGrpSpPr>
            <a:grpSpLocks/>
          </p:cNvGrpSpPr>
          <p:nvPr/>
        </p:nvGrpSpPr>
        <p:grpSpPr bwMode="auto">
          <a:xfrm>
            <a:off x="9199563" y="7366000"/>
            <a:ext cx="282575" cy="542925"/>
            <a:chOff x="4180" y="783"/>
            <a:chExt cx="150" cy="307"/>
          </a:xfrm>
        </p:grpSpPr>
        <p:sp>
          <p:nvSpPr>
            <p:cNvPr id="89" name="AutoShape 2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 name="Rectangle 3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 name="Rectangle 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2" name="AutoShape 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3" name="Line 3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 name="Line 3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 name="Rectangle 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6" name="Rectangle 3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97" name="Freeform 94"/>
          <p:cNvSpPr>
            <a:spLocks/>
          </p:cNvSpPr>
          <p:nvPr/>
        </p:nvSpPr>
        <p:spPr bwMode="auto">
          <a:xfrm>
            <a:off x="8059738" y="7620000"/>
            <a:ext cx="1282700" cy="76200"/>
          </a:xfrm>
          <a:custGeom>
            <a:avLst/>
            <a:gdLst>
              <a:gd name="T0" fmla="*/ 0 w 1257"/>
              <a:gd name="T1" fmla="*/ 0 h 748"/>
              <a:gd name="T2" fmla="*/ 2147483646 w 1257"/>
              <a:gd name="T3" fmla="*/ 2147483646 h 748"/>
              <a:gd name="T4" fmla="*/ 2147483646 w 1257"/>
              <a:gd name="T5" fmla="*/ 2147483646 h 748"/>
              <a:gd name="T6" fmla="*/ 0 60000 65536"/>
              <a:gd name="T7" fmla="*/ 0 60000 65536"/>
              <a:gd name="T8" fmla="*/ 0 60000 65536"/>
              <a:gd name="T9" fmla="*/ 0 w 1257"/>
              <a:gd name="T10" fmla="*/ 0 h 748"/>
              <a:gd name="T11" fmla="*/ 1257 w 1257"/>
              <a:gd name="T12" fmla="*/ 748 h 748"/>
            </a:gdLst>
            <a:ahLst/>
            <a:cxnLst>
              <a:cxn ang="T6">
                <a:pos x="T0" y="T1"/>
              </a:cxn>
              <a:cxn ang="T7">
                <a:pos x="T2" y="T3"/>
              </a:cxn>
              <a:cxn ang="T8">
                <a:pos x="T4" y="T5"/>
              </a:cxn>
            </a:cxnLst>
            <a:rect l="T9" t="T10" r="T11" b="T12"/>
            <a:pathLst>
              <a:path w="1257" h="748">
                <a:moveTo>
                  <a:pt x="0" y="0"/>
                </a:moveTo>
                <a:cubicBezTo>
                  <a:pt x="437" y="256"/>
                  <a:pt x="875" y="512"/>
                  <a:pt x="1066" y="630"/>
                </a:cubicBezTo>
                <a:cubicBezTo>
                  <a:pt x="1257" y="748"/>
                  <a:pt x="1131" y="695"/>
                  <a:pt x="1144" y="70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98" name="Object 5"/>
          <p:cNvGraphicFramePr>
            <a:graphicFrameLocks noChangeAspect="1"/>
          </p:cNvGraphicFramePr>
          <p:nvPr/>
        </p:nvGraphicFramePr>
        <p:xfrm>
          <a:off x="7493000" y="7399338"/>
          <a:ext cx="566738" cy="434975"/>
        </p:xfrm>
        <a:graphic>
          <a:graphicData uri="http://schemas.openxmlformats.org/presentationml/2006/ole">
            <mc:AlternateContent xmlns:mc="http://schemas.openxmlformats.org/markup-compatibility/2006">
              <mc:Choice xmlns:v="urn:schemas-microsoft-com:vml" Requires="v">
                <p:oleObj spid="_x0000_s2085" name="Clip" r:id="rId3" imgW="1307079" imgH="1083682" progId="">
                  <p:embed/>
                </p:oleObj>
              </mc:Choice>
              <mc:Fallback>
                <p:oleObj name="Clip" r:id="rId3" imgW="1307079" imgH="1083682" progId="">
                  <p:embed/>
                  <p:pic>
                    <p:nvPicPr>
                      <p:cNvPr id="9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7399338"/>
                        <a:ext cx="566738" cy="4349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 name="Freeform 96"/>
          <p:cNvSpPr>
            <a:spLocks/>
          </p:cNvSpPr>
          <p:nvPr/>
        </p:nvSpPr>
        <p:spPr bwMode="auto">
          <a:xfrm>
            <a:off x="9410700" y="7696200"/>
            <a:ext cx="1282700" cy="76200"/>
          </a:xfrm>
          <a:custGeom>
            <a:avLst/>
            <a:gdLst>
              <a:gd name="T0" fmla="*/ 0 w 1257"/>
              <a:gd name="T1" fmla="*/ 0 h 748"/>
              <a:gd name="T2" fmla="*/ 2147483646 w 1257"/>
              <a:gd name="T3" fmla="*/ 2147483646 h 748"/>
              <a:gd name="T4" fmla="*/ 2147483646 w 1257"/>
              <a:gd name="T5" fmla="*/ 2147483646 h 748"/>
              <a:gd name="T6" fmla="*/ 0 60000 65536"/>
              <a:gd name="T7" fmla="*/ 0 60000 65536"/>
              <a:gd name="T8" fmla="*/ 0 60000 65536"/>
              <a:gd name="T9" fmla="*/ 0 w 1257"/>
              <a:gd name="T10" fmla="*/ 0 h 748"/>
              <a:gd name="T11" fmla="*/ 1257 w 1257"/>
              <a:gd name="T12" fmla="*/ 748 h 748"/>
            </a:gdLst>
            <a:ahLst/>
            <a:cxnLst>
              <a:cxn ang="T6">
                <a:pos x="T0" y="T1"/>
              </a:cxn>
              <a:cxn ang="T7">
                <a:pos x="T2" y="T3"/>
              </a:cxn>
              <a:cxn ang="T8">
                <a:pos x="T4" y="T5"/>
              </a:cxn>
            </a:cxnLst>
            <a:rect l="T9" t="T10" r="T11" b="T12"/>
            <a:pathLst>
              <a:path w="1257" h="748">
                <a:moveTo>
                  <a:pt x="0" y="0"/>
                </a:moveTo>
                <a:cubicBezTo>
                  <a:pt x="437" y="256"/>
                  <a:pt x="875" y="512"/>
                  <a:pt x="1066" y="630"/>
                </a:cubicBezTo>
                <a:cubicBezTo>
                  <a:pt x="1257" y="748"/>
                  <a:pt x="1131" y="695"/>
                  <a:pt x="1144" y="70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00" name="Text Box 107"/>
          <p:cNvSpPr txBox="1">
            <a:spLocks noChangeArrowheads="1"/>
          </p:cNvSpPr>
          <p:nvPr/>
        </p:nvSpPr>
        <p:spPr bwMode="auto">
          <a:xfrm>
            <a:off x="8583613" y="7908925"/>
            <a:ext cx="1466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Application gateway typically recreates connection</a:t>
            </a:r>
          </a:p>
        </p:txBody>
      </p:sp>
      <p:grpSp>
        <p:nvGrpSpPr>
          <p:cNvPr id="101" name="Group 190"/>
          <p:cNvGrpSpPr>
            <a:grpSpLocks/>
          </p:cNvGrpSpPr>
          <p:nvPr/>
        </p:nvGrpSpPr>
        <p:grpSpPr bwMode="auto">
          <a:xfrm>
            <a:off x="7069138" y="2520950"/>
            <a:ext cx="5334000" cy="3722688"/>
            <a:chOff x="3530596" y="5725656"/>
            <a:chExt cx="5333997" cy="3723143"/>
          </a:xfrm>
        </p:grpSpPr>
        <p:sp>
          <p:nvSpPr>
            <p:cNvPr id="102" name="Freeform 4"/>
            <p:cNvSpPr>
              <a:spLocks/>
            </p:cNvSpPr>
            <p:nvPr/>
          </p:nvSpPr>
          <p:spPr bwMode="auto">
            <a:xfrm>
              <a:off x="3530596" y="6525615"/>
              <a:ext cx="4058429" cy="2923184"/>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03" name="Object 5"/>
            <p:cNvGraphicFramePr>
              <a:graphicFrameLocks noChangeAspect="1"/>
            </p:cNvGraphicFramePr>
            <p:nvPr/>
          </p:nvGraphicFramePr>
          <p:xfrm>
            <a:off x="3686523" y="6720076"/>
            <a:ext cx="567400" cy="434923"/>
          </p:xfrm>
          <a:graphic>
            <a:graphicData uri="http://schemas.openxmlformats.org/presentationml/2006/ole">
              <mc:AlternateContent xmlns:mc="http://schemas.openxmlformats.org/markup-compatibility/2006">
                <mc:Choice xmlns:v="urn:schemas-microsoft-com:vml" Requires="v">
                  <p:oleObj spid="_x0000_s2086" name="Clip" r:id="rId5" imgW="1307079" imgH="1083682" progId="">
                    <p:embed/>
                  </p:oleObj>
                </mc:Choice>
                <mc:Fallback>
                  <p:oleObj name="Clip" r:id="rId5" imgW="1307079" imgH="1083682" progId="">
                    <p:embed/>
                    <p:pic>
                      <p:nvPicPr>
                        <p:cNvPr id="10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523" y="6720076"/>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4" name="Line 6"/>
            <p:cNvSpPr>
              <a:spLocks noChangeShapeType="1"/>
            </p:cNvSpPr>
            <p:nvPr/>
          </p:nvSpPr>
          <p:spPr bwMode="auto">
            <a:xfrm flipV="1">
              <a:off x="4240929" y="7044177"/>
              <a:ext cx="99620" cy="104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05" name="Object 7"/>
            <p:cNvGraphicFramePr>
              <a:graphicFrameLocks noChangeAspect="1"/>
            </p:cNvGraphicFramePr>
            <p:nvPr/>
          </p:nvGraphicFramePr>
          <p:xfrm>
            <a:off x="3686523" y="7504192"/>
            <a:ext cx="567400" cy="434923"/>
          </p:xfrm>
          <a:graphic>
            <a:graphicData uri="http://schemas.openxmlformats.org/presentationml/2006/ole">
              <mc:AlternateContent xmlns:mc="http://schemas.openxmlformats.org/markup-compatibility/2006">
                <mc:Choice xmlns:v="urn:schemas-microsoft-com:vml" Requires="v">
                  <p:oleObj spid="_x0000_s2087" name="Clip" r:id="rId6" imgW="1307079" imgH="1083682" progId="">
                    <p:embed/>
                  </p:oleObj>
                </mc:Choice>
                <mc:Fallback>
                  <p:oleObj name="Clip" r:id="rId6" imgW="1307079" imgH="1083682" progId="">
                    <p:embed/>
                    <p:pic>
                      <p:nvPicPr>
                        <p:cNvPr id="10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523" y="7504192"/>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6" name="Line 8"/>
            <p:cNvSpPr>
              <a:spLocks noChangeShapeType="1"/>
            </p:cNvSpPr>
            <p:nvPr/>
          </p:nvSpPr>
          <p:spPr bwMode="auto">
            <a:xfrm flipV="1">
              <a:off x="4240929" y="7834566"/>
              <a:ext cx="99620" cy="20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07" name="Line 9"/>
            <p:cNvSpPr>
              <a:spLocks noChangeShapeType="1"/>
            </p:cNvSpPr>
            <p:nvPr/>
          </p:nvSpPr>
          <p:spPr bwMode="auto">
            <a:xfrm>
              <a:off x="4331887" y="7042086"/>
              <a:ext cx="0" cy="7903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08" name="Object 10"/>
            <p:cNvGraphicFramePr>
              <a:graphicFrameLocks noChangeAspect="1"/>
            </p:cNvGraphicFramePr>
            <p:nvPr/>
          </p:nvGraphicFramePr>
          <p:xfrm>
            <a:off x="4871134" y="8049936"/>
            <a:ext cx="569566" cy="437014"/>
          </p:xfrm>
          <a:graphic>
            <a:graphicData uri="http://schemas.openxmlformats.org/presentationml/2006/ole">
              <mc:AlternateContent xmlns:mc="http://schemas.openxmlformats.org/markup-compatibility/2006">
                <mc:Choice xmlns:v="urn:schemas-microsoft-com:vml" Requires="v">
                  <p:oleObj spid="_x0000_s2088" name="Clip" r:id="rId7" imgW="1307079" imgH="1083682" progId="">
                    <p:embed/>
                  </p:oleObj>
                </mc:Choice>
                <mc:Fallback>
                  <p:oleObj name="Clip" r:id="rId7" imgW="1307079" imgH="1083682" progId="">
                    <p:embed/>
                    <p:pic>
                      <p:nvPicPr>
                        <p:cNvPr id="10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134" y="8049936"/>
                          <a:ext cx="569566" cy="43701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9" name="Object 11"/>
            <p:cNvGraphicFramePr>
              <a:graphicFrameLocks noChangeAspect="1"/>
            </p:cNvGraphicFramePr>
            <p:nvPr/>
          </p:nvGraphicFramePr>
          <p:xfrm>
            <a:off x="4033027" y="8035299"/>
            <a:ext cx="567400" cy="434923"/>
          </p:xfrm>
          <a:graphic>
            <a:graphicData uri="http://schemas.openxmlformats.org/presentationml/2006/ole">
              <mc:AlternateContent xmlns:mc="http://schemas.openxmlformats.org/markup-compatibility/2006">
                <mc:Choice xmlns:v="urn:schemas-microsoft-com:vml" Requires="v">
                  <p:oleObj spid="_x0000_s2089" name="Clip" r:id="rId8" imgW="1307079" imgH="1083682" progId="">
                    <p:embed/>
                  </p:oleObj>
                </mc:Choice>
                <mc:Fallback>
                  <p:oleObj name="Clip" r:id="rId8" imgW="1307079" imgH="1083682" progId="">
                    <p:embed/>
                    <p:pic>
                      <p:nvPicPr>
                        <p:cNvPr id="10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027" y="8035299"/>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0" name="Line 12"/>
            <p:cNvSpPr>
              <a:spLocks noChangeShapeType="1"/>
            </p:cNvSpPr>
            <p:nvPr/>
          </p:nvSpPr>
          <p:spPr bwMode="auto">
            <a:xfrm rot="-5400000">
              <a:off x="5180075" y="8016443"/>
              <a:ext cx="79457" cy="21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1" name="Line 13"/>
            <p:cNvSpPr>
              <a:spLocks noChangeShapeType="1"/>
            </p:cNvSpPr>
            <p:nvPr/>
          </p:nvSpPr>
          <p:spPr bwMode="auto">
            <a:xfrm rot="5400000" flipH="1">
              <a:off x="4324718" y="8006026"/>
              <a:ext cx="836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2" name="Line 14"/>
            <p:cNvSpPr>
              <a:spLocks noChangeShapeType="1"/>
            </p:cNvSpPr>
            <p:nvPr/>
          </p:nvSpPr>
          <p:spPr bwMode="auto">
            <a:xfrm rot="16200000" flipV="1">
              <a:off x="4797501" y="7543809"/>
              <a:ext cx="0" cy="855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3" name="Line 15"/>
            <p:cNvSpPr>
              <a:spLocks noChangeShapeType="1"/>
            </p:cNvSpPr>
            <p:nvPr/>
          </p:nvSpPr>
          <p:spPr bwMode="auto">
            <a:xfrm flipV="1">
              <a:off x="4340549" y="7479100"/>
              <a:ext cx="127773" cy="41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4" name="Line 16"/>
            <p:cNvSpPr>
              <a:spLocks noChangeShapeType="1"/>
            </p:cNvSpPr>
            <p:nvPr/>
          </p:nvSpPr>
          <p:spPr bwMode="auto">
            <a:xfrm>
              <a:off x="4988079" y="7648469"/>
              <a:ext cx="586891" cy="399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5" name="Line 17"/>
            <p:cNvSpPr>
              <a:spLocks noChangeShapeType="1"/>
            </p:cNvSpPr>
            <p:nvPr/>
          </p:nvSpPr>
          <p:spPr bwMode="auto">
            <a:xfrm flipH="1">
              <a:off x="6246322" y="7535556"/>
              <a:ext cx="381154" cy="5164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6" name="Line 18"/>
            <p:cNvSpPr>
              <a:spLocks noChangeShapeType="1"/>
            </p:cNvSpPr>
            <p:nvPr/>
          </p:nvSpPr>
          <p:spPr bwMode="auto">
            <a:xfrm>
              <a:off x="5949628" y="8181668"/>
              <a:ext cx="0" cy="301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117" name="Group 28"/>
            <p:cNvGrpSpPr>
              <a:grpSpLocks/>
            </p:cNvGrpSpPr>
            <p:nvPr/>
          </p:nvGrpSpPr>
          <p:grpSpPr bwMode="auto">
            <a:xfrm>
              <a:off x="6614482" y="8558043"/>
              <a:ext cx="283700" cy="543654"/>
              <a:chOff x="4180" y="783"/>
              <a:chExt cx="150" cy="307"/>
            </a:xfrm>
          </p:grpSpPr>
          <p:sp>
            <p:nvSpPr>
              <p:cNvPr id="182" name="AutoShape 2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3" name="Rectangle 3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4" name="Rectangle 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5" name="AutoShape 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6" name="Line 3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7" name="Line 3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8" name="Rectangle 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89" name="Rectangle 3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118" name="Line 40"/>
            <p:cNvSpPr>
              <a:spLocks noChangeShapeType="1"/>
            </p:cNvSpPr>
            <p:nvPr/>
          </p:nvSpPr>
          <p:spPr bwMode="auto">
            <a:xfrm flipH="1">
              <a:off x="6772575" y="6761895"/>
              <a:ext cx="363829" cy="4746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9" name="Oval 42"/>
            <p:cNvSpPr>
              <a:spLocks noChangeArrowheads="1"/>
            </p:cNvSpPr>
            <p:nvPr/>
          </p:nvSpPr>
          <p:spPr bwMode="auto">
            <a:xfrm>
              <a:off x="6856241" y="6585601"/>
              <a:ext cx="678643" cy="1700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20" name="Line 43"/>
            <p:cNvSpPr>
              <a:spLocks noChangeShapeType="1"/>
            </p:cNvSpPr>
            <p:nvPr/>
          </p:nvSpPr>
          <p:spPr bwMode="auto">
            <a:xfrm>
              <a:off x="6856241" y="65715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1" name="Line 44"/>
            <p:cNvSpPr>
              <a:spLocks noChangeShapeType="1"/>
            </p:cNvSpPr>
            <p:nvPr/>
          </p:nvSpPr>
          <p:spPr bwMode="auto">
            <a:xfrm>
              <a:off x="7534884" y="65715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2" name="Rectangle 45"/>
            <p:cNvSpPr>
              <a:spLocks noChangeArrowheads="1"/>
            </p:cNvSpPr>
            <p:nvPr/>
          </p:nvSpPr>
          <p:spPr bwMode="auto">
            <a:xfrm>
              <a:off x="6856241" y="6571575"/>
              <a:ext cx="67294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23" name="Oval 46"/>
            <p:cNvSpPr>
              <a:spLocks noChangeArrowheads="1"/>
            </p:cNvSpPr>
            <p:nvPr/>
          </p:nvSpPr>
          <p:spPr bwMode="auto">
            <a:xfrm>
              <a:off x="6850538" y="6448854"/>
              <a:ext cx="678643"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24" name="Group 47"/>
            <p:cNvGrpSpPr>
              <a:grpSpLocks/>
            </p:cNvGrpSpPr>
            <p:nvPr/>
          </p:nvGrpSpPr>
          <p:grpSpPr bwMode="auto">
            <a:xfrm>
              <a:off x="6976001" y="6543495"/>
              <a:ext cx="334569" cy="85905"/>
              <a:chOff x="2848" y="848"/>
              <a:chExt cx="140" cy="98"/>
            </a:xfrm>
          </p:grpSpPr>
          <p:sp>
            <p:nvSpPr>
              <p:cNvPr id="179"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0"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1"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25" name="Group 51"/>
            <p:cNvGrpSpPr>
              <a:grpSpLocks/>
            </p:cNvGrpSpPr>
            <p:nvPr/>
          </p:nvGrpSpPr>
          <p:grpSpPr bwMode="auto">
            <a:xfrm flipV="1">
              <a:off x="6959600" y="6543495"/>
              <a:ext cx="334569" cy="85905"/>
              <a:chOff x="2848" y="848"/>
              <a:chExt cx="140" cy="98"/>
            </a:xfrm>
          </p:grpSpPr>
          <p:sp>
            <p:nvSpPr>
              <p:cNvPr id="176" name="Line 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7" name="Line 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8" name="Line 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26" name="Oval 56"/>
            <p:cNvSpPr>
              <a:spLocks noChangeArrowheads="1"/>
            </p:cNvSpPr>
            <p:nvPr/>
          </p:nvSpPr>
          <p:spPr bwMode="auto">
            <a:xfrm>
              <a:off x="6401455" y="7357410"/>
              <a:ext cx="678643" cy="17118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27" name="Line 57"/>
            <p:cNvSpPr>
              <a:spLocks noChangeShapeType="1"/>
            </p:cNvSpPr>
            <p:nvPr/>
          </p:nvSpPr>
          <p:spPr bwMode="auto">
            <a:xfrm>
              <a:off x="6401455" y="7343291"/>
              <a:ext cx="0" cy="10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8" name="Line 58"/>
            <p:cNvSpPr>
              <a:spLocks noChangeShapeType="1"/>
            </p:cNvSpPr>
            <p:nvPr/>
          </p:nvSpPr>
          <p:spPr bwMode="auto">
            <a:xfrm>
              <a:off x="7080098" y="7343291"/>
              <a:ext cx="0" cy="105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9" name="Rectangle 59"/>
            <p:cNvSpPr>
              <a:spLocks noChangeArrowheads="1"/>
            </p:cNvSpPr>
            <p:nvPr/>
          </p:nvSpPr>
          <p:spPr bwMode="auto">
            <a:xfrm>
              <a:off x="6401455" y="7343291"/>
              <a:ext cx="672940" cy="104124"/>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30" name="Oval 60"/>
            <p:cNvSpPr>
              <a:spLocks noChangeArrowheads="1"/>
            </p:cNvSpPr>
            <p:nvPr/>
          </p:nvSpPr>
          <p:spPr bwMode="auto">
            <a:xfrm>
              <a:off x="6395752" y="7219755"/>
              <a:ext cx="678643" cy="199423"/>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31" name="Group 61"/>
            <p:cNvGrpSpPr>
              <a:grpSpLocks/>
            </p:cNvGrpSpPr>
            <p:nvPr/>
          </p:nvGrpSpPr>
          <p:grpSpPr bwMode="auto">
            <a:xfrm>
              <a:off x="6521215" y="7304924"/>
              <a:ext cx="334569" cy="86476"/>
              <a:chOff x="2848" y="848"/>
              <a:chExt cx="140" cy="98"/>
            </a:xfrm>
          </p:grpSpPr>
          <p:sp>
            <p:nvSpPr>
              <p:cNvPr id="173" name="Line 6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4" name="Line 6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5" name="Line 6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32" name="Group 65"/>
            <p:cNvGrpSpPr>
              <a:grpSpLocks/>
            </p:cNvGrpSpPr>
            <p:nvPr/>
          </p:nvGrpSpPr>
          <p:grpSpPr bwMode="auto">
            <a:xfrm flipV="1">
              <a:off x="6521215" y="7304924"/>
              <a:ext cx="334569" cy="86476"/>
              <a:chOff x="2848" y="848"/>
              <a:chExt cx="140" cy="98"/>
            </a:xfrm>
          </p:grpSpPr>
          <p:sp>
            <p:nvSpPr>
              <p:cNvPr id="170" name="Line 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1" name="Line 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2" name="Line 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33" name="Oval 70"/>
            <p:cNvSpPr>
              <a:spLocks noChangeArrowheads="1"/>
            </p:cNvSpPr>
            <p:nvPr/>
          </p:nvSpPr>
          <p:spPr bwMode="auto">
            <a:xfrm>
              <a:off x="5569827" y="7999101"/>
              <a:ext cx="676495" cy="1700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34" name="Line 71"/>
            <p:cNvSpPr>
              <a:spLocks noChangeShapeType="1"/>
            </p:cNvSpPr>
            <p:nvPr/>
          </p:nvSpPr>
          <p:spPr bwMode="auto">
            <a:xfrm>
              <a:off x="5569827" y="79850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5" name="Line 72"/>
            <p:cNvSpPr>
              <a:spLocks noChangeShapeType="1"/>
            </p:cNvSpPr>
            <p:nvPr/>
          </p:nvSpPr>
          <p:spPr bwMode="auto">
            <a:xfrm>
              <a:off x="6246322" y="7985075"/>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6" name="Rectangle 73"/>
            <p:cNvSpPr>
              <a:spLocks noChangeArrowheads="1"/>
            </p:cNvSpPr>
            <p:nvPr/>
          </p:nvSpPr>
          <p:spPr bwMode="auto">
            <a:xfrm>
              <a:off x="5569827" y="7985075"/>
              <a:ext cx="67081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37" name="Oval 74"/>
            <p:cNvSpPr>
              <a:spLocks noChangeArrowheads="1"/>
            </p:cNvSpPr>
            <p:nvPr/>
          </p:nvSpPr>
          <p:spPr bwMode="auto">
            <a:xfrm>
              <a:off x="5564142" y="7862354"/>
              <a:ext cx="676495"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38" name="Group 75"/>
            <p:cNvGrpSpPr>
              <a:grpSpLocks/>
            </p:cNvGrpSpPr>
            <p:nvPr/>
          </p:nvGrpSpPr>
          <p:grpSpPr bwMode="auto">
            <a:xfrm>
              <a:off x="5689208" y="7915095"/>
              <a:ext cx="333510" cy="85905"/>
              <a:chOff x="2848" y="848"/>
              <a:chExt cx="140" cy="98"/>
            </a:xfrm>
          </p:grpSpPr>
          <p:sp>
            <p:nvSpPr>
              <p:cNvPr id="167"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8"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9"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39" name="Group 79"/>
            <p:cNvGrpSpPr>
              <a:grpSpLocks/>
            </p:cNvGrpSpPr>
            <p:nvPr/>
          </p:nvGrpSpPr>
          <p:grpSpPr bwMode="auto">
            <a:xfrm flipV="1">
              <a:off x="5689208" y="7924800"/>
              <a:ext cx="333510" cy="85905"/>
              <a:chOff x="2848" y="848"/>
              <a:chExt cx="140" cy="98"/>
            </a:xfrm>
          </p:grpSpPr>
          <p:sp>
            <p:nvSpPr>
              <p:cNvPr id="164" name="Line 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5" name="Line 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6" name="Line 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40" name="Oval 84"/>
            <p:cNvSpPr>
              <a:spLocks noChangeArrowheads="1"/>
            </p:cNvSpPr>
            <p:nvPr/>
          </p:nvSpPr>
          <p:spPr bwMode="auto">
            <a:xfrm>
              <a:off x="4474026" y="7506419"/>
              <a:ext cx="678643" cy="17005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41" name="Line 85"/>
            <p:cNvSpPr>
              <a:spLocks noChangeShapeType="1"/>
            </p:cNvSpPr>
            <p:nvPr/>
          </p:nvSpPr>
          <p:spPr bwMode="auto">
            <a:xfrm>
              <a:off x="4474026" y="7492394"/>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2" name="Line 86"/>
            <p:cNvSpPr>
              <a:spLocks noChangeShapeType="1"/>
            </p:cNvSpPr>
            <p:nvPr/>
          </p:nvSpPr>
          <p:spPr bwMode="auto">
            <a:xfrm>
              <a:off x="5152669" y="7492394"/>
              <a:ext cx="0" cy="105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3" name="Rectangle 87"/>
            <p:cNvSpPr>
              <a:spLocks noChangeArrowheads="1"/>
            </p:cNvSpPr>
            <p:nvPr/>
          </p:nvSpPr>
          <p:spPr bwMode="auto">
            <a:xfrm>
              <a:off x="4474026" y="7492394"/>
              <a:ext cx="672940" cy="10343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44" name="Oval 88"/>
            <p:cNvSpPr>
              <a:spLocks noChangeArrowheads="1"/>
            </p:cNvSpPr>
            <p:nvPr/>
          </p:nvSpPr>
          <p:spPr bwMode="auto">
            <a:xfrm>
              <a:off x="4468323" y="7369673"/>
              <a:ext cx="678643" cy="198107"/>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45" name="Group 89"/>
            <p:cNvGrpSpPr>
              <a:grpSpLocks/>
            </p:cNvGrpSpPr>
            <p:nvPr/>
          </p:nvGrpSpPr>
          <p:grpSpPr bwMode="auto">
            <a:xfrm>
              <a:off x="4643831" y="7442931"/>
              <a:ext cx="334569" cy="91164"/>
              <a:chOff x="2848" y="848"/>
              <a:chExt cx="140" cy="103"/>
            </a:xfrm>
          </p:grpSpPr>
          <p:sp>
            <p:nvSpPr>
              <p:cNvPr id="161" name="Line 9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2" name="Line 9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3" name="Line 92"/>
              <p:cNvSpPr>
                <a:spLocks noChangeShapeType="1"/>
              </p:cNvSpPr>
              <p:nvPr/>
            </p:nvSpPr>
            <p:spPr bwMode="auto">
              <a:xfrm>
                <a:off x="2894" y="855"/>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46" name="Group 93"/>
            <p:cNvGrpSpPr>
              <a:grpSpLocks/>
            </p:cNvGrpSpPr>
            <p:nvPr/>
          </p:nvGrpSpPr>
          <p:grpSpPr bwMode="auto">
            <a:xfrm flipV="1">
              <a:off x="4643831" y="7457895"/>
              <a:ext cx="334569" cy="85905"/>
              <a:chOff x="2848" y="848"/>
              <a:chExt cx="140" cy="98"/>
            </a:xfrm>
          </p:grpSpPr>
          <p:sp>
            <p:nvSpPr>
              <p:cNvPr id="158" name="Line 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9" name="Line 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0" name="Line 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47" name="Line 97"/>
            <p:cNvSpPr>
              <a:spLocks noChangeShapeType="1"/>
            </p:cNvSpPr>
            <p:nvPr/>
          </p:nvSpPr>
          <p:spPr bwMode="auto">
            <a:xfrm>
              <a:off x="4780176" y="7704925"/>
              <a:ext cx="0" cy="301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48" name="Object 99"/>
            <p:cNvGraphicFramePr>
              <a:graphicFrameLocks noChangeAspect="1"/>
            </p:cNvGraphicFramePr>
            <p:nvPr/>
          </p:nvGraphicFramePr>
          <p:xfrm>
            <a:off x="5579301" y="8512042"/>
            <a:ext cx="567400" cy="434923"/>
          </p:xfrm>
          <a:graphic>
            <a:graphicData uri="http://schemas.openxmlformats.org/presentationml/2006/ole">
              <mc:AlternateContent xmlns:mc="http://schemas.openxmlformats.org/markup-compatibility/2006">
                <mc:Choice xmlns:v="urn:schemas-microsoft-com:vml" Requires="v">
                  <p:oleObj spid="_x0000_s2090" name="Clip" r:id="rId9" imgW="1307079" imgH="1083682" progId="">
                    <p:embed/>
                  </p:oleObj>
                </mc:Choice>
                <mc:Fallback>
                  <p:oleObj name="Clip" r:id="rId9" imgW="1307079" imgH="1083682" progId="">
                    <p:embed/>
                    <p:pic>
                      <p:nvPicPr>
                        <p:cNvPr id="148"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01" y="8512042"/>
                          <a:ext cx="567400" cy="4349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9" name="Line 100"/>
            <p:cNvSpPr>
              <a:spLocks noChangeShapeType="1"/>
            </p:cNvSpPr>
            <p:nvPr/>
          </p:nvSpPr>
          <p:spPr bwMode="auto">
            <a:xfrm rot="-5400000">
              <a:off x="6542251" y="8311254"/>
              <a:ext cx="4454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0" name="Line 101"/>
            <p:cNvSpPr>
              <a:spLocks noChangeShapeType="1"/>
            </p:cNvSpPr>
            <p:nvPr/>
          </p:nvSpPr>
          <p:spPr bwMode="auto">
            <a:xfrm rot="5400000" flipH="1">
              <a:off x="5927180" y="8482768"/>
              <a:ext cx="836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1" name="Line 102"/>
            <p:cNvSpPr>
              <a:spLocks noChangeShapeType="1"/>
            </p:cNvSpPr>
            <p:nvPr/>
          </p:nvSpPr>
          <p:spPr bwMode="auto">
            <a:xfrm rot="16200000" flipV="1">
              <a:off x="6508907" y="7814614"/>
              <a:ext cx="0" cy="525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2" name="Text Box 105"/>
            <p:cNvSpPr txBox="1">
              <a:spLocks noChangeArrowheads="1"/>
            </p:cNvSpPr>
            <p:nvPr/>
          </p:nvSpPr>
          <p:spPr bwMode="auto">
            <a:xfrm>
              <a:off x="3626725" y="6096000"/>
              <a:ext cx="2113675" cy="52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host-to-gateway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ftp session</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3" name="Text Box 106"/>
            <p:cNvSpPr txBox="1">
              <a:spLocks noChangeArrowheads="1"/>
            </p:cNvSpPr>
            <p:nvPr/>
          </p:nvSpPr>
          <p:spPr bwMode="auto">
            <a:xfrm>
              <a:off x="6237659" y="5725656"/>
              <a:ext cx="2494829" cy="52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gateway-to-remote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Gill Sans"/>
                  <a:ea typeface="ヒラギノ角ゴ ProN W3"/>
                  <a:sym typeface="Gill Sans"/>
                </a:rPr>
                <a:t>host ftp session</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4" name="Text Box 107"/>
            <p:cNvSpPr txBox="1">
              <a:spLocks noChangeArrowheads="1"/>
            </p:cNvSpPr>
            <p:nvPr/>
          </p:nvSpPr>
          <p:spPr bwMode="auto">
            <a:xfrm>
              <a:off x="6965318" y="8455586"/>
              <a:ext cx="1277734" cy="46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gateway</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5" name="Text Box 108"/>
            <p:cNvSpPr txBox="1">
              <a:spLocks noChangeArrowheads="1"/>
            </p:cNvSpPr>
            <p:nvPr/>
          </p:nvSpPr>
          <p:spPr bwMode="auto">
            <a:xfrm>
              <a:off x="6991305" y="7186363"/>
              <a:ext cx="1873288" cy="27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router and filter</a:t>
              </a:r>
              <a:endPar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6" name="Freeform 110"/>
            <p:cNvSpPr>
              <a:spLocks/>
            </p:cNvSpPr>
            <p:nvPr/>
          </p:nvSpPr>
          <p:spPr bwMode="auto">
            <a:xfrm>
              <a:off x="4141309" y="7008630"/>
              <a:ext cx="2722223" cy="1564050"/>
            </a:xfrm>
            <a:custGeom>
              <a:avLst/>
              <a:gdLst>
                <a:gd name="T0" fmla="*/ 0 w 1257"/>
                <a:gd name="T1" fmla="*/ 0 h 748"/>
                <a:gd name="T2" fmla="*/ 2147483646 w 1257"/>
                <a:gd name="T3" fmla="*/ 2147483646 h 748"/>
                <a:gd name="T4" fmla="*/ 2147483646 w 1257"/>
                <a:gd name="T5" fmla="*/ 2147483646 h 748"/>
                <a:gd name="T6" fmla="*/ 0 60000 65536"/>
                <a:gd name="T7" fmla="*/ 0 60000 65536"/>
                <a:gd name="T8" fmla="*/ 0 60000 65536"/>
                <a:gd name="T9" fmla="*/ 0 w 1257"/>
                <a:gd name="T10" fmla="*/ 0 h 748"/>
                <a:gd name="T11" fmla="*/ 1257 w 1257"/>
                <a:gd name="T12" fmla="*/ 748 h 748"/>
              </a:gdLst>
              <a:ahLst/>
              <a:cxnLst>
                <a:cxn ang="T6">
                  <a:pos x="T0" y="T1"/>
                </a:cxn>
                <a:cxn ang="T7">
                  <a:pos x="T2" y="T3"/>
                </a:cxn>
                <a:cxn ang="T8">
                  <a:pos x="T4" y="T5"/>
                </a:cxn>
              </a:cxnLst>
              <a:rect l="T9" t="T10" r="T11" b="T12"/>
              <a:pathLst>
                <a:path w="1257" h="748">
                  <a:moveTo>
                    <a:pt x="0" y="0"/>
                  </a:moveTo>
                  <a:cubicBezTo>
                    <a:pt x="437" y="256"/>
                    <a:pt x="875" y="512"/>
                    <a:pt x="1066" y="630"/>
                  </a:cubicBezTo>
                  <a:cubicBezTo>
                    <a:pt x="1257" y="748"/>
                    <a:pt x="1131" y="695"/>
                    <a:pt x="1144" y="70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7" name="Freeform 112"/>
            <p:cNvSpPr>
              <a:spLocks/>
            </p:cNvSpPr>
            <p:nvPr/>
          </p:nvSpPr>
          <p:spPr bwMode="auto">
            <a:xfrm>
              <a:off x="6445561" y="6243333"/>
              <a:ext cx="1184611" cy="2279164"/>
            </a:xfrm>
            <a:custGeom>
              <a:avLst/>
              <a:gdLst>
                <a:gd name="T0" fmla="*/ 2147483646 w 547"/>
                <a:gd name="T1" fmla="*/ 2147483646 h 1090"/>
                <a:gd name="T2" fmla="*/ 2147483646 w 547"/>
                <a:gd name="T3" fmla="*/ 2147483646 h 1090"/>
                <a:gd name="T4" fmla="*/ 2147483646 w 547"/>
                <a:gd name="T5" fmla="*/ 0 h 1090"/>
                <a:gd name="T6" fmla="*/ 0 60000 65536"/>
                <a:gd name="T7" fmla="*/ 0 60000 65536"/>
                <a:gd name="T8" fmla="*/ 0 60000 65536"/>
                <a:gd name="T9" fmla="*/ 0 w 547"/>
                <a:gd name="T10" fmla="*/ 0 h 1090"/>
                <a:gd name="T11" fmla="*/ 547 w 547"/>
                <a:gd name="T12" fmla="*/ 1090 h 1090"/>
              </a:gdLst>
              <a:ahLst/>
              <a:cxnLst>
                <a:cxn ang="T6">
                  <a:pos x="T0" y="T1"/>
                </a:cxn>
                <a:cxn ang="T7">
                  <a:pos x="T2" y="T3"/>
                </a:cxn>
                <a:cxn ang="T8">
                  <a:pos x="T4" y="T5"/>
                </a:cxn>
              </a:cxnLst>
              <a:rect l="T9" t="T10" r="T11" b="T12"/>
              <a:pathLst>
                <a:path w="547" h="1090">
                  <a:moveTo>
                    <a:pt x="166" y="1090"/>
                  </a:moveTo>
                  <a:cubicBezTo>
                    <a:pt x="83" y="889"/>
                    <a:pt x="0" y="688"/>
                    <a:pt x="64" y="506"/>
                  </a:cubicBezTo>
                  <a:cubicBezTo>
                    <a:pt x="128" y="324"/>
                    <a:pt x="466" y="84"/>
                    <a:pt x="547"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Tree>
    <p:extLst>
      <p:ext uri="{BB962C8B-B14F-4D97-AF65-F5344CB8AC3E}">
        <p14:creationId xmlns:p14="http://schemas.microsoft.com/office/powerpoint/2010/main" val="3266707126"/>
      </p:ext>
    </p:extLst>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3250"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Advantages and Disadvantages of Proxy Gateways</a:t>
            </a:r>
          </a:p>
        </p:txBody>
      </p:sp>
      <p:sp>
        <p:nvSpPr>
          <p:cNvPr id="53251" name="Rectangle 5"/>
          <p:cNvSpPr>
            <a:spLocks noGrp="1" noChangeArrowheads="1"/>
          </p:cNvSpPr>
          <p:nvPr>
            <p:ph type="body" idx="1"/>
          </p:nvPr>
        </p:nvSpPr>
        <p:spPr>
          <a:xfrm>
            <a:off x="558800" y="1905000"/>
            <a:ext cx="12128500" cy="4191000"/>
          </a:xfrm>
        </p:spPr>
        <p:txBody>
          <a:bodyPr/>
          <a:lstStyle/>
          <a:p>
            <a:pPr eaLnBrk="1" hangingPunct="1"/>
            <a:r>
              <a:rPr lang="en-US" dirty="0">
                <a:latin typeface="Arial" charset="0"/>
                <a:ea typeface="ヒラギノ角ゴ ProN W3" charset="0"/>
                <a:cs typeface="ヒラギノ角ゴ ProN W3" charset="0"/>
              </a:rPr>
              <a:t>Advantages</a:t>
            </a:r>
          </a:p>
          <a:p>
            <a:pPr lvl="2" eaLnBrk="1" hangingPunct="1"/>
            <a:r>
              <a:rPr lang="en-US" dirty="0">
                <a:latin typeface="Arial" charset="0"/>
                <a:ea typeface="ヒラギノ角ゴ ProN W3" charset="0"/>
                <a:cs typeface="ヒラギノ角ゴ ProN W3" charset="0"/>
              </a:rPr>
              <a:t>Proxy can log all connections, activity in connections</a:t>
            </a:r>
          </a:p>
          <a:p>
            <a:pPr lvl="2" eaLnBrk="1" hangingPunct="1"/>
            <a:r>
              <a:rPr lang="en-US" dirty="0">
                <a:latin typeface="Arial" charset="0"/>
                <a:ea typeface="ヒラギノ角ゴ ProN W3" charset="0"/>
                <a:cs typeface="ヒラギノ角ゴ ProN W3" charset="0"/>
              </a:rPr>
              <a:t>Proxy can provide caching</a:t>
            </a:r>
          </a:p>
          <a:p>
            <a:pPr lvl="2" eaLnBrk="1" hangingPunct="1"/>
            <a:r>
              <a:rPr lang="en-US" dirty="0">
                <a:latin typeface="Arial" charset="0"/>
                <a:ea typeface="ヒラギノ角ゴ ProN W3" charset="0"/>
                <a:cs typeface="ヒラギノ角ゴ ProN W3" charset="0"/>
              </a:rPr>
              <a:t>Proxy can do intelligent filtering based on content</a:t>
            </a:r>
          </a:p>
          <a:p>
            <a:pPr lvl="2" eaLnBrk="1" hangingPunct="1"/>
            <a:r>
              <a:rPr lang="en-US" dirty="0">
                <a:latin typeface="Arial" charset="0"/>
                <a:ea typeface="ヒラギノ角ゴ ProN W3" charset="0"/>
                <a:cs typeface="ヒラギノ角ゴ ProN W3" charset="0"/>
              </a:rPr>
              <a:t>Proxy can perform user-level authentication</a:t>
            </a:r>
          </a:p>
          <a:p>
            <a:pPr lvl="2" eaLnBrk="1" hangingPunct="1"/>
            <a:r>
              <a:rPr lang="en-US" dirty="0">
                <a:latin typeface="Arial" charset="0"/>
                <a:ea typeface="ヒラギノ角ゴ ProN W3" charset="0"/>
                <a:cs typeface="ヒラギノ角ゴ ProN W3" charset="0"/>
              </a:rPr>
              <a:t>Supports Authentication</a:t>
            </a:r>
          </a:p>
          <a:p>
            <a:pPr lvl="2" eaLnBrk="1" hangingPunct="1"/>
            <a:endParaRPr lang="en-US" dirty="0">
              <a:latin typeface="Arial" charset="0"/>
              <a:ea typeface="ヒラギノ角ゴ ProN W3" charset="0"/>
              <a:cs typeface="ヒラギノ角ゴ ProN W3" charset="0"/>
            </a:endParaRPr>
          </a:p>
          <a:p>
            <a:pPr eaLnBrk="1" hangingPunct="1"/>
            <a:r>
              <a:rPr lang="en-US" dirty="0">
                <a:latin typeface="Arial" charset="0"/>
                <a:ea typeface="ヒラギノ角ゴ ProN W3" charset="0"/>
                <a:cs typeface="ヒラギノ角ゴ ProN W3" charset="0"/>
              </a:rPr>
              <a:t>Disadvantages</a:t>
            </a:r>
          </a:p>
          <a:p>
            <a:pPr lvl="2" eaLnBrk="1" hangingPunct="1"/>
            <a:r>
              <a:rPr lang="en-US" dirty="0">
                <a:latin typeface="Arial" charset="0"/>
                <a:ea typeface="ヒラギノ角ゴ ProN W3" charset="0"/>
                <a:cs typeface="ヒラギノ角ゴ ProN W3" charset="0"/>
              </a:rPr>
              <a:t>Not all services have </a:t>
            </a:r>
            <a:r>
              <a:rPr lang="en-US" dirty="0" err="1">
                <a:latin typeface="Arial" charset="0"/>
                <a:ea typeface="ヒラギノ角ゴ ProN W3" charset="0"/>
                <a:cs typeface="ヒラギノ角ゴ ProN W3" charset="0"/>
              </a:rPr>
              <a:t>proxied</a:t>
            </a:r>
            <a:r>
              <a:rPr lang="en-US" dirty="0">
                <a:latin typeface="Arial" charset="0"/>
                <a:ea typeface="ヒラギノ角ゴ ProN W3" charset="0"/>
                <a:cs typeface="ヒラギノ角ゴ ProN W3" charset="0"/>
              </a:rPr>
              <a:t> versions</a:t>
            </a:r>
          </a:p>
          <a:p>
            <a:pPr lvl="2" eaLnBrk="1" hangingPunct="1"/>
            <a:r>
              <a:rPr lang="en-US" dirty="0">
                <a:latin typeface="Arial" charset="0"/>
                <a:ea typeface="ヒラギノ角ゴ ProN W3" charset="0"/>
                <a:cs typeface="ヒラギノ角ゴ ProN W3" charset="0"/>
              </a:rPr>
              <a:t>May need different proxy server for each service</a:t>
            </a:r>
          </a:p>
          <a:p>
            <a:pPr lvl="2" eaLnBrk="1" hangingPunct="1"/>
            <a:r>
              <a:rPr lang="en-US" dirty="0">
                <a:latin typeface="Arial" charset="0"/>
                <a:ea typeface="ヒラギノ角ゴ ProN W3" charset="0"/>
                <a:cs typeface="ヒラギノ角ゴ ProN W3" charset="0"/>
              </a:rPr>
              <a:t>Requires modification of client</a:t>
            </a:r>
          </a:p>
          <a:p>
            <a:pPr lvl="2" eaLnBrk="1" hangingPunct="1"/>
            <a:r>
              <a:rPr lang="en-US" dirty="0">
                <a:latin typeface="Arial" charset="0"/>
                <a:ea typeface="ヒラギノ角ゴ ProN W3" charset="0"/>
                <a:cs typeface="ヒラギノ角ゴ ProN W3" charset="0"/>
              </a:rPr>
              <a:t>Performance</a:t>
            </a:r>
          </a:p>
          <a:p>
            <a:pPr lvl="2" eaLnBrk="1" hangingPunct="1"/>
            <a:r>
              <a:rPr lang="en-US" altLang="en-US" dirty="0">
                <a:ea typeface="ヒラギノ角ゴ ProN W3"/>
                <a:cs typeface="ヒラギノ角ゴ ProN W3"/>
              </a:rPr>
              <a:t>Cannot see encrypted traffic</a:t>
            </a:r>
          </a:p>
          <a:p>
            <a:pPr lvl="3" eaLnBrk="1" hangingPunct="1"/>
            <a:r>
              <a:rPr lang="en-US" altLang="en-US" dirty="0">
                <a:ea typeface="ヒラギノ角ゴ ProN W3"/>
                <a:cs typeface="ヒラギノ角ゴ ProN W3"/>
              </a:rPr>
              <a:t>Unless a root certificate is installed on the host</a:t>
            </a: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247253096"/>
      </p:ext>
    </p:extLst>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4274"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Chaining Proxies</a:t>
            </a:r>
          </a:p>
        </p:txBody>
      </p:sp>
      <p:sp>
        <p:nvSpPr>
          <p:cNvPr id="4" name="Content Placeholder 3"/>
          <p:cNvSpPr>
            <a:spLocks noGrp="1"/>
          </p:cNvSpPr>
          <p:nvPr>
            <p:ph idx="1"/>
          </p:nvPr>
        </p:nvSpPr>
        <p:spPr>
          <a:xfrm>
            <a:off x="571500" y="8229600"/>
            <a:ext cx="5016500" cy="1524000"/>
          </a:xfrm>
        </p:spPr>
        <p:txBody>
          <a:bodyPr/>
          <a:lstStyle/>
          <a:p>
            <a:r>
              <a:rPr lang="en-US" dirty="0"/>
              <a:t>Not typically done due to performance issues</a:t>
            </a:r>
          </a:p>
        </p:txBody>
      </p:sp>
      <p:sp>
        <p:nvSpPr>
          <p:cNvPr id="109"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grpSp>
        <p:nvGrpSpPr>
          <p:cNvPr id="110" name="Group 1"/>
          <p:cNvGrpSpPr>
            <a:grpSpLocks/>
          </p:cNvGrpSpPr>
          <p:nvPr/>
        </p:nvGrpSpPr>
        <p:grpSpPr bwMode="auto">
          <a:xfrm>
            <a:off x="1625600" y="1981200"/>
            <a:ext cx="10339388" cy="6967538"/>
            <a:chOff x="1625600" y="1981200"/>
            <a:chExt cx="10339388" cy="6967538"/>
          </a:xfrm>
        </p:grpSpPr>
        <p:sp>
          <p:nvSpPr>
            <p:cNvPr id="111" name="Freeform 6"/>
            <p:cNvSpPr>
              <a:spLocks/>
            </p:cNvSpPr>
            <p:nvPr/>
          </p:nvSpPr>
          <p:spPr bwMode="auto">
            <a:xfrm>
              <a:off x="1625600" y="1981200"/>
              <a:ext cx="10339388" cy="6967538"/>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12" name="Object 7"/>
            <p:cNvGraphicFramePr>
              <a:graphicFrameLocks noChangeAspect="1"/>
            </p:cNvGraphicFramePr>
            <p:nvPr/>
          </p:nvGraphicFramePr>
          <p:xfrm>
            <a:off x="3410139" y="4060533"/>
            <a:ext cx="796507" cy="614348"/>
          </p:xfrm>
          <a:graphic>
            <a:graphicData uri="http://schemas.openxmlformats.org/presentationml/2006/ole">
              <mc:AlternateContent xmlns:mc="http://schemas.openxmlformats.org/markup-compatibility/2006">
                <mc:Choice xmlns:v="urn:schemas-microsoft-com:vml" Requires="v">
                  <p:oleObj spid="_x0000_s3103" name="Clip" r:id="rId3" imgW="1307079" imgH="1083682" progId="">
                    <p:embed/>
                  </p:oleObj>
                </mc:Choice>
                <mc:Fallback>
                  <p:oleObj name="Clip" r:id="rId3" imgW="1307079" imgH="1083682" progId="">
                    <p:embed/>
                    <p:pic>
                      <p:nvPicPr>
                        <p:cNvPr id="11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139" y="4060533"/>
                          <a:ext cx="796507" cy="6143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3" name="Line 8"/>
            <p:cNvSpPr>
              <a:spLocks noChangeShapeType="1"/>
            </p:cNvSpPr>
            <p:nvPr/>
          </p:nvSpPr>
          <p:spPr bwMode="auto">
            <a:xfrm flipV="1">
              <a:off x="4188406" y="4518340"/>
              <a:ext cx="139845" cy="147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14" name="Object 9"/>
            <p:cNvGraphicFramePr>
              <a:graphicFrameLocks noChangeAspect="1"/>
            </p:cNvGraphicFramePr>
            <p:nvPr/>
          </p:nvGraphicFramePr>
          <p:xfrm>
            <a:off x="3410139" y="5168132"/>
            <a:ext cx="796507" cy="614348"/>
          </p:xfrm>
          <a:graphic>
            <a:graphicData uri="http://schemas.openxmlformats.org/presentationml/2006/ole">
              <mc:AlternateContent xmlns:mc="http://schemas.openxmlformats.org/markup-compatibility/2006">
                <mc:Choice xmlns:v="urn:schemas-microsoft-com:vml" Requires="v">
                  <p:oleObj spid="_x0000_s3104" name="Clip" r:id="rId5" imgW="1307079" imgH="1083682" progId="">
                    <p:embed/>
                  </p:oleObj>
                </mc:Choice>
                <mc:Fallback>
                  <p:oleObj name="Clip" r:id="rId5" imgW="1307079" imgH="1083682" progId="">
                    <p:embed/>
                    <p:pic>
                      <p:nvPicPr>
                        <p:cNvPr id="11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139" y="5168132"/>
                          <a:ext cx="796507" cy="6143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5" name="Line 10"/>
            <p:cNvSpPr>
              <a:spLocks noChangeShapeType="1"/>
            </p:cNvSpPr>
            <p:nvPr/>
          </p:nvSpPr>
          <p:spPr bwMode="auto">
            <a:xfrm flipV="1">
              <a:off x="4188406" y="5634800"/>
              <a:ext cx="139845" cy="29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16" name="Line 11"/>
            <p:cNvSpPr>
              <a:spLocks noChangeShapeType="1"/>
            </p:cNvSpPr>
            <p:nvPr/>
          </p:nvSpPr>
          <p:spPr bwMode="auto">
            <a:xfrm>
              <a:off x="4316090" y="4515388"/>
              <a:ext cx="0" cy="1116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17" name="Object 12"/>
            <p:cNvGraphicFramePr>
              <a:graphicFrameLocks noChangeAspect="1"/>
            </p:cNvGraphicFramePr>
            <p:nvPr/>
          </p:nvGraphicFramePr>
          <p:xfrm>
            <a:off x="5073076" y="5939022"/>
            <a:ext cx="799546" cy="617301"/>
          </p:xfrm>
          <a:graphic>
            <a:graphicData uri="http://schemas.openxmlformats.org/presentationml/2006/ole">
              <mc:AlternateContent xmlns:mc="http://schemas.openxmlformats.org/markup-compatibility/2006">
                <mc:Choice xmlns:v="urn:schemas-microsoft-com:vml" Requires="v">
                  <p:oleObj spid="_x0000_s3105" name="Clip" r:id="rId6" imgW="1307079" imgH="1083682" progId="">
                    <p:embed/>
                  </p:oleObj>
                </mc:Choice>
                <mc:Fallback>
                  <p:oleObj name="Clip" r:id="rId6" imgW="1307079" imgH="1083682" progId="">
                    <p:embed/>
                    <p:pic>
                      <p:nvPicPr>
                        <p:cNvPr id="117"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076" y="5939022"/>
                          <a:ext cx="799546" cy="61730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8" name="Object 13"/>
            <p:cNvGraphicFramePr>
              <a:graphicFrameLocks noChangeAspect="1"/>
            </p:cNvGraphicFramePr>
            <p:nvPr/>
          </p:nvGraphicFramePr>
          <p:xfrm>
            <a:off x="3896556" y="5918346"/>
            <a:ext cx="796507" cy="614348"/>
          </p:xfrm>
          <a:graphic>
            <a:graphicData uri="http://schemas.openxmlformats.org/presentationml/2006/ole">
              <mc:AlternateContent xmlns:mc="http://schemas.openxmlformats.org/markup-compatibility/2006">
                <mc:Choice xmlns:v="urn:schemas-microsoft-com:vml" Requires="v">
                  <p:oleObj spid="_x0000_s3106" name="Clip" r:id="rId7" imgW="1307079" imgH="1083682" progId="">
                    <p:embed/>
                  </p:oleObj>
                </mc:Choice>
                <mc:Fallback>
                  <p:oleObj name="Clip" r:id="rId7" imgW="1307079" imgH="1083682" progId="">
                    <p:embed/>
                    <p:pic>
                      <p:nvPicPr>
                        <p:cNvPr id="118"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556" y="5918346"/>
                          <a:ext cx="796507" cy="6143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 name="Line 14"/>
            <p:cNvSpPr>
              <a:spLocks noChangeShapeType="1"/>
            </p:cNvSpPr>
            <p:nvPr/>
          </p:nvSpPr>
          <p:spPr bwMode="auto">
            <a:xfrm rot="-5400000">
              <a:off x="5504894" y="5893198"/>
              <a:ext cx="112237" cy="30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0" name="Line 15"/>
            <p:cNvSpPr>
              <a:spLocks noChangeShapeType="1"/>
            </p:cNvSpPr>
            <p:nvPr/>
          </p:nvSpPr>
          <p:spPr bwMode="auto">
            <a:xfrm rot="5400000" flipH="1">
              <a:off x="4305660" y="5876996"/>
              <a:ext cx="118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1" name="Line 16"/>
            <p:cNvSpPr>
              <a:spLocks noChangeShapeType="1"/>
            </p:cNvSpPr>
            <p:nvPr/>
          </p:nvSpPr>
          <p:spPr bwMode="auto">
            <a:xfrm rot="16200000" flipV="1">
              <a:off x="4968192" y="5229318"/>
              <a:ext cx="0" cy="1200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2" name="Line 17"/>
            <p:cNvSpPr>
              <a:spLocks noChangeShapeType="1"/>
            </p:cNvSpPr>
            <p:nvPr/>
          </p:nvSpPr>
          <p:spPr bwMode="auto">
            <a:xfrm flipV="1">
              <a:off x="4328250" y="5132689"/>
              <a:ext cx="179367" cy="59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3" name="Line 18"/>
            <p:cNvSpPr>
              <a:spLocks noChangeShapeType="1"/>
            </p:cNvSpPr>
            <p:nvPr/>
          </p:nvSpPr>
          <p:spPr bwMode="auto">
            <a:xfrm>
              <a:off x="5237242" y="5371931"/>
              <a:ext cx="823867" cy="56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4" name="Line 19"/>
            <p:cNvSpPr>
              <a:spLocks noChangeShapeType="1"/>
            </p:cNvSpPr>
            <p:nvPr/>
          </p:nvSpPr>
          <p:spPr bwMode="auto">
            <a:xfrm flipH="1">
              <a:off x="7003541" y="5212437"/>
              <a:ext cx="535058" cy="729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5" name="Line 20"/>
            <p:cNvSpPr>
              <a:spLocks noChangeShapeType="1"/>
            </p:cNvSpPr>
            <p:nvPr/>
          </p:nvSpPr>
          <p:spPr bwMode="auto">
            <a:xfrm>
              <a:off x="6587047" y="6125098"/>
              <a:ext cx="0" cy="425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126" name="Group 21"/>
            <p:cNvGrpSpPr>
              <a:grpSpLocks/>
            </p:cNvGrpSpPr>
            <p:nvPr/>
          </p:nvGrpSpPr>
          <p:grpSpPr bwMode="auto">
            <a:xfrm>
              <a:off x="7520358" y="6641988"/>
              <a:ext cx="398254" cy="762032"/>
              <a:chOff x="4180" y="783"/>
              <a:chExt cx="150" cy="307"/>
            </a:xfrm>
          </p:grpSpPr>
          <p:sp>
            <p:nvSpPr>
              <p:cNvPr id="199" name="AutoShape 2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200" name="Rectangle 2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201"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202"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203" name="Line 2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204" name="Line 2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205"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206" name="Rectangle 2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127" name="Line 33"/>
            <p:cNvSpPr>
              <a:spLocks noChangeShapeType="1"/>
            </p:cNvSpPr>
            <p:nvPr/>
          </p:nvSpPr>
          <p:spPr bwMode="auto">
            <a:xfrm flipH="1">
              <a:off x="7742286" y="4119605"/>
              <a:ext cx="510737" cy="6704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28" name="Oval 35"/>
            <p:cNvSpPr>
              <a:spLocks noChangeArrowheads="1"/>
            </p:cNvSpPr>
            <p:nvPr/>
          </p:nvSpPr>
          <p:spPr bwMode="auto">
            <a:xfrm>
              <a:off x="7859736" y="3873038"/>
              <a:ext cx="952666" cy="240659"/>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29" name="Line 36"/>
            <p:cNvSpPr>
              <a:spLocks noChangeShapeType="1"/>
            </p:cNvSpPr>
            <p:nvPr/>
          </p:nvSpPr>
          <p:spPr bwMode="auto">
            <a:xfrm>
              <a:off x="7859736" y="3853190"/>
              <a:ext cx="0" cy="148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0" name="Line 37"/>
            <p:cNvSpPr>
              <a:spLocks noChangeShapeType="1"/>
            </p:cNvSpPr>
            <p:nvPr/>
          </p:nvSpPr>
          <p:spPr bwMode="auto">
            <a:xfrm>
              <a:off x="8812402" y="3853190"/>
              <a:ext cx="0" cy="148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1" name="Rectangle 38"/>
            <p:cNvSpPr>
              <a:spLocks noChangeArrowheads="1"/>
            </p:cNvSpPr>
            <p:nvPr/>
          </p:nvSpPr>
          <p:spPr bwMode="auto">
            <a:xfrm>
              <a:off x="7859736" y="3853190"/>
              <a:ext cx="944661" cy="14638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32" name="Oval 39"/>
            <p:cNvSpPr>
              <a:spLocks noChangeArrowheads="1"/>
            </p:cNvSpPr>
            <p:nvPr/>
          </p:nvSpPr>
          <p:spPr bwMode="auto">
            <a:xfrm>
              <a:off x="7851730" y="3679518"/>
              <a:ext cx="952666" cy="2803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33" name="Group 40"/>
            <p:cNvGrpSpPr>
              <a:grpSpLocks/>
            </p:cNvGrpSpPr>
            <p:nvPr/>
          </p:nvGrpSpPr>
          <p:grpSpPr bwMode="auto">
            <a:xfrm>
              <a:off x="8090138" y="3764630"/>
              <a:ext cx="469662" cy="121570"/>
              <a:chOff x="2848" y="848"/>
              <a:chExt cx="140" cy="98"/>
            </a:xfrm>
          </p:grpSpPr>
          <p:sp>
            <p:nvSpPr>
              <p:cNvPr id="196"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7"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8"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34" name="Group 44"/>
            <p:cNvGrpSpPr>
              <a:grpSpLocks/>
            </p:cNvGrpSpPr>
            <p:nvPr/>
          </p:nvGrpSpPr>
          <p:grpSpPr bwMode="auto">
            <a:xfrm flipV="1">
              <a:off x="8102600" y="3764630"/>
              <a:ext cx="469662" cy="121570"/>
              <a:chOff x="2848" y="848"/>
              <a:chExt cx="140" cy="98"/>
            </a:xfrm>
          </p:grpSpPr>
          <p:sp>
            <p:nvSpPr>
              <p:cNvPr id="193"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4"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5"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35" name="Oval 49"/>
            <p:cNvSpPr>
              <a:spLocks noChangeArrowheads="1"/>
            </p:cNvSpPr>
            <p:nvPr/>
          </p:nvSpPr>
          <p:spPr bwMode="auto">
            <a:xfrm>
              <a:off x="7221315" y="4961278"/>
              <a:ext cx="952666" cy="24229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36" name="Line 50"/>
            <p:cNvSpPr>
              <a:spLocks noChangeShapeType="1"/>
            </p:cNvSpPr>
            <p:nvPr/>
          </p:nvSpPr>
          <p:spPr bwMode="auto">
            <a:xfrm>
              <a:off x="7221315" y="4941295"/>
              <a:ext cx="0" cy="149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7" name="Line 51"/>
            <p:cNvSpPr>
              <a:spLocks noChangeShapeType="1"/>
            </p:cNvSpPr>
            <p:nvPr/>
          </p:nvSpPr>
          <p:spPr bwMode="auto">
            <a:xfrm>
              <a:off x="8173981" y="4941295"/>
              <a:ext cx="0" cy="1498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38" name="Rectangle 52"/>
            <p:cNvSpPr>
              <a:spLocks noChangeArrowheads="1"/>
            </p:cNvSpPr>
            <p:nvPr/>
          </p:nvSpPr>
          <p:spPr bwMode="auto">
            <a:xfrm>
              <a:off x="7221315" y="4941295"/>
              <a:ext cx="944661" cy="1473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39" name="Oval 53"/>
            <p:cNvSpPr>
              <a:spLocks noChangeArrowheads="1"/>
            </p:cNvSpPr>
            <p:nvPr/>
          </p:nvSpPr>
          <p:spPr bwMode="auto">
            <a:xfrm>
              <a:off x="7213309" y="4766442"/>
              <a:ext cx="952666" cy="282263"/>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40" name="Group 54"/>
            <p:cNvGrpSpPr>
              <a:grpSpLocks/>
            </p:cNvGrpSpPr>
            <p:nvPr/>
          </p:nvGrpSpPr>
          <p:grpSpPr bwMode="auto">
            <a:xfrm>
              <a:off x="7480538" y="4830603"/>
              <a:ext cx="469662" cy="122397"/>
              <a:chOff x="2848" y="848"/>
              <a:chExt cx="140" cy="98"/>
            </a:xfrm>
          </p:grpSpPr>
          <p:sp>
            <p:nvSpPr>
              <p:cNvPr id="190"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1"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92"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41" name="Group 58"/>
            <p:cNvGrpSpPr>
              <a:grpSpLocks/>
            </p:cNvGrpSpPr>
            <p:nvPr/>
          </p:nvGrpSpPr>
          <p:grpSpPr bwMode="auto">
            <a:xfrm flipV="1">
              <a:off x="7493000" y="4830603"/>
              <a:ext cx="469662" cy="122397"/>
              <a:chOff x="2848" y="848"/>
              <a:chExt cx="140" cy="98"/>
            </a:xfrm>
          </p:grpSpPr>
          <p:sp>
            <p:nvSpPr>
              <p:cNvPr id="18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42" name="Oval 63"/>
            <p:cNvSpPr>
              <a:spLocks noChangeArrowheads="1"/>
            </p:cNvSpPr>
            <p:nvPr/>
          </p:nvSpPr>
          <p:spPr bwMode="auto">
            <a:xfrm>
              <a:off x="6053889" y="5869671"/>
              <a:ext cx="949651" cy="240659"/>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43" name="Line 64"/>
            <p:cNvSpPr>
              <a:spLocks noChangeShapeType="1"/>
            </p:cNvSpPr>
            <p:nvPr/>
          </p:nvSpPr>
          <p:spPr bwMode="auto">
            <a:xfrm>
              <a:off x="6053889" y="5849823"/>
              <a:ext cx="0" cy="148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4" name="Line 65"/>
            <p:cNvSpPr>
              <a:spLocks noChangeShapeType="1"/>
            </p:cNvSpPr>
            <p:nvPr/>
          </p:nvSpPr>
          <p:spPr bwMode="auto">
            <a:xfrm>
              <a:off x="7003540" y="5849823"/>
              <a:ext cx="0" cy="148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45" name="Rectangle 66"/>
            <p:cNvSpPr>
              <a:spLocks noChangeArrowheads="1"/>
            </p:cNvSpPr>
            <p:nvPr/>
          </p:nvSpPr>
          <p:spPr bwMode="auto">
            <a:xfrm>
              <a:off x="6053889" y="5849823"/>
              <a:ext cx="941670" cy="14638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46" name="Oval 67"/>
            <p:cNvSpPr>
              <a:spLocks noChangeArrowheads="1"/>
            </p:cNvSpPr>
            <p:nvPr/>
          </p:nvSpPr>
          <p:spPr bwMode="auto">
            <a:xfrm>
              <a:off x="6045909" y="5676151"/>
              <a:ext cx="949651" cy="280356"/>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47" name="Group 68"/>
            <p:cNvGrpSpPr>
              <a:grpSpLocks/>
            </p:cNvGrpSpPr>
            <p:nvPr/>
          </p:nvGrpSpPr>
          <p:grpSpPr bwMode="auto">
            <a:xfrm>
              <a:off x="6339025" y="5745830"/>
              <a:ext cx="468175" cy="121570"/>
              <a:chOff x="2848" y="848"/>
              <a:chExt cx="140" cy="98"/>
            </a:xfrm>
          </p:grpSpPr>
          <p:sp>
            <p:nvSpPr>
              <p:cNvPr id="18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48" name="Group 72"/>
            <p:cNvGrpSpPr>
              <a:grpSpLocks/>
            </p:cNvGrpSpPr>
            <p:nvPr/>
          </p:nvGrpSpPr>
          <p:grpSpPr bwMode="auto">
            <a:xfrm flipV="1">
              <a:off x="6339025" y="5745830"/>
              <a:ext cx="468175" cy="121570"/>
              <a:chOff x="2848" y="848"/>
              <a:chExt cx="140" cy="98"/>
            </a:xfrm>
          </p:grpSpPr>
          <p:sp>
            <p:nvSpPr>
              <p:cNvPr id="181"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2"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3"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49" name="Oval 77"/>
            <p:cNvSpPr>
              <a:spLocks noChangeArrowheads="1"/>
            </p:cNvSpPr>
            <p:nvPr/>
          </p:nvSpPr>
          <p:spPr bwMode="auto">
            <a:xfrm>
              <a:off x="4515623" y="5169668"/>
              <a:ext cx="952666" cy="240659"/>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50" name="Line 78"/>
            <p:cNvSpPr>
              <a:spLocks noChangeShapeType="1"/>
            </p:cNvSpPr>
            <p:nvPr/>
          </p:nvSpPr>
          <p:spPr bwMode="auto">
            <a:xfrm>
              <a:off x="4515623" y="5149820"/>
              <a:ext cx="0" cy="148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1" name="Line 79"/>
            <p:cNvSpPr>
              <a:spLocks noChangeShapeType="1"/>
            </p:cNvSpPr>
            <p:nvPr/>
          </p:nvSpPr>
          <p:spPr bwMode="auto">
            <a:xfrm>
              <a:off x="5468289" y="5149820"/>
              <a:ext cx="0" cy="1488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2" name="Rectangle 80"/>
            <p:cNvSpPr>
              <a:spLocks noChangeArrowheads="1"/>
            </p:cNvSpPr>
            <p:nvPr/>
          </p:nvSpPr>
          <p:spPr bwMode="auto">
            <a:xfrm>
              <a:off x="4515623" y="5149820"/>
              <a:ext cx="944661" cy="14638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153" name="Oval 81"/>
            <p:cNvSpPr>
              <a:spLocks noChangeArrowheads="1"/>
            </p:cNvSpPr>
            <p:nvPr/>
          </p:nvSpPr>
          <p:spPr bwMode="auto">
            <a:xfrm>
              <a:off x="4507617" y="4976148"/>
              <a:ext cx="952666" cy="280355"/>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154" name="Group 82"/>
            <p:cNvGrpSpPr>
              <a:grpSpLocks/>
            </p:cNvGrpSpPr>
            <p:nvPr/>
          </p:nvGrpSpPr>
          <p:grpSpPr bwMode="auto">
            <a:xfrm>
              <a:off x="4683740" y="5060030"/>
              <a:ext cx="469662" cy="121570"/>
              <a:chOff x="2848" y="848"/>
              <a:chExt cx="140" cy="98"/>
            </a:xfrm>
          </p:grpSpPr>
          <p:sp>
            <p:nvSpPr>
              <p:cNvPr id="178"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9"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80"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155" name="Group 86"/>
            <p:cNvGrpSpPr>
              <a:grpSpLocks/>
            </p:cNvGrpSpPr>
            <p:nvPr/>
          </p:nvGrpSpPr>
          <p:grpSpPr bwMode="auto">
            <a:xfrm flipV="1">
              <a:off x="4683740" y="5060030"/>
              <a:ext cx="469662" cy="121570"/>
              <a:chOff x="2848" y="848"/>
              <a:chExt cx="140" cy="98"/>
            </a:xfrm>
          </p:grpSpPr>
          <p:sp>
            <p:nvSpPr>
              <p:cNvPr id="175"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6"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7"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156" name="Line 90"/>
            <p:cNvSpPr>
              <a:spLocks noChangeShapeType="1"/>
            </p:cNvSpPr>
            <p:nvPr/>
          </p:nvSpPr>
          <p:spPr bwMode="auto">
            <a:xfrm>
              <a:off x="4945392" y="5451677"/>
              <a:ext cx="0" cy="425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157" name="Object 91"/>
            <p:cNvGraphicFramePr>
              <a:graphicFrameLocks noChangeAspect="1"/>
            </p:cNvGraphicFramePr>
            <p:nvPr/>
          </p:nvGraphicFramePr>
          <p:xfrm>
            <a:off x="6067189" y="6591766"/>
            <a:ext cx="796507" cy="614348"/>
          </p:xfrm>
          <a:graphic>
            <a:graphicData uri="http://schemas.openxmlformats.org/presentationml/2006/ole">
              <mc:AlternateContent xmlns:mc="http://schemas.openxmlformats.org/markup-compatibility/2006">
                <mc:Choice xmlns:v="urn:schemas-microsoft-com:vml" Requires="v">
                  <p:oleObj spid="_x0000_s3107" name="Clip" r:id="rId8" imgW="1307079" imgH="1083682" progId="">
                    <p:embed/>
                  </p:oleObj>
                </mc:Choice>
                <mc:Fallback>
                  <p:oleObj name="Clip" r:id="rId8" imgW="1307079" imgH="1083682" progId="">
                    <p:embed/>
                    <p:pic>
                      <p:nvPicPr>
                        <p:cNvPr id="157" name="Object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189" y="6591766"/>
                          <a:ext cx="796507" cy="6143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 name="Line 92"/>
            <p:cNvSpPr>
              <a:spLocks noChangeShapeType="1"/>
            </p:cNvSpPr>
            <p:nvPr/>
          </p:nvSpPr>
          <p:spPr bwMode="auto">
            <a:xfrm rot="-5400000">
              <a:off x="7427898" y="6322028"/>
              <a:ext cx="60445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9" name="Line 93"/>
            <p:cNvSpPr>
              <a:spLocks noChangeShapeType="1"/>
            </p:cNvSpPr>
            <p:nvPr/>
          </p:nvSpPr>
          <p:spPr bwMode="auto">
            <a:xfrm rot="5400000" flipH="1">
              <a:off x="6519528" y="6550416"/>
              <a:ext cx="118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0" name="Line 94"/>
            <p:cNvSpPr>
              <a:spLocks noChangeShapeType="1"/>
            </p:cNvSpPr>
            <p:nvPr/>
          </p:nvSpPr>
          <p:spPr bwMode="auto">
            <a:xfrm rot="16200000" flipV="1">
              <a:off x="7367403" y="5647957"/>
              <a:ext cx="0" cy="7436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1" name="Freeform 99"/>
            <p:cNvSpPr>
              <a:spLocks/>
            </p:cNvSpPr>
            <p:nvPr/>
          </p:nvSpPr>
          <p:spPr bwMode="auto">
            <a:xfrm>
              <a:off x="4051602" y="4494711"/>
              <a:ext cx="3979493" cy="2439672"/>
            </a:xfrm>
            <a:custGeom>
              <a:avLst/>
              <a:gdLst>
                <a:gd name="T0" fmla="*/ 0 w 1257"/>
                <a:gd name="T1" fmla="*/ 0 h 748"/>
                <a:gd name="T2" fmla="*/ 2147483646 w 1257"/>
                <a:gd name="T3" fmla="*/ 2147483646 h 748"/>
                <a:gd name="T4" fmla="*/ 2147483646 w 1257"/>
                <a:gd name="T5" fmla="*/ 2147483646 h 748"/>
                <a:gd name="T6" fmla="*/ 0 60000 65536"/>
                <a:gd name="T7" fmla="*/ 0 60000 65536"/>
                <a:gd name="T8" fmla="*/ 0 60000 65536"/>
                <a:gd name="T9" fmla="*/ 0 w 1257"/>
                <a:gd name="T10" fmla="*/ 0 h 748"/>
                <a:gd name="T11" fmla="*/ 1257 w 1257"/>
                <a:gd name="T12" fmla="*/ 748 h 748"/>
              </a:gdLst>
              <a:ahLst/>
              <a:cxnLst>
                <a:cxn ang="T6">
                  <a:pos x="T0" y="T1"/>
                </a:cxn>
                <a:cxn ang="T7">
                  <a:pos x="T2" y="T3"/>
                </a:cxn>
                <a:cxn ang="T8">
                  <a:pos x="T4" y="T5"/>
                </a:cxn>
              </a:cxnLst>
              <a:rect l="T9" t="T10" r="T11" b="T12"/>
              <a:pathLst>
                <a:path w="1257" h="748">
                  <a:moveTo>
                    <a:pt x="0" y="0"/>
                  </a:moveTo>
                  <a:cubicBezTo>
                    <a:pt x="437" y="256"/>
                    <a:pt x="875" y="512"/>
                    <a:pt x="1066" y="630"/>
                  </a:cubicBezTo>
                  <a:cubicBezTo>
                    <a:pt x="1257" y="748"/>
                    <a:pt x="1131" y="695"/>
                    <a:pt x="1144" y="70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2" name="Line 102"/>
            <p:cNvSpPr>
              <a:spLocks noChangeShapeType="1"/>
            </p:cNvSpPr>
            <p:nvPr/>
          </p:nvSpPr>
          <p:spPr bwMode="auto">
            <a:xfrm rot="16200000" flipV="1">
              <a:off x="9367222" y="3271081"/>
              <a:ext cx="0" cy="12008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163" name="Group 103"/>
            <p:cNvGrpSpPr>
              <a:grpSpLocks/>
            </p:cNvGrpSpPr>
            <p:nvPr/>
          </p:nvGrpSpPr>
          <p:grpSpPr bwMode="auto">
            <a:xfrm>
              <a:off x="9776114" y="3573198"/>
              <a:ext cx="398254" cy="762032"/>
              <a:chOff x="4180" y="783"/>
              <a:chExt cx="150" cy="307"/>
            </a:xfrm>
          </p:grpSpPr>
          <p:sp>
            <p:nvSpPr>
              <p:cNvPr id="167" name="AutoShape 10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68" name="Rectangle 10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69" name="Rectangle 10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70" name="AutoShape 10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71" name="Line 10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2" name="Line 10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73" name="Rectangle 11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174" name="Rectangle 11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164" name="Freeform 114"/>
            <p:cNvSpPr>
              <a:spLocks/>
            </p:cNvSpPr>
            <p:nvPr/>
          </p:nvSpPr>
          <p:spPr bwMode="auto">
            <a:xfrm>
              <a:off x="7529479" y="2802300"/>
              <a:ext cx="3632922" cy="3996218"/>
            </a:xfrm>
            <a:custGeom>
              <a:avLst/>
              <a:gdLst>
                <a:gd name="T0" fmla="*/ 2147483646 w 1195"/>
                <a:gd name="T1" fmla="*/ 2147483646 h 1353"/>
                <a:gd name="T2" fmla="*/ 2147483646 w 1195"/>
                <a:gd name="T3" fmla="*/ 2147483646 h 1353"/>
                <a:gd name="T4" fmla="*/ 2147483646 w 1195"/>
                <a:gd name="T5" fmla="*/ 2147483646 h 1353"/>
                <a:gd name="T6" fmla="*/ 2147483646 w 1195"/>
                <a:gd name="T7" fmla="*/ 2147483646 h 1353"/>
                <a:gd name="T8" fmla="*/ 2147483646 w 1195"/>
                <a:gd name="T9" fmla="*/ 0 h 1353"/>
                <a:gd name="T10" fmla="*/ 0 60000 65536"/>
                <a:gd name="T11" fmla="*/ 0 60000 65536"/>
                <a:gd name="T12" fmla="*/ 0 60000 65536"/>
                <a:gd name="T13" fmla="*/ 0 60000 65536"/>
                <a:gd name="T14" fmla="*/ 0 60000 65536"/>
                <a:gd name="T15" fmla="*/ 0 w 1195"/>
                <a:gd name="T16" fmla="*/ 0 h 1353"/>
                <a:gd name="T17" fmla="*/ 1195 w 1195"/>
                <a:gd name="T18" fmla="*/ 1353 h 1353"/>
              </a:gdLst>
              <a:ahLst/>
              <a:cxnLst>
                <a:cxn ang="T10">
                  <a:pos x="T0" y="T1"/>
                </a:cxn>
                <a:cxn ang="T11">
                  <a:pos x="T2" y="T3"/>
                </a:cxn>
                <a:cxn ang="T12">
                  <a:pos x="T4" y="T5"/>
                </a:cxn>
                <a:cxn ang="T13">
                  <a:pos x="T6" y="T7"/>
                </a:cxn>
                <a:cxn ang="T14">
                  <a:pos x="T8" y="T9"/>
                </a:cxn>
              </a:cxnLst>
              <a:rect l="T15" t="T16" r="T17" b="T18"/>
              <a:pathLst>
                <a:path w="1195" h="1353">
                  <a:moveTo>
                    <a:pt x="104" y="1353"/>
                  </a:moveTo>
                  <a:cubicBezTo>
                    <a:pt x="52" y="1138"/>
                    <a:pt x="0" y="924"/>
                    <a:pt x="17" y="760"/>
                  </a:cubicBezTo>
                  <a:cubicBezTo>
                    <a:pt x="34" y="596"/>
                    <a:pt x="74" y="440"/>
                    <a:pt x="209" y="367"/>
                  </a:cubicBezTo>
                  <a:cubicBezTo>
                    <a:pt x="344" y="294"/>
                    <a:pt x="664" y="384"/>
                    <a:pt x="828" y="323"/>
                  </a:cubicBezTo>
                  <a:cubicBezTo>
                    <a:pt x="992" y="262"/>
                    <a:pt x="1093" y="131"/>
                    <a:pt x="1195"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5" name="Text Box 115"/>
            <p:cNvSpPr txBox="1">
              <a:spLocks noChangeArrowheads="1"/>
            </p:cNvSpPr>
            <p:nvPr/>
          </p:nvSpPr>
          <p:spPr bwMode="auto">
            <a:xfrm>
              <a:off x="7985495" y="6591766"/>
              <a:ext cx="233479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proxy 1</a:t>
              </a:r>
            </a:p>
          </p:txBody>
        </p:sp>
        <p:sp>
          <p:nvSpPr>
            <p:cNvPr id="166" name="Text Box 116"/>
            <p:cNvSpPr txBox="1">
              <a:spLocks noChangeArrowheads="1"/>
            </p:cNvSpPr>
            <p:nvPr/>
          </p:nvSpPr>
          <p:spPr bwMode="auto">
            <a:xfrm>
              <a:off x="9286659" y="4347031"/>
              <a:ext cx="242904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proxy 2</a:t>
              </a:r>
            </a:p>
          </p:txBody>
        </p:sp>
      </p:grpSp>
    </p:spTree>
    <p:extLst>
      <p:ext uri="{BB962C8B-B14F-4D97-AF65-F5344CB8AC3E}">
        <p14:creationId xmlns:p14="http://schemas.microsoft.com/office/powerpoint/2010/main" val="517943334"/>
      </p:ext>
    </p:extLst>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5298"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SOCKS Proxy Protocol</a:t>
            </a:r>
          </a:p>
        </p:txBody>
      </p:sp>
      <p:sp>
        <p:nvSpPr>
          <p:cNvPr id="55299" name="Rectangle 5"/>
          <p:cNvSpPr>
            <a:spLocks noGrp="1" noChangeArrowheads="1"/>
          </p:cNvSpPr>
          <p:nvPr>
            <p:ph type="body" idx="1"/>
          </p:nvPr>
        </p:nvSpPr>
        <p:spPr>
          <a:xfrm>
            <a:off x="482600" y="1981200"/>
            <a:ext cx="12128500" cy="4191000"/>
          </a:xfrm>
        </p:spPr>
        <p:txBody>
          <a:bodyPr/>
          <a:lstStyle/>
          <a:p>
            <a:pPr eaLnBrk="1" hangingPunct="1"/>
            <a:r>
              <a:rPr lang="en-US">
                <a:latin typeface="Arial" charset="0"/>
                <a:ea typeface="ヒラギノ角ゴ ProN W3" charset="0"/>
                <a:cs typeface="ヒラギノ角ゴ ProN W3" charset="0"/>
              </a:rPr>
              <a:t>Generic proxy protocol</a:t>
            </a:r>
          </a:p>
          <a:p>
            <a:pPr lvl="1" eaLnBrk="1" hangingPunct="1"/>
            <a:r>
              <a:rPr lang="en-US">
                <a:latin typeface="Arial" charset="0"/>
                <a:ea typeface="ヒラギノ角ゴ ProN W3" charset="0"/>
                <a:cs typeface="ヒラギノ角ゴ ProN W3" charset="0"/>
              </a:rPr>
              <a:t>Don</a:t>
            </a:r>
            <a:r>
              <a:rPr lang="ja-JP" altLang="en-US">
                <a:latin typeface="Arial" charset="0"/>
                <a:ea typeface="ヒラギノ角ゴ ProN W3" charset="0"/>
                <a:cs typeface="ヒラギノ角ゴ ProN W3" charset="0"/>
              </a:rPr>
              <a:t>’</a:t>
            </a:r>
            <a:r>
              <a:rPr lang="en-US" altLang="ja-JP">
                <a:latin typeface="Arial" charset="0"/>
                <a:ea typeface="ヒラギノ角ゴ ProN W3" charset="0"/>
                <a:cs typeface="ヒラギノ角ゴ ProN W3" charset="0"/>
              </a:rPr>
              <a:t>t have to redo all of the code when proxifying an application.</a:t>
            </a:r>
          </a:p>
          <a:p>
            <a:pPr eaLnBrk="1" hangingPunct="1"/>
            <a:endParaRPr lang="en-US">
              <a:latin typeface="Arial" charset="0"/>
              <a:ea typeface="ヒラギノ角ゴ ProN W3" charset="0"/>
              <a:cs typeface="ヒラギノ角ゴ ProN W3" charset="0"/>
            </a:endParaRPr>
          </a:p>
          <a:p>
            <a:pPr eaLnBrk="1" hangingPunct="1"/>
            <a:r>
              <a:rPr lang="en-US">
                <a:latin typeface="Arial" charset="0"/>
                <a:ea typeface="ヒラギノ角ゴ ProN W3" charset="0"/>
                <a:cs typeface="ヒラギノ角ゴ ProN W3" charset="0"/>
              </a:rPr>
              <a:t>Can be used by HTTP, FTP, telnet, SSL,…</a:t>
            </a:r>
          </a:p>
          <a:p>
            <a:pPr lvl="1" eaLnBrk="1" hangingPunct="1"/>
            <a:r>
              <a:rPr lang="en-US">
                <a:latin typeface="Arial" charset="0"/>
                <a:ea typeface="ヒラギノ角ゴ ProN W3" charset="0"/>
                <a:cs typeface="ヒラギノ角ゴ ProN W3" charset="0"/>
              </a:rPr>
              <a:t>Independent of application layer protocol</a:t>
            </a:r>
          </a:p>
          <a:p>
            <a:pPr eaLnBrk="1" hangingPunct="1"/>
            <a:endParaRPr lang="en-US">
              <a:latin typeface="Arial" charset="0"/>
              <a:ea typeface="ヒラギノ角ゴ ProN W3" charset="0"/>
              <a:cs typeface="ヒラギノ角ゴ ProN W3" charset="0"/>
            </a:endParaRPr>
          </a:p>
          <a:p>
            <a:pPr eaLnBrk="1" hangingPunct="1"/>
            <a:r>
              <a:rPr lang="en-US">
                <a:latin typeface="Arial" charset="0"/>
                <a:ea typeface="ヒラギノ角ゴ ProN W3" charset="0"/>
                <a:cs typeface="ヒラギノ角ゴ ProN W3" charset="0"/>
              </a:rPr>
              <a:t>Includes authentication, restricting which users/apps/IP addresses can pass through firewall.</a:t>
            </a:r>
          </a:p>
          <a:p>
            <a:pPr eaLnBrk="1" hangingPunct="1"/>
            <a:endParaRPr lang="en-US" sz="2800">
              <a:latin typeface="Arial" charset="0"/>
              <a:ea typeface="ヒラギノ角ゴ ProN W3" charset="0"/>
              <a:cs typeface="ヒラギノ角ゴ ProN W3" charset="0"/>
            </a:endParaRP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019436802"/>
      </p:ext>
    </p:extLst>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6322" name="Rectangle 4"/>
          <p:cNvSpPr>
            <a:spLocks noGrp="1" noChangeArrowheads="1"/>
          </p:cNvSpPr>
          <p:nvPr>
            <p:ph type="title"/>
          </p:nvPr>
        </p:nvSpPr>
        <p:spPr>
          <a:xfrm>
            <a:off x="622300" y="381000"/>
            <a:ext cx="12382500" cy="1371600"/>
          </a:xfrm>
        </p:spPr>
        <p:txBody>
          <a:bodyPr/>
          <a:lstStyle/>
          <a:p>
            <a:pPr eaLnBrk="1" hangingPunct="1"/>
            <a:r>
              <a:rPr lang="en-US">
                <a:latin typeface="Arial" charset="0"/>
                <a:ea typeface="ヒラギノ角ゴ ProN W3" charset="0"/>
                <a:cs typeface="ヒラギノ角ゴ ProN W3" charset="0"/>
              </a:rPr>
              <a:t>DeMilitarized Zone (DMZ)</a:t>
            </a:r>
          </a:p>
        </p:txBody>
      </p:sp>
      <p:sp>
        <p:nvSpPr>
          <p:cNvPr id="500"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grpSp>
        <p:nvGrpSpPr>
          <p:cNvPr id="501" name="Group 1"/>
          <p:cNvGrpSpPr>
            <a:grpSpLocks/>
          </p:cNvGrpSpPr>
          <p:nvPr/>
        </p:nvGrpSpPr>
        <p:grpSpPr bwMode="auto">
          <a:xfrm>
            <a:off x="863600" y="1781175"/>
            <a:ext cx="10983913" cy="7289800"/>
            <a:chOff x="863600" y="1781550"/>
            <a:chExt cx="10983912" cy="7289425"/>
          </a:xfrm>
        </p:grpSpPr>
        <p:sp>
          <p:nvSpPr>
            <p:cNvPr id="502" name="Freeform 211"/>
            <p:cNvSpPr>
              <a:spLocks/>
            </p:cNvSpPr>
            <p:nvPr/>
          </p:nvSpPr>
          <p:spPr bwMode="auto">
            <a:xfrm>
              <a:off x="7170013" y="2999153"/>
              <a:ext cx="4677499" cy="2120678"/>
            </a:xfrm>
            <a:custGeom>
              <a:avLst/>
              <a:gdLst>
                <a:gd name="T0" fmla="*/ 2147483646 w 1198"/>
                <a:gd name="T1" fmla="*/ 2147483646 h 719"/>
                <a:gd name="T2" fmla="*/ 2147483646 w 1198"/>
                <a:gd name="T3" fmla="*/ 0 h 719"/>
                <a:gd name="T4" fmla="*/ 2147483646 w 1198"/>
                <a:gd name="T5" fmla="*/ 2147483646 h 719"/>
                <a:gd name="T6" fmla="*/ 2147483646 w 1198"/>
                <a:gd name="T7" fmla="*/ 2147483646 h 719"/>
                <a:gd name="T8" fmla="*/ 2147483646 w 1198"/>
                <a:gd name="T9" fmla="*/ 2147483646 h 719"/>
                <a:gd name="T10" fmla="*/ 2147483646 w 1198"/>
                <a:gd name="T11" fmla="*/ 2147483646 h 719"/>
                <a:gd name="T12" fmla="*/ 2147483646 w 1198"/>
                <a:gd name="T13" fmla="*/ 2147483646 h 719"/>
                <a:gd name="T14" fmla="*/ 2147483646 w 1198"/>
                <a:gd name="T15" fmla="*/ 2147483646 h 719"/>
                <a:gd name="T16" fmla="*/ 2147483646 w 1198"/>
                <a:gd name="T17" fmla="*/ 2147483646 h 719"/>
                <a:gd name="T18" fmla="*/ 2147483646 w 1198"/>
                <a:gd name="T19" fmla="*/ 2147483646 h 719"/>
                <a:gd name="T20" fmla="*/ 2147483646 w 1198"/>
                <a:gd name="T21" fmla="*/ 2147483646 h 719"/>
                <a:gd name="T22" fmla="*/ 2147483646 w 1198"/>
                <a:gd name="T23" fmla="*/ 2147483646 h 719"/>
                <a:gd name="T24" fmla="*/ 2147483646 w 1198"/>
                <a:gd name="T25" fmla="*/ 2147483646 h 719"/>
                <a:gd name="T26" fmla="*/ 2147483646 w 1198"/>
                <a:gd name="T27" fmla="*/ 2147483646 h 719"/>
                <a:gd name="T28" fmla="*/ 2147483646 w 1198"/>
                <a:gd name="T29" fmla="*/ 2147483646 h 719"/>
                <a:gd name="T30" fmla="*/ 2147483646 w 1198"/>
                <a:gd name="T31" fmla="*/ 2147483646 h 719"/>
                <a:gd name="T32" fmla="*/ 2147483646 w 1198"/>
                <a:gd name="T33" fmla="*/ 2147483646 h 719"/>
                <a:gd name="T34" fmla="*/ 2147483646 w 1198"/>
                <a:gd name="T35" fmla="*/ 2147483646 h 719"/>
                <a:gd name="T36" fmla="*/ 2147483646 w 1198"/>
                <a:gd name="T37" fmla="*/ 2147483646 h 719"/>
                <a:gd name="T38" fmla="*/ 2147483646 w 1198"/>
                <a:gd name="T39" fmla="*/ 2147483646 h 719"/>
                <a:gd name="T40" fmla="*/ 2147483646 w 1198"/>
                <a:gd name="T41" fmla="*/ 2147483646 h 719"/>
                <a:gd name="T42" fmla="*/ 2147483646 w 1198"/>
                <a:gd name="T43" fmla="*/ 2147483646 h 719"/>
                <a:gd name="T44" fmla="*/ 0 w 1198"/>
                <a:gd name="T45" fmla="*/ 2147483646 h 719"/>
                <a:gd name="T46" fmla="*/ 2147483646 w 1198"/>
                <a:gd name="T47" fmla="*/ 2147483646 h 719"/>
                <a:gd name="T48" fmla="*/ 2147483646 w 1198"/>
                <a:gd name="T49" fmla="*/ 2147483646 h 719"/>
                <a:gd name="T50" fmla="*/ 2147483646 w 1198"/>
                <a:gd name="T51" fmla="*/ 2147483646 h 719"/>
                <a:gd name="T52" fmla="*/ 2147483646 w 1198"/>
                <a:gd name="T53" fmla="*/ 2147483646 h 719"/>
                <a:gd name="T54" fmla="*/ 2147483646 w 1198"/>
                <a:gd name="T55" fmla="*/ 2147483646 h 719"/>
                <a:gd name="T56" fmla="*/ 2147483646 w 1198"/>
                <a:gd name="T57" fmla="*/ 2147483646 h 719"/>
                <a:gd name="T58" fmla="*/ 2147483646 w 1198"/>
                <a:gd name="T59" fmla="*/ 2147483646 h 719"/>
                <a:gd name="T60" fmla="*/ 2147483646 w 1198"/>
                <a:gd name="T61" fmla="*/ 2147483646 h 719"/>
                <a:gd name="T62" fmla="*/ 2147483646 w 1198"/>
                <a:gd name="T63" fmla="*/ 2147483646 h 719"/>
                <a:gd name="T64" fmla="*/ 2147483646 w 1198"/>
                <a:gd name="T65" fmla="*/ 2147483646 h 719"/>
                <a:gd name="T66" fmla="*/ 2147483646 w 1198"/>
                <a:gd name="T67" fmla="*/ 2147483646 h 719"/>
                <a:gd name="T68" fmla="*/ 2147483646 w 1198"/>
                <a:gd name="T69" fmla="*/ 2147483646 h 719"/>
                <a:gd name="T70" fmla="*/ 2147483646 w 1198"/>
                <a:gd name="T71" fmla="*/ 2147483646 h 719"/>
                <a:gd name="T72" fmla="*/ 2147483646 w 1198"/>
                <a:gd name="T73" fmla="*/ 2147483646 h 719"/>
                <a:gd name="T74" fmla="*/ 2147483646 w 1198"/>
                <a:gd name="T75" fmla="*/ 2147483646 h 719"/>
                <a:gd name="T76" fmla="*/ 2147483646 w 1198"/>
                <a:gd name="T77" fmla="*/ 2147483646 h 719"/>
                <a:gd name="T78" fmla="*/ 2147483646 w 1198"/>
                <a:gd name="T79" fmla="*/ 2147483646 h 719"/>
                <a:gd name="T80" fmla="*/ 2147483646 w 1198"/>
                <a:gd name="T81" fmla="*/ 2147483646 h 719"/>
                <a:gd name="T82" fmla="*/ 2147483646 w 1198"/>
                <a:gd name="T83" fmla="*/ 2147483646 h 719"/>
                <a:gd name="T84" fmla="*/ 2147483646 w 1198"/>
                <a:gd name="T85" fmla="*/ 2147483646 h 719"/>
                <a:gd name="T86" fmla="*/ 2147483646 w 1198"/>
                <a:gd name="T87" fmla="*/ 2147483646 h 719"/>
                <a:gd name="T88" fmla="*/ 2147483646 w 1198"/>
                <a:gd name="T89" fmla="*/ 2147483646 h 719"/>
                <a:gd name="T90" fmla="*/ 2147483646 w 1198"/>
                <a:gd name="T91" fmla="*/ 2147483646 h 719"/>
                <a:gd name="T92" fmla="*/ 2147483646 w 1198"/>
                <a:gd name="T93" fmla="*/ 2147483646 h 719"/>
                <a:gd name="T94" fmla="*/ 2147483646 w 1198"/>
                <a:gd name="T95" fmla="*/ 2147483646 h 719"/>
                <a:gd name="T96" fmla="*/ 2147483646 w 1198"/>
                <a:gd name="T97" fmla="*/ 2147483646 h 719"/>
                <a:gd name="T98" fmla="*/ 2147483646 w 1198"/>
                <a:gd name="T99" fmla="*/ 2147483646 h 719"/>
                <a:gd name="T100" fmla="*/ 2147483646 w 1198"/>
                <a:gd name="T101" fmla="*/ 2147483646 h 719"/>
                <a:gd name="T102" fmla="*/ 2147483646 w 1198"/>
                <a:gd name="T103" fmla="*/ 2147483646 h 719"/>
                <a:gd name="T104" fmla="*/ 2147483646 w 1198"/>
                <a:gd name="T105" fmla="*/ 2147483646 h 719"/>
                <a:gd name="T106" fmla="*/ 2147483646 w 1198"/>
                <a:gd name="T107" fmla="*/ 2147483646 h 719"/>
                <a:gd name="T108" fmla="*/ 2147483646 w 1198"/>
                <a:gd name="T109" fmla="*/ 2147483646 h 719"/>
                <a:gd name="T110" fmla="*/ 2147483646 w 1198"/>
                <a:gd name="T111" fmla="*/ 2147483646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aphicFrame>
          <p:nvGraphicFramePr>
            <p:cNvPr id="503" name="Object 411"/>
            <p:cNvGraphicFramePr>
              <a:graphicFrameLocks noChangeAspect="1"/>
            </p:cNvGraphicFramePr>
            <p:nvPr/>
          </p:nvGraphicFramePr>
          <p:xfrm>
            <a:off x="10922735" y="1965025"/>
            <a:ext cx="859999" cy="781553"/>
          </p:xfrm>
          <a:graphic>
            <a:graphicData uri="http://schemas.openxmlformats.org/presentationml/2006/ole">
              <mc:AlternateContent xmlns:mc="http://schemas.openxmlformats.org/markup-compatibility/2006">
                <mc:Choice xmlns:v="urn:schemas-microsoft-com:vml" Requires="v">
                  <p:oleObj spid="_x0000_s4103" name="Clip" r:id="rId3" imgW="1307079" imgH="1083682" progId="">
                    <p:embed/>
                  </p:oleObj>
                </mc:Choice>
                <mc:Fallback>
                  <p:oleObj name="Clip" r:id="rId3" imgW="1307079" imgH="1083682" progId="">
                    <p:embed/>
                    <p:pic>
                      <p:nvPicPr>
                        <p:cNvPr id="503" name="Object 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735" y="1965025"/>
                          <a:ext cx="859999" cy="78155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4" name="Freeform 8"/>
            <p:cNvSpPr>
              <a:spLocks/>
            </p:cNvSpPr>
            <p:nvPr/>
          </p:nvSpPr>
          <p:spPr bwMode="auto">
            <a:xfrm>
              <a:off x="1015999" y="1781550"/>
              <a:ext cx="4103421" cy="3862495"/>
            </a:xfrm>
            <a:custGeom>
              <a:avLst/>
              <a:gdLst>
                <a:gd name="T0" fmla="*/ 2147483646 w 1672"/>
                <a:gd name="T1" fmla="*/ 2147483646 h 977"/>
                <a:gd name="T2" fmla="*/ 2147483646 w 1672"/>
                <a:gd name="T3" fmla="*/ 2147483646 h 977"/>
                <a:gd name="T4" fmla="*/ 2147483646 w 1672"/>
                <a:gd name="T5" fmla="*/ 2147483646 h 977"/>
                <a:gd name="T6" fmla="*/ 2147483646 w 1672"/>
                <a:gd name="T7" fmla="*/ 2147483646 h 977"/>
                <a:gd name="T8" fmla="*/ 2147483646 w 1672"/>
                <a:gd name="T9" fmla="*/ 2147483646 h 977"/>
                <a:gd name="T10" fmla="*/ 2147483646 w 1672"/>
                <a:gd name="T11" fmla="*/ 2147483646 h 977"/>
                <a:gd name="T12" fmla="*/ 2147483646 w 1672"/>
                <a:gd name="T13" fmla="*/ 2147483646 h 977"/>
                <a:gd name="T14" fmla="*/ 2147483646 w 1672"/>
                <a:gd name="T15" fmla="*/ 2147483646 h 977"/>
                <a:gd name="T16" fmla="*/ 2147483646 w 1672"/>
                <a:gd name="T17" fmla="*/ 2147483646 h 977"/>
                <a:gd name="T18" fmla="*/ 2147483646 w 1672"/>
                <a:gd name="T19" fmla="*/ 2147483646 h 977"/>
                <a:gd name="T20" fmla="*/ 2147483646 w 1672"/>
                <a:gd name="T21" fmla="*/ 2147483646 h 977"/>
                <a:gd name="T22" fmla="*/ 2147483646 w 1672"/>
                <a:gd name="T23" fmla="*/ 2147483646 h 977"/>
                <a:gd name="T24" fmla="*/ 2147483646 w 1672"/>
                <a:gd name="T25" fmla="*/ 2147483646 h 977"/>
                <a:gd name="T26" fmla="*/ 2147483646 w 1672"/>
                <a:gd name="T27" fmla="*/ 2147483646 h 977"/>
                <a:gd name="T28" fmla="*/ 2147483646 w 1672"/>
                <a:gd name="T29" fmla="*/ 2147483646 h 977"/>
                <a:gd name="T30" fmla="*/ 2147483646 w 1672"/>
                <a:gd name="T31" fmla="*/ 2147483646 h 977"/>
                <a:gd name="T32" fmla="*/ 2147483646 w 1672"/>
                <a:gd name="T33" fmla="*/ 2147483646 h 977"/>
                <a:gd name="T34" fmla="*/ 2147483646 w 1672"/>
                <a:gd name="T35" fmla="*/ 2147483646 h 977"/>
                <a:gd name="T36" fmla="*/ 2147483646 w 1672"/>
                <a:gd name="T37" fmla="*/ 2147483646 h 977"/>
                <a:gd name="T38" fmla="*/ 2147483646 w 1672"/>
                <a:gd name="T39" fmla="*/ 2147483646 h 977"/>
                <a:gd name="T40" fmla="*/ 2147483646 w 1672"/>
                <a:gd name="T41" fmla="*/ 2147483646 h 977"/>
                <a:gd name="T42" fmla="*/ 2147483646 w 1672"/>
                <a:gd name="T43" fmla="*/ 2147483646 h 977"/>
                <a:gd name="T44" fmla="*/ 2147483646 w 1672"/>
                <a:gd name="T45" fmla="*/ 2147483646 h 977"/>
                <a:gd name="T46" fmla="*/ 2147483646 w 1672"/>
                <a:gd name="T47" fmla="*/ 2147483646 h 977"/>
                <a:gd name="T48" fmla="*/ 2147483646 w 1672"/>
                <a:gd name="T49" fmla="*/ 2147483646 h 977"/>
                <a:gd name="T50" fmla="*/ 2147483646 w 1672"/>
                <a:gd name="T51" fmla="*/ 2147483646 h 977"/>
                <a:gd name="T52" fmla="*/ 2147483646 w 1672"/>
                <a:gd name="T53" fmla="*/ 2147483646 h 977"/>
                <a:gd name="T54" fmla="*/ 2147483646 w 1672"/>
                <a:gd name="T55" fmla="*/ 2147483646 h 977"/>
                <a:gd name="T56" fmla="*/ 2147483646 w 1672"/>
                <a:gd name="T57" fmla="*/ 2147483646 h 977"/>
                <a:gd name="T58" fmla="*/ 2147483646 w 1672"/>
                <a:gd name="T59" fmla="*/ 2147483646 h 977"/>
                <a:gd name="T60" fmla="*/ 2147483646 w 1672"/>
                <a:gd name="T61" fmla="*/ 2147483646 h 977"/>
                <a:gd name="T62" fmla="*/ 2147483646 w 1672"/>
                <a:gd name="T63" fmla="*/ 2147483646 h 977"/>
                <a:gd name="T64" fmla="*/ 2147483646 w 1672"/>
                <a:gd name="T65" fmla="*/ 2147483646 h 977"/>
                <a:gd name="T66" fmla="*/ 2147483646 w 1672"/>
                <a:gd name="T67" fmla="*/ 2147483646 h 977"/>
                <a:gd name="T68" fmla="*/ 2147483646 w 1672"/>
                <a:gd name="T69" fmla="*/ 2147483646 h 977"/>
                <a:gd name="T70" fmla="*/ 2147483646 w 1672"/>
                <a:gd name="T71" fmla="*/ 2147483646 h 977"/>
                <a:gd name="T72" fmla="*/ 2147483646 w 1672"/>
                <a:gd name="T73" fmla="*/ 2147483646 h 977"/>
                <a:gd name="T74" fmla="*/ 2147483646 w 1672"/>
                <a:gd name="T75" fmla="*/ 2147483646 h 977"/>
                <a:gd name="T76" fmla="*/ 2147483646 w 1672"/>
                <a:gd name="T77" fmla="*/ 2147483646 h 977"/>
                <a:gd name="T78" fmla="*/ 2147483646 w 1672"/>
                <a:gd name="T79" fmla="*/ 2147483646 h 977"/>
                <a:gd name="T80" fmla="*/ 2147483646 w 1672"/>
                <a:gd name="T81" fmla="*/ 2147483646 h 977"/>
                <a:gd name="T82" fmla="*/ 2147483646 w 1672"/>
                <a:gd name="T83" fmla="*/ 2147483646 h 977"/>
                <a:gd name="T84" fmla="*/ 2147483646 w 1672"/>
                <a:gd name="T85" fmla="*/ 2147483646 h 977"/>
                <a:gd name="T86" fmla="*/ 2147483646 w 1672"/>
                <a:gd name="T87" fmla="*/ 2147483646 h 977"/>
                <a:gd name="T88" fmla="*/ 0 w 1672"/>
                <a:gd name="T89" fmla="*/ 2147483646 h 977"/>
                <a:gd name="T90" fmla="*/ 2147483646 w 1672"/>
                <a:gd name="T91" fmla="*/ 2147483646 h 977"/>
                <a:gd name="T92" fmla="*/ 2147483646 w 1672"/>
                <a:gd name="T93" fmla="*/ 2147483646 h 977"/>
                <a:gd name="T94" fmla="*/ 0 w 1672"/>
                <a:gd name="T95" fmla="*/ 2147483646 h 977"/>
                <a:gd name="T96" fmla="*/ 2147483646 w 1672"/>
                <a:gd name="T97" fmla="*/ 2147483646 h 977"/>
                <a:gd name="T98" fmla="*/ 2147483646 w 1672"/>
                <a:gd name="T99" fmla="*/ 2147483646 h 977"/>
                <a:gd name="T100" fmla="*/ 2147483646 w 1672"/>
                <a:gd name="T101" fmla="*/ 2147483646 h 977"/>
                <a:gd name="T102" fmla="*/ 2147483646 w 1672"/>
                <a:gd name="T103" fmla="*/ 2147483646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505" name="Freeform 407"/>
            <p:cNvSpPr>
              <a:spLocks/>
            </p:cNvSpPr>
            <p:nvPr/>
          </p:nvSpPr>
          <p:spPr bwMode="auto">
            <a:xfrm>
              <a:off x="3361450" y="4719523"/>
              <a:ext cx="3632098" cy="2876021"/>
            </a:xfrm>
            <a:custGeom>
              <a:avLst/>
              <a:gdLst>
                <a:gd name="T0" fmla="*/ 2147483646 w 1626"/>
                <a:gd name="T1" fmla="*/ 0 h 1207"/>
                <a:gd name="T2" fmla="*/ 2147483646 w 1626"/>
                <a:gd name="T3" fmla="*/ 2147483646 h 1207"/>
                <a:gd name="T4" fmla="*/ 2147483646 w 1626"/>
                <a:gd name="T5" fmla="*/ 2147483646 h 1207"/>
                <a:gd name="T6" fmla="*/ 2147483646 w 1626"/>
                <a:gd name="T7" fmla="*/ 2147483646 h 1207"/>
                <a:gd name="T8" fmla="*/ 2147483646 w 1626"/>
                <a:gd name="T9" fmla="*/ 2147483646 h 1207"/>
                <a:gd name="T10" fmla="*/ 2147483646 w 1626"/>
                <a:gd name="T11" fmla="*/ 2147483646 h 1207"/>
                <a:gd name="T12" fmla="*/ 2147483646 w 1626"/>
                <a:gd name="T13" fmla="*/ 2147483646 h 1207"/>
                <a:gd name="T14" fmla="*/ 2147483646 w 1626"/>
                <a:gd name="T15" fmla="*/ 2147483646 h 1207"/>
                <a:gd name="T16" fmla="*/ 2147483646 w 1626"/>
                <a:gd name="T17" fmla="*/ 2147483646 h 1207"/>
                <a:gd name="T18" fmla="*/ 2147483646 w 1626"/>
                <a:gd name="T19" fmla="*/ 2147483646 h 1207"/>
                <a:gd name="T20" fmla="*/ 2147483646 w 1626"/>
                <a:gd name="T21" fmla="*/ 2147483646 h 1207"/>
                <a:gd name="T22" fmla="*/ 2147483646 w 1626"/>
                <a:gd name="T23" fmla="*/ 2147483646 h 1207"/>
                <a:gd name="T24" fmla="*/ 2147483646 w 1626"/>
                <a:gd name="T25" fmla="*/ 2147483646 h 1207"/>
                <a:gd name="T26" fmla="*/ 2147483646 w 1626"/>
                <a:gd name="T27" fmla="*/ 2147483646 h 1207"/>
                <a:gd name="T28" fmla="*/ 2147483646 w 1626"/>
                <a:gd name="T29" fmla="*/ 2147483646 h 1207"/>
                <a:gd name="T30" fmla="*/ 2147483646 w 1626"/>
                <a:gd name="T31" fmla="*/ 2147483646 h 1207"/>
                <a:gd name="T32" fmla="*/ 2147483646 w 1626"/>
                <a:gd name="T33" fmla="*/ 2147483646 h 1207"/>
                <a:gd name="T34" fmla="*/ 2147483646 w 1626"/>
                <a:gd name="T35" fmla="*/ 2147483646 h 1207"/>
                <a:gd name="T36" fmla="*/ 2147483646 w 1626"/>
                <a:gd name="T37" fmla="*/ 2147483646 h 1207"/>
                <a:gd name="T38" fmla="*/ 2147483646 w 1626"/>
                <a:gd name="T39" fmla="*/ 2147483646 h 1207"/>
                <a:gd name="T40" fmla="*/ 2147483646 w 1626"/>
                <a:gd name="T41" fmla="*/ 2147483646 h 1207"/>
                <a:gd name="T42" fmla="*/ 2147483646 w 1626"/>
                <a:gd name="T43" fmla="*/ 2147483646 h 1207"/>
                <a:gd name="T44" fmla="*/ 2147483646 w 1626"/>
                <a:gd name="T45" fmla="*/ 2147483646 h 1207"/>
                <a:gd name="T46" fmla="*/ 2147483646 w 1626"/>
                <a:gd name="T47" fmla="*/ 2147483646 h 1207"/>
                <a:gd name="T48" fmla="*/ 2147483646 w 1626"/>
                <a:gd name="T49" fmla="*/ 2147483646 h 1207"/>
                <a:gd name="T50" fmla="*/ 2147483646 w 1626"/>
                <a:gd name="T51" fmla="*/ 2147483646 h 1207"/>
                <a:gd name="T52" fmla="*/ 2147483646 w 1626"/>
                <a:gd name="T53" fmla="*/ 2147483646 h 1207"/>
                <a:gd name="T54" fmla="*/ 2147483646 w 1626"/>
                <a:gd name="T55" fmla="*/ 2147483646 h 1207"/>
                <a:gd name="T56" fmla="*/ 2147483646 w 1626"/>
                <a:gd name="T57" fmla="*/ 2147483646 h 1207"/>
                <a:gd name="T58" fmla="*/ 2147483646 w 1626"/>
                <a:gd name="T59" fmla="*/ 2147483646 h 1207"/>
                <a:gd name="T60" fmla="*/ 2147483646 w 1626"/>
                <a:gd name="T61" fmla="*/ 2147483646 h 1207"/>
                <a:gd name="T62" fmla="*/ 2147483646 w 1626"/>
                <a:gd name="T63" fmla="*/ 2147483646 h 1207"/>
                <a:gd name="T64" fmla="*/ 2147483646 w 1626"/>
                <a:gd name="T65" fmla="*/ 2147483646 h 1207"/>
                <a:gd name="T66" fmla="*/ 2147483646 w 1626"/>
                <a:gd name="T67" fmla="*/ 2147483646 h 1207"/>
                <a:gd name="T68" fmla="*/ 2147483646 w 1626"/>
                <a:gd name="T69" fmla="*/ 2147483646 h 1207"/>
                <a:gd name="T70" fmla="*/ 2147483646 w 1626"/>
                <a:gd name="T71" fmla="*/ 2147483646 h 1207"/>
                <a:gd name="T72" fmla="*/ 2147483646 w 1626"/>
                <a:gd name="T73" fmla="*/ 2147483646 h 1207"/>
                <a:gd name="T74" fmla="*/ 2147483646 w 1626"/>
                <a:gd name="T75" fmla="*/ 2147483646 h 1207"/>
                <a:gd name="T76" fmla="*/ 2147483646 w 1626"/>
                <a:gd name="T77" fmla="*/ 2147483646 h 1207"/>
                <a:gd name="T78" fmla="*/ 2147483646 w 1626"/>
                <a:gd name="T79" fmla="*/ 0 h 12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26"/>
                <a:gd name="T121" fmla="*/ 0 h 1207"/>
                <a:gd name="T122" fmla="*/ 1626 w 1626"/>
                <a:gd name="T123" fmla="*/ 1207 h 12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26" h="1207">
                  <a:moveTo>
                    <a:pt x="1027" y="0"/>
                  </a:moveTo>
                  <a:cubicBezTo>
                    <a:pt x="1034" y="2"/>
                    <a:pt x="1073" y="11"/>
                    <a:pt x="1082" y="16"/>
                  </a:cubicBezTo>
                  <a:cubicBezTo>
                    <a:pt x="1098" y="25"/>
                    <a:pt x="1110" y="41"/>
                    <a:pt x="1128" y="47"/>
                  </a:cubicBezTo>
                  <a:cubicBezTo>
                    <a:pt x="1144" y="52"/>
                    <a:pt x="1175" y="62"/>
                    <a:pt x="1175" y="62"/>
                  </a:cubicBezTo>
                  <a:cubicBezTo>
                    <a:pt x="1197" y="78"/>
                    <a:pt x="1225" y="83"/>
                    <a:pt x="1245" y="101"/>
                  </a:cubicBezTo>
                  <a:cubicBezTo>
                    <a:pt x="1262" y="116"/>
                    <a:pt x="1276" y="132"/>
                    <a:pt x="1292" y="148"/>
                  </a:cubicBezTo>
                  <a:cubicBezTo>
                    <a:pt x="1303" y="159"/>
                    <a:pt x="1323" y="159"/>
                    <a:pt x="1338" y="164"/>
                  </a:cubicBezTo>
                  <a:cubicBezTo>
                    <a:pt x="1365" y="173"/>
                    <a:pt x="1385" y="202"/>
                    <a:pt x="1408" y="218"/>
                  </a:cubicBezTo>
                  <a:cubicBezTo>
                    <a:pt x="1413" y="226"/>
                    <a:pt x="1417" y="235"/>
                    <a:pt x="1424" y="241"/>
                  </a:cubicBezTo>
                  <a:cubicBezTo>
                    <a:pt x="1438" y="253"/>
                    <a:pt x="1471" y="273"/>
                    <a:pt x="1471" y="273"/>
                  </a:cubicBezTo>
                  <a:cubicBezTo>
                    <a:pt x="1482" y="305"/>
                    <a:pt x="1494" y="337"/>
                    <a:pt x="1510" y="366"/>
                  </a:cubicBezTo>
                  <a:cubicBezTo>
                    <a:pt x="1519" y="382"/>
                    <a:pt x="1535" y="395"/>
                    <a:pt x="1541" y="413"/>
                  </a:cubicBezTo>
                  <a:cubicBezTo>
                    <a:pt x="1550" y="438"/>
                    <a:pt x="1580" y="483"/>
                    <a:pt x="1580" y="483"/>
                  </a:cubicBezTo>
                  <a:cubicBezTo>
                    <a:pt x="1582" y="491"/>
                    <a:pt x="1583" y="499"/>
                    <a:pt x="1587" y="506"/>
                  </a:cubicBezTo>
                  <a:cubicBezTo>
                    <a:pt x="1591" y="514"/>
                    <a:pt x="1600" y="520"/>
                    <a:pt x="1603" y="529"/>
                  </a:cubicBezTo>
                  <a:cubicBezTo>
                    <a:pt x="1614" y="557"/>
                    <a:pt x="1617" y="593"/>
                    <a:pt x="1626" y="623"/>
                  </a:cubicBezTo>
                  <a:cubicBezTo>
                    <a:pt x="1624" y="719"/>
                    <a:pt x="1623" y="815"/>
                    <a:pt x="1619" y="911"/>
                  </a:cubicBezTo>
                  <a:cubicBezTo>
                    <a:pt x="1617" y="957"/>
                    <a:pt x="1610" y="1056"/>
                    <a:pt x="1572" y="1090"/>
                  </a:cubicBezTo>
                  <a:cubicBezTo>
                    <a:pt x="1469" y="1181"/>
                    <a:pt x="1263" y="1198"/>
                    <a:pt x="1136" y="1207"/>
                  </a:cubicBezTo>
                  <a:cubicBezTo>
                    <a:pt x="962" y="1162"/>
                    <a:pt x="1147" y="1207"/>
                    <a:pt x="669" y="1191"/>
                  </a:cubicBezTo>
                  <a:cubicBezTo>
                    <a:pt x="635" y="1190"/>
                    <a:pt x="609" y="1165"/>
                    <a:pt x="576" y="1160"/>
                  </a:cubicBezTo>
                  <a:cubicBezTo>
                    <a:pt x="516" y="1152"/>
                    <a:pt x="456" y="1150"/>
                    <a:pt x="397" y="1137"/>
                  </a:cubicBezTo>
                  <a:cubicBezTo>
                    <a:pt x="308" y="1078"/>
                    <a:pt x="444" y="1165"/>
                    <a:pt x="342" y="1113"/>
                  </a:cubicBezTo>
                  <a:cubicBezTo>
                    <a:pt x="320" y="1102"/>
                    <a:pt x="302" y="1085"/>
                    <a:pt x="280" y="1074"/>
                  </a:cubicBezTo>
                  <a:cubicBezTo>
                    <a:pt x="270" y="1069"/>
                    <a:pt x="259" y="1064"/>
                    <a:pt x="249" y="1059"/>
                  </a:cubicBezTo>
                  <a:cubicBezTo>
                    <a:pt x="182" y="992"/>
                    <a:pt x="271" y="1075"/>
                    <a:pt x="194" y="1020"/>
                  </a:cubicBezTo>
                  <a:cubicBezTo>
                    <a:pt x="167" y="1001"/>
                    <a:pt x="157" y="984"/>
                    <a:pt x="124" y="973"/>
                  </a:cubicBezTo>
                  <a:cubicBezTo>
                    <a:pt x="111" y="935"/>
                    <a:pt x="93" y="906"/>
                    <a:pt x="70" y="872"/>
                  </a:cubicBezTo>
                  <a:cubicBezTo>
                    <a:pt x="65" y="864"/>
                    <a:pt x="54" y="849"/>
                    <a:pt x="54" y="849"/>
                  </a:cubicBezTo>
                  <a:cubicBezTo>
                    <a:pt x="0" y="687"/>
                    <a:pt x="9" y="453"/>
                    <a:pt x="194" y="389"/>
                  </a:cubicBezTo>
                  <a:cubicBezTo>
                    <a:pt x="225" y="344"/>
                    <a:pt x="270" y="315"/>
                    <a:pt x="311" y="280"/>
                  </a:cubicBezTo>
                  <a:cubicBezTo>
                    <a:pt x="335" y="260"/>
                    <a:pt x="330" y="255"/>
                    <a:pt x="358" y="241"/>
                  </a:cubicBezTo>
                  <a:cubicBezTo>
                    <a:pt x="371" y="235"/>
                    <a:pt x="411" y="228"/>
                    <a:pt x="420" y="226"/>
                  </a:cubicBezTo>
                  <a:cubicBezTo>
                    <a:pt x="468" y="215"/>
                    <a:pt x="508" y="201"/>
                    <a:pt x="552" y="179"/>
                  </a:cubicBezTo>
                  <a:cubicBezTo>
                    <a:pt x="623" y="144"/>
                    <a:pt x="530" y="184"/>
                    <a:pt x="599" y="148"/>
                  </a:cubicBezTo>
                  <a:cubicBezTo>
                    <a:pt x="643" y="125"/>
                    <a:pt x="691" y="110"/>
                    <a:pt x="739" y="93"/>
                  </a:cubicBezTo>
                  <a:cubicBezTo>
                    <a:pt x="748" y="90"/>
                    <a:pt x="754" y="82"/>
                    <a:pt x="762" y="78"/>
                  </a:cubicBezTo>
                  <a:cubicBezTo>
                    <a:pt x="770" y="74"/>
                    <a:pt x="778" y="72"/>
                    <a:pt x="786" y="70"/>
                  </a:cubicBezTo>
                  <a:cubicBezTo>
                    <a:pt x="831" y="57"/>
                    <a:pt x="881" y="39"/>
                    <a:pt x="926" y="31"/>
                  </a:cubicBezTo>
                  <a:cubicBezTo>
                    <a:pt x="966" y="24"/>
                    <a:pt x="994" y="23"/>
                    <a:pt x="1027" y="0"/>
                  </a:cubicBezTo>
                  <a:close/>
                </a:path>
              </a:pathLst>
            </a:custGeom>
            <a:solidFill>
              <a:srgbClr val="FFFF99"/>
            </a:solidFill>
            <a:ln w="9525">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07" name="Freeform 9"/>
            <p:cNvSpPr>
              <a:spLocks/>
            </p:cNvSpPr>
            <p:nvPr/>
          </p:nvSpPr>
          <p:spPr bwMode="auto">
            <a:xfrm>
              <a:off x="3059892" y="4898231"/>
              <a:ext cx="250181" cy="171560"/>
            </a:xfrm>
            <a:custGeom>
              <a:avLst/>
              <a:gdLst>
                <a:gd name="T0" fmla="*/ 2147483646 w 112"/>
                <a:gd name="T1" fmla="*/ 0 h 72"/>
                <a:gd name="T2" fmla="*/ 0 w 112"/>
                <a:gd name="T3" fmla="*/ 2147483646 h 72"/>
                <a:gd name="T4" fmla="*/ 2147483646 w 112"/>
                <a:gd name="T5" fmla="*/ 2147483646 h 72"/>
                <a:gd name="T6" fmla="*/ 2147483646 w 112"/>
                <a:gd name="T7" fmla="*/ 0 h 72"/>
                <a:gd name="T8" fmla="*/ 2147483646 w 112"/>
                <a:gd name="T9" fmla="*/ 0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43" y="0"/>
                  </a:moveTo>
                  <a:lnTo>
                    <a:pt x="0" y="72"/>
                  </a:lnTo>
                  <a:lnTo>
                    <a:pt x="69" y="72"/>
                  </a:lnTo>
                  <a:lnTo>
                    <a:pt x="112" y="0"/>
                  </a:lnTo>
                  <a:lnTo>
                    <a:pt x="43"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08" name="Rectangle 10"/>
            <p:cNvSpPr>
              <a:spLocks noChangeArrowheads="1"/>
            </p:cNvSpPr>
            <p:nvPr/>
          </p:nvSpPr>
          <p:spPr bwMode="auto">
            <a:xfrm>
              <a:off x="3187217" y="4343043"/>
              <a:ext cx="116156" cy="56233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09" name="Rectangle 11"/>
            <p:cNvSpPr>
              <a:spLocks noChangeArrowheads="1"/>
            </p:cNvSpPr>
            <p:nvPr/>
          </p:nvSpPr>
          <p:spPr bwMode="auto">
            <a:xfrm>
              <a:off x="3062126" y="4502689"/>
              <a:ext cx="158596" cy="56233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10" name="Rectangle 12"/>
            <p:cNvSpPr>
              <a:spLocks noChangeArrowheads="1"/>
            </p:cNvSpPr>
            <p:nvPr/>
          </p:nvSpPr>
          <p:spPr bwMode="auto">
            <a:xfrm>
              <a:off x="3062126" y="4502689"/>
              <a:ext cx="158596" cy="5623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11" name="Freeform 13"/>
            <p:cNvSpPr>
              <a:spLocks/>
            </p:cNvSpPr>
            <p:nvPr/>
          </p:nvSpPr>
          <p:spPr bwMode="auto">
            <a:xfrm>
              <a:off x="3059892" y="4335894"/>
              <a:ext cx="250181" cy="171560"/>
            </a:xfrm>
            <a:custGeom>
              <a:avLst/>
              <a:gdLst>
                <a:gd name="T0" fmla="*/ 2147483646 w 112"/>
                <a:gd name="T1" fmla="*/ 0 h 72"/>
                <a:gd name="T2" fmla="*/ 0 w 112"/>
                <a:gd name="T3" fmla="*/ 2147483646 h 72"/>
                <a:gd name="T4" fmla="*/ 2147483646 w 112"/>
                <a:gd name="T5" fmla="*/ 2147483646 h 72"/>
                <a:gd name="T6" fmla="*/ 2147483646 w 112"/>
                <a:gd name="T7" fmla="*/ 0 h 72"/>
                <a:gd name="T8" fmla="*/ 2147483646 w 112"/>
                <a:gd name="T9" fmla="*/ 0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43" y="0"/>
                  </a:moveTo>
                  <a:lnTo>
                    <a:pt x="0" y="72"/>
                  </a:lnTo>
                  <a:lnTo>
                    <a:pt x="69" y="72"/>
                  </a:lnTo>
                  <a:lnTo>
                    <a:pt x="112" y="0"/>
                  </a:lnTo>
                  <a:lnTo>
                    <a:pt x="43"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12" name="Freeform 14"/>
            <p:cNvSpPr>
              <a:spLocks/>
            </p:cNvSpPr>
            <p:nvPr/>
          </p:nvSpPr>
          <p:spPr bwMode="auto">
            <a:xfrm>
              <a:off x="3059892" y="4335894"/>
              <a:ext cx="250181" cy="171560"/>
            </a:xfrm>
            <a:custGeom>
              <a:avLst/>
              <a:gdLst>
                <a:gd name="T0" fmla="*/ 2147483646 w 112"/>
                <a:gd name="T1" fmla="*/ 0 h 72"/>
                <a:gd name="T2" fmla="*/ 0 w 112"/>
                <a:gd name="T3" fmla="*/ 2147483646 h 72"/>
                <a:gd name="T4" fmla="*/ 2147483646 w 112"/>
                <a:gd name="T5" fmla="*/ 2147483646 h 72"/>
                <a:gd name="T6" fmla="*/ 2147483646 w 112"/>
                <a:gd name="T7" fmla="*/ 0 h 72"/>
                <a:gd name="T8" fmla="*/ 2147483646 w 112"/>
                <a:gd name="T9" fmla="*/ 0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43" y="0"/>
                  </a:moveTo>
                  <a:lnTo>
                    <a:pt x="0" y="72"/>
                  </a:lnTo>
                  <a:lnTo>
                    <a:pt x="69" y="72"/>
                  </a:lnTo>
                  <a:lnTo>
                    <a:pt x="112" y="0"/>
                  </a:lnTo>
                  <a:lnTo>
                    <a:pt x="43" y="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13" name="Line 15"/>
            <p:cNvSpPr>
              <a:spLocks noChangeShapeType="1"/>
            </p:cNvSpPr>
            <p:nvPr/>
          </p:nvSpPr>
          <p:spPr bwMode="auto">
            <a:xfrm>
              <a:off x="3310073" y="4350190"/>
              <a:ext cx="2234" cy="5480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14" name="Line 16"/>
            <p:cNvSpPr>
              <a:spLocks noChangeShapeType="1"/>
            </p:cNvSpPr>
            <p:nvPr/>
          </p:nvSpPr>
          <p:spPr bwMode="auto">
            <a:xfrm flipH="1">
              <a:off x="3220722" y="4898231"/>
              <a:ext cx="89350" cy="16679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15" name="Rectangle 17"/>
            <p:cNvSpPr>
              <a:spLocks noChangeArrowheads="1"/>
            </p:cNvSpPr>
            <p:nvPr/>
          </p:nvSpPr>
          <p:spPr bwMode="auto">
            <a:xfrm>
              <a:off x="3084464" y="4576556"/>
              <a:ext cx="102753" cy="321675"/>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16" name="Rectangle 18"/>
            <p:cNvSpPr>
              <a:spLocks noChangeArrowheads="1"/>
            </p:cNvSpPr>
            <p:nvPr/>
          </p:nvSpPr>
          <p:spPr bwMode="auto">
            <a:xfrm>
              <a:off x="3084464" y="4576556"/>
              <a:ext cx="102753" cy="3216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17" name="Rectangle 19"/>
            <p:cNvSpPr>
              <a:spLocks noChangeArrowheads="1"/>
            </p:cNvSpPr>
            <p:nvPr/>
          </p:nvSpPr>
          <p:spPr bwMode="auto">
            <a:xfrm>
              <a:off x="3100099" y="4674250"/>
              <a:ext cx="78182" cy="114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18" name="Freeform 20"/>
            <p:cNvSpPr>
              <a:spLocks/>
            </p:cNvSpPr>
            <p:nvPr/>
          </p:nvSpPr>
          <p:spPr bwMode="auto">
            <a:xfrm>
              <a:off x="1487322" y="4345425"/>
              <a:ext cx="556209" cy="495619"/>
            </a:xfrm>
            <a:custGeom>
              <a:avLst/>
              <a:gdLst>
                <a:gd name="T0" fmla="*/ 2147483646 w 249"/>
                <a:gd name="T1" fmla="*/ 2147483646 h 208"/>
                <a:gd name="T2" fmla="*/ 2147483646 w 249"/>
                <a:gd name="T3" fmla="*/ 2147483646 h 208"/>
                <a:gd name="T4" fmla="*/ 2147483646 w 249"/>
                <a:gd name="T5" fmla="*/ 2147483646 h 208"/>
                <a:gd name="T6" fmla="*/ 2147483646 w 249"/>
                <a:gd name="T7" fmla="*/ 2147483646 h 208"/>
                <a:gd name="T8" fmla="*/ 2147483646 w 249"/>
                <a:gd name="T9" fmla="*/ 2147483646 h 208"/>
                <a:gd name="T10" fmla="*/ 2147483646 w 249"/>
                <a:gd name="T11" fmla="*/ 2147483646 h 208"/>
                <a:gd name="T12" fmla="*/ 2147483646 w 249"/>
                <a:gd name="T13" fmla="*/ 2147483646 h 208"/>
                <a:gd name="T14" fmla="*/ 2147483646 w 249"/>
                <a:gd name="T15" fmla="*/ 2147483646 h 208"/>
                <a:gd name="T16" fmla="*/ 2147483646 w 249"/>
                <a:gd name="T17" fmla="*/ 2147483646 h 208"/>
                <a:gd name="T18" fmla="*/ 2147483646 w 249"/>
                <a:gd name="T19" fmla="*/ 2147483646 h 208"/>
                <a:gd name="T20" fmla="*/ 2147483646 w 249"/>
                <a:gd name="T21" fmla="*/ 2147483646 h 208"/>
                <a:gd name="T22" fmla="*/ 2147483646 w 249"/>
                <a:gd name="T23" fmla="*/ 2147483646 h 208"/>
                <a:gd name="T24" fmla="*/ 2147483646 w 249"/>
                <a:gd name="T25" fmla="*/ 2147483646 h 208"/>
                <a:gd name="T26" fmla="*/ 2147483646 w 249"/>
                <a:gd name="T27" fmla="*/ 0 h 208"/>
                <a:gd name="T28" fmla="*/ 2147483646 w 249"/>
                <a:gd name="T29" fmla="*/ 0 h 208"/>
                <a:gd name="T30" fmla="*/ 2147483646 w 249"/>
                <a:gd name="T31" fmla="*/ 0 h 208"/>
                <a:gd name="T32" fmla="*/ 2147483646 w 249"/>
                <a:gd name="T33" fmla="*/ 0 h 208"/>
                <a:gd name="T34" fmla="*/ 2147483646 w 249"/>
                <a:gd name="T35" fmla="*/ 2147483646 h 208"/>
                <a:gd name="T36" fmla="*/ 2147483646 w 249"/>
                <a:gd name="T37" fmla="*/ 2147483646 h 208"/>
                <a:gd name="T38" fmla="*/ 2147483646 w 249"/>
                <a:gd name="T39" fmla="*/ 2147483646 h 208"/>
                <a:gd name="T40" fmla="*/ 2147483646 w 249"/>
                <a:gd name="T41" fmla="*/ 2147483646 h 208"/>
                <a:gd name="T42" fmla="*/ 2147483646 w 249"/>
                <a:gd name="T43" fmla="*/ 2147483646 h 208"/>
                <a:gd name="T44" fmla="*/ 2147483646 w 249"/>
                <a:gd name="T45" fmla="*/ 2147483646 h 208"/>
                <a:gd name="T46" fmla="*/ 2147483646 w 249"/>
                <a:gd name="T47" fmla="*/ 2147483646 h 208"/>
                <a:gd name="T48" fmla="*/ 2147483646 w 249"/>
                <a:gd name="T49" fmla="*/ 2147483646 h 208"/>
                <a:gd name="T50" fmla="*/ 2147483646 w 249"/>
                <a:gd name="T51" fmla="*/ 2147483646 h 208"/>
                <a:gd name="T52" fmla="*/ 2147483646 w 249"/>
                <a:gd name="T53" fmla="*/ 2147483646 h 208"/>
                <a:gd name="T54" fmla="*/ 2147483646 w 249"/>
                <a:gd name="T55" fmla="*/ 2147483646 h 208"/>
                <a:gd name="T56" fmla="*/ 0 w 249"/>
                <a:gd name="T57" fmla="*/ 2147483646 h 208"/>
                <a:gd name="T58" fmla="*/ 2147483646 w 249"/>
                <a:gd name="T59" fmla="*/ 2147483646 h 208"/>
                <a:gd name="T60" fmla="*/ 2147483646 w 249"/>
                <a:gd name="T61" fmla="*/ 2147483646 h 208"/>
                <a:gd name="T62" fmla="*/ 2147483646 w 249"/>
                <a:gd name="T63" fmla="*/ 2147483646 h 208"/>
                <a:gd name="T64" fmla="*/ 2147483646 w 249"/>
                <a:gd name="T65" fmla="*/ 2147483646 h 208"/>
                <a:gd name="T66" fmla="*/ 2147483646 w 249"/>
                <a:gd name="T67" fmla="*/ 2147483646 h 208"/>
                <a:gd name="T68" fmla="*/ 2147483646 w 249"/>
                <a:gd name="T69" fmla="*/ 2147483646 h 208"/>
                <a:gd name="T70" fmla="*/ 2147483646 w 249"/>
                <a:gd name="T71" fmla="*/ 2147483646 h 208"/>
                <a:gd name="T72" fmla="*/ 2147483646 w 249"/>
                <a:gd name="T73" fmla="*/ 2147483646 h 208"/>
                <a:gd name="T74" fmla="*/ 2147483646 w 249"/>
                <a:gd name="T75" fmla="*/ 2147483646 h 208"/>
                <a:gd name="T76" fmla="*/ 2147483646 w 249"/>
                <a:gd name="T77" fmla="*/ 2147483646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9"/>
                <a:gd name="T118" fmla="*/ 0 h 208"/>
                <a:gd name="T119" fmla="*/ 249 w 249"/>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9" h="208">
                  <a:moveTo>
                    <a:pt x="68" y="27"/>
                  </a:moveTo>
                  <a:lnTo>
                    <a:pt x="70" y="14"/>
                  </a:lnTo>
                  <a:lnTo>
                    <a:pt x="72" y="14"/>
                  </a:lnTo>
                  <a:lnTo>
                    <a:pt x="73" y="14"/>
                  </a:lnTo>
                  <a:lnTo>
                    <a:pt x="74" y="13"/>
                  </a:lnTo>
                  <a:lnTo>
                    <a:pt x="75" y="13"/>
                  </a:lnTo>
                  <a:lnTo>
                    <a:pt x="76" y="13"/>
                  </a:lnTo>
                  <a:lnTo>
                    <a:pt x="79" y="12"/>
                  </a:lnTo>
                  <a:lnTo>
                    <a:pt x="81" y="12"/>
                  </a:lnTo>
                  <a:lnTo>
                    <a:pt x="83" y="10"/>
                  </a:lnTo>
                  <a:lnTo>
                    <a:pt x="86" y="9"/>
                  </a:lnTo>
                  <a:lnTo>
                    <a:pt x="88" y="9"/>
                  </a:lnTo>
                  <a:lnTo>
                    <a:pt x="91" y="8"/>
                  </a:lnTo>
                  <a:lnTo>
                    <a:pt x="95" y="8"/>
                  </a:lnTo>
                  <a:lnTo>
                    <a:pt x="98" y="7"/>
                  </a:lnTo>
                  <a:lnTo>
                    <a:pt x="103" y="6"/>
                  </a:lnTo>
                  <a:lnTo>
                    <a:pt x="107" y="6"/>
                  </a:lnTo>
                  <a:lnTo>
                    <a:pt x="111" y="5"/>
                  </a:lnTo>
                  <a:lnTo>
                    <a:pt x="116" y="5"/>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5"/>
                  </a:lnTo>
                  <a:lnTo>
                    <a:pt x="208" y="28"/>
                  </a:lnTo>
                  <a:lnTo>
                    <a:pt x="210" y="29"/>
                  </a:lnTo>
                  <a:lnTo>
                    <a:pt x="213" y="31"/>
                  </a:lnTo>
                  <a:lnTo>
                    <a:pt x="216" y="33"/>
                  </a:lnTo>
                  <a:lnTo>
                    <a:pt x="220" y="36"/>
                  </a:lnTo>
                  <a:lnTo>
                    <a:pt x="222" y="40"/>
                  </a:lnTo>
                  <a:lnTo>
                    <a:pt x="224" y="44"/>
                  </a:lnTo>
                  <a:lnTo>
                    <a:pt x="226" y="50"/>
                  </a:lnTo>
                  <a:lnTo>
                    <a:pt x="245" y="68"/>
                  </a:lnTo>
                  <a:lnTo>
                    <a:pt x="240" y="116"/>
                  </a:lnTo>
                  <a:lnTo>
                    <a:pt x="208" y="132"/>
                  </a:lnTo>
                  <a:lnTo>
                    <a:pt x="247" y="144"/>
                  </a:lnTo>
                  <a:lnTo>
                    <a:pt x="247" y="146"/>
                  </a:lnTo>
                  <a:lnTo>
                    <a:pt x="248" y="148"/>
                  </a:lnTo>
                  <a:lnTo>
                    <a:pt x="248" y="151"/>
                  </a:lnTo>
                  <a:lnTo>
                    <a:pt x="249" y="154"/>
                  </a:lnTo>
                  <a:lnTo>
                    <a:pt x="248" y="159"/>
                  </a:lnTo>
                  <a:lnTo>
                    <a:pt x="247" y="163"/>
                  </a:lnTo>
                  <a:lnTo>
                    <a:pt x="244" y="169"/>
                  </a:lnTo>
                  <a:lnTo>
                    <a:pt x="144" y="208"/>
                  </a:lnTo>
                  <a:lnTo>
                    <a:pt x="0" y="162"/>
                  </a:lnTo>
                  <a:lnTo>
                    <a:pt x="3" y="158"/>
                  </a:lnTo>
                  <a:lnTo>
                    <a:pt x="25" y="149"/>
                  </a:lnTo>
                  <a:lnTo>
                    <a:pt x="25" y="28"/>
                  </a:lnTo>
                  <a:lnTo>
                    <a:pt x="26" y="27"/>
                  </a:lnTo>
                  <a:lnTo>
                    <a:pt x="27" y="27"/>
                  </a:lnTo>
                  <a:lnTo>
                    <a:pt x="28" y="26"/>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19" name="Freeform 21"/>
            <p:cNvSpPr>
              <a:spLocks/>
            </p:cNvSpPr>
            <p:nvPr/>
          </p:nvSpPr>
          <p:spPr bwMode="auto">
            <a:xfrm>
              <a:off x="1681662" y="4381167"/>
              <a:ext cx="176466" cy="216833"/>
            </a:xfrm>
            <a:custGeom>
              <a:avLst/>
              <a:gdLst>
                <a:gd name="T0" fmla="*/ 2147483646 w 79"/>
                <a:gd name="T1" fmla="*/ 2147483646 h 91"/>
                <a:gd name="T2" fmla="*/ 2147483646 w 79"/>
                <a:gd name="T3" fmla="*/ 2147483646 h 91"/>
                <a:gd name="T4" fmla="*/ 2147483646 w 79"/>
                <a:gd name="T5" fmla="*/ 2147483646 h 91"/>
                <a:gd name="T6" fmla="*/ 2147483646 w 79"/>
                <a:gd name="T7" fmla="*/ 2147483646 h 91"/>
                <a:gd name="T8" fmla="*/ 2147483646 w 79"/>
                <a:gd name="T9" fmla="*/ 2147483646 h 91"/>
                <a:gd name="T10" fmla="*/ 2147483646 w 79"/>
                <a:gd name="T11" fmla="*/ 2147483646 h 91"/>
                <a:gd name="T12" fmla="*/ 2147483646 w 79"/>
                <a:gd name="T13" fmla="*/ 2147483646 h 91"/>
                <a:gd name="T14" fmla="*/ 2147483646 w 79"/>
                <a:gd name="T15" fmla="*/ 2147483646 h 91"/>
                <a:gd name="T16" fmla="*/ 2147483646 w 79"/>
                <a:gd name="T17" fmla="*/ 0 h 91"/>
                <a:gd name="T18" fmla="*/ 2147483646 w 79"/>
                <a:gd name="T19" fmla="*/ 0 h 91"/>
                <a:gd name="T20" fmla="*/ 2147483646 w 79"/>
                <a:gd name="T21" fmla="*/ 0 h 91"/>
                <a:gd name="T22" fmla="*/ 2147483646 w 79"/>
                <a:gd name="T23" fmla="*/ 2147483646 h 91"/>
                <a:gd name="T24" fmla="*/ 2147483646 w 79"/>
                <a:gd name="T25" fmla="*/ 2147483646 h 91"/>
                <a:gd name="T26" fmla="*/ 2147483646 w 79"/>
                <a:gd name="T27" fmla="*/ 2147483646 h 91"/>
                <a:gd name="T28" fmla="*/ 2147483646 w 79"/>
                <a:gd name="T29" fmla="*/ 2147483646 h 91"/>
                <a:gd name="T30" fmla="*/ 2147483646 w 79"/>
                <a:gd name="T31" fmla="*/ 2147483646 h 91"/>
                <a:gd name="T32" fmla="*/ 2147483646 w 79"/>
                <a:gd name="T33" fmla="*/ 2147483646 h 91"/>
                <a:gd name="T34" fmla="*/ 2147483646 w 79"/>
                <a:gd name="T35" fmla="*/ 2147483646 h 91"/>
                <a:gd name="T36" fmla="*/ 2147483646 w 79"/>
                <a:gd name="T37" fmla="*/ 2147483646 h 91"/>
                <a:gd name="T38" fmla="*/ 2147483646 w 79"/>
                <a:gd name="T39" fmla="*/ 2147483646 h 91"/>
                <a:gd name="T40" fmla="*/ 0 w 79"/>
                <a:gd name="T41" fmla="*/ 2147483646 h 91"/>
                <a:gd name="T42" fmla="*/ 0 w 79"/>
                <a:gd name="T43" fmla="*/ 2147483646 h 91"/>
                <a:gd name="T44" fmla="*/ 0 w 79"/>
                <a:gd name="T45" fmla="*/ 2147483646 h 91"/>
                <a:gd name="T46" fmla="*/ 2147483646 w 79"/>
                <a:gd name="T47" fmla="*/ 2147483646 h 91"/>
                <a:gd name="T48" fmla="*/ 2147483646 w 79"/>
                <a:gd name="T49" fmla="*/ 2147483646 h 91"/>
                <a:gd name="T50" fmla="*/ 2147483646 w 79"/>
                <a:gd name="T51" fmla="*/ 2147483646 h 91"/>
                <a:gd name="T52" fmla="*/ 2147483646 w 79"/>
                <a:gd name="T53" fmla="*/ 2147483646 h 91"/>
                <a:gd name="T54" fmla="*/ 2147483646 w 79"/>
                <a:gd name="T55" fmla="*/ 2147483646 h 91"/>
                <a:gd name="T56" fmla="*/ 2147483646 w 79"/>
                <a:gd name="T57" fmla="*/ 2147483646 h 91"/>
                <a:gd name="T58" fmla="*/ 2147483646 w 79"/>
                <a:gd name="T59" fmla="*/ 2147483646 h 91"/>
                <a:gd name="T60" fmla="*/ 2147483646 w 79"/>
                <a:gd name="T61" fmla="*/ 2147483646 h 91"/>
                <a:gd name="T62" fmla="*/ 2147483646 w 79"/>
                <a:gd name="T63" fmla="*/ 2147483646 h 91"/>
                <a:gd name="T64" fmla="*/ 2147483646 w 79"/>
                <a:gd name="T65" fmla="*/ 2147483646 h 91"/>
                <a:gd name="T66" fmla="*/ 2147483646 w 79"/>
                <a:gd name="T67" fmla="*/ 2147483646 h 91"/>
                <a:gd name="T68" fmla="*/ 2147483646 w 79"/>
                <a:gd name="T69" fmla="*/ 2147483646 h 91"/>
                <a:gd name="T70" fmla="*/ 2147483646 w 79"/>
                <a:gd name="T71" fmla="*/ 2147483646 h 91"/>
                <a:gd name="T72" fmla="*/ 2147483646 w 79"/>
                <a:gd name="T73" fmla="*/ 2147483646 h 91"/>
                <a:gd name="T74" fmla="*/ 2147483646 w 79"/>
                <a:gd name="T75" fmla="*/ 2147483646 h 91"/>
                <a:gd name="T76" fmla="*/ 2147483646 w 79"/>
                <a:gd name="T77" fmla="*/ 2147483646 h 91"/>
                <a:gd name="T78" fmla="*/ 2147483646 w 79"/>
                <a:gd name="T79" fmla="*/ 2147483646 h 91"/>
                <a:gd name="T80" fmla="*/ 2147483646 w 79"/>
                <a:gd name="T81" fmla="*/ 2147483646 h 91"/>
                <a:gd name="T82" fmla="*/ 2147483646 w 79"/>
                <a:gd name="T83" fmla="*/ 2147483646 h 91"/>
                <a:gd name="T84" fmla="*/ 2147483646 w 79"/>
                <a:gd name="T85" fmla="*/ 2147483646 h 91"/>
                <a:gd name="T86" fmla="*/ 2147483646 w 79"/>
                <a:gd name="T87" fmla="*/ 2147483646 h 91"/>
                <a:gd name="T88" fmla="*/ 2147483646 w 79"/>
                <a:gd name="T89" fmla="*/ 2147483646 h 91"/>
                <a:gd name="T90" fmla="*/ 2147483646 w 79"/>
                <a:gd name="T91" fmla="*/ 2147483646 h 91"/>
                <a:gd name="T92" fmla="*/ 2147483646 w 79"/>
                <a:gd name="T93" fmla="*/ 2147483646 h 91"/>
                <a:gd name="T94" fmla="*/ 2147483646 w 79"/>
                <a:gd name="T95" fmla="*/ 2147483646 h 91"/>
                <a:gd name="T96" fmla="*/ 2147483646 w 79"/>
                <a:gd name="T97" fmla="*/ 2147483646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
                <a:gd name="T148" fmla="*/ 0 h 91"/>
                <a:gd name="T149" fmla="*/ 79 w 79"/>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 h="91">
                  <a:moveTo>
                    <a:pt x="78" y="4"/>
                  </a:moveTo>
                  <a:lnTo>
                    <a:pt x="78" y="4"/>
                  </a:lnTo>
                  <a:lnTo>
                    <a:pt x="77" y="4"/>
                  </a:lnTo>
                  <a:lnTo>
                    <a:pt x="74" y="2"/>
                  </a:lnTo>
                  <a:lnTo>
                    <a:pt x="72" y="2"/>
                  </a:lnTo>
                  <a:lnTo>
                    <a:pt x="69" y="1"/>
                  </a:lnTo>
                  <a:lnTo>
                    <a:pt x="65" y="1"/>
                  </a:lnTo>
                  <a:lnTo>
                    <a:pt x="60" y="1"/>
                  </a:lnTo>
                  <a:lnTo>
                    <a:pt x="56" y="0"/>
                  </a:lnTo>
                  <a:lnTo>
                    <a:pt x="50" y="0"/>
                  </a:lnTo>
                  <a:lnTo>
                    <a:pt x="44" y="0"/>
                  </a:lnTo>
                  <a:lnTo>
                    <a:pt x="38" y="1"/>
                  </a:lnTo>
                  <a:lnTo>
                    <a:pt x="31" y="2"/>
                  </a:lnTo>
                  <a:lnTo>
                    <a:pt x="25" y="4"/>
                  </a:lnTo>
                  <a:lnTo>
                    <a:pt x="18" y="6"/>
                  </a:lnTo>
                  <a:lnTo>
                    <a:pt x="11" y="8"/>
                  </a:lnTo>
                  <a:lnTo>
                    <a:pt x="4" y="11"/>
                  </a:lnTo>
                  <a:lnTo>
                    <a:pt x="4" y="13"/>
                  </a:lnTo>
                  <a:lnTo>
                    <a:pt x="3" y="18"/>
                  </a:lnTo>
                  <a:lnTo>
                    <a:pt x="1" y="26"/>
                  </a:lnTo>
                  <a:lnTo>
                    <a:pt x="0" y="35"/>
                  </a:lnTo>
                  <a:lnTo>
                    <a:pt x="0" y="47"/>
                  </a:lnTo>
                  <a:lnTo>
                    <a:pt x="0" y="60"/>
                  </a:lnTo>
                  <a:lnTo>
                    <a:pt x="2" y="74"/>
                  </a:lnTo>
                  <a:lnTo>
                    <a:pt x="6" y="89"/>
                  </a:lnTo>
                  <a:lnTo>
                    <a:pt x="7" y="89"/>
                  </a:lnTo>
                  <a:lnTo>
                    <a:pt x="8" y="89"/>
                  </a:lnTo>
                  <a:lnTo>
                    <a:pt x="9" y="88"/>
                  </a:lnTo>
                  <a:lnTo>
                    <a:pt x="11" y="88"/>
                  </a:lnTo>
                  <a:lnTo>
                    <a:pt x="15" y="88"/>
                  </a:lnTo>
                  <a:lnTo>
                    <a:pt x="18" y="88"/>
                  </a:lnTo>
                  <a:lnTo>
                    <a:pt x="22" y="88"/>
                  </a:lnTo>
                  <a:lnTo>
                    <a:pt x="27" y="88"/>
                  </a:lnTo>
                  <a:lnTo>
                    <a:pt x="32" y="87"/>
                  </a:lnTo>
                  <a:lnTo>
                    <a:pt x="38" y="88"/>
                  </a:lnTo>
                  <a:lnTo>
                    <a:pt x="44" y="88"/>
                  </a:lnTo>
                  <a:lnTo>
                    <a:pt x="50" y="88"/>
                  </a:lnTo>
                  <a:lnTo>
                    <a:pt x="57" y="88"/>
                  </a:lnTo>
                  <a:lnTo>
                    <a:pt x="64" y="89"/>
                  </a:lnTo>
                  <a:lnTo>
                    <a:pt x="71" y="90"/>
                  </a:lnTo>
                  <a:lnTo>
                    <a:pt x="79" y="91"/>
                  </a:lnTo>
                  <a:lnTo>
                    <a:pt x="79" y="88"/>
                  </a:lnTo>
                  <a:lnTo>
                    <a:pt x="78" y="81"/>
                  </a:lnTo>
                  <a:lnTo>
                    <a:pt x="77" y="70"/>
                  </a:lnTo>
                  <a:lnTo>
                    <a:pt x="76" y="57"/>
                  </a:lnTo>
                  <a:lnTo>
                    <a:pt x="76" y="43"/>
                  </a:lnTo>
                  <a:lnTo>
                    <a:pt x="76" y="28"/>
                  </a:lnTo>
                  <a:lnTo>
                    <a:pt x="77" y="15"/>
                  </a:lnTo>
                  <a:lnTo>
                    <a:pt x="78" y="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0" name="Freeform 22"/>
            <p:cNvSpPr>
              <a:spLocks/>
            </p:cNvSpPr>
            <p:nvPr/>
          </p:nvSpPr>
          <p:spPr bwMode="auto">
            <a:xfrm>
              <a:off x="1699530" y="4440738"/>
              <a:ext cx="294856" cy="214451"/>
            </a:xfrm>
            <a:custGeom>
              <a:avLst/>
              <a:gdLst>
                <a:gd name="T0" fmla="*/ 2147483646 w 132"/>
                <a:gd name="T1" fmla="*/ 2147483646 h 90"/>
                <a:gd name="T2" fmla="*/ 0 w 132"/>
                <a:gd name="T3" fmla="*/ 2147483646 h 90"/>
                <a:gd name="T4" fmla="*/ 2147483646 w 132"/>
                <a:gd name="T5" fmla="*/ 2147483646 h 90"/>
                <a:gd name="T6" fmla="*/ 2147483646 w 132"/>
                <a:gd name="T7" fmla="*/ 2147483646 h 90"/>
                <a:gd name="T8" fmla="*/ 2147483646 w 132"/>
                <a:gd name="T9" fmla="*/ 2147483646 h 90"/>
                <a:gd name="T10" fmla="*/ 2147483646 w 132"/>
                <a:gd name="T11" fmla="*/ 2147483646 h 90"/>
                <a:gd name="T12" fmla="*/ 2147483646 w 132"/>
                <a:gd name="T13" fmla="*/ 2147483646 h 90"/>
                <a:gd name="T14" fmla="*/ 2147483646 w 132"/>
                <a:gd name="T15" fmla="*/ 2147483646 h 90"/>
                <a:gd name="T16" fmla="*/ 2147483646 w 132"/>
                <a:gd name="T17" fmla="*/ 2147483646 h 90"/>
                <a:gd name="T18" fmla="*/ 2147483646 w 132"/>
                <a:gd name="T19" fmla="*/ 2147483646 h 90"/>
                <a:gd name="T20" fmla="*/ 2147483646 w 132"/>
                <a:gd name="T21" fmla="*/ 2147483646 h 90"/>
                <a:gd name="T22" fmla="*/ 2147483646 w 132"/>
                <a:gd name="T23" fmla="*/ 2147483646 h 90"/>
                <a:gd name="T24" fmla="*/ 2147483646 w 132"/>
                <a:gd name="T25" fmla="*/ 2147483646 h 90"/>
                <a:gd name="T26" fmla="*/ 2147483646 w 132"/>
                <a:gd name="T27" fmla="*/ 2147483646 h 90"/>
                <a:gd name="T28" fmla="*/ 2147483646 w 132"/>
                <a:gd name="T29" fmla="*/ 2147483646 h 90"/>
                <a:gd name="T30" fmla="*/ 2147483646 w 132"/>
                <a:gd name="T31" fmla="*/ 2147483646 h 90"/>
                <a:gd name="T32" fmla="*/ 2147483646 w 132"/>
                <a:gd name="T33" fmla="*/ 2147483646 h 90"/>
                <a:gd name="T34" fmla="*/ 2147483646 w 132"/>
                <a:gd name="T35" fmla="*/ 2147483646 h 90"/>
                <a:gd name="T36" fmla="*/ 2147483646 w 132"/>
                <a:gd name="T37" fmla="*/ 2147483646 h 90"/>
                <a:gd name="T38" fmla="*/ 2147483646 w 132"/>
                <a:gd name="T39" fmla="*/ 2147483646 h 90"/>
                <a:gd name="T40" fmla="*/ 2147483646 w 132"/>
                <a:gd name="T41" fmla="*/ 2147483646 h 90"/>
                <a:gd name="T42" fmla="*/ 2147483646 w 132"/>
                <a:gd name="T43" fmla="*/ 2147483646 h 90"/>
                <a:gd name="T44" fmla="*/ 2147483646 w 132"/>
                <a:gd name="T45" fmla="*/ 2147483646 h 90"/>
                <a:gd name="T46" fmla="*/ 2147483646 w 132"/>
                <a:gd name="T47" fmla="*/ 2147483646 h 90"/>
                <a:gd name="T48" fmla="*/ 2147483646 w 132"/>
                <a:gd name="T49" fmla="*/ 2147483646 h 90"/>
                <a:gd name="T50" fmla="*/ 2147483646 w 132"/>
                <a:gd name="T51" fmla="*/ 2147483646 h 90"/>
                <a:gd name="T52" fmla="*/ 2147483646 w 132"/>
                <a:gd name="T53" fmla="*/ 0 h 90"/>
                <a:gd name="T54" fmla="*/ 2147483646 w 132"/>
                <a:gd name="T55" fmla="*/ 2147483646 h 90"/>
                <a:gd name="T56" fmla="*/ 2147483646 w 132"/>
                <a:gd name="T57" fmla="*/ 2147483646 h 90"/>
                <a:gd name="T58" fmla="*/ 2147483646 w 132"/>
                <a:gd name="T59" fmla="*/ 2147483646 h 90"/>
                <a:gd name="T60" fmla="*/ 2147483646 w 132"/>
                <a:gd name="T61" fmla="*/ 2147483646 h 90"/>
                <a:gd name="T62" fmla="*/ 2147483646 w 132"/>
                <a:gd name="T63" fmla="*/ 2147483646 h 90"/>
                <a:gd name="T64" fmla="*/ 2147483646 w 132"/>
                <a:gd name="T65" fmla="*/ 2147483646 h 90"/>
                <a:gd name="T66" fmla="*/ 2147483646 w 132"/>
                <a:gd name="T67" fmla="*/ 2147483646 h 90"/>
                <a:gd name="T68" fmla="*/ 2147483646 w 132"/>
                <a:gd name="T69" fmla="*/ 2147483646 h 90"/>
                <a:gd name="T70" fmla="*/ 2147483646 w 132"/>
                <a:gd name="T71" fmla="*/ 2147483646 h 90"/>
                <a:gd name="T72" fmla="*/ 2147483646 w 132"/>
                <a:gd name="T73" fmla="*/ 2147483646 h 90"/>
                <a:gd name="T74" fmla="*/ 2147483646 w 132"/>
                <a:gd name="T75" fmla="*/ 2147483646 h 90"/>
                <a:gd name="T76" fmla="*/ 2147483646 w 132"/>
                <a:gd name="T77" fmla="*/ 2147483646 h 90"/>
                <a:gd name="T78" fmla="*/ 2147483646 w 132"/>
                <a:gd name="T79" fmla="*/ 2147483646 h 90"/>
                <a:gd name="T80" fmla="*/ 2147483646 w 132"/>
                <a:gd name="T81" fmla="*/ 2147483646 h 90"/>
                <a:gd name="T82" fmla="*/ 2147483646 w 132"/>
                <a:gd name="T83" fmla="*/ 2147483646 h 90"/>
                <a:gd name="T84" fmla="*/ 2147483646 w 132"/>
                <a:gd name="T85" fmla="*/ 2147483646 h 90"/>
                <a:gd name="T86" fmla="*/ 2147483646 w 132"/>
                <a:gd name="T87" fmla="*/ 2147483646 h 90"/>
                <a:gd name="T88" fmla="*/ 2147483646 w 132"/>
                <a:gd name="T89" fmla="*/ 2147483646 h 90"/>
                <a:gd name="T90" fmla="*/ 2147483646 w 132"/>
                <a:gd name="T91" fmla="*/ 2147483646 h 90"/>
                <a:gd name="T92" fmla="*/ 2147483646 w 132"/>
                <a:gd name="T93" fmla="*/ 2147483646 h 90"/>
                <a:gd name="T94" fmla="*/ 2147483646 w 132"/>
                <a:gd name="T95" fmla="*/ 2147483646 h 90"/>
                <a:gd name="T96" fmla="*/ 2147483646 w 132"/>
                <a:gd name="T97" fmla="*/ 2147483646 h 90"/>
                <a:gd name="T98" fmla="*/ 2147483646 w 132"/>
                <a:gd name="T99" fmla="*/ 2147483646 h 90"/>
                <a:gd name="T100" fmla="*/ 2147483646 w 132"/>
                <a:gd name="T101" fmla="*/ 2147483646 h 90"/>
                <a:gd name="T102" fmla="*/ 2147483646 w 132"/>
                <a:gd name="T103" fmla="*/ 2147483646 h 90"/>
                <a:gd name="T104" fmla="*/ 2147483646 w 132"/>
                <a:gd name="T105" fmla="*/ 2147483646 h 90"/>
                <a:gd name="T106" fmla="*/ 2147483646 w 132"/>
                <a:gd name="T107" fmla="*/ 2147483646 h 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2"/>
                <a:gd name="T163" fmla="*/ 0 h 90"/>
                <a:gd name="T164" fmla="*/ 132 w 132"/>
                <a:gd name="T165" fmla="*/ 90 h 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2" h="90">
                  <a:moveTo>
                    <a:pt x="1" y="67"/>
                  </a:moveTo>
                  <a:lnTo>
                    <a:pt x="0" y="79"/>
                  </a:lnTo>
                  <a:lnTo>
                    <a:pt x="86" y="90"/>
                  </a:lnTo>
                  <a:lnTo>
                    <a:pt x="89" y="88"/>
                  </a:lnTo>
                  <a:lnTo>
                    <a:pt x="91" y="87"/>
                  </a:lnTo>
                  <a:lnTo>
                    <a:pt x="94" y="85"/>
                  </a:lnTo>
                  <a:lnTo>
                    <a:pt x="98" y="83"/>
                  </a:lnTo>
                  <a:lnTo>
                    <a:pt x="103" y="79"/>
                  </a:lnTo>
                  <a:lnTo>
                    <a:pt x="107" y="76"/>
                  </a:lnTo>
                  <a:lnTo>
                    <a:pt x="112" y="71"/>
                  </a:lnTo>
                  <a:lnTo>
                    <a:pt x="117" y="66"/>
                  </a:lnTo>
                  <a:lnTo>
                    <a:pt x="121" y="60"/>
                  </a:lnTo>
                  <a:lnTo>
                    <a:pt x="125" y="55"/>
                  </a:lnTo>
                  <a:lnTo>
                    <a:pt x="128" y="47"/>
                  </a:lnTo>
                  <a:lnTo>
                    <a:pt x="131" y="39"/>
                  </a:lnTo>
                  <a:lnTo>
                    <a:pt x="132" y="31"/>
                  </a:lnTo>
                  <a:lnTo>
                    <a:pt x="132" y="23"/>
                  </a:lnTo>
                  <a:lnTo>
                    <a:pt x="129" y="14"/>
                  </a:lnTo>
                  <a:lnTo>
                    <a:pt x="129" y="12"/>
                  </a:lnTo>
                  <a:lnTo>
                    <a:pt x="128" y="11"/>
                  </a:lnTo>
                  <a:lnTo>
                    <a:pt x="127" y="9"/>
                  </a:lnTo>
                  <a:lnTo>
                    <a:pt x="126" y="7"/>
                  </a:lnTo>
                  <a:lnTo>
                    <a:pt x="124" y="4"/>
                  </a:lnTo>
                  <a:lnTo>
                    <a:pt x="120" y="2"/>
                  </a:lnTo>
                  <a:lnTo>
                    <a:pt x="117" y="1"/>
                  </a:lnTo>
                  <a:lnTo>
                    <a:pt x="113" y="0"/>
                  </a:lnTo>
                  <a:lnTo>
                    <a:pt x="113" y="2"/>
                  </a:lnTo>
                  <a:lnTo>
                    <a:pt x="114" y="5"/>
                  </a:lnTo>
                  <a:lnTo>
                    <a:pt x="117" y="11"/>
                  </a:lnTo>
                  <a:lnTo>
                    <a:pt x="118" y="19"/>
                  </a:lnTo>
                  <a:lnTo>
                    <a:pt x="118" y="29"/>
                  </a:lnTo>
                  <a:lnTo>
                    <a:pt x="117" y="39"/>
                  </a:lnTo>
                  <a:lnTo>
                    <a:pt x="114" y="51"/>
                  </a:lnTo>
                  <a:lnTo>
                    <a:pt x="108" y="64"/>
                  </a:lnTo>
                  <a:lnTo>
                    <a:pt x="107" y="65"/>
                  </a:lnTo>
                  <a:lnTo>
                    <a:pt x="106" y="66"/>
                  </a:lnTo>
                  <a:lnTo>
                    <a:pt x="105" y="66"/>
                  </a:lnTo>
                  <a:lnTo>
                    <a:pt x="103" y="67"/>
                  </a:lnTo>
                  <a:lnTo>
                    <a:pt x="100" y="69"/>
                  </a:lnTo>
                  <a:lnTo>
                    <a:pt x="98" y="70"/>
                  </a:lnTo>
                  <a:lnTo>
                    <a:pt x="96" y="71"/>
                  </a:lnTo>
                  <a:lnTo>
                    <a:pt x="92" y="72"/>
                  </a:lnTo>
                  <a:lnTo>
                    <a:pt x="90" y="72"/>
                  </a:lnTo>
                  <a:lnTo>
                    <a:pt x="85" y="73"/>
                  </a:lnTo>
                  <a:lnTo>
                    <a:pt x="82" y="73"/>
                  </a:lnTo>
                  <a:lnTo>
                    <a:pt x="78" y="73"/>
                  </a:lnTo>
                  <a:lnTo>
                    <a:pt x="73" y="72"/>
                  </a:lnTo>
                  <a:lnTo>
                    <a:pt x="69" y="72"/>
                  </a:lnTo>
                  <a:lnTo>
                    <a:pt x="69" y="84"/>
                  </a:lnTo>
                  <a:lnTo>
                    <a:pt x="3" y="77"/>
                  </a:lnTo>
                  <a:lnTo>
                    <a:pt x="1" y="67"/>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1" name="Freeform 23"/>
            <p:cNvSpPr>
              <a:spLocks/>
            </p:cNvSpPr>
            <p:nvPr/>
          </p:nvSpPr>
          <p:spPr bwMode="auto">
            <a:xfrm>
              <a:off x="1663792" y="4650423"/>
              <a:ext cx="214441" cy="76249"/>
            </a:xfrm>
            <a:custGeom>
              <a:avLst/>
              <a:gdLst>
                <a:gd name="T0" fmla="*/ 2147483646 w 96"/>
                <a:gd name="T1" fmla="*/ 2147483646 h 32"/>
                <a:gd name="T2" fmla="*/ 2147483646 w 96"/>
                <a:gd name="T3" fmla="*/ 0 h 32"/>
                <a:gd name="T4" fmla="*/ 0 w 96"/>
                <a:gd name="T5" fmla="*/ 2147483646 h 32"/>
                <a:gd name="T6" fmla="*/ 2147483646 w 96"/>
                <a:gd name="T7" fmla="*/ 2147483646 h 32"/>
                <a:gd name="T8" fmla="*/ 2147483646 w 96"/>
                <a:gd name="T9" fmla="*/ 2147483646 h 32"/>
                <a:gd name="T10" fmla="*/ 0 60000 65536"/>
                <a:gd name="T11" fmla="*/ 0 60000 65536"/>
                <a:gd name="T12" fmla="*/ 0 60000 65536"/>
                <a:gd name="T13" fmla="*/ 0 60000 65536"/>
                <a:gd name="T14" fmla="*/ 0 60000 65536"/>
                <a:gd name="T15" fmla="*/ 0 w 96"/>
                <a:gd name="T16" fmla="*/ 0 h 32"/>
                <a:gd name="T17" fmla="*/ 96 w 96"/>
                <a:gd name="T18" fmla="*/ 32 h 32"/>
              </a:gdLst>
              <a:ahLst/>
              <a:cxnLst>
                <a:cxn ang="T10">
                  <a:pos x="T0" y="T1"/>
                </a:cxn>
                <a:cxn ang="T11">
                  <a:pos x="T2" y="T3"/>
                </a:cxn>
                <a:cxn ang="T12">
                  <a:pos x="T4" y="T5"/>
                </a:cxn>
                <a:cxn ang="T13">
                  <a:pos x="T6" y="T7"/>
                </a:cxn>
                <a:cxn ang="T14">
                  <a:pos x="T8" y="T9"/>
                </a:cxn>
              </a:cxnLst>
              <a:rect l="T15" t="T16" r="T17" b="T18"/>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2" name="Freeform 24"/>
            <p:cNvSpPr>
              <a:spLocks/>
            </p:cNvSpPr>
            <p:nvPr/>
          </p:nvSpPr>
          <p:spPr bwMode="auto">
            <a:xfrm>
              <a:off x="1768778" y="4676633"/>
              <a:ext cx="93818" cy="33359"/>
            </a:xfrm>
            <a:custGeom>
              <a:avLst/>
              <a:gdLst>
                <a:gd name="T0" fmla="*/ 2147483646 w 42"/>
                <a:gd name="T1" fmla="*/ 2147483646 h 14"/>
                <a:gd name="T2" fmla="*/ 2147483646 w 42"/>
                <a:gd name="T3" fmla="*/ 0 h 14"/>
                <a:gd name="T4" fmla="*/ 0 w 42"/>
                <a:gd name="T5" fmla="*/ 2147483646 h 14"/>
                <a:gd name="T6" fmla="*/ 2147483646 w 42"/>
                <a:gd name="T7" fmla="*/ 2147483646 h 14"/>
                <a:gd name="T8" fmla="*/ 2147483646 w 42"/>
                <a:gd name="T9" fmla="*/ 2147483646 h 14"/>
                <a:gd name="T10" fmla="*/ 0 60000 65536"/>
                <a:gd name="T11" fmla="*/ 0 60000 65536"/>
                <a:gd name="T12" fmla="*/ 0 60000 65536"/>
                <a:gd name="T13" fmla="*/ 0 60000 65536"/>
                <a:gd name="T14" fmla="*/ 0 60000 65536"/>
                <a:gd name="T15" fmla="*/ 0 w 42"/>
                <a:gd name="T16" fmla="*/ 0 h 14"/>
                <a:gd name="T17" fmla="*/ 42 w 42"/>
                <a:gd name="T18" fmla="*/ 14 h 14"/>
              </a:gdLst>
              <a:ahLst/>
              <a:cxnLst>
                <a:cxn ang="T10">
                  <a:pos x="T0" y="T1"/>
                </a:cxn>
                <a:cxn ang="T11">
                  <a:pos x="T2" y="T3"/>
                </a:cxn>
                <a:cxn ang="T12">
                  <a:pos x="T4" y="T5"/>
                </a:cxn>
                <a:cxn ang="T13">
                  <a:pos x="T6" y="T7"/>
                </a:cxn>
                <a:cxn ang="T14">
                  <a:pos x="T8" y="T9"/>
                </a:cxn>
              </a:cxnLst>
              <a:rect l="T15" t="T16" r="T17" b="T18"/>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3" name="Freeform 25"/>
            <p:cNvSpPr>
              <a:spLocks/>
            </p:cNvSpPr>
            <p:nvPr/>
          </p:nvSpPr>
          <p:spPr bwMode="auto">
            <a:xfrm>
              <a:off x="1674958" y="4659952"/>
              <a:ext cx="62545" cy="23828"/>
            </a:xfrm>
            <a:custGeom>
              <a:avLst/>
              <a:gdLst>
                <a:gd name="T0" fmla="*/ 2147483646 w 28"/>
                <a:gd name="T1" fmla="*/ 2147483646 h 10"/>
                <a:gd name="T2" fmla="*/ 0 w 28"/>
                <a:gd name="T3" fmla="*/ 0 h 10"/>
                <a:gd name="T4" fmla="*/ 0 w 28"/>
                <a:gd name="T5" fmla="*/ 2147483646 h 10"/>
                <a:gd name="T6" fmla="*/ 2147483646 w 28"/>
                <a:gd name="T7" fmla="*/ 2147483646 h 10"/>
                <a:gd name="T8" fmla="*/ 2147483646 w 28"/>
                <a:gd name="T9" fmla="*/ 2147483646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8" y="5"/>
                  </a:moveTo>
                  <a:lnTo>
                    <a:pt x="0" y="0"/>
                  </a:lnTo>
                  <a:lnTo>
                    <a:pt x="0" y="5"/>
                  </a:lnTo>
                  <a:lnTo>
                    <a:pt x="27" y="10"/>
                  </a:lnTo>
                  <a:lnTo>
                    <a:pt x="28" y="5"/>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4" name="Freeform 26"/>
            <p:cNvSpPr>
              <a:spLocks/>
            </p:cNvSpPr>
            <p:nvPr/>
          </p:nvSpPr>
          <p:spPr bwMode="auto">
            <a:xfrm>
              <a:off x="1523063" y="4681400"/>
              <a:ext cx="361871" cy="131052"/>
            </a:xfrm>
            <a:custGeom>
              <a:avLst/>
              <a:gdLst>
                <a:gd name="T0" fmla="*/ 0 w 162"/>
                <a:gd name="T1" fmla="*/ 2147483646 h 55"/>
                <a:gd name="T2" fmla="*/ 0 w 162"/>
                <a:gd name="T3" fmla="*/ 2147483646 h 55"/>
                <a:gd name="T4" fmla="*/ 2147483646 w 162"/>
                <a:gd name="T5" fmla="*/ 2147483646 h 55"/>
                <a:gd name="T6" fmla="*/ 2147483646 w 162"/>
                <a:gd name="T7" fmla="*/ 2147483646 h 55"/>
                <a:gd name="T8" fmla="*/ 2147483646 w 162"/>
                <a:gd name="T9" fmla="*/ 2147483646 h 55"/>
                <a:gd name="T10" fmla="*/ 2147483646 w 162"/>
                <a:gd name="T11" fmla="*/ 2147483646 h 55"/>
                <a:gd name="T12" fmla="*/ 2147483646 w 162"/>
                <a:gd name="T13" fmla="*/ 2147483646 h 55"/>
                <a:gd name="T14" fmla="*/ 2147483646 w 162"/>
                <a:gd name="T15" fmla="*/ 2147483646 h 55"/>
                <a:gd name="T16" fmla="*/ 2147483646 w 162"/>
                <a:gd name="T17" fmla="*/ 2147483646 h 55"/>
                <a:gd name="T18" fmla="*/ 2147483646 w 162"/>
                <a:gd name="T19" fmla="*/ 2147483646 h 55"/>
                <a:gd name="T20" fmla="*/ 2147483646 w 162"/>
                <a:gd name="T21" fmla="*/ 2147483646 h 55"/>
                <a:gd name="T22" fmla="*/ 2147483646 w 162"/>
                <a:gd name="T23" fmla="*/ 2147483646 h 55"/>
                <a:gd name="T24" fmla="*/ 2147483646 w 162"/>
                <a:gd name="T25" fmla="*/ 2147483646 h 55"/>
                <a:gd name="T26" fmla="*/ 2147483646 w 162"/>
                <a:gd name="T27" fmla="*/ 2147483646 h 55"/>
                <a:gd name="T28" fmla="*/ 2147483646 w 162"/>
                <a:gd name="T29" fmla="*/ 2147483646 h 55"/>
                <a:gd name="T30" fmla="*/ 2147483646 w 162"/>
                <a:gd name="T31" fmla="*/ 2147483646 h 55"/>
                <a:gd name="T32" fmla="*/ 2147483646 w 162"/>
                <a:gd name="T33" fmla="*/ 0 h 55"/>
                <a:gd name="T34" fmla="*/ 2147483646 w 162"/>
                <a:gd name="T35" fmla="*/ 2147483646 h 55"/>
                <a:gd name="T36" fmla="*/ 2147483646 w 162"/>
                <a:gd name="T37" fmla="*/ 2147483646 h 55"/>
                <a:gd name="T38" fmla="*/ 2147483646 w 162"/>
                <a:gd name="T39" fmla="*/ 2147483646 h 55"/>
                <a:gd name="T40" fmla="*/ 2147483646 w 162"/>
                <a:gd name="T41" fmla="*/ 2147483646 h 55"/>
                <a:gd name="T42" fmla="*/ 2147483646 w 162"/>
                <a:gd name="T43" fmla="*/ 2147483646 h 55"/>
                <a:gd name="T44" fmla="*/ 2147483646 w 162"/>
                <a:gd name="T45" fmla="*/ 2147483646 h 55"/>
                <a:gd name="T46" fmla="*/ 2147483646 w 162"/>
                <a:gd name="T47" fmla="*/ 2147483646 h 55"/>
                <a:gd name="T48" fmla="*/ 2147483646 w 162"/>
                <a:gd name="T49" fmla="*/ 2147483646 h 55"/>
                <a:gd name="T50" fmla="*/ 2147483646 w 162"/>
                <a:gd name="T51" fmla="*/ 2147483646 h 55"/>
                <a:gd name="T52" fmla="*/ 2147483646 w 162"/>
                <a:gd name="T53" fmla="*/ 2147483646 h 55"/>
                <a:gd name="T54" fmla="*/ 2147483646 w 162"/>
                <a:gd name="T55" fmla="*/ 2147483646 h 55"/>
                <a:gd name="T56" fmla="*/ 2147483646 w 162"/>
                <a:gd name="T57" fmla="*/ 2147483646 h 55"/>
                <a:gd name="T58" fmla="*/ 2147483646 w 162"/>
                <a:gd name="T59" fmla="*/ 2147483646 h 55"/>
                <a:gd name="T60" fmla="*/ 2147483646 w 162"/>
                <a:gd name="T61" fmla="*/ 2147483646 h 55"/>
                <a:gd name="T62" fmla="*/ 2147483646 w 162"/>
                <a:gd name="T63" fmla="*/ 2147483646 h 55"/>
                <a:gd name="T64" fmla="*/ 2147483646 w 162"/>
                <a:gd name="T65" fmla="*/ 2147483646 h 55"/>
                <a:gd name="T66" fmla="*/ 2147483646 w 162"/>
                <a:gd name="T67" fmla="*/ 2147483646 h 55"/>
                <a:gd name="T68" fmla="*/ 0 w 162"/>
                <a:gd name="T69" fmla="*/ 2147483646 h 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55"/>
                <a:gd name="T107" fmla="*/ 162 w 162"/>
                <a:gd name="T108" fmla="*/ 55 h 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55">
                  <a:moveTo>
                    <a:pt x="0" y="17"/>
                  </a:moveTo>
                  <a:lnTo>
                    <a:pt x="0" y="17"/>
                  </a:lnTo>
                  <a:lnTo>
                    <a:pt x="1" y="17"/>
                  </a:lnTo>
                  <a:lnTo>
                    <a:pt x="2" y="17"/>
                  </a:lnTo>
                  <a:lnTo>
                    <a:pt x="4" y="15"/>
                  </a:lnTo>
                  <a:lnTo>
                    <a:pt x="7" y="15"/>
                  </a:lnTo>
                  <a:lnTo>
                    <a:pt x="10" y="15"/>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1" y="29"/>
                  </a:lnTo>
                  <a:lnTo>
                    <a:pt x="159" y="31"/>
                  </a:lnTo>
                  <a:lnTo>
                    <a:pt x="158" y="32"/>
                  </a:lnTo>
                  <a:lnTo>
                    <a:pt x="157" y="33"/>
                  </a:lnTo>
                  <a:lnTo>
                    <a:pt x="155" y="35"/>
                  </a:lnTo>
                  <a:lnTo>
                    <a:pt x="152" y="36"/>
                  </a:lnTo>
                  <a:lnTo>
                    <a:pt x="150" y="39"/>
                  </a:lnTo>
                  <a:lnTo>
                    <a:pt x="147" y="41"/>
                  </a:lnTo>
                  <a:lnTo>
                    <a:pt x="144" y="43"/>
                  </a:lnTo>
                  <a:lnTo>
                    <a:pt x="141" y="46"/>
                  </a:lnTo>
                  <a:lnTo>
                    <a:pt x="137" y="48"/>
                  </a:lnTo>
                  <a:lnTo>
                    <a:pt x="135" y="50"/>
                  </a:lnTo>
                  <a:lnTo>
                    <a:pt x="131" y="52"/>
                  </a:lnTo>
                  <a:lnTo>
                    <a:pt x="128" y="53"/>
                  </a:lnTo>
                  <a:lnTo>
                    <a:pt x="126" y="55"/>
                  </a:lnTo>
                  <a:lnTo>
                    <a:pt x="0" y="17"/>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5" name="Freeform 27"/>
            <p:cNvSpPr>
              <a:spLocks/>
            </p:cNvSpPr>
            <p:nvPr/>
          </p:nvSpPr>
          <p:spPr bwMode="auto">
            <a:xfrm>
              <a:off x="1884932" y="4667101"/>
              <a:ext cx="127325" cy="61952"/>
            </a:xfrm>
            <a:custGeom>
              <a:avLst/>
              <a:gdLst>
                <a:gd name="T0" fmla="*/ 2147483646 w 57"/>
                <a:gd name="T1" fmla="*/ 2147483646 h 26"/>
                <a:gd name="T2" fmla="*/ 2147483646 w 57"/>
                <a:gd name="T3" fmla="*/ 2147483646 h 26"/>
                <a:gd name="T4" fmla="*/ 2147483646 w 57"/>
                <a:gd name="T5" fmla="*/ 0 h 26"/>
                <a:gd name="T6" fmla="*/ 0 w 57"/>
                <a:gd name="T7" fmla="*/ 2147483646 h 26"/>
                <a:gd name="T8" fmla="*/ 0 w 57"/>
                <a:gd name="T9" fmla="*/ 2147483646 h 26"/>
                <a:gd name="T10" fmla="*/ 2147483646 w 57"/>
                <a:gd name="T11" fmla="*/ 2147483646 h 26"/>
                <a:gd name="T12" fmla="*/ 0 60000 65536"/>
                <a:gd name="T13" fmla="*/ 0 60000 65536"/>
                <a:gd name="T14" fmla="*/ 0 60000 65536"/>
                <a:gd name="T15" fmla="*/ 0 60000 65536"/>
                <a:gd name="T16" fmla="*/ 0 60000 65536"/>
                <a:gd name="T17" fmla="*/ 0 60000 65536"/>
                <a:gd name="T18" fmla="*/ 0 w 57"/>
                <a:gd name="T19" fmla="*/ 0 h 26"/>
                <a:gd name="T20" fmla="*/ 57 w 5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6" name="Freeform 28"/>
            <p:cNvSpPr>
              <a:spLocks/>
            </p:cNvSpPr>
            <p:nvPr/>
          </p:nvSpPr>
          <p:spPr bwMode="auto">
            <a:xfrm>
              <a:off x="1547635" y="4407379"/>
              <a:ext cx="71480" cy="290700"/>
            </a:xfrm>
            <a:custGeom>
              <a:avLst/>
              <a:gdLst>
                <a:gd name="T0" fmla="*/ 2147483646 w 32"/>
                <a:gd name="T1" fmla="*/ 2147483646 h 122"/>
                <a:gd name="T2" fmla="*/ 2147483646 w 32"/>
                <a:gd name="T3" fmla="*/ 2147483646 h 122"/>
                <a:gd name="T4" fmla="*/ 2147483646 w 32"/>
                <a:gd name="T5" fmla="*/ 2147483646 h 122"/>
                <a:gd name="T6" fmla="*/ 2147483646 w 32"/>
                <a:gd name="T7" fmla="*/ 2147483646 h 122"/>
                <a:gd name="T8" fmla="*/ 2147483646 w 32"/>
                <a:gd name="T9" fmla="*/ 2147483646 h 122"/>
                <a:gd name="T10" fmla="*/ 2147483646 w 32"/>
                <a:gd name="T11" fmla="*/ 2147483646 h 122"/>
                <a:gd name="T12" fmla="*/ 2147483646 w 32"/>
                <a:gd name="T13" fmla="*/ 2147483646 h 122"/>
                <a:gd name="T14" fmla="*/ 2147483646 w 32"/>
                <a:gd name="T15" fmla="*/ 0 h 122"/>
                <a:gd name="T16" fmla="*/ 2147483646 w 32"/>
                <a:gd name="T17" fmla="*/ 0 h 122"/>
                <a:gd name="T18" fmla="*/ 2147483646 w 32"/>
                <a:gd name="T19" fmla="*/ 0 h 122"/>
                <a:gd name="T20" fmla="*/ 2147483646 w 32"/>
                <a:gd name="T21" fmla="*/ 0 h 122"/>
                <a:gd name="T22" fmla="*/ 2147483646 w 32"/>
                <a:gd name="T23" fmla="*/ 0 h 122"/>
                <a:gd name="T24" fmla="*/ 2147483646 w 32"/>
                <a:gd name="T25" fmla="*/ 0 h 122"/>
                <a:gd name="T26" fmla="*/ 2147483646 w 32"/>
                <a:gd name="T27" fmla="*/ 2147483646 h 122"/>
                <a:gd name="T28" fmla="*/ 2147483646 w 32"/>
                <a:gd name="T29" fmla="*/ 2147483646 h 122"/>
                <a:gd name="T30" fmla="*/ 2147483646 w 32"/>
                <a:gd name="T31" fmla="*/ 2147483646 h 122"/>
                <a:gd name="T32" fmla="*/ 0 w 32"/>
                <a:gd name="T33" fmla="*/ 2147483646 h 122"/>
                <a:gd name="T34" fmla="*/ 0 w 32"/>
                <a:gd name="T35" fmla="*/ 2147483646 h 122"/>
                <a:gd name="T36" fmla="*/ 2147483646 w 32"/>
                <a:gd name="T37" fmla="*/ 2147483646 h 122"/>
                <a:gd name="T38" fmla="*/ 2147483646 w 32"/>
                <a:gd name="T39" fmla="*/ 2147483646 h 122"/>
                <a:gd name="T40" fmla="*/ 2147483646 w 32"/>
                <a:gd name="T41" fmla="*/ 2147483646 h 122"/>
                <a:gd name="T42" fmla="*/ 2147483646 w 32"/>
                <a:gd name="T43" fmla="*/ 2147483646 h 122"/>
                <a:gd name="T44" fmla="*/ 2147483646 w 32"/>
                <a:gd name="T45" fmla="*/ 2147483646 h 122"/>
                <a:gd name="T46" fmla="*/ 2147483646 w 32"/>
                <a:gd name="T47" fmla="*/ 2147483646 h 122"/>
                <a:gd name="T48" fmla="*/ 2147483646 w 32"/>
                <a:gd name="T49" fmla="*/ 2147483646 h 122"/>
                <a:gd name="T50" fmla="*/ 2147483646 w 32"/>
                <a:gd name="T51" fmla="*/ 2147483646 h 122"/>
                <a:gd name="T52" fmla="*/ 2147483646 w 32"/>
                <a:gd name="T53" fmla="*/ 2147483646 h 122"/>
                <a:gd name="T54" fmla="*/ 2147483646 w 32"/>
                <a:gd name="T55" fmla="*/ 2147483646 h 122"/>
                <a:gd name="T56" fmla="*/ 2147483646 w 32"/>
                <a:gd name="T57" fmla="*/ 2147483646 h 122"/>
                <a:gd name="T58" fmla="*/ 2147483646 w 32"/>
                <a:gd name="T59" fmla="*/ 2147483646 h 122"/>
                <a:gd name="T60" fmla="*/ 2147483646 w 32"/>
                <a:gd name="T61" fmla="*/ 2147483646 h 122"/>
                <a:gd name="T62" fmla="*/ 2147483646 w 32"/>
                <a:gd name="T63" fmla="*/ 2147483646 h 122"/>
                <a:gd name="T64" fmla="*/ 2147483646 w 32"/>
                <a:gd name="T65" fmla="*/ 2147483646 h 122"/>
                <a:gd name="T66" fmla="*/ 2147483646 w 32"/>
                <a:gd name="T67" fmla="*/ 2147483646 h 122"/>
                <a:gd name="T68" fmla="*/ 2147483646 w 32"/>
                <a:gd name="T69" fmla="*/ 2147483646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
                <a:gd name="T106" fmla="*/ 0 h 122"/>
                <a:gd name="T107" fmla="*/ 32 w 32"/>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 h="122">
                  <a:moveTo>
                    <a:pt x="32" y="2"/>
                  </a:moveTo>
                  <a:lnTo>
                    <a:pt x="32" y="2"/>
                  </a:lnTo>
                  <a:lnTo>
                    <a:pt x="31" y="2"/>
                  </a:lnTo>
                  <a:lnTo>
                    <a:pt x="29" y="1"/>
                  </a:lnTo>
                  <a:lnTo>
                    <a:pt x="27" y="1"/>
                  </a:lnTo>
                  <a:lnTo>
                    <a:pt x="26" y="1"/>
                  </a:lnTo>
                  <a:lnTo>
                    <a:pt x="24" y="0"/>
                  </a:lnTo>
                  <a:lnTo>
                    <a:pt x="22" y="0"/>
                  </a:lnTo>
                  <a:lnTo>
                    <a:pt x="20" y="0"/>
                  </a:lnTo>
                  <a:lnTo>
                    <a:pt x="18" y="0"/>
                  </a:lnTo>
                  <a:lnTo>
                    <a:pt x="14" y="0"/>
                  </a:lnTo>
                  <a:lnTo>
                    <a:pt x="12" y="0"/>
                  </a:lnTo>
                  <a:lnTo>
                    <a:pt x="10" y="1"/>
                  </a:lnTo>
                  <a:lnTo>
                    <a:pt x="6" y="2"/>
                  </a:lnTo>
                  <a:lnTo>
                    <a:pt x="4" y="3"/>
                  </a:lnTo>
                  <a:lnTo>
                    <a:pt x="0" y="5"/>
                  </a:lnTo>
                  <a:lnTo>
                    <a:pt x="0" y="122"/>
                  </a:lnTo>
                  <a:lnTo>
                    <a:pt x="1" y="122"/>
                  </a:lnTo>
                  <a:lnTo>
                    <a:pt x="3" y="122"/>
                  </a:lnTo>
                  <a:lnTo>
                    <a:pt x="4" y="122"/>
                  </a:lnTo>
                  <a:lnTo>
                    <a:pt x="5" y="122"/>
                  </a:lnTo>
                  <a:lnTo>
                    <a:pt x="7" y="121"/>
                  </a:lnTo>
                  <a:lnTo>
                    <a:pt x="8" y="121"/>
                  </a:lnTo>
                  <a:lnTo>
                    <a:pt x="11" y="121"/>
                  </a:lnTo>
                  <a:lnTo>
                    <a:pt x="13" y="120"/>
                  </a:lnTo>
                  <a:lnTo>
                    <a:pt x="15" y="119"/>
                  </a:lnTo>
                  <a:lnTo>
                    <a:pt x="18" y="119"/>
                  </a:lnTo>
                  <a:lnTo>
                    <a:pt x="21" y="118"/>
                  </a:lnTo>
                  <a:lnTo>
                    <a:pt x="24" y="115"/>
                  </a:lnTo>
                  <a:lnTo>
                    <a:pt x="26" y="114"/>
                  </a:lnTo>
                  <a:lnTo>
                    <a:pt x="29" y="113"/>
                  </a:lnTo>
                  <a:lnTo>
                    <a:pt x="32" y="111"/>
                  </a:lnTo>
                  <a:lnTo>
                    <a:pt x="32" y="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7" name="Freeform 29"/>
            <p:cNvSpPr>
              <a:spLocks/>
            </p:cNvSpPr>
            <p:nvPr/>
          </p:nvSpPr>
          <p:spPr bwMode="auto">
            <a:xfrm>
              <a:off x="1549868" y="4409761"/>
              <a:ext cx="60312" cy="247810"/>
            </a:xfrm>
            <a:custGeom>
              <a:avLst/>
              <a:gdLst>
                <a:gd name="T0" fmla="*/ 2147483646 w 27"/>
                <a:gd name="T1" fmla="*/ 2147483646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0 h 104"/>
                <a:gd name="T14" fmla="*/ 2147483646 w 27"/>
                <a:gd name="T15" fmla="*/ 0 h 104"/>
                <a:gd name="T16" fmla="*/ 2147483646 w 27"/>
                <a:gd name="T17" fmla="*/ 0 h 104"/>
                <a:gd name="T18" fmla="*/ 2147483646 w 27"/>
                <a:gd name="T19" fmla="*/ 0 h 104"/>
                <a:gd name="T20" fmla="*/ 2147483646 w 27"/>
                <a:gd name="T21" fmla="*/ 0 h 104"/>
                <a:gd name="T22" fmla="*/ 2147483646 w 27"/>
                <a:gd name="T23" fmla="*/ 0 h 104"/>
                <a:gd name="T24" fmla="*/ 2147483646 w 27"/>
                <a:gd name="T25" fmla="*/ 0 h 104"/>
                <a:gd name="T26" fmla="*/ 2147483646 w 27"/>
                <a:gd name="T27" fmla="*/ 2147483646 h 104"/>
                <a:gd name="T28" fmla="*/ 2147483646 w 27"/>
                <a:gd name="T29" fmla="*/ 2147483646 h 104"/>
                <a:gd name="T30" fmla="*/ 2147483646 w 27"/>
                <a:gd name="T31" fmla="*/ 2147483646 h 104"/>
                <a:gd name="T32" fmla="*/ 0 w 27"/>
                <a:gd name="T33" fmla="*/ 2147483646 h 104"/>
                <a:gd name="T34" fmla="*/ 0 w 27"/>
                <a:gd name="T35" fmla="*/ 2147483646 h 104"/>
                <a:gd name="T36" fmla="*/ 0 w 27"/>
                <a:gd name="T37" fmla="*/ 2147483646 h 104"/>
                <a:gd name="T38" fmla="*/ 2147483646 w 27"/>
                <a:gd name="T39" fmla="*/ 2147483646 h 104"/>
                <a:gd name="T40" fmla="*/ 2147483646 w 27"/>
                <a:gd name="T41" fmla="*/ 2147483646 h 104"/>
                <a:gd name="T42" fmla="*/ 2147483646 w 27"/>
                <a:gd name="T43" fmla="*/ 2147483646 h 104"/>
                <a:gd name="T44" fmla="*/ 2147483646 w 27"/>
                <a:gd name="T45" fmla="*/ 2147483646 h 104"/>
                <a:gd name="T46" fmla="*/ 2147483646 w 27"/>
                <a:gd name="T47" fmla="*/ 2147483646 h 104"/>
                <a:gd name="T48" fmla="*/ 2147483646 w 27"/>
                <a:gd name="T49" fmla="*/ 2147483646 h 104"/>
                <a:gd name="T50" fmla="*/ 2147483646 w 27"/>
                <a:gd name="T51" fmla="*/ 2147483646 h 104"/>
                <a:gd name="T52" fmla="*/ 2147483646 w 27"/>
                <a:gd name="T53" fmla="*/ 2147483646 h 104"/>
                <a:gd name="T54" fmla="*/ 2147483646 w 27"/>
                <a:gd name="T55" fmla="*/ 2147483646 h 104"/>
                <a:gd name="T56" fmla="*/ 2147483646 w 27"/>
                <a:gd name="T57" fmla="*/ 2147483646 h 104"/>
                <a:gd name="T58" fmla="*/ 2147483646 w 27"/>
                <a:gd name="T59" fmla="*/ 2147483646 h 104"/>
                <a:gd name="T60" fmla="*/ 2147483646 w 27"/>
                <a:gd name="T61" fmla="*/ 2147483646 h 104"/>
                <a:gd name="T62" fmla="*/ 2147483646 w 27"/>
                <a:gd name="T63" fmla="*/ 2147483646 h 104"/>
                <a:gd name="T64" fmla="*/ 2147483646 w 27"/>
                <a:gd name="T65" fmla="*/ 2147483646 h 104"/>
                <a:gd name="T66" fmla="*/ 2147483646 w 27"/>
                <a:gd name="T67" fmla="*/ 2147483646 h 104"/>
                <a:gd name="T68" fmla="*/ 2147483646 w 27"/>
                <a:gd name="T69" fmla="*/ 21474836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
                <a:gd name="T106" fmla="*/ 0 h 104"/>
                <a:gd name="T107" fmla="*/ 27 w 27"/>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2" y="103"/>
                  </a:lnTo>
                  <a:lnTo>
                    <a:pt x="3" y="103"/>
                  </a:lnTo>
                  <a:lnTo>
                    <a:pt x="4" y="103"/>
                  </a:lnTo>
                  <a:lnTo>
                    <a:pt x="6" y="103"/>
                  </a:lnTo>
                  <a:lnTo>
                    <a:pt x="7" y="103"/>
                  </a:lnTo>
                  <a:lnTo>
                    <a:pt x="10" y="101"/>
                  </a:lnTo>
                  <a:lnTo>
                    <a:pt x="11" y="101"/>
                  </a:lnTo>
                  <a:lnTo>
                    <a:pt x="13" y="100"/>
                  </a:lnTo>
                  <a:lnTo>
                    <a:pt x="16" y="99"/>
                  </a:lnTo>
                  <a:lnTo>
                    <a:pt x="18" y="99"/>
                  </a:lnTo>
                  <a:lnTo>
                    <a:pt x="20" y="98"/>
                  </a:lnTo>
                  <a:lnTo>
                    <a:pt x="23" y="97"/>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8" name="Freeform 30"/>
            <p:cNvSpPr>
              <a:spLocks/>
            </p:cNvSpPr>
            <p:nvPr/>
          </p:nvSpPr>
          <p:spPr bwMode="auto">
            <a:xfrm>
              <a:off x="1554337" y="4412143"/>
              <a:ext cx="49143" cy="200154"/>
            </a:xfrm>
            <a:custGeom>
              <a:avLst/>
              <a:gdLst>
                <a:gd name="T0" fmla="*/ 2147483646 w 22"/>
                <a:gd name="T1" fmla="*/ 2147483646 h 84"/>
                <a:gd name="T2" fmla="*/ 2147483646 w 22"/>
                <a:gd name="T3" fmla="*/ 2147483646 h 84"/>
                <a:gd name="T4" fmla="*/ 2147483646 w 22"/>
                <a:gd name="T5" fmla="*/ 2147483646 h 84"/>
                <a:gd name="T6" fmla="*/ 2147483646 w 22"/>
                <a:gd name="T7" fmla="*/ 2147483646 h 84"/>
                <a:gd name="T8" fmla="*/ 2147483646 w 22"/>
                <a:gd name="T9" fmla="*/ 2147483646 h 84"/>
                <a:gd name="T10" fmla="*/ 2147483646 w 22"/>
                <a:gd name="T11" fmla="*/ 0 h 84"/>
                <a:gd name="T12" fmla="*/ 2147483646 w 22"/>
                <a:gd name="T13" fmla="*/ 0 h 84"/>
                <a:gd name="T14" fmla="*/ 2147483646 w 22"/>
                <a:gd name="T15" fmla="*/ 0 h 84"/>
                <a:gd name="T16" fmla="*/ 2147483646 w 22"/>
                <a:gd name="T17" fmla="*/ 0 h 84"/>
                <a:gd name="T18" fmla="*/ 2147483646 w 22"/>
                <a:gd name="T19" fmla="*/ 0 h 84"/>
                <a:gd name="T20" fmla="*/ 2147483646 w 22"/>
                <a:gd name="T21" fmla="*/ 0 h 84"/>
                <a:gd name="T22" fmla="*/ 2147483646 w 22"/>
                <a:gd name="T23" fmla="*/ 0 h 84"/>
                <a:gd name="T24" fmla="*/ 2147483646 w 22"/>
                <a:gd name="T25" fmla="*/ 0 h 84"/>
                <a:gd name="T26" fmla="*/ 2147483646 w 22"/>
                <a:gd name="T27" fmla="*/ 0 h 84"/>
                <a:gd name="T28" fmla="*/ 2147483646 w 22"/>
                <a:gd name="T29" fmla="*/ 2147483646 h 84"/>
                <a:gd name="T30" fmla="*/ 2147483646 w 22"/>
                <a:gd name="T31" fmla="*/ 2147483646 h 84"/>
                <a:gd name="T32" fmla="*/ 0 w 22"/>
                <a:gd name="T33" fmla="*/ 2147483646 h 84"/>
                <a:gd name="T34" fmla="*/ 0 w 22"/>
                <a:gd name="T35" fmla="*/ 2147483646 h 84"/>
                <a:gd name="T36" fmla="*/ 0 w 22"/>
                <a:gd name="T37" fmla="*/ 2147483646 h 84"/>
                <a:gd name="T38" fmla="*/ 0 w 22"/>
                <a:gd name="T39" fmla="*/ 2147483646 h 84"/>
                <a:gd name="T40" fmla="*/ 2147483646 w 22"/>
                <a:gd name="T41" fmla="*/ 2147483646 h 84"/>
                <a:gd name="T42" fmla="*/ 2147483646 w 22"/>
                <a:gd name="T43" fmla="*/ 2147483646 h 84"/>
                <a:gd name="T44" fmla="*/ 2147483646 w 22"/>
                <a:gd name="T45" fmla="*/ 2147483646 h 84"/>
                <a:gd name="T46" fmla="*/ 2147483646 w 22"/>
                <a:gd name="T47" fmla="*/ 2147483646 h 84"/>
                <a:gd name="T48" fmla="*/ 2147483646 w 22"/>
                <a:gd name="T49" fmla="*/ 2147483646 h 84"/>
                <a:gd name="T50" fmla="*/ 2147483646 w 22"/>
                <a:gd name="T51" fmla="*/ 2147483646 h 84"/>
                <a:gd name="T52" fmla="*/ 2147483646 w 22"/>
                <a:gd name="T53" fmla="*/ 2147483646 h 84"/>
                <a:gd name="T54" fmla="*/ 2147483646 w 22"/>
                <a:gd name="T55" fmla="*/ 2147483646 h 84"/>
                <a:gd name="T56" fmla="*/ 2147483646 w 22"/>
                <a:gd name="T57" fmla="*/ 2147483646 h 84"/>
                <a:gd name="T58" fmla="*/ 2147483646 w 22"/>
                <a:gd name="T59" fmla="*/ 2147483646 h 84"/>
                <a:gd name="T60" fmla="*/ 2147483646 w 22"/>
                <a:gd name="T61" fmla="*/ 2147483646 h 84"/>
                <a:gd name="T62" fmla="*/ 2147483646 w 22"/>
                <a:gd name="T63" fmla="*/ 2147483646 h 84"/>
                <a:gd name="T64" fmla="*/ 2147483646 w 22"/>
                <a:gd name="T65" fmla="*/ 2147483646 h 84"/>
                <a:gd name="T66" fmla="*/ 2147483646 w 22"/>
                <a:gd name="T67" fmla="*/ 2147483646 h 84"/>
                <a:gd name="T68" fmla="*/ 2147483646 w 22"/>
                <a:gd name="T69" fmla="*/ 2147483646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84"/>
                <a:gd name="T107" fmla="*/ 22 w 22"/>
                <a:gd name="T108" fmla="*/ 84 h 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84">
                  <a:moveTo>
                    <a:pt x="22" y="1"/>
                  </a:moveTo>
                  <a:lnTo>
                    <a:pt x="22"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1" y="84"/>
                  </a:lnTo>
                  <a:lnTo>
                    <a:pt x="2" y="84"/>
                  </a:lnTo>
                  <a:lnTo>
                    <a:pt x="3" y="84"/>
                  </a:lnTo>
                  <a:lnTo>
                    <a:pt x="4" y="83"/>
                  </a:lnTo>
                  <a:lnTo>
                    <a:pt x="5" y="83"/>
                  </a:lnTo>
                  <a:lnTo>
                    <a:pt x="7" y="83"/>
                  </a:lnTo>
                  <a:lnTo>
                    <a:pt x="9" y="82"/>
                  </a:lnTo>
                  <a:lnTo>
                    <a:pt x="10" y="82"/>
                  </a:lnTo>
                  <a:lnTo>
                    <a:pt x="12" y="81"/>
                  </a:lnTo>
                  <a:lnTo>
                    <a:pt x="14" y="81"/>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9" name="Freeform 31"/>
            <p:cNvSpPr>
              <a:spLocks/>
            </p:cNvSpPr>
            <p:nvPr/>
          </p:nvSpPr>
          <p:spPr bwMode="auto">
            <a:xfrm>
              <a:off x="1556570" y="4412143"/>
              <a:ext cx="37973" cy="154882"/>
            </a:xfrm>
            <a:custGeom>
              <a:avLst/>
              <a:gdLst>
                <a:gd name="T0" fmla="*/ 2147483646 w 17"/>
                <a:gd name="T1" fmla="*/ 2147483646 h 65"/>
                <a:gd name="T2" fmla="*/ 2147483646 w 17"/>
                <a:gd name="T3" fmla="*/ 2147483646 h 65"/>
                <a:gd name="T4" fmla="*/ 2147483646 w 17"/>
                <a:gd name="T5" fmla="*/ 2147483646 h 65"/>
                <a:gd name="T6" fmla="*/ 2147483646 w 17"/>
                <a:gd name="T7" fmla="*/ 2147483646 h 65"/>
                <a:gd name="T8" fmla="*/ 2147483646 w 17"/>
                <a:gd name="T9" fmla="*/ 2147483646 h 65"/>
                <a:gd name="T10" fmla="*/ 2147483646 w 17"/>
                <a:gd name="T11" fmla="*/ 0 h 65"/>
                <a:gd name="T12" fmla="*/ 2147483646 w 17"/>
                <a:gd name="T13" fmla="*/ 2147483646 h 65"/>
                <a:gd name="T14" fmla="*/ 2147483646 w 17"/>
                <a:gd name="T15" fmla="*/ 2147483646 h 65"/>
                <a:gd name="T16" fmla="*/ 0 w 17"/>
                <a:gd name="T17" fmla="*/ 2147483646 h 65"/>
                <a:gd name="T18" fmla="*/ 0 w 17"/>
                <a:gd name="T19" fmla="*/ 2147483646 h 65"/>
                <a:gd name="T20" fmla="*/ 0 w 17"/>
                <a:gd name="T21" fmla="*/ 2147483646 h 65"/>
                <a:gd name="T22" fmla="*/ 2147483646 w 17"/>
                <a:gd name="T23" fmla="*/ 2147483646 h 65"/>
                <a:gd name="T24" fmla="*/ 2147483646 w 17"/>
                <a:gd name="T25" fmla="*/ 2147483646 h 65"/>
                <a:gd name="T26" fmla="*/ 2147483646 w 17"/>
                <a:gd name="T27" fmla="*/ 2147483646 h 65"/>
                <a:gd name="T28" fmla="*/ 2147483646 w 17"/>
                <a:gd name="T29" fmla="*/ 2147483646 h 65"/>
                <a:gd name="T30" fmla="*/ 2147483646 w 17"/>
                <a:gd name="T31" fmla="*/ 2147483646 h 65"/>
                <a:gd name="T32" fmla="*/ 2147483646 w 17"/>
                <a:gd name="T33" fmla="*/ 2147483646 h 65"/>
                <a:gd name="T34" fmla="*/ 2147483646 w 17"/>
                <a:gd name="T35" fmla="*/ 2147483646 h 65"/>
                <a:gd name="T36" fmla="*/ 2147483646 w 17"/>
                <a:gd name="T37" fmla="*/ 2147483646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5"/>
                <a:gd name="T59" fmla="*/ 17 w 1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5">
                  <a:moveTo>
                    <a:pt x="17" y="2"/>
                  </a:moveTo>
                  <a:lnTo>
                    <a:pt x="17" y="2"/>
                  </a:lnTo>
                  <a:lnTo>
                    <a:pt x="16" y="1"/>
                  </a:lnTo>
                  <a:lnTo>
                    <a:pt x="14" y="1"/>
                  </a:lnTo>
                  <a:lnTo>
                    <a:pt x="11" y="1"/>
                  </a:lnTo>
                  <a:lnTo>
                    <a:pt x="9" y="0"/>
                  </a:lnTo>
                  <a:lnTo>
                    <a:pt x="6" y="1"/>
                  </a:lnTo>
                  <a:lnTo>
                    <a:pt x="2" y="2"/>
                  </a:lnTo>
                  <a:lnTo>
                    <a:pt x="0" y="3"/>
                  </a:lnTo>
                  <a:lnTo>
                    <a:pt x="0" y="65"/>
                  </a:lnTo>
                  <a:lnTo>
                    <a:pt x="1" y="65"/>
                  </a:lnTo>
                  <a:lnTo>
                    <a:pt x="3" y="65"/>
                  </a:lnTo>
                  <a:lnTo>
                    <a:pt x="6" y="64"/>
                  </a:lnTo>
                  <a:lnTo>
                    <a:pt x="8" y="64"/>
                  </a:lnTo>
                  <a:lnTo>
                    <a:pt x="11" y="63"/>
                  </a:lnTo>
                  <a:lnTo>
                    <a:pt x="14" y="61"/>
                  </a:lnTo>
                  <a:lnTo>
                    <a:pt x="17" y="58"/>
                  </a:lnTo>
                  <a:lnTo>
                    <a:pt x="17" y="2"/>
                  </a:lnTo>
                  <a:close/>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0" name="Freeform 32"/>
            <p:cNvSpPr>
              <a:spLocks/>
            </p:cNvSpPr>
            <p:nvPr/>
          </p:nvSpPr>
          <p:spPr bwMode="auto">
            <a:xfrm>
              <a:off x="1556570" y="4414526"/>
              <a:ext cx="31273" cy="111990"/>
            </a:xfrm>
            <a:custGeom>
              <a:avLst/>
              <a:gdLst>
                <a:gd name="T0" fmla="*/ 2147483646 w 14"/>
                <a:gd name="T1" fmla="*/ 2147483646 h 47"/>
                <a:gd name="T2" fmla="*/ 2147483646 w 14"/>
                <a:gd name="T3" fmla="*/ 2147483646 h 47"/>
                <a:gd name="T4" fmla="*/ 2147483646 w 14"/>
                <a:gd name="T5" fmla="*/ 2147483646 h 47"/>
                <a:gd name="T6" fmla="*/ 2147483646 w 14"/>
                <a:gd name="T7" fmla="*/ 2147483646 h 47"/>
                <a:gd name="T8" fmla="*/ 2147483646 w 14"/>
                <a:gd name="T9" fmla="*/ 0 h 47"/>
                <a:gd name="T10" fmla="*/ 2147483646 w 14"/>
                <a:gd name="T11" fmla="*/ 0 h 47"/>
                <a:gd name="T12" fmla="*/ 2147483646 w 14"/>
                <a:gd name="T13" fmla="*/ 2147483646 h 47"/>
                <a:gd name="T14" fmla="*/ 2147483646 w 14"/>
                <a:gd name="T15" fmla="*/ 2147483646 h 47"/>
                <a:gd name="T16" fmla="*/ 0 w 14"/>
                <a:gd name="T17" fmla="*/ 2147483646 h 47"/>
                <a:gd name="T18" fmla="*/ 0 w 14"/>
                <a:gd name="T19" fmla="*/ 2147483646 h 47"/>
                <a:gd name="T20" fmla="*/ 2147483646 w 14"/>
                <a:gd name="T21" fmla="*/ 2147483646 h 47"/>
                <a:gd name="T22" fmla="*/ 2147483646 w 14"/>
                <a:gd name="T23" fmla="*/ 2147483646 h 47"/>
                <a:gd name="T24" fmla="*/ 2147483646 w 14"/>
                <a:gd name="T25" fmla="*/ 2147483646 h 47"/>
                <a:gd name="T26" fmla="*/ 2147483646 w 14"/>
                <a:gd name="T27" fmla="*/ 2147483646 h 47"/>
                <a:gd name="T28" fmla="*/ 2147483646 w 14"/>
                <a:gd name="T29" fmla="*/ 2147483646 h 47"/>
                <a:gd name="T30" fmla="*/ 2147483646 w 14"/>
                <a:gd name="T31" fmla="*/ 2147483646 h 47"/>
                <a:gd name="T32" fmla="*/ 2147483646 w 14"/>
                <a:gd name="T33" fmla="*/ 2147483646 h 47"/>
                <a:gd name="T34" fmla="*/ 2147483646 w 14"/>
                <a:gd name="T35" fmla="*/ 2147483646 h 47"/>
                <a:gd name="T36" fmla="*/ 2147483646 w 14"/>
                <a:gd name="T37" fmla="*/ 2147483646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47"/>
                <a:gd name="T59" fmla="*/ 14 w 14"/>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47">
                  <a:moveTo>
                    <a:pt x="14" y="1"/>
                  </a:moveTo>
                  <a:lnTo>
                    <a:pt x="14" y="1"/>
                  </a:lnTo>
                  <a:lnTo>
                    <a:pt x="13" y="1"/>
                  </a:lnTo>
                  <a:lnTo>
                    <a:pt x="11" y="1"/>
                  </a:lnTo>
                  <a:lnTo>
                    <a:pt x="9" y="0"/>
                  </a:lnTo>
                  <a:lnTo>
                    <a:pt x="8" y="0"/>
                  </a:lnTo>
                  <a:lnTo>
                    <a:pt x="6" y="1"/>
                  </a:lnTo>
                  <a:lnTo>
                    <a:pt x="2" y="1"/>
                  </a:lnTo>
                  <a:lnTo>
                    <a:pt x="0" y="4"/>
                  </a:lnTo>
                  <a:lnTo>
                    <a:pt x="0" y="47"/>
                  </a:lnTo>
                  <a:lnTo>
                    <a:pt x="1" y="47"/>
                  </a:lnTo>
                  <a:lnTo>
                    <a:pt x="1" y="46"/>
                  </a:lnTo>
                  <a:lnTo>
                    <a:pt x="3" y="46"/>
                  </a:lnTo>
                  <a:lnTo>
                    <a:pt x="4" y="46"/>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1" name="Freeform 33"/>
            <p:cNvSpPr>
              <a:spLocks/>
            </p:cNvSpPr>
            <p:nvPr/>
          </p:nvSpPr>
          <p:spPr bwMode="auto">
            <a:xfrm>
              <a:off x="1558803" y="4416908"/>
              <a:ext cx="20105" cy="64336"/>
            </a:xfrm>
            <a:custGeom>
              <a:avLst/>
              <a:gdLst>
                <a:gd name="T0" fmla="*/ 2147483646 w 9"/>
                <a:gd name="T1" fmla="*/ 2147483646 h 27"/>
                <a:gd name="T2" fmla="*/ 2147483646 w 9"/>
                <a:gd name="T3" fmla="*/ 2147483646 h 27"/>
                <a:gd name="T4" fmla="*/ 2147483646 w 9"/>
                <a:gd name="T5" fmla="*/ 2147483646 h 27"/>
                <a:gd name="T6" fmla="*/ 2147483646 w 9"/>
                <a:gd name="T7" fmla="*/ 2147483646 h 27"/>
                <a:gd name="T8" fmla="*/ 2147483646 w 9"/>
                <a:gd name="T9" fmla="*/ 0 h 27"/>
                <a:gd name="T10" fmla="*/ 2147483646 w 9"/>
                <a:gd name="T11" fmla="*/ 0 h 27"/>
                <a:gd name="T12" fmla="*/ 2147483646 w 9"/>
                <a:gd name="T13" fmla="*/ 0 h 27"/>
                <a:gd name="T14" fmla="*/ 2147483646 w 9"/>
                <a:gd name="T15" fmla="*/ 2147483646 h 27"/>
                <a:gd name="T16" fmla="*/ 0 w 9"/>
                <a:gd name="T17" fmla="*/ 2147483646 h 27"/>
                <a:gd name="T18" fmla="*/ 0 w 9"/>
                <a:gd name="T19" fmla="*/ 2147483646 h 27"/>
                <a:gd name="T20" fmla="*/ 0 w 9"/>
                <a:gd name="T21" fmla="*/ 2147483646 h 27"/>
                <a:gd name="T22" fmla="*/ 2147483646 w 9"/>
                <a:gd name="T23" fmla="*/ 2147483646 h 27"/>
                <a:gd name="T24" fmla="*/ 2147483646 w 9"/>
                <a:gd name="T25" fmla="*/ 2147483646 h 27"/>
                <a:gd name="T26" fmla="*/ 2147483646 w 9"/>
                <a:gd name="T27" fmla="*/ 2147483646 h 27"/>
                <a:gd name="T28" fmla="*/ 2147483646 w 9"/>
                <a:gd name="T29" fmla="*/ 2147483646 h 27"/>
                <a:gd name="T30" fmla="*/ 2147483646 w 9"/>
                <a:gd name="T31" fmla="*/ 2147483646 h 27"/>
                <a:gd name="T32" fmla="*/ 2147483646 w 9"/>
                <a:gd name="T33" fmla="*/ 2147483646 h 27"/>
                <a:gd name="T34" fmla="*/ 2147483646 w 9"/>
                <a:gd name="T35" fmla="*/ 2147483646 h 27"/>
                <a:gd name="T36" fmla="*/ 2147483646 w 9"/>
                <a:gd name="T37" fmla="*/ 2147483646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27"/>
                <a:gd name="T59" fmla="*/ 9 w 9"/>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27">
                  <a:moveTo>
                    <a:pt x="9" y="1"/>
                  </a:moveTo>
                  <a:lnTo>
                    <a:pt x="9" y="1"/>
                  </a:lnTo>
                  <a:lnTo>
                    <a:pt x="8" y="1"/>
                  </a:lnTo>
                  <a:lnTo>
                    <a:pt x="7" y="1"/>
                  </a:lnTo>
                  <a:lnTo>
                    <a:pt x="6" y="0"/>
                  </a:lnTo>
                  <a:lnTo>
                    <a:pt x="5" y="0"/>
                  </a:lnTo>
                  <a:lnTo>
                    <a:pt x="3" y="0"/>
                  </a:lnTo>
                  <a:lnTo>
                    <a:pt x="1" y="1"/>
                  </a:lnTo>
                  <a:lnTo>
                    <a:pt x="0" y="3"/>
                  </a:lnTo>
                  <a:lnTo>
                    <a:pt x="0" y="27"/>
                  </a:lnTo>
                  <a:lnTo>
                    <a:pt x="1" y="27"/>
                  </a:lnTo>
                  <a:lnTo>
                    <a:pt x="2" y="27"/>
                  </a:lnTo>
                  <a:lnTo>
                    <a:pt x="3" y="27"/>
                  </a:lnTo>
                  <a:lnTo>
                    <a:pt x="5" y="26"/>
                  </a:lnTo>
                  <a:lnTo>
                    <a:pt x="6" y="26"/>
                  </a:lnTo>
                  <a:lnTo>
                    <a:pt x="8" y="25"/>
                  </a:lnTo>
                  <a:lnTo>
                    <a:pt x="9" y="24"/>
                  </a:lnTo>
                  <a:lnTo>
                    <a:pt x="9" y="1"/>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2" name="Freeform 34"/>
            <p:cNvSpPr>
              <a:spLocks/>
            </p:cNvSpPr>
            <p:nvPr/>
          </p:nvSpPr>
          <p:spPr bwMode="auto">
            <a:xfrm>
              <a:off x="1806751" y="4600383"/>
              <a:ext cx="31273" cy="30975"/>
            </a:xfrm>
            <a:custGeom>
              <a:avLst/>
              <a:gdLst>
                <a:gd name="T0" fmla="*/ 2147483646 w 14"/>
                <a:gd name="T1" fmla="*/ 2147483646 h 13"/>
                <a:gd name="T2" fmla="*/ 2147483646 w 14"/>
                <a:gd name="T3" fmla="*/ 2147483646 h 13"/>
                <a:gd name="T4" fmla="*/ 2147483646 w 14"/>
                <a:gd name="T5" fmla="*/ 2147483646 h 13"/>
                <a:gd name="T6" fmla="*/ 2147483646 w 14"/>
                <a:gd name="T7" fmla="*/ 2147483646 h 13"/>
                <a:gd name="T8" fmla="*/ 2147483646 w 14"/>
                <a:gd name="T9" fmla="*/ 2147483646 h 13"/>
                <a:gd name="T10" fmla="*/ 2147483646 w 14"/>
                <a:gd name="T11" fmla="*/ 2147483646 h 13"/>
                <a:gd name="T12" fmla="*/ 2147483646 w 14"/>
                <a:gd name="T13" fmla="*/ 2147483646 h 13"/>
                <a:gd name="T14" fmla="*/ 2147483646 w 14"/>
                <a:gd name="T15" fmla="*/ 2147483646 h 13"/>
                <a:gd name="T16" fmla="*/ 2147483646 w 14"/>
                <a:gd name="T17" fmla="*/ 2147483646 h 13"/>
                <a:gd name="T18" fmla="*/ 2147483646 w 14"/>
                <a:gd name="T19" fmla="*/ 2147483646 h 13"/>
                <a:gd name="T20" fmla="*/ 2147483646 w 14"/>
                <a:gd name="T21" fmla="*/ 2147483646 h 13"/>
                <a:gd name="T22" fmla="*/ 2147483646 w 14"/>
                <a:gd name="T23" fmla="*/ 2147483646 h 13"/>
                <a:gd name="T24" fmla="*/ 2147483646 w 14"/>
                <a:gd name="T25" fmla="*/ 2147483646 h 13"/>
                <a:gd name="T26" fmla="*/ 2147483646 w 14"/>
                <a:gd name="T27" fmla="*/ 0 h 13"/>
                <a:gd name="T28" fmla="*/ 2147483646 w 14"/>
                <a:gd name="T29" fmla="*/ 0 h 13"/>
                <a:gd name="T30" fmla="*/ 2147483646 w 14"/>
                <a:gd name="T31" fmla="*/ 0 h 13"/>
                <a:gd name="T32" fmla="*/ 2147483646 w 14"/>
                <a:gd name="T33" fmla="*/ 0 h 13"/>
                <a:gd name="T34" fmla="*/ 2147483646 w 14"/>
                <a:gd name="T35" fmla="*/ 0 h 13"/>
                <a:gd name="T36" fmla="*/ 2147483646 w 14"/>
                <a:gd name="T37" fmla="*/ 0 h 13"/>
                <a:gd name="T38" fmla="*/ 2147483646 w 14"/>
                <a:gd name="T39" fmla="*/ 0 h 13"/>
                <a:gd name="T40" fmla="*/ 2147483646 w 14"/>
                <a:gd name="T41" fmla="*/ 2147483646 h 13"/>
                <a:gd name="T42" fmla="*/ 2147483646 w 14"/>
                <a:gd name="T43" fmla="*/ 2147483646 h 13"/>
                <a:gd name="T44" fmla="*/ 2147483646 w 14"/>
                <a:gd name="T45" fmla="*/ 2147483646 h 13"/>
                <a:gd name="T46" fmla="*/ 0 w 14"/>
                <a:gd name="T47" fmla="*/ 2147483646 h 13"/>
                <a:gd name="T48" fmla="*/ 0 w 14"/>
                <a:gd name="T49" fmla="*/ 2147483646 h 13"/>
                <a:gd name="T50" fmla="*/ 0 w 14"/>
                <a:gd name="T51" fmla="*/ 2147483646 h 13"/>
                <a:gd name="T52" fmla="*/ 2147483646 w 14"/>
                <a:gd name="T53" fmla="*/ 2147483646 h 13"/>
                <a:gd name="T54" fmla="*/ 2147483646 w 14"/>
                <a:gd name="T55" fmla="*/ 2147483646 h 13"/>
                <a:gd name="T56" fmla="*/ 2147483646 w 14"/>
                <a:gd name="T57" fmla="*/ 2147483646 h 13"/>
                <a:gd name="T58" fmla="*/ 2147483646 w 14"/>
                <a:gd name="T59" fmla="*/ 2147483646 h 13"/>
                <a:gd name="T60" fmla="*/ 2147483646 w 14"/>
                <a:gd name="T61" fmla="*/ 2147483646 h 13"/>
                <a:gd name="T62" fmla="*/ 2147483646 w 14"/>
                <a:gd name="T63" fmla="*/ 2147483646 h 13"/>
                <a:gd name="T64" fmla="*/ 2147483646 w 14"/>
                <a:gd name="T65" fmla="*/ 2147483646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13"/>
                <a:gd name="T101" fmla="*/ 14 w 14"/>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13">
                  <a:moveTo>
                    <a:pt x="7" y="13"/>
                  </a:moveTo>
                  <a:lnTo>
                    <a:pt x="8" y="13"/>
                  </a:lnTo>
                  <a:lnTo>
                    <a:pt x="9" y="13"/>
                  </a:lnTo>
                  <a:lnTo>
                    <a:pt x="10" y="12"/>
                  </a:lnTo>
                  <a:lnTo>
                    <a:pt x="11" y="11"/>
                  </a:lnTo>
                  <a:lnTo>
                    <a:pt x="13" y="11"/>
                  </a:lnTo>
                  <a:lnTo>
                    <a:pt x="13" y="10"/>
                  </a:lnTo>
                  <a:lnTo>
                    <a:pt x="14" y="7"/>
                  </a:lnTo>
                  <a:lnTo>
                    <a:pt x="14" y="6"/>
                  </a:lnTo>
                  <a:lnTo>
                    <a:pt x="14" y="5"/>
                  </a:lnTo>
                  <a:lnTo>
                    <a:pt x="13" y="4"/>
                  </a:lnTo>
                  <a:lnTo>
                    <a:pt x="13" y="3"/>
                  </a:lnTo>
                  <a:lnTo>
                    <a:pt x="11" y="2"/>
                  </a:lnTo>
                  <a:lnTo>
                    <a:pt x="10" y="0"/>
                  </a:lnTo>
                  <a:lnTo>
                    <a:pt x="9" y="0"/>
                  </a:lnTo>
                  <a:lnTo>
                    <a:pt x="8" y="0"/>
                  </a:lnTo>
                  <a:lnTo>
                    <a:pt x="7" y="0"/>
                  </a:lnTo>
                  <a:lnTo>
                    <a:pt x="6" y="0"/>
                  </a:lnTo>
                  <a:lnTo>
                    <a:pt x="4" y="0"/>
                  </a:lnTo>
                  <a:lnTo>
                    <a:pt x="3" y="0"/>
                  </a:lnTo>
                  <a:lnTo>
                    <a:pt x="2" y="2"/>
                  </a:lnTo>
                  <a:lnTo>
                    <a:pt x="1" y="3"/>
                  </a:lnTo>
                  <a:lnTo>
                    <a:pt x="1" y="4"/>
                  </a:lnTo>
                  <a:lnTo>
                    <a:pt x="0" y="5"/>
                  </a:lnTo>
                  <a:lnTo>
                    <a:pt x="0" y="6"/>
                  </a:lnTo>
                  <a:lnTo>
                    <a:pt x="0" y="7"/>
                  </a:lnTo>
                  <a:lnTo>
                    <a:pt x="1" y="10"/>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3" name="Freeform 35"/>
            <p:cNvSpPr>
              <a:spLocks/>
            </p:cNvSpPr>
            <p:nvPr/>
          </p:nvSpPr>
          <p:spPr bwMode="auto">
            <a:xfrm>
              <a:off x="1715167" y="4600383"/>
              <a:ext cx="15637" cy="16679"/>
            </a:xfrm>
            <a:custGeom>
              <a:avLst/>
              <a:gdLst>
                <a:gd name="T0" fmla="*/ 2147483646 w 7"/>
                <a:gd name="T1" fmla="*/ 2147483646 h 7"/>
                <a:gd name="T2" fmla="*/ 2147483646 w 7"/>
                <a:gd name="T3" fmla="*/ 2147483646 h 7"/>
                <a:gd name="T4" fmla="*/ 2147483646 w 7"/>
                <a:gd name="T5" fmla="*/ 2147483646 h 7"/>
                <a:gd name="T6" fmla="*/ 2147483646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2147483646 w 7"/>
                <a:gd name="T19" fmla="*/ 0 h 7"/>
                <a:gd name="T20" fmla="*/ 2147483646 w 7"/>
                <a:gd name="T21" fmla="*/ 2147483646 h 7"/>
                <a:gd name="T22" fmla="*/ 0 w 7"/>
                <a:gd name="T23" fmla="*/ 2147483646 h 7"/>
                <a:gd name="T24" fmla="*/ 0 w 7"/>
                <a:gd name="T25" fmla="*/ 2147483646 h 7"/>
                <a:gd name="T26" fmla="*/ 0 w 7"/>
                <a:gd name="T27" fmla="*/ 2147483646 h 7"/>
                <a:gd name="T28" fmla="*/ 2147483646 w 7"/>
                <a:gd name="T29" fmla="*/ 2147483646 h 7"/>
                <a:gd name="T30" fmla="*/ 2147483646 w 7"/>
                <a:gd name="T31" fmla="*/ 2147483646 h 7"/>
                <a:gd name="T32" fmla="*/ 2147483646 w 7"/>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3" y="7"/>
                  </a:moveTo>
                  <a:lnTo>
                    <a:pt x="5" y="6"/>
                  </a:lnTo>
                  <a:lnTo>
                    <a:pt x="6" y="6"/>
                  </a:lnTo>
                  <a:lnTo>
                    <a:pt x="6" y="5"/>
                  </a:lnTo>
                  <a:lnTo>
                    <a:pt x="7" y="4"/>
                  </a:lnTo>
                  <a:lnTo>
                    <a:pt x="6" y="2"/>
                  </a:lnTo>
                  <a:lnTo>
                    <a:pt x="5" y="0"/>
                  </a:lnTo>
                  <a:lnTo>
                    <a:pt x="3" y="0"/>
                  </a:lnTo>
                  <a:lnTo>
                    <a:pt x="2" y="0"/>
                  </a:lnTo>
                  <a:lnTo>
                    <a:pt x="1" y="2"/>
                  </a:lnTo>
                  <a:lnTo>
                    <a:pt x="0" y="2"/>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4" name="Freeform 36"/>
            <p:cNvSpPr>
              <a:spLocks/>
            </p:cNvSpPr>
            <p:nvPr/>
          </p:nvSpPr>
          <p:spPr bwMode="auto">
            <a:xfrm>
              <a:off x="1741973" y="4600383"/>
              <a:ext cx="11170" cy="16679"/>
            </a:xfrm>
            <a:custGeom>
              <a:avLst/>
              <a:gdLst>
                <a:gd name="T0" fmla="*/ 2147483646 w 5"/>
                <a:gd name="T1" fmla="*/ 2147483646 h 7"/>
                <a:gd name="T2" fmla="*/ 2147483646 w 5"/>
                <a:gd name="T3" fmla="*/ 2147483646 h 7"/>
                <a:gd name="T4" fmla="*/ 2147483646 w 5"/>
                <a:gd name="T5" fmla="*/ 2147483646 h 7"/>
                <a:gd name="T6" fmla="*/ 2147483646 w 5"/>
                <a:gd name="T7" fmla="*/ 2147483646 h 7"/>
                <a:gd name="T8" fmla="*/ 2147483646 w 5"/>
                <a:gd name="T9" fmla="*/ 2147483646 h 7"/>
                <a:gd name="T10" fmla="*/ 2147483646 w 5"/>
                <a:gd name="T11" fmla="*/ 2147483646 h 7"/>
                <a:gd name="T12" fmla="*/ 2147483646 w 5"/>
                <a:gd name="T13" fmla="*/ 2147483646 h 7"/>
                <a:gd name="T14" fmla="*/ 2147483646 w 5"/>
                <a:gd name="T15" fmla="*/ 0 h 7"/>
                <a:gd name="T16" fmla="*/ 2147483646 w 5"/>
                <a:gd name="T17" fmla="*/ 0 h 7"/>
                <a:gd name="T18" fmla="*/ 2147483646 w 5"/>
                <a:gd name="T19" fmla="*/ 0 h 7"/>
                <a:gd name="T20" fmla="*/ 2147483646 w 5"/>
                <a:gd name="T21" fmla="*/ 2147483646 h 7"/>
                <a:gd name="T22" fmla="*/ 0 w 5"/>
                <a:gd name="T23" fmla="*/ 2147483646 h 7"/>
                <a:gd name="T24" fmla="*/ 0 w 5"/>
                <a:gd name="T25" fmla="*/ 2147483646 h 7"/>
                <a:gd name="T26" fmla="*/ 0 w 5"/>
                <a:gd name="T27" fmla="*/ 2147483646 h 7"/>
                <a:gd name="T28" fmla="*/ 2147483646 w 5"/>
                <a:gd name="T29" fmla="*/ 2147483646 h 7"/>
                <a:gd name="T30" fmla="*/ 2147483646 w 5"/>
                <a:gd name="T31" fmla="*/ 2147483646 h 7"/>
                <a:gd name="T32" fmla="*/ 2147483646 w 5"/>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7"/>
                <a:gd name="T53" fmla="*/ 5 w 5"/>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7">
                  <a:moveTo>
                    <a:pt x="3" y="7"/>
                  </a:moveTo>
                  <a:lnTo>
                    <a:pt x="4" y="7"/>
                  </a:lnTo>
                  <a:lnTo>
                    <a:pt x="5" y="6"/>
                  </a:lnTo>
                  <a:lnTo>
                    <a:pt x="5" y="5"/>
                  </a:lnTo>
                  <a:lnTo>
                    <a:pt x="5" y="4"/>
                  </a:lnTo>
                  <a:lnTo>
                    <a:pt x="5" y="3"/>
                  </a:lnTo>
                  <a:lnTo>
                    <a:pt x="5" y="2"/>
                  </a:lnTo>
                  <a:lnTo>
                    <a:pt x="4" y="0"/>
                  </a:lnTo>
                  <a:lnTo>
                    <a:pt x="3" y="0"/>
                  </a:lnTo>
                  <a:lnTo>
                    <a:pt x="2" y="0"/>
                  </a:lnTo>
                  <a:lnTo>
                    <a:pt x="1" y="2"/>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5" name="Freeform 37"/>
            <p:cNvSpPr>
              <a:spLocks/>
            </p:cNvSpPr>
            <p:nvPr/>
          </p:nvSpPr>
          <p:spPr bwMode="auto">
            <a:xfrm>
              <a:off x="1639220" y="4381167"/>
              <a:ext cx="42442" cy="219216"/>
            </a:xfrm>
            <a:custGeom>
              <a:avLst/>
              <a:gdLst>
                <a:gd name="T0" fmla="*/ 2147483646 w 19"/>
                <a:gd name="T1" fmla="*/ 2147483646 h 92"/>
                <a:gd name="T2" fmla="*/ 2147483646 w 19"/>
                <a:gd name="T3" fmla="*/ 2147483646 h 92"/>
                <a:gd name="T4" fmla="*/ 2147483646 w 19"/>
                <a:gd name="T5" fmla="*/ 2147483646 h 92"/>
                <a:gd name="T6" fmla="*/ 2147483646 w 19"/>
                <a:gd name="T7" fmla="*/ 2147483646 h 92"/>
                <a:gd name="T8" fmla="*/ 2147483646 w 19"/>
                <a:gd name="T9" fmla="*/ 2147483646 h 92"/>
                <a:gd name="T10" fmla="*/ 0 w 19"/>
                <a:gd name="T11" fmla="*/ 2147483646 h 92"/>
                <a:gd name="T12" fmla="*/ 0 w 19"/>
                <a:gd name="T13" fmla="*/ 2147483646 h 92"/>
                <a:gd name="T14" fmla="*/ 2147483646 w 19"/>
                <a:gd name="T15" fmla="*/ 2147483646 h 92"/>
                <a:gd name="T16" fmla="*/ 2147483646 w 19"/>
                <a:gd name="T17" fmla="*/ 2147483646 h 92"/>
                <a:gd name="T18" fmla="*/ 2147483646 w 19"/>
                <a:gd name="T19" fmla="*/ 2147483646 h 92"/>
                <a:gd name="T20" fmla="*/ 2147483646 w 19"/>
                <a:gd name="T21" fmla="*/ 2147483646 h 92"/>
                <a:gd name="T22" fmla="*/ 2147483646 w 19"/>
                <a:gd name="T23" fmla="*/ 2147483646 h 92"/>
                <a:gd name="T24" fmla="*/ 2147483646 w 19"/>
                <a:gd name="T25" fmla="*/ 2147483646 h 92"/>
                <a:gd name="T26" fmla="*/ 2147483646 w 19"/>
                <a:gd name="T27" fmla="*/ 2147483646 h 92"/>
                <a:gd name="T28" fmla="*/ 2147483646 w 19"/>
                <a:gd name="T29" fmla="*/ 2147483646 h 92"/>
                <a:gd name="T30" fmla="*/ 2147483646 w 19"/>
                <a:gd name="T31" fmla="*/ 2147483646 h 92"/>
                <a:gd name="T32" fmla="*/ 2147483646 w 19"/>
                <a:gd name="T33" fmla="*/ 2147483646 h 92"/>
                <a:gd name="T34" fmla="*/ 2147483646 w 19"/>
                <a:gd name="T35" fmla="*/ 2147483646 h 92"/>
                <a:gd name="T36" fmla="*/ 2147483646 w 19"/>
                <a:gd name="T37" fmla="*/ 0 h 92"/>
                <a:gd name="T38" fmla="*/ 2147483646 w 19"/>
                <a:gd name="T39" fmla="*/ 0 h 92"/>
                <a:gd name="T40" fmla="*/ 2147483646 w 19"/>
                <a:gd name="T41" fmla="*/ 0 h 92"/>
                <a:gd name="T42" fmla="*/ 2147483646 w 19"/>
                <a:gd name="T43" fmla="*/ 0 h 92"/>
                <a:gd name="T44" fmla="*/ 2147483646 w 19"/>
                <a:gd name="T45" fmla="*/ 0 h 92"/>
                <a:gd name="T46" fmla="*/ 2147483646 w 19"/>
                <a:gd name="T47" fmla="*/ 0 h 92"/>
                <a:gd name="T48" fmla="*/ 2147483646 w 19"/>
                <a:gd name="T49" fmla="*/ 0 h 92"/>
                <a:gd name="T50" fmla="*/ 2147483646 w 19"/>
                <a:gd name="T51" fmla="*/ 2147483646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92"/>
                <a:gd name="T80" fmla="*/ 19 w 19"/>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92">
                  <a:moveTo>
                    <a:pt x="6" y="1"/>
                  </a:moveTo>
                  <a:lnTo>
                    <a:pt x="6" y="4"/>
                  </a:lnTo>
                  <a:lnTo>
                    <a:pt x="4" y="8"/>
                  </a:lnTo>
                  <a:lnTo>
                    <a:pt x="2" y="16"/>
                  </a:lnTo>
                  <a:lnTo>
                    <a:pt x="1" y="28"/>
                  </a:lnTo>
                  <a:lnTo>
                    <a:pt x="0" y="41"/>
                  </a:lnTo>
                  <a:lnTo>
                    <a:pt x="0" y="56"/>
                  </a:lnTo>
                  <a:lnTo>
                    <a:pt x="1" y="74"/>
                  </a:lnTo>
                  <a:lnTo>
                    <a:pt x="5" y="92"/>
                  </a:lnTo>
                  <a:lnTo>
                    <a:pt x="19" y="91"/>
                  </a:lnTo>
                  <a:lnTo>
                    <a:pt x="18" y="89"/>
                  </a:lnTo>
                  <a:lnTo>
                    <a:pt x="16" y="81"/>
                  </a:lnTo>
                  <a:lnTo>
                    <a:pt x="15" y="70"/>
                  </a:lnTo>
                  <a:lnTo>
                    <a:pt x="14" y="56"/>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6" name="Freeform 38"/>
            <p:cNvSpPr>
              <a:spLocks/>
            </p:cNvSpPr>
            <p:nvPr/>
          </p:nvSpPr>
          <p:spPr bwMode="auto">
            <a:xfrm>
              <a:off x="1858127" y="4352575"/>
              <a:ext cx="60312" cy="245426"/>
            </a:xfrm>
            <a:custGeom>
              <a:avLst/>
              <a:gdLst>
                <a:gd name="T0" fmla="*/ 2147483646 w 27"/>
                <a:gd name="T1" fmla="*/ 0 h 103"/>
                <a:gd name="T2" fmla="*/ 2147483646 w 27"/>
                <a:gd name="T3" fmla="*/ 2147483646 h 103"/>
                <a:gd name="T4" fmla="*/ 2147483646 w 27"/>
                <a:gd name="T5" fmla="*/ 2147483646 h 103"/>
                <a:gd name="T6" fmla="*/ 2147483646 w 27"/>
                <a:gd name="T7" fmla="*/ 2147483646 h 103"/>
                <a:gd name="T8" fmla="*/ 2147483646 w 27"/>
                <a:gd name="T9" fmla="*/ 2147483646 h 103"/>
                <a:gd name="T10" fmla="*/ 2147483646 w 27"/>
                <a:gd name="T11" fmla="*/ 2147483646 h 103"/>
                <a:gd name="T12" fmla="*/ 2147483646 w 27"/>
                <a:gd name="T13" fmla="*/ 2147483646 h 103"/>
                <a:gd name="T14" fmla="*/ 2147483646 w 27"/>
                <a:gd name="T15" fmla="*/ 2147483646 h 103"/>
                <a:gd name="T16" fmla="*/ 2147483646 w 27"/>
                <a:gd name="T17" fmla="*/ 2147483646 h 103"/>
                <a:gd name="T18" fmla="*/ 2147483646 w 27"/>
                <a:gd name="T19" fmla="*/ 2147483646 h 103"/>
                <a:gd name="T20" fmla="*/ 2147483646 w 27"/>
                <a:gd name="T21" fmla="*/ 2147483646 h 103"/>
                <a:gd name="T22" fmla="*/ 2147483646 w 27"/>
                <a:gd name="T23" fmla="*/ 2147483646 h 103"/>
                <a:gd name="T24" fmla="*/ 2147483646 w 27"/>
                <a:gd name="T25" fmla="*/ 2147483646 h 103"/>
                <a:gd name="T26" fmla="*/ 2147483646 w 27"/>
                <a:gd name="T27" fmla="*/ 2147483646 h 103"/>
                <a:gd name="T28" fmla="*/ 0 w 27"/>
                <a:gd name="T29" fmla="*/ 2147483646 h 103"/>
                <a:gd name="T30" fmla="*/ 2147483646 w 27"/>
                <a:gd name="T31" fmla="*/ 2147483646 h 103"/>
                <a:gd name="T32" fmla="*/ 2147483646 w 27"/>
                <a:gd name="T33" fmla="*/ 2147483646 h 103"/>
                <a:gd name="T34" fmla="*/ 2147483646 w 27"/>
                <a:gd name="T35" fmla="*/ 0 h 103"/>
                <a:gd name="T36" fmla="*/ 2147483646 w 27"/>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03"/>
                <a:gd name="T59" fmla="*/ 27 w 27"/>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03">
                  <a:moveTo>
                    <a:pt x="27" y="0"/>
                  </a:moveTo>
                  <a:lnTo>
                    <a:pt x="26" y="2"/>
                  </a:lnTo>
                  <a:lnTo>
                    <a:pt x="25" y="4"/>
                  </a:lnTo>
                  <a:lnTo>
                    <a:pt x="22" y="10"/>
                  </a:lnTo>
                  <a:lnTo>
                    <a:pt x="20" y="18"/>
                  </a:lnTo>
                  <a:lnTo>
                    <a:pt x="18" y="32"/>
                  </a:lnTo>
                  <a:lnTo>
                    <a:pt x="16" y="49"/>
                  </a:lnTo>
                  <a:lnTo>
                    <a:pt x="18" y="73"/>
                  </a:lnTo>
                  <a:lnTo>
                    <a:pt x="20" y="103"/>
                  </a:lnTo>
                  <a:lnTo>
                    <a:pt x="5" y="103"/>
                  </a:lnTo>
                  <a:lnTo>
                    <a:pt x="5" y="101"/>
                  </a:lnTo>
                  <a:lnTo>
                    <a:pt x="4" y="92"/>
                  </a:lnTo>
                  <a:lnTo>
                    <a:pt x="2" y="80"/>
                  </a:lnTo>
                  <a:lnTo>
                    <a:pt x="1" y="65"/>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7" name="Freeform 39"/>
            <p:cNvSpPr>
              <a:spLocks/>
            </p:cNvSpPr>
            <p:nvPr/>
          </p:nvSpPr>
          <p:spPr bwMode="auto">
            <a:xfrm>
              <a:off x="1639220" y="4393081"/>
              <a:ext cx="40208" cy="190623"/>
            </a:xfrm>
            <a:custGeom>
              <a:avLst/>
              <a:gdLst>
                <a:gd name="T0" fmla="*/ 2147483646 w 18"/>
                <a:gd name="T1" fmla="*/ 2147483646 h 80"/>
                <a:gd name="T2" fmla="*/ 2147483646 w 18"/>
                <a:gd name="T3" fmla="*/ 2147483646 h 80"/>
                <a:gd name="T4" fmla="*/ 2147483646 w 18"/>
                <a:gd name="T5" fmla="*/ 2147483646 h 80"/>
                <a:gd name="T6" fmla="*/ 2147483646 w 18"/>
                <a:gd name="T7" fmla="*/ 2147483646 h 80"/>
                <a:gd name="T8" fmla="*/ 2147483646 w 18"/>
                <a:gd name="T9" fmla="*/ 2147483646 h 80"/>
                <a:gd name="T10" fmla="*/ 0 w 18"/>
                <a:gd name="T11" fmla="*/ 2147483646 h 80"/>
                <a:gd name="T12" fmla="*/ 2147483646 w 18"/>
                <a:gd name="T13" fmla="*/ 2147483646 h 80"/>
                <a:gd name="T14" fmla="*/ 2147483646 w 18"/>
                <a:gd name="T15" fmla="*/ 2147483646 h 80"/>
                <a:gd name="T16" fmla="*/ 2147483646 w 18"/>
                <a:gd name="T17" fmla="*/ 2147483646 h 80"/>
                <a:gd name="T18" fmla="*/ 2147483646 w 18"/>
                <a:gd name="T19" fmla="*/ 2147483646 h 80"/>
                <a:gd name="T20" fmla="*/ 2147483646 w 18"/>
                <a:gd name="T21" fmla="*/ 2147483646 h 80"/>
                <a:gd name="T22" fmla="*/ 2147483646 w 18"/>
                <a:gd name="T23" fmla="*/ 2147483646 h 80"/>
                <a:gd name="T24" fmla="*/ 2147483646 w 18"/>
                <a:gd name="T25" fmla="*/ 2147483646 h 80"/>
                <a:gd name="T26" fmla="*/ 2147483646 w 18"/>
                <a:gd name="T27" fmla="*/ 2147483646 h 80"/>
                <a:gd name="T28" fmla="*/ 2147483646 w 18"/>
                <a:gd name="T29" fmla="*/ 2147483646 h 80"/>
                <a:gd name="T30" fmla="*/ 2147483646 w 18"/>
                <a:gd name="T31" fmla="*/ 2147483646 h 80"/>
                <a:gd name="T32" fmla="*/ 2147483646 w 18"/>
                <a:gd name="T33" fmla="*/ 2147483646 h 80"/>
                <a:gd name="T34" fmla="*/ 2147483646 w 18"/>
                <a:gd name="T35" fmla="*/ 2147483646 h 80"/>
                <a:gd name="T36" fmla="*/ 2147483646 w 18"/>
                <a:gd name="T37" fmla="*/ 2147483646 h 80"/>
                <a:gd name="T38" fmla="*/ 2147483646 w 18"/>
                <a:gd name="T39" fmla="*/ 2147483646 h 80"/>
                <a:gd name="T40" fmla="*/ 2147483646 w 18"/>
                <a:gd name="T41" fmla="*/ 2147483646 h 80"/>
                <a:gd name="T42" fmla="*/ 2147483646 w 18"/>
                <a:gd name="T43" fmla="*/ 0 h 80"/>
                <a:gd name="T44" fmla="*/ 2147483646 w 18"/>
                <a:gd name="T45" fmla="*/ 0 h 80"/>
                <a:gd name="T46" fmla="*/ 2147483646 w 18"/>
                <a:gd name="T47" fmla="*/ 0 h 80"/>
                <a:gd name="T48" fmla="*/ 2147483646 w 18"/>
                <a:gd name="T49" fmla="*/ 2147483646 h 80"/>
                <a:gd name="T50" fmla="*/ 2147483646 w 18"/>
                <a:gd name="T51" fmla="*/ 2147483646 h 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80"/>
                <a:gd name="T80" fmla="*/ 18 w 18"/>
                <a:gd name="T81" fmla="*/ 80 h 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2"/>
                  </a:lnTo>
                  <a:lnTo>
                    <a:pt x="13" y="50"/>
                  </a:lnTo>
                  <a:lnTo>
                    <a:pt x="12" y="37"/>
                  </a:lnTo>
                  <a:lnTo>
                    <a:pt x="12" y="24"/>
                  </a:lnTo>
                  <a:lnTo>
                    <a:pt x="14" y="1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8" name="Freeform 40"/>
            <p:cNvSpPr>
              <a:spLocks/>
            </p:cNvSpPr>
            <p:nvPr/>
          </p:nvSpPr>
          <p:spPr bwMode="auto">
            <a:xfrm>
              <a:off x="1641453" y="4407379"/>
              <a:ext cx="31273" cy="164413"/>
            </a:xfrm>
            <a:custGeom>
              <a:avLst/>
              <a:gdLst>
                <a:gd name="T0" fmla="*/ 2147483646 w 14"/>
                <a:gd name="T1" fmla="*/ 2147483646 h 69"/>
                <a:gd name="T2" fmla="*/ 2147483646 w 14"/>
                <a:gd name="T3" fmla="*/ 2147483646 h 69"/>
                <a:gd name="T4" fmla="*/ 2147483646 w 14"/>
                <a:gd name="T5" fmla="*/ 2147483646 h 69"/>
                <a:gd name="T6" fmla="*/ 2147483646 w 14"/>
                <a:gd name="T7" fmla="*/ 2147483646 h 69"/>
                <a:gd name="T8" fmla="*/ 2147483646 w 14"/>
                <a:gd name="T9" fmla="*/ 2147483646 h 69"/>
                <a:gd name="T10" fmla="*/ 0 w 14"/>
                <a:gd name="T11" fmla="*/ 2147483646 h 69"/>
                <a:gd name="T12" fmla="*/ 0 w 14"/>
                <a:gd name="T13" fmla="*/ 2147483646 h 69"/>
                <a:gd name="T14" fmla="*/ 2147483646 w 14"/>
                <a:gd name="T15" fmla="*/ 2147483646 h 69"/>
                <a:gd name="T16" fmla="*/ 2147483646 w 14"/>
                <a:gd name="T17" fmla="*/ 2147483646 h 69"/>
                <a:gd name="T18" fmla="*/ 2147483646 w 14"/>
                <a:gd name="T19" fmla="*/ 2147483646 h 69"/>
                <a:gd name="T20" fmla="*/ 2147483646 w 14"/>
                <a:gd name="T21" fmla="*/ 2147483646 h 69"/>
                <a:gd name="T22" fmla="*/ 2147483646 w 14"/>
                <a:gd name="T23" fmla="*/ 2147483646 h 69"/>
                <a:gd name="T24" fmla="*/ 2147483646 w 14"/>
                <a:gd name="T25" fmla="*/ 2147483646 h 69"/>
                <a:gd name="T26" fmla="*/ 2147483646 w 14"/>
                <a:gd name="T27" fmla="*/ 2147483646 h 69"/>
                <a:gd name="T28" fmla="*/ 2147483646 w 14"/>
                <a:gd name="T29" fmla="*/ 2147483646 h 69"/>
                <a:gd name="T30" fmla="*/ 2147483646 w 14"/>
                <a:gd name="T31" fmla="*/ 2147483646 h 69"/>
                <a:gd name="T32" fmla="*/ 2147483646 w 14"/>
                <a:gd name="T33" fmla="*/ 2147483646 h 69"/>
                <a:gd name="T34" fmla="*/ 2147483646 w 14"/>
                <a:gd name="T35" fmla="*/ 2147483646 h 69"/>
                <a:gd name="T36" fmla="*/ 2147483646 w 14"/>
                <a:gd name="T37" fmla="*/ 2147483646 h 69"/>
                <a:gd name="T38" fmla="*/ 2147483646 w 14"/>
                <a:gd name="T39" fmla="*/ 0 h 69"/>
                <a:gd name="T40" fmla="*/ 2147483646 w 14"/>
                <a:gd name="T41" fmla="*/ 0 h 69"/>
                <a:gd name="T42" fmla="*/ 2147483646 w 14"/>
                <a:gd name="T43" fmla="*/ 0 h 69"/>
                <a:gd name="T44" fmla="*/ 2147483646 w 14"/>
                <a:gd name="T45" fmla="*/ 0 h 69"/>
                <a:gd name="T46" fmla="*/ 2147483646 w 14"/>
                <a:gd name="T47" fmla="*/ 0 h 69"/>
                <a:gd name="T48" fmla="*/ 2147483646 w 14"/>
                <a:gd name="T49" fmla="*/ 0 h 69"/>
                <a:gd name="T50" fmla="*/ 2147483646 w 14"/>
                <a:gd name="T51" fmla="*/ 2147483646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69"/>
                <a:gd name="T80" fmla="*/ 14 w 14"/>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69">
                  <a:moveTo>
                    <a:pt x="5" y="1"/>
                  </a:moveTo>
                  <a:lnTo>
                    <a:pt x="5" y="2"/>
                  </a:lnTo>
                  <a:lnTo>
                    <a:pt x="4" y="7"/>
                  </a:lnTo>
                  <a:lnTo>
                    <a:pt x="3" y="12"/>
                  </a:lnTo>
                  <a:lnTo>
                    <a:pt x="1" y="21"/>
                  </a:lnTo>
                  <a:lnTo>
                    <a:pt x="0" y="30"/>
                  </a:lnTo>
                  <a:lnTo>
                    <a:pt x="0" y="42"/>
                  </a:lnTo>
                  <a:lnTo>
                    <a:pt x="1" y="54"/>
                  </a:lnTo>
                  <a:lnTo>
                    <a:pt x="4" y="69"/>
                  </a:lnTo>
                  <a:lnTo>
                    <a:pt x="14" y="67"/>
                  </a:lnTo>
                  <a:lnTo>
                    <a:pt x="13" y="66"/>
                  </a:lnTo>
                  <a:lnTo>
                    <a:pt x="13" y="60"/>
                  </a:lnTo>
                  <a:lnTo>
                    <a:pt x="12" y="52"/>
                  </a:lnTo>
                  <a:lnTo>
                    <a:pt x="11" y="42"/>
                  </a:lnTo>
                  <a:lnTo>
                    <a:pt x="10" y="31"/>
                  </a:lnTo>
                  <a:lnTo>
                    <a:pt x="10" y="19"/>
                  </a:lnTo>
                  <a:lnTo>
                    <a:pt x="12" y="9"/>
                  </a:lnTo>
                  <a:lnTo>
                    <a:pt x="14" y="1"/>
                  </a:lnTo>
                  <a:lnTo>
                    <a:pt x="14" y="0"/>
                  </a:lnTo>
                  <a:lnTo>
                    <a:pt x="13" y="0"/>
                  </a:lnTo>
                  <a:lnTo>
                    <a:pt x="11" y="0"/>
                  </a:lnTo>
                  <a:lnTo>
                    <a:pt x="8" y="0"/>
                  </a:lnTo>
                  <a:lnTo>
                    <a:pt x="5" y="1"/>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9" name="Freeform 41"/>
            <p:cNvSpPr>
              <a:spLocks/>
            </p:cNvSpPr>
            <p:nvPr/>
          </p:nvSpPr>
          <p:spPr bwMode="auto">
            <a:xfrm>
              <a:off x="1643686" y="4419293"/>
              <a:ext cx="26805" cy="133436"/>
            </a:xfrm>
            <a:custGeom>
              <a:avLst/>
              <a:gdLst>
                <a:gd name="T0" fmla="*/ 2147483646 w 12"/>
                <a:gd name="T1" fmla="*/ 2147483646 h 56"/>
                <a:gd name="T2" fmla="*/ 2147483646 w 12"/>
                <a:gd name="T3" fmla="*/ 2147483646 h 56"/>
                <a:gd name="T4" fmla="*/ 2147483646 w 12"/>
                <a:gd name="T5" fmla="*/ 2147483646 h 56"/>
                <a:gd name="T6" fmla="*/ 2147483646 w 12"/>
                <a:gd name="T7" fmla="*/ 2147483646 h 56"/>
                <a:gd name="T8" fmla="*/ 0 w 12"/>
                <a:gd name="T9" fmla="*/ 2147483646 h 56"/>
                <a:gd name="T10" fmla="*/ 0 w 12"/>
                <a:gd name="T11" fmla="*/ 2147483646 h 56"/>
                <a:gd name="T12" fmla="*/ 0 w 12"/>
                <a:gd name="T13" fmla="*/ 2147483646 h 56"/>
                <a:gd name="T14" fmla="*/ 2147483646 w 12"/>
                <a:gd name="T15" fmla="*/ 2147483646 h 56"/>
                <a:gd name="T16" fmla="*/ 2147483646 w 12"/>
                <a:gd name="T17" fmla="*/ 2147483646 h 56"/>
                <a:gd name="T18" fmla="*/ 2147483646 w 12"/>
                <a:gd name="T19" fmla="*/ 2147483646 h 56"/>
                <a:gd name="T20" fmla="*/ 2147483646 w 12"/>
                <a:gd name="T21" fmla="*/ 2147483646 h 56"/>
                <a:gd name="T22" fmla="*/ 2147483646 w 12"/>
                <a:gd name="T23" fmla="*/ 2147483646 h 56"/>
                <a:gd name="T24" fmla="*/ 2147483646 w 12"/>
                <a:gd name="T25" fmla="*/ 2147483646 h 56"/>
                <a:gd name="T26" fmla="*/ 2147483646 w 12"/>
                <a:gd name="T27" fmla="*/ 2147483646 h 56"/>
                <a:gd name="T28" fmla="*/ 2147483646 w 12"/>
                <a:gd name="T29" fmla="*/ 2147483646 h 56"/>
                <a:gd name="T30" fmla="*/ 2147483646 w 12"/>
                <a:gd name="T31" fmla="*/ 2147483646 h 56"/>
                <a:gd name="T32" fmla="*/ 2147483646 w 12"/>
                <a:gd name="T33" fmla="*/ 2147483646 h 56"/>
                <a:gd name="T34" fmla="*/ 2147483646 w 12"/>
                <a:gd name="T35" fmla="*/ 0 h 56"/>
                <a:gd name="T36" fmla="*/ 2147483646 w 12"/>
                <a:gd name="T37" fmla="*/ 0 h 56"/>
                <a:gd name="T38" fmla="*/ 2147483646 w 12"/>
                <a:gd name="T39" fmla="*/ 0 h 56"/>
                <a:gd name="T40" fmla="*/ 2147483646 w 12"/>
                <a:gd name="T41" fmla="*/ 0 h 56"/>
                <a:gd name="T42" fmla="*/ 2147483646 w 12"/>
                <a:gd name="T43" fmla="*/ 0 h 56"/>
                <a:gd name="T44" fmla="*/ 2147483646 w 12"/>
                <a:gd name="T45" fmla="*/ 0 h 56"/>
                <a:gd name="T46" fmla="*/ 2147483646 w 12"/>
                <a:gd name="T47" fmla="*/ 0 h 56"/>
                <a:gd name="T48" fmla="*/ 2147483646 w 12"/>
                <a:gd name="T49" fmla="*/ 0 h 56"/>
                <a:gd name="T50" fmla="*/ 2147483646 w 12"/>
                <a:gd name="T51" fmla="*/ 2147483646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
                <a:gd name="T79" fmla="*/ 0 h 56"/>
                <a:gd name="T80" fmla="*/ 12 w 12"/>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 h="56">
                  <a:moveTo>
                    <a:pt x="4" y="2"/>
                  </a:moveTo>
                  <a:lnTo>
                    <a:pt x="3" y="2"/>
                  </a:lnTo>
                  <a:lnTo>
                    <a:pt x="3" y="5"/>
                  </a:lnTo>
                  <a:lnTo>
                    <a:pt x="2" y="11"/>
                  </a:lnTo>
                  <a:lnTo>
                    <a:pt x="0" y="17"/>
                  </a:lnTo>
                  <a:lnTo>
                    <a:pt x="0" y="25"/>
                  </a:lnTo>
                  <a:lnTo>
                    <a:pt x="0" y="35"/>
                  </a:lnTo>
                  <a:lnTo>
                    <a:pt x="2" y="46"/>
                  </a:lnTo>
                  <a:lnTo>
                    <a:pt x="3" y="56"/>
                  </a:lnTo>
                  <a:lnTo>
                    <a:pt x="11" y="56"/>
                  </a:lnTo>
                  <a:lnTo>
                    <a:pt x="11" y="55"/>
                  </a:lnTo>
                  <a:lnTo>
                    <a:pt x="10" y="51"/>
                  </a:lnTo>
                  <a:lnTo>
                    <a:pt x="10" y="44"/>
                  </a:lnTo>
                  <a:lnTo>
                    <a:pt x="9" y="35"/>
                  </a:lnTo>
                  <a:lnTo>
                    <a:pt x="7" y="26"/>
                  </a:lnTo>
                  <a:lnTo>
                    <a:pt x="9" y="17"/>
                  </a:lnTo>
                  <a:lnTo>
                    <a:pt x="10" y="7"/>
                  </a:lnTo>
                  <a:lnTo>
                    <a:pt x="12" y="0"/>
                  </a:lnTo>
                  <a:lnTo>
                    <a:pt x="11" y="0"/>
                  </a:lnTo>
                  <a:lnTo>
                    <a:pt x="10" y="0"/>
                  </a:lnTo>
                  <a:lnTo>
                    <a:pt x="9" y="0"/>
                  </a:lnTo>
                  <a:lnTo>
                    <a:pt x="6" y="0"/>
                  </a:lnTo>
                  <a:lnTo>
                    <a:pt x="4" y="2"/>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0" name="Freeform 42"/>
            <p:cNvSpPr>
              <a:spLocks/>
            </p:cNvSpPr>
            <p:nvPr/>
          </p:nvSpPr>
          <p:spPr bwMode="auto">
            <a:xfrm>
              <a:off x="1643686" y="4431207"/>
              <a:ext cx="22338" cy="109608"/>
            </a:xfrm>
            <a:custGeom>
              <a:avLst/>
              <a:gdLst>
                <a:gd name="T0" fmla="*/ 2147483646 w 10"/>
                <a:gd name="T1" fmla="*/ 2147483646 h 46"/>
                <a:gd name="T2" fmla="*/ 2147483646 w 10"/>
                <a:gd name="T3" fmla="*/ 2147483646 h 46"/>
                <a:gd name="T4" fmla="*/ 2147483646 w 10"/>
                <a:gd name="T5" fmla="*/ 2147483646 h 46"/>
                <a:gd name="T6" fmla="*/ 2147483646 w 10"/>
                <a:gd name="T7" fmla="*/ 2147483646 h 46"/>
                <a:gd name="T8" fmla="*/ 2147483646 w 10"/>
                <a:gd name="T9" fmla="*/ 2147483646 h 46"/>
                <a:gd name="T10" fmla="*/ 0 w 10"/>
                <a:gd name="T11" fmla="*/ 2147483646 h 46"/>
                <a:gd name="T12" fmla="*/ 0 w 10"/>
                <a:gd name="T13" fmla="*/ 2147483646 h 46"/>
                <a:gd name="T14" fmla="*/ 2147483646 w 10"/>
                <a:gd name="T15" fmla="*/ 2147483646 h 46"/>
                <a:gd name="T16" fmla="*/ 2147483646 w 10"/>
                <a:gd name="T17" fmla="*/ 2147483646 h 46"/>
                <a:gd name="T18" fmla="*/ 2147483646 w 10"/>
                <a:gd name="T19" fmla="*/ 2147483646 h 46"/>
                <a:gd name="T20" fmla="*/ 2147483646 w 10"/>
                <a:gd name="T21" fmla="*/ 2147483646 h 46"/>
                <a:gd name="T22" fmla="*/ 2147483646 w 10"/>
                <a:gd name="T23" fmla="*/ 2147483646 h 46"/>
                <a:gd name="T24" fmla="*/ 2147483646 w 10"/>
                <a:gd name="T25" fmla="*/ 2147483646 h 46"/>
                <a:gd name="T26" fmla="*/ 2147483646 w 10"/>
                <a:gd name="T27" fmla="*/ 2147483646 h 46"/>
                <a:gd name="T28" fmla="*/ 2147483646 w 10"/>
                <a:gd name="T29" fmla="*/ 2147483646 h 46"/>
                <a:gd name="T30" fmla="*/ 2147483646 w 10"/>
                <a:gd name="T31" fmla="*/ 2147483646 h 46"/>
                <a:gd name="T32" fmla="*/ 2147483646 w 10"/>
                <a:gd name="T33" fmla="*/ 2147483646 h 46"/>
                <a:gd name="T34" fmla="*/ 2147483646 w 10"/>
                <a:gd name="T35" fmla="*/ 2147483646 h 46"/>
                <a:gd name="T36" fmla="*/ 2147483646 w 10"/>
                <a:gd name="T37" fmla="*/ 2147483646 h 46"/>
                <a:gd name="T38" fmla="*/ 2147483646 w 10"/>
                <a:gd name="T39" fmla="*/ 2147483646 h 46"/>
                <a:gd name="T40" fmla="*/ 2147483646 w 10"/>
                <a:gd name="T41" fmla="*/ 0 h 46"/>
                <a:gd name="T42" fmla="*/ 2147483646 w 10"/>
                <a:gd name="T43" fmla="*/ 0 h 46"/>
                <a:gd name="T44" fmla="*/ 2147483646 w 10"/>
                <a:gd name="T45" fmla="*/ 0 h 46"/>
                <a:gd name="T46" fmla="*/ 2147483646 w 10"/>
                <a:gd name="T47" fmla="*/ 0 h 46"/>
                <a:gd name="T48" fmla="*/ 2147483646 w 10"/>
                <a:gd name="T49" fmla="*/ 2147483646 h 46"/>
                <a:gd name="T50" fmla="*/ 2147483646 w 10"/>
                <a:gd name="T51" fmla="*/ 2147483646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
                <a:gd name="T79" fmla="*/ 0 h 46"/>
                <a:gd name="T80" fmla="*/ 10 w 10"/>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 h="46">
                  <a:moveTo>
                    <a:pt x="4" y="1"/>
                  </a:moveTo>
                  <a:lnTo>
                    <a:pt x="3" y="2"/>
                  </a:lnTo>
                  <a:lnTo>
                    <a:pt x="3" y="5"/>
                  </a:lnTo>
                  <a:lnTo>
                    <a:pt x="2" y="8"/>
                  </a:lnTo>
                  <a:lnTo>
                    <a:pt x="2" y="14"/>
                  </a:lnTo>
                  <a:lnTo>
                    <a:pt x="0" y="21"/>
                  </a:lnTo>
                  <a:lnTo>
                    <a:pt x="0" y="28"/>
                  </a:lnTo>
                  <a:lnTo>
                    <a:pt x="2" y="36"/>
                  </a:lnTo>
                  <a:lnTo>
                    <a:pt x="3" y="46"/>
                  </a:lnTo>
                  <a:lnTo>
                    <a:pt x="10" y="46"/>
                  </a:lnTo>
                  <a:lnTo>
                    <a:pt x="10" y="43"/>
                  </a:lnTo>
                  <a:lnTo>
                    <a:pt x="9" y="40"/>
                  </a:lnTo>
                  <a:lnTo>
                    <a:pt x="7" y="35"/>
                  </a:lnTo>
                  <a:lnTo>
                    <a:pt x="7" y="28"/>
                  </a:lnTo>
                  <a:lnTo>
                    <a:pt x="6" y="21"/>
                  </a:lnTo>
                  <a:lnTo>
                    <a:pt x="7" y="14"/>
                  </a:lnTo>
                  <a:lnTo>
                    <a:pt x="7" y="7"/>
                  </a:lnTo>
                  <a:lnTo>
                    <a:pt x="10" y="1"/>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1" name="Freeform 43"/>
            <p:cNvSpPr>
              <a:spLocks/>
            </p:cNvSpPr>
            <p:nvPr/>
          </p:nvSpPr>
          <p:spPr bwMode="auto">
            <a:xfrm>
              <a:off x="1648155" y="4445502"/>
              <a:ext cx="15637" cy="78633"/>
            </a:xfrm>
            <a:custGeom>
              <a:avLst/>
              <a:gdLst>
                <a:gd name="T0" fmla="*/ 2147483646 w 7"/>
                <a:gd name="T1" fmla="*/ 2147483646 h 33"/>
                <a:gd name="T2" fmla="*/ 2147483646 w 7"/>
                <a:gd name="T3" fmla="*/ 2147483646 h 33"/>
                <a:gd name="T4" fmla="*/ 2147483646 w 7"/>
                <a:gd name="T5" fmla="*/ 2147483646 h 33"/>
                <a:gd name="T6" fmla="*/ 0 w 7"/>
                <a:gd name="T7" fmla="*/ 2147483646 h 33"/>
                <a:gd name="T8" fmla="*/ 0 w 7"/>
                <a:gd name="T9" fmla="*/ 2147483646 h 33"/>
                <a:gd name="T10" fmla="*/ 0 w 7"/>
                <a:gd name="T11" fmla="*/ 2147483646 h 33"/>
                <a:gd name="T12" fmla="*/ 0 w 7"/>
                <a:gd name="T13" fmla="*/ 2147483646 h 33"/>
                <a:gd name="T14" fmla="*/ 0 w 7"/>
                <a:gd name="T15" fmla="*/ 2147483646 h 33"/>
                <a:gd name="T16" fmla="*/ 2147483646 w 7"/>
                <a:gd name="T17" fmla="*/ 2147483646 h 33"/>
                <a:gd name="T18" fmla="*/ 2147483646 w 7"/>
                <a:gd name="T19" fmla="*/ 2147483646 h 33"/>
                <a:gd name="T20" fmla="*/ 2147483646 w 7"/>
                <a:gd name="T21" fmla="*/ 2147483646 h 33"/>
                <a:gd name="T22" fmla="*/ 2147483646 w 7"/>
                <a:gd name="T23" fmla="*/ 2147483646 h 33"/>
                <a:gd name="T24" fmla="*/ 2147483646 w 7"/>
                <a:gd name="T25" fmla="*/ 2147483646 h 33"/>
                <a:gd name="T26" fmla="*/ 2147483646 w 7"/>
                <a:gd name="T27" fmla="*/ 2147483646 h 33"/>
                <a:gd name="T28" fmla="*/ 2147483646 w 7"/>
                <a:gd name="T29" fmla="*/ 2147483646 h 33"/>
                <a:gd name="T30" fmla="*/ 2147483646 w 7"/>
                <a:gd name="T31" fmla="*/ 2147483646 h 33"/>
                <a:gd name="T32" fmla="*/ 2147483646 w 7"/>
                <a:gd name="T33" fmla="*/ 2147483646 h 33"/>
                <a:gd name="T34" fmla="*/ 2147483646 w 7"/>
                <a:gd name="T35" fmla="*/ 0 h 33"/>
                <a:gd name="T36" fmla="*/ 2147483646 w 7"/>
                <a:gd name="T37" fmla="*/ 0 h 33"/>
                <a:gd name="T38" fmla="*/ 2147483646 w 7"/>
                <a:gd name="T39" fmla="*/ 0 h 33"/>
                <a:gd name="T40" fmla="*/ 2147483646 w 7"/>
                <a:gd name="T41" fmla="*/ 0 h 33"/>
                <a:gd name="T42" fmla="*/ 2147483646 w 7"/>
                <a:gd name="T43" fmla="*/ 0 h 33"/>
                <a:gd name="T44" fmla="*/ 2147483646 w 7"/>
                <a:gd name="T45" fmla="*/ 0 h 33"/>
                <a:gd name="T46" fmla="*/ 2147483646 w 7"/>
                <a:gd name="T47" fmla="*/ 0 h 33"/>
                <a:gd name="T48" fmla="*/ 2147483646 w 7"/>
                <a:gd name="T49" fmla="*/ 0 h 33"/>
                <a:gd name="T50" fmla="*/ 2147483646 w 7"/>
                <a:gd name="T51" fmla="*/ 2147483646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
                <a:gd name="T79" fmla="*/ 0 h 33"/>
                <a:gd name="T80" fmla="*/ 7 w 7"/>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 h="33">
                  <a:moveTo>
                    <a:pt x="2" y="1"/>
                  </a:moveTo>
                  <a:lnTo>
                    <a:pt x="1" y="1"/>
                  </a:lnTo>
                  <a:lnTo>
                    <a:pt x="1" y="3"/>
                  </a:lnTo>
                  <a:lnTo>
                    <a:pt x="0" y="6"/>
                  </a:lnTo>
                  <a:lnTo>
                    <a:pt x="0" y="10"/>
                  </a:lnTo>
                  <a:lnTo>
                    <a:pt x="0" y="15"/>
                  </a:lnTo>
                  <a:lnTo>
                    <a:pt x="0" y="20"/>
                  </a:lnTo>
                  <a:lnTo>
                    <a:pt x="0" y="27"/>
                  </a:lnTo>
                  <a:lnTo>
                    <a:pt x="1" y="33"/>
                  </a:lnTo>
                  <a:lnTo>
                    <a:pt x="5" y="33"/>
                  </a:lnTo>
                  <a:lnTo>
                    <a:pt x="5" y="31"/>
                  </a:lnTo>
                  <a:lnTo>
                    <a:pt x="5" y="29"/>
                  </a:lnTo>
                  <a:lnTo>
                    <a:pt x="4" y="26"/>
                  </a:lnTo>
                  <a:lnTo>
                    <a:pt x="4" y="20"/>
                  </a:lnTo>
                  <a:lnTo>
                    <a:pt x="4" y="15"/>
                  </a:lnTo>
                  <a:lnTo>
                    <a:pt x="4" y="9"/>
                  </a:lnTo>
                  <a:lnTo>
                    <a:pt x="4" y="5"/>
                  </a:lnTo>
                  <a:lnTo>
                    <a:pt x="7"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2" name="Freeform 44"/>
            <p:cNvSpPr>
              <a:spLocks/>
            </p:cNvSpPr>
            <p:nvPr/>
          </p:nvSpPr>
          <p:spPr bwMode="auto">
            <a:xfrm>
              <a:off x="1860363" y="4366871"/>
              <a:ext cx="53610" cy="214451"/>
            </a:xfrm>
            <a:custGeom>
              <a:avLst/>
              <a:gdLst>
                <a:gd name="T0" fmla="*/ 2147483646 w 24"/>
                <a:gd name="T1" fmla="*/ 2147483646 h 90"/>
                <a:gd name="T2" fmla="*/ 2147483646 w 24"/>
                <a:gd name="T3" fmla="*/ 2147483646 h 90"/>
                <a:gd name="T4" fmla="*/ 2147483646 w 24"/>
                <a:gd name="T5" fmla="*/ 2147483646 h 90"/>
                <a:gd name="T6" fmla="*/ 2147483646 w 24"/>
                <a:gd name="T7" fmla="*/ 2147483646 h 90"/>
                <a:gd name="T8" fmla="*/ 2147483646 w 24"/>
                <a:gd name="T9" fmla="*/ 2147483646 h 90"/>
                <a:gd name="T10" fmla="*/ 2147483646 w 24"/>
                <a:gd name="T11" fmla="*/ 2147483646 h 90"/>
                <a:gd name="T12" fmla="*/ 2147483646 w 24"/>
                <a:gd name="T13" fmla="*/ 2147483646 h 90"/>
                <a:gd name="T14" fmla="*/ 2147483646 w 24"/>
                <a:gd name="T15" fmla="*/ 2147483646 h 90"/>
                <a:gd name="T16" fmla="*/ 2147483646 w 24"/>
                <a:gd name="T17" fmla="*/ 2147483646 h 90"/>
                <a:gd name="T18" fmla="*/ 2147483646 w 24"/>
                <a:gd name="T19" fmla="*/ 2147483646 h 90"/>
                <a:gd name="T20" fmla="*/ 2147483646 w 24"/>
                <a:gd name="T21" fmla="*/ 2147483646 h 90"/>
                <a:gd name="T22" fmla="*/ 2147483646 w 24"/>
                <a:gd name="T23" fmla="*/ 2147483646 h 90"/>
                <a:gd name="T24" fmla="*/ 2147483646 w 24"/>
                <a:gd name="T25" fmla="*/ 2147483646 h 90"/>
                <a:gd name="T26" fmla="*/ 0 w 24"/>
                <a:gd name="T27" fmla="*/ 2147483646 h 90"/>
                <a:gd name="T28" fmla="*/ 0 w 24"/>
                <a:gd name="T29" fmla="*/ 2147483646 h 90"/>
                <a:gd name="T30" fmla="*/ 2147483646 w 24"/>
                <a:gd name="T31" fmla="*/ 2147483646 h 90"/>
                <a:gd name="T32" fmla="*/ 2147483646 w 24"/>
                <a:gd name="T33" fmla="*/ 2147483646 h 90"/>
                <a:gd name="T34" fmla="*/ 2147483646 w 24"/>
                <a:gd name="T35" fmla="*/ 0 h 90"/>
                <a:gd name="T36" fmla="*/ 2147483646 w 24"/>
                <a:gd name="T37" fmla="*/ 2147483646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0"/>
                <a:gd name="T59" fmla="*/ 24 w 24"/>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0">
                  <a:moveTo>
                    <a:pt x="24" y="1"/>
                  </a:moveTo>
                  <a:lnTo>
                    <a:pt x="22" y="1"/>
                  </a:lnTo>
                  <a:lnTo>
                    <a:pt x="21" y="4"/>
                  </a:lnTo>
                  <a:lnTo>
                    <a:pt x="19" y="8"/>
                  </a:lnTo>
                  <a:lnTo>
                    <a:pt x="17" y="17"/>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3" name="Freeform 45"/>
            <p:cNvSpPr>
              <a:spLocks/>
            </p:cNvSpPr>
            <p:nvPr/>
          </p:nvSpPr>
          <p:spPr bwMode="auto">
            <a:xfrm>
              <a:off x="1862596" y="4383549"/>
              <a:ext cx="42442" cy="181092"/>
            </a:xfrm>
            <a:custGeom>
              <a:avLst/>
              <a:gdLst>
                <a:gd name="T0" fmla="*/ 2147483646 w 19"/>
                <a:gd name="T1" fmla="*/ 0 h 76"/>
                <a:gd name="T2" fmla="*/ 2147483646 w 19"/>
                <a:gd name="T3" fmla="*/ 0 h 76"/>
                <a:gd name="T4" fmla="*/ 2147483646 w 19"/>
                <a:gd name="T5" fmla="*/ 2147483646 h 76"/>
                <a:gd name="T6" fmla="*/ 2147483646 w 19"/>
                <a:gd name="T7" fmla="*/ 2147483646 h 76"/>
                <a:gd name="T8" fmla="*/ 2147483646 w 19"/>
                <a:gd name="T9" fmla="*/ 2147483646 h 76"/>
                <a:gd name="T10" fmla="*/ 2147483646 w 19"/>
                <a:gd name="T11" fmla="*/ 2147483646 h 76"/>
                <a:gd name="T12" fmla="*/ 2147483646 w 19"/>
                <a:gd name="T13" fmla="*/ 2147483646 h 76"/>
                <a:gd name="T14" fmla="*/ 2147483646 w 19"/>
                <a:gd name="T15" fmla="*/ 2147483646 h 76"/>
                <a:gd name="T16" fmla="*/ 2147483646 w 19"/>
                <a:gd name="T17" fmla="*/ 2147483646 h 76"/>
                <a:gd name="T18" fmla="*/ 2147483646 w 19"/>
                <a:gd name="T19" fmla="*/ 2147483646 h 76"/>
                <a:gd name="T20" fmla="*/ 2147483646 w 19"/>
                <a:gd name="T21" fmla="*/ 2147483646 h 76"/>
                <a:gd name="T22" fmla="*/ 2147483646 w 19"/>
                <a:gd name="T23" fmla="*/ 2147483646 h 76"/>
                <a:gd name="T24" fmla="*/ 2147483646 w 19"/>
                <a:gd name="T25" fmla="*/ 2147483646 h 76"/>
                <a:gd name="T26" fmla="*/ 0 w 19"/>
                <a:gd name="T27" fmla="*/ 2147483646 h 76"/>
                <a:gd name="T28" fmla="*/ 0 w 19"/>
                <a:gd name="T29" fmla="*/ 2147483646 h 76"/>
                <a:gd name="T30" fmla="*/ 0 w 19"/>
                <a:gd name="T31" fmla="*/ 2147483646 h 76"/>
                <a:gd name="T32" fmla="*/ 2147483646 w 19"/>
                <a:gd name="T33" fmla="*/ 2147483646 h 76"/>
                <a:gd name="T34" fmla="*/ 2147483646 w 19"/>
                <a:gd name="T35" fmla="*/ 0 h 76"/>
                <a:gd name="T36" fmla="*/ 2147483646 w 19"/>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76"/>
                <a:gd name="T59" fmla="*/ 19 w 19"/>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76">
                  <a:moveTo>
                    <a:pt x="19" y="0"/>
                  </a:moveTo>
                  <a:lnTo>
                    <a:pt x="19" y="0"/>
                  </a:lnTo>
                  <a:lnTo>
                    <a:pt x="18" y="3"/>
                  </a:lnTo>
                  <a:lnTo>
                    <a:pt x="17" y="7"/>
                  </a:lnTo>
                  <a:lnTo>
                    <a:pt x="14" y="13"/>
                  </a:lnTo>
                  <a:lnTo>
                    <a:pt x="13" y="22"/>
                  </a:lnTo>
                  <a:lnTo>
                    <a:pt x="12" y="36"/>
                  </a:lnTo>
                  <a:lnTo>
                    <a:pt x="13" y="54"/>
                  </a:lnTo>
                  <a:lnTo>
                    <a:pt x="14" y="76"/>
                  </a:lnTo>
                  <a:lnTo>
                    <a:pt x="4" y="76"/>
                  </a:lnTo>
                  <a:lnTo>
                    <a:pt x="4" y="74"/>
                  </a:lnTo>
                  <a:lnTo>
                    <a:pt x="3" y="68"/>
                  </a:lnTo>
                  <a:lnTo>
                    <a:pt x="2" y="59"/>
                  </a:lnTo>
                  <a:lnTo>
                    <a:pt x="0" y="47"/>
                  </a:lnTo>
                  <a:lnTo>
                    <a:pt x="0" y="35"/>
                  </a:lnTo>
                  <a:lnTo>
                    <a:pt x="0" y="22"/>
                  </a:lnTo>
                  <a:lnTo>
                    <a:pt x="3" y="10"/>
                  </a:lnTo>
                  <a:lnTo>
                    <a:pt x="6" y="0"/>
                  </a:lnTo>
                  <a:lnTo>
                    <a:pt x="19" y="0"/>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4" name="Freeform 46"/>
            <p:cNvSpPr>
              <a:spLocks/>
            </p:cNvSpPr>
            <p:nvPr/>
          </p:nvSpPr>
          <p:spPr bwMode="auto">
            <a:xfrm>
              <a:off x="1867062" y="4397848"/>
              <a:ext cx="33507" cy="150116"/>
            </a:xfrm>
            <a:custGeom>
              <a:avLst/>
              <a:gdLst>
                <a:gd name="T0" fmla="*/ 2147483646 w 15"/>
                <a:gd name="T1" fmla="*/ 0 h 63"/>
                <a:gd name="T2" fmla="*/ 2147483646 w 15"/>
                <a:gd name="T3" fmla="*/ 2147483646 h 63"/>
                <a:gd name="T4" fmla="*/ 2147483646 w 15"/>
                <a:gd name="T5" fmla="*/ 2147483646 h 63"/>
                <a:gd name="T6" fmla="*/ 2147483646 w 15"/>
                <a:gd name="T7" fmla="*/ 2147483646 h 63"/>
                <a:gd name="T8" fmla="*/ 2147483646 w 15"/>
                <a:gd name="T9" fmla="*/ 2147483646 h 63"/>
                <a:gd name="T10" fmla="*/ 2147483646 w 15"/>
                <a:gd name="T11" fmla="*/ 2147483646 h 63"/>
                <a:gd name="T12" fmla="*/ 2147483646 w 15"/>
                <a:gd name="T13" fmla="*/ 2147483646 h 63"/>
                <a:gd name="T14" fmla="*/ 2147483646 w 15"/>
                <a:gd name="T15" fmla="*/ 2147483646 h 63"/>
                <a:gd name="T16" fmla="*/ 2147483646 w 15"/>
                <a:gd name="T17" fmla="*/ 2147483646 h 63"/>
                <a:gd name="T18" fmla="*/ 2147483646 w 15"/>
                <a:gd name="T19" fmla="*/ 2147483646 h 63"/>
                <a:gd name="T20" fmla="*/ 2147483646 w 15"/>
                <a:gd name="T21" fmla="*/ 2147483646 h 63"/>
                <a:gd name="T22" fmla="*/ 2147483646 w 15"/>
                <a:gd name="T23" fmla="*/ 2147483646 h 63"/>
                <a:gd name="T24" fmla="*/ 0 w 15"/>
                <a:gd name="T25" fmla="*/ 2147483646 h 63"/>
                <a:gd name="T26" fmla="*/ 0 w 15"/>
                <a:gd name="T27" fmla="*/ 2147483646 h 63"/>
                <a:gd name="T28" fmla="*/ 0 w 15"/>
                <a:gd name="T29" fmla="*/ 2147483646 h 63"/>
                <a:gd name="T30" fmla="*/ 0 w 15"/>
                <a:gd name="T31" fmla="*/ 2147483646 h 63"/>
                <a:gd name="T32" fmla="*/ 2147483646 w 15"/>
                <a:gd name="T33" fmla="*/ 2147483646 h 63"/>
                <a:gd name="T34" fmla="*/ 2147483646 w 15"/>
                <a:gd name="T35" fmla="*/ 0 h 63"/>
                <a:gd name="T36" fmla="*/ 2147483646 w 15"/>
                <a:gd name="T37" fmla="*/ 0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3"/>
                <a:gd name="T59" fmla="*/ 15 w 15"/>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5" name="Freeform 47"/>
            <p:cNvSpPr>
              <a:spLocks/>
            </p:cNvSpPr>
            <p:nvPr/>
          </p:nvSpPr>
          <p:spPr bwMode="auto">
            <a:xfrm>
              <a:off x="1867062" y="4412143"/>
              <a:ext cx="26805" cy="119139"/>
            </a:xfrm>
            <a:custGeom>
              <a:avLst/>
              <a:gdLst>
                <a:gd name="T0" fmla="*/ 2147483646 w 12"/>
                <a:gd name="T1" fmla="*/ 2147483646 h 50"/>
                <a:gd name="T2" fmla="*/ 2147483646 w 12"/>
                <a:gd name="T3" fmla="*/ 2147483646 h 50"/>
                <a:gd name="T4" fmla="*/ 2147483646 w 12"/>
                <a:gd name="T5" fmla="*/ 2147483646 h 50"/>
                <a:gd name="T6" fmla="*/ 2147483646 w 12"/>
                <a:gd name="T7" fmla="*/ 2147483646 h 50"/>
                <a:gd name="T8" fmla="*/ 2147483646 w 12"/>
                <a:gd name="T9" fmla="*/ 2147483646 h 50"/>
                <a:gd name="T10" fmla="*/ 2147483646 w 12"/>
                <a:gd name="T11" fmla="*/ 2147483646 h 50"/>
                <a:gd name="T12" fmla="*/ 2147483646 w 12"/>
                <a:gd name="T13" fmla="*/ 2147483646 h 50"/>
                <a:gd name="T14" fmla="*/ 2147483646 w 12"/>
                <a:gd name="T15" fmla="*/ 2147483646 h 50"/>
                <a:gd name="T16" fmla="*/ 2147483646 w 12"/>
                <a:gd name="T17" fmla="*/ 2147483646 h 50"/>
                <a:gd name="T18" fmla="*/ 2147483646 w 12"/>
                <a:gd name="T19" fmla="*/ 2147483646 h 50"/>
                <a:gd name="T20" fmla="*/ 2147483646 w 12"/>
                <a:gd name="T21" fmla="*/ 2147483646 h 50"/>
                <a:gd name="T22" fmla="*/ 2147483646 w 12"/>
                <a:gd name="T23" fmla="*/ 2147483646 h 50"/>
                <a:gd name="T24" fmla="*/ 2147483646 w 12"/>
                <a:gd name="T25" fmla="*/ 2147483646 h 50"/>
                <a:gd name="T26" fmla="*/ 2147483646 w 12"/>
                <a:gd name="T27" fmla="*/ 2147483646 h 50"/>
                <a:gd name="T28" fmla="*/ 0 w 12"/>
                <a:gd name="T29" fmla="*/ 2147483646 h 50"/>
                <a:gd name="T30" fmla="*/ 2147483646 w 12"/>
                <a:gd name="T31" fmla="*/ 2147483646 h 50"/>
                <a:gd name="T32" fmla="*/ 2147483646 w 12"/>
                <a:gd name="T33" fmla="*/ 2147483646 h 50"/>
                <a:gd name="T34" fmla="*/ 2147483646 w 12"/>
                <a:gd name="T35" fmla="*/ 0 h 50"/>
                <a:gd name="T36" fmla="*/ 2147483646 w 12"/>
                <a:gd name="T37" fmla="*/ 2147483646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50"/>
                <a:gd name="T59" fmla="*/ 12 w 12"/>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50">
                  <a:moveTo>
                    <a:pt x="12" y="1"/>
                  </a:moveTo>
                  <a:lnTo>
                    <a:pt x="12" y="1"/>
                  </a:lnTo>
                  <a:lnTo>
                    <a:pt x="11" y="2"/>
                  </a:lnTo>
                  <a:lnTo>
                    <a:pt x="10" y="5"/>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6" name="Freeform 48"/>
            <p:cNvSpPr>
              <a:spLocks/>
            </p:cNvSpPr>
            <p:nvPr/>
          </p:nvSpPr>
          <p:spPr bwMode="auto">
            <a:xfrm>
              <a:off x="1869298" y="4428825"/>
              <a:ext cx="20103" cy="85780"/>
            </a:xfrm>
            <a:custGeom>
              <a:avLst/>
              <a:gdLst>
                <a:gd name="T0" fmla="*/ 2147483646 w 9"/>
                <a:gd name="T1" fmla="*/ 0 h 36"/>
                <a:gd name="T2" fmla="*/ 2147483646 w 9"/>
                <a:gd name="T3" fmla="*/ 0 h 36"/>
                <a:gd name="T4" fmla="*/ 2147483646 w 9"/>
                <a:gd name="T5" fmla="*/ 2147483646 h 36"/>
                <a:gd name="T6" fmla="*/ 2147483646 w 9"/>
                <a:gd name="T7" fmla="*/ 2147483646 h 36"/>
                <a:gd name="T8" fmla="*/ 2147483646 w 9"/>
                <a:gd name="T9" fmla="*/ 2147483646 h 36"/>
                <a:gd name="T10" fmla="*/ 2147483646 w 9"/>
                <a:gd name="T11" fmla="*/ 2147483646 h 36"/>
                <a:gd name="T12" fmla="*/ 2147483646 w 9"/>
                <a:gd name="T13" fmla="*/ 2147483646 h 36"/>
                <a:gd name="T14" fmla="*/ 2147483646 w 9"/>
                <a:gd name="T15" fmla="*/ 2147483646 h 36"/>
                <a:gd name="T16" fmla="*/ 2147483646 w 9"/>
                <a:gd name="T17" fmla="*/ 2147483646 h 36"/>
                <a:gd name="T18" fmla="*/ 2147483646 w 9"/>
                <a:gd name="T19" fmla="*/ 2147483646 h 36"/>
                <a:gd name="T20" fmla="*/ 2147483646 w 9"/>
                <a:gd name="T21" fmla="*/ 2147483646 h 36"/>
                <a:gd name="T22" fmla="*/ 2147483646 w 9"/>
                <a:gd name="T23" fmla="*/ 2147483646 h 36"/>
                <a:gd name="T24" fmla="*/ 2147483646 w 9"/>
                <a:gd name="T25" fmla="*/ 2147483646 h 36"/>
                <a:gd name="T26" fmla="*/ 0 w 9"/>
                <a:gd name="T27" fmla="*/ 2147483646 h 36"/>
                <a:gd name="T28" fmla="*/ 0 w 9"/>
                <a:gd name="T29" fmla="*/ 2147483646 h 36"/>
                <a:gd name="T30" fmla="*/ 0 w 9"/>
                <a:gd name="T31" fmla="*/ 2147483646 h 36"/>
                <a:gd name="T32" fmla="*/ 2147483646 w 9"/>
                <a:gd name="T33" fmla="*/ 2147483646 h 36"/>
                <a:gd name="T34" fmla="*/ 2147483646 w 9"/>
                <a:gd name="T35" fmla="*/ 0 h 36"/>
                <a:gd name="T36" fmla="*/ 2147483646 w 9"/>
                <a:gd name="T37" fmla="*/ 0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36"/>
                <a:gd name="T59" fmla="*/ 9 w 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36">
                  <a:moveTo>
                    <a:pt x="9" y="0"/>
                  </a:moveTo>
                  <a:lnTo>
                    <a:pt x="9" y="0"/>
                  </a:lnTo>
                  <a:lnTo>
                    <a:pt x="8" y="1"/>
                  </a:lnTo>
                  <a:lnTo>
                    <a:pt x="8" y="3"/>
                  </a:lnTo>
                  <a:lnTo>
                    <a:pt x="7" y="6"/>
                  </a:lnTo>
                  <a:lnTo>
                    <a:pt x="6" y="10"/>
                  </a:lnTo>
                  <a:lnTo>
                    <a:pt x="6" y="17"/>
                  </a:lnTo>
                  <a:lnTo>
                    <a:pt x="6" y="26"/>
                  </a:lnTo>
                  <a:lnTo>
                    <a:pt x="7" y="36"/>
                  </a:lnTo>
                  <a:lnTo>
                    <a:pt x="2" y="36"/>
                  </a:lnTo>
                  <a:lnTo>
                    <a:pt x="1" y="36"/>
                  </a:lnTo>
                  <a:lnTo>
                    <a:pt x="1" y="33"/>
                  </a:lnTo>
                  <a:lnTo>
                    <a:pt x="1" y="28"/>
                  </a:lnTo>
                  <a:lnTo>
                    <a:pt x="0" y="22"/>
                  </a:lnTo>
                  <a:lnTo>
                    <a:pt x="0" y="16"/>
                  </a:lnTo>
                  <a:lnTo>
                    <a:pt x="0" y="10"/>
                  </a:lnTo>
                  <a:lnTo>
                    <a:pt x="1" y="5"/>
                  </a:lnTo>
                  <a:lnTo>
                    <a:pt x="3" y="0"/>
                  </a:lnTo>
                  <a:lnTo>
                    <a:pt x="9"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7" name="Rectangle 49"/>
            <p:cNvSpPr>
              <a:spLocks noChangeArrowheads="1"/>
            </p:cNvSpPr>
            <p:nvPr/>
          </p:nvSpPr>
          <p:spPr bwMode="auto">
            <a:xfrm>
              <a:off x="1594543" y="4407379"/>
              <a:ext cx="8935" cy="2811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48" name="Freeform 50"/>
            <p:cNvSpPr>
              <a:spLocks/>
            </p:cNvSpPr>
            <p:nvPr/>
          </p:nvSpPr>
          <p:spPr bwMode="auto">
            <a:xfrm>
              <a:off x="1688361" y="4400230"/>
              <a:ext cx="102753" cy="131052"/>
            </a:xfrm>
            <a:custGeom>
              <a:avLst/>
              <a:gdLst>
                <a:gd name="T0" fmla="*/ 2147483646 w 46"/>
                <a:gd name="T1" fmla="*/ 2147483646 h 55"/>
                <a:gd name="T2" fmla="*/ 2147483646 w 46"/>
                <a:gd name="T3" fmla="*/ 2147483646 h 55"/>
                <a:gd name="T4" fmla="*/ 2147483646 w 46"/>
                <a:gd name="T5" fmla="*/ 2147483646 h 55"/>
                <a:gd name="T6" fmla="*/ 2147483646 w 46"/>
                <a:gd name="T7" fmla="*/ 2147483646 h 55"/>
                <a:gd name="T8" fmla="*/ 0 w 46"/>
                <a:gd name="T9" fmla="*/ 2147483646 h 55"/>
                <a:gd name="T10" fmla="*/ 0 w 46"/>
                <a:gd name="T11" fmla="*/ 2147483646 h 55"/>
                <a:gd name="T12" fmla="*/ 0 w 46"/>
                <a:gd name="T13" fmla="*/ 2147483646 h 55"/>
                <a:gd name="T14" fmla="*/ 0 w 46"/>
                <a:gd name="T15" fmla="*/ 2147483646 h 55"/>
                <a:gd name="T16" fmla="*/ 2147483646 w 46"/>
                <a:gd name="T17" fmla="*/ 2147483646 h 55"/>
                <a:gd name="T18" fmla="*/ 2147483646 w 46"/>
                <a:gd name="T19" fmla="*/ 2147483646 h 55"/>
                <a:gd name="T20" fmla="*/ 2147483646 w 46"/>
                <a:gd name="T21" fmla="*/ 2147483646 h 55"/>
                <a:gd name="T22" fmla="*/ 2147483646 w 46"/>
                <a:gd name="T23" fmla="*/ 2147483646 h 55"/>
                <a:gd name="T24" fmla="*/ 2147483646 w 46"/>
                <a:gd name="T25" fmla="*/ 2147483646 h 55"/>
                <a:gd name="T26" fmla="*/ 2147483646 w 46"/>
                <a:gd name="T27" fmla="*/ 2147483646 h 55"/>
                <a:gd name="T28" fmla="*/ 2147483646 w 46"/>
                <a:gd name="T29" fmla="*/ 2147483646 h 55"/>
                <a:gd name="T30" fmla="*/ 2147483646 w 46"/>
                <a:gd name="T31" fmla="*/ 2147483646 h 55"/>
                <a:gd name="T32" fmla="*/ 2147483646 w 46"/>
                <a:gd name="T33" fmla="*/ 2147483646 h 55"/>
                <a:gd name="T34" fmla="*/ 2147483646 w 46"/>
                <a:gd name="T35" fmla="*/ 2147483646 h 55"/>
                <a:gd name="T36" fmla="*/ 2147483646 w 46"/>
                <a:gd name="T37" fmla="*/ 2147483646 h 55"/>
                <a:gd name="T38" fmla="*/ 2147483646 w 46"/>
                <a:gd name="T39" fmla="*/ 2147483646 h 55"/>
                <a:gd name="T40" fmla="*/ 2147483646 w 46"/>
                <a:gd name="T41" fmla="*/ 2147483646 h 55"/>
                <a:gd name="T42" fmla="*/ 2147483646 w 46"/>
                <a:gd name="T43" fmla="*/ 2147483646 h 55"/>
                <a:gd name="T44" fmla="*/ 2147483646 w 46"/>
                <a:gd name="T45" fmla="*/ 2147483646 h 55"/>
                <a:gd name="T46" fmla="*/ 2147483646 w 46"/>
                <a:gd name="T47" fmla="*/ 2147483646 h 55"/>
                <a:gd name="T48" fmla="*/ 2147483646 w 46"/>
                <a:gd name="T49" fmla="*/ 2147483646 h 55"/>
                <a:gd name="T50" fmla="*/ 2147483646 w 46"/>
                <a:gd name="T51" fmla="*/ 2147483646 h 55"/>
                <a:gd name="T52" fmla="*/ 2147483646 w 46"/>
                <a:gd name="T53" fmla="*/ 2147483646 h 55"/>
                <a:gd name="T54" fmla="*/ 2147483646 w 46"/>
                <a:gd name="T55" fmla="*/ 2147483646 h 55"/>
                <a:gd name="T56" fmla="*/ 2147483646 w 46"/>
                <a:gd name="T57" fmla="*/ 2147483646 h 55"/>
                <a:gd name="T58" fmla="*/ 2147483646 w 46"/>
                <a:gd name="T59" fmla="*/ 2147483646 h 55"/>
                <a:gd name="T60" fmla="*/ 2147483646 w 46"/>
                <a:gd name="T61" fmla="*/ 2147483646 h 55"/>
                <a:gd name="T62" fmla="*/ 2147483646 w 46"/>
                <a:gd name="T63" fmla="*/ 2147483646 h 55"/>
                <a:gd name="T64" fmla="*/ 2147483646 w 46"/>
                <a:gd name="T65" fmla="*/ 2147483646 h 55"/>
                <a:gd name="T66" fmla="*/ 2147483646 w 46"/>
                <a:gd name="T67" fmla="*/ 2147483646 h 55"/>
                <a:gd name="T68" fmla="*/ 2147483646 w 46"/>
                <a:gd name="T69" fmla="*/ 2147483646 h 55"/>
                <a:gd name="T70" fmla="*/ 2147483646 w 46"/>
                <a:gd name="T71" fmla="*/ 2147483646 h 55"/>
                <a:gd name="T72" fmla="*/ 2147483646 w 46"/>
                <a:gd name="T73" fmla="*/ 2147483646 h 55"/>
                <a:gd name="T74" fmla="*/ 2147483646 w 46"/>
                <a:gd name="T75" fmla="*/ 2147483646 h 55"/>
                <a:gd name="T76" fmla="*/ 2147483646 w 46"/>
                <a:gd name="T77" fmla="*/ 2147483646 h 55"/>
                <a:gd name="T78" fmla="*/ 2147483646 w 46"/>
                <a:gd name="T79" fmla="*/ 2147483646 h 55"/>
                <a:gd name="T80" fmla="*/ 2147483646 w 46"/>
                <a:gd name="T81" fmla="*/ 0 h 55"/>
                <a:gd name="T82" fmla="*/ 2147483646 w 46"/>
                <a:gd name="T83" fmla="*/ 0 h 55"/>
                <a:gd name="T84" fmla="*/ 2147483646 w 46"/>
                <a:gd name="T85" fmla="*/ 0 h 55"/>
                <a:gd name="T86" fmla="*/ 2147483646 w 46"/>
                <a:gd name="T87" fmla="*/ 2147483646 h 55"/>
                <a:gd name="T88" fmla="*/ 2147483646 w 46"/>
                <a:gd name="T89" fmla="*/ 2147483646 h 55"/>
                <a:gd name="T90" fmla="*/ 2147483646 w 46"/>
                <a:gd name="T91" fmla="*/ 2147483646 h 55"/>
                <a:gd name="T92" fmla="*/ 2147483646 w 46"/>
                <a:gd name="T93" fmla="*/ 2147483646 h 55"/>
                <a:gd name="T94" fmla="*/ 2147483646 w 46"/>
                <a:gd name="T95" fmla="*/ 2147483646 h 55"/>
                <a:gd name="T96" fmla="*/ 2147483646 w 46"/>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6"/>
                <a:gd name="T148" fmla="*/ 0 h 55"/>
                <a:gd name="T149" fmla="*/ 46 w 46"/>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6" h="55">
                  <a:moveTo>
                    <a:pt x="4" y="6"/>
                  </a:moveTo>
                  <a:lnTo>
                    <a:pt x="4" y="7"/>
                  </a:lnTo>
                  <a:lnTo>
                    <a:pt x="3" y="10"/>
                  </a:lnTo>
                  <a:lnTo>
                    <a:pt x="1" y="14"/>
                  </a:lnTo>
                  <a:lnTo>
                    <a:pt x="0" y="20"/>
                  </a:lnTo>
                  <a:lnTo>
                    <a:pt x="0" y="28"/>
                  </a:lnTo>
                  <a:lnTo>
                    <a:pt x="0" y="36"/>
                  </a:lnTo>
                  <a:lnTo>
                    <a:pt x="0" y="46"/>
                  </a:lnTo>
                  <a:lnTo>
                    <a:pt x="3" y="55"/>
                  </a:lnTo>
                  <a:lnTo>
                    <a:pt x="3" y="54"/>
                  </a:lnTo>
                  <a:lnTo>
                    <a:pt x="3" y="53"/>
                  </a:lnTo>
                  <a:lnTo>
                    <a:pt x="3" y="52"/>
                  </a:lnTo>
                  <a:lnTo>
                    <a:pt x="3" y="49"/>
                  </a:lnTo>
                  <a:lnTo>
                    <a:pt x="3" y="46"/>
                  </a:lnTo>
                  <a:lnTo>
                    <a:pt x="4" y="42"/>
                  </a:lnTo>
                  <a:lnTo>
                    <a:pt x="4" y="39"/>
                  </a:lnTo>
                  <a:lnTo>
                    <a:pt x="5" y="35"/>
                  </a:lnTo>
                  <a:lnTo>
                    <a:pt x="6" y="32"/>
                  </a:lnTo>
                  <a:lnTo>
                    <a:pt x="7" y="28"/>
                  </a:lnTo>
                  <a:lnTo>
                    <a:pt x="8" y="25"/>
                  </a:lnTo>
                  <a:lnTo>
                    <a:pt x="11" y="21"/>
                  </a:lnTo>
                  <a:lnTo>
                    <a:pt x="14" y="19"/>
                  </a:lnTo>
                  <a:lnTo>
                    <a:pt x="17" y="17"/>
                  </a:lnTo>
                  <a:lnTo>
                    <a:pt x="21" y="14"/>
                  </a:lnTo>
                  <a:lnTo>
                    <a:pt x="26" y="14"/>
                  </a:lnTo>
                  <a:lnTo>
                    <a:pt x="26" y="13"/>
                  </a:lnTo>
                  <a:lnTo>
                    <a:pt x="28" y="12"/>
                  </a:lnTo>
                  <a:lnTo>
                    <a:pt x="29" y="11"/>
                  </a:lnTo>
                  <a:lnTo>
                    <a:pt x="33" y="10"/>
                  </a:lnTo>
                  <a:lnTo>
                    <a:pt x="36" y="7"/>
                  </a:lnTo>
                  <a:lnTo>
                    <a:pt x="41" y="5"/>
                  </a:lnTo>
                  <a:lnTo>
                    <a:pt x="46" y="3"/>
                  </a:lnTo>
                  <a:lnTo>
                    <a:pt x="45" y="3"/>
                  </a:lnTo>
                  <a:lnTo>
                    <a:pt x="43" y="3"/>
                  </a:lnTo>
                  <a:lnTo>
                    <a:pt x="42" y="1"/>
                  </a:lnTo>
                  <a:lnTo>
                    <a:pt x="40" y="1"/>
                  </a:lnTo>
                  <a:lnTo>
                    <a:pt x="38" y="1"/>
                  </a:lnTo>
                  <a:lnTo>
                    <a:pt x="35" y="1"/>
                  </a:lnTo>
                  <a:lnTo>
                    <a:pt x="32" y="0"/>
                  </a:lnTo>
                  <a:lnTo>
                    <a:pt x="28" y="0"/>
                  </a:lnTo>
                  <a:lnTo>
                    <a:pt x="26" y="0"/>
                  </a:lnTo>
                  <a:lnTo>
                    <a:pt x="22" y="1"/>
                  </a:lnTo>
                  <a:lnTo>
                    <a:pt x="19" y="1"/>
                  </a:lnTo>
                  <a:lnTo>
                    <a:pt x="14" y="1"/>
                  </a:lnTo>
                  <a:lnTo>
                    <a:pt x="11" y="3"/>
                  </a:lnTo>
                  <a:lnTo>
                    <a:pt x="7" y="4"/>
                  </a:lnTo>
                  <a:lnTo>
                    <a:pt x="4"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9" name="Freeform 51"/>
            <p:cNvSpPr>
              <a:spLocks/>
            </p:cNvSpPr>
            <p:nvPr/>
          </p:nvSpPr>
          <p:spPr bwMode="auto">
            <a:xfrm>
              <a:off x="1545402" y="4497924"/>
              <a:ext cx="82650" cy="21446"/>
            </a:xfrm>
            <a:custGeom>
              <a:avLst/>
              <a:gdLst>
                <a:gd name="T0" fmla="*/ 0 w 37"/>
                <a:gd name="T1" fmla="*/ 2147483646 h 9"/>
                <a:gd name="T2" fmla="*/ 0 w 37"/>
                <a:gd name="T3" fmla="*/ 2147483646 h 9"/>
                <a:gd name="T4" fmla="*/ 0 w 37"/>
                <a:gd name="T5" fmla="*/ 2147483646 h 9"/>
                <a:gd name="T6" fmla="*/ 2147483646 w 37"/>
                <a:gd name="T7" fmla="*/ 2147483646 h 9"/>
                <a:gd name="T8" fmla="*/ 2147483646 w 37"/>
                <a:gd name="T9" fmla="*/ 2147483646 h 9"/>
                <a:gd name="T10" fmla="*/ 2147483646 w 37"/>
                <a:gd name="T11" fmla="*/ 2147483646 h 9"/>
                <a:gd name="T12" fmla="*/ 2147483646 w 37"/>
                <a:gd name="T13" fmla="*/ 2147483646 h 9"/>
                <a:gd name="T14" fmla="*/ 2147483646 w 37"/>
                <a:gd name="T15" fmla="*/ 2147483646 h 9"/>
                <a:gd name="T16" fmla="*/ 2147483646 w 37"/>
                <a:gd name="T17" fmla="*/ 2147483646 h 9"/>
                <a:gd name="T18" fmla="*/ 2147483646 w 37"/>
                <a:gd name="T19" fmla="*/ 0 h 9"/>
                <a:gd name="T20" fmla="*/ 2147483646 w 37"/>
                <a:gd name="T21" fmla="*/ 0 h 9"/>
                <a:gd name="T22" fmla="*/ 2147483646 w 37"/>
                <a:gd name="T23" fmla="*/ 0 h 9"/>
                <a:gd name="T24" fmla="*/ 2147483646 w 37"/>
                <a:gd name="T25" fmla="*/ 0 h 9"/>
                <a:gd name="T26" fmla="*/ 2147483646 w 37"/>
                <a:gd name="T27" fmla="*/ 0 h 9"/>
                <a:gd name="T28" fmla="*/ 2147483646 w 37"/>
                <a:gd name="T29" fmla="*/ 2147483646 h 9"/>
                <a:gd name="T30" fmla="*/ 2147483646 w 37"/>
                <a:gd name="T31" fmla="*/ 2147483646 h 9"/>
                <a:gd name="T32" fmla="*/ 2147483646 w 37"/>
                <a:gd name="T33" fmla="*/ 2147483646 h 9"/>
                <a:gd name="T34" fmla="*/ 2147483646 w 37"/>
                <a:gd name="T35" fmla="*/ 2147483646 h 9"/>
                <a:gd name="T36" fmla="*/ 2147483646 w 37"/>
                <a:gd name="T37" fmla="*/ 2147483646 h 9"/>
                <a:gd name="T38" fmla="*/ 2147483646 w 37"/>
                <a:gd name="T39" fmla="*/ 2147483646 h 9"/>
                <a:gd name="T40" fmla="*/ 2147483646 w 37"/>
                <a:gd name="T41" fmla="*/ 2147483646 h 9"/>
                <a:gd name="T42" fmla="*/ 2147483646 w 37"/>
                <a:gd name="T43" fmla="*/ 2147483646 h 9"/>
                <a:gd name="T44" fmla="*/ 2147483646 w 37"/>
                <a:gd name="T45" fmla="*/ 2147483646 h 9"/>
                <a:gd name="T46" fmla="*/ 2147483646 w 37"/>
                <a:gd name="T47" fmla="*/ 2147483646 h 9"/>
                <a:gd name="T48" fmla="*/ 2147483646 w 37"/>
                <a:gd name="T49" fmla="*/ 2147483646 h 9"/>
                <a:gd name="T50" fmla="*/ 2147483646 w 37"/>
                <a:gd name="T51" fmla="*/ 2147483646 h 9"/>
                <a:gd name="T52" fmla="*/ 2147483646 w 37"/>
                <a:gd name="T53" fmla="*/ 2147483646 h 9"/>
                <a:gd name="T54" fmla="*/ 2147483646 w 37"/>
                <a:gd name="T55" fmla="*/ 2147483646 h 9"/>
                <a:gd name="T56" fmla="*/ 2147483646 w 37"/>
                <a:gd name="T57" fmla="*/ 2147483646 h 9"/>
                <a:gd name="T58" fmla="*/ 2147483646 w 37"/>
                <a:gd name="T59" fmla="*/ 2147483646 h 9"/>
                <a:gd name="T60" fmla="*/ 2147483646 w 37"/>
                <a:gd name="T61" fmla="*/ 2147483646 h 9"/>
                <a:gd name="T62" fmla="*/ 2147483646 w 37"/>
                <a:gd name="T63" fmla="*/ 2147483646 h 9"/>
                <a:gd name="T64" fmla="*/ 2147483646 w 37"/>
                <a:gd name="T65" fmla="*/ 2147483646 h 9"/>
                <a:gd name="T66" fmla="*/ 0 w 37"/>
                <a:gd name="T67" fmla="*/ 2147483646 h 9"/>
                <a:gd name="T68" fmla="*/ 0 w 37"/>
                <a:gd name="T69" fmla="*/ 2147483646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9"/>
                <a:gd name="T107" fmla="*/ 37 w 3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9">
                  <a:moveTo>
                    <a:pt x="0" y="6"/>
                  </a:moveTo>
                  <a:lnTo>
                    <a:pt x="0" y="6"/>
                  </a:lnTo>
                  <a:lnTo>
                    <a:pt x="1" y="5"/>
                  </a:lnTo>
                  <a:lnTo>
                    <a:pt x="2" y="4"/>
                  </a:lnTo>
                  <a:lnTo>
                    <a:pt x="4" y="2"/>
                  </a:lnTo>
                  <a:lnTo>
                    <a:pt x="5" y="2"/>
                  </a:lnTo>
                  <a:lnTo>
                    <a:pt x="7" y="1"/>
                  </a:lnTo>
                  <a:lnTo>
                    <a:pt x="9" y="0"/>
                  </a:lnTo>
                  <a:lnTo>
                    <a:pt x="12" y="0"/>
                  </a:lnTo>
                  <a:lnTo>
                    <a:pt x="15" y="0"/>
                  </a:lnTo>
                  <a:lnTo>
                    <a:pt x="19" y="0"/>
                  </a:lnTo>
                  <a:lnTo>
                    <a:pt x="22" y="0"/>
                  </a:lnTo>
                  <a:lnTo>
                    <a:pt x="27" y="1"/>
                  </a:lnTo>
                  <a:lnTo>
                    <a:pt x="32" y="1"/>
                  </a:lnTo>
                  <a:lnTo>
                    <a:pt x="37" y="4"/>
                  </a:lnTo>
                  <a:lnTo>
                    <a:pt x="37" y="6"/>
                  </a:lnTo>
                  <a:lnTo>
                    <a:pt x="36" y="6"/>
                  </a:lnTo>
                  <a:lnTo>
                    <a:pt x="36" y="5"/>
                  </a:lnTo>
                  <a:lnTo>
                    <a:pt x="34" y="5"/>
                  </a:lnTo>
                  <a:lnTo>
                    <a:pt x="33" y="5"/>
                  </a:lnTo>
                  <a:lnTo>
                    <a:pt x="30" y="4"/>
                  </a:lnTo>
                  <a:lnTo>
                    <a:pt x="28" y="4"/>
                  </a:lnTo>
                  <a:lnTo>
                    <a:pt x="25" y="2"/>
                  </a:lnTo>
                  <a:lnTo>
                    <a:pt x="22" y="2"/>
                  </a:lnTo>
                  <a:lnTo>
                    <a:pt x="19" y="2"/>
                  </a:lnTo>
                  <a:lnTo>
                    <a:pt x="15" y="2"/>
                  </a:lnTo>
                  <a:lnTo>
                    <a:pt x="13" y="2"/>
                  </a:lnTo>
                  <a:lnTo>
                    <a:pt x="9" y="4"/>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0" name="Freeform 52"/>
            <p:cNvSpPr>
              <a:spLocks/>
            </p:cNvSpPr>
            <p:nvPr/>
          </p:nvSpPr>
          <p:spPr bwMode="auto">
            <a:xfrm>
              <a:off x="1545402" y="4440738"/>
              <a:ext cx="82650" cy="23828"/>
            </a:xfrm>
            <a:custGeom>
              <a:avLst/>
              <a:gdLst>
                <a:gd name="T0" fmla="*/ 0 w 37"/>
                <a:gd name="T1" fmla="*/ 2147483646 h 10"/>
                <a:gd name="T2" fmla="*/ 0 w 37"/>
                <a:gd name="T3" fmla="*/ 2147483646 h 10"/>
                <a:gd name="T4" fmla="*/ 0 w 37"/>
                <a:gd name="T5" fmla="*/ 2147483646 h 10"/>
                <a:gd name="T6" fmla="*/ 2147483646 w 37"/>
                <a:gd name="T7" fmla="*/ 2147483646 h 10"/>
                <a:gd name="T8" fmla="*/ 2147483646 w 37"/>
                <a:gd name="T9" fmla="*/ 2147483646 h 10"/>
                <a:gd name="T10" fmla="*/ 2147483646 w 37"/>
                <a:gd name="T11" fmla="*/ 2147483646 h 10"/>
                <a:gd name="T12" fmla="*/ 2147483646 w 37"/>
                <a:gd name="T13" fmla="*/ 2147483646 h 10"/>
                <a:gd name="T14" fmla="*/ 2147483646 w 37"/>
                <a:gd name="T15" fmla="*/ 2147483646 h 10"/>
                <a:gd name="T16" fmla="*/ 2147483646 w 37"/>
                <a:gd name="T17" fmla="*/ 2147483646 h 10"/>
                <a:gd name="T18" fmla="*/ 2147483646 w 37"/>
                <a:gd name="T19" fmla="*/ 2147483646 h 10"/>
                <a:gd name="T20" fmla="*/ 2147483646 w 37"/>
                <a:gd name="T21" fmla="*/ 0 h 10"/>
                <a:gd name="T22" fmla="*/ 2147483646 w 37"/>
                <a:gd name="T23" fmla="*/ 0 h 10"/>
                <a:gd name="T24" fmla="*/ 2147483646 w 37"/>
                <a:gd name="T25" fmla="*/ 0 h 10"/>
                <a:gd name="T26" fmla="*/ 2147483646 w 37"/>
                <a:gd name="T27" fmla="*/ 0 h 10"/>
                <a:gd name="T28" fmla="*/ 2147483646 w 37"/>
                <a:gd name="T29" fmla="*/ 2147483646 h 10"/>
                <a:gd name="T30" fmla="*/ 2147483646 w 37"/>
                <a:gd name="T31" fmla="*/ 2147483646 h 10"/>
                <a:gd name="T32" fmla="*/ 2147483646 w 37"/>
                <a:gd name="T33" fmla="*/ 2147483646 h 10"/>
                <a:gd name="T34" fmla="*/ 2147483646 w 37"/>
                <a:gd name="T35" fmla="*/ 2147483646 h 10"/>
                <a:gd name="T36" fmla="*/ 2147483646 w 37"/>
                <a:gd name="T37" fmla="*/ 2147483646 h 10"/>
                <a:gd name="T38" fmla="*/ 2147483646 w 37"/>
                <a:gd name="T39" fmla="*/ 2147483646 h 10"/>
                <a:gd name="T40" fmla="*/ 2147483646 w 37"/>
                <a:gd name="T41" fmla="*/ 2147483646 h 10"/>
                <a:gd name="T42" fmla="*/ 2147483646 w 37"/>
                <a:gd name="T43" fmla="*/ 2147483646 h 10"/>
                <a:gd name="T44" fmla="*/ 2147483646 w 37"/>
                <a:gd name="T45" fmla="*/ 2147483646 h 10"/>
                <a:gd name="T46" fmla="*/ 2147483646 w 37"/>
                <a:gd name="T47" fmla="*/ 2147483646 h 10"/>
                <a:gd name="T48" fmla="*/ 2147483646 w 37"/>
                <a:gd name="T49" fmla="*/ 2147483646 h 10"/>
                <a:gd name="T50" fmla="*/ 2147483646 w 37"/>
                <a:gd name="T51" fmla="*/ 2147483646 h 10"/>
                <a:gd name="T52" fmla="*/ 2147483646 w 37"/>
                <a:gd name="T53" fmla="*/ 2147483646 h 10"/>
                <a:gd name="T54" fmla="*/ 2147483646 w 37"/>
                <a:gd name="T55" fmla="*/ 2147483646 h 10"/>
                <a:gd name="T56" fmla="*/ 2147483646 w 37"/>
                <a:gd name="T57" fmla="*/ 2147483646 h 10"/>
                <a:gd name="T58" fmla="*/ 2147483646 w 37"/>
                <a:gd name="T59" fmla="*/ 2147483646 h 10"/>
                <a:gd name="T60" fmla="*/ 2147483646 w 37"/>
                <a:gd name="T61" fmla="*/ 2147483646 h 10"/>
                <a:gd name="T62" fmla="*/ 2147483646 w 37"/>
                <a:gd name="T63" fmla="*/ 2147483646 h 10"/>
                <a:gd name="T64" fmla="*/ 2147483646 w 37"/>
                <a:gd name="T65" fmla="*/ 2147483646 h 10"/>
                <a:gd name="T66" fmla="*/ 0 w 37"/>
                <a:gd name="T67" fmla="*/ 2147483646 h 10"/>
                <a:gd name="T68" fmla="*/ 0 w 37"/>
                <a:gd name="T69" fmla="*/ 2147483646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0"/>
                <a:gd name="T107" fmla="*/ 37 w 3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0">
                  <a:moveTo>
                    <a:pt x="0" y="5"/>
                  </a:moveTo>
                  <a:lnTo>
                    <a:pt x="0" y="5"/>
                  </a:lnTo>
                  <a:lnTo>
                    <a:pt x="1" y="5"/>
                  </a:lnTo>
                  <a:lnTo>
                    <a:pt x="1" y="4"/>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5"/>
                  </a:lnTo>
                  <a:lnTo>
                    <a:pt x="36" y="5"/>
                  </a:lnTo>
                  <a:lnTo>
                    <a:pt x="36" y="4"/>
                  </a:lnTo>
                  <a:lnTo>
                    <a:pt x="34" y="4"/>
                  </a:lnTo>
                  <a:lnTo>
                    <a:pt x="33" y="4"/>
                  </a:lnTo>
                  <a:lnTo>
                    <a:pt x="30" y="3"/>
                  </a:lnTo>
                  <a:lnTo>
                    <a:pt x="28" y="3"/>
                  </a:lnTo>
                  <a:lnTo>
                    <a:pt x="25" y="3"/>
                  </a:lnTo>
                  <a:lnTo>
                    <a:pt x="22" y="2"/>
                  </a:lnTo>
                  <a:lnTo>
                    <a:pt x="19" y="2"/>
                  </a:lnTo>
                  <a:lnTo>
                    <a:pt x="15" y="2"/>
                  </a:lnTo>
                  <a:lnTo>
                    <a:pt x="13" y="2"/>
                  </a:lnTo>
                  <a:lnTo>
                    <a:pt x="9" y="3"/>
                  </a:lnTo>
                  <a:lnTo>
                    <a:pt x="7" y="4"/>
                  </a:lnTo>
                  <a:lnTo>
                    <a:pt x="5" y="5"/>
                  </a:lnTo>
                  <a:lnTo>
                    <a:pt x="2" y="8"/>
                  </a:lnTo>
                  <a:lnTo>
                    <a:pt x="0" y="1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1" name="Freeform 53"/>
            <p:cNvSpPr>
              <a:spLocks/>
            </p:cNvSpPr>
            <p:nvPr/>
          </p:nvSpPr>
          <p:spPr bwMode="auto">
            <a:xfrm>
              <a:off x="1623583" y="4412143"/>
              <a:ext cx="136259" cy="266872"/>
            </a:xfrm>
            <a:custGeom>
              <a:avLst/>
              <a:gdLst>
                <a:gd name="T0" fmla="*/ 0 w 61"/>
                <a:gd name="T1" fmla="*/ 0 h 112"/>
                <a:gd name="T2" fmla="*/ 0 w 61"/>
                <a:gd name="T3" fmla="*/ 2147483646 h 112"/>
                <a:gd name="T4" fmla="*/ 2147483646 w 61"/>
                <a:gd name="T5" fmla="*/ 2147483646 h 112"/>
                <a:gd name="T6" fmla="*/ 2147483646 w 61"/>
                <a:gd name="T7" fmla="*/ 2147483646 h 112"/>
                <a:gd name="T8" fmla="*/ 2147483646 w 61"/>
                <a:gd name="T9" fmla="*/ 2147483646 h 112"/>
                <a:gd name="T10" fmla="*/ 2147483646 w 61"/>
                <a:gd name="T11" fmla="*/ 2147483646 h 112"/>
                <a:gd name="T12" fmla="*/ 2147483646 w 61"/>
                <a:gd name="T13" fmla="*/ 2147483646 h 112"/>
                <a:gd name="T14" fmla="*/ 2147483646 w 61"/>
                <a:gd name="T15" fmla="*/ 2147483646 h 112"/>
                <a:gd name="T16" fmla="*/ 2147483646 w 61"/>
                <a:gd name="T17" fmla="*/ 2147483646 h 112"/>
                <a:gd name="T18" fmla="*/ 2147483646 w 61"/>
                <a:gd name="T19" fmla="*/ 2147483646 h 112"/>
                <a:gd name="T20" fmla="*/ 2147483646 w 61"/>
                <a:gd name="T21" fmla="*/ 2147483646 h 112"/>
                <a:gd name="T22" fmla="*/ 2147483646 w 61"/>
                <a:gd name="T23" fmla="*/ 2147483646 h 112"/>
                <a:gd name="T24" fmla="*/ 2147483646 w 61"/>
                <a:gd name="T25" fmla="*/ 2147483646 h 112"/>
                <a:gd name="T26" fmla="*/ 2147483646 w 61"/>
                <a:gd name="T27" fmla="*/ 2147483646 h 112"/>
                <a:gd name="T28" fmla="*/ 2147483646 w 61"/>
                <a:gd name="T29" fmla="*/ 2147483646 h 112"/>
                <a:gd name="T30" fmla="*/ 2147483646 w 61"/>
                <a:gd name="T31" fmla="*/ 2147483646 h 112"/>
                <a:gd name="T32" fmla="*/ 2147483646 w 61"/>
                <a:gd name="T33" fmla="*/ 2147483646 h 112"/>
                <a:gd name="T34" fmla="*/ 0 w 61"/>
                <a:gd name="T35" fmla="*/ 0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112"/>
                <a:gd name="T56" fmla="*/ 61 w 61"/>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112">
                  <a:moveTo>
                    <a:pt x="0" y="0"/>
                  </a:moveTo>
                  <a:lnTo>
                    <a:pt x="0" y="109"/>
                  </a:lnTo>
                  <a:lnTo>
                    <a:pt x="19" y="112"/>
                  </a:lnTo>
                  <a:lnTo>
                    <a:pt x="18" y="98"/>
                  </a:lnTo>
                  <a:lnTo>
                    <a:pt x="61" y="104"/>
                  </a:lnTo>
                  <a:lnTo>
                    <a:pt x="61" y="98"/>
                  </a:lnTo>
                  <a:lnTo>
                    <a:pt x="30" y="95"/>
                  </a:lnTo>
                  <a:lnTo>
                    <a:pt x="29" y="82"/>
                  </a:lnTo>
                  <a:lnTo>
                    <a:pt x="9" y="82"/>
                  </a:lnTo>
                  <a:lnTo>
                    <a:pt x="8" y="81"/>
                  </a:lnTo>
                  <a:lnTo>
                    <a:pt x="7" y="76"/>
                  </a:lnTo>
                  <a:lnTo>
                    <a:pt x="6" y="69"/>
                  </a:lnTo>
                  <a:lnTo>
                    <a:pt x="4" y="58"/>
                  </a:lnTo>
                  <a:lnTo>
                    <a:pt x="2" y="47"/>
                  </a:lnTo>
                  <a:lnTo>
                    <a:pt x="1" y="34"/>
                  </a:lnTo>
                  <a:lnTo>
                    <a:pt x="2" y="19"/>
                  </a:lnTo>
                  <a:lnTo>
                    <a:pt x="6" y="3"/>
                  </a:lnTo>
                  <a:lnTo>
                    <a:pt x="0" y="0"/>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2" name="Freeform 54"/>
            <p:cNvSpPr>
              <a:spLocks/>
            </p:cNvSpPr>
            <p:nvPr/>
          </p:nvSpPr>
          <p:spPr bwMode="auto">
            <a:xfrm>
              <a:off x="1690595" y="4350190"/>
              <a:ext cx="176466" cy="35743"/>
            </a:xfrm>
            <a:custGeom>
              <a:avLst/>
              <a:gdLst>
                <a:gd name="T0" fmla="*/ 0 w 79"/>
                <a:gd name="T1" fmla="*/ 2147483646 h 15"/>
                <a:gd name="T2" fmla="*/ 0 w 79"/>
                <a:gd name="T3" fmla="*/ 2147483646 h 15"/>
                <a:gd name="T4" fmla="*/ 2147483646 w 79"/>
                <a:gd name="T5" fmla="*/ 2147483646 h 15"/>
                <a:gd name="T6" fmla="*/ 2147483646 w 79"/>
                <a:gd name="T7" fmla="*/ 2147483646 h 15"/>
                <a:gd name="T8" fmla="*/ 2147483646 w 79"/>
                <a:gd name="T9" fmla="*/ 2147483646 h 15"/>
                <a:gd name="T10" fmla="*/ 2147483646 w 79"/>
                <a:gd name="T11" fmla="*/ 2147483646 h 15"/>
                <a:gd name="T12" fmla="*/ 2147483646 w 79"/>
                <a:gd name="T13" fmla="*/ 2147483646 h 15"/>
                <a:gd name="T14" fmla="*/ 2147483646 w 79"/>
                <a:gd name="T15" fmla="*/ 2147483646 h 15"/>
                <a:gd name="T16" fmla="*/ 2147483646 w 79"/>
                <a:gd name="T17" fmla="*/ 2147483646 h 15"/>
                <a:gd name="T18" fmla="*/ 2147483646 w 79"/>
                <a:gd name="T19" fmla="*/ 2147483646 h 15"/>
                <a:gd name="T20" fmla="*/ 2147483646 w 79"/>
                <a:gd name="T21" fmla="*/ 2147483646 h 15"/>
                <a:gd name="T22" fmla="*/ 2147483646 w 79"/>
                <a:gd name="T23" fmla="*/ 2147483646 h 15"/>
                <a:gd name="T24" fmla="*/ 2147483646 w 79"/>
                <a:gd name="T25" fmla="*/ 2147483646 h 15"/>
                <a:gd name="T26" fmla="*/ 2147483646 w 79"/>
                <a:gd name="T27" fmla="*/ 2147483646 h 15"/>
                <a:gd name="T28" fmla="*/ 2147483646 w 79"/>
                <a:gd name="T29" fmla="*/ 2147483646 h 15"/>
                <a:gd name="T30" fmla="*/ 2147483646 w 79"/>
                <a:gd name="T31" fmla="*/ 2147483646 h 15"/>
                <a:gd name="T32" fmla="*/ 2147483646 w 79"/>
                <a:gd name="T33" fmla="*/ 2147483646 h 15"/>
                <a:gd name="T34" fmla="*/ 2147483646 w 79"/>
                <a:gd name="T35" fmla="*/ 0 h 15"/>
                <a:gd name="T36" fmla="*/ 2147483646 w 79"/>
                <a:gd name="T37" fmla="*/ 0 h 15"/>
                <a:gd name="T38" fmla="*/ 2147483646 w 79"/>
                <a:gd name="T39" fmla="*/ 0 h 15"/>
                <a:gd name="T40" fmla="*/ 2147483646 w 79"/>
                <a:gd name="T41" fmla="*/ 0 h 15"/>
                <a:gd name="T42" fmla="*/ 2147483646 w 79"/>
                <a:gd name="T43" fmla="*/ 0 h 15"/>
                <a:gd name="T44" fmla="*/ 2147483646 w 79"/>
                <a:gd name="T45" fmla="*/ 0 h 15"/>
                <a:gd name="T46" fmla="*/ 2147483646 w 79"/>
                <a:gd name="T47" fmla="*/ 0 h 15"/>
                <a:gd name="T48" fmla="*/ 2147483646 w 79"/>
                <a:gd name="T49" fmla="*/ 0 h 15"/>
                <a:gd name="T50" fmla="*/ 2147483646 w 79"/>
                <a:gd name="T51" fmla="*/ 2147483646 h 15"/>
                <a:gd name="T52" fmla="*/ 2147483646 w 79"/>
                <a:gd name="T53" fmla="*/ 2147483646 h 15"/>
                <a:gd name="T54" fmla="*/ 2147483646 w 79"/>
                <a:gd name="T55" fmla="*/ 2147483646 h 15"/>
                <a:gd name="T56" fmla="*/ 2147483646 w 79"/>
                <a:gd name="T57" fmla="*/ 2147483646 h 15"/>
                <a:gd name="T58" fmla="*/ 2147483646 w 79"/>
                <a:gd name="T59" fmla="*/ 2147483646 h 15"/>
                <a:gd name="T60" fmla="*/ 2147483646 w 79"/>
                <a:gd name="T61" fmla="*/ 2147483646 h 15"/>
                <a:gd name="T62" fmla="*/ 2147483646 w 79"/>
                <a:gd name="T63" fmla="*/ 2147483646 h 15"/>
                <a:gd name="T64" fmla="*/ 2147483646 w 79"/>
                <a:gd name="T65" fmla="*/ 2147483646 h 15"/>
                <a:gd name="T66" fmla="*/ 0 w 79"/>
                <a:gd name="T67" fmla="*/ 2147483646 h 15"/>
                <a:gd name="T68" fmla="*/ 0 w 79"/>
                <a:gd name="T69" fmla="*/ 2147483646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
                <a:gd name="T106" fmla="*/ 0 h 15"/>
                <a:gd name="T107" fmla="*/ 79 w 79"/>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 h="15">
                  <a:moveTo>
                    <a:pt x="0" y="15"/>
                  </a:moveTo>
                  <a:lnTo>
                    <a:pt x="0" y="15"/>
                  </a:lnTo>
                  <a:lnTo>
                    <a:pt x="3" y="14"/>
                  </a:lnTo>
                  <a:lnTo>
                    <a:pt x="4" y="14"/>
                  </a:lnTo>
                  <a:lnTo>
                    <a:pt x="7" y="13"/>
                  </a:lnTo>
                  <a:lnTo>
                    <a:pt x="11" y="12"/>
                  </a:lnTo>
                  <a:lnTo>
                    <a:pt x="14" y="11"/>
                  </a:lnTo>
                  <a:lnTo>
                    <a:pt x="19" y="10"/>
                  </a:lnTo>
                  <a:lnTo>
                    <a:pt x="24" y="8"/>
                  </a:lnTo>
                  <a:lnTo>
                    <a:pt x="30" y="8"/>
                  </a:lnTo>
                  <a:lnTo>
                    <a:pt x="35" y="7"/>
                  </a:lnTo>
                  <a:lnTo>
                    <a:pt x="42" y="7"/>
                  </a:lnTo>
                  <a:lnTo>
                    <a:pt x="48" y="6"/>
                  </a:lnTo>
                  <a:lnTo>
                    <a:pt x="55" y="7"/>
                  </a:lnTo>
                  <a:lnTo>
                    <a:pt x="62" y="7"/>
                  </a:lnTo>
                  <a:lnTo>
                    <a:pt x="69" y="8"/>
                  </a:lnTo>
                  <a:lnTo>
                    <a:pt x="76" y="10"/>
                  </a:lnTo>
                  <a:lnTo>
                    <a:pt x="79" y="0"/>
                  </a:lnTo>
                  <a:lnTo>
                    <a:pt x="76" y="0"/>
                  </a:lnTo>
                  <a:lnTo>
                    <a:pt x="74" y="0"/>
                  </a:lnTo>
                  <a:lnTo>
                    <a:pt x="70" y="0"/>
                  </a:lnTo>
                  <a:lnTo>
                    <a:pt x="66" y="0"/>
                  </a:lnTo>
                  <a:lnTo>
                    <a:pt x="61" y="0"/>
                  </a:lnTo>
                  <a:lnTo>
                    <a:pt x="56" y="0"/>
                  </a:lnTo>
                  <a:lnTo>
                    <a:pt x="51" y="1"/>
                  </a:lnTo>
                  <a:lnTo>
                    <a:pt x="44" y="1"/>
                  </a:lnTo>
                  <a:lnTo>
                    <a:pt x="38" y="1"/>
                  </a:lnTo>
                  <a:lnTo>
                    <a:pt x="31" y="3"/>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3" name="Freeform 55"/>
            <p:cNvSpPr>
              <a:spLocks/>
            </p:cNvSpPr>
            <p:nvPr/>
          </p:nvSpPr>
          <p:spPr bwMode="auto">
            <a:xfrm>
              <a:off x="1590075" y="4683782"/>
              <a:ext cx="294856" cy="107226"/>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2147483646 h 45"/>
                <a:gd name="T12" fmla="*/ 2147483646 w 132"/>
                <a:gd name="T13" fmla="*/ 2147483646 h 45"/>
                <a:gd name="T14" fmla="*/ 2147483646 w 132"/>
                <a:gd name="T15" fmla="*/ 2147483646 h 45"/>
                <a:gd name="T16" fmla="*/ 2147483646 w 132"/>
                <a:gd name="T17" fmla="*/ 2147483646 h 45"/>
                <a:gd name="T18" fmla="*/ 2147483646 w 132"/>
                <a:gd name="T19" fmla="*/ 2147483646 h 45"/>
                <a:gd name="T20" fmla="*/ 2147483646 w 132"/>
                <a:gd name="T21" fmla="*/ 2147483646 h 45"/>
                <a:gd name="T22" fmla="*/ 2147483646 w 132"/>
                <a:gd name="T23" fmla="*/ 2147483646 h 45"/>
                <a:gd name="T24" fmla="*/ 2147483646 w 132"/>
                <a:gd name="T25" fmla="*/ 2147483646 h 45"/>
                <a:gd name="T26" fmla="*/ 2147483646 w 132"/>
                <a:gd name="T27" fmla="*/ 2147483646 h 45"/>
                <a:gd name="T28" fmla="*/ 2147483646 w 132"/>
                <a:gd name="T29" fmla="*/ 2147483646 h 45"/>
                <a:gd name="T30" fmla="*/ 2147483646 w 132"/>
                <a:gd name="T31" fmla="*/ 2147483646 h 45"/>
                <a:gd name="T32" fmla="*/ 2147483646 w 132"/>
                <a:gd name="T33" fmla="*/ 2147483646 h 45"/>
                <a:gd name="T34" fmla="*/ 0 w 132"/>
                <a:gd name="T35" fmla="*/ 2147483646 h 45"/>
                <a:gd name="T36" fmla="*/ 2147483646 w 132"/>
                <a:gd name="T37" fmla="*/ 0 h 45"/>
                <a:gd name="T38" fmla="*/ 2147483646 w 132"/>
                <a:gd name="T39" fmla="*/ 2147483646 h 45"/>
                <a:gd name="T40" fmla="*/ 2147483646 w 132"/>
                <a:gd name="T41" fmla="*/ 2147483646 h 45"/>
                <a:gd name="T42" fmla="*/ 2147483646 w 132"/>
                <a:gd name="T43" fmla="*/ 2147483646 h 45"/>
                <a:gd name="T44" fmla="*/ 2147483646 w 132"/>
                <a:gd name="T45" fmla="*/ 2147483646 h 45"/>
                <a:gd name="T46" fmla="*/ 2147483646 w 132"/>
                <a:gd name="T47" fmla="*/ 2147483646 h 45"/>
                <a:gd name="T48" fmla="*/ 2147483646 w 132"/>
                <a:gd name="T49" fmla="*/ 2147483646 h 45"/>
                <a:gd name="T50" fmla="*/ 2147483646 w 132"/>
                <a:gd name="T51" fmla="*/ 2147483646 h 45"/>
                <a:gd name="T52" fmla="*/ 2147483646 w 132"/>
                <a:gd name="T53" fmla="*/ 2147483646 h 45"/>
                <a:gd name="T54" fmla="*/ 2147483646 w 132"/>
                <a:gd name="T55" fmla="*/ 2147483646 h 45"/>
                <a:gd name="T56" fmla="*/ 2147483646 w 132"/>
                <a:gd name="T57" fmla="*/ 2147483646 h 45"/>
                <a:gd name="T58" fmla="*/ 2147483646 w 132"/>
                <a:gd name="T59" fmla="*/ 2147483646 h 45"/>
                <a:gd name="T60" fmla="*/ 2147483646 w 132"/>
                <a:gd name="T61" fmla="*/ 2147483646 h 45"/>
                <a:gd name="T62" fmla="*/ 2147483646 w 132"/>
                <a:gd name="T63" fmla="*/ 2147483646 h 45"/>
                <a:gd name="T64" fmla="*/ 2147483646 w 132"/>
                <a:gd name="T65" fmla="*/ 2147483646 h 45"/>
                <a:gd name="T66" fmla="*/ 2147483646 w 132"/>
                <a:gd name="T67" fmla="*/ 2147483646 h 45"/>
                <a:gd name="T68" fmla="*/ 2147483646 w 132"/>
                <a:gd name="T69" fmla="*/ 2147483646 h 45"/>
                <a:gd name="T70" fmla="*/ 2147483646 w 132"/>
                <a:gd name="T71" fmla="*/ 2147483646 h 45"/>
                <a:gd name="T72" fmla="*/ 2147483646 w 132"/>
                <a:gd name="T73" fmla="*/ 2147483646 h 45"/>
                <a:gd name="T74" fmla="*/ 2147483646 w 132"/>
                <a:gd name="T75" fmla="*/ 2147483646 h 45"/>
                <a:gd name="T76" fmla="*/ 2147483646 w 132"/>
                <a:gd name="T77" fmla="*/ 2147483646 h 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45"/>
                <a:gd name="T119" fmla="*/ 132 w 132"/>
                <a:gd name="T120" fmla="*/ 45 h 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45">
                  <a:moveTo>
                    <a:pt x="55" y="44"/>
                  </a:moveTo>
                  <a:lnTo>
                    <a:pt x="56" y="44"/>
                  </a:lnTo>
                  <a:lnTo>
                    <a:pt x="56" y="42"/>
                  </a:lnTo>
                  <a:lnTo>
                    <a:pt x="57" y="42"/>
                  </a:lnTo>
                  <a:lnTo>
                    <a:pt x="59" y="41"/>
                  </a:lnTo>
                  <a:lnTo>
                    <a:pt x="61" y="41"/>
                  </a:lnTo>
                  <a:lnTo>
                    <a:pt x="63" y="40"/>
                  </a:lnTo>
                  <a:lnTo>
                    <a:pt x="65" y="39"/>
                  </a:lnTo>
                  <a:lnTo>
                    <a:pt x="68" y="38"/>
                  </a:lnTo>
                  <a:lnTo>
                    <a:pt x="71" y="37"/>
                  </a:lnTo>
                  <a:lnTo>
                    <a:pt x="73" y="34"/>
                  </a:lnTo>
                  <a:lnTo>
                    <a:pt x="76" y="33"/>
                  </a:lnTo>
                  <a:lnTo>
                    <a:pt x="78" y="32"/>
                  </a:lnTo>
                  <a:lnTo>
                    <a:pt x="80" y="30"/>
                  </a:lnTo>
                  <a:lnTo>
                    <a:pt x="82" y="28"/>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30"/>
                  </a:lnTo>
                  <a:lnTo>
                    <a:pt x="85" y="31"/>
                  </a:lnTo>
                  <a:lnTo>
                    <a:pt x="83" y="32"/>
                  </a:lnTo>
                  <a:lnTo>
                    <a:pt x="80" y="33"/>
                  </a:lnTo>
                  <a:lnTo>
                    <a:pt x="78" y="35"/>
                  </a:lnTo>
                  <a:lnTo>
                    <a:pt x="76" y="37"/>
                  </a:lnTo>
                  <a:lnTo>
                    <a:pt x="72" y="38"/>
                  </a:lnTo>
                  <a:lnTo>
                    <a:pt x="70" y="40"/>
                  </a:lnTo>
                  <a:lnTo>
                    <a:pt x="65" y="41"/>
                  </a:lnTo>
                  <a:lnTo>
                    <a:pt x="62" y="44"/>
                  </a:lnTo>
                  <a:lnTo>
                    <a:pt x="57" y="45"/>
                  </a:lnTo>
                  <a:lnTo>
                    <a:pt x="5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4" name="Freeform 56"/>
            <p:cNvSpPr>
              <a:spLocks/>
            </p:cNvSpPr>
            <p:nvPr/>
          </p:nvSpPr>
          <p:spPr bwMode="auto">
            <a:xfrm>
              <a:off x="1527530" y="4712374"/>
              <a:ext cx="301558" cy="95311"/>
            </a:xfrm>
            <a:custGeom>
              <a:avLst/>
              <a:gdLst>
                <a:gd name="T0" fmla="*/ 0 w 135"/>
                <a:gd name="T1" fmla="*/ 0 h 40"/>
                <a:gd name="T2" fmla="*/ 2147483646 w 135"/>
                <a:gd name="T3" fmla="*/ 2147483646 h 40"/>
                <a:gd name="T4" fmla="*/ 2147483646 w 135"/>
                <a:gd name="T5" fmla="*/ 2147483646 h 40"/>
                <a:gd name="T6" fmla="*/ 2147483646 w 135"/>
                <a:gd name="T7" fmla="*/ 0 h 40"/>
                <a:gd name="T8" fmla="*/ 0 w 135"/>
                <a:gd name="T9" fmla="*/ 0 h 40"/>
                <a:gd name="T10" fmla="*/ 0 60000 65536"/>
                <a:gd name="T11" fmla="*/ 0 60000 65536"/>
                <a:gd name="T12" fmla="*/ 0 60000 65536"/>
                <a:gd name="T13" fmla="*/ 0 60000 65536"/>
                <a:gd name="T14" fmla="*/ 0 60000 65536"/>
                <a:gd name="T15" fmla="*/ 0 w 135"/>
                <a:gd name="T16" fmla="*/ 0 h 40"/>
                <a:gd name="T17" fmla="*/ 135 w 135"/>
                <a:gd name="T18" fmla="*/ 40 h 40"/>
              </a:gdLst>
              <a:ahLst/>
              <a:cxnLst>
                <a:cxn ang="T10">
                  <a:pos x="T0" y="T1"/>
                </a:cxn>
                <a:cxn ang="T11">
                  <a:pos x="T2" y="T3"/>
                </a:cxn>
                <a:cxn ang="T12">
                  <a:pos x="T4" y="T5"/>
                </a:cxn>
                <a:cxn ang="T13">
                  <a:pos x="T6" y="T7"/>
                </a:cxn>
                <a:cxn ang="T14">
                  <a:pos x="T8" y="T9"/>
                </a:cxn>
              </a:cxnLst>
              <a:rect l="T15" t="T16" r="T17" b="T18"/>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5" name="Freeform 57"/>
            <p:cNvSpPr>
              <a:spLocks/>
            </p:cNvSpPr>
            <p:nvPr/>
          </p:nvSpPr>
          <p:spPr bwMode="auto">
            <a:xfrm>
              <a:off x="1578909" y="4700460"/>
              <a:ext cx="294856" cy="83397"/>
            </a:xfrm>
            <a:custGeom>
              <a:avLst/>
              <a:gdLst>
                <a:gd name="T0" fmla="*/ 0 w 132"/>
                <a:gd name="T1" fmla="*/ 0 h 35"/>
                <a:gd name="T2" fmla="*/ 2147483646 w 132"/>
                <a:gd name="T3" fmla="*/ 2147483646 h 35"/>
                <a:gd name="T4" fmla="*/ 2147483646 w 132"/>
                <a:gd name="T5" fmla="*/ 2147483646 h 35"/>
                <a:gd name="T6" fmla="*/ 2147483646 w 132"/>
                <a:gd name="T7" fmla="*/ 0 h 35"/>
                <a:gd name="T8" fmla="*/ 0 w 132"/>
                <a:gd name="T9" fmla="*/ 0 h 35"/>
                <a:gd name="T10" fmla="*/ 0 60000 65536"/>
                <a:gd name="T11" fmla="*/ 0 60000 65536"/>
                <a:gd name="T12" fmla="*/ 0 60000 65536"/>
                <a:gd name="T13" fmla="*/ 0 60000 65536"/>
                <a:gd name="T14" fmla="*/ 0 60000 65536"/>
                <a:gd name="T15" fmla="*/ 0 w 132"/>
                <a:gd name="T16" fmla="*/ 0 h 35"/>
                <a:gd name="T17" fmla="*/ 132 w 132"/>
                <a:gd name="T18" fmla="*/ 35 h 35"/>
              </a:gdLst>
              <a:ahLst/>
              <a:cxnLst>
                <a:cxn ang="T10">
                  <a:pos x="T0" y="T1"/>
                </a:cxn>
                <a:cxn ang="T11">
                  <a:pos x="T2" y="T3"/>
                </a:cxn>
                <a:cxn ang="T12">
                  <a:pos x="T4" y="T5"/>
                </a:cxn>
                <a:cxn ang="T13">
                  <a:pos x="T6" y="T7"/>
                </a:cxn>
                <a:cxn ang="T14">
                  <a:pos x="T8" y="T9"/>
                </a:cxn>
              </a:cxnLst>
              <a:rect l="T15" t="T16" r="T17" b="T18"/>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6" name="Freeform 58"/>
            <p:cNvSpPr>
              <a:spLocks/>
            </p:cNvSpPr>
            <p:nvPr/>
          </p:nvSpPr>
          <p:spPr bwMode="auto">
            <a:xfrm>
              <a:off x="1556570" y="4705227"/>
              <a:ext cx="297090" cy="90546"/>
            </a:xfrm>
            <a:custGeom>
              <a:avLst/>
              <a:gdLst>
                <a:gd name="T0" fmla="*/ 0 w 133"/>
                <a:gd name="T1" fmla="*/ 0 h 38"/>
                <a:gd name="T2" fmla="*/ 2147483646 w 133"/>
                <a:gd name="T3" fmla="*/ 2147483646 h 38"/>
                <a:gd name="T4" fmla="*/ 2147483646 w 133"/>
                <a:gd name="T5" fmla="*/ 2147483646 h 38"/>
                <a:gd name="T6" fmla="*/ 2147483646 w 133"/>
                <a:gd name="T7" fmla="*/ 0 h 38"/>
                <a:gd name="T8" fmla="*/ 0 w 133"/>
                <a:gd name="T9" fmla="*/ 0 h 38"/>
                <a:gd name="T10" fmla="*/ 0 60000 65536"/>
                <a:gd name="T11" fmla="*/ 0 60000 65536"/>
                <a:gd name="T12" fmla="*/ 0 60000 65536"/>
                <a:gd name="T13" fmla="*/ 0 60000 65536"/>
                <a:gd name="T14" fmla="*/ 0 60000 65536"/>
                <a:gd name="T15" fmla="*/ 0 w 133"/>
                <a:gd name="T16" fmla="*/ 0 h 38"/>
                <a:gd name="T17" fmla="*/ 133 w 133"/>
                <a:gd name="T18" fmla="*/ 38 h 38"/>
              </a:gdLst>
              <a:ahLst/>
              <a:cxnLst>
                <a:cxn ang="T10">
                  <a:pos x="T0" y="T1"/>
                </a:cxn>
                <a:cxn ang="T11">
                  <a:pos x="T2" y="T3"/>
                </a:cxn>
                <a:cxn ang="T12">
                  <a:pos x="T4" y="T5"/>
                </a:cxn>
                <a:cxn ang="T13">
                  <a:pos x="T6" y="T7"/>
                </a:cxn>
                <a:cxn ang="T14">
                  <a:pos x="T8" y="T9"/>
                </a:cxn>
              </a:cxnLst>
              <a:rect l="T15" t="T16" r="T17" b="T18"/>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7" name="Freeform 59"/>
            <p:cNvSpPr>
              <a:spLocks/>
            </p:cNvSpPr>
            <p:nvPr/>
          </p:nvSpPr>
          <p:spPr bwMode="auto">
            <a:xfrm>
              <a:off x="2639945" y="3949883"/>
              <a:ext cx="728208" cy="154882"/>
            </a:xfrm>
            <a:custGeom>
              <a:avLst/>
              <a:gdLst>
                <a:gd name="T0" fmla="*/ 2147483646 w 326"/>
                <a:gd name="T1" fmla="*/ 0 h 65"/>
                <a:gd name="T2" fmla="*/ 2147483646 w 326"/>
                <a:gd name="T3" fmla="*/ 2147483646 h 65"/>
                <a:gd name="T4" fmla="*/ 2147483646 w 326"/>
                <a:gd name="T5" fmla="*/ 2147483646 h 65"/>
                <a:gd name="T6" fmla="*/ 2147483646 w 326"/>
                <a:gd name="T7" fmla="*/ 2147483646 h 65"/>
                <a:gd name="T8" fmla="*/ 2147483646 w 326"/>
                <a:gd name="T9" fmla="*/ 2147483646 h 65"/>
                <a:gd name="T10" fmla="*/ 2147483646 w 326"/>
                <a:gd name="T11" fmla="*/ 2147483646 h 65"/>
                <a:gd name="T12" fmla="*/ 2147483646 w 326"/>
                <a:gd name="T13" fmla="*/ 2147483646 h 65"/>
                <a:gd name="T14" fmla="*/ 2147483646 w 326"/>
                <a:gd name="T15" fmla="*/ 2147483646 h 65"/>
                <a:gd name="T16" fmla="*/ 2147483646 w 326"/>
                <a:gd name="T17" fmla="*/ 2147483646 h 65"/>
                <a:gd name="T18" fmla="*/ 2147483646 w 326"/>
                <a:gd name="T19" fmla="*/ 2147483646 h 65"/>
                <a:gd name="T20" fmla="*/ 0 w 326"/>
                <a:gd name="T21" fmla="*/ 2147483646 h 65"/>
                <a:gd name="T22" fmla="*/ 0 w 326"/>
                <a:gd name="T23" fmla="*/ 2147483646 h 65"/>
                <a:gd name="T24" fmla="*/ 0 w 326"/>
                <a:gd name="T25" fmla="*/ 2147483646 h 65"/>
                <a:gd name="T26" fmla="*/ 2147483646 w 326"/>
                <a:gd name="T27" fmla="*/ 2147483646 h 65"/>
                <a:gd name="T28" fmla="*/ 2147483646 w 326"/>
                <a:gd name="T29" fmla="*/ 2147483646 h 65"/>
                <a:gd name="T30" fmla="*/ 2147483646 w 326"/>
                <a:gd name="T31" fmla="*/ 2147483646 h 65"/>
                <a:gd name="T32" fmla="*/ 2147483646 w 326"/>
                <a:gd name="T33" fmla="*/ 2147483646 h 65"/>
                <a:gd name="T34" fmla="*/ 2147483646 w 326"/>
                <a:gd name="T35" fmla="*/ 2147483646 h 65"/>
                <a:gd name="T36" fmla="*/ 2147483646 w 326"/>
                <a:gd name="T37" fmla="*/ 2147483646 h 65"/>
                <a:gd name="T38" fmla="*/ 2147483646 w 326"/>
                <a:gd name="T39" fmla="*/ 2147483646 h 65"/>
                <a:gd name="T40" fmla="*/ 2147483646 w 326"/>
                <a:gd name="T41" fmla="*/ 2147483646 h 65"/>
                <a:gd name="T42" fmla="*/ 2147483646 w 326"/>
                <a:gd name="T43" fmla="*/ 2147483646 h 65"/>
                <a:gd name="T44" fmla="*/ 2147483646 w 326"/>
                <a:gd name="T45" fmla="*/ 2147483646 h 65"/>
                <a:gd name="T46" fmla="*/ 2147483646 w 326"/>
                <a:gd name="T47" fmla="*/ 2147483646 h 65"/>
                <a:gd name="T48" fmla="*/ 2147483646 w 326"/>
                <a:gd name="T49" fmla="*/ 2147483646 h 65"/>
                <a:gd name="T50" fmla="*/ 2147483646 w 326"/>
                <a:gd name="T51" fmla="*/ 2147483646 h 65"/>
                <a:gd name="T52" fmla="*/ 2147483646 w 326"/>
                <a:gd name="T53" fmla="*/ 2147483646 h 65"/>
                <a:gd name="T54" fmla="*/ 2147483646 w 326"/>
                <a:gd name="T55" fmla="*/ 2147483646 h 65"/>
                <a:gd name="T56" fmla="*/ 2147483646 w 326"/>
                <a:gd name="T57" fmla="*/ 2147483646 h 65"/>
                <a:gd name="T58" fmla="*/ 2147483646 w 326"/>
                <a:gd name="T59" fmla="*/ 2147483646 h 65"/>
                <a:gd name="T60" fmla="*/ 2147483646 w 326"/>
                <a:gd name="T61" fmla="*/ 2147483646 h 65"/>
                <a:gd name="T62" fmla="*/ 2147483646 w 326"/>
                <a:gd name="T63" fmla="*/ 2147483646 h 65"/>
                <a:gd name="T64" fmla="*/ 2147483646 w 326"/>
                <a:gd name="T65" fmla="*/ 2147483646 h 65"/>
                <a:gd name="T66" fmla="*/ 2147483646 w 326"/>
                <a:gd name="T67" fmla="*/ 2147483646 h 65"/>
                <a:gd name="T68" fmla="*/ 2147483646 w 326"/>
                <a:gd name="T69" fmla="*/ 2147483646 h 65"/>
                <a:gd name="T70" fmla="*/ 2147483646 w 326"/>
                <a:gd name="T71" fmla="*/ 2147483646 h 65"/>
                <a:gd name="T72" fmla="*/ 2147483646 w 326"/>
                <a:gd name="T73" fmla="*/ 2147483646 h 65"/>
                <a:gd name="T74" fmla="*/ 2147483646 w 326"/>
                <a:gd name="T75" fmla="*/ 2147483646 h 65"/>
                <a:gd name="T76" fmla="*/ 2147483646 w 326"/>
                <a:gd name="T77" fmla="*/ 2147483646 h 65"/>
                <a:gd name="T78" fmla="*/ 2147483646 w 326"/>
                <a:gd name="T79" fmla="*/ 2147483646 h 65"/>
                <a:gd name="T80" fmla="*/ 2147483646 w 326"/>
                <a:gd name="T81" fmla="*/ 2147483646 h 65"/>
                <a:gd name="T82" fmla="*/ 2147483646 w 326"/>
                <a:gd name="T83" fmla="*/ 2147483646 h 65"/>
                <a:gd name="T84" fmla="*/ 2147483646 w 326"/>
                <a:gd name="T85" fmla="*/ 2147483646 h 65"/>
                <a:gd name="T86" fmla="*/ 2147483646 w 326"/>
                <a:gd name="T87" fmla="*/ 2147483646 h 65"/>
                <a:gd name="T88" fmla="*/ 2147483646 w 326"/>
                <a:gd name="T89" fmla="*/ 2147483646 h 65"/>
                <a:gd name="T90" fmla="*/ 2147483646 w 326"/>
                <a:gd name="T91" fmla="*/ 0 h 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6"/>
                <a:gd name="T139" fmla="*/ 0 h 65"/>
                <a:gd name="T140" fmla="*/ 326 w 326"/>
                <a:gd name="T141" fmla="*/ 65 h 6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8" name="Freeform 60"/>
            <p:cNvSpPr>
              <a:spLocks/>
            </p:cNvSpPr>
            <p:nvPr/>
          </p:nvSpPr>
          <p:spPr bwMode="auto">
            <a:xfrm>
              <a:off x="2639945" y="3949883"/>
              <a:ext cx="728208" cy="154882"/>
            </a:xfrm>
            <a:custGeom>
              <a:avLst/>
              <a:gdLst>
                <a:gd name="T0" fmla="*/ 2147483646 w 326"/>
                <a:gd name="T1" fmla="*/ 0 h 65"/>
                <a:gd name="T2" fmla="*/ 2147483646 w 326"/>
                <a:gd name="T3" fmla="*/ 2147483646 h 65"/>
                <a:gd name="T4" fmla="*/ 2147483646 w 326"/>
                <a:gd name="T5" fmla="*/ 2147483646 h 65"/>
                <a:gd name="T6" fmla="*/ 2147483646 w 326"/>
                <a:gd name="T7" fmla="*/ 2147483646 h 65"/>
                <a:gd name="T8" fmla="*/ 2147483646 w 326"/>
                <a:gd name="T9" fmla="*/ 2147483646 h 65"/>
                <a:gd name="T10" fmla="*/ 2147483646 w 326"/>
                <a:gd name="T11" fmla="*/ 2147483646 h 65"/>
                <a:gd name="T12" fmla="*/ 2147483646 w 326"/>
                <a:gd name="T13" fmla="*/ 2147483646 h 65"/>
                <a:gd name="T14" fmla="*/ 2147483646 w 326"/>
                <a:gd name="T15" fmla="*/ 2147483646 h 65"/>
                <a:gd name="T16" fmla="*/ 2147483646 w 326"/>
                <a:gd name="T17" fmla="*/ 2147483646 h 65"/>
                <a:gd name="T18" fmla="*/ 2147483646 w 326"/>
                <a:gd name="T19" fmla="*/ 2147483646 h 65"/>
                <a:gd name="T20" fmla="*/ 0 w 326"/>
                <a:gd name="T21" fmla="*/ 2147483646 h 65"/>
                <a:gd name="T22" fmla="*/ 0 w 326"/>
                <a:gd name="T23" fmla="*/ 2147483646 h 65"/>
                <a:gd name="T24" fmla="*/ 0 w 326"/>
                <a:gd name="T25" fmla="*/ 2147483646 h 65"/>
                <a:gd name="T26" fmla="*/ 2147483646 w 326"/>
                <a:gd name="T27" fmla="*/ 2147483646 h 65"/>
                <a:gd name="T28" fmla="*/ 2147483646 w 326"/>
                <a:gd name="T29" fmla="*/ 2147483646 h 65"/>
                <a:gd name="T30" fmla="*/ 2147483646 w 326"/>
                <a:gd name="T31" fmla="*/ 2147483646 h 65"/>
                <a:gd name="T32" fmla="*/ 2147483646 w 326"/>
                <a:gd name="T33" fmla="*/ 2147483646 h 65"/>
                <a:gd name="T34" fmla="*/ 2147483646 w 326"/>
                <a:gd name="T35" fmla="*/ 2147483646 h 65"/>
                <a:gd name="T36" fmla="*/ 2147483646 w 326"/>
                <a:gd name="T37" fmla="*/ 2147483646 h 65"/>
                <a:gd name="T38" fmla="*/ 2147483646 w 326"/>
                <a:gd name="T39" fmla="*/ 2147483646 h 65"/>
                <a:gd name="T40" fmla="*/ 2147483646 w 326"/>
                <a:gd name="T41" fmla="*/ 2147483646 h 65"/>
                <a:gd name="T42" fmla="*/ 2147483646 w 326"/>
                <a:gd name="T43" fmla="*/ 2147483646 h 65"/>
                <a:gd name="T44" fmla="*/ 2147483646 w 326"/>
                <a:gd name="T45" fmla="*/ 2147483646 h 65"/>
                <a:gd name="T46" fmla="*/ 2147483646 w 326"/>
                <a:gd name="T47" fmla="*/ 2147483646 h 65"/>
                <a:gd name="T48" fmla="*/ 2147483646 w 326"/>
                <a:gd name="T49" fmla="*/ 2147483646 h 65"/>
                <a:gd name="T50" fmla="*/ 2147483646 w 326"/>
                <a:gd name="T51" fmla="*/ 2147483646 h 65"/>
                <a:gd name="T52" fmla="*/ 2147483646 w 326"/>
                <a:gd name="T53" fmla="*/ 2147483646 h 65"/>
                <a:gd name="T54" fmla="*/ 2147483646 w 326"/>
                <a:gd name="T55" fmla="*/ 2147483646 h 65"/>
                <a:gd name="T56" fmla="*/ 2147483646 w 326"/>
                <a:gd name="T57" fmla="*/ 2147483646 h 65"/>
                <a:gd name="T58" fmla="*/ 2147483646 w 326"/>
                <a:gd name="T59" fmla="*/ 2147483646 h 65"/>
                <a:gd name="T60" fmla="*/ 2147483646 w 326"/>
                <a:gd name="T61" fmla="*/ 2147483646 h 65"/>
                <a:gd name="T62" fmla="*/ 2147483646 w 326"/>
                <a:gd name="T63" fmla="*/ 2147483646 h 65"/>
                <a:gd name="T64" fmla="*/ 2147483646 w 326"/>
                <a:gd name="T65" fmla="*/ 2147483646 h 65"/>
                <a:gd name="T66" fmla="*/ 2147483646 w 326"/>
                <a:gd name="T67" fmla="*/ 2147483646 h 65"/>
                <a:gd name="T68" fmla="*/ 2147483646 w 326"/>
                <a:gd name="T69" fmla="*/ 2147483646 h 65"/>
                <a:gd name="T70" fmla="*/ 2147483646 w 326"/>
                <a:gd name="T71" fmla="*/ 2147483646 h 65"/>
                <a:gd name="T72" fmla="*/ 2147483646 w 326"/>
                <a:gd name="T73" fmla="*/ 2147483646 h 65"/>
                <a:gd name="T74" fmla="*/ 2147483646 w 326"/>
                <a:gd name="T75" fmla="*/ 2147483646 h 65"/>
                <a:gd name="T76" fmla="*/ 2147483646 w 326"/>
                <a:gd name="T77" fmla="*/ 2147483646 h 65"/>
                <a:gd name="T78" fmla="*/ 2147483646 w 326"/>
                <a:gd name="T79" fmla="*/ 2147483646 h 65"/>
                <a:gd name="T80" fmla="*/ 2147483646 w 326"/>
                <a:gd name="T81" fmla="*/ 2147483646 h 65"/>
                <a:gd name="T82" fmla="*/ 2147483646 w 326"/>
                <a:gd name="T83" fmla="*/ 2147483646 h 65"/>
                <a:gd name="T84" fmla="*/ 2147483646 w 326"/>
                <a:gd name="T85" fmla="*/ 2147483646 h 65"/>
                <a:gd name="T86" fmla="*/ 2147483646 w 326"/>
                <a:gd name="T87" fmla="*/ 2147483646 h 65"/>
                <a:gd name="T88" fmla="*/ 2147483646 w 326"/>
                <a:gd name="T89" fmla="*/ 2147483646 h 65"/>
                <a:gd name="T90" fmla="*/ 2147483646 w 326"/>
                <a:gd name="T91" fmla="*/ 0 h 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6"/>
                <a:gd name="T139" fmla="*/ 0 h 65"/>
                <a:gd name="T140" fmla="*/ 326 w 326"/>
                <a:gd name="T141" fmla="*/ 65 h 6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59" name="Line 61"/>
            <p:cNvSpPr>
              <a:spLocks noChangeShapeType="1"/>
            </p:cNvSpPr>
            <p:nvPr/>
          </p:nvSpPr>
          <p:spPr bwMode="auto">
            <a:xfrm>
              <a:off x="2639945" y="3935588"/>
              <a:ext cx="2234" cy="97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0" name="Line 62"/>
            <p:cNvSpPr>
              <a:spLocks noChangeShapeType="1"/>
            </p:cNvSpPr>
            <p:nvPr/>
          </p:nvSpPr>
          <p:spPr bwMode="auto">
            <a:xfrm>
              <a:off x="3368151" y="3935588"/>
              <a:ext cx="2234" cy="97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1" name="Rectangle 63"/>
            <p:cNvSpPr>
              <a:spLocks noChangeArrowheads="1"/>
            </p:cNvSpPr>
            <p:nvPr/>
          </p:nvSpPr>
          <p:spPr bwMode="auto">
            <a:xfrm>
              <a:off x="2639945" y="3935588"/>
              <a:ext cx="719272" cy="953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62" name="Rectangle 64"/>
            <p:cNvSpPr>
              <a:spLocks noChangeArrowheads="1"/>
            </p:cNvSpPr>
            <p:nvPr/>
          </p:nvSpPr>
          <p:spPr bwMode="auto">
            <a:xfrm>
              <a:off x="3050957" y="3976096"/>
              <a:ext cx="58078" cy="20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rPr>
                <a:t> </a:t>
              </a: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563" name="Freeform 65"/>
            <p:cNvSpPr>
              <a:spLocks/>
            </p:cNvSpPr>
            <p:nvPr/>
          </p:nvSpPr>
          <p:spPr bwMode="auto">
            <a:xfrm>
              <a:off x="2633244" y="3821212"/>
              <a:ext cx="725972" cy="183475"/>
            </a:xfrm>
            <a:custGeom>
              <a:avLst/>
              <a:gdLst>
                <a:gd name="T0" fmla="*/ 2147483646 w 325"/>
                <a:gd name="T1" fmla="*/ 0 h 77"/>
                <a:gd name="T2" fmla="*/ 2147483646 w 325"/>
                <a:gd name="T3" fmla="*/ 2147483646 h 77"/>
                <a:gd name="T4" fmla="*/ 2147483646 w 325"/>
                <a:gd name="T5" fmla="*/ 2147483646 h 77"/>
                <a:gd name="T6" fmla="*/ 2147483646 w 325"/>
                <a:gd name="T7" fmla="*/ 2147483646 h 77"/>
                <a:gd name="T8" fmla="*/ 2147483646 w 325"/>
                <a:gd name="T9" fmla="*/ 2147483646 h 77"/>
                <a:gd name="T10" fmla="*/ 2147483646 w 325"/>
                <a:gd name="T11" fmla="*/ 2147483646 h 77"/>
                <a:gd name="T12" fmla="*/ 2147483646 w 325"/>
                <a:gd name="T13" fmla="*/ 2147483646 h 77"/>
                <a:gd name="T14" fmla="*/ 2147483646 w 325"/>
                <a:gd name="T15" fmla="*/ 2147483646 h 77"/>
                <a:gd name="T16" fmla="*/ 2147483646 w 325"/>
                <a:gd name="T17" fmla="*/ 2147483646 h 77"/>
                <a:gd name="T18" fmla="*/ 2147483646 w 325"/>
                <a:gd name="T19" fmla="*/ 2147483646 h 77"/>
                <a:gd name="T20" fmla="*/ 2147483646 w 325"/>
                <a:gd name="T21" fmla="*/ 2147483646 h 77"/>
                <a:gd name="T22" fmla="*/ 0 w 325"/>
                <a:gd name="T23" fmla="*/ 2147483646 h 77"/>
                <a:gd name="T24" fmla="*/ 2147483646 w 325"/>
                <a:gd name="T25" fmla="*/ 2147483646 h 77"/>
                <a:gd name="T26" fmla="*/ 2147483646 w 325"/>
                <a:gd name="T27" fmla="*/ 2147483646 h 77"/>
                <a:gd name="T28" fmla="*/ 2147483646 w 325"/>
                <a:gd name="T29" fmla="*/ 2147483646 h 77"/>
                <a:gd name="T30" fmla="*/ 2147483646 w 325"/>
                <a:gd name="T31" fmla="*/ 2147483646 h 77"/>
                <a:gd name="T32" fmla="*/ 2147483646 w 325"/>
                <a:gd name="T33" fmla="*/ 2147483646 h 77"/>
                <a:gd name="T34" fmla="*/ 2147483646 w 325"/>
                <a:gd name="T35" fmla="*/ 2147483646 h 77"/>
                <a:gd name="T36" fmla="*/ 2147483646 w 325"/>
                <a:gd name="T37" fmla="*/ 2147483646 h 77"/>
                <a:gd name="T38" fmla="*/ 2147483646 w 325"/>
                <a:gd name="T39" fmla="*/ 2147483646 h 77"/>
                <a:gd name="T40" fmla="*/ 2147483646 w 325"/>
                <a:gd name="T41" fmla="*/ 2147483646 h 77"/>
                <a:gd name="T42" fmla="*/ 2147483646 w 325"/>
                <a:gd name="T43" fmla="*/ 2147483646 h 77"/>
                <a:gd name="T44" fmla="*/ 2147483646 w 325"/>
                <a:gd name="T45" fmla="*/ 2147483646 h 77"/>
                <a:gd name="T46" fmla="*/ 2147483646 w 325"/>
                <a:gd name="T47" fmla="*/ 2147483646 h 77"/>
                <a:gd name="T48" fmla="*/ 2147483646 w 325"/>
                <a:gd name="T49" fmla="*/ 2147483646 h 77"/>
                <a:gd name="T50" fmla="*/ 2147483646 w 325"/>
                <a:gd name="T51" fmla="*/ 2147483646 h 77"/>
                <a:gd name="T52" fmla="*/ 2147483646 w 325"/>
                <a:gd name="T53" fmla="*/ 2147483646 h 77"/>
                <a:gd name="T54" fmla="*/ 2147483646 w 325"/>
                <a:gd name="T55" fmla="*/ 2147483646 h 77"/>
                <a:gd name="T56" fmla="*/ 2147483646 w 325"/>
                <a:gd name="T57" fmla="*/ 2147483646 h 77"/>
                <a:gd name="T58" fmla="*/ 2147483646 w 325"/>
                <a:gd name="T59" fmla="*/ 2147483646 h 77"/>
                <a:gd name="T60" fmla="*/ 2147483646 w 325"/>
                <a:gd name="T61" fmla="*/ 2147483646 h 77"/>
                <a:gd name="T62" fmla="*/ 2147483646 w 325"/>
                <a:gd name="T63" fmla="*/ 2147483646 h 77"/>
                <a:gd name="T64" fmla="*/ 2147483646 w 325"/>
                <a:gd name="T65" fmla="*/ 2147483646 h 77"/>
                <a:gd name="T66" fmla="*/ 2147483646 w 325"/>
                <a:gd name="T67" fmla="*/ 2147483646 h 77"/>
                <a:gd name="T68" fmla="*/ 2147483646 w 325"/>
                <a:gd name="T69" fmla="*/ 2147483646 h 77"/>
                <a:gd name="T70" fmla="*/ 2147483646 w 325"/>
                <a:gd name="T71" fmla="*/ 2147483646 h 77"/>
                <a:gd name="T72" fmla="*/ 2147483646 w 325"/>
                <a:gd name="T73" fmla="*/ 2147483646 h 77"/>
                <a:gd name="T74" fmla="*/ 2147483646 w 325"/>
                <a:gd name="T75" fmla="*/ 2147483646 h 77"/>
                <a:gd name="T76" fmla="*/ 2147483646 w 325"/>
                <a:gd name="T77" fmla="*/ 2147483646 h 77"/>
                <a:gd name="T78" fmla="*/ 2147483646 w 325"/>
                <a:gd name="T79" fmla="*/ 2147483646 h 77"/>
                <a:gd name="T80" fmla="*/ 2147483646 w 325"/>
                <a:gd name="T81" fmla="*/ 2147483646 h 77"/>
                <a:gd name="T82" fmla="*/ 2147483646 w 325"/>
                <a:gd name="T83" fmla="*/ 2147483646 h 77"/>
                <a:gd name="T84" fmla="*/ 2147483646 w 325"/>
                <a:gd name="T85" fmla="*/ 2147483646 h 77"/>
                <a:gd name="T86" fmla="*/ 2147483646 w 325"/>
                <a:gd name="T87" fmla="*/ 2147483646 h 77"/>
                <a:gd name="T88" fmla="*/ 2147483646 w 325"/>
                <a:gd name="T89" fmla="*/ 2147483646 h 77"/>
                <a:gd name="T90" fmla="*/ 2147483646 w 325"/>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5"/>
                <a:gd name="T139" fmla="*/ 0 h 77"/>
                <a:gd name="T140" fmla="*/ 325 w 325"/>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4" name="Freeform 66"/>
            <p:cNvSpPr>
              <a:spLocks/>
            </p:cNvSpPr>
            <p:nvPr/>
          </p:nvSpPr>
          <p:spPr bwMode="auto">
            <a:xfrm>
              <a:off x="2633244" y="3821212"/>
              <a:ext cx="725972" cy="183475"/>
            </a:xfrm>
            <a:custGeom>
              <a:avLst/>
              <a:gdLst>
                <a:gd name="T0" fmla="*/ 2147483646 w 325"/>
                <a:gd name="T1" fmla="*/ 0 h 77"/>
                <a:gd name="T2" fmla="*/ 2147483646 w 325"/>
                <a:gd name="T3" fmla="*/ 2147483646 h 77"/>
                <a:gd name="T4" fmla="*/ 2147483646 w 325"/>
                <a:gd name="T5" fmla="*/ 2147483646 h 77"/>
                <a:gd name="T6" fmla="*/ 2147483646 w 325"/>
                <a:gd name="T7" fmla="*/ 2147483646 h 77"/>
                <a:gd name="T8" fmla="*/ 2147483646 w 325"/>
                <a:gd name="T9" fmla="*/ 2147483646 h 77"/>
                <a:gd name="T10" fmla="*/ 2147483646 w 325"/>
                <a:gd name="T11" fmla="*/ 2147483646 h 77"/>
                <a:gd name="T12" fmla="*/ 2147483646 w 325"/>
                <a:gd name="T13" fmla="*/ 2147483646 h 77"/>
                <a:gd name="T14" fmla="*/ 2147483646 w 325"/>
                <a:gd name="T15" fmla="*/ 2147483646 h 77"/>
                <a:gd name="T16" fmla="*/ 2147483646 w 325"/>
                <a:gd name="T17" fmla="*/ 2147483646 h 77"/>
                <a:gd name="T18" fmla="*/ 2147483646 w 325"/>
                <a:gd name="T19" fmla="*/ 2147483646 h 77"/>
                <a:gd name="T20" fmla="*/ 2147483646 w 325"/>
                <a:gd name="T21" fmla="*/ 2147483646 h 77"/>
                <a:gd name="T22" fmla="*/ 0 w 325"/>
                <a:gd name="T23" fmla="*/ 2147483646 h 77"/>
                <a:gd name="T24" fmla="*/ 2147483646 w 325"/>
                <a:gd name="T25" fmla="*/ 2147483646 h 77"/>
                <a:gd name="T26" fmla="*/ 2147483646 w 325"/>
                <a:gd name="T27" fmla="*/ 2147483646 h 77"/>
                <a:gd name="T28" fmla="*/ 2147483646 w 325"/>
                <a:gd name="T29" fmla="*/ 2147483646 h 77"/>
                <a:gd name="T30" fmla="*/ 2147483646 w 325"/>
                <a:gd name="T31" fmla="*/ 2147483646 h 77"/>
                <a:gd name="T32" fmla="*/ 2147483646 w 325"/>
                <a:gd name="T33" fmla="*/ 2147483646 h 77"/>
                <a:gd name="T34" fmla="*/ 2147483646 w 325"/>
                <a:gd name="T35" fmla="*/ 2147483646 h 77"/>
                <a:gd name="T36" fmla="*/ 2147483646 w 325"/>
                <a:gd name="T37" fmla="*/ 2147483646 h 77"/>
                <a:gd name="T38" fmla="*/ 2147483646 w 325"/>
                <a:gd name="T39" fmla="*/ 2147483646 h 77"/>
                <a:gd name="T40" fmla="*/ 2147483646 w 325"/>
                <a:gd name="T41" fmla="*/ 2147483646 h 77"/>
                <a:gd name="T42" fmla="*/ 2147483646 w 325"/>
                <a:gd name="T43" fmla="*/ 2147483646 h 77"/>
                <a:gd name="T44" fmla="*/ 2147483646 w 325"/>
                <a:gd name="T45" fmla="*/ 2147483646 h 77"/>
                <a:gd name="T46" fmla="*/ 2147483646 w 325"/>
                <a:gd name="T47" fmla="*/ 2147483646 h 77"/>
                <a:gd name="T48" fmla="*/ 2147483646 w 325"/>
                <a:gd name="T49" fmla="*/ 2147483646 h 77"/>
                <a:gd name="T50" fmla="*/ 2147483646 w 325"/>
                <a:gd name="T51" fmla="*/ 2147483646 h 77"/>
                <a:gd name="T52" fmla="*/ 2147483646 w 325"/>
                <a:gd name="T53" fmla="*/ 2147483646 h 77"/>
                <a:gd name="T54" fmla="*/ 2147483646 w 325"/>
                <a:gd name="T55" fmla="*/ 2147483646 h 77"/>
                <a:gd name="T56" fmla="*/ 2147483646 w 325"/>
                <a:gd name="T57" fmla="*/ 2147483646 h 77"/>
                <a:gd name="T58" fmla="*/ 2147483646 w 325"/>
                <a:gd name="T59" fmla="*/ 2147483646 h 77"/>
                <a:gd name="T60" fmla="*/ 2147483646 w 325"/>
                <a:gd name="T61" fmla="*/ 2147483646 h 77"/>
                <a:gd name="T62" fmla="*/ 2147483646 w 325"/>
                <a:gd name="T63" fmla="*/ 2147483646 h 77"/>
                <a:gd name="T64" fmla="*/ 2147483646 w 325"/>
                <a:gd name="T65" fmla="*/ 2147483646 h 77"/>
                <a:gd name="T66" fmla="*/ 2147483646 w 325"/>
                <a:gd name="T67" fmla="*/ 2147483646 h 77"/>
                <a:gd name="T68" fmla="*/ 2147483646 w 325"/>
                <a:gd name="T69" fmla="*/ 2147483646 h 77"/>
                <a:gd name="T70" fmla="*/ 2147483646 w 325"/>
                <a:gd name="T71" fmla="*/ 2147483646 h 77"/>
                <a:gd name="T72" fmla="*/ 2147483646 w 325"/>
                <a:gd name="T73" fmla="*/ 2147483646 h 77"/>
                <a:gd name="T74" fmla="*/ 2147483646 w 325"/>
                <a:gd name="T75" fmla="*/ 2147483646 h 77"/>
                <a:gd name="T76" fmla="*/ 2147483646 w 325"/>
                <a:gd name="T77" fmla="*/ 2147483646 h 77"/>
                <a:gd name="T78" fmla="*/ 2147483646 w 325"/>
                <a:gd name="T79" fmla="*/ 2147483646 h 77"/>
                <a:gd name="T80" fmla="*/ 2147483646 w 325"/>
                <a:gd name="T81" fmla="*/ 2147483646 h 77"/>
                <a:gd name="T82" fmla="*/ 2147483646 w 325"/>
                <a:gd name="T83" fmla="*/ 2147483646 h 77"/>
                <a:gd name="T84" fmla="*/ 2147483646 w 325"/>
                <a:gd name="T85" fmla="*/ 2147483646 h 77"/>
                <a:gd name="T86" fmla="*/ 2147483646 w 325"/>
                <a:gd name="T87" fmla="*/ 2147483646 h 77"/>
                <a:gd name="T88" fmla="*/ 2147483646 w 325"/>
                <a:gd name="T89" fmla="*/ 2147483646 h 77"/>
                <a:gd name="T90" fmla="*/ 2147483646 w 325"/>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5"/>
                <a:gd name="T139" fmla="*/ 0 h 77"/>
                <a:gd name="T140" fmla="*/ 325 w 325"/>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5" name="Line 67"/>
            <p:cNvSpPr>
              <a:spLocks noChangeShapeType="1"/>
            </p:cNvSpPr>
            <p:nvPr/>
          </p:nvSpPr>
          <p:spPr bwMode="auto">
            <a:xfrm>
              <a:off x="2807477" y="3864103"/>
              <a:ext cx="129558" cy="238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6" name="Line 68"/>
            <p:cNvSpPr>
              <a:spLocks noChangeShapeType="1"/>
            </p:cNvSpPr>
            <p:nvPr/>
          </p:nvSpPr>
          <p:spPr bwMode="auto">
            <a:xfrm>
              <a:off x="3055424" y="3968947"/>
              <a:ext cx="113923" cy="238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7" name="Line 69"/>
            <p:cNvSpPr>
              <a:spLocks noChangeShapeType="1"/>
            </p:cNvSpPr>
            <p:nvPr/>
          </p:nvSpPr>
          <p:spPr bwMode="auto">
            <a:xfrm>
              <a:off x="2928100" y="3864103"/>
              <a:ext cx="131791" cy="10484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8" name="Line 70"/>
            <p:cNvSpPr>
              <a:spLocks noChangeShapeType="1"/>
            </p:cNvSpPr>
            <p:nvPr/>
          </p:nvSpPr>
          <p:spPr bwMode="auto">
            <a:xfrm>
              <a:off x="2807477" y="3966564"/>
              <a:ext cx="129558" cy="238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9" name="Line 71"/>
            <p:cNvSpPr>
              <a:spLocks noChangeShapeType="1"/>
            </p:cNvSpPr>
            <p:nvPr/>
          </p:nvSpPr>
          <p:spPr bwMode="auto">
            <a:xfrm>
              <a:off x="3055424" y="3861720"/>
              <a:ext cx="113923" cy="238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0" name="Line 72"/>
            <p:cNvSpPr>
              <a:spLocks noChangeShapeType="1"/>
            </p:cNvSpPr>
            <p:nvPr/>
          </p:nvSpPr>
          <p:spPr bwMode="auto">
            <a:xfrm flipV="1">
              <a:off x="2928100" y="3861720"/>
              <a:ext cx="131791" cy="10484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1" name="Line 75"/>
            <p:cNvSpPr>
              <a:spLocks noChangeShapeType="1"/>
            </p:cNvSpPr>
            <p:nvPr/>
          </p:nvSpPr>
          <p:spPr bwMode="auto">
            <a:xfrm>
              <a:off x="4223682" y="4185781"/>
              <a:ext cx="2233" cy="11437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2" name="Line 76"/>
            <p:cNvSpPr>
              <a:spLocks noChangeShapeType="1"/>
            </p:cNvSpPr>
            <p:nvPr/>
          </p:nvSpPr>
          <p:spPr bwMode="auto">
            <a:xfrm>
              <a:off x="5123888" y="4185781"/>
              <a:ext cx="2234" cy="11437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3" name="Rectangle 78"/>
            <p:cNvSpPr>
              <a:spLocks noChangeArrowheads="1"/>
            </p:cNvSpPr>
            <p:nvPr/>
          </p:nvSpPr>
          <p:spPr bwMode="auto">
            <a:xfrm>
              <a:off x="4719578" y="4228671"/>
              <a:ext cx="58078" cy="20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rPr>
                <a:t> </a:t>
              </a: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574" name="Line 85"/>
            <p:cNvSpPr>
              <a:spLocks noChangeShapeType="1"/>
            </p:cNvSpPr>
            <p:nvPr/>
          </p:nvSpPr>
          <p:spPr bwMode="auto">
            <a:xfrm>
              <a:off x="2374128" y="3256493"/>
              <a:ext cx="2233" cy="130338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5" name="Line 86"/>
            <p:cNvSpPr>
              <a:spLocks noChangeShapeType="1"/>
            </p:cNvSpPr>
            <p:nvPr/>
          </p:nvSpPr>
          <p:spPr bwMode="auto">
            <a:xfrm>
              <a:off x="2050232" y="3256493"/>
              <a:ext cx="323896" cy="238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6" name="Line 87"/>
            <p:cNvSpPr>
              <a:spLocks noChangeShapeType="1"/>
            </p:cNvSpPr>
            <p:nvPr/>
          </p:nvSpPr>
          <p:spPr bwMode="auto">
            <a:xfrm>
              <a:off x="2050232" y="4021368"/>
              <a:ext cx="323896"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7" name="Line 88"/>
            <p:cNvSpPr>
              <a:spLocks noChangeShapeType="1"/>
            </p:cNvSpPr>
            <p:nvPr/>
          </p:nvSpPr>
          <p:spPr bwMode="auto">
            <a:xfrm>
              <a:off x="2050232" y="4552728"/>
              <a:ext cx="323896" cy="238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8" name="Line 89"/>
            <p:cNvSpPr>
              <a:spLocks noChangeShapeType="1"/>
            </p:cNvSpPr>
            <p:nvPr/>
          </p:nvSpPr>
          <p:spPr bwMode="auto">
            <a:xfrm>
              <a:off x="2374128" y="3940352"/>
              <a:ext cx="259116"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79" name="Line 90"/>
            <p:cNvSpPr>
              <a:spLocks noChangeShapeType="1"/>
            </p:cNvSpPr>
            <p:nvPr/>
          </p:nvSpPr>
          <p:spPr bwMode="auto">
            <a:xfrm>
              <a:off x="3368151" y="3968947"/>
              <a:ext cx="256883"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0" name="Line 91"/>
            <p:cNvSpPr>
              <a:spLocks noChangeShapeType="1"/>
            </p:cNvSpPr>
            <p:nvPr/>
          </p:nvSpPr>
          <p:spPr bwMode="auto">
            <a:xfrm>
              <a:off x="3629501" y="3392311"/>
              <a:ext cx="2233" cy="116756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1" name="Line 92"/>
            <p:cNvSpPr>
              <a:spLocks noChangeShapeType="1"/>
            </p:cNvSpPr>
            <p:nvPr/>
          </p:nvSpPr>
          <p:spPr bwMode="auto">
            <a:xfrm>
              <a:off x="3303372" y="3392311"/>
              <a:ext cx="321662"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2" name="Line 93"/>
            <p:cNvSpPr>
              <a:spLocks noChangeShapeType="1"/>
            </p:cNvSpPr>
            <p:nvPr/>
          </p:nvSpPr>
          <p:spPr bwMode="auto">
            <a:xfrm>
              <a:off x="3303372" y="4559875"/>
              <a:ext cx="321662"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 name="Freeform 94"/>
            <p:cNvSpPr>
              <a:spLocks/>
            </p:cNvSpPr>
            <p:nvPr/>
          </p:nvSpPr>
          <p:spPr bwMode="auto">
            <a:xfrm>
              <a:off x="1487322" y="3752112"/>
              <a:ext cx="556209" cy="495619"/>
            </a:xfrm>
            <a:custGeom>
              <a:avLst/>
              <a:gdLst>
                <a:gd name="T0" fmla="*/ 2147483646 w 249"/>
                <a:gd name="T1" fmla="*/ 2147483646 h 208"/>
                <a:gd name="T2" fmla="*/ 2147483646 w 249"/>
                <a:gd name="T3" fmla="*/ 2147483646 h 208"/>
                <a:gd name="T4" fmla="*/ 2147483646 w 249"/>
                <a:gd name="T5" fmla="*/ 2147483646 h 208"/>
                <a:gd name="T6" fmla="*/ 2147483646 w 249"/>
                <a:gd name="T7" fmla="*/ 2147483646 h 208"/>
                <a:gd name="T8" fmla="*/ 2147483646 w 249"/>
                <a:gd name="T9" fmla="*/ 2147483646 h 208"/>
                <a:gd name="T10" fmla="*/ 2147483646 w 249"/>
                <a:gd name="T11" fmla="*/ 2147483646 h 208"/>
                <a:gd name="T12" fmla="*/ 2147483646 w 249"/>
                <a:gd name="T13" fmla="*/ 2147483646 h 208"/>
                <a:gd name="T14" fmla="*/ 2147483646 w 249"/>
                <a:gd name="T15" fmla="*/ 2147483646 h 208"/>
                <a:gd name="T16" fmla="*/ 2147483646 w 249"/>
                <a:gd name="T17" fmla="*/ 2147483646 h 208"/>
                <a:gd name="T18" fmla="*/ 2147483646 w 249"/>
                <a:gd name="T19" fmla="*/ 2147483646 h 208"/>
                <a:gd name="T20" fmla="*/ 2147483646 w 249"/>
                <a:gd name="T21" fmla="*/ 2147483646 h 208"/>
                <a:gd name="T22" fmla="*/ 2147483646 w 249"/>
                <a:gd name="T23" fmla="*/ 2147483646 h 208"/>
                <a:gd name="T24" fmla="*/ 2147483646 w 249"/>
                <a:gd name="T25" fmla="*/ 2147483646 h 208"/>
                <a:gd name="T26" fmla="*/ 2147483646 w 249"/>
                <a:gd name="T27" fmla="*/ 0 h 208"/>
                <a:gd name="T28" fmla="*/ 2147483646 w 249"/>
                <a:gd name="T29" fmla="*/ 0 h 208"/>
                <a:gd name="T30" fmla="*/ 2147483646 w 249"/>
                <a:gd name="T31" fmla="*/ 0 h 208"/>
                <a:gd name="T32" fmla="*/ 2147483646 w 249"/>
                <a:gd name="T33" fmla="*/ 0 h 208"/>
                <a:gd name="T34" fmla="*/ 2147483646 w 249"/>
                <a:gd name="T35" fmla="*/ 2147483646 h 208"/>
                <a:gd name="T36" fmla="*/ 2147483646 w 249"/>
                <a:gd name="T37" fmla="*/ 2147483646 h 208"/>
                <a:gd name="T38" fmla="*/ 2147483646 w 249"/>
                <a:gd name="T39" fmla="*/ 2147483646 h 208"/>
                <a:gd name="T40" fmla="*/ 2147483646 w 249"/>
                <a:gd name="T41" fmla="*/ 2147483646 h 208"/>
                <a:gd name="T42" fmla="*/ 2147483646 w 249"/>
                <a:gd name="T43" fmla="*/ 2147483646 h 208"/>
                <a:gd name="T44" fmla="*/ 2147483646 w 249"/>
                <a:gd name="T45" fmla="*/ 2147483646 h 208"/>
                <a:gd name="T46" fmla="*/ 2147483646 w 249"/>
                <a:gd name="T47" fmla="*/ 2147483646 h 208"/>
                <a:gd name="T48" fmla="*/ 2147483646 w 249"/>
                <a:gd name="T49" fmla="*/ 2147483646 h 208"/>
                <a:gd name="T50" fmla="*/ 2147483646 w 249"/>
                <a:gd name="T51" fmla="*/ 2147483646 h 208"/>
                <a:gd name="T52" fmla="*/ 2147483646 w 249"/>
                <a:gd name="T53" fmla="*/ 2147483646 h 208"/>
                <a:gd name="T54" fmla="*/ 2147483646 w 249"/>
                <a:gd name="T55" fmla="*/ 2147483646 h 208"/>
                <a:gd name="T56" fmla="*/ 0 w 249"/>
                <a:gd name="T57" fmla="*/ 2147483646 h 208"/>
                <a:gd name="T58" fmla="*/ 2147483646 w 249"/>
                <a:gd name="T59" fmla="*/ 2147483646 h 208"/>
                <a:gd name="T60" fmla="*/ 2147483646 w 249"/>
                <a:gd name="T61" fmla="*/ 2147483646 h 208"/>
                <a:gd name="T62" fmla="*/ 2147483646 w 249"/>
                <a:gd name="T63" fmla="*/ 2147483646 h 208"/>
                <a:gd name="T64" fmla="*/ 2147483646 w 249"/>
                <a:gd name="T65" fmla="*/ 2147483646 h 208"/>
                <a:gd name="T66" fmla="*/ 2147483646 w 249"/>
                <a:gd name="T67" fmla="*/ 2147483646 h 208"/>
                <a:gd name="T68" fmla="*/ 2147483646 w 249"/>
                <a:gd name="T69" fmla="*/ 2147483646 h 208"/>
                <a:gd name="T70" fmla="*/ 2147483646 w 249"/>
                <a:gd name="T71" fmla="*/ 2147483646 h 208"/>
                <a:gd name="T72" fmla="*/ 2147483646 w 249"/>
                <a:gd name="T73" fmla="*/ 2147483646 h 208"/>
                <a:gd name="T74" fmla="*/ 2147483646 w 249"/>
                <a:gd name="T75" fmla="*/ 2147483646 h 208"/>
                <a:gd name="T76" fmla="*/ 2147483646 w 249"/>
                <a:gd name="T77" fmla="*/ 2147483646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9"/>
                <a:gd name="T118" fmla="*/ 0 h 208"/>
                <a:gd name="T119" fmla="*/ 249 w 249"/>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9" h="208">
                  <a:moveTo>
                    <a:pt x="68" y="27"/>
                  </a:moveTo>
                  <a:lnTo>
                    <a:pt x="70" y="14"/>
                  </a:lnTo>
                  <a:lnTo>
                    <a:pt x="72" y="14"/>
                  </a:lnTo>
                  <a:lnTo>
                    <a:pt x="73" y="14"/>
                  </a:lnTo>
                  <a:lnTo>
                    <a:pt x="74" y="12"/>
                  </a:lnTo>
                  <a:lnTo>
                    <a:pt x="75" y="12"/>
                  </a:lnTo>
                  <a:lnTo>
                    <a:pt x="76" y="12"/>
                  </a:lnTo>
                  <a:lnTo>
                    <a:pt x="79" y="11"/>
                  </a:lnTo>
                  <a:lnTo>
                    <a:pt x="81" y="11"/>
                  </a:lnTo>
                  <a:lnTo>
                    <a:pt x="83" y="10"/>
                  </a:lnTo>
                  <a:lnTo>
                    <a:pt x="86" y="9"/>
                  </a:lnTo>
                  <a:lnTo>
                    <a:pt x="88" y="9"/>
                  </a:lnTo>
                  <a:lnTo>
                    <a:pt x="91" y="8"/>
                  </a:lnTo>
                  <a:lnTo>
                    <a:pt x="95" y="8"/>
                  </a:lnTo>
                  <a:lnTo>
                    <a:pt x="98" y="7"/>
                  </a:lnTo>
                  <a:lnTo>
                    <a:pt x="103" y="5"/>
                  </a:lnTo>
                  <a:lnTo>
                    <a:pt x="107" y="5"/>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10" y="29"/>
                  </a:lnTo>
                  <a:lnTo>
                    <a:pt x="213" y="31"/>
                  </a:lnTo>
                  <a:lnTo>
                    <a:pt x="216" y="32"/>
                  </a:lnTo>
                  <a:lnTo>
                    <a:pt x="220" y="36"/>
                  </a:lnTo>
                  <a:lnTo>
                    <a:pt x="222" y="39"/>
                  </a:lnTo>
                  <a:lnTo>
                    <a:pt x="224" y="44"/>
                  </a:lnTo>
                  <a:lnTo>
                    <a:pt x="226" y="50"/>
                  </a:lnTo>
                  <a:lnTo>
                    <a:pt x="245" y="67"/>
                  </a:lnTo>
                  <a:lnTo>
                    <a:pt x="240" y="115"/>
                  </a:lnTo>
                  <a:lnTo>
                    <a:pt x="208" y="132"/>
                  </a:lnTo>
                  <a:lnTo>
                    <a:pt x="247" y="143"/>
                  </a:lnTo>
                  <a:lnTo>
                    <a:pt x="247" y="146"/>
                  </a:lnTo>
                  <a:lnTo>
                    <a:pt x="248" y="148"/>
                  </a:lnTo>
                  <a:lnTo>
                    <a:pt x="248" y="150"/>
                  </a:lnTo>
                  <a:lnTo>
                    <a:pt x="249" y="154"/>
                  </a:lnTo>
                  <a:lnTo>
                    <a:pt x="248" y="159"/>
                  </a:lnTo>
                  <a:lnTo>
                    <a:pt x="247" y="163"/>
                  </a:lnTo>
                  <a:lnTo>
                    <a:pt x="244" y="169"/>
                  </a:lnTo>
                  <a:lnTo>
                    <a:pt x="144" y="208"/>
                  </a:lnTo>
                  <a:lnTo>
                    <a:pt x="0" y="162"/>
                  </a:lnTo>
                  <a:lnTo>
                    <a:pt x="3" y="157"/>
                  </a:lnTo>
                  <a:lnTo>
                    <a:pt x="25" y="149"/>
                  </a:lnTo>
                  <a:lnTo>
                    <a:pt x="25" y="28"/>
                  </a:lnTo>
                  <a:lnTo>
                    <a:pt x="26" y="27"/>
                  </a:lnTo>
                  <a:lnTo>
                    <a:pt x="27" y="27"/>
                  </a:lnTo>
                  <a:lnTo>
                    <a:pt x="28" y="25"/>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4" name="Freeform 95"/>
            <p:cNvSpPr>
              <a:spLocks/>
            </p:cNvSpPr>
            <p:nvPr/>
          </p:nvSpPr>
          <p:spPr bwMode="auto">
            <a:xfrm>
              <a:off x="1681662" y="3787853"/>
              <a:ext cx="176466" cy="216834"/>
            </a:xfrm>
            <a:custGeom>
              <a:avLst/>
              <a:gdLst>
                <a:gd name="T0" fmla="*/ 2147483646 w 79"/>
                <a:gd name="T1" fmla="*/ 2147483646 h 91"/>
                <a:gd name="T2" fmla="*/ 2147483646 w 79"/>
                <a:gd name="T3" fmla="*/ 2147483646 h 91"/>
                <a:gd name="T4" fmla="*/ 2147483646 w 79"/>
                <a:gd name="T5" fmla="*/ 2147483646 h 91"/>
                <a:gd name="T6" fmla="*/ 2147483646 w 79"/>
                <a:gd name="T7" fmla="*/ 2147483646 h 91"/>
                <a:gd name="T8" fmla="*/ 2147483646 w 79"/>
                <a:gd name="T9" fmla="*/ 2147483646 h 91"/>
                <a:gd name="T10" fmla="*/ 2147483646 w 79"/>
                <a:gd name="T11" fmla="*/ 2147483646 h 91"/>
                <a:gd name="T12" fmla="*/ 2147483646 w 79"/>
                <a:gd name="T13" fmla="*/ 2147483646 h 91"/>
                <a:gd name="T14" fmla="*/ 2147483646 w 79"/>
                <a:gd name="T15" fmla="*/ 2147483646 h 91"/>
                <a:gd name="T16" fmla="*/ 2147483646 w 79"/>
                <a:gd name="T17" fmla="*/ 0 h 91"/>
                <a:gd name="T18" fmla="*/ 2147483646 w 79"/>
                <a:gd name="T19" fmla="*/ 0 h 91"/>
                <a:gd name="T20" fmla="*/ 2147483646 w 79"/>
                <a:gd name="T21" fmla="*/ 0 h 91"/>
                <a:gd name="T22" fmla="*/ 2147483646 w 79"/>
                <a:gd name="T23" fmla="*/ 2147483646 h 91"/>
                <a:gd name="T24" fmla="*/ 2147483646 w 79"/>
                <a:gd name="T25" fmla="*/ 2147483646 h 91"/>
                <a:gd name="T26" fmla="*/ 2147483646 w 79"/>
                <a:gd name="T27" fmla="*/ 2147483646 h 91"/>
                <a:gd name="T28" fmla="*/ 2147483646 w 79"/>
                <a:gd name="T29" fmla="*/ 2147483646 h 91"/>
                <a:gd name="T30" fmla="*/ 2147483646 w 79"/>
                <a:gd name="T31" fmla="*/ 2147483646 h 91"/>
                <a:gd name="T32" fmla="*/ 2147483646 w 79"/>
                <a:gd name="T33" fmla="*/ 2147483646 h 91"/>
                <a:gd name="T34" fmla="*/ 2147483646 w 79"/>
                <a:gd name="T35" fmla="*/ 2147483646 h 91"/>
                <a:gd name="T36" fmla="*/ 2147483646 w 79"/>
                <a:gd name="T37" fmla="*/ 2147483646 h 91"/>
                <a:gd name="T38" fmla="*/ 2147483646 w 79"/>
                <a:gd name="T39" fmla="*/ 2147483646 h 91"/>
                <a:gd name="T40" fmla="*/ 0 w 79"/>
                <a:gd name="T41" fmla="*/ 2147483646 h 91"/>
                <a:gd name="T42" fmla="*/ 0 w 79"/>
                <a:gd name="T43" fmla="*/ 2147483646 h 91"/>
                <a:gd name="T44" fmla="*/ 0 w 79"/>
                <a:gd name="T45" fmla="*/ 2147483646 h 91"/>
                <a:gd name="T46" fmla="*/ 2147483646 w 79"/>
                <a:gd name="T47" fmla="*/ 2147483646 h 91"/>
                <a:gd name="T48" fmla="*/ 2147483646 w 79"/>
                <a:gd name="T49" fmla="*/ 2147483646 h 91"/>
                <a:gd name="T50" fmla="*/ 2147483646 w 79"/>
                <a:gd name="T51" fmla="*/ 2147483646 h 91"/>
                <a:gd name="T52" fmla="*/ 2147483646 w 79"/>
                <a:gd name="T53" fmla="*/ 2147483646 h 91"/>
                <a:gd name="T54" fmla="*/ 2147483646 w 79"/>
                <a:gd name="T55" fmla="*/ 2147483646 h 91"/>
                <a:gd name="T56" fmla="*/ 2147483646 w 79"/>
                <a:gd name="T57" fmla="*/ 2147483646 h 91"/>
                <a:gd name="T58" fmla="*/ 2147483646 w 79"/>
                <a:gd name="T59" fmla="*/ 2147483646 h 91"/>
                <a:gd name="T60" fmla="*/ 2147483646 w 79"/>
                <a:gd name="T61" fmla="*/ 2147483646 h 91"/>
                <a:gd name="T62" fmla="*/ 2147483646 w 79"/>
                <a:gd name="T63" fmla="*/ 2147483646 h 91"/>
                <a:gd name="T64" fmla="*/ 2147483646 w 79"/>
                <a:gd name="T65" fmla="*/ 2147483646 h 91"/>
                <a:gd name="T66" fmla="*/ 2147483646 w 79"/>
                <a:gd name="T67" fmla="*/ 2147483646 h 91"/>
                <a:gd name="T68" fmla="*/ 2147483646 w 79"/>
                <a:gd name="T69" fmla="*/ 2147483646 h 91"/>
                <a:gd name="T70" fmla="*/ 2147483646 w 79"/>
                <a:gd name="T71" fmla="*/ 2147483646 h 91"/>
                <a:gd name="T72" fmla="*/ 2147483646 w 79"/>
                <a:gd name="T73" fmla="*/ 2147483646 h 91"/>
                <a:gd name="T74" fmla="*/ 2147483646 w 79"/>
                <a:gd name="T75" fmla="*/ 2147483646 h 91"/>
                <a:gd name="T76" fmla="*/ 2147483646 w 79"/>
                <a:gd name="T77" fmla="*/ 2147483646 h 91"/>
                <a:gd name="T78" fmla="*/ 2147483646 w 79"/>
                <a:gd name="T79" fmla="*/ 2147483646 h 91"/>
                <a:gd name="T80" fmla="*/ 2147483646 w 79"/>
                <a:gd name="T81" fmla="*/ 2147483646 h 91"/>
                <a:gd name="T82" fmla="*/ 2147483646 w 79"/>
                <a:gd name="T83" fmla="*/ 2147483646 h 91"/>
                <a:gd name="T84" fmla="*/ 2147483646 w 79"/>
                <a:gd name="T85" fmla="*/ 2147483646 h 91"/>
                <a:gd name="T86" fmla="*/ 2147483646 w 79"/>
                <a:gd name="T87" fmla="*/ 2147483646 h 91"/>
                <a:gd name="T88" fmla="*/ 2147483646 w 79"/>
                <a:gd name="T89" fmla="*/ 2147483646 h 91"/>
                <a:gd name="T90" fmla="*/ 2147483646 w 79"/>
                <a:gd name="T91" fmla="*/ 2147483646 h 91"/>
                <a:gd name="T92" fmla="*/ 2147483646 w 79"/>
                <a:gd name="T93" fmla="*/ 2147483646 h 91"/>
                <a:gd name="T94" fmla="*/ 2147483646 w 79"/>
                <a:gd name="T95" fmla="*/ 2147483646 h 91"/>
                <a:gd name="T96" fmla="*/ 2147483646 w 79"/>
                <a:gd name="T97" fmla="*/ 2147483646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
                <a:gd name="T148" fmla="*/ 0 h 91"/>
                <a:gd name="T149" fmla="*/ 79 w 79"/>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 h="91">
                  <a:moveTo>
                    <a:pt x="78" y="3"/>
                  </a:moveTo>
                  <a:lnTo>
                    <a:pt x="78" y="3"/>
                  </a:lnTo>
                  <a:lnTo>
                    <a:pt x="77" y="3"/>
                  </a:lnTo>
                  <a:lnTo>
                    <a:pt x="74" y="2"/>
                  </a:lnTo>
                  <a:lnTo>
                    <a:pt x="72" y="2"/>
                  </a:lnTo>
                  <a:lnTo>
                    <a:pt x="69" y="1"/>
                  </a:lnTo>
                  <a:lnTo>
                    <a:pt x="65" y="1"/>
                  </a:lnTo>
                  <a:lnTo>
                    <a:pt x="60" y="1"/>
                  </a:lnTo>
                  <a:lnTo>
                    <a:pt x="56" y="0"/>
                  </a:lnTo>
                  <a:lnTo>
                    <a:pt x="50" y="0"/>
                  </a:lnTo>
                  <a:lnTo>
                    <a:pt x="44" y="0"/>
                  </a:lnTo>
                  <a:lnTo>
                    <a:pt x="38" y="1"/>
                  </a:lnTo>
                  <a:lnTo>
                    <a:pt x="31" y="2"/>
                  </a:lnTo>
                  <a:lnTo>
                    <a:pt x="25" y="3"/>
                  </a:lnTo>
                  <a:lnTo>
                    <a:pt x="18" y="6"/>
                  </a:lnTo>
                  <a:lnTo>
                    <a:pt x="11" y="8"/>
                  </a:lnTo>
                  <a:lnTo>
                    <a:pt x="4" y="10"/>
                  </a:lnTo>
                  <a:lnTo>
                    <a:pt x="4" y="13"/>
                  </a:lnTo>
                  <a:lnTo>
                    <a:pt x="3" y="17"/>
                  </a:lnTo>
                  <a:lnTo>
                    <a:pt x="1" y="26"/>
                  </a:lnTo>
                  <a:lnTo>
                    <a:pt x="0" y="35"/>
                  </a:lnTo>
                  <a:lnTo>
                    <a:pt x="0" y="47"/>
                  </a:lnTo>
                  <a:lnTo>
                    <a:pt x="0" y="59"/>
                  </a:lnTo>
                  <a:lnTo>
                    <a:pt x="2" y="73"/>
                  </a:lnTo>
                  <a:lnTo>
                    <a:pt x="6" y="89"/>
                  </a:lnTo>
                  <a:lnTo>
                    <a:pt x="7" y="89"/>
                  </a:lnTo>
                  <a:lnTo>
                    <a:pt x="8" y="89"/>
                  </a:lnTo>
                  <a:lnTo>
                    <a:pt x="9" y="87"/>
                  </a:lnTo>
                  <a:lnTo>
                    <a:pt x="11" y="87"/>
                  </a:lnTo>
                  <a:lnTo>
                    <a:pt x="15" y="87"/>
                  </a:lnTo>
                  <a:lnTo>
                    <a:pt x="18" y="87"/>
                  </a:lnTo>
                  <a:lnTo>
                    <a:pt x="22" y="87"/>
                  </a:lnTo>
                  <a:lnTo>
                    <a:pt x="27" y="87"/>
                  </a:lnTo>
                  <a:lnTo>
                    <a:pt x="32" y="86"/>
                  </a:lnTo>
                  <a:lnTo>
                    <a:pt x="38" y="87"/>
                  </a:lnTo>
                  <a:lnTo>
                    <a:pt x="44" y="87"/>
                  </a:lnTo>
                  <a:lnTo>
                    <a:pt x="50" y="87"/>
                  </a:lnTo>
                  <a:lnTo>
                    <a:pt x="57" y="87"/>
                  </a:lnTo>
                  <a:lnTo>
                    <a:pt x="64" y="89"/>
                  </a:lnTo>
                  <a:lnTo>
                    <a:pt x="71" y="90"/>
                  </a:lnTo>
                  <a:lnTo>
                    <a:pt x="79" y="91"/>
                  </a:lnTo>
                  <a:lnTo>
                    <a:pt x="79" y="87"/>
                  </a:lnTo>
                  <a:lnTo>
                    <a:pt x="78" y="80"/>
                  </a:lnTo>
                  <a:lnTo>
                    <a:pt x="77" y="70"/>
                  </a:lnTo>
                  <a:lnTo>
                    <a:pt x="76" y="57"/>
                  </a:lnTo>
                  <a:lnTo>
                    <a:pt x="76" y="43"/>
                  </a:lnTo>
                  <a:lnTo>
                    <a:pt x="76" y="28"/>
                  </a:lnTo>
                  <a:lnTo>
                    <a:pt x="77" y="15"/>
                  </a:lnTo>
                  <a:lnTo>
                    <a:pt x="78"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5" name="Freeform 96"/>
            <p:cNvSpPr>
              <a:spLocks/>
            </p:cNvSpPr>
            <p:nvPr/>
          </p:nvSpPr>
          <p:spPr bwMode="auto">
            <a:xfrm>
              <a:off x="1699530" y="3845040"/>
              <a:ext cx="294856" cy="214451"/>
            </a:xfrm>
            <a:custGeom>
              <a:avLst/>
              <a:gdLst>
                <a:gd name="T0" fmla="*/ 2147483646 w 132"/>
                <a:gd name="T1" fmla="*/ 2147483646 h 90"/>
                <a:gd name="T2" fmla="*/ 0 w 132"/>
                <a:gd name="T3" fmla="*/ 2147483646 h 90"/>
                <a:gd name="T4" fmla="*/ 2147483646 w 132"/>
                <a:gd name="T5" fmla="*/ 2147483646 h 90"/>
                <a:gd name="T6" fmla="*/ 2147483646 w 132"/>
                <a:gd name="T7" fmla="*/ 2147483646 h 90"/>
                <a:gd name="T8" fmla="*/ 2147483646 w 132"/>
                <a:gd name="T9" fmla="*/ 2147483646 h 90"/>
                <a:gd name="T10" fmla="*/ 2147483646 w 132"/>
                <a:gd name="T11" fmla="*/ 2147483646 h 90"/>
                <a:gd name="T12" fmla="*/ 2147483646 w 132"/>
                <a:gd name="T13" fmla="*/ 2147483646 h 90"/>
                <a:gd name="T14" fmla="*/ 2147483646 w 132"/>
                <a:gd name="T15" fmla="*/ 2147483646 h 90"/>
                <a:gd name="T16" fmla="*/ 2147483646 w 132"/>
                <a:gd name="T17" fmla="*/ 2147483646 h 90"/>
                <a:gd name="T18" fmla="*/ 2147483646 w 132"/>
                <a:gd name="T19" fmla="*/ 2147483646 h 90"/>
                <a:gd name="T20" fmla="*/ 2147483646 w 132"/>
                <a:gd name="T21" fmla="*/ 2147483646 h 90"/>
                <a:gd name="T22" fmla="*/ 2147483646 w 132"/>
                <a:gd name="T23" fmla="*/ 2147483646 h 90"/>
                <a:gd name="T24" fmla="*/ 2147483646 w 132"/>
                <a:gd name="T25" fmla="*/ 2147483646 h 90"/>
                <a:gd name="T26" fmla="*/ 2147483646 w 132"/>
                <a:gd name="T27" fmla="*/ 2147483646 h 90"/>
                <a:gd name="T28" fmla="*/ 2147483646 w 132"/>
                <a:gd name="T29" fmla="*/ 2147483646 h 90"/>
                <a:gd name="T30" fmla="*/ 2147483646 w 132"/>
                <a:gd name="T31" fmla="*/ 2147483646 h 90"/>
                <a:gd name="T32" fmla="*/ 2147483646 w 132"/>
                <a:gd name="T33" fmla="*/ 2147483646 h 90"/>
                <a:gd name="T34" fmla="*/ 2147483646 w 132"/>
                <a:gd name="T35" fmla="*/ 2147483646 h 90"/>
                <a:gd name="T36" fmla="*/ 2147483646 w 132"/>
                <a:gd name="T37" fmla="*/ 2147483646 h 90"/>
                <a:gd name="T38" fmla="*/ 2147483646 w 132"/>
                <a:gd name="T39" fmla="*/ 2147483646 h 90"/>
                <a:gd name="T40" fmla="*/ 2147483646 w 132"/>
                <a:gd name="T41" fmla="*/ 2147483646 h 90"/>
                <a:gd name="T42" fmla="*/ 2147483646 w 132"/>
                <a:gd name="T43" fmla="*/ 2147483646 h 90"/>
                <a:gd name="T44" fmla="*/ 2147483646 w 132"/>
                <a:gd name="T45" fmla="*/ 2147483646 h 90"/>
                <a:gd name="T46" fmla="*/ 2147483646 w 132"/>
                <a:gd name="T47" fmla="*/ 2147483646 h 90"/>
                <a:gd name="T48" fmla="*/ 2147483646 w 132"/>
                <a:gd name="T49" fmla="*/ 2147483646 h 90"/>
                <a:gd name="T50" fmla="*/ 2147483646 w 132"/>
                <a:gd name="T51" fmla="*/ 2147483646 h 90"/>
                <a:gd name="T52" fmla="*/ 2147483646 w 132"/>
                <a:gd name="T53" fmla="*/ 0 h 90"/>
                <a:gd name="T54" fmla="*/ 2147483646 w 132"/>
                <a:gd name="T55" fmla="*/ 2147483646 h 90"/>
                <a:gd name="T56" fmla="*/ 2147483646 w 132"/>
                <a:gd name="T57" fmla="*/ 2147483646 h 90"/>
                <a:gd name="T58" fmla="*/ 2147483646 w 132"/>
                <a:gd name="T59" fmla="*/ 2147483646 h 90"/>
                <a:gd name="T60" fmla="*/ 2147483646 w 132"/>
                <a:gd name="T61" fmla="*/ 2147483646 h 90"/>
                <a:gd name="T62" fmla="*/ 2147483646 w 132"/>
                <a:gd name="T63" fmla="*/ 2147483646 h 90"/>
                <a:gd name="T64" fmla="*/ 2147483646 w 132"/>
                <a:gd name="T65" fmla="*/ 2147483646 h 90"/>
                <a:gd name="T66" fmla="*/ 2147483646 w 132"/>
                <a:gd name="T67" fmla="*/ 2147483646 h 90"/>
                <a:gd name="T68" fmla="*/ 2147483646 w 132"/>
                <a:gd name="T69" fmla="*/ 2147483646 h 90"/>
                <a:gd name="T70" fmla="*/ 2147483646 w 132"/>
                <a:gd name="T71" fmla="*/ 2147483646 h 90"/>
                <a:gd name="T72" fmla="*/ 2147483646 w 132"/>
                <a:gd name="T73" fmla="*/ 2147483646 h 90"/>
                <a:gd name="T74" fmla="*/ 2147483646 w 132"/>
                <a:gd name="T75" fmla="*/ 2147483646 h 90"/>
                <a:gd name="T76" fmla="*/ 2147483646 w 132"/>
                <a:gd name="T77" fmla="*/ 2147483646 h 90"/>
                <a:gd name="T78" fmla="*/ 2147483646 w 132"/>
                <a:gd name="T79" fmla="*/ 2147483646 h 90"/>
                <a:gd name="T80" fmla="*/ 2147483646 w 132"/>
                <a:gd name="T81" fmla="*/ 2147483646 h 90"/>
                <a:gd name="T82" fmla="*/ 2147483646 w 132"/>
                <a:gd name="T83" fmla="*/ 2147483646 h 90"/>
                <a:gd name="T84" fmla="*/ 2147483646 w 132"/>
                <a:gd name="T85" fmla="*/ 2147483646 h 90"/>
                <a:gd name="T86" fmla="*/ 2147483646 w 132"/>
                <a:gd name="T87" fmla="*/ 2147483646 h 90"/>
                <a:gd name="T88" fmla="*/ 2147483646 w 132"/>
                <a:gd name="T89" fmla="*/ 2147483646 h 90"/>
                <a:gd name="T90" fmla="*/ 2147483646 w 132"/>
                <a:gd name="T91" fmla="*/ 2147483646 h 90"/>
                <a:gd name="T92" fmla="*/ 2147483646 w 132"/>
                <a:gd name="T93" fmla="*/ 2147483646 h 90"/>
                <a:gd name="T94" fmla="*/ 2147483646 w 132"/>
                <a:gd name="T95" fmla="*/ 2147483646 h 90"/>
                <a:gd name="T96" fmla="*/ 2147483646 w 132"/>
                <a:gd name="T97" fmla="*/ 2147483646 h 90"/>
                <a:gd name="T98" fmla="*/ 2147483646 w 132"/>
                <a:gd name="T99" fmla="*/ 2147483646 h 90"/>
                <a:gd name="T100" fmla="*/ 2147483646 w 132"/>
                <a:gd name="T101" fmla="*/ 2147483646 h 90"/>
                <a:gd name="T102" fmla="*/ 2147483646 w 132"/>
                <a:gd name="T103" fmla="*/ 2147483646 h 90"/>
                <a:gd name="T104" fmla="*/ 2147483646 w 132"/>
                <a:gd name="T105" fmla="*/ 2147483646 h 90"/>
                <a:gd name="T106" fmla="*/ 2147483646 w 132"/>
                <a:gd name="T107" fmla="*/ 2147483646 h 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2"/>
                <a:gd name="T163" fmla="*/ 0 h 90"/>
                <a:gd name="T164" fmla="*/ 132 w 132"/>
                <a:gd name="T165" fmla="*/ 90 h 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2" h="90">
                  <a:moveTo>
                    <a:pt x="1" y="68"/>
                  </a:moveTo>
                  <a:lnTo>
                    <a:pt x="0" y="80"/>
                  </a:lnTo>
                  <a:lnTo>
                    <a:pt x="86" y="90"/>
                  </a:lnTo>
                  <a:lnTo>
                    <a:pt x="89" y="89"/>
                  </a:lnTo>
                  <a:lnTo>
                    <a:pt x="91" y="88"/>
                  </a:lnTo>
                  <a:lnTo>
                    <a:pt x="94" y="86"/>
                  </a:lnTo>
                  <a:lnTo>
                    <a:pt x="98" y="83"/>
                  </a:lnTo>
                  <a:lnTo>
                    <a:pt x="103" y="80"/>
                  </a:lnTo>
                  <a:lnTo>
                    <a:pt x="107" y="76"/>
                  </a:lnTo>
                  <a:lnTo>
                    <a:pt x="112" y="72"/>
                  </a:lnTo>
                  <a:lnTo>
                    <a:pt x="117" y="67"/>
                  </a:lnTo>
                  <a:lnTo>
                    <a:pt x="121" y="61"/>
                  </a:lnTo>
                  <a:lnTo>
                    <a:pt x="125" y="55"/>
                  </a:lnTo>
                  <a:lnTo>
                    <a:pt x="128" y="48"/>
                  </a:lnTo>
                  <a:lnTo>
                    <a:pt x="131" y="40"/>
                  </a:lnTo>
                  <a:lnTo>
                    <a:pt x="132" y="32"/>
                  </a:lnTo>
                  <a:lnTo>
                    <a:pt x="132" y="24"/>
                  </a:lnTo>
                  <a:lnTo>
                    <a:pt x="129" y="14"/>
                  </a:lnTo>
                  <a:lnTo>
                    <a:pt x="129" y="13"/>
                  </a:lnTo>
                  <a:lnTo>
                    <a:pt x="128" y="12"/>
                  </a:lnTo>
                  <a:lnTo>
                    <a:pt x="127" y="10"/>
                  </a:lnTo>
                  <a:lnTo>
                    <a:pt x="126" y="7"/>
                  </a:lnTo>
                  <a:lnTo>
                    <a:pt x="124" y="5"/>
                  </a:lnTo>
                  <a:lnTo>
                    <a:pt x="120" y="3"/>
                  </a:lnTo>
                  <a:lnTo>
                    <a:pt x="117" y="2"/>
                  </a:lnTo>
                  <a:lnTo>
                    <a:pt x="113" y="0"/>
                  </a:lnTo>
                  <a:lnTo>
                    <a:pt x="113" y="3"/>
                  </a:lnTo>
                  <a:lnTo>
                    <a:pt x="114" y="6"/>
                  </a:lnTo>
                  <a:lnTo>
                    <a:pt x="117" y="12"/>
                  </a:lnTo>
                  <a:lnTo>
                    <a:pt x="118" y="20"/>
                  </a:lnTo>
                  <a:lnTo>
                    <a:pt x="118" y="30"/>
                  </a:lnTo>
                  <a:lnTo>
                    <a:pt x="117" y="40"/>
                  </a:lnTo>
                  <a:lnTo>
                    <a:pt x="114" y="52"/>
                  </a:lnTo>
                  <a:lnTo>
                    <a:pt x="108" y="65"/>
                  </a:lnTo>
                  <a:lnTo>
                    <a:pt x="107" y="66"/>
                  </a:lnTo>
                  <a:lnTo>
                    <a:pt x="106" y="67"/>
                  </a:lnTo>
                  <a:lnTo>
                    <a:pt x="105" y="67"/>
                  </a:lnTo>
                  <a:lnTo>
                    <a:pt x="103" y="68"/>
                  </a:lnTo>
                  <a:lnTo>
                    <a:pt x="100" y="69"/>
                  </a:lnTo>
                  <a:lnTo>
                    <a:pt x="98" y="70"/>
                  </a:lnTo>
                  <a:lnTo>
                    <a:pt x="96" y="72"/>
                  </a:lnTo>
                  <a:lnTo>
                    <a:pt x="92" y="73"/>
                  </a:lnTo>
                  <a:lnTo>
                    <a:pt x="90" y="73"/>
                  </a:lnTo>
                  <a:lnTo>
                    <a:pt x="85" y="74"/>
                  </a:lnTo>
                  <a:lnTo>
                    <a:pt x="82" y="74"/>
                  </a:lnTo>
                  <a:lnTo>
                    <a:pt x="78" y="74"/>
                  </a:lnTo>
                  <a:lnTo>
                    <a:pt x="73" y="73"/>
                  </a:lnTo>
                  <a:lnTo>
                    <a:pt x="69" y="73"/>
                  </a:lnTo>
                  <a:lnTo>
                    <a:pt x="69" y="84"/>
                  </a:lnTo>
                  <a:lnTo>
                    <a:pt x="3" y="77"/>
                  </a:lnTo>
                  <a:lnTo>
                    <a:pt x="1" y="68"/>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6" name="Freeform 97"/>
            <p:cNvSpPr>
              <a:spLocks/>
            </p:cNvSpPr>
            <p:nvPr/>
          </p:nvSpPr>
          <p:spPr bwMode="auto">
            <a:xfrm>
              <a:off x="1663792" y="4057109"/>
              <a:ext cx="214441" cy="76249"/>
            </a:xfrm>
            <a:custGeom>
              <a:avLst/>
              <a:gdLst>
                <a:gd name="T0" fmla="*/ 2147483646 w 96"/>
                <a:gd name="T1" fmla="*/ 2147483646 h 32"/>
                <a:gd name="T2" fmla="*/ 2147483646 w 96"/>
                <a:gd name="T3" fmla="*/ 0 h 32"/>
                <a:gd name="T4" fmla="*/ 0 w 96"/>
                <a:gd name="T5" fmla="*/ 2147483646 h 32"/>
                <a:gd name="T6" fmla="*/ 2147483646 w 96"/>
                <a:gd name="T7" fmla="*/ 2147483646 h 32"/>
                <a:gd name="T8" fmla="*/ 2147483646 w 96"/>
                <a:gd name="T9" fmla="*/ 2147483646 h 32"/>
                <a:gd name="T10" fmla="*/ 0 60000 65536"/>
                <a:gd name="T11" fmla="*/ 0 60000 65536"/>
                <a:gd name="T12" fmla="*/ 0 60000 65536"/>
                <a:gd name="T13" fmla="*/ 0 60000 65536"/>
                <a:gd name="T14" fmla="*/ 0 60000 65536"/>
                <a:gd name="T15" fmla="*/ 0 w 96"/>
                <a:gd name="T16" fmla="*/ 0 h 32"/>
                <a:gd name="T17" fmla="*/ 96 w 96"/>
                <a:gd name="T18" fmla="*/ 32 h 32"/>
              </a:gdLst>
              <a:ahLst/>
              <a:cxnLst>
                <a:cxn ang="T10">
                  <a:pos x="T0" y="T1"/>
                </a:cxn>
                <a:cxn ang="T11">
                  <a:pos x="T2" y="T3"/>
                </a:cxn>
                <a:cxn ang="T12">
                  <a:pos x="T4" y="T5"/>
                </a:cxn>
                <a:cxn ang="T13">
                  <a:pos x="T6" y="T7"/>
                </a:cxn>
                <a:cxn ang="T14">
                  <a:pos x="T8" y="T9"/>
                </a:cxn>
              </a:cxnLst>
              <a:rect l="T15" t="T16" r="T17" b="T18"/>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7" name="Freeform 98"/>
            <p:cNvSpPr>
              <a:spLocks/>
            </p:cNvSpPr>
            <p:nvPr/>
          </p:nvSpPr>
          <p:spPr bwMode="auto">
            <a:xfrm>
              <a:off x="1768778" y="4083319"/>
              <a:ext cx="93818" cy="33359"/>
            </a:xfrm>
            <a:custGeom>
              <a:avLst/>
              <a:gdLst>
                <a:gd name="T0" fmla="*/ 2147483646 w 42"/>
                <a:gd name="T1" fmla="*/ 2147483646 h 14"/>
                <a:gd name="T2" fmla="*/ 2147483646 w 42"/>
                <a:gd name="T3" fmla="*/ 0 h 14"/>
                <a:gd name="T4" fmla="*/ 0 w 42"/>
                <a:gd name="T5" fmla="*/ 2147483646 h 14"/>
                <a:gd name="T6" fmla="*/ 2147483646 w 42"/>
                <a:gd name="T7" fmla="*/ 2147483646 h 14"/>
                <a:gd name="T8" fmla="*/ 2147483646 w 42"/>
                <a:gd name="T9" fmla="*/ 2147483646 h 14"/>
                <a:gd name="T10" fmla="*/ 0 60000 65536"/>
                <a:gd name="T11" fmla="*/ 0 60000 65536"/>
                <a:gd name="T12" fmla="*/ 0 60000 65536"/>
                <a:gd name="T13" fmla="*/ 0 60000 65536"/>
                <a:gd name="T14" fmla="*/ 0 60000 65536"/>
                <a:gd name="T15" fmla="*/ 0 w 42"/>
                <a:gd name="T16" fmla="*/ 0 h 14"/>
                <a:gd name="T17" fmla="*/ 42 w 42"/>
                <a:gd name="T18" fmla="*/ 14 h 14"/>
              </a:gdLst>
              <a:ahLst/>
              <a:cxnLst>
                <a:cxn ang="T10">
                  <a:pos x="T0" y="T1"/>
                </a:cxn>
                <a:cxn ang="T11">
                  <a:pos x="T2" y="T3"/>
                </a:cxn>
                <a:cxn ang="T12">
                  <a:pos x="T4" y="T5"/>
                </a:cxn>
                <a:cxn ang="T13">
                  <a:pos x="T6" y="T7"/>
                </a:cxn>
                <a:cxn ang="T14">
                  <a:pos x="T8" y="T9"/>
                </a:cxn>
              </a:cxnLst>
              <a:rect l="T15" t="T16" r="T17" b="T18"/>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8" name="Freeform 99"/>
            <p:cNvSpPr>
              <a:spLocks/>
            </p:cNvSpPr>
            <p:nvPr/>
          </p:nvSpPr>
          <p:spPr bwMode="auto">
            <a:xfrm>
              <a:off x="1674958" y="4066640"/>
              <a:ext cx="62545" cy="23828"/>
            </a:xfrm>
            <a:custGeom>
              <a:avLst/>
              <a:gdLst>
                <a:gd name="T0" fmla="*/ 2147483646 w 28"/>
                <a:gd name="T1" fmla="*/ 2147483646 h 10"/>
                <a:gd name="T2" fmla="*/ 0 w 28"/>
                <a:gd name="T3" fmla="*/ 0 h 10"/>
                <a:gd name="T4" fmla="*/ 0 w 28"/>
                <a:gd name="T5" fmla="*/ 2147483646 h 10"/>
                <a:gd name="T6" fmla="*/ 2147483646 w 28"/>
                <a:gd name="T7" fmla="*/ 2147483646 h 10"/>
                <a:gd name="T8" fmla="*/ 2147483646 w 28"/>
                <a:gd name="T9" fmla="*/ 2147483646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8" y="4"/>
                  </a:moveTo>
                  <a:lnTo>
                    <a:pt x="0" y="0"/>
                  </a:lnTo>
                  <a:lnTo>
                    <a:pt x="0" y="4"/>
                  </a:lnTo>
                  <a:lnTo>
                    <a:pt x="27" y="10"/>
                  </a:lnTo>
                  <a:lnTo>
                    <a:pt x="28" y="4"/>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9" name="Freeform 100"/>
            <p:cNvSpPr>
              <a:spLocks/>
            </p:cNvSpPr>
            <p:nvPr/>
          </p:nvSpPr>
          <p:spPr bwMode="auto">
            <a:xfrm>
              <a:off x="1523063" y="4088086"/>
              <a:ext cx="361871" cy="131054"/>
            </a:xfrm>
            <a:custGeom>
              <a:avLst/>
              <a:gdLst>
                <a:gd name="T0" fmla="*/ 0 w 162"/>
                <a:gd name="T1" fmla="*/ 2147483646 h 55"/>
                <a:gd name="T2" fmla="*/ 0 w 162"/>
                <a:gd name="T3" fmla="*/ 2147483646 h 55"/>
                <a:gd name="T4" fmla="*/ 2147483646 w 162"/>
                <a:gd name="T5" fmla="*/ 2147483646 h 55"/>
                <a:gd name="T6" fmla="*/ 2147483646 w 162"/>
                <a:gd name="T7" fmla="*/ 2147483646 h 55"/>
                <a:gd name="T8" fmla="*/ 2147483646 w 162"/>
                <a:gd name="T9" fmla="*/ 2147483646 h 55"/>
                <a:gd name="T10" fmla="*/ 2147483646 w 162"/>
                <a:gd name="T11" fmla="*/ 2147483646 h 55"/>
                <a:gd name="T12" fmla="*/ 2147483646 w 162"/>
                <a:gd name="T13" fmla="*/ 2147483646 h 55"/>
                <a:gd name="T14" fmla="*/ 2147483646 w 162"/>
                <a:gd name="T15" fmla="*/ 2147483646 h 55"/>
                <a:gd name="T16" fmla="*/ 2147483646 w 162"/>
                <a:gd name="T17" fmla="*/ 2147483646 h 55"/>
                <a:gd name="T18" fmla="*/ 2147483646 w 162"/>
                <a:gd name="T19" fmla="*/ 2147483646 h 55"/>
                <a:gd name="T20" fmla="*/ 2147483646 w 162"/>
                <a:gd name="T21" fmla="*/ 2147483646 h 55"/>
                <a:gd name="T22" fmla="*/ 2147483646 w 162"/>
                <a:gd name="T23" fmla="*/ 2147483646 h 55"/>
                <a:gd name="T24" fmla="*/ 2147483646 w 162"/>
                <a:gd name="T25" fmla="*/ 2147483646 h 55"/>
                <a:gd name="T26" fmla="*/ 2147483646 w 162"/>
                <a:gd name="T27" fmla="*/ 2147483646 h 55"/>
                <a:gd name="T28" fmla="*/ 2147483646 w 162"/>
                <a:gd name="T29" fmla="*/ 2147483646 h 55"/>
                <a:gd name="T30" fmla="*/ 2147483646 w 162"/>
                <a:gd name="T31" fmla="*/ 2147483646 h 55"/>
                <a:gd name="T32" fmla="*/ 2147483646 w 162"/>
                <a:gd name="T33" fmla="*/ 0 h 55"/>
                <a:gd name="T34" fmla="*/ 2147483646 w 162"/>
                <a:gd name="T35" fmla="*/ 2147483646 h 55"/>
                <a:gd name="T36" fmla="*/ 2147483646 w 162"/>
                <a:gd name="T37" fmla="*/ 2147483646 h 55"/>
                <a:gd name="T38" fmla="*/ 2147483646 w 162"/>
                <a:gd name="T39" fmla="*/ 2147483646 h 55"/>
                <a:gd name="T40" fmla="*/ 2147483646 w 162"/>
                <a:gd name="T41" fmla="*/ 2147483646 h 55"/>
                <a:gd name="T42" fmla="*/ 2147483646 w 162"/>
                <a:gd name="T43" fmla="*/ 2147483646 h 55"/>
                <a:gd name="T44" fmla="*/ 2147483646 w 162"/>
                <a:gd name="T45" fmla="*/ 2147483646 h 55"/>
                <a:gd name="T46" fmla="*/ 2147483646 w 162"/>
                <a:gd name="T47" fmla="*/ 2147483646 h 55"/>
                <a:gd name="T48" fmla="*/ 2147483646 w 162"/>
                <a:gd name="T49" fmla="*/ 2147483646 h 55"/>
                <a:gd name="T50" fmla="*/ 2147483646 w 162"/>
                <a:gd name="T51" fmla="*/ 2147483646 h 55"/>
                <a:gd name="T52" fmla="*/ 2147483646 w 162"/>
                <a:gd name="T53" fmla="*/ 2147483646 h 55"/>
                <a:gd name="T54" fmla="*/ 2147483646 w 162"/>
                <a:gd name="T55" fmla="*/ 2147483646 h 55"/>
                <a:gd name="T56" fmla="*/ 2147483646 w 162"/>
                <a:gd name="T57" fmla="*/ 2147483646 h 55"/>
                <a:gd name="T58" fmla="*/ 2147483646 w 162"/>
                <a:gd name="T59" fmla="*/ 2147483646 h 55"/>
                <a:gd name="T60" fmla="*/ 2147483646 w 162"/>
                <a:gd name="T61" fmla="*/ 2147483646 h 55"/>
                <a:gd name="T62" fmla="*/ 2147483646 w 162"/>
                <a:gd name="T63" fmla="*/ 2147483646 h 55"/>
                <a:gd name="T64" fmla="*/ 2147483646 w 162"/>
                <a:gd name="T65" fmla="*/ 2147483646 h 55"/>
                <a:gd name="T66" fmla="*/ 2147483646 w 162"/>
                <a:gd name="T67" fmla="*/ 2147483646 h 55"/>
                <a:gd name="T68" fmla="*/ 0 w 162"/>
                <a:gd name="T69" fmla="*/ 2147483646 h 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55"/>
                <a:gd name="T107" fmla="*/ 162 w 162"/>
                <a:gd name="T108" fmla="*/ 55 h 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55">
                  <a:moveTo>
                    <a:pt x="0" y="16"/>
                  </a:moveTo>
                  <a:lnTo>
                    <a:pt x="0" y="16"/>
                  </a:lnTo>
                  <a:lnTo>
                    <a:pt x="1" y="16"/>
                  </a:lnTo>
                  <a:lnTo>
                    <a:pt x="2" y="16"/>
                  </a:lnTo>
                  <a:lnTo>
                    <a:pt x="4" y="15"/>
                  </a:lnTo>
                  <a:lnTo>
                    <a:pt x="7" y="15"/>
                  </a:lnTo>
                  <a:lnTo>
                    <a:pt x="10" y="15"/>
                  </a:lnTo>
                  <a:lnTo>
                    <a:pt x="14" y="14"/>
                  </a:lnTo>
                  <a:lnTo>
                    <a:pt x="17" y="13"/>
                  </a:lnTo>
                  <a:lnTo>
                    <a:pt x="21" y="12"/>
                  </a:lnTo>
                  <a:lnTo>
                    <a:pt x="24" y="11"/>
                  </a:lnTo>
                  <a:lnTo>
                    <a:pt x="28" y="9"/>
                  </a:lnTo>
                  <a:lnTo>
                    <a:pt x="31" y="8"/>
                  </a:lnTo>
                  <a:lnTo>
                    <a:pt x="35" y="6"/>
                  </a:lnTo>
                  <a:lnTo>
                    <a:pt x="37" y="5"/>
                  </a:lnTo>
                  <a:lnTo>
                    <a:pt x="40" y="2"/>
                  </a:lnTo>
                  <a:lnTo>
                    <a:pt x="43" y="0"/>
                  </a:lnTo>
                  <a:lnTo>
                    <a:pt x="162" y="28"/>
                  </a:lnTo>
                  <a:lnTo>
                    <a:pt x="161" y="29"/>
                  </a:lnTo>
                  <a:lnTo>
                    <a:pt x="159" y="30"/>
                  </a:lnTo>
                  <a:lnTo>
                    <a:pt x="158" y="32"/>
                  </a:lnTo>
                  <a:lnTo>
                    <a:pt x="157" y="33"/>
                  </a:lnTo>
                  <a:lnTo>
                    <a:pt x="155" y="35"/>
                  </a:lnTo>
                  <a:lnTo>
                    <a:pt x="152" y="36"/>
                  </a:lnTo>
                  <a:lnTo>
                    <a:pt x="150" y="39"/>
                  </a:lnTo>
                  <a:lnTo>
                    <a:pt x="147" y="41"/>
                  </a:lnTo>
                  <a:lnTo>
                    <a:pt x="144" y="43"/>
                  </a:lnTo>
                  <a:lnTo>
                    <a:pt x="141" y="46"/>
                  </a:lnTo>
                  <a:lnTo>
                    <a:pt x="137" y="48"/>
                  </a:lnTo>
                  <a:lnTo>
                    <a:pt x="135" y="50"/>
                  </a:lnTo>
                  <a:lnTo>
                    <a:pt x="131" y="51"/>
                  </a:lnTo>
                  <a:lnTo>
                    <a:pt x="128" y="53"/>
                  </a:lnTo>
                  <a:lnTo>
                    <a:pt x="126" y="55"/>
                  </a:lnTo>
                  <a:lnTo>
                    <a:pt x="0" y="1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0" name="Freeform 101"/>
            <p:cNvSpPr>
              <a:spLocks/>
            </p:cNvSpPr>
            <p:nvPr/>
          </p:nvSpPr>
          <p:spPr bwMode="auto">
            <a:xfrm>
              <a:off x="1884932" y="4073787"/>
              <a:ext cx="127325" cy="61952"/>
            </a:xfrm>
            <a:custGeom>
              <a:avLst/>
              <a:gdLst>
                <a:gd name="T0" fmla="*/ 2147483646 w 57"/>
                <a:gd name="T1" fmla="*/ 2147483646 h 26"/>
                <a:gd name="T2" fmla="*/ 2147483646 w 57"/>
                <a:gd name="T3" fmla="*/ 2147483646 h 26"/>
                <a:gd name="T4" fmla="*/ 2147483646 w 57"/>
                <a:gd name="T5" fmla="*/ 0 h 26"/>
                <a:gd name="T6" fmla="*/ 0 w 57"/>
                <a:gd name="T7" fmla="*/ 2147483646 h 26"/>
                <a:gd name="T8" fmla="*/ 0 w 57"/>
                <a:gd name="T9" fmla="*/ 2147483646 h 26"/>
                <a:gd name="T10" fmla="*/ 2147483646 w 57"/>
                <a:gd name="T11" fmla="*/ 2147483646 h 26"/>
                <a:gd name="T12" fmla="*/ 0 60000 65536"/>
                <a:gd name="T13" fmla="*/ 0 60000 65536"/>
                <a:gd name="T14" fmla="*/ 0 60000 65536"/>
                <a:gd name="T15" fmla="*/ 0 60000 65536"/>
                <a:gd name="T16" fmla="*/ 0 60000 65536"/>
                <a:gd name="T17" fmla="*/ 0 60000 65536"/>
                <a:gd name="T18" fmla="*/ 0 w 57"/>
                <a:gd name="T19" fmla="*/ 0 h 26"/>
                <a:gd name="T20" fmla="*/ 57 w 5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1" name="Freeform 102"/>
            <p:cNvSpPr>
              <a:spLocks/>
            </p:cNvSpPr>
            <p:nvPr/>
          </p:nvSpPr>
          <p:spPr bwMode="auto">
            <a:xfrm>
              <a:off x="1547635" y="3811681"/>
              <a:ext cx="71480" cy="293083"/>
            </a:xfrm>
            <a:custGeom>
              <a:avLst/>
              <a:gdLst>
                <a:gd name="T0" fmla="*/ 2147483646 w 32"/>
                <a:gd name="T1" fmla="*/ 2147483646 h 123"/>
                <a:gd name="T2" fmla="*/ 2147483646 w 32"/>
                <a:gd name="T3" fmla="*/ 2147483646 h 123"/>
                <a:gd name="T4" fmla="*/ 2147483646 w 32"/>
                <a:gd name="T5" fmla="*/ 2147483646 h 123"/>
                <a:gd name="T6" fmla="*/ 2147483646 w 32"/>
                <a:gd name="T7" fmla="*/ 2147483646 h 123"/>
                <a:gd name="T8" fmla="*/ 2147483646 w 32"/>
                <a:gd name="T9" fmla="*/ 2147483646 h 123"/>
                <a:gd name="T10" fmla="*/ 2147483646 w 32"/>
                <a:gd name="T11" fmla="*/ 2147483646 h 123"/>
                <a:gd name="T12" fmla="*/ 2147483646 w 32"/>
                <a:gd name="T13" fmla="*/ 2147483646 h 123"/>
                <a:gd name="T14" fmla="*/ 2147483646 w 32"/>
                <a:gd name="T15" fmla="*/ 0 h 123"/>
                <a:gd name="T16" fmla="*/ 2147483646 w 32"/>
                <a:gd name="T17" fmla="*/ 0 h 123"/>
                <a:gd name="T18" fmla="*/ 2147483646 w 32"/>
                <a:gd name="T19" fmla="*/ 0 h 123"/>
                <a:gd name="T20" fmla="*/ 2147483646 w 32"/>
                <a:gd name="T21" fmla="*/ 0 h 123"/>
                <a:gd name="T22" fmla="*/ 2147483646 w 32"/>
                <a:gd name="T23" fmla="*/ 0 h 123"/>
                <a:gd name="T24" fmla="*/ 2147483646 w 32"/>
                <a:gd name="T25" fmla="*/ 0 h 123"/>
                <a:gd name="T26" fmla="*/ 2147483646 w 32"/>
                <a:gd name="T27" fmla="*/ 2147483646 h 123"/>
                <a:gd name="T28" fmla="*/ 2147483646 w 32"/>
                <a:gd name="T29" fmla="*/ 2147483646 h 123"/>
                <a:gd name="T30" fmla="*/ 2147483646 w 32"/>
                <a:gd name="T31" fmla="*/ 2147483646 h 123"/>
                <a:gd name="T32" fmla="*/ 0 w 32"/>
                <a:gd name="T33" fmla="*/ 2147483646 h 123"/>
                <a:gd name="T34" fmla="*/ 0 w 32"/>
                <a:gd name="T35" fmla="*/ 2147483646 h 123"/>
                <a:gd name="T36" fmla="*/ 2147483646 w 32"/>
                <a:gd name="T37" fmla="*/ 2147483646 h 123"/>
                <a:gd name="T38" fmla="*/ 2147483646 w 32"/>
                <a:gd name="T39" fmla="*/ 2147483646 h 123"/>
                <a:gd name="T40" fmla="*/ 2147483646 w 32"/>
                <a:gd name="T41" fmla="*/ 2147483646 h 123"/>
                <a:gd name="T42" fmla="*/ 2147483646 w 32"/>
                <a:gd name="T43" fmla="*/ 2147483646 h 123"/>
                <a:gd name="T44" fmla="*/ 2147483646 w 32"/>
                <a:gd name="T45" fmla="*/ 2147483646 h 123"/>
                <a:gd name="T46" fmla="*/ 2147483646 w 32"/>
                <a:gd name="T47" fmla="*/ 2147483646 h 123"/>
                <a:gd name="T48" fmla="*/ 2147483646 w 32"/>
                <a:gd name="T49" fmla="*/ 2147483646 h 123"/>
                <a:gd name="T50" fmla="*/ 2147483646 w 32"/>
                <a:gd name="T51" fmla="*/ 2147483646 h 123"/>
                <a:gd name="T52" fmla="*/ 2147483646 w 32"/>
                <a:gd name="T53" fmla="*/ 2147483646 h 123"/>
                <a:gd name="T54" fmla="*/ 2147483646 w 32"/>
                <a:gd name="T55" fmla="*/ 2147483646 h 123"/>
                <a:gd name="T56" fmla="*/ 2147483646 w 32"/>
                <a:gd name="T57" fmla="*/ 2147483646 h 123"/>
                <a:gd name="T58" fmla="*/ 2147483646 w 32"/>
                <a:gd name="T59" fmla="*/ 2147483646 h 123"/>
                <a:gd name="T60" fmla="*/ 2147483646 w 32"/>
                <a:gd name="T61" fmla="*/ 2147483646 h 123"/>
                <a:gd name="T62" fmla="*/ 2147483646 w 32"/>
                <a:gd name="T63" fmla="*/ 2147483646 h 123"/>
                <a:gd name="T64" fmla="*/ 2147483646 w 32"/>
                <a:gd name="T65" fmla="*/ 2147483646 h 123"/>
                <a:gd name="T66" fmla="*/ 2147483646 w 32"/>
                <a:gd name="T67" fmla="*/ 2147483646 h 123"/>
                <a:gd name="T68" fmla="*/ 2147483646 w 32"/>
                <a:gd name="T69" fmla="*/ 2147483646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
                <a:gd name="T106" fmla="*/ 0 h 123"/>
                <a:gd name="T107" fmla="*/ 32 w 32"/>
                <a:gd name="T108" fmla="*/ 123 h 1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 h="123">
                  <a:moveTo>
                    <a:pt x="32" y="3"/>
                  </a:moveTo>
                  <a:lnTo>
                    <a:pt x="32" y="3"/>
                  </a:lnTo>
                  <a:lnTo>
                    <a:pt x="31" y="3"/>
                  </a:lnTo>
                  <a:lnTo>
                    <a:pt x="29" y="2"/>
                  </a:lnTo>
                  <a:lnTo>
                    <a:pt x="27" y="2"/>
                  </a:lnTo>
                  <a:lnTo>
                    <a:pt x="26" y="2"/>
                  </a:lnTo>
                  <a:lnTo>
                    <a:pt x="24" y="0"/>
                  </a:lnTo>
                  <a:lnTo>
                    <a:pt x="22" y="0"/>
                  </a:lnTo>
                  <a:lnTo>
                    <a:pt x="20" y="0"/>
                  </a:lnTo>
                  <a:lnTo>
                    <a:pt x="18" y="0"/>
                  </a:lnTo>
                  <a:lnTo>
                    <a:pt x="14" y="0"/>
                  </a:lnTo>
                  <a:lnTo>
                    <a:pt x="12" y="0"/>
                  </a:lnTo>
                  <a:lnTo>
                    <a:pt x="10" y="2"/>
                  </a:lnTo>
                  <a:lnTo>
                    <a:pt x="6" y="3"/>
                  </a:lnTo>
                  <a:lnTo>
                    <a:pt x="4" y="4"/>
                  </a:lnTo>
                  <a:lnTo>
                    <a:pt x="0" y="6"/>
                  </a:lnTo>
                  <a:lnTo>
                    <a:pt x="0" y="123"/>
                  </a:lnTo>
                  <a:lnTo>
                    <a:pt x="1" y="123"/>
                  </a:lnTo>
                  <a:lnTo>
                    <a:pt x="3" y="123"/>
                  </a:lnTo>
                  <a:lnTo>
                    <a:pt x="4" y="123"/>
                  </a:lnTo>
                  <a:lnTo>
                    <a:pt x="5" y="123"/>
                  </a:lnTo>
                  <a:lnTo>
                    <a:pt x="7" y="122"/>
                  </a:lnTo>
                  <a:lnTo>
                    <a:pt x="8" y="122"/>
                  </a:lnTo>
                  <a:lnTo>
                    <a:pt x="11" y="122"/>
                  </a:lnTo>
                  <a:lnTo>
                    <a:pt x="13" y="121"/>
                  </a:lnTo>
                  <a:lnTo>
                    <a:pt x="15" y="120"/>
                  </a:lnTo>
                  <a:lnTo>
                    <a:pt x="18" y="120"/>
                  </a:lnTo>
                  <a:lnTo>
                    <a:pt x="21" y="118"/>
                  </a:lnTo>
                  <a:lnTo>
                    <a:pt x="24" y="116"/>
                  </a:lnTo>
                  <a:lnTo>
                    <a:pt x="26" y="115"/>
                  </a:lnTo>
                  <a:lnTo>
                    <a:pt x="29" y="114"/>
                  </a:lnTo>
                  <a:lnTo>
                    <a:pt x="32" y="111"/>
                  </a:lnTo>
                  <a:lnTo>
                    <a:pt x="32" y="3"/>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2" name="Freeform 103"/>
            <p:cNvSpPr>
              <a:spLocks/>
            </p:cNvSpPr>
            <p:nvPr/>
          </p:nvSpPr>
          <p:spPr bwMode="auto">
            <a:xfrm>
              <a:off x="1549868" y="3816447"/>
              <a:ext cx="60312" cy="247810"/>
            </a:xfrm>
            <a:custGeom>
              <a:avLst/>
              <a:gdLst>
                <a:gd name="T0" fmla="*/ 2147483646 w 27"/>
                <a:gd name="T1" fmla="*/ 2147483646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0 h 104"/>
                <a:gd name="T14" fmla="*/ 2147483646 w 27"/>
                <a:gd name="T15" fmla="*/ 0 h 104"/>
                <a:gd name="T16" fmla="*/ 2147483646 w 27"/>
                <a:gd name="T17" fmla="*/ 0 h 104"/>
                <a:gd name="T18" fmla="*/ 2147483646 w 27"/>
                <a:gd name="T19" fmla="*/ 0 h 104"/>
                <a:gd name="T20" fmla="*/ 2147483646 w 27"/>
                <a:gd name="T21" fmla="*/ 0 h 104"/>
                <a:gd name="T22" fmla="*/ 2147483646 w 27"/>
                <a:gd name="T23" fmla="*/ 0 h 104"/>
                <a:gd name="T24" fmla="*/ 2147483646 w 27"/>
                <a:gd name="T25" fmla="*/ 0 h 104"/>
                <a:gd name="T26" fmla="*/ 2147483646 w 27"/>
                <a:gd name="T27" fmla="*/ 2147483646 h 104"/>
                <a:gd name="T28" fmla="*/ 2147483646 w 27"/>
                <a:gd name="T29" fmla="*/ 2147483646 h 104"/>
                <a:gd name="T30" fmla="*/ 2147483646 w 27"/>
                <a:gd name="T31" fmla="*/ 2147483646 h 104"/>
                <a:gd name="T32" fmla="*/ 0 w 27"/>
                <a:gd name="T33" fmla="*/ 2147483646 h 104"/>
                <a:gd name="T34" fmla="*/ 0 w 27"/>
                <a:gd name="T35" fmla="*/ 2147483646 h 104"/>
                <a:gd name="T36" fmla="*/ 0 w 27"/>
                <a:gd name="T37" fmla="*/ 2147483646 h 104"/>
                <a:gd name="T38" fmla="*/ 2147483646 w 27"/>
                <a:gd name="T39" fmla="*/ 2147483646 h 104"/>
                <a:gd name="T40" fmla="*/ 2147483646 w 27"/>
                <a:gd name="T41" fmla="*/ 2147483646 h 104"/>
                <a:gd name="T42" fmla="*/ 2147483646 w 27"/>
                <a:gd name="T43" fmla="*/ 2147483646 h 104"/>
                <a:gd name="T44" fmla="*/ 2147483646 w 27"/>
                <a:gd name="T45" fmla="*/ 2147483646 h 104"/>
                <a:gd name="T46" fmla="*/ 2147483646 w 27"/>
                <a:gd name="T47" fmla="*/ 2147483646 h 104"/>
                <a:gd name="T48" fmla="*/ 2147483646 w 27"/>
                <a:gd name="T49" fmla="*/ 2147483646 h 104"/>
                <a:gd name="T50" fmla="*/ 2147483646 w 27"/>
                <a:gd name="T51" fmla="*/ 2147483646 h 104"/>
                <a:gd name="T52" fmla="*/ 2147483646 w 27"/>
                <a:gd name="T53" fmla="*/ 2147483646 h 104"/>
                <a:gd name="T54" fmla="*/ 2147483646 w 27"/>
                <a:gd name="T55" fmla="*/ 2147483646 h 104"/>
                <a:gd name="T56" fmla="*/ 2147483646 w 27"/>
                <a:gd name="T57" fmla="*/ 2147483646 h 104"/>
                <a:gd name="T58" fmla="*/ 2147483646 w 27"/>
                <a:gd name="T59" fmla="*/ 2147483646 h 104"/>
                <a:gd name="T60" fmla="*/ 2147483646 w 27"/>
                <a:gd name="T61" fmla="*/ 2147483646 h 104"/>
                <a:gd name="T62" fmla="*/ 2147483646 w 27"/>
                <a:gd name="T63" fmla="*/ 2147483646 h 104"/>
                <a:gd name="T64" fmla="*/ 2147483646 w 27"/>
                <a:gd name="T65" fmla="*/ 2147483646 h 104"/>
                <a:gd name="T66" fmla="*/ 2147483646 w 27"/>
                <a:gd name="T67" fmla="*/ 2147483646 h 104"/>
                <a:gd name="T68" fmla="*/ 2147483646 w 27"/>
                <a:gd name="T69" fmla="*/ 21474836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
                <a:gd name="T106" fmla="*/ 0 h 104"/>
                <a:gd name="T107" fmla="*/ 27 w 27"/>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2" y="102"/>
                  </a:lnTo>
                  <a:lnTo>
                    <a:pt x="3" y="102"/>
                  </a:lnTo>
                  <a:lnTo>
                    <a:pt x="4" y="102"/>
                  </a:lnTo>
                  <a:lnTo>
                    <a:pt x="6" y="102"/>
                  </a:lnTo>
                  <a:lnTo>
                    <a:pt x="7" y="102"/>
                  </a:lnTo>
                  <a:lnTo>
                    <a:pt x="10" y="101"/>
                  </a:lnTo>
                  <a:lnTo>
                    <a:pt x="11" y="101"/>
                  </a:lnTo>
                  <a:lnTo>
                    <a:pt x="13" y="100"/>
                  </a:lnTo>
                  <a:lnTo>
                    <a:pt x="16" y="99"/>
                  </a:lnTo>
                  <a:lnTo>
                    <a:pt x="18" y="99"/>
                  </a:lnTo>
                  <a:lnTo>
                    <a:pt x="20" y="98"/>
                  </a:lnTo>
                  <a:lnTo>
                    <a:pt x="23" y="96"/>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3" name="Freeform 104"/>
            <p:cNvSpPr>
              <a:spLocks/>
            </p:cNvSpPr>
            <p:nvPr/>
          </p:nvSpPr>
          <p:spPr bwMode="auto">
            <a:xfrm>
              <a:off x="1554337" y="3818830"/>
              <a:ext cx="49143" cy="200154"/>
            </a:xfrm>
            <a:custGeom>
              <a:avLst/>
              <a:gdLst>
                <a:gd name="T0" fmla="*/ 2147483646 w 22"/>
                <a:gd name="T1" fmla="*/ 2147483646 h 84"/>
                <a:gd name="T2" fmla="*/ 2147483646 w 22"/>
                <a:gd name="T3" fmla="*/ 2147483646 h 84"/>
                <a:gd name="T4" fmla="*/ 2147483646 w 22"/>
                <a:gd name="T5" fmla="*/ 2147483646 h 84"/>
                <a:gd name="T6" fmla="*/ 2147483646 w 22"/>
                <a:gd name="T7" fmla="*/ 2147483646 h 84"/>
                <a:gd name="T8" fmla="*/ 2147483646 w 22"/>
                <a:gd name="T9" fmla="*/ 2147483646 h 84"/>
                <a:gd name="T10" fmla="*/ 2147483646 w 22"/>
                <a:gd name="T11" fmla="*/ 0 h 84"/>
                <a:gd name="T12" fmla="*/ 2147483646 w 22"/>
                <a:gd name="T13" fmla="*/ 0 h 84"/>
                <a:gd name="T14" fmla="*/ 2147483646 w 22"/>
                <a:gd name="T15" fmla="*/ 0 h 84"/>
                <a:gd name="T16" fmla="*/ 2147483646 w 22"/>
                <a:gd name="T17" fmla="*/ 0 h 84"/>
                <a:gd name="T18" fmla="*/ 2147483646 w 22"/>
                <a:gd name="T19" fmla="*/ 0 h 84"/>
                <a:gd name="T20" fmla="*/ 2147483646 w 22"/>
                <a:gd name="T21" fmla="*/ 0 h 84"/>
                <a:gd name="T22" fmla="*/ 2147483646 w 22"/>
                <a:gd name="T23" fmla="*/ 0 h 84"/>
                <a:gd name="T24" fmla="*/ 2147483646 w 22"/>
                <a:gd name="T25" fmla="*/ 0 h 84"/>
                <a:gd name="T26" fmla="*/ 2147483646 w 22"/>
                <a:gd name="T27" fmla="*/ 0 h 84"/>
                <a:gd name="T28" fmla="*/ 2147483646 w 22"/>
                <a:gd name="T29" fmla="*/ 2147483646 h 84"/>
                <a:gd name="T30" fmla="*/ 2147483646 w 22"/>
                <a:gd name="T31" fmla="*/ 2147483646 h 84"/>
                <a:gd name="T32" fmla="*/ 0 w 22"/>
                <a:gd name="T33" fmla="*/ 2147483646 h 84"/>
                <a:gd name="T34" fmla="*/ 0 w 22"/>
                <a:gd name="T35" fmla="*/ 2147483646 h 84"/>
                <a:gd name="T36" fmla="*/ 0 w 22"/>
                <a:gd name="T37" fmla="*/ 2147483646 h 84"/>
                <a:gd name="T38" fmla="*/ 0 w 22"/>
                <a:gd name="T39" fmla="*/ 2147483646 h 84"/>
                <a:gd name="T40" fmla="*/ 2147483646 w 22"/>
                <a:gd name="T41" fmla="*/ 2147483646 h 84"/>
                <a:gd name="T42" fmla="*/ 2147483646 w 22"/>
                <a:gd name="T43" fmla="*/ 2147483646 h 84"/>
                <a:gd name="T44" fmla="*/ 2147483646 w 22"/>
                <a:gd name="T45" fmla="*/ 2147483646 h 84"/>
                <a:gd name="T46" fmla="*/ 2147483646 w 22"/>
                <a:gd name="T47" fmla="*/ 2147483646 h 84"/>
                <a:gd name="T48" fmla="*/ 2147483646 w 22"/>
                <a:gd name="T49" fmla="*/ 2147483646 h 84"/>
                <a:gd name="T50" fmla="*/ 2147483646 w 22"/>
                <a:gd name="T51" fmla="*/ 2147483646 h 84"/>
                <a:gd name="T52" fmla="*/ 2147483646 w 22"/>
                <a:gd name="T53" fmla="*/ 2147483646 h 84"/>
                <a:gd name="T54" fmla="*/ 2147483646 w 22"/>
                <a:gd name="T55" fmla="*/ 2147483646 h 84"/>
                <a:gd name="T56" fmla="*/ 2147483646 w 22"/>
                <a:gd name="T57" fmla="*/ 2147483646 h 84"/>
                <a:gd name="T58" fmla="*/ 2147483646 w 22"/>
                <a:gd name="T59" fmla="*/ 2147483646 h 84"/>
                <a:gd name="T60" fmla="*/ 2147483646 w 22"/>
                <a:gd name="T61" fmla="*/ 2147483646 h 84"/>
                <a:gd name="T62" fmla="*/ 2147483646 w 22"/>
                <a:gd name="T63" fmla="*/ 2147483646 h 84"/>
                <a:gd name="T64" fmla="*/ 2147483646 w 22"/>
                <a:gd name="T65" fmla="*/ 2147483646 h 84"/>
                <a:gd name="T66" fmla="*/ 2147483646 w 22"/>
                <a:gd name="T67" fmla="*/ 2147483646 h 84"/>
                <a:gd name="T68" fmla="*/ 2147483646 w 22"/>
                <a:gd name="T69" fmla="*/ 2147483646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84"/>
                <a:gd name="T107" fmla="*/ 22 w 22"/>
                <a:gd name="T108" fmla="*/ 84 h 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84">
                  <a:moveTo>
                    <a:pt x="22" y="1"/>
                  </a:moveTo>
                  <a:lnTo>
                    <a:pt x="22"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1" y="84"/>
                  </a:lnTo>
                  <a:lnTo>
                    <a:pt x="2" y="84"/>
                  </a:lnTo>
                  <a:lnTo>
                    <a:pt x="3" y="84"/>
                  </a:lnTo>
                  <a:lnTo>
                    <a:pt x="4" y="83"/>
                  </a:lnTo>
                  <a:lnTo>
                    <a:pt x="5" y="83"/>
                  </a:lnTo>
                  <a:lnTo>
                    <a:pt x="7" y="83"/>
                  </a:lnTo>
                  <a:lnTo>
                    <a:pt x="9" y="81"/>
                  </a:lnTo>
                  <a:lnTo>
                    <a:pt x="10" y="81"/>
                  </a:lnTo>
                  <a:lnTo>
                    <a:pt x="12" y="80"/>
                  </a:lnTo>
                  <a:lnTo>
                    <a:pt x="14" y="80"/>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4" name="Freeform 105"/>
            <p:cNvSpPr>
              <a:spLocks/>
            </p:cNvSpPr>
            <p:nvPr/>
          </p:nvSpPr>
          <p:spPr bwMode="auto">
            <a:xfrm>
              <a:off x="1556570" y="3818830"/>
              <a:ext cx="37973" cy="154880"/>
            </a:xfrm>
            <a:custGeom>
              <a:avLst/>
              <a:gdLst>
                <a:gd name="T0" fmla="*/ 2147483646 w 17"/>
                <a:gd name="T1" fmla="*/ 2147483646 h 65"/>
                <a:gd name="T2" fmla="*/ 2147483646 w 17"/>
                <a:gd name="T3" fmla="*/ 2147483646 h 65"/>
                <a:gd name="T4" fmla="*/ 2147483646 w 17"/>
                <a:gd name="T5" fmla="*/ 2147483646 h 65"/>
                <a:gd name="T6" fmla="*/ 2147483646 w 17"/>
                <a:gd name="T7" fmla="*/ 2147483646 h 65"/>
                <a:gd name="T8" fmla="*/ 2147483646 w 17"/>
                <a:gd name="T9" fmla="*/ 2147483646 h 65"/>
                <a:gd name="T10" fmla="*/ 2147483646 w 17"/>
                <a:gd name="T11" fmla="*/ 0 h 65"/>
                <a:gd name="T12" fmla="*/ 2147483646 w 17"/>
                <a:gd name="T13" fmla="*/ 2147483646 h 65"/>
                <a:gd name="T14" fmla="*/ 2147483646 w 17"/>
                <a:gd name="T15" fmla="*/ 2147483646 h 65"/>
                <a:gd name="T16" fmla="*/ 0 w 17"/>
                <a:gd name="T17" fmla="*/ 2147483646 h 65"/>
                <a:gd name="T18" fmla="*/ 0 w 17"/>
                <a:gd name="T19" fmla="*/ 2147483646 h 65"/>
                <a:gd name="T20" fmla="*/ 0 w 17"/>
                <a:gd name="T21" fmla="*/ 2147483646 h 65"/>
                <a:gd name="T22" fmla="*/ 2147483646 w 17"/>
                <a:gd name="T23" fmla="*/ 2147483646 h 65"/>
                <a:gd name="T24" fmla="*/ 2147483646 w 17"/>
                <a:gd name="T25" fmla="*/ 2147483646 h 65"/>
                <a:gd name="T26" fmla="*/ 2147483646 w 17"/>
                <a:gd name="T27" fmla="*/ 2147483646 h 65"/>
                <a:gd name="T28" fmla="*/ 2147483646 w 17"/>
                <a:gd name="T29" fmla="*/ 2147483646 h 65"/>
                <a:gd name="T30" fmla="*/ 2147483646 w 17"/>
                <a:gd name="T31" fmla="*/ 2147483646 h 65"/>
                <a:gd name="T32" fmla="*/ 2147483646 w 17"/>
                <a:gd name="T33" fmla="*/ 2147483646 h 65"/>
                <a:gd name="T34" fmla="*/ 2147483646 w 17"/>
                <a:gd name="T35" fmla="*/ 2147483646 h 65"/>
                <a:gd name="T36" fmla="*/ 2147483646 w 17"/>
                <a:gd name="T37" fmla="*/ 2147483646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5"/>
                <a:gd name="T59" fmla="*/ 17 w 1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5">
                  <a:moveTo>
                    <a:pt x="17" y="2"/>
                  </a:moveTo>
                  <a:lnTo>
                    <a:pt x="17" y="2"/>
                  </a:lnTo>
                  <a:lnTo>
                    <a:pt x="16" y="1"/>
                  </a:lnTo>
                  <a:lnTo>
                    <a:pt x="14" y="1"/>
                  </a:lnTo>
                  <a:lnTo>
                    <a:pt x="11" y="1"/>
                  </a:lnTo>
                  <a:lnTo>
                    <a:pt x="9" y="0"/>
                  </a:lnTo>
                  <a:lnTo>
                    <a:pt x="6" y="1"/>
                  </a:lnTo>
                  <a:lnTo>
                    <a:pt x="2" y="2"/>
                  </a:lnTo>
                  <a:lnTo>
                    <a:pt x="0" y="3"/>
                  </a:lnTo>
                  <a:lnTo>
                    <a:pt x="0" y="65"/>
                  </a:lnTo>
                  <a:lnTo>
                    <a:pt x="1" y="65"/>
                  </a:lnTo>
                  <a:lnTo>
                    <a:pt x="3" y="65"/>
                  </a:lnTo>
                  <a:lnTo>
                    <a:pt x="6" y="64"/>
                  </a:lnTo>
                  <a:lnTo>
                    <a:pt x="8" y="64"/>
                  </a:lnTo>
                  <a:lnTo>
                    <a:pt x="11" y="63"/>
                  </a:lnTo>
                  <a:lnTo>
                    <a:pt x="14" y="60"/>
                  </a:lnTo>
                  <a:lnTo>
                    <a:pt x="17" y="58"/>
                  </a:lnTo>
                  <a:lnTo>
                    <a:pt x="17" y="2"/>
                  </a:lnTo>
                  <a:close/>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5" name="Freeform 106"/>
            <p:cNvSpPr>
              <a:spLocks/>
            </p:cNvSpPr>
            <p:nvPr/>
          </p:nvSpPr>
          <p:spPr bwMode="auto">
            <a:xfrm>
              <a:off x="1556570" y="3821212"/>
              <a:ext cx="31273" cy="111992"/>
            </a:xfrm>
            <a:custGeom>
              <a:avLst/>
              <a:gdLst>
                <a:gd name="T0" fmla="*/ 2147483646 w 14"/>
                <a:gd name="T1" fmla="*/ 2147483646 h 47"/>
                <a:gd name="T2" fmla="*/ 2147483646 w 14"/>
                <a:gd name="T3" fmla="*/ 2147483646 h 47"/>
                <a:gd name="T4" fmla="*/ 2147483646 w 14"/>
                <a:gd name="T5" fmla="*/ 2147483646 h 47"/>
                <a:gd name="T6" fmla="*/ 2147483646 w 14"/>
                <a:gd name="T7" fmla="*/ 2147483646 h 47"/>
                <a:gd name="T8" fmla="*/ 2147483646 w 14"/>
                <a:gd name="T9" fmla="*/ 0 h 47"/>
                <a:gd name="T10" fmla="*/ 2147483646 w 14"/>
                <a:gd name="T11" fmla="*/ 0 h 47"/>
                <a:gd name="T12" fmla="*/ 2147483646 w 14"/>
                <a:gd name="T13" fmla="*/ 2147483646 h 47"/>
                <a:gd name="T14" fmla="*/ 2147483646 w 14"/>
                <a:gd name="T15" fmla="*/ 2147483646 h 47"/>
                <a:gd name="T16" fmla="*/ 0 w 14"/>
                <a:gd name="T17" fmla="*/ 2147483646 h 47"/>
                <a:gd name="T18" fmla="*/ 0 w 14"/>
                <a:gd name="T19" fmla="*/ 2147483646 h 47"/>
                <a:gd name="T20" fmla="*/ 2147483646 w 14"/>
                <a:gd name="T21" fmla="*/ 2147483646 h 47"/>
                <a:gd name="T22" fmla="*/ 2147483646 w 14"/>
                <a:gd name="T23" fmla="*/ 2147483646 h 47"/>
                <a:gd name="T24" fmla="*/ 2147483646 w 14"/>
                <a:gd name="T25" fmla="*/ 2147483646 h 47"/>
                <a:gd name="T26" fmla="*/ 2147483646 w 14"/>
                <a:gd name="T27" fmla="*/ 2147483646 h 47"/>
                <a:gd name="T28" fmla="*/ 2147483646 w 14"/>
                <a:gd name="T29" fmla="*/ 2147483646 h 47"/>
                <a:gd name="T30" fmla="*/ 2147483646 w 14"/>
                <a:gd name="T31" fmla="*/ 2147483646 h 47"/>
                <a:gd name="T32" fmla="*/ 2147483646 w 14"/>
                <a:gd name="T33" fmla="*/ 2147483646 h 47"/>
                <a:gd name="T34" fmla="*/ 2147483646 w 14"/>
                <a:gd name="T35" fmla="*/ 2147483646 h 47"/>
                <a:gd name="T36" fmla="*/ 2147483646 w 14"/>
                <a:gd name="T37" fmla="*/ 2147483646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47"/>
                <a:gd name="T59" fmla="*/ 14 w 14"/>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47">
                  <a:moveTo>
                    <a:pt x="14" y="1"/>
                  </a:moveTo>
                  <a:lnTo>
                    <a:pt x="14" y="1"/>
                  </a:lnTo>
                  <a:lnTo>
                    <a:pt x="13" y="1"/>
                  </a:lnTo>
                  <a:lnTo>
                    <a:pt x="11" y="1"/>
                  </a:lnTo>
                  <a:lnTo>
                    <a:pt x="9" y="0"/>
                  </a:lnTo>
                  <a:lnTo>
                    <a:pt x="8" y="0"/>
                  </a:lnTo>
                  <a:lnTo>
                    <a:pt x="6" y="1"/>
                  </a:lnTo>
                  <a:lnTo>
                    <a:pt x="2" y="1"/>
                  </a:lnTo>
                  <a:lnTo>
                    <a:pt x="0" y="3"/>
                  </a:lnTo>
                  <a:lnTo>
                    <a:pt x="0" y="47"/>
                  </a:lnTo>
                  <a:lnTo>
                    <a:pt x="1" y="47"/>
                  </a:lnTo>
                  <a:lnTo>
                    <a:pt x="1" y="45"/>
                  </a:lnTo>
                  <a:lnTo>
                    <a:pt x="3" y="45"/>
                  </a:lnTo>
                  <a:lnTo>
                    <a:pt x="4" y="45"/>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6" name="Freeform 107"/>
            <p:cNvSpPr>
              <a:spLocks/>
            </p:cNvSpPr>
            <p:nvPr/>
          </p:nvSpPr>
          <p:spPr bwMode="auto">
            <a:xfrm>
              <a:off x="1558803" y="3823596"/>
              <a:ext cx="20105" cy="64334"/>
            </a:xfrm>
            <a:custGeom>
              <a:avLst/>
              <a:gdLst>
                <a:gd name="T0" fmla="*/ 2147483646 w 9"/>
                <a:gd name="T1" fmla="*/ 2147483646 h 27"/>
                <a:gd name="T2" fmla="*/ 2147483646 w 9"/>
                <a:gd name="T3" fmla="*/ 2147483646 h 27"/>
                <a:gd name="T4" fmla="*/ 2147483646 w 9"/>
                <a:gd name="T5" fmla="*/ 2147483646 h 27"/>
                <a:gd name="T6" fmla="*/ 2147483646 w 9"/>
                <a:gd name="T7" fmla="*/ 2147483646 h 27"/>
                <a:gd name="T8" fmla="*/ 2147483646 w 9"/>
                <a:gd name="T9" fmla="*/ 0 h 27"/>
                <a:gd name="T10" fmla="*/ 2147483646 w 9"/>
                <a:gd name="T11" fmla="*/ 0 h 27"/>
                <a:gd name="T12" fmla="*/ 2147483646 w 9"/>
                <a:gd name="T13" fmla="*/ 0 h 27"/>
                <a:gd name="T14" fmla="*/ 2147483646 w 9"/>
                <a:gd name="T15" fmla="*/ 2147483646 h 27"/>
                <a:gd name="T16" fmla="*/ 0 w 9"/>
                <a:gd name="T17" fmla="*/ 2147483646 h 27"/>
                <a:gd name="T18" fmla="*/ 0 w 9"/>
                <a:gd name="T19" fmla="*/ 2147483646 h 27"/>
                <a:gd name="T20" fmla="*/ 0 w 9"/>
                <a:gd name="T21" fmla="*/ 2147483646 h 27"/>
                <a:gd name="T22" fmla="*/ 2147483646 w 9"/>
                <a:gd name="T23" fmla="*/ 2147483646 h 27"/>
                <a:gd name="T24" fmla="*/ 2147483646 w 9"/>
                <a:gd name="T25" fmla="*/ 2147483646 h 27"/>
                <a:gd name="T26" fmla="*/ 2147483646 w 9"/>
                <a:gd name="T27" fmla="*/ 2147483646 h 27"/>
                <a:gd name="T28" fmla="*/ 2147483646 w 9"/>
                <a:gd name="T29" fmla="*/ 2147483646 h 27"/>
                <a:gd name="T30" fmla="*/ 2147483646 w 9"/>
                <a:gd name="T31" fmla="*/ 2147483646 h 27"/>
                <a:gd name="T32" fmla="*/ 2147483646 w 9"/>
                <a:gd name="T33" fmla="*/ 2147483646 h 27"/>
                <a:gd name="T34" fmla="*/ 2147483646 w 9"/>
                <a:gd name="T35" fmla="*/ 2147483646 h 27"/>
                <a:gd name="T36" fmla="*/ 2147483646 w 9"/>
                <a:gd name="T37" fmla="*/ 2147483646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27"/>
                <a:gd name="T59" fmla="*/ 9 w 9"/>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27">
                  <a:moveTo>
                    <a:pt x="9" y="1"/>
                  </a:moveTo>
                  <a:lnTo>
                    <a:pt x="9" y="1"/>
                  </a:lnTo>
                  <a:lnTo>
                    <a:pt x="8" y="1"/>
                  </a:lnTo>
                  <a:lnTo>
                    <a:pt x="7" y="1"/>
                  </a:lnTo>
                  <a:lnTo>
                    <a:pt x="6" y="0"/>
                  </a:lnTo>
                  <a:lnTo>
                    <a:pt x="5" y="0"/>
                  </a:lnTo>
                  <a:lnTo>
                    <a:pt x="3" y="0"/>
                  </a:lnTo>
                  <a:lnTo>
                    <a:pt x="1" y="1"/>
                  </a:lnTo>
                  <a:lnTo>
                    <a:pt x="0" y="2"/>
                  </a:lnTo>
                  <a:lnTo>
                    <a:pt x="0" y="27"/>
                  </a:lnTo>
                  <a:lnTo>
                    <a:pt x="1" y="27"/>
                  </a:lnTo>
                  <a:lnTo>
                    <a:pt x="2" y="27"/>
                  </a:lnTo>
                  <a:lnTo>
                    <a:pt x="3" y="27"/>
                  </a:lnTo>
                  <a:lnTo>
                    <a:pt x="5" y="26"/>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7" name="Freeform 108"/>
            <p:cNvSpPr>
              <a:spLocks/>
            </p:cNvSpPr>
            <p:nvPr/>
          </p:nvSpPr>
          <p:spPr bwMode="auto">
            <a:xfrm>
              <a:off x="1806751" y="4007070"/>
              <a:ext cx="31273" cy="30977"/>
            </a:xfrm>
            <a:custGeom>
              <a:avLst/>
              <a:gdLst>
                <a:gd name="T0" fmla="*/ 2147483646 w 14"/>
                <a:gd name="T1" fmla="*/ 2147483646 h 13"/>
                <a:gd name="T2" fmla="*/ 2147483646 w 14"/>
                <a:gd name="T3" fmla="*/ 2147483646 h 13"/>
                <a:gd name="T4" fmla="*/ 2147483646 w 14"/>
                <a:gd name="T5" fmla="*/ 2147483646 h 13"/>
                <a:gd name="T6" fmla="*/ 2147483646 w 14"/>
                <a:gd name="T7" fmla="*/ 2147483646 h 13"/>
                <a:gd name="T8" fmla="*/ 2147483646 w 14"/>
                <a:gd name="T9" fmla="*/ 2147483646 h 13"/>
                <a:gd name="T10" fmla="*/ 2147483646 w 14"/>
                <a:gd name="T11" fmla="*/ 2147483646 h 13"/>
                <a:gd name="T12" fmla="*/ 2147483646 w 14"/>
                <a:gd name="T13" fmla="*/ 2147483646 h 13"/>
                <a:gd name="T14" fmla="*/ 2147483646 w 14"/>
                <a:gd name="T15" fmla="*/ 2147483646 h 13"/>
                <a:gd name="T16" fmla="*/ 2147483646 w 14"/>
                <a:gd name="T17" fmla="*/ 2147483646 h 13"/>
                <a:gd name="T18" fmla="*/ 2147483646 w 14"/>
                <a:gd name="T19" fmla="*/ 2147483646 h 13"/>
                <a:gd name="T20" fmla="*/ 2147483646 w 14"/>
                <a:gd name="T21" fmla="*/ 2147483646 h 13"/>
                <a:gd name="T22" fmla="*/ 2147483646 w 14"/>
                <a:gd name="T23" fmla="*/ 2147483646 h 13"/>
                <a:gd name="T24" fmla="*/ 2147483646 w 14"/>
                <a:gd name="T25" fmla="*/ 2147483646 h 13"/>
                <a:gd name="T26" fmla="*/ 2147483646 w 14"/>
                <a:gd name="T27" fmla="*/ 0 h 13"/>
                <a:gd name="T28" fmla="*/ 2147483646 w 14"/>
                <a:gd name="T29" fmla="*/ 0 h 13"/>
                <a:gd name="T30" fmla="*/ 2147483646 w 14"/>
                <a:gd name="T31" fmla="*/ 0 h 13"/>
                <a:gd name="T32" fmla="*/ 2147483646 w 14"/>
                <a:gd name="T33" fmla="*/ 0 h 13"/>
                <a:gd name="T34" fmla="*/ 2147483646 w 14"/>
                <a:gd name="T35" fmla="*/ 0 h 13"/>
                <a:gd name="T36" fmla="*/ 2147483646 w 14"/>
                <a:gd name="T37" fmla="*/ 0 h 13"/>
                <a:gd name="T38" fmla="*/ 2147483646 w 14"/>
                <a:gd name="T39" fmla="*/ 0 h 13"/>
                <a:gd name="T40" fmla="*/ 2147483646 w 14"/>
                <a:gd name="T41" fmla="*/ 2147483646 h 13"/>
                <a:gd name="T42" fmla="*/ 2147483646 w 14"/>
                <a:gd name="T43" fmla="*/ 2147483646 h 13"/>
                <a:gd name="T44" fmla="*/ 2147483646 w 14"/>
                <a:gd name="T45" fmla="*/ 2147483646 h 13"/>
                <a:gd name="T46" fmla="*/ 0 w 14"/>
                <a:gd name="T47" fmla="*/ 2147483646 h 13"/>
                <a:gd name="T48" fmla="*/ 0 w 14"/>
                <a:gd name="T49" fmla="*/ 2147483646 h 13"/>
                <a:gd name="T50" fmla="*/ 0 w 14"/>
                <a:gd name="T51" fmla="*/ 2147483646 h 13"/>
                <a:gd name="T52" fmla="*/ 2147483646 w 14"/>
                <a:gd name="T53" fmla="*/ 2147483646 h 13"/>
                <a:gd name="T54" fmla="*/ 2147483646 w 14"/>
                <a:gd name="T55" fmla="*/ 2147483646 h 13"/>
                <a:gd name="T56" fmla="*/ 2147483646 w 14"/>
                <a:gd name="T57" fmla="*/ 2147483646 h 13"/>
                <a:gd name="T58" fmla="*/ 2147483646 w 14"/>
                <a:gd name="T59" fmla="*/ 2147483646 h 13"/>
                <a:gd name="T60" fmla="*/ 2147483646 w 14"/>
                <a:gd name="T61" fmla="*/ 2147483646 h 13"/>
                <a:gd name="T62" fmla="*/ 2147483646 w 14"/>
                <a:gd name="T63" fmla="*/ 2147483646 h 13"/>
                <a:gd name="T64" fmla="*/ 2147483646 w 14"/>
                <a:gd name="T65" fmla="*/ 2147483646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13"/>
                <a:gd name="T101" fmla="*/ 14 w 14"/>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13">
                  <a:moveTo>
                    <a:pt x="7" y="13"/>
                  </a:moveTo>
                  <a:lnTo>
                    <a:pt x="8" y="13"/>
                  </a:lnTo>
                  <a:lnTo>
                    <a:pt x="9" y="13"/>
                  </a:lnTo>
                  <a:lnTo>
                    <a:pt x="10" y="12"/>
                  </a:lnTo>
                  <a:lnTo>
                    <a:pt x="11" y="11"/>
                  </a:lnTo>
                  <a:lnTo>
                    <a:pt x="13" y="11"/>
                  </a:lnTo>
                  <a:lnTo>
                    <a:pt x="13" y="9"/>
                  </a:lnTo>
                  <a:lnTo>
                    <a:pt x="14" y="7"/>
                  </a:lnTo>
                  <a:lnTo>
                    <a:pt x="14" y="6"/>
                  </a:lnTo>
                  <a:lnTo>
                    <a:pt x="14" y="5"/>
                  </a:lnTo>
                  <a:lnTo>
                    <a:pt x="13" y="4"/>
                  </a:lnTo>
                  <a:lnTo>
                    <a:pt x="13" y="2"/>
                  </a:lnTo>
                  <a:lnTo>
                    <a:pt x="11" y="1"/>
                  </a:lnTo>
                  <a:lnTo>
                    <a:pt x="10" y="0"/>
                  </a:lnTo>
                  <a:lnTo>
                    <a:pt x="9" y="0"/>
                  </a:lnTo>
                  <a:lnTo>
                    <a:pt x="8" y="0"/>
                  </a:lnTo>
                  <a:lnTo>
                    <a:pt x="7" y="0"/>
                  </a:lnTo>
                  <a:lnTo>
                    <a:pt x="6" y="0"/>
                  </a:lnTo>
                  <a:lnTo>
                    <a:pt x="4" y="0"/>
                  </a:lnTo>
                  <a:lnTo>
                    <a:pt x="3" y="0"/>
                  </a:lnTo>
                  <a:lnTo>
                    <a:pt x="2" y="1"/>
                  </a:lnTo>
                  <a:lnTo>
                    <a:pt x="1" y="2"/>
                  </a:lnTo>
                  <a:lnTo>
                    <a:pt x="1" y="4"/>
                  </a:lnTo>
                  <a:lnTo>
                    <a:pt x="0" y="5"/>
                  </a:lnTo>
                  <a:lnTo>
                    <a:pt x="0" y="6"/>
                  </a:lnTo>
                  <a:lnTo>
                    <a:pt x="0" y="7"/>
                  </a:lnTo>
                  <a:lnTo>
                    <a:pt x="1" y="9"/>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8" name="Freeform 109"/>
            <p:cNvSpPr>
              <a:spLocks/>
            </p:cNvSpPr>
            <p:nvPr/>
          </p:nvSpPr>
          <p:spPr bwMode="auto">
            <a:xfrm>
              <a:off x="1715167" y="4007070"/>
              <a:ext cx="15637" cy="16680"/>
            </a:xfrm>
            <a:custGeom>
              <a:avLst/>
              <a:gdLst>
                <a:gd name="T0" fmla="*/ 2147483646 w 7"/>
                <a:gd name="T1" fmla="*/ 2147483646 h 7"/>
                <a:gd name="T2" fmla="*/ 2147483646 w 7"/>
                <a:gd name="T3" fmla="*/ 2147483646 h 7"/>
                <a:gd name="T4" fmla="*/ 2147483646 w 7"/>
                <a:gd name="T5" fmla="*/ 2147483646 h 7"/>
                <a:gd name="T6" fmla="*/ 2147483646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2147483646 w 7"/>
                <a:gd name="T19" fmla="*/ 0 h 7"/>
                <a:gd name="T20" fmla="*/ 2147483646 w 7"/>
                <a:gd name="T21" fmla="*/ 2147483646 h 7"/>
                <a:gd name="T22" fmla="*/ 0 w 7"/>
                <a:gd name="T23" fmla="*/ 2147483646 h 7"/>
                <a:gd name="T24" fmla="*/ 0 w 7"/>
                <a:gd name="T25" fmla="*/ 2147483646 h 7"/>
                <a:gd name="T26" fmla="*/ 0 w 7"/>
                <a:gd name="T27" fmla="*/ 2147483646 h 7"/>
                <a:gd name="T28" fmla="*/ 2147483646 w 7"/>
                <a:gd name="T29" fmla="*/ 2147483646 h 7"/>
                <a:gd name="T30" fmla="*/ 2147483646 w 7"/>
                <a:gd name="T31" fmla="*/ 2147483646 h 7"/>
                <a:gd name="T32" fmla="*/ 2147483646 w 7"/>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3" y="7"/>
                  </a:moveTo>
                  <a:lnTo>
                    <a:pt x="5" y="6"/>
                  </a:lnTo>
                  <a:lnTo>
                    <a:pt x="6" y="6"/>
                  </a:lnTo>
                  <a:lnTo>
                    <a:pt x="6" y="5"/>
                  </a:lnTo>
                  <a:lnTo>
                    <a:pt x="7" y="4"/>
                  </a:lnTo>
                  <a:lnTo>
                    <a:pt x="6" y="1"/>
                  </a:lnTo>
                  <a:lnTo>
                    <a:pt x="5" y="0"/>
                  </a:lnTo>
                  <a:lnTo>
                    <a:pt x="3" y="0"/>
                  </a:lnTo>
                  <a:lnTo>
                    <a:pt x="2" y="0"/>
                  </a:lnTo>
                  <a:lnTo>
                    <a:pt x="1" y="1"/>
                  </a:lnTo>
                  <a:lnTo>
                    <a:pt x="0" y="1"/>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99" name="Freeform 110"/>
            <p:cNvSpPr>
              <a:spLocks/>
            </p:cNvSpPr>
            <p:nvPr/>
          </p:nvSpPr>
          <p:spPr bwMode="auto">
            <a:xfrm>
              <a:off x="1741973" y="4007070"/>
              <a:ext cx="11170" cy="16680"/>
            </a:xfrm>
            <a:custGeom>
              <a:avLst/>
              <a:gdLst>
                <a:gd name="T0" fmla="*/ 2147483646 w 5"/>
                <a:gd name="T1" fmla="*/ 2147483646 h 7"/>
                <a:gd name="T2" fmla="*/ 2147483646 w 5"/>
                <a:gd name="T3" fmla="*/ 2147483646 h 7"/>
                <a:gd name="T4" fmla="*/ 2147483646 w 5"/>
                <a:gd name="T5" fmla="*/ 2147483646 h 7"/>
                <a:gd name="T6" fmla="*/ 2147483646 w 5"/>
                <a:gd name="T7" fmla="*/ 2147483646 h 7"/>
                <a:gd name="T8" fmla="*/ 2147483646 w 5"/>
                <a:gd name="T9" fmla="*/ 2147483646 h 7"/>
                <a:gd name="T10" fmla="*/ 2147483646 w 5"/>
                <a:gd name="T11" fmla="*/ 2147483646 h 7"/>
                <a:gd name="T12" fmla="*/ 2147483646 w 5"/>
                <a:gd name="T13" fmla="*/ 2147483646 h 7"/>
                <a:gd name="T14" fmla="*/ 2147483646 w 5"/>
                <a:gd name="T15" fmla="*/ 0 h 7"/>
                <a:gd name="T16" fmla="*/ 2147483646 w 5"/>
                <a:gd name="T17" fmla="*/ 0 h 7"/>
                <a:gd name="T18" fmla="*/ 2147483646 w 5"/>
                <a:gd name="T19" fmla="*/ 0 h 7"/>
                <a:gd name="T20" fmla="*/ 2147483646 w 5"/>
                <a:gd name="T21" fmla="*/ 2147483646 h 7"/>
                <a:gd name="T22" fmla="*/ 0 w 5"/>
                <a:gd name="T23" fmla="*/ 2147483646 h 7"/>
                <a:gd name="T24" fmla="*/ 0 w 5"/>
                <a:gd name="T25" fmla="*/ 2147483646 h 7"/>
                <a:gd name="T26" fmla="*/ 0 w 5"/>
                <a:gd name="T27" fmla="*/ 2147483646 h 7"/>
                <a:gd name="T28" fmla="*/ 2147483646 w 5"/>
                <a:gd name="T29" fmla="*/ 2147483646 h 7"/>
                <a:gd name="T30" fmla="*/ 2147483646 w 5"/>
                <a:gd name="T31" fmla="*/ 2147483646 h 7"/>
                <a:gd name="T32" fmla="*/ 2147483646 w 5"/>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7"/>
                <a:gd name="T53" fmla="*/ 5 w 5"/>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7">
                  <a:moveTo>
                    <a:pt x="3" y="7"/>
                  </a:moveTo>
                  <a:lnTo>
                    <a:pt x="4" y="7"/>
                  </a:lnTo>
                  <a:lnTo>
                    <a:pt x="5" y="6"/>
                  </a:lnTo>
                  <a:lnTo>
                    <a:pt x="5" y="5"/>
                  </a:lnTo>
                  <a:lnTo>
                    <a:pt x="5" y="4"/>
                  </a:lnTo>
                  <a:lnTo>
                    <a:pt x="5" y="2"/>
                  </a:lnTo>
                  <a:lnTo>
                    <a:pt x="5" y="1"/>
                  </a:lnTo>
                  <a:lnTo>
                    <a:pt x="4" y="0"/>
                  </a:lnTo>
                  <a:lnTo>
                    <a:pt x="3" y="0"/>
                  </a:lnTo>
                  <a:lnTo>
                    <a:pt x="2" y="0"/>
                  </a:lnTo>
                  <a:lnTo>
                    <a:pt x="1" y="1"/>
                  </a:lnTo>
                  <a:lnTo>
                    <a:pt x="0" y="2"/>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0" name="Freeform 111"/>
            <p:cNvSpPr>
              <a:spLocks/>
            </p:cNvSpPr>
            <p:nvPr/>
          </p:nvSpPr>
          <p:spPr bwMode="auto">
            <a:xfrm>
              <a:off x="1639220" y="3787853"/>
              <a:ext cx="42442" cy="219216"/>
            </a:xfrm>
            <a:custGeom>
              <a:avLst/>
              <a:gdLst>
                <a:gd name="T0" fmla="*/ 2147483646 w 19"/>
                <a:gd name="T1" fmla="*/ 2147483646 h 92"/>
                <a:gd name="T2" fmla="*/ 2147483646 w 19"/>
                <a:gd name="T3" fmla="*/ 2147483646 h 92"/>
                <a:gd name="T4" fmla="*/ 2147483646 w 19"/>
                <a:gd name="T5" fmla="*/ 2147483646 h 92"/>
                <a:gd name="T6" fmla="*/ 2147483646 w 19"/>
                <a:gd name="T7" fmla="*/ 2147483646 h 92"/>
                <a:gd name="T8" fmla="*/ 2147483646 w 19"/>
                <a:gd name="T9" fmla="*/ 2147483646 h 92"/>
                <a:gd name="T10" fmla="*/ 0 w 19"/>
                <a:gd name="T11" fmla="*/ 2147483646 h 92"/>
                <a:gd name="T12" fmla="*/ 0 w 19"/>
                <a:gd name="T13" fmla="*/ 2147483646 h 92"/>
                <a:gd name="T14" fmla="*/ 2147483646 w 19"/>
                <a:gd name="T15" fmla="*/ 2147483646 h 92"/>
                <a:gd name="T16" fmla="*/ 2147483646 w 19"/>
                <a:gd name="T17" fmla="*/ 2147483646 h 92"/>
                <a:gd name="T18" fmla="*/ 2147483646 w 19"/>
                <a:gd name="T19" fmla="*/ 2147483646 h 92"/>
                <a:gd name="T20" fmla="*/ 2147483646 w 19"/>
                <a:gd name="T21" fmla="*/ 2147483646 h 92"/>
                <a:gd name="T22" fmla="*/ 2147483646 w 19"/>
                <a:gd name="T23" fmla="*/ 2147483646 h 92"/>
                <a:gd name="T24" fmla="*/ 2147483646 w 19"/>
                <a:gd name="T25" fmla="*/ 2147483646 h 92"/>
                <a:gd name="T26" fmla="*/ 2147483646 w 19"/>
                <a:gd name="T27" fmla="*/ 2147483646 h 92"/>
                <a:gd name="T28" fmla="*/ 2147483646 w 19"/>
                <a:gd name="T29" fmla="*/ 2147483646 h 92"/>
                <a:gd name="T30" fmla="*/ 2147483646 w 19"/>
                <a:gd name="T31" fmla="*/ 2147483646 h 92"/>
                <a:gd name="T32" fmla="*/ 2147483646 w 19"/>
                <a:gd name="T33" fmla="*/ 2147483646 h 92"/>
                <a:gd name="T34" fmla="*/ 2147483646 w 19"/>
                <a:gd name="T35" fmla="*/ 2147483646 h 92"/>
                <a:gd name="T36" fmla="*/ 2147483646 w 19"/>
                <a:gd name="T37" fmla="*/ 0 h 92"/>
                <a:gd name="T38" fmla="*/ 2147483646 w 19"/>
                <a:gd name="T39" fmla="*/ 0 h 92"/>
                <a:gd name="T40" fmla="*/ 2147483646 w 19"/>
                <a:gd name="T41" fmla="*/ 0 h 92"/>
                <a:gd name="T42" fmla="*/ 2147483646 w 19"/>
                <a:gd name="T43" fmla="*/ 0 h 92"/>
                <a:gd name="T44" fmla="*/ 2147483646 w 19"/>
                <a:gd name="T45" fmla="*/ 0 h 92"/>
                <a:gd name="T46" fmla="*/ 2147483646 w 19"/>
                <a:gd name="T47" fmla="*/ 0 h 92"/>
                <a:gd name="T48" fmla="*/ 2147483646 w 19"/>
                <a:gd name="T49" fmla="*/ 0 h 92"/>
                <a:gd name="T50" fmla="*/ 2147483646 w 19"/>
                <a:gd name="T51" fmla="*/ 2147483646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92"/>
                <a:gd name="T80" fmla="*/ 19 w 19"/>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92">
                  <a:moveTo>
                    <a:pt x="6" y="1"/>
                  </a:moveTo>
                  <a:lnTo>
                    <a:pt x="6" y="3"/>
                  </a:lnTo>
                  <a:lnTo>
                    <a:pt x="4" y="8"/>
                  </a:lnTo>
                  <a:lnTo>
                    <a:pt x="2" y="16"/>
                  </a:lnTo>
                  <a:lnTo>
                    <a:pt x="1" y="28"/>
                  </a:lnTo>
                  <a:lnTo>
                    <a:pt x="0" y="41"/>
                  </a:lnTo>
                  <a:lnTo>
                    <a:pt x="0" y="56"/>
                  </a:lnTo>
                  <a:lnTo>
                    <a:pt x="1" y="73"/>
                  </a:lnTo>
                  <a:lnTo>
                    <a:pt x="5" y="92"/>
                  </a:lnTo>
                  <a:lnTo>
                    <a:pt x="19" y="91"/>
                  </a:lnTo>
                  <a:lnTo>
                    <a:pt x="18" y="89"/>
                  </a:lnTo>
                  <a:lnTo>
                    <a:pt x="16" y="80"/>
                  </a:lnTo>
                  <a:lnTo>
                    <a:pt x="15" y="70"/>
                  </a:lnTo>
                  <a:lnTo>
                    <a:pt x="14" y="56"/>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1" name="Freeform 112"/>
            <p:cNvSpPr>
              <a:spLocks/>
            </p:cNvSpPr>
            <p:nvPr/>
          </p:nvSpPr>
          <p:spPr bwMode="auto">
            <a:xfrm>
              <a:off x="1858127" y="3759262"/>
              <a:ext cx="60312" cy="245427"/>
            </a:xfrm>
            <a:custGeom>
              <a:avLst/>
              <a:gdLst>
                <a:gd name="T0" fmla="*/ 2147483646 w 27"/>
                <a:gd name="T1" fmla="*/ 0 h 103"/>
                <a:gd name="T2" fmla="*/ 2147483646 w 27"/>
                <a:gd name="T3" fmla="*/ 2147483646 h 103"/>
                <a:gd name="T4" fmla="*/ 2147483646 w 27"/>
                <a:gd name="T5" fmla="*/ 2147483646 h 103"/>
                <a:gd name="T6" fmla="*/ 2147483646 w 27"/>
                <a:gd name="T7" fmla="*/ 2147483646 h 103"/>
                <a:gd name="T8" fmla="*/ 2147483646 w 27"/>
                <a:gd name="T9" fmla="*/ 2147483646 h 103"/>
                <a:gd name="T10" fmla="*/ 2147483646 w 27"/>
                <a:gd name="T11" fmla="*/ 2147483646 h 103"/>
                <a:gd name="T12" fmla="*/ 2147483646 w 27"/>
                <a:gd name="T13" fmla="*/ 2147483646 h 103"/>
                <a:gd name="T14" fmla="*/ 2147483646 w 27"/>
                <a:gd name="T15" fmla="*/ 2147483646 h 103"/>
                <a:gd name="T16" fmla="*/ 2147483646 w 27"/>
                <a:gd name="T17" fmla="*/ 2147483646 h 103"/>
                <a:gd name="T18" fmla="*/ 2147483646 w 27"/>
                <a:gd name="T19" fmla="*/ 2147483646 h 103"/>
                <a:gd name="T20" fmla="*/ 2147483646 w 27"/>
                <a:gd name="T21" fmla="*/ 2147483646 h 103"/>
                <a:gd name="T22" fmla="*/ 2147483646 w 27"/>
                <a:gd name="T23" fmla="*/ 2147483646 h 103"/>
                <a:gd name="T24" fmla="*/ 2147483646 w 27"/>
                <a:gd name="T25" fmla="*/ 2147483646 h 103"/>
                <a:gd name="T26" fmla="*/ 2147483646 w 27"/>
                <a:gd name="T27" fmla="*/ 2147483646 h 103"/>
                <a:gd name="T28" fmla="*/ 0 w 27"/>
                <a:gd name="T29" fmla="*/ 2147483646 h 103"/>
                <a:gd name="T30" fmla="*/ 2147483646 w 27"/>
                <a:gd name="T31" fmla="*/ 2147483646 h 103"/>
                <a:gd name="T32" fmla="*/ 2147483646 w 27"/>
                <a:gd name="T33" fmla="*/ 2147483646 h 103"/>
                <a:gd name="T34" fmla="*/ 2147483646 w 27"/>
                <a:gd name="T35" fmla="*/ 0 h 103"/>
                <a:gd name="T36" fmla="*/ 2147483646 w 27"/>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03"/>
                <a:gd name="T59" fmla="*/ 27 w 27"/>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03">
                  <a:moveTo>
                    <a:pt x="27" y="0"/>
                  </a:moveTo>
                  <a:lnTo>
                    <a:pt x="26" y="1"/>
                  </a:lnTo>
                  <a:lnTo>
                    <a:pt x="25" y="4"/>
                  </a:lnTo>
                  <a:lnTo>
                    <a:pt x="22" y="9"/>
                  </a:lnTo>
                  <a:lnTo>
                    <a:pt x="20" y="18"/>
                  </a:lnTo>
                  <a:lnTo>
                    <a:pt x="18" y="32"/>
                  </a:lnTo>
                  <a:lnTo>
                    <a:pt x="16" y="49"/>
                  </a:lnTo>
                  <a:lnTo>
                    <a:pt x="18" y="73"/>
                  </a:lnTo>
                  <a:lnTo>
                    <a:pt x="20" y="103"/>
                  </a:lnTo>
                  <a:lnTo>
                    <a:pt x="5" y="103"/>
                  </a:lnTo>
                  <a:lnTo>
                    <a:pt x="5" y="101"/>
                  </a:lnTo>
                  <a:lnTo>
                    <a:pt x="4" y="91"/>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2" name="Freeform 113"/>
            <p:cNvSpPr>
              <a:spLocks/>
            </p:cNvSpPr>
            <p:nvPr/>
          </p:nvSpPr>
          <p:spPr bwMode="auto">
            <a:xfrm>
              <a:off x="1639220" y="3799770"/>
              <a:ext cx="40208" cy="190623"/>
            </a:xfrm>
            <a:custGeom>
              <a:avLst/>
              <a:gdLst>
                <a:gd name="T0" fmla="*/ 2147483646 w 18"/>
                <a:gd name="T1" fmla="*/ 2147483646 h 80"/>
                <a:gd name="T2" fmla="*/ 2147483646 w 18"/>
                <a:gd name="T3" fmla="*/ 2147483646 h 80"/>
                <a:gd name="T4" fmla="*/ 2147483646 w 18"/>
                <a:gd name="T5" fmla="*/ 2147483646 h 80"/>
                <a:gd name="T6" fmla="*/ 2147483646 w 18"/>
                <a:gd name="T7" fmla="*/ 2147483646 h 80"/>
                <a:gd name="T8" fmla="*/ 2147483646 w 18"/>
                <a:gd name="T9" fmla="*/ 2147483646 h 80"/>
                <a:gd name="T10" fmla="*/ 0 w 18"/>
                <a:gd name="T11" fmla="*/ 2147483646 h 80"/>
                <a:gd name="T12" fmla="*/ 2147483646 w 18"/>
                <a:gd name="T13" fmla="*/ 2147483646 h 80"/>
                <a:gd name="T14" fmla="*/ 2147483646 w 18"/>
                <a:gd name="T15" fmla="*/ 2147483646 h 80"/>
                <a:gd name="T16" fmla="*/ 2147483646 w 18"/>
                <a:gd name="T17" fmla="*/ 2147483646 h 80"/>
                <a:gd name="T18" fmla="*/ 2147483646 w 18"/>
                <a:gd name="T19" fmla="*/ 2147483646 h 80"/>
                <a:gd name="T20" fmla="*/ 2147483646 w 18"/>
                <a:gd name="T21" fmla="*/ 2147483646 h 80"/>
                <a:gd name="T22" fmla="*/ 2147483646 w 18"/>
                <a:gd name="T23" fmla="*/ 2147483646 h 80"/>
                <a:gd name="T24" fmla="*/ 2147483646 w 18"/>
                <a:gd name="T25" fmla="*/ 2147483646 h 80"/>
                <a:gd name="T26" fmla="*/ 2147483646 w 18"/>
                <a:gd name="T27" fmla="*/ 2147483646 h 80"/>
                <a:gd name="T28" fmla="*/ 2147483646 w 18"/>
                <a:gd name="T29" fmla="*/ 2147483646 h 80"/>
                <a:gd name="T30" fmla="*/ 2147483646 w 18"/>
                <a:gd name="T31" fmla="*/ 2147483646 h 80"/>
                <a:gd name="T32" fmla="*/ 2147483646 w 18"/>
                <a:gd name="T33" fmla="*/ 2147483646 h 80"/>
                <a:gd name="T34" fmla="*/ 2147483646 w 18"/>
                <a:gd name="T35" fmla="*/ 2147483646 h 80"/>
                <a:gd name="T36" fmla="*/ 2147483646 w 18"/>
                <a:gd name="T37" fmla="*/ 2147483646 h 80"/>
                <a:gd name="T38" fmla="*/ 2147483646 w 18"/>
                <a:gd name="T39" fmla="*/ 2147483646 h 80"/>
                <a:gd name="T40" fmla="*/ 2147483646 w 18"/>
                <a:gd name="T41" fmla="*/ 2147483646 h 80"/>
                <a:gd name="T42" fmla="*/ 2147483646 w 18"/>
                <a:gd name="T43" fmla="*/ 0 h 80"/>
                <a:gd name="T44" fmla="*/ 2147483646 w 18"/>
                <a:gd name="T45" fmla="*/ 0 h 80"/>
                <a:gd name="T46" fmla="*/ 2147483646 w 18"/>
                <a:gd name="T47" fmla="*/ 0 h 80"/>
                <a:gd name="T48" fmla="*/ 2147483646 w 18"/>
                <a:gd name="T49" fmla="*/ 2147483646 h 80"/>
                <a:gd name="T50" fmla="*/ 2147483646 w 18"/>
                <a:gd name="T51" fmla="*/ 2147483646 h 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80"/>
                <a:gd name="T80" fmla="*/ 18 w 18"/>
                <a:gd name="T81" fmla="*/ 80 h 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1"/>
                  </a:lnTo>
                  <a:lnTo>
                    <a:pt x="13" y="50"/>
                  </a:lnTo>
                  <a:lnTo>
                    <a:pt x="12" y="37"/>
                  </a:lnTo>
                  <a:lnTo>
                    <a:pt x="12" y="24"/>
                  </a:lnTo>
                  <a:lnTo>
                    <a:pt x="14" y="1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3" name="Freeform 114"/>
            <p:cNvSpPr>
              <a:spLocks/>
            </p:cNvSpPr>
            <p:nvPr/>
          </p:nvSpPr>
          <p:spPr bwMode="auto">
            <a:xfrm>
              <a:off x="1641453" y="3811681"/>
              <a:ext cx="31273" cy="164413"/>
            </a:xfrm>
            <a:custGeom>
              <a:avLst/>
              <a:gdLst>
                <a:gd name="T0" fmla="*/ 2147483646 w 14"/>
                <a:gd name="T1" fmla="*/ 2147483646 h 69"/>
                <a:gd name="T2" fmla="*/ 2147483646 w 14"/>
                <a:gd name="T3" fmla="*/ 2147483646 h 69"/>
                <a:gd name="T4" fmla="*/ 2147483646 w 14"/>
                <a:gd name="T5" fmla="*/ 2147483646 h 69"/>
                <a:gd name="T6" fmla="*/ 2147483646 w 14"/>
                <a:gd name="T7" fmla="*/ 2147483646 h 69"/>
                <a:gd name="T8" fmla="*/ 2147483646 w 14"/>
                <a:gd name="T9" fmla="*/ 2147483646 h 69"/>
                <a:gd name="T10" fmla="*/ 0 w 14"/>
                <a:gd name="T11" fmla="*/ 2147483646 h 69"/>
                <a:gd name="T12" fmla="*/ 0 w 14"/>
                <a:gd name="T13" fmla="*/ 2147483646 h 69"/>
                <a:gd name="T14" fmla="*/ 2147483646 w 14"/>
                <a:gd name="T15" fmla="*/ 2147483646 h 69"/>
                <a:gd name="T16" fmla="*/ 2147483646 w 14"/>
                <a:gd name="T17" fmla="*/ 2147483646 h 69"/>
                <a:gd name="T18" fmla="*/ 2147483646 w 14"/>
                <a:gd name="T19" fmla="*/ 2147483646 h 69"/>
                <a:gd name="T20" fmla="*/ 2147483646 w 14"/>
                <a:gd name="T21" fmla="*/ 2147483646 h 69"/>
                <a:gd name="T22" fmla="*/ 2147483646 w 14"/>
                <a:gd name="T23" fmla="*/ 2147483646 h 69"/>
                <a:gd name="T24" fmla="*/ 2147483646 w 14"/>
                <a:gd name="T25" fmla="*/ 2147483646 h 69"/>
                <a:gd name="T26" fmla="*/ 2147483646 w 14"/>
                <a:gd name="T27" fmla="*/ 2147483646 h 69"/>
                <a:gd name="T28" fmla="*/ 2147483646 w 14"/>
                <a:gd name="T29" fmla="*/ 2147483646 h 69"/>
                <a:gd name="T30" fmla="*/ 2147483646 w 14"/>
                <a:gd name="T31" fmla="*/ 2147483646 h 69"/>
                <a:gd name="T32" fmla="*/ 2147483646 w 14"/>
                <a:gd name="T33" fmla="*/ 2147483646 h 69"/>
                <a:gd name="T34" fmla="*/ 2147483646 w 14"/>
                <a:gd name="T35" fmla="*/ 2147483646 h 69"/>
                <a:gd name="T36" fmla="*/ 2147483646 w 14"/>
                <a:gd name="T37" fmla="*/ 2147483646 h 69"/>
                <a:gd name="T38" fmla="*/ 2147483646 w 14"/>
                <a:gd name="T39" fmla="*/ 0 h 69"/>
                <a:gd name="T40" fmla="*/ 2147483646 w 14"/>
                <a:gd name="T41" fmla="*/ 0 h 69"/>
                <a:gd name="T42" fmla="*/ 2147483646 w 14"/>
                <a:gd name="T43" fmla="*/ 0 h 69"/>
                <a:gd name="T44" fmla="*/ 2147483646 w 14"/>
                <a:gd name="T45" fmla="*/ 0 h 69"/>
                <a:gd name="T46" fmla="*/ 2147483646 w 14"/>
                <a:gd name="T47" fmla="*/ 0 h 69"/>
                <a:gd name="T48" fmla="*/ 2147483646 w 14"/>
                <a:gd name="T49" fmla="*/ 0 h 69"/>
                <a:gd name="T50" fmla="*/ 2147483646 w 14"/>
                <a:gd name="T51" fmla="*/ 2147483646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69"/>
                <a:gd name="T80" fmla="*/ 14 w 14"/>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69">
                  <a:moveTo>
                    <a:pt x="5" y="2"/>
                  </a:moveTo>
                  <a:lnTo>
                    <a:pt x="5" y="3"/>
                  </a:lnTo>
                  <a:lnTo>
                    <a:pt x="4" y="7"/>
                  </a:lnTo>
                  <a:lnTo>
                    <a:pt x="3" y="13"/>
                  </a:lnTo>
                  <a:lnTo>
                    <a:pt x="1" y="21"/>
                  </a:lnTo>
                  <a:lnTo>
                    <a:pt x="0" y="31"/>
                  </a:lnTo>
                  <a:lnTo>
                    <a:pt x="0" y="42"/>
                  </a:lnTo>
                  <a:lnTo>
                    <a:pt x="1" y="55"/>
                  </a:lnTo>
                  <a:lnTo>
                    <a:pt x="4" y="69"/>
                  </a:lnTo>
                  <a:lnTo>
                    <a:pt x="14" y="68"/>
                  </a:lnTo>
                  <a:lnTo>
                    <a:pt x="13" y="67"/>
                  </a:lnTo>
                  <a:lnTo>
                    <a:pt x="13" y="61"/>
                  </a:lnTo>
                  <a:lnTo>
                    <a:pt x="12" y="53"/>
                  </a:lnTo>
                  <a:lnTo>
                    <a:pt x="11" y="42"/>
                  </a:lnTo>
                  <a:lnTo>
                    <a:pt x="10" y="32"/>
                  </a:lnTo>
                  <a:lnTo>
                    <a:pt x="10" y="20"/>
                  </a:lnTo>
                  <a:lnTo>
                    <a:pt x="12" y="10"/>
                  </a:lnTo>
                  <a:lnTo>
                    <a:pt x="14" y="2"/>
                  </a:lnTo>
                  <a:lnTo>
                    <a:pt x="14" y="0"/>
                  </a:lnTo>
                  <a:lnTo>
                    <a:pt x="13" y="0"/>
                  </a:lnTo>
                  <a:lnTo>
                    <a:pt x="11" y="0"/>
                  </a:lnTo>
                  <a:lnTo>
                    <a:pt x="8" y="0"/>
                  </a:lnTo>
                  <a:lnTo>
                    <a:pt x="5" y="2"/>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4" name="Freeform 115"/>
            <p:cNvSpPr>
              <a:spLocks/>
            </p:cNvSpPr>
            <p:nvPr/>
          </p:nvSpPr>
          <p:spPr bwMode="auto">
            <a:xfrm>
              <a:off x="1643686" y="3825979"/>
              <a:ext cx="26805" cy="133436"/>
            </a:xfrm>
            <a:custGeom>
              <a:avLst/>
              <a:gdLst>
                <a:gd name="T0" fmla="*/ 2147483646 w 12"/>
                <a:gd name="T1" fmla="*/ 2147483646 h 56"/>
                <a:gd name="T2" fmla="*/ 2147483646 w 12"/>
                <a:gd name="T3" fmla="*/ 2147483646 h 56"/>
                <a:gd name="T4" fmla="*/ 2147483646 w 12"/>
                <a:gd name="T5" fmla="*/ 2147483646 h 56"/>
                <a:gd name="T6" fmla="*/ 2147483646 w 12"/>
                <a:gd name="T7" fmla="*/ 2147483646 h 56"/>
                <a:gd name="T8" fmla="*/ 0 w 12"/>
                <a:gd name="T9" fmla="*/ 2147483646 h 56"/>
                <a:gd name="T10" fmla="*/ 0 w 12"/>
                <a:gd name="T11" fmla="*/ 2147483646 h 56"/>
                <a:gd name="T12" fmla="*/ 0 w 12"/>
                <a:gd name="T13" fmla="*/ 2147483646 h 56"/>
                <a:gd name="T14" fmla="*/ 2147483646 w 12"/>
                <a:gd name="T15" fmla="*/ 2147483646 h 56"/>
                <a:gd name="T16" fmla="*/ 2147483646 w 12"/>
                <a:gd name="T17" fmla="*/ 2147483646 h 56"/>
                <a:gd name="T18" fmla="*/ 2147483646 w 12"/>
                <a:gd name="T19" fmla="*/ 2147483646 h 56"/>
                <a:gd name="T20" fmla="*/ 2147483646 w 12"/>
                <a:gd name="T21" fmla="*/ 2147483646 h 56"/>
                <a:gd name="T22" fmla="*/ 2147483646 w 12"/>
                <a:gd name="T23" fmla="*/ 2147483646 h 56"/>
                <a:gd name="T24" fmla="*/ 2147483646 w 12"/>
                <a:gd name="T25" fmla="*/ 2147483646 h 56"/>
                <a:gd name="T26" fmla="*/ 2147483646 w 12"/>
                <a:gd name="T27" fmla="*/ 2147483646 h 56"/>
                <a:gd name="T28" fmla="*/ 2147483646 w 12"/>
                <a:gd name="T29" fmla="*/ 2147483646 h 56"/>
                <a:gd name="T30" fmla="*/ 2147483646 w 12"/>
                <a:gd name="T31" fmla="*/ 2147483646 h 56"/>
                <a:gd name="T32" fmla="*/ 2147483646 w 12"/>
                <a:gd name="T33" fmla="*/ 2147483646 h 56"/>
                <a:gd name="T34" fmla="*/ 2147483646 w 12"/>
                <a:gd name="T35" fmla="*/ 0 h 56"/>
                <a:gd name="T36" fmla="*/ 2147483646 w 12"/>
                <a:gd name="T37" fmla="*/ 0 h 56"/>
                <a:gd name="T38" fmla="*/ 2147483646 w 12"/>
                <a:gd name="T39" fmla="*/ 0 h 56"/>
                <a:gd name="T40" fmla="*/ 2147483646 w 12"/>
                <a:gd name="T41" fmla="*/ 0 h 56"/>
                <a:gd name="T42" fmla="*/ 2147483646 w 12"/>
                <a:gd name="T43" fmla="*/ 0 h 56"/>
                <a:gd name="T44" fmla="*/ 2147483646 w 12"/>
                <a:gd name="T45" fmla="*/ 0 h 56"/>
                <a:gd name="T46" fmla="*/ 2147483646 w 12"/>
                <a:gd name="T47" fmla="*/ 0 h 56"/>
                <a:gd name="T48" fmla="*/ 2147483646 w 12"/>
                <a:gd name="T49" fmla="*/ 0 h 56"/>
                <a:gd name="T50" fmla="*/ 2147483646 w 12"/>
                <a:gd name="T51" fmla="*/ 2147483646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
                <a:gd name="T79" fmla="*/ 0 h 56"/>
                <a:gd name="T80" fmla="*/ 12 w 12"/>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 h="56">
                  <a:moveTo>
                    <a:pt x="4" y="1"/>
                  </a:moveTo>
                  <a:lnTo>
                    <a:pt x="3" y="1"/>
                  </a:lnTo>
                  <a:lnTo>
                    <a:pt x="3" y="5"/>
                  </a:lnTo>
                  <a:lnTo>
                    <a:pt x="2" y="11"/>
                  </a:lnTo>
                  <a:lnTo>
                    <a:pt x="0" y="17"/>
                  </a:lnTo>
                  <a:lnTo>
                    <a:pt x="0" y="25"/>
                  </a:lnTo>
                  <a:lnTo>
                    <a:pt x="0" y="35"/>
                  </a:lnTo>
                  <a:lnTo>
                    <a:pt x="2" y="46"/>
                  </a:lnTo>
                  <a:lnTo>
                    <a:pt x="3" y="56"/>
                  </a:lnTo>
                  <a:lnTo>
                    <a:pt x="11" y="56"/>
                  </a:lnTo>
                  <a:lnTo>
                    <a:pt x="11" y="55"/>
                  </a:lnTo>
                  <a:lnTo>
                    <a:pt x="10" y="50"/>
                  </a:lnTo>
                  <a:lnTo>
                    <a:pt x="10" y="43"/>
                  </a:lnTo>
                  <a:lnTo>
                    <a:pt x="9" y="35"/>
                  </a:lnTo>
                  <a:lnTo>
                    <a:pt x="7" y="26"/>
                  </a:lnTo>
                  <a:lnTo>
                    <a:pt x="9" y="17"/>
                  </a:lnTo>
                  <a:lnTo>
                    <a:pt x="10" y="7"/>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5" name="Freeform 116"/>
            <p:cNvSpPr>
              <a:spLocks/>
            </p:cNvSpPr>
            <p:nvPr/>
          </p:nvSpPr>
          <p:spPr bwMode="auto">
            <a:xfrm>
              <a:off x="1643686" y="3837893"/>
              <a:ext cx="22338" cy="107225"/>
            </a:xfrm>
            <a:custGeom>
              <a:avLst/>
              <a:gdLst>
                <a:gd name="T0" fmla="*/ 2147483646 w 10"/>
                <a:gd name="T1" fmla="*/ 2147483646 h 45"/>
                <a:gd name="T2" fmla="*/ 2147483646 w 10"/>
                <a:gd name="T3" fmla="*/ 2147483646 h 45"/>
                <a:gd name="T4" fmla="*/ 2147483646 w 10"/>
                <a:gd name="T5" fmla="*/ 2147483646 h 45"/>
                <a:gd name="T6" fmla="*/ 2147483646 w 10"/>
                <a:gd name="T7" fmla="*/ 2147483646 h 45"/>
                <a:gd name="T8" fmla="*/ 2147483646 w 10"/>
                <a:gd name="T9" fmla="*/ 2147483646 h 45"/>
                <a:gd name="T10" fmla="*/ 0 w 10"/>
                <a:gd name="T11" fmla="*/ 2147483646 h 45"/>
                <a:gd name="T12" fmla="*/ 0 w 10"/>
                <a:gd name="T13" fmla="*/ 2147483646 h 45"/>
                <a:gd name="T14" fmla="*/ 2147483646 w 10"/>
                <a:gd name="T15" fmla="*/ 2147483646 h 45"/>
                <a:gd name="T16" fmla="*/ 2147483646 w 10"/>
                <a:gd name="T17" fmla="*/ 2147483646 h 45"/>
                <a:gd name="T18" fmla="*/ 2147483646 w 10"/>
                <a:gd name="T19" fmla="*/ 2147483646 h 45"/>
                <a:gd name="T20" fmla="*/ 2147483646 w 10"/>
                <a:gd name="T21" fmla="*/ 2147483646 h 45"/>
                <a:gd name="T22" fmla="*/ 2147483646 w 10"/>
                <a:gd name="T23" fmla="*/ 2147483646 h 45"/>
                <a:gd name="T24" fmla="*/ 2147483646 w 10"/>
                <a:gd name="T25" fmla="*/ 2147483646 h 45"/>
                <a:gd name="T26" fmla="*/ 2147483646 w 10"/>
                <a:gd name="T27" fmla="*/ 2147483646 h 45"/>
                <a:gd name="T28" fmla="*/ 2147483646 w 10"/>
                <a:gd name="T29" fmla="*/ 2147483646 h 45"/>
                <a:gd name="T30" fmla="*/ 2147483646 w 10"/>
                <a:gd name="T31" fmla="*/ 2147483646 h 45"/>
                <a:gd name="T32" fmla="*/ 2147483646 w 10"/>
                <a:gd name="T33" fmla="*/ 2147483646 h 45"/>
                <a:gd name="T34" fmla="*/ 2147483646 w 10"/>
                <a:gd name="T35" fmla="*/ 2147483646 h 45"/>
                <a:gd name="T36" fmla="*/ 2147483646 w 10"/>
                <a:gd name="T37" fmla="*/ 2147483646 h 45"/>
                <a:gd name="T38" fmla="*/ 2147483646 w 10"/>
                <a:gd name="T39" fmla="*/ 2147483646 h 45"/>
                <a:gd name="T40" fmla="*/ 2147483646 w 10"/>
                <a:gd name="T41" fmla="*/ 0 h 45"/>
                <a:gd name="T42" fmla="*/ 2147483646 w 10"/>
                <a:gd name="T43" fmla="*/ 0 h 45"/>
                <a:gd name="T44" fmla="*/ 2147483646 w 10"/>
                <a:gd name="T45" fmla="*/ 0 h 45"/>
                <a:gd name="T46" fmla="*/ 2147483646 w 10"/>
                <a:gd name="T47" fmla="*/ 0 h 45"/>
                <a:gd name="T48" fmla="*/ 2147483646 w 10"/>
                <a:gd name="T49" fmla="*/ 2147483646 h 45"/>
                <a:gd name="T50" fmla="*/ 2147483646 w 10"/>
                <a:gd name="T51" fmla="*/ 2147483646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
                <a:gd name="T79" fmla="*/ 0 h 45"/>
                <a:gd name="T80" fmla="*/ 10 w 10"/>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 h="45">
                  <a:moveTo>
                    <a:pt x="4" y="1"/>
                  </a:moveTo>
                  <a:lnTo>
                    <a:pt x="3" y="2"/>
                  </a:lnTo>
                  <a:lnTo>
                    <a:pt x="3" y="5"/>
                  </a:lnTo>
                  <a:lnTo>
                    <a:pt x="2" y="8"/>
                  </a:lnTo>
                  <a:lnTo>
                    <a:pt x="2" y="14"/>
                  </a:lnTo>
                  <a:lnTo>
                    <a:pt x="0" y="21"/>
                  </a:lnTo>
                  <a:lnTo>
                    <a:pt x="0" y="28"/>
                  </a:lnTo>
                  <a:lnTo>
                    <a:pt x="2" y="36"/>
                  </a:lnTo>
                  <a:lnTo>
                    <a:pt x="3" y="45"/>
                  </a:lnTo>
                  <a:lnTo>
                    <a:pt x="10" y="45"/>
                  </a:lnTo>
                  <a:lnTo>
                    <a:pt x="10" y="43"/>
                  </a:lnTo>
                  <a:lnTo>
                    <a:pt x="9" y="40"/>
                  </a:lnTo>
                  <a:lnTo>
                    <a:pt x="7" y="35"/>
                  </a:lnTo>
                  <a:lnTo>
                    <a:pt x="7" y="28"/>
                  </a:lnTo>
                  <a:lnTo>
                    <a:pt x="6" y="21"/>
                  </a:lnTo>
                  <a:lnTo>
                    <a:pt x="7" y="14"/>
                  </a:lnTo>
                  <a:lnTo>
                    <a:pt x="7" y="7"/>
                  </a:lnTo>
                  <a:lnTo>
                    <a:pt x="10" y="1"/>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6" name="Freeform 117"/>
            <p:cNvSpPr>
              <a:spLocks/>
            </p:cNvSpPr>
            <p:nvPr/>
          </p:nvSpPr>
          <p:spPr bwMode="auto">
            <a:xfrm>
              <a:off x="1648155" y="3852189"/>
              <a:ext cx="15637" cy="76249"/>
            </a:xfrm>
            <a:custGeom>
              <a:avLst/>
              <a:gdLst>
                <a:gd name="T0" fmla="*/ 2147483646 w 7"/>
                <a:gd name="T1" fmla="*/ 2147483646 h 32"/>
                <a:gd name="T2" fmla="*/ 2147483646 w 7"/>
                <a:gd name="T3" fmla="*/ 2147483646 h 32"/>
                <a:gd name="T4" fmla="*/ 2147483646 w 7"/>
                <a:gd name="T5" fmla="*/ 2147483646 h 32"/>
                <a:gd name="T6" fmla="*/ 0 w 7"/>
                <a:gd name="T7" fmla="*/ 2147483646 h 32"/>
                <a:gd name="T8" fmla="*/ 0 w 7"/>
                <a:gd name="T9" fmla="*/ 2147483646 h 32"/>
                <a:gd name="T10" fmla="*/ 0 w 7"/>
                <a:gd name="T11" fmla="*/ 2147483646 h 32"/>
                <a:gd name="T12" fmla="*/ 0 w 7"/>
                <a:gd name="T13" fmla="*/ 2147483646 h 32"/>
                <a:gd name="T14" fmla="*/ 0 w 7"/>
                <a:gd name="T15" fmla="*/ 2147483646 h 32"/>
                <a:gd name="T16" fmla="*/ 2147483646 w 7"/>
                <a:gd name="T17" fmla="*/ 2147483646 h 32"/>
                <a:gd name="T18" fmla="*/ 2147483646 w 7"/>
                <a:gd name="T19" fmla="*/ 2147483646 h 32"/>
                <a:gd name="T20" fmla="*/ 2147483646 w 7"/>
                <a:gd name="T21" fmla="*/ 2147483646 h 32"/>
                <a:gd name="T22" fmla="*/ 2147483646 w 7"/>
                <a:gd name="T23" fmla="*/ 2147483646 h 32"/>
                <a:gd name="T24" fmla="*/ 2147483646 w 7"/>
                <a:gd name="T25" fmla="*/ 2147483646 h 32"/>
                <a:gd name="T26" fmla="*/ 2147483646 w 7"/>
                <a:gd name="T27" fmla="*/ 2147483646 h 32"/>
                <a:gd name="T28" fmla="*/ 2147483646 w 7"/>
                <a:gd name="T29" fmla="*/ 2147483646 h 32"/>
                <a:gd name="T30" fmla="*/ 2147483646 w 7"/>
                <a:gd name="T31" fmla="*/ 2147483646 h 32"/>
                <a:gd name="T32" fmla="*/ 2147483646 w 7"/>
                <a:gd name="T33" fmla="*/ 2147483646 h 32"/>
                <a:gd name="T34" fmla="*/ 2147483646 w 7"/>
                <a:gd name="T35" fmla="*/ 0 h 32"/>
                <a:gd name="T36" fmla="*/ 2147483646 w 7"/>
                <a:gd name="T37" fmla="*/ 0 h 32"/>
                <a:gd name="T38" fmla="*/ 2147483646 w 7"/>
                <a:gd name="T39" fmla="*/ 0 h 32"/>
                <a:gd name="T40" fmla="*/ 2147483646 w 7"/>
                <a:gd name="T41" fmla="*/ 0 h 32"/>
                <a:gd name="T42" fmla="*/ 2147483646 w 7"/>
                <a:gd name="T43" fmla="*/ 0 h 32"/>
                <a:gd name="T44" fmla="*/ 2147483646 w 7"/>
                <a:gd name="T45" fmla="*/ 0 h 32"/>
                <a:gd name="T46" fmla="*/ 2147483646 w 7"/>
                <a:gd name="T47" fmla="*/ 0 h 32"/>
                <a:gd name="T48" fmla="*/ 2147483646 w 7"/>
                <a:gd name="T49" fmla="*/ 0 h 32"/>
                <a:gd name="T50" fmla="*/ 2147483646 w 7"/>
                <a:gd name="T51" fmla="*/ 2147483646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
                <a:gd name="T79" fmla="*/ 0 h 32"/>
                <a:gd name="T80" fmla="*/ 7 w 7"/>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 h="32">
                  <a:moveTo>
                    <a:pt x="2" y="1"/>
                  </a:moveTo>
                  <a:lnTo>
                    <a:pt x="1" y="1"/>
                  </a:lnTo>
                  <a:lnTo>
                    <a:pt x="1" y="3"/>
                  </a:lnTo>
                  <a:lnTo>
                    <a:pt x="0" y="6"/>
                  </a:lnTo>
                  <a:lnTo>
                    <a:pt x="0" y="10"/>
                  </a:lnTo>
                  <a:lnTo>
                    <a:pt x="0" y="15"/>
                  </a:lnTo>
                  <a:lnTo>
                    <a:pt x="0" y="20"/>
                  </a:lnTo>
                  <a:lnTo>
                    <a:pt x="0" y="27"/>
                  </a:lnTo>
                  <a:lnTo>
                    <a:pt x="1" y="32"/>
                  </a:lnTo>
                  <a:lnTo>
                    <a:pt x="5" y="32"/>
                  </a:lnTo>
                  <a:lnTo>
                    <a:pt x="5" y="31"/>
                  </a:lnTo>
                  <a:lnTo>
                    <a:pt x="5" y="29"/>
                  </a:lnTo>
                  <a:lnTo>
                    <a:pt x="4" y="25"/>
                  </a:lnTo>
                  <a:lnTo>
                    <a:pt x="4" y="20"/>
                  </a:lnTo>
                  <a:lnTo>
                    <a:pt x="4" y="15"/>
                  </a:lnTo>
                  <a:lnTo>
                    <a:pt x="4" y="9"/>
                  </a:lnTo>
                  <a:lnTo>
                    <a:pt x="4" y="4"/>
                  </a:lnTo>
                  <a:lnTo>
                    <a:pt x="7"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7" name="Freeform 118"/>
            <p:cNvSpPr>
              <a:spLocks/>
            </p:cNvSpPr>
            <p:nvPr/>
          </p:nvSpPr>
          <p:spPr bwMode="auto">
            <a:xfrm>
              <a:off x="1860363" y="3773557"/>
              <a:ext cx="53610" cy="214451"/>
            </a:xfrm>
            <a:custGeom>
              <a:avLst/>
              <a:gdLst>
                <a:gd name="T0" fmla="*/ 2147483646 w 24"/>
                <a:gd name="T1" fmla="*/ 2147483646 h 90"/>
                <a:gd name="T2" fmla="*/ 2147483646 w 24"/>
                <a:gd name="T3" fmla="*/ 2147483646 h 90"/>
                <a:gd name="T4" fmla="*/ 2147483646 w 24"/>
                <a:gd name="T5" fmla="*/ 2147483646 h 90"/>
                <a:gd name="T6" fmla="*/ 2147483646 w 24"/>
                <a:gd name="T7" fmla="*/ 2147483646 h 90"/>
                <a:gd name="T8" fmla="*/ 2147483646 w 24"/>
                <a:gd name="T9" fmla="*/ 2147483646 h 90"/>
                <a:gd name="T10" fmla="*/ 2147483646 w 24"/>
                <a:gd name="T11" fmla="*/ 2147483646 h 90"/>
                <a:gd name="T12" fmla="*/ 2147483646 w 24"/>
                <a:gd name="T13" fmla="*/ 2147483646 h 90"/>
                <a:gd name="T14" fmla="*/ 2147483646 w 24"/>
                <a:gd name="T15" fmla="*/ 2147483646 h 90"/>
                <a:gd name="T16" fmla="*/ 2147483646 w 24"/>
                <a:gd name="T17" fmla="*/ 2147483646 h 90"/>
                <a:gd name="T18" fmla="*/ 2147483646 w 24"/>
                <a:gd name="T19" fmla="*/ 2147483646 h 90"/>
                <a:gd name="T20" fmla="*/ 2147483646 w 24"/>
                <a:gd name="T21" fmla="*/ 2147483646 h 90"/>
                <a:gd name="T22" fmla="*/ 2147483646 w 24"/>
                <a:gd name="T23" fmla="*/ 2147483646 h 90"/>
                <a:gd name="T24" fmla="*/ 2147483646 w 24"/>
                <a:gd name="T25" fmla="*/ 2147483646 h 90"/>
                <a:gd name="T26" fmla="*/ 0 w 24"/>
                <a:gd name="T27" fmla="*/ 2147483646 h 90"/>
                <a:gd name="T28" fmla="*/ 0 w 24"/>
                <a:gd name="T29" fmla="*/ 2147483646 h 90"/>
                <a:gd name="T30" fmla="*/ 2147483646 w 24"/>
                <a:gd name="T31" fmla="*/ 2147483646 h 90"/>
                <a:gd name="T32" fmla="*/ 2147483646 w 24"/>
                <a:gd name="T33" fmla="*/ 2147483646 h 90"/>
                <a:gd name="T34" fmla="*/ 2147483646 w 24"/>
                <a:gd name="T35" fmla="*/ 0 h 90"/>
                <a:gd name="T36" fmla="*/ 2147483646 w 24"/>
                <a:gd name="T37" fmla="*/ 2147483646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0"/>
                <a:gd name="T59" fmla="*/ 24 w 24"/>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0">
                  <a:moveTo>
                    <a:pt x="24" y="1"/>
                  </a:moveTo>
                  <a:lnTo>
                    <a:pt x="22" y="1"/>
                  </a:lnTo>
                  <a:lnTo>
                    <a:pt x="21" y="3"/>
                  </a:lnTo>
                  <a:lnTo>
                    <a:pt x="19" y="8"/>
                  </a:lnTo>
                  <a:lnTo>
                    <a:pt x="17" y="16"/>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8" name="Freeform 119"/>
            <p:cNvSpPr>
              <a:spLocks/>
            </p:cNvSpPr>
            <p:nvPr/>
          </p:nvSpPr>
          <p:spPr bwMode="auto">
            <a:xfrm>
              <a:off x="1862596" y="3790237"/>
              <a:ext cx="42442" cy="181092"/>
            </a:xfrm>
            <a:custGeom>
              <a:avLst/>
              <a:gdLst>
                <a:gd name="T0" fmla="*/ 2147483646 w 19"/>
                <a:gd name="T1" fmla="*/ 0 h 76"/>
                <a:gd name="T2" fmla="*/ 2147483646 w 19"/>
                <a:gd name="T3" fmla="*/ 0 h 76"/>
                <a:gd name="T4" fmla="*/ 2147483646 w 19"/>
                <a:gd name="T5" fmla="*/ 2147483646 h 76"/>
                <a:gd name="T6" fmla="*/ 2147483646 w 19"/>
                <a:gd name="T7" fmla="*/ 2147483646 h 76"/>
                <a:gd name="T8" fmla="*/ 2147483646 w 19"/>
                <a:gd name="T9" fmla="*/ 2147483646 h 76"/>
                <a:gd name="T10" fmla="*/ 2147483646 w 19"/>
                <a:gd name="T11" fmla="*/ 2147483646 h 76"/>
                <a:gd name="T12" fmla="*/ 2147483646 w 19"/>
                <a:gd name="T13" fmla="*/ 2147483646 h 76"/>
                <a:gd name="T14" fmla="*/ 2147483646 w 19"/>
                <a:gd name="T15" fmla="*/ 2147483646 h 76"/>
                <a:gd name="T16" fmla="*/ 2147483646 w 19"/>
                <a:gd name="T17" fmla="*/ 2147483646 h 76"/>
                <a:gd name="T18" fmla="*/ 2147483646 w 19"/>
                <a:gd name="T19" fmla="*/ 2147483646 h 76"/>
                <a:gd name="T20" fmla="*/ 2147483646 w 19"/>
                <a:gd name="T21" fmla="*/ 2147483646 h 76"/>
                <a:gd name="T22" fmla="*/ 2147483646 w 19"/>
                <a:gd name="T23" fmla="*/ 2147483646 h 76"/>
                <a:gd name="T24" fmla="*/ 2147483646 w 19"/>
                <a:gd name="T25" fmla="*/ 2147483646 h 76"/>
                <a:gd name="T26" fmla="*/ 0 w 19"/>
                <a:gd name="T27" fmla="*/ 2147483646 h 76"/>
                <a:gd name="T28" fmla="*/ 0 w 19"/>
                <a:gd name="T29" fmla="*/ 2147483646 h 76"/>
                <a:gd name="T30" fmla="*/ 0 w 19"/>
                <a:gd name="T31" fmla="*/ 2147483646 h 76"/>
                <a:gd name="T32" fmla="*/ 2147483646 w 19"/>
                <a:gd name="T33" fmla="*/ 2147483646 h 76"/>
                <a:gd name="T34" fmla="*/ 2147483646 w 19"/>
                <a:gd name="T35" fmla="*/ 0 h 76"/>
                <a:gd name="T36" fmla="*/ 2147483646 w 19"/>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76"/>
                <a:gd name="T59" fmla="*/ 19 w 19"/>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76">
                  <a:moveTo>
                    <a:pt x="19" y="0"/>
                  </a:moveTo>
                  <a:lnTo>
                    <a:pt x="19" y="0"/>
                  </a:lnTo>
                  <a:lnTo>
                    <a:pt x="18" y="2"/>
                  </a:lnTo>
                  <a:lnTo>
                    <a:pt x="17" y="7"/>
                  </a:lnTo>
                  <a:lnTo>
                    <a:pt x="14" y="13"/>
                  </a:lnTo>
                  <a:lnTo>
                    <a:pt x="13" y="22"/>
                  </a:lnTo>
                  <a:lnTo>
                    <a:pt x="12" y="36"/>
                  </a:lnTo>
                  <a:lnTo>
                    <a:pt x="13" y="54"/>
                  </a:lnTo>
                  <a:lnTo>
                    <a:pt x="14" y="76"/>
                  </a:lnTo>
                  <a:lnTo>
                    <a:pt x="4" y="76"/>
                  </a:lnTo>
                  <a:lnTo>
                    <a:pt x="4" y="74"/>
                  </a:lnTo>
                  <a:lnTo>
                    <a:pt x="3" y="68"/>
                  </a:lnTo>
                  <a:lnTo>
                    <a:pt x="2" y="58"/>
                  </a:lnTo>
                  <a:lnTo>
                    <a:pt x="0" y="47"/>
                  </a:lnTo>
                  <a:lnTo>
                    <a:pt x="0" y="35"/>
                  </a:lnTo>
                  <a:lnTo>
                    <a:pt x="0" y="22"/>
                  </a:lnTo>
                  <a:lnTo>
                    <a:pt x="3" y="9"/>
                  </a:lnTo>
                  <a:lnTo>
                    <a:pt x="6" y="0"/>
                  </a:lnTo>
                  <a:lnTo>
                    <a:pt x="19" y="0"/>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09" name="Freeform 120"/>
            <p:cNvSpPr>
              <a:spLocks/>
            </p:cNvSpPr>
            <p:nvPr/>
          </p:nvSpPr>
          <p:spPr bwMode="auto">
            <a:xfrm>
              <a:off x="1867062" y="3804534"/>
              <a:ext cx="33507" cy="150115"/>
            </a:xfrm>
            <a:custGeom>
              <a:avLst/>
              <a:gdLst>
                <a:gd name="T0" fmla="*/ 2147483646 w 15"/>
                <a:gd name="T1" fmla="*/ 0 h 63"/>
                <a:gd name="T2" fmla="*/ 2147483646 w 15"/>
                <a:gd name="T3" fmla="*/ 2147483646 h 63"/>
                <a:gd name="T4" fmla="*/ 2147483646 w 15"/>
                <a:gd name="T5" fmla="*/ 2147483646 h 63"/>
                <a:gd name="T6" fmla="*/ 2147483646 w 15"/>
                <a:gd name="T7" fmla="*/ 2147483646 h 63"/>
                <a:gd name="T8" fmla="*/ 2147483646 w 15"/>
                <a:gd name="T9" fmla="*/ 2147483646 h 63"/>
                <a:gd name="T10" fmla="*/ 2147483646 w 15"/>
                <a:gd name="T11" fmla="*/ 2147483646 h 63"/>
                <a:gd name="T12" fmla="*/ 2147483646 w 15"/>
                <a:gd name="T13" fmla="*/ 2147483646 h 63"/>
                <a:gd name="T14" fmla="*/ 2147483646 w 15"/>
                <a:gd name="T15" fmla="*/ 2147483646 h 63"/>
                <a:gd name="T16" fmla="*/ 2147483646 w 15"/>
                <a:gd name="T17" fmla="*/ 2147483646 h 63"/>
                <a:gd name="T18" fmla="*/ 2147483646 w 15"/>
                <a:gd name="T19" fmla="*/ 2147483646 h 63"/>
                <a:gd name="T20" fmla="*/ 2147483646 w 15"/>
                <a:gd name="T21" fmla="*/ 2147483646 h 63"/>
                <a:gd name="T22" fmla="*/ 2147483646 w 15"/>
                <a:gd name="T23" fmla="*/ 2147483646 h 63"/>
                <a:gd name="T24" fmla="*/ 0 w 15"/>
                <a:gd name="T25" fmla="*/ 2147483646 h 63"/>
                <a:gd name="T26" fmla="*/ 0 w 15"/>
                <a:gd name="T27" fmla="*/ 2147483646 h 63"/>
                <a:gd name="T28" fmla="*/ 0 w 15"/>
                <a:gd name="T29" fmla="*/ 2147483646 h 63"/>
                <a:gd name="T30" fmla="*/ 0 w 15"/>
                <a:gd name="T31" fmla="*/ 2147483646 h 63"/>
                <a:gd name="T32" fmla="*/ 2147483646 w 15"/>
                <a:gd name="T33" fmla="*/ 2147483646 h 63"/>
                <a:gd name="T34" fmla="*/ 2147483646 w 15"/>
                <a:gd name="T35" fmla="*/ 0 h 63"/>
                <a:gd name="T36" fmla="*/ 2147483646 w 15"/>
                <a:gd name="T37" fmla="*/ 0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3"/>
                <a:gd name="T59" fmla="*/ 15 w 15"/>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0" name="Freeform 121"/>
            <p:cNvSpPr>
              <a:spLocks/>
            </p:cNvSpPr>
            <p:nvPr/>
          </p:nvSpPr>
          <p:spPr bwMode="auto">
            <a:xfrm>
              <a:off x="1867062" y="3818830"/>
              <a:ext cx="26805" cy="119139"/>
            </a:xfrm>
            <a:custGeom>
              <a:avLst/>
              <a:gdLst>
                <a:gd name="T0" fmla="*/ 2147483646 w 12"/>
                <a:gd name="T1" fmla="*/ 2147483646 h 50"/>
                <a:gd name="T2" fmla="*/ 2147483646 w 12"/>
                <a:gd name="T3" fmla="*/ 2147483646 h 50"/>
                <a:gd name="T4" fmla="*/ 2147483646 w 12"/>
                <a:gd name="T5" fmla="*/ 2147483646 h 50"/>
                <a:gd name="T6" fmla="*/ 2147483646 w 12"/>
                <a:gd name="T7" fmla="*/ 2147483646 h 50"/>
                <a:gd name="T8" fmla="*/ 2147483646 w 12"/>
                <a:gd name="T9" fmla="*/ 2147483646 h 50"/>
                <a:gd name="T10" fmla="*/ 2147483646 w 12"/>
                <a:gd name="T11" fmla="*/ 2147483646 h 50"/>
                <a:gd name="T12" fmla="*/ 2147483646 w 12"/>
                <a:gd name="T13" fmla="*/ 2147483646 h 50"/>
                <a:gd name="T14" fmla="*/ 2147483646 w 12"/>
                <a:gd name="T15" fmla="*/ 2147483646 h 50"/>
                <a:gd name="T16" fmla="*/ 2147483646 w 12"/>
                <a:gd name="T17" fmla="*/ 2147483646 h 50"/>
                <a:gd name="T18" fmla="*/ 2147483646 w 12"/>
                <a:gd name="T19" fmla="*/ 2147483646 h 50"/>
                <a:gd name="T20" fmla="*/ 2147483646 w 12"/>
                <a:gd name="T21" fmla="*/ 2147483646 h 50"/>
                <a:gd name="T22" fmla="*/ 2147483646 w 12"/>
                <a:gd name="T23" fmla="*/ 2147483646 h 50"/>
                <a:gd name="T24" fmla="*/ 2147483646 w 12"/>
                <a:gd name="T25" fmla="*/ 2147483646 h 50"/>
                <a:gd name="T26" fmla="*/ 2147483646 w 12"/>
                <a:gd name="T27" fmla="*/ 2147483646 h 50"/>
                <a:gd name="T28" fmla="*/ 0 w 12"/>
                <a:gd name="T29" fmla="*/ 2147483646 h 50"/>
                <a:gd name="T30" fmla="*/ 2147483646 w 12"/>
                <a:gd name="T31" fmla="*/ 2147483646 h 50"/>
                <a:gd name="T32" fmla="*/ 2147483646 w 12"/>
                <a:gd name="T33" fmla="*/ 2147483646 h 50"/>
                <a:gd name="T34" fmla="*/ 2147483646 w 12"/>
                <a:gd name="T35" fmla="*/ 0 h 50"/>
                <a:gd name="T36" fmla="*/ 2147483646 w 12"/>
                <a:gd name="T37" fmla="*/ 2147483646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50"/>
                <a:gd name="T59" fmla="*/ 12 w 12"/>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50">
                  <a:moveTo>
                    <a:pt x="12" y="1"/>
                  </a:moveTo>
                  <a:lnTo>
                    <a:pt x="12" y="1"/>
                  </a:lnTo>
                  <a:lnTo>
                    <a:pt x="11" y="2"/>
                  </a:lnTo>
                  <a:lnTo>
                    <a:pt x="10" y="4"/>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1" name="Freeform 122"/>
            <p:cNvSpPr>
              <a:spLocks/>
            </p:cNvSpPr>
            <p:nvPr/>
          </p:nvSpPr>
          <p:spPr bwMode="auto">
            <a:xfrm>
              <a:off x="1869298" y="3835511"/>
              <a:ext cx="20103" cy="85780"/>
            </a:xfrm>
            <a:custGeom>
              <a:avLst/>
              <a:gdLst>
                <a:gd name="T0" fmla="*/ 2147483646 w 9"/>
                <a:gd name="T1" fmla="*/ 0 h 36"/>
                <a:gd name="T2" fmla="*/ 2147483646 w 9"/>
                <a:gd name="T3" fmla="*/ 0 h 36"/>
                <a:gd name="T4" fmla="*/ 2147483646 w 9"/>
                <a:gd name="T5" fmla="*/ 2147483646 h 36"/>
                <a:gd name="T6" fmla="*/ 2147483646 w 9"/>
                <a:gd name="T7" fmla="*/ 2147483646 h 36"/>
                <a:gd name="T8" fmla="*/ 2147483646 w 9"/>
                <a:gd name="T9" fmla="*/ 2147483646 h 36"/>
                <a:gd name="T10" fmla="*/ 2147483646 w 9"/>
                <a:gd name="T11" fmla="*/ 2147483646 h 36"/>
                <a:gd name="T12" fmla="*/ 2147483646 w 9"/>
                <a:gd name="T13" fmla="*/ 2147483646 h 36"/>
                <a:gd name="T14" fmla="*/ 2147483646 w 9"/>
                <a:gd name="T15" fmla="*/ 2147483646 h 36"/>
                <a:gd name="T16" fmla="*/ 2147483646 w 9"/>
                <a:gd name="T17" fmla="*/ 2147483646 h 36"/>
                <a:gd name="T18" fmla="*/ 2147483646 w 9"/>
                <a:gd name="T19" fmla="*/ 2147483646 h 36"/>
                <a:gd name="T20" fmla="*/ 2147483646 w 9"/>
                <a:gd name="T21" fmla="*/ 2147483646 h 36"/>
                <a:gd name="T22" fmla="*/ 2147483646 w 9"/>
                <a:gd name="T23" fmla="*/ 2147483646 h 36"/>
                <a:gd name="T24" fmla="*/ 2147483646 w 9"/>
                <a:gd name="T25" fmla="*/ 2147483646 h 36"/>
                <a:gd name="T26" fmla="*/ 0 w 9"/>
                <a:gd name="T27" fmla="*/ 2147483646 h 36"/>
                <a:gd name="T28" fmla="*/ 0 w 9"/>
                <a:gd name="T29" fmla="*/ 2147483646 h 36"/>
                <a:gd name="T30" fmla="*/ 0 w 9"/>
                <a:gd name="T31" fmla="*/ 2147483646 h 36"/>
                <a:gd name="T32" fmla="*/ 2147483646 w 9"/>
                <a:gd name="T33" fmla="*/ 2147483646 h 36"/>
                <a:gd name="T34" fmla="*/ 2147483646 w 9"/>
                <a:gd name="T35" fmla="*/ 0 h 36"/>
                <a:gd name="T36" fmla="*/ 2147483646 w 9"/>
                <a:gd name="T37" fmla="*/ 0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36"/>
                <a:gd name="T59" fmla="*/ 9 w 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36">
                  <a:moveTo>
                    <a:pt x="9" y="0"/>
                  </a:moveTo>
                  <a:lnTo>
                    <a:pt x="9" y="0"/>
                  </a:lnTo>
                  <a:lnTo>
                    <a:pt x="8" y="1"/>
                  </a:lnTo>
                  <a:lnTo>
                    <a:pt x="8" y="3"/>
                  </a:lnTo>
                  <a:lnTo>
                    <a:pt x="7" y="6"/>
                  </a:lnTo>
                  <a:lnTo>
                    <a:pt x="6" y="10"/>
                  </a:lnTo>
                  <a:lnTo>
                    <a:pt x="6" y="17"/>
                  </a:lnTo>
                  <a:lnTo>
                    <a:pt x="6" y="25"/>
                  </a:lnTo>
                  <a:lnTo>
                    <a:pt x="7" y="36"/>
                  </a:lnTo>
                  <a:lnTo>
                    <a:pt x="2" y="36"/>
                  </a:lnTo>
                  <a:lnTo>
                    <a:pt x="1" y="36"/>
                  </a:lnTo>
                  <a:lnTo>
                    <a:pt x="1" y="32"/>
                  </a:lnTo>
                  <a:lnTo>
                    <a:pt x="1" y="28"/>
                  </a:lnTo>
                  <a:lnTo>
                    <a:pt x="0" y="22"/>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2" name="Rectangle 123"/>
            <p:cNvSpPr>
              <a:spLocks noChangeArrowheads="1"/>
            </p:cNvSpPr>
            <p:nvPr/>
          </p:nvSpPr>
          <p:spPr bwMode="auto">
            <a:xfrm>
              <a:off x="1594543" y="3811681"/>
              <a:ext cx="8935" cy="2811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613" name="Freeform 124"/>
            <p:cNvSpPr>
              <a:spLocks/>
            </p:cNvSpPr>
            <p:nvPr/>
          </p:nvSpPr>
          <p:spPr bwMode="auto">
            <a:xfrm>
              <a:off x="1688361" y="3806916"/>
              <a:ext cx="102753" cy="131054"/>
            </a:xfrm>
            <a:custGeom>
              <a:avLst/>
              <a:gdLst>
                <a:gd name="T0" fmla="*/ 2147483646 w 46"/>
                <a:gd name="T1" fmla="*/ 2147483646 h 55"/>
                <a:gd name="T2" fmla="*/ 2147483646 w 46"/>
                <a:gd name="T3" fmla="*/ 2147483646 h 55"/>
                <a:gd name="T4" fmla="*/ 2147483646 w 46"/>
                <a:gd name="T5" fmla="*/ 2147483646 h 55"/>
                <a:gd name="T6" fmla="*/ 2147483646 w 46"/>
                <a:gd name="T7" fmla="*/ 2147483646 h 55"/>
                <a:gd name="T8" fmla="*/ 0 w 46"/>
                <a:gd name="T9" fmla="*/ 2147483646 h 55"/>
                <a:gd name="T10" fmla="*/ 0 w 46"/>
                <a:gd name="T11" fmla="*/ 2147483646 h 55"/>
                <a:gd name="T12" fmla="*/ 0 w 46"/>
                <a:gd name="T13" fmla="*/ 2147483646 h 55"/>
                <a:gd name="T14" fmla="*/ 0 w 46"/>
                <a:gd name="T15" fmla="*/ 2147483646 h 55"/>
                <a:gd name="T16" fmla="*/ 2147483646 w 46"/>
                <a:gd name="T17" fmla="*/ 2147483646 h 55"/>
                <a:gd name="T18" fmla="*/ 2147483646 w 46"/>
                <a:gd name="T19" fmla="*/ 2147483646 h 55"/>
                <a:gd name="T20" fmla="*/ 2147483646 w 46"/>
                <a:gd name="T21" fmla="*/ 2147483646 h 55"/>
                <a:gd name="T22" fmla="*/ 2147483646 w 46"/>
                <a:gd name="T23" fmla="*/ 2147483646 h 55"/>
                <a:gd name="T24" fmla="*/ 2147483646 w 46"/>
                <a:gd name="T25" fmla="*/ 2147483646 h 55"/>
                <a:gd name="T26" fmla="*/ 2147483646 w 46"/>
                <a:gd name="T27" fmla="*/ 2147483646 h 55"/>
                <a:gd name="T28" fmla="*/ 2147483646 w 46"/>
                <a:gd name="T29" fmla="*/ 2147483646 h 55"/>
                <a:gd name="T30" fmla="*/ 2147483646 w 46"/>
                <a:gd name="T31" fmla="*/ 2147483646 h 55"/>
                <a:gd name="T32" fmla="*/ 2147483646 w 46"/>
                <a:gd name="T33" fmla="*/ 2147483646 h 55"/>
                <a:gd name="T34" fmla="*/ 2147483646 w 46"/>
                <a:gd name="T35" fmla="*/ 2147483646 h 55"/>
                <a:gd name="T36" fmla="*/ 2147483646 w 46"/>
                <a:gd name="T37" fmla="*/ 2147483646 h 55"/>
                <a:gd name="T38" fmla="*/ 2147483646 w 46"/>
                <a:gd name="T39" fmla="*/ 2147483646 h 55"/>
                <a:gd name="T40" fmla="*/ 2147483646 w 46"/>
                <a:gd name="T41" fmla="*/ 2147483646 h 55"/>
                <a:gd name="T42" fmla="*/ 2147483646 w 46"/>
                <a:gd name="T43" fmla="*/ 2147483646 h 55"/>
                <a:gd name="T44" fmla="*/ 2147483646 w 46"/>
                <a:gd name="T45" fmla="*/ 2147483646 h 55"/>
                <a:gd name="T46" fmla="*/ 2147483646 w 46"/>
                <a:gd name="T47" fmla="*/ 2147483646 h 55"/>
                <a:gd name="T48" fmla="*/ 2147483646 w 46"/>
                <a:gd name="T49" fmla="*/ 2147483646 h 55"/>
                <a:gd name="T50" fmla="*/ 2147483646 w 46"/>
                <a:gd name="T51" fmla="*/ 2147483646 h 55"/>
                <a:gd name="T52" fmla="*/ 2147483646 w 46"/>
                <a:gd name="T53" fmla="*/ 2147483646 h 55"/>
                <a:gd name="T54" fmla="*/ 2147483646 w 46"/>
                <a:gd name="T55" fmla="*/ 2147483646 h 55"/>
                <a:gd name="T56" fmla="*/ 2147483646 w 46"/>
                <a:gd name="T57" fmla="*/ 2147483646 h 55"/>
                <a:gd name="T58" fmla="*/ 2147483646 w 46"/>
                <a:gd name="T59" fmla="*/ 2147483646 h 55"/>
                <a:gd name="T60" fmla="*/ 2147483646 w 46"/>
                <a:gd name="T61" fmla="*/ 2147483646 h 55"/>
                <a:gd name="T62" fmla="*/ 2147483646 w 46"/>
                <a:gd name="T63" fmla="*/ 2147483646 h 55"/>
                <a:gd name="T64" fmla="*/ 2147483646 w 46"/>
                <a:gd name="T65" fmla="*/ 2147483646 h 55"/>
                <a:gd name="T66" fmla="*/ 2147483646 w 46"/>
                <a:gd name="T67" fmla="*/ 2147483646 h 55"/>
                <a:gd name="T68" fmla="*/ 2147483646 w 46"/>
                <a:gd name="T69" fmla="*/ 2147483646 h 55"/>
                <a:gd name="T70" fmla="*/ 2147483646 w 46"/>
                <a:gd name="T71" fmla="*/ 2147483646 h 55"/>
                <a:gd name="T72" fmla="*/ 2147483646 w 46"/>
                <a:gd name="T73" fmla="*/ 2147483646 h 55"/>
                <a:gd name="T74" fmla="*/ 2147483646 w 46"/>
                <a:gd name="T75" fmla="*/ 2147483646 h 55"/>
                <a:gd name="T76" fmla="*/ 2147483646 w 46"/>
                <a:gd name="T77" fmla="*/ 2147483646 h 55"/>
                <a:gd name="T78" fmla="*/ 2147483646 w 46"/>
                <a:gd name="T79" fmla="*/ 2147483646 h 55"/>
                <a:gd name="T80" fmla="*/ 2147483646 w 46"/>
                <a:gd name="T81" fmla="*/ 0 h 55"/>
                <a:gd name="T82" fmla="*/ 2147483646 w 46"/>
                <a:gd name="T83" fmla="*/ 0 h 55"/>
                <a:gd name="T84" fmla="*/ 2147483646 w 46"/>
                <a:gd name="T85" fmla="*/ 0 h 55"/>
                <a:gd name="T86" fmla="*/ 2147483646 w 46"/>
                <a:gd name="T87" fmla="*/ 2147483646 h 55"/>
                <a:gd name="T88" fmla="*/ 2147483646 w 46"/>
                <a:gd name="T89" fmla="*/ 2147483646 h 55"/>
                <a:gd name="T90" fmla="*/ 2147483646 w 46"/>
                <a:gd name="T91" fmla="*/ 2147483646 h 55"/>
                <a:gd name="T92" fmla="*/ 2147483646 w 46"/>
                <a:gd name="T93" fmla="*/ 2147483646 h 55"/>
                <a:gd name="T94" fmla="*/ 2147483646 w 46"/>
                <a:gd name="T95" fmla="*/ 2147483646 h 55"/>
                <a:gd name="T96" fmla="*/ 2147483646 w 46"/>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6"/>
                <a:gd name="T148" fmla="*/ 0 h 55"/>
                <a:gd name="T149" fmla="*/ 46 w 46"/>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6" h="55">
                  <a:moveTo>
                    <a:pt x="4" y="6"/>
                  </a:moveTo>
                  <a:lnTo>
                    <a:pt x="4" y="7"/>
                  </a:lnTo>
                  <a:lnTo>
                    <a:pt x="3" y="9"/>
                  </a:lnTo>
                  <a:lnTo>
                    <a:pt x="1" y="14"/>
                  </a:lnTo>
                  <a:lnTo>
                    <a:pt x="0" y="20"/>
                  </a:lnTo>
                  <a:lnTo>
                    <a:pt x="0" y="28"/>
                  </a:lnTo>
                  <a:lnTo>
                    <a:pt x="0" y="36"/>
                  </a:lnTo>
                  <a:lnTo>
                    <a:pt x="0" y="46"/>
                  </a:lnTo>
                  <a:lnTo>
                    <a:pt x="3" y="55"/>
                  </a:lnTo>
                  <a:lnTo>
                    <a:pt x="3" y="54"/>
                  </a:lnTo>
                  <a:lnTo>
                    <a:pt x="3" y="53"/>
                  </a:lnTo>
                  <a:lnTo>
                    <a:pt x="3" y="51"/>
                  </a:lnTo>
                  <a:lnTo>
                    <a:pt x="3" y="49"/>
                  </a:lnTo>
                  <a:lnTo>
                    <a:pt x="3" y="46"/>
                  </a:lnTo>
                  <a:lnTo>
                    <a:pt x="4" y="42"/>
                  </a:lnTo>
                  <a:lnTo>
                    <a:pt x="4" y="39"/>
                  </a:lnTo>
                  <a:lnTo>
                    <a:pt x="5" y="35"/>
                  </a:lnTo>
                  <a:lnTo>
                    <a:pt x="6" y="32"/>
                  </a:lnTo>
                  <a:lnTo>
                    <a:pt x="7" y="28"/>
                  </a:lnTo>
                  <a:lnTo>
                    <a:pt x="8" y="25"/>
                  </a:lnTo>
                  <a:lnTo>
                    <a:pt x="11" y="21"/>
                  </a:lnTo>
                  <a:lnTo>
                    <a:pt x="14" y="19"/>
                  </a:lnTo>
                  <a:lnTo>
                    <a:pt x="17" y="16"/>
                  </a:lnTo>
                  <a:lnTo>
                    <a:pt x="21" y="14"/>
                  </a:lnTo>
                  <a:lnTo>
                    <a:pt x="26" y="14"/>
                  </a:lnTo>
                  <a:lnTo>
                    <a:pt x="26" y="13"/>
                  </a:lnTo>
                  <a:lnTo>
                    <a:pt x="28" y="12"/>
                  </a:lnTo>
                  <a:lnTo>
                    <a:pt x="29" y="11"/>
                  </a:lnTo>
                  <a:lnTo>
                    <a:pt x="33" y="9"/>
                  </a:lnTo>
                  <a:lnTo>
                    <a:pt x="36" y="7"/>
                  </a:lnTo>
                  <a:lnTo>
                    <a:pt x="41" y="5"/>
                  </a:lnTo>
                  <a:lnTo>
                    <a:pt x="46" y="2"/>
                  </a:lnTo>
                  <a:lnTo>
                    <a:pt x="45" y="2"/>
                  </a:lnTo>
                  <a:lnTo>
                    <a:pt x="43" y="2"/>
                  </a:lnTo>
                  <a:lnTo>
                    <a:pt x="42" y="1"/>
                  </a:lnTo>
                  <a:lnTo>
                    <a:pt x="40" y="1"/>
                  </a:lnTo>
                  <a:lnTo>
                    <a:pt x="38" y="1"/>
                  </a:lnTo>
                  <a:lnTo>
                    <a:pt x="35" y="1"/>
                  </a:lnTo>
                  <a:lnTo>
                    <a:pt x="32" y="0"/>
                  </a:lnTo>
                  <a:lnTo>
                    <a:pt x="28" y="0"/>
                  </a:lnTo>
                  <a:lnTo>
                    <a:pt x="26" y="0"/>
                  </a:lnTo>
                  <a:lnTo>
                    <a:pt x="22" y="1"/>
                  </a:lnTo>
                  <a:lnTo>
                    <a:pt x="19" y="1"/>
                  </a:lnTo>
                  <a:lnTo>
                    <a:pt x="14" y="1"/>
                  </a:lnTo>
                  <a:lnTo>
                    <a:pt x="11" y="2"/>
                  </a:lnTo>
                  <a:lnTo>
                    <a:pt x="7" y="4"/>
                  </a:lnTo>
                  <a:lnTo>
                    <a:pt x="4"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4" name="Freeform 125"/>
            <p:cNvSpPr>
              <a:spLocks/>
            </p:cNvSpPr>
            <p:nvPr/>
          </p:nvSpPr>
          <p:spPr bwMode="auto">
            <a:xfrm>
              <a:off x="1545402" y="3904611"/>
              <a:ext cx="82650" cy="21444"/>
            </a:xfrm>
            <a:custGeom>
              <a:avLst/>
              <a:gdLst>
                <a:gd name="T0" fmla="*/ 0 w 37"/>
                <a:gd name="T1" fmla="*/ 2147483646 h 9"/>
                <a:gd name="T2" fmla="*/ 0 w 37"/>
                <a:gd name="T3" fmla="*/ 2147483646 h 9"/>
                <a:gd name="T4" fmla="*/ 0 w 37"/>
                <a:gd name="T5" fmla="*/ 2147483646 h 9"/>
                <a:gd name="T6" fmla="*/ 2147483646 w 37"/>
                <a:gd name="T7" fmla="*/ 2147483646 h 9"/>
                <a:gd name="T8" fmla="*/ 2147483646 w 37"/>
                <a:gd name="T9" fmla="*/ 2147483646 h 9"/>
                <a:gd name="T10" fmla="*/ 2147483646 w 37"/>
                <a:gd name="T11" fmla="*/ 2147483646 h 9"/>
                <a:gd name="T12" fmla="*/ 2147483646 w 37"/>
                <a:gd name="T13" fmla="*/ 2147483646 h 9"/>
                <a:gd name="T14" fmla="*/ 2147483646 w 37"/>
                <a:gd name="T15" fmla="*/ 2147483646 h 9"/>
                <a:gd name="T16" fmla="*/ 2147483646 w 37"/>
                <a:gd name="T17" fmla="*/ 2147483646 h 9"/>
                <a:gd name="T18" fmla="*/ 2147483646 w 37"/>
                <a:gd name="T19" fmla="*/ 0 h 9"/>
                <a:gd name="T20" fmla="*/ 2147483646 w 37"/>
                <a:gd name="T21" fmla="*/ 0 h 9"/>
                <a:gd name="T22" fmla="*/ 2147483646 w 37"/>
                <a:gd name="T23" fmla="*/ 0 h 9"/>
                <a:gd name="T24" fmla="*/ 2147483646 w 37"/>
                <a:gd name="T25" fmla="*/ 0 h 9"/>
                <a:gd name="T26" fmla="*/ 2147483646 w 37"/>
                <a:gd name="T27" fmla="*/ 0 h 9"/>
                <a:gd name="T28" fmla="*/ 2147483646 w 37"/>
                <a:gd name="T29" fmla="*/ 2147483646 h 9"/>
                <a:gd name="T30" fmla="*/ 2147483646 w 37"/>
                <a:gd name="T31" fmla="*/ 2147483646 h 9"/>
                <a:gd name="T32" fmla="*/ 2147483646 w 37"/>
                <a:gd name="T33" fmla="*/ 2147483646 h 9"/>
                <a:gd name="T34" fmla="*/ 2147483646 w 37"/>
                <a:gd name="T35" fmla="*/ 2147483646 h 9"/>
                <a:gd name="T36" fmla="*/ 2147483646 w 37"/>
                <a:gd name="T37" fmla="*/ 2147483646 h 9"/>
                <a:gd name="T38" fmla="*/ 2147483646 w 37"/>
                <a:gd name="T39" fmla="*/ 2147483646 h 9"/>
                <a:gd name="T40" fmla="*/ 2147483646 w 37"/>
                <a:gd name="T41" fmla="*/ 2147483646 h 9"/>
                <a:gd name="T42" fmla="*/ 2147483646 w 37"/>
                <a:gd name="T43" fmla="*/ 2147483646 h 9"/>
                <a:gd name="T44" fmla="*/ 2147483646 w 37"/>
                <a:gd name="T45" fmla="*/ 2147483646 h 9"/>
                <a:gd name="T46" fmla="*/ 2147483646 w 37"/>
                <a:gd name="T47" fmla="*/ 2147483646 h 9"/>
                <a:gd name="T48" fmla="*/ 2147483646 w 37"/>
                <a:gd name="T49" fmla="*/ 2147483646 h 9"/>
                <a:gd name="T50" fmla="*/ 2147483646 w 37"/>
                <a:gd name="T51" fmla="*/ 2147483646 h 9"/>
                <a:gd name="T52" fmla="*/ 2147483646 w 37"/>
                <a:gd name="T53" fmla="*/ 2147483646 h 9"/>
                <a:gd name="T54" fmla="*/ 2147483646 w 37"/>
                <a:gd name="T55" fmla="*/ 2147483646 h 9"/>
                <a:gd name="T56" fmla="*/ 2147483646 w 37"/>
                <a:gd name="T57" fmla="*/ 2147483646 h 9"/>
                <a:gd name="T58" fmla="*/ 2147483646 w 37"/>
                <a:gd name="T59" fmla="*/ 2147483646 h 9"/>
                <a:gd name="T60" fmla="*/ 2147483646 w 37"/>
                <a:gd name="T61" fmla="*/ 2147483646 h 9"/>
                <a:gd name="T62" fmla="*/ 2147483646 w 37"/>
                <a:gd name="T63" fmla="*/ 2147483646 h 9"/>
                <a:gd name="T64" fmla="*/ 2147483646 w 37"/>
                <a:gd name="T65" fmla="*/ 2147483646 h 9"/>
                <a:gd name="T66" fmla="*/ 0 w 37"/>
                <a:gd name="T67" fmla="*/ 2147483646 h 9"/>
                <a:gd name="T68" fmla="*/ 0 w 37"/>
                <a:gd name="T69" fmla="*/ 2147483646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9"/>
                <a:gd name="T107" fmla="*/ 37 w 3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9">
                  <a:moveTo>
                    <a:pt x="0" y="6"/>
                  </a:moveTo>
                  <a:lnTo>
                    <a:pt x="0" y="6"/>
                  </a:lnTo>
                  <a:lnTo>
                    <a:pt x="1" y="5"/>
                  </a:lnTo>
                  <a:lnTo>
                    <a:pt x="2" y="3"/>
                  </a:lnTo>
                  <a:lnTo>
                    <a:pt x="4" y="2"/>
                  </a:lnTo>
                  <a:lnTo>
                    <a:pt x="5" y="2"/>
                  </a:lnTo>
                  <a:lnTo>
                    <a:pt x="7" y="1"/>
                  </a:lnTo>
                  <a:lnTo>
                    <a:pt x="9" y="0"/>
                  </a:lnTo>
                  <a:lnTo>
                    <a:pt x="12" y="0"/>
                  </a:lnTo>
                  <a:lnTo>
                    <a:pt x="15" y="0"/>
                  </a:lnTo>
                  <a:lnTo>
                    <a:pt x="19" y="0"/>
                  </a:lnTo>
                  <a:lnTo>
                    <a:pt x="22" y="0"/>
                  </a:lnTo>
                  <a:lnTo>
                    <a:pt x="27" y="1"/>
                  </a:lnTo>
                  <a:lnTo>
                    <a:pt x="32" y="1"/>
                  </a:lnTo>
                  <a:lnTo>
                    <a:pt x="37" y="3"/>
                  </a:lnTo>
                  <a:lnTo>
                    <a:pt x="37" y="6"/>
                  </a:lnTo>
                  <a:lnTo>
                    <a:pt x="36" y="6"/>
                  </a:lnTo>
                  <a:lnTo>
                    <a:pt x="36" y="5"/>
                  </a:lnTo>
                  <a:lnTo>
                    <a:pt x="34" y="5"/>
                  </a:lnTo>
                  <a:lnTo>
                    <a:pt x="33" y="5"/>
                  </a:lnTo>
                  <a:lnTo>
                    <a:pt x="30" y="3"/>
                  </a:lnTo>
                  <a:lnTo>
                    <a:pt x="28" y="3"/>
                  </a:lnTo>
                  <a:lnTo>
                    <a:pt x="25" y="2"/>
                  </a:lnTo>
                  <a:lnTo>
                    <a:pt x="22" y="2"/>
                  </a:lnTo>
                  <a:lnTo>
                    <a:pt x="19" y="2"/>
                  </a:lnTo>
                  <a:lnTo>
                    <a:pt x="15" y="2"/>
                  </a:lnTo>
                  <a:lnTo>
                    <a:pt x="13" y="2"/>
                  </a:lnTo>
                  <a:lnTo>
                    <a:pt x="9" y="3"/>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5" name="Freeform 126"/>
            <p:cNvSpPr>
              <a:spLocks/>
            </p:cNvSpPr>
            <p:nvPr/>
          </p:nvSpPr>
          <p:spPr bwMode="auto">
            <a:xfrm>
              <a:off x="1545402" y="3845040"/>
              <a:ext cx="82650" cy="26211"/>
            </a:xfrm>
            <a:custGeom>
              <a:avLst/>
              <a:gdLst>
                <a:gd name="T0" fmla="*/ 0 w 37"/>
                <a:gd name="T1" fmla="*/ 2147483646 h 11"/>
                <a:gd name="T2" fmla="*/ 0 w 37"/>
                <a:gd name="T3" fmla="*/ 2147483646 h 11"/>
                <a:gd name="T4" fmla="*/ 0 w 37"/>
                <a:gd name="T5" fmla="*/ 2147483646 h 11"/>
                <a:gd name="T6" fmla="*/ 2147483646 w 37"/>
                <a:gd name="T7" fmla="*/ 2147483646 h 11"/>
                <a:gd name="T8" fmla="*/ 2147483646 w 37"/>
                <a:gd name="T9" fmla="*/ 2147483646 h 11"/>
                <a:gd name="T10" fmla="*/ 2147483646 w 37"/>
                <a:gd name="T11" fmla="*/ 2147483646 h 11"/>
                <a:gd name="T12" fmla="*/ 2147483646 w 37"/>
                <a:gd name="T13" fmla="*/ 2147483646 h 11"/>
                <a:gd name="T14" fmla="*/ 2147483646 w 37"/>
                <a:gd name="T15" fmla="*/ 2147483646 h 11"/>
                <a:gd name="T16" fmla="*/ 2147483646 w 37"/>
                <a:gd name="T17" fmla="*/ 2147483646 h 11"/>
                <a:gd name="T18" fmla="*/ 2147483646 w 37"/>
                <a:gd name="T19" fmla="*/ 2147483646 h 11"/>
                <a:gd name="T20" fmla="*/ 2147483646 w 37"/>
                <a:gd name="T21" fmla="*/ 0 h 11"/>
                <a:gd name="T22" fmla="*/ 2147483646 w 37"/>
                <a:gd name="T23" fmla="*/ 0 h 11"/>
                <a:gd name="T24" fmla="*/ 2147483646 w 37"/>
                <a:gd name="T25" fmla="*/ 0 h 11"/>
                <a:gd name="T26" fmla="*/ 2147483646 w 37"/>
                <a:gd name="T27" fmla="*/ 0 h 11"/>
                <a:gd name="T28" fmla="*/ 2147483646 w 37"/>
                <a:gd name="T29" fmla="*/ 2147483646 h 11"/>
                <a:gd name="T30" fmla="*/ 2147483646 w 37"/>
                <a:gd name="T31" fmla="*/ 2147483646 h 11"/>
                <a:gd name="T32" fmla="*/ 2147483646 w 37"/>
                <a:gd name="T33" fmla="*/ 2147483646 h 11"/>
                <a:gd name="T34" fmla="*/ 2147483646 w 37"/>
                <a:gd name="T35" fmla="*/ 2147483646 h 11"/>
                <a:gd name="T36" fmla="*/ 2147483646 w 37"/>
                <a:gd name="T37" fmla="*/ 2147483646 h 11"/>
                <a:gd name="T38" fmla="*/ 2147483646 w 37"/>
                <a:gd name="T39" fmla="*/ 2147483646 h 11"/>
                <a:gd name="T40" fmla="*/ 2147483646 w 37"/>
                <a:gd name="T41" fmla="*/ 2147483646 h 11"/>
                <a:gd name="T42" fmla="*/ 2147483646 w 37"/>
                <a:gd name="T43" fmla="*/ 2147483646 h 11"/>
                <a:gd name="T44" fmla="*/ 2147483646 w 37"/>
                <a:gd name="T45" fmla="*/ 2147483646 h 11"/>
                <a:gd name="T46" fmla="*/ 2147483646 w 37"/>
                <a:gd name="T47" fmla="*/ 2147483646 h 11"/>
                <a:gd name="T48" fmla="*/ 2147483646 w 37"/>
                <a:gd name="T49" fmla="*/ 2147483646 h 11"/>
                <a:gd name="T50" fmla="*/ 2147483646 w 37"/>
                <a:gd name="T51" fmla="*/ 2147483646 h 11"/>
                <a:gd name="T52" fmla="*/ 2147483646 w 37"/>
                <a:gd name="T53" fmla="*/ 2147483646 h 11"/>
                <a:gd name="T54" fmla="*/ 2147483646 w 37"/>
                <a:gd name="T55" fmla="*/ 2147483646 h 11"/>
                <a:gd name="T56" fmla="*/ 2147483646 w 37"/>
                <a:gd name="T57" fmla="*/ 2147483646 h 11"/>
                <a:gd name="T58" fmla="*/ 2147483646 w 37"/>
                <a:gd name="T59" fmla="*/ 2147483646 h 11"/>
                <a:gd name="T60" fmla="*/ 2147483646 w 37"/>
                <a:gd name="T61" fmla="*/ 2147483646 h 11"/>
                <a:gd name="T62" fmla="*/ 2147483646 w 37"/>
                <a:gd name="T63" fmla="*/ 2147483646 h 11"/>
                <a:gd name="T64" fmla="*/ 2147483646 w 37"/>
                <a:gd name="T65" fmla="*/ 2147483646 h 11"/>
                <a:gd name="T66" fmla="*/ 0 w 37"/>
                <a:gd name="T67" fmla="*/ 2147483646 h 11"/>
                <a:gd name="T68" fmla="*/ 0 w 37"/>
                <a:gd name="T69" fmla="*/ 2147483646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1"/>
                <a:gd name="T107" fmla="*/ 37 w 3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1">
                  <a:moveTo>
                    <a:pt x="0" y="6"/>
                  </a:move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5"/>
                  </a:lnTo>
                  <a:lnTo>
                    <a:pt x="34" y="5"/>
                  </a:lnTo>
                  <a:lnTo>
                    <a:pt x="33" y="5"/>
                  </a:lnTo>
                  <a:lnTo>
                    <a:pt x="30" y="4"/>
                  </a:lnTo>
                  <a:lnTo>
                    <a:pt x="28" y="4"/>
                  </a:lnTo>
                  <a:lnTo>
                    <a:pt x="25" y="4"/>
                  </a:lnTo>
                  <a:lnTo>
                    <a:pt x="22" y="3"/>
                  </a:lnTo>
                  <a:lnTo>
                    <a:pt x="19" y="3"/>
                  </a:lnTo>
                  <a:lnTo>
                    <a:pt x="15" y="3"/>
                  </a:lnTo>
                  <a:lnTo>
                    <a:pt x="13" y="3"/>
                  </a:lnTo>
                  <a:lnTo>
                    <a:pt x="9" y="4"/>
                  </a:lnTo>
                  <a:lnTo>
                    <a:pt x="7" y="5"/>
                  </a:lnTo>
                  <a:lnTo>
                    <a:pt x="5" y="6"/>
                  </a:lnTo>
                  <a:lnTo>
                    <a:pt x="2" y="9"/>
                  </a:lnTo>
                  <a:lnTo>
                    <a:pt x="0" y="11"/>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6" name="Freeform 127"/>
            <p:cNvSpPr>
              <a:spLocks/>
            </p:cNvSpPr>
            <p:nvPr/>
          </p:nvSpPr>
          <p:spPr bwMode="auto">
            <a:xfrm>
              <a:off x="1623583" y="3818830"/>
              <a:ext cx="136259" cy="266872"/>
            </a:xfrm>
            <a:custGeom>
              <a:avLst/>
              <a:gdLst>
                <a:gd name="T0" fmla="*/ 0 w 61"/>
                <a:gd name="T1" fmla="*/ 0 h 112"/>
                <a:gd name="T2" fmla="*/ 0 w 61"/>
                <a:gd name="T3" fmla="*/ 2147483646 h 112"/>
                <a:gd name="T4" fmla="*/ 2147483646 w 61"/>
                <a:gd name="T5" fmla="*/ 2147483646 h 112"/>
                <a:gd name="T6" fmla="*/ 2147483646 w 61"/>
                <a:gd name="T7" fmla="*/ 2147483646 h 112"/>
                <a:gd name="T8" fmla="*/ 2147483646 w 61"/>
                <a:gd name="T9" fmla="*/ 2147483646 h 112"/>
                <a:gd name="T10" fmla="*/ 2147483646 w 61"/>
                <a:gd name="T11" fmla="*/ 2147483646 h 112"/>
                <a:gd name="T12" fmla="*/ 2147483646 w 61"/>
                <a:gd name="T13" fmla="*/ 2147483646 h 112"/>
                <a:gd name="T14" fmla="*/ 2147483646 w 61"/>
                <a:gd name="T15" fmla="*/ 2147483646 h 112"/>
                <a:gd name="T16" fmla="*/ 2147483646 w 61"/>
                <a:gd name="T17" fmla="*/ 2147483646 h 112"/>
                <a:gd name="T18" fmla="*/ 2147483646 w 61"/>
                <a:gd name="T19" fmla="*/ 2147483646 h 112"/>
                <a:gd name="T20" fmla="*/ 2147483646 w 61"/>
                <a:gd name="T21" fmla="*/ 2147483646 h 112"/>
                <a:gd name="T22" fmla="*/ 2147483646 w 61"/>
                <a:gd name="T23" fmla="*/ 2147483646 h 112"/>
                <a:gd name="T24" fmla="*/ 2147483646 w 61"/>
                <a:gd name="T25" fmla="*/ 2147483646 h 112"/>
                <a:gd name="T26" fmla="*/ 2147483646 w 61"/>
                <a:gd name="T27" fmla="*/ 2147483646 h 112"/>
                <a:gd name="T28" fmla="*/ 2147483646 w 61"/>
                <a:gd name="T29" fmla="*/ 2147483646 h 112"/>
                <a:gd name="T30" fmla="*/ 2147483646 w 61"/>
                <a:gd name="T31" fmla="*/ 2147483646 h 112"/>
                <a:gd name="T32" fmla="*/ 2147483646 w 61"/>
                <a:gd name="T33" fmla="*/ 2147483646 h 112"/>
                <a:gd name="T34" fmla="*/ 0 w 61"/>
                <a:gd name="T35" fmla="*/ 0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112"/>
                <a:gd name="T56" fmla="*/ 61 w 61"/>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112">
                  <a:moveTo>
                    <a:pt x="0" y="0"/>
                  </a:moveTo>
                  <a:lnTo>
                    <a:pt x="0" y="108"/>
                  </a:lnTo>
                  <a:lnTo>
                    <a:pt x="19" y="112"/>
                  </a:lnTo>
                  <a:lnTo>
                    <a:pt x="18" y="98"/>
                  </a:lnTo>
                  <a:lnTo>
                    <a:pt x="61" y="104"/>
                  </a:lnTo>
                  <a:lnTo>
                    <a:pt x="61" y="98"/>
                  </a:lnTo>
                  <a:lnTo>
                    <a:pt x="30" y="94"/>
                  </a:lnTo>
                  <a:lnTo>
                    <a:pt x="29" y="81"/>
                  </a:lnTo>
                  <a:lnTo>
                    <a:pt x="9" y="81"/>
                  </a:lnTo>
                  <a:lnTo>
                    <a:pt x="8" y="80"/>
                  </a:lnTo>
                  <a:lnTo>
                    <a:pt x="7" y="76"/>
                  </a:lnTo>
                  <a:lnTo>
                    <a:pt x="6" y="69"/>
                  </a:lnTo>
                  <a:lnTo>
                    <a:pt x="4" y="58"/>
                  </a:lnTo>
                  <a:lnTo>
                    <a:pt x="2" y="46"/>
                  </a:lnTo>
                  <a:lnTo>
                    <a:pt x="1" y="34"/>
                  </a:lnTo>
                  <a:lnTo>
                    <a:pt x="2" y="18"/>
                  </a:lnTo>
                  <a:lnTo>
                    <a:pt x="6" y="3"/>
                  </a:lnTo>
                  <a:lnTo>
                    <a:pt x="0" y="0"/>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7" name="Freeform 128"/>
            <p:cNvSpPr>
              <a:spLocks/>
            </p:cNvSpPr>
            <p:nvPr/>
          </p:nvSpPr>
          <p:spPr bwMode="auto">
            <a:xfrm>
              <a:off x="1690595" y="3756880"/>
              <a:ext cx="176466" cy="35741"/>
            </a:xfrm>
            <a:custGeom>
              <a:avLst/>
              <a:gdLst>
                <a:gd name="T0" fmla="*/ 0 w 79"/>
                <a:gd name="T1" fmla="*/ 2147483646 h 15"/>
                <a:gd name="T2" fmla="*/ 0 w 79"/>
                <a:gd name="T3" fmla="*/ 2147483646 h 15"/>
                <a:gd name="T4" fmla="*/ 2147483646 w 79"/>
                <a:gd name="T5" fmla="*/ 2147483646 h 15"/>
                <a:gd name="T6" fmla="*/ 2147483646 w 79"/>
                <a:gd name="T7" fmla="*/ 2147483646 h 15"/>
                <a:gd name="T8" fmla="*/ 2147483646 w 79"/>
                <a:gd name="T9" fmla="*/ 2147483646 h 15"/>
                <a:gd name="T10" fmla="*/ 2147483646 w 79"/>
                <a:gd name="T11" fmla="*/ 2147483646 h 15"/>
                <a:gd name="T12" fmla="*/ 2147483646 w 79"/>
                <a:gd name="T13" fmla="*/ 2147483646 h 15"/>
                <a:gd name="T14" fmla="*/ 2147483646 w 79"/>
                <a:gd name="T15" fmla="*/ 2147483646 h 15"/>
                <a:gd name="T16" fmla="*/ 2147483646 w 79"/>
                <a:gd name="T17" fmla="*/ 2147483646 h 15"/>
                <a:gd name="T18" fmla="*/ 2147483646 w 79"/>
                <a:gd name="T19" fmla="*/ 2147483646 h 15"/>
                <a:gd name="T20" fmla="*/ 2147483646 w 79"/>
                <a:gd name="T21" fmla="*/ 2147483646 h 15"/>
                <a:gd name="T22" fmla="*/ 2147483646 w 79"/>
                <a:gd name="T23" fmla="*/ 2147483646 h 15"/>
                <a:gd name="T24" fmla="*/ 2147483646 w 79"/>
                <a:gd name="T25" fmla="*/ 2147483646 h 15"/>
                <a:gd name="T26" fmla="*/ 2147483646 w 79"/>
                <a:gd name="T27" fmla="*/ 2147483646 h 15"/>
                <a:gd name="T28" fmla="*/ 2147483646 w 79"/>
                <a:gd name="T29" fmla="*/ 2147483646 h 15"/>
                <a:gd name="T30" fmla="*/ 2147483646 w 79"/>
                <a:gd name="T31" fmla="*/ 2147483646 h 15"/>
                <a:gd name="T32" fmla="*/ 2147483646 w 79"/>
                <a:gd name="T33" fmla="*/ 2147483646 h 15"/>
                <a:gd name="T34" fmla="*/ 2147483646 w 79"/>
                <a:gd name="T35" fmla="*/ 0 h 15"/>
                <a:gd name="T36" fmla="*/ 2147483646 w 79"/>
                <a:gd name="T37" fmla="*/ 0 h 15"/>
                <a:gd name="T38" fmla="*/ 2147483646 w 79"/>
                <a:gd name="T39" fmla="*/ 0 h 15"/>
                <a:gd name="T40" fmla="*/ 2147483646 w 79"/>
                <a:gd name="T41" fmla="*/ 0 h 15"/>
                <a:gd name="T42" fmla="*/ 2147483646 w 79"/>
                <a:gd name="T43" fmla="*/ 0 h 15"/>
                <a:gd name="T44" fmla="*/ 2147483646 w 79"/>
                <a:gd name="T45" fmla="*/ 0 h 15"/>
                <a:gd name="T46" fmla="*/ 2147483646 w 79"/>
                <a:gd name="T47" fmla="*/ 0 h 15"/>
                <a:gd name="T48" fmla="*/ 2147483646 w 79"/>
                <a:gd name="T49" fmla="*/ 0 h 15"/>
                <a:gd name="T50" fmla="*/ 2147483646 w 79"/>
                <a:gd name="T51" fmla="*/ 2147483646 h 15"/>
                <a:gd name="T52" fmla="*/ 2147483646 w 79"/>
                <a:gd name="T53" fmla="*/ 2147483646 h 15"/>
                <a:gd name="T54" fmla="*/ 2147483646 w 79"/>
                <a:gd name="T55" fmla="*/ 2147483646 h 15"/>
                <a:gd name="T56" fmla="*/ 2147483646 w 79"/>
                <a:gd name="T57" fmla="*/ 2147483646 h 15"/>
                <a:gd name="T58" fmla="*/ 2147483646 w 79"/>
                <a:gd name="T59" fmla="*/ 2147483646 h 15"/>
                <a:gd name="T60" fmla="*/ 2147483646 w 79"/>
                <a:gd name="T61" fmla="*/ 2147483646 h 15"/>
                <a:gd name="T62" fmla="*/ 2147483646 w 79"/>
                <a:gd name="T63" fmla="*/ 2147483646 h 15"/>
                <a:gd name="T64" fmla="*/ 2147483646 w 79"/>
                <a:gd name="T65" fmla="*/ 2147483646 h 15"/>
                <a:gd name="T66" fmla="*/ 0 w 79"/>
                <a:gd name="T67" fmla="*/ 2147483646 h 15"/>
                <a:gd name="T68" fmla="*/ 0 w 79"/>
                <a:gd name="T69" fmla="*/ 2147483646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
                <a:gd name="T106" fmla="*/ 0 h 15"/>
                <a:gd name="T107" fmla="*/ 79 w 79"/>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 h="15">
                  <a:moveTo>
                    <a:pt x="0" y="15"/>
                  </a:moveTo>
                  <a:lnTo>
                    <a:pt x="0" y="15"/>
                  </a:lnTo>
                  <a:lnTo>
                    <a:pt x="3" y="14"/>
                  </a:lnTo>
                  <a:lnTo>
                    <a:pt x="4" y="14"/>
                  </a:lnTo>
                  <a:lnTo>
                    <a:pt x="7" y="13"/>
                  </a:lnTo>
                  <a:lnTo>
                    <a:pt x="11" y="12"/>
                  </a:lnTo>
                  <a:lnTo>
                    <a:pt x="14" y="10"/>
                  </a:lnTo>
                  <a:lnTo>
                    <a:pt x="19" y="9"/>
                  </a:lnTo>
                  <a:lnTo>
                    <a:pt x="24" y="8"/>
                  </a:lnTo>
                  <a:lnTo>
                    <a:pt x="30" y="8"/>
                  </a:lnTo>
                  <a:lnTo>
                    <a:pt x="35" y="7"/>
                  </a:lnTo>
                  <a:lnTo>
                    <a:pt x="42" y="7"/>
                  </a:lnTo>
                  <a:lnTo>
                    <a:pt x="48" y="6"/>
                  </a:lnTo>
                  <a:lnTo>
                    <a:pt x="55" y="7"/>
                  </a:lnTo>
                  <a:lnTo>
                    <a:pt x="62" y="7"/>
                  </a:lnTo>
                  <a:lnTo>
                    <a:pt x="69" y="8"/>
                  </a:lnTo>
                  <a:lnTo>
                    <a:pt x="76" y="9"/>
                  </a:lnTo>
                  <a:lnTo>
                    <a:pt x="79" y="0"/>
                  </a:lnTo>
                  <a:lnTo>
                    <a:pt x="76" y="0"/>
                  </a:lnTo>
                  <a:lnTo>
                    <a:pt x="74" y="0"/>
                  </a:lnTo>
                  <a:lnTo>
                    <a:pt x="70" y="0"/>
                  </a:lnTo>
                  <a:lnTo>
                    <a:pt x="66" y="0"/>
                  </a:lnTo>
                  <a:lnTo>
                    <a:pt x="61" y="0"/>
                  </a:lnTo>
                  <a:lnTo>
                    <a:pt x="56" y="0"/>
                  </a:lnTo>
                  <a:lnTo>
                    <a:pt x="51" y="1"/>
                  </a:lnTo>
                  <a:lnTo>
                    <a:pt x="44" y="1"/>
                  </a:lnTo>
                  <a:lnTo>
                    <a:pt x="38" y="1"/>
                  </a:lnTo>
                  <a:lnTo>
                    <a:pt x="31" y="2"/>
                  </a:lnTo>
                  <a:lnTo>
                    <a:pt x="25" y="3"/>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8" name="Freeform 129"/>
            <p:cNvSpPr>
              <a:spLocks/>
            </p:cNvSpPr>
            <p:nvPr/>
          </p:nvSpPr>
          <p:spPr bwMode="auto">
            <a:xfrm>
              <a:off x="1590075" y="4090468"/>
              <a:ext cx="294856" cy="107225"/>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2147483646 h 45"/>
                <a:gd name="T12" fmla="*/ 2147483646 w 132"/>
                <a:gd name="T13" fmla="*/ 2147483646 h 45"/>
                <a:gd name="T14" fmla="*/ 2147483646 w 132"/>
                <a:gd name="T15" fmla="*/ 2147483646 h 45"/>
                <a:gd name="T16" fmla="*/ 2147483646 w 132"/>
                <a:gd name="T17" fmla="*/ 2147483646 h 45"/>
                <a:gd name="T18" fmla="*/ 2147483646 w 132"/>
                <a:gd name="T19" fmla="*/ 2147483646 h 45"/>
                <a:gd name="T20" fmla="*/ 2147483646 w 132"/>
                <a:gd name="T21" fmla="*/ 2147483646 h 45"/>
                <a:gd name="T22" fmla="*/ 2147483646 w 132"/>
                <a:gd name="T23" fmla="*/ 2147483646 h 45"/>
                <a:gd name="T24" fmla="*/ 2147483646 w 132"/>
                <a:gd name="T25" fmla="*/ 2147483646 h 45"/>
                <a:gd name="T26" fmla="*/ 2147483646 w 132"/>
                <a:gd name="T27" fmla="*/ 2147483646 h 45"/>
                <a:gd name="T28" fmla="*/ 2147483646 w 132"/>
                <a:gd name="T29" fmla="*/ 2147483646 h 45"/>
                <a:gd name="T30" fmla="*/ 2147483646 w 132"/>
                <a:gd name="T31" fmla="*/ 2147483646 h 45"/>
                <a:gd name="T32" fmla="*/ 2147483646 w 132"/>
                <a:gd name="T33" fmla="*/ 2147483646 h 45"/>
                <a:gd name="T34" fmla="*/ 0 w 132"/>
                <a:gd name="T35" fmla="*/ 2147483646 h 45"/>
                <a:gd name="T36" fmla="*/ 2147483646 w 132"/>
                <a:gd name="T37" fmla="*/ 0 h 45"/>
                <a:gd name="T38" fmla="*/ 2147483646 w 132"/>
                <a:gd name="T39" fmla="*/ 2147483646 h 45"/>
                <a:gd name="T40" fmla="*/ 2147483646 w 132"/>
                <a:gd name="T41" fmla="*/ 2147483646 h 45"/>
                <a:gd name="T42" fmla="*/ 2147483646 w 132"/>
                <a:gd name="T43" fmla="*/ 2147483646 h 45"/>
                <a:gd name="T44" fmla="*/ 2147483646 w 132"/>
                <a:gd name="T45" fmla="*/ 2147483646 h 45"/>
                <a:gd name="T46" fmla="*/ 2147483646 w 132"/>
                <a:gd name="T47" fmla="*/ 2147483646 h 45"/>
                <a:gd name="T48" fmla="*/ 2147483646 w 132"/>
                <a:gd name="T49" fmla="*/ 2147483646 h 45"/>
                <a:gd name="T50" fmla="*/ 2147483646 w 132"/>
                <a:gd name="T51" fmla="*/ 2147483646 h 45"/>
                <a:gd name="T52" fmla="*/ 2147483646 w 132"/>
                <a:gd name="T53" fmla="*/ 2147483646 h 45"/>
                <a:gd name="T54" fmla="*/ 2147483646 w 132"/>
                <a:gd name="T55" fmla="*/ 2147483646 h 45"/>
                <a:gd name="T56" fmla="*/ 2147483646 w 132"/>
                <a:gd name="T57" fmla="*/ 2147483646 h 45"/>
                <a:gd name="T58" fmla="*/ 2147483646 w 132"/>
                <a:gd name="T59" fmla="*/ 2147483646 h 45"/>
                <a:gd name="T60" fmla="*/ 2147483646 w 132"/>
                <a:gd name="T61" fmla="*/ 2147483646 h 45"/>
                <a:gd name="T62" fmla="*/ 2147483646 w 132"/>
                <a:gd name="T63" fmla="*/ 2147483646 h 45"/>
                <a:gd name="T64" fmla="*/ 2147483646 w 132"/>
                <a:gd name="T65" fmla="*/ 2147483646 h 45"/>
                <a:gd name="T66" fmla="*/ 2147483646 w 132"/>
                <a:gd name="T67" fmla="*/ 2147483646 h 45"/>
                <a:gd name="T68" fmla="*/ 2147483646 w 132"/>
                <a:gd name="T69" fmla="*/ 2147483646 h 45"/>
                <a:gd name="T70" fmla="*/ 2147483646 w 132"/>
                <a:gd name="T71" fmla="*/ 2147483646 h 45"/>
                <a:gd name="T72" fmla="*/ 2147483646 w 132"/>
                <a:gd name="T73" fmla="*/ 2147483646 h 45"/>
                <a:gd name="T74" fmla="*/ 2147483646 w 132"/>
                <a:gd name="T75" fmla="*/ 2147483646 h 45"/>
                <a:gd name="T76" fmla="*/ 2147483646 w 132"/>
                <a:gd name="T77" fmla="*/ 2147483646 h 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45"/>
                <a:gd name="T119" fmla="*/ 132 w 132"/>
                <a:gd name="T120" fmla="*/ 45 h 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45">
                  <a:moveTo>
                    <a:pt x="55" y="43"/>
                  </a:moveTo>
                  <a:lnTo>
                    <a:pt x="56" y="43"/>
                  </a:lnTo>
                  <a:lnTo>
                    <a:pt x="56" y="42"/>
                  </a:lnTo>
                  <a:lnTo>
                    <a:pt x="57" y="42"/>
                  </a:lnTo>
                  <a:lnTo>
                    <a:pt x="59" y="41"/>
                  </a:lnTo>
                  <a:lnTo>
                    <a:pt x="61" y="41"/>
                  </a:lnTo>
                  <a:lnTo>
                    <a:pt x="63" y="40"/>
                  </a:lnTo>
                  <a:lnTo>
                    <a:pt x="65" y="39"/>
                  </a:lnTo>
                  <a:lnTo>
                    <a:pt x="68" y="38"/>
                  </a:lnTo>
                  <a:lnTo>
                    <a:pt x="71" y="36"/>
                  </a:lnTo>
                  <a:lnTo>
                    <a:pt x="73" y="34"/>
                  </a:lnTo>
                  <a:lnTo>
                    <a:pt x="76" y="33"/>
                  </a:lnTo>
                  <a:lnTo>
                    <a:pt x="78" y="32"/>
                  </a:lnTo>
                  <a:lnTo>
                    <a:pt x="80" y="29"/>
                  </a:lnTo>
                  <a:lnTo>
                    <a:pt x="82" y="28"/>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29"/>
                  </a:lnTo>
                  <a:lnTo>
                    <a:pt x="85" y="31"/>
                  </a:lnTo>
                  <a:lnTo>
                    <a:pt x="83" y="32"/>
                  </a:lnTo>
                  <a:lnTo>
                    <a:pt x="80" y="33"/>
                  </a:lnTo>
                  <a:lnTo>
                    <a:pt x="78" y="35"/>
                  </a:lnTo>
                  <a:lnTo>
                    <a:pt x="76" y="36"/>
                  </a:lnTo>
                  <a:lnTo>
                    <a:pt x="72" y="38"/>
                  </a:lnTo>
                  <a:lnTo>
                    <a:pt x="70" y="40"/>
                  </a:lnTo>
                  <a:lnTo>
                    <a:pt x="65" y="41"/>
                  </a:lnTo>
                  <a:lnTo>
                    <a:pt x="62" y="43"/>
                  </a:lnTo>
                  <a:lnTo>
                    <a:pt x="57" y="45"/>
                  </a:lnTo>
                  <a:lnTo>
                    <a:pt x="55"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19" name="Freeform 130"/>
            <p:cNvSpPr>
              <a:spLocks/>
            </p:cNvSpPr>
            <p:nvPr/>
          </p:nvSpPr>
          <p:spPr bwMode="auto">
            <a:xfrm>
              <a:off x="1527530" y="4119063"/>
              <a:ext cx="301558" cy="95311"/>
            </a:xfrm>
            <a:custGeom>
              <a:avLst/>
              <a:gdLst>
                <a:gd name="T0" fmla="*/ 0 w 135"/>
                <a:gd name="T1" fmla="*/ 0 h 40"/>
                <a:gd name="T2" fmla="*/ 2147483646 w 135"/>
                <a:gd name="T3" fmla="*/ 2147483646 h 40"/>
                <a:gd name="T4" fmla="*/ 2147483646 w 135"/>
                <a:gd name="T5" fmla="*/ 2147483646 h 40"/>
                <a:gd name="T6" fmla="*/ 2147483646 w 135"/>
                <a:gd name="T7" fmla="*/ 0 h 40"/>
                <a:gd name="T8" fmla="*/ 0 w 135"/>
                <a:gd name="T9" fmla="*/ 0 h 40"/>
                <a:gd name="T10" fmla="*/ 0 60000 65536"/>
                <a:gd name="T11" fmla="*/ 0 60000 65536"/>
                <a:gd name="T12" fmla="*/ 0 60000 65536"/>
                <a:gd name="T13" fmla="*/ 0 60000 65536"/>
                <a:gd name="T14" fmla="*/ 0 60000 65536"/>
                <a:gd name="T15" fmla="*/ 0 w 135"/>
                <a:gd name="T16" fmla="*/ 0 h 40"/>
                <a:gd name="T17" fmla="*/ 135 w 135"/>
                <a:gd name="T18" fmla="*/ 40 h 40"/>
              </a:gdLst>
              <a:ahLst/>
              <a:cxnLst>
                <a:cxn ang="T10">
                  <a:pos x="T0" y="T1"/>
                </a:cxn>
                <a:cxn ang="T11">
                  <a:pos x="T2" y="T3"/>
                </a:cxn>
                <a:cxn ang="T12">
                  <a:pos x="T4" y="T5"/>
                </a:cxn>
                <a:cxn ang="T13">
                  <a:pos x="T6" y="T7"/>
                </a:cxn>
                <a:cxn ang="T14">
                  <a:pos x="T8" y="T9"/>
                </a:cxn>
              </a:cxnLst>
              <a:rect l="T15" t="T16" r="T17" b="T18"/>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0" name="Freeform 131"/>
            <p:cNvSpPr>
              <a:spLocks/>
            </p:cNvSpPr>
            <p:nvPr/>
          </p:nvSpPr>
          <p:spPr bwMode="auto">
            <a:xfrm>
              <a:off x="1578909" y="4107146"/>
              <a:ext cx="294856" cy="83398"/>
            </a:xfrm>
            <a:custGeom>
              <a:avLst/>
              <a:gdLst>
                <a:gd name="T0" fmla="*/ 0 w 132"/>
                <a:gd name="T1" fmla="*/ 0 h 35"/>
                <a:gd name="T2" fmla="*/ 2147483646 w 132"/>
                <a:gd name="T3" fmla="*/ 2147483646 h 35"/>
                <a:gd name="T4" fmla="*/ 2147483646 w 132"/>
                <a:gd name="T5" fmla="*/ 2147483646 h 35"/>
                <a:gd name="T6" fmla="*/ 2147483646 w 132"/>
                <a:gd name="T7" fmla="*/ 0 h 35"/>
                <a:gd name="T8" fmla="*/ 0 w 132"/>
                <a:gd name="T9" fmla="*/ 0 h 35"/>
                <a:gd name="T10" fmla="*/ 0 60000 65536"/>
                <a:gd name="T11" fmla="*/ 0 60000 65536"/>
                <a:gd name="T12" fmla="*/ 0 60000 65536"/>
                <a:gd name="T13" fmla="*/ 0 60000 65536"/>
                <a:gd name="T14" fmla="*/ 0 60000 65536"/>
                <a:gd name="T15" fmla="*/ 0 w 132"/>
                <a:gd name="T16" fmla="*/ 0 h 35"/>
                <a:gd name="T17" fmla="*/ 132 w 132"/>
                <a:gd name="T18" fmla="*/ 35 h 35"/>
              </a:gdLst>
              <a:ahLst/>
              <a:cxnLst>
                <a:cxn ang="T10">
                  <a:pos x="T0" y="T1"/>
                </a:cxn>
                <a:cxn ang="T11">
                  <a:pos x="T2" y="T3"/>
                </a:cxn>
                <a:cxn ang="T12">
                  <a:pos x="T4" y="T5"/>
                </a:cxn>
                <a:cxn ang="T13">
                  <a:pos x="T6" y="T7"/>
                </a:cxn>
                <a:cxn ang="T14">
                  <a:pos x="T8" y="T9"/>
                </a:cxn>
              </a:cxnLst>
              <a:rect l="T15" t="T16" r="T17" b="T18"/>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1" name="Freeform 132"/>
            <p:cNvSpPr>
              <a:spLocks/>
            </p:cNvSpPr>
            <p:nvPr/>
          </p:nvSpPr>
          <p:spPr bwMode="auto">
            <a:xfrm>
              <a:off x="1556570" y="4109531"/>
              <a:ext cx="297090" cy="92928"/>
            </a:xfrm>
            <a:custGeom>
              <a:avLst/>
              <a:gdLst>
                <a:gd name="T0" fmla="*/ 0 w 133"/>
                <a:gd name="T1" fmla="*/ 0 h 39"/>
                <a:gd name="T2" fmla="*/ 2147483646 w 133"/>
                <a:gd name="T3" fmla="*/ 2147483646 h 39"/>
                <a:gd name="T4" fmla="*/ 2147483646 w 133"/>
                <a:gd name="T5" fmla="*/ 2147483646 h 39"/>
                <a:gd name="T6" fmla="*/ 2147483646 w 133"/>
                <a:gd name="T7" fmla="*/ 0 h 39"/>
                <a:gd name="T8" fmla="*/ 0 w 133"/>
                <a:gd name="T9" fmla="*/ 0 h 39"/>
                <a:gd name="T10" fmla="*/ 0 60000 65536"/>
                <a:gd name="T11" fmla="*/ 0 60000 65536"/>
                <a:gd name="T12" fmla="*/ 0 60000 65536"/>
                <a:gd name="T13" fmla="*/ 0 60000 65536"/>
                <a:gd name="T14" fmla="*/ 0 60000 65536"/>
                <a:gd name="T15" fmla="*/ 0 w 133"/>
                <a:gd name="T16" fmla="*/ 0 h 39"/>
                <a:gd name="T17" fmla="*/ 133 w 133"/>
                <a:gd name="T18" fmla="*/ 39 h 39"/>
              </a:gdLst>
              <a:ahLst/>
              <a:cxnLst>
                <a:cxn ang="T10">
                  <a:pos x="T0" y="T1"/>
                </a:cxn>
                <a:cxn ang="T11">
                  <a:pos x="T2" y="T3"/>
                </a:cxn>
                <a:cxn ang="T12">
                  <a:pos x="T4" y="T5"/>
                </a:cxn>
                <a:cxn ang="T13">
                  <a:pos x="T6" y="T7"/>
                </a:cxn>
                <a:cxn ang="T14">
                  <a:pos x="T8" y="T9"/>
                </a:cxn>
              </a:cxnLst>
              <a:rect l="T15" t="T16" r="T17" b="T18"/>
              <a:pathLst>
                <a:path w="133" h="39">
                  <a:moveTo>
                    <a:pt x="0" y="0"/>
                  </a:moveTo>
                  <a:lnTo>
                    <a:pt x="130" y="39"/>
                  </a:lnTo>
                  <a:lnTo>
                    <a:pt x="133" y="39"/>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2" name="Freeform 133"/>
            <p:cNvSpPr>
              <a:spLocks/>
            </p:cNvSpPr>
            <p:nvPr/>
          </p:nvSpPr>
          <p:spPr bwMode="auto">
            <a:xfrm>
              <a:off x="1487322" y="3008684"/>
              <a:ext cx="556209" cy="498001"/>
            </a:xfrm>
            <a:custGeom>
              <a:avLst/>
              <a:gdLst>
                <a:gd name="T0" fmla="*/ 2147483646 w 249"/>
                <a:gd name="T1" fmla="*/ 2147483646 h 209"/>
                <a:gd name="T2" fmla="*/ 2147483646 w 249"/>
                <a:gd name="T3" fmla="*/ 2147483646 h 209"/>
                <a:gd name="T4" fmla="*/ 2147483646 w 249"/>
                <a:gd name="T5" fmla="*/ 2147483646 h 209"/>
                <a:gd name="T6" fmla="*/ 2147483646 w 249"/>
                <a:gd name="T7" fmla="*/ 2147483646 h 209"/>
                <a:gd name="T8" fmla="*/ 2147483646 w 249"/>
                <a:gd name="T9" fmla="*/ 2147483646 h 209"/>
                <a:gd name="T10" fmla="*/ 2147483646 w 249"/>
                <a:gd name="T11" fmla="*/ 2147483646 h 209"/>
                <a:gd name="T12" fmla="*/ 2147483646 w 249"/>
                <a:gd name="T13" fmla="*/ 2147483646 h 209"/>
                <a:gd name="T14" fmla="*/ 2147483646 w 249"/>
                <a:gd name="T15" fmla="*/ 2147483646 h 209"/>
                <a:gd name="T16" fmla="*/ 2147483646 w 249"/>
                <a:gd name="T17" fmla="*/ 2147483646 h 209"/>
                <a:gd name="T18" fmla="*/ 2147483646 w 249"/>
                <a:gd name="T19" fmla="*/ 2147483646 h 209"/>
                <a:gd name="T20" fmla="*/ 2147483646 w 249"/>
                <a:gd name="T21" fmla="*/ 2147483646 h 209"/>
                <a:gd name="T22" fmla="*/ 2147483646 w 249"/>
                <a:gd name="T23" fmla="*/ 2147483646 h 209"/>
                <a:gd name="T24" fmla="*/ 2147483646 w 249"/>
                <a:gd name="T25" fmla="*/ 2147483646 h 209"/>
                <a:gd name="T26" fmla="*/ 2147483646 w 249"/>
                <a:gd name="T27" fmla="*/ 0 h 209"/>
                <a:gd name="T28" fmla="*/ 2147483646 w 249"/>
                <a:gd name="T29" fmla="*/ 0 h 209"/>
                <a:gd name="T30" fmla="*/ 2147483646 w 249"/>
                <a:gd name="T31" fmla="*/ 0 h 209"/>
                <a:gd name="T32" fmla="*/ 2147483646 w 249"/>
                <a:gd name="T33" fmla="*/ 0 h 209"/>
                <a:gd name="T34" fmla="*/ 2147483646 w 249"/>
                <a:gd name="T35" fmla="*/ 2147483646 h 209"/>
                <a:gd name="T36" fmla="*/ 2147483646 w 249"/>
                <a:gd name="T37" fmla="*/ 2147483646 h 209"/>
                <a:gd name="T38" fmla="*/ 2147483646 w 249"/>
                <a:gd name="T39" fmla="*/ 2147483646 h 209"/>
                <a:gd name="T40" fmla="*/ 2147483646 w 249"/>
                <a:gd name="T41" fmla="*/ 2147483646 h 209"/>
                <a:gd name="T42" fmla="*/ 2147483646 w 249"/>
                <a:gd name="T43" fmla="*/ 2147483646 h 209"/>
                <a:gd name="T44" fmla="*/ 2147483646 w 249"/>
                <a:gd name="T45" fmla="*/ 2147483646 h 209"/>
                <a:gd name="T46" fmla="*/ 2147483646 w 249"/>
                <a:gd name="T47" fmla="*/ 2147483646 h 209"/>
                <a:gd name="T48" fmla="*/ 2147483646 w 249"/>
                <a:gd name="T49" fmla="*/ 2147483646 h 209"/>
                <a:gd name="T50" fmla="*/ 2147483646 w 249"/>
                <a:gd name="T51" fmla="*/ 2147483646 h 209"/>
                <a:gd name="T52" fmla="*/ 2147483646 w 249"/>
                <a:gd name="T53" fmla="*/ 2147483646 h 209"/>
                <a:gd name="T54" fmla="*/ 2147483646 w 249"/>
                <a:gd name="T55" fmla="*/ 2147483646 h 209"/>
                <a:gd name="T56" fmla="*/ 0 w 249"/>
                <a:gd name="T57" fmla="*/ 2147483646 h 209"/>
                <a:gd name="T58" fmla="*/ 2147483646 w 249"/>
                <a:gd name="T59" fmla="*/ 2147483646 h 209"/>
                <a:gd name="T60" fmla="*/ 2147483646 w 249"/>
                <a:gd name="T61" fmla="*/ 2147483646 h 209"/>
                <a:gd name="T62" fmla="*/ 2147483646 w 249"/>
                <a:gd name="T63" fmla="*/ 2147483646 h 209"/>
                <a:gd name="T64" fmla="*/ 2147483646 w 249"/>
                <a:gd name="T65" fmla="*/ 2147483646 h 209"/>
                <a:gd name="T66" fmla="*/ 2147483646 w 249"/>
                <a:gd name="T67" fmla="*/ 2147483646 h 209"/>
                <a:gd name="T68" fmla="*/ 2147483646 w 249"/>
                <a:gd name="T69" fmla="*/ 2147483646 h 209"/>
                <a:gd name="T70" fmla="*/ 2147483646 w 249"/>
                <a:gd name="T71" fmla="*/ 2147483646 h 209"/>
                <a:gd name="T72" fmla="*/ 2147483646 w 249"/>
                <a:gd name="T73" fmla="*/ 2147483646 h 209"/>
                <a:gd name="T74" fmla="*/ 2147483646 w 249"/>
                <a:gd name="T75" fmla="*/ 2147483646 h 209"/>
                <a:gd name="T76" fmla="*/ 2147483646 w 249"/>
                <a:gd name="T77" fmla="*/ 2147483646 h 2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9"/>
                <a:gd name="T118" fmla="*/ 0 h 209"/>
                <a:gd name="T119" fmla="*/ 249 w 249"/>
                <a:gd name="T120" fmla="*/ 209 h 20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9" h="209">
                  <a:moveTo>
                    <a:pt x="68" y="27"/>
                  </a:moveTo>
                  <a:lnTo>
                    <a:pt x="70" y="14"/>
                  </a:lnTo>
                  <a:lnTo>
                    <a:pt x="72" y="14"/>
                  </a:lnTo>
                  <a:lnTo>
                    <a:pt x="73" y="14"/>
                  </a:lnTo>
                  <a:lnTo>
                    <a:pt x="74" y="13"/>
                  </a:lnTo>
                  <a:lnTo>
                    <a:pt x="75" y="13"/>
                  </a:lnTo>
                  <a:lnTo>
                    <a:pt x="76" y="13"/>
                  </a:lnTo>
                  <a:lnTo>
                    <a:pt x="79" y="11"/>
                  </a:lnTo>
                  <a:lnTo>
                    <a:pt x="81" y="11"/>
                  </a:lnTo>
                  <a:lnTo>
                    <a:pt x="83" y="10"/>
                  </a:lnTo>
                  <a:lnTo>
                    <a:pt x="86" y="10"/>
                  </a:lnTo>
                  <a:lnTo>
                    <a:pt x="88" y="9"/>
                  </a:lnTo>
                  <a:lnTo>
                    <a:pt x="91" y="8"/>
                  </a:lnTo>
                  <a:lnTo>
                    <a:pt x="95" y="8"/>
                  </a:lnTo>
                  <a:lnTo>
                    <a:pt x="98" y="7"/>
                  </a:lnTo>
                  <a:lnTo>
                    <a:pt x="103" y="6"/>
                  </a:lnTo>
                  <a:lnTo>
                    <a:pt x="107" y="6"/>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9"/>
                  </a:lnTo>
                  <a:lnTo>
                    <a:pt x="210" y="29"/>
                  </a:lnTo>
                  <a:lnTo>
                    <a:pt x="213" y="31"/>
                  </a:lnTo>
                  <a:lnTo>
                    <a:pt x="216" y="34"/>
                  </a:lnTo>
                  <a:lnTo>
                    <a:pt x="220" y="36"/>
                  </a:lnTo>
                  <a:lnTo>
                    <a:pt x="222" y="39"/>
                  </a:lnTo>
                  <a:lnTo>
                    <a:pt x="224" y="44"/>
                  </a:lnTo>
                  <a:lnTo>
                    <a:pt x="226" y="50"/>
                  </a:lnTo>
                  <a:lnTo>
                    <a:pt x="245" y="69"/>
                  </a:lnTo>
                  <a:lnTo>
                    <a:pt x="240" y="117"/>
                  </a:lnTo>
                  <a:lnTo>
                    <a:pt x="208" y="133"/>
                  </a:lnTo>
                  <a:lnTo>
                    <a:pt x="247" y="145"/>
                  </a:lnTo>
                  <a:lnTo>
                    <a:pt x="247" y="146"/>
                  </a:lnTo>
                  <a:lnTo>
                    <a:pt x="248" y="148"/>
                  </a:lnTo>
                  <a:lnTo>
                    <a:pt x="248" y="152"/>
                  </a:lnTo>
                  <a:lnTo>
                    <a:pt x="249" y="155"/>
                  </a:lnTo>
                  <a:lnTo>
                    <a:pt x="248" y="160"/>
                  </a:lnTo>
                  <a:lnTo>
                    <a:pt x="247" y="164"/>
                  </a:lnTo>
                  <a:lnTo>
                    <a:pt x="244" y="170"/>
                  </a:lnTo>
                  <a:lnTo>
                    <a:pt x="144" y="209"/>
                  </a:lnTo>
                  <a:lnTo>
                    <a:pt x="0" y="163"/>
                  </a:lnTo>
                  <a:lnTo>
                    <a:pt x="3" y="159"/>
                  </a:lnTo>
                  <a:lnTo>
                    <a:pt x="25" y="150"/>
                  </a:lnTo>
                  <a:lnTo>
                    <a:pt x="25" y="28"/>
                  </a:lnTo>
                  <a:lnTo>
                    <a:pt x="26" y="27"/>
                  </a:lnTo>
                  <a:lnTo>
                    <a:pt x="27" y="27"/>
                  </a:lnTo>
                  <a:lnTo>
                    <a:pt x="28" y="25"/>
                  </a:lnTo>
                  <a:lnTo>
                    <a:pt x="31" y="25"/>
                  </a:lnTo>
                  <a:lnTo>
                    <a:pt x="32" y="24"/>
                  </a:lnTo>
                  <a:lnTo>
                    <a:pt x="34" y="23"/>
                  </a:lnTo>
                  <a:lnTo>
                    <a:pt x="37" y="23"/>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3" name="Freeform 134"/>
            <p:cNvSpPr>
              <a:spLocks/>
            </p:cNvSpPr>
            <p:nvPr/>
          </p:nvSpPr>
          <p:spPr bwMode="auto">
            <a:xfrm>
              <a:off x="1681662" y="3044425"/>
              <a:ext cx="176466" cy="216834"/>
            </a:xfrm>
            <a:custGeom>
              <a:avLst/>
              <a:gdLst>
                <a:gd name="T0" fmla="*/ 2147483646 w 79"/>
                <a:gd name="T1" fmla="*/ 2147483646 h 91"/>
                <a:gd name="T2" fmla="*/ 2147483646 w 79"/>
                <a:gd name="T3" fmla="*/ 2147483646 h 91"/>
                <a:gd name="T4" fmla="*/ 2147483646 w 79"/>
                <a:gd name="T5" fmla="*/ 2147483646 h 91"/>
                <a:gd name="T6" fmla="*/ 2147483646 w 79"/>
                <a:gd name="T7" fmla="*/ 2147483646 h 91"/>
                <a:gd name="T8" fmla="*/ 2147483646 w 79"/>
                <a:gd name="T9" fmla="*/ 2147483646 h 91"/>
                <a:gd name="T10" fmla="*/ 2147483646 w 79"/>
                <a:gd name="T11" fmla="*/ 2147483646 h 91"/>
                <a:gd name="T12" fmla="*/ 2147483646 w 79"/>
                <a:gd name="T13" fmla="*/ 2147483646 h 91"/>
                <a:gd name="T14" fmla="*/ 2147483646 w 79"/>
                <a:gd name="T15" fmla="*/ 2147483646 h 91"/>
                <a:gd name="T16" fmla="*/ 2147483646 w 79"/>
                <a:gd name="T17" fmla="*/ 0 h 91"/>
                <a:gd name="T18" fmla="*/ 2147483646 w 79"/>
                <a:gd name="T19" fmla="*/ 0 h 91"/>
                <a:gd name="T20" fmla="*/ 2147483646 w 79"/>
                <a:gd name="T21" fmla="*/ 2147483646 h 91"/>
                <a:gd name="T22" fmla="*/ 2147483646 w 79"/>
                <a:gd name="T23" fmla="*/ 2147483646 h 91"/>
                <a:gd name="T24" fmla="*/ 2147483646 w 79"/>
                <a:gd name="T25" fmla="*/ 2147483646 h 91"/>
                <a:gd name="T26" fmla="*/ 2147483646 w 79"/>
                <a:gd name="T27" fmla="*/ 2147483646 h 91"/>
                <a:gd name="T28" fmla="*/ 2147483646 w 79"/>
                <a:gd name="T29" fmla="*/ 2147483646 h 91"/>
                <a:gd name="T30" fmla="*/ 2147483646 w 79"/>
                <a:gd name="T31" fmla="*/ 2147483646 h 91"/>
                <a:gd name="T32" fmla="*/ 2147483646 w 79"/>
                <a:gd name="T33" fmla="*/ 2147483646 h 91"/>
                <a:gd name="T34" fmla="*/ 2147483646 w 79"/>
                <a:gd name="T35" fmla="*/ 2147483646 h 91"/>
                <a:gd name="T36" fmla="*/ 2147483646 w 79"/>
                <a:gd name="T37" fmla="*/ 2147483646 h 91"/>
                <a:gd name="T38" fmla="*/ 2147483646 w 79"/>
                <a:gd name="T39" fmla="*/ 2147483646 h 91"/>
                <a:gd name="T40" fmla="*/ 0 w 79"/>
                <a:gd name="T41" fmla="*/ 2147483646 h 91"/>
                <a:gd name="T42" fmla="*/ 0 w 79"/>
                <a:gd name="T43" fmla="*/ 2147483646 h 91"/>
                <a:gd name="T44" fmla="*/ 0 w 79"/>
                <a:gd name="T45" fmla="*/ 2147483646 h 91"/>
                <a:gd name="T46" fmla="*/ 2147483646 w 79"/>
                <a:gd name="T47" fmla="*/ 2147483646 h 91"/>
                <a:gd name="T48" fmla="*/ 2147483646 w 79"/>
                <a:gd name="T49" fmla="*/ 2147483646 h 91"/>
                <a:gd name="T50" fmla="*/ 2147483646 w 79"/>
                <a:gd name="T51" fmla="*/ 2147483646 h 91"/>
                <a:gd name="T52" fmla="*/ 2147483646 w 79"/>
                <a:gd name="T53" fmla="*/ 2147483646 h 91"/>
                <a:gd name="T54" fmla="*/ 2147483646 w 79"/>
                <a:gd name="T55" fmla="*/ 2147483646 h 91"/>
                <a:gd name="T56" fmla="*/ 2147483646 w 79"/>
                <a:gd name="T57" fmla="*/ 2147483646 h 91"/>
                <a:gd name="T58" fmla="*/ 2147483646 w 79"/>
                <a:gd name="T59" fmla="*/ 2147483646 h 91"/>
                <a:gd name="T60" fmla="*/ 2147483646 w 79"/>
                <a:gd name="T61" fmla="*/ 2147483646 h 91"/>
                <a:gd name="T62" fmla="*/ 2147483646 w 79"/>
                <a:gd name="T63" fmla="*/ 2147483646 h 91"/>
                <a:gd name="T64" fmla="*/ 2147483646 w 79"/>
                <a:gd name="T65" fmla="*/ 2147483646 h 91"/>
                <a:gd name="T66" fmla="*/ 2147483646 w 79"/>
                <a:gd name="T67" fmla="*/ 2147483646 h 91"/>
                <a:gd name="T68" fmla="*/ 2147483646 w 79"/>
                <a:gd name="T69" fmla="*/ 2147483646 h 91"/>
                <a:gd name="T70" fmla="*/ 2147483646 w 79"/>
                <a:gd name="T71" fmla="*/ 2147483646 h 91"/>
                <a:gd name="T72" fmla="*/ 2147483646 w 79"/>
                <a:gd name="T73" fmla="*/ 2147483646 h 91"/>
                <a:gd name="T74" fmla="*/ 2147483646 w 79"/>
                <a:gd name="T75" fmla="*/ 2147483646 h 91"/>
                <a:gd name="T76" fmla="*/ 2147483646 w 79"/>
                <a:gd name="T77" fmla="*/ 2147483646 h 91"/>
                <a:gd name="T78" fmla="*/ 2147483646 w 79"/>
                <a:gd name="T79" fmla="*/ 2147483646 h 91"/>
                <a:gd name="T80" fmla="*/ 2147483646 w 79"/>
                <a:gd name="T81" fmla="*/ 2147483646 h 91"/>
                <a:gd name="T82" fmla="*/ 2147483646 w 79"/>
                <a:gd name="T83" fmla="*/ 2147483646 h 91"/>
                <a:gd name="T84" fmla="*/ 2147483646 w 79"/>
                <a:gd name="T85" fmla="*/ 2147483646 h 91"/>
                <a:gd name="T86" fmla="*/ 2147483646 w 79"/>
                <a:gd name="T87" fmla="*/ 2147483646 h 91"/>
                <a:gd name="T88" fmla="*/ 2147483646 w 79"/>
                <a:gd name="T89" fmla="*/ 2147483646 h 91"/>
                <a:gd name="T90" fmla="*/ 2147483646 w 79"/>
                <a:gd name="T91" fmla="*/ 2147483646 h 91"/>
                <a:gd name="T92" fmla="*/ 2147483646 w 79"/>
                <a:gd name="T93" fmla="*/ 2147483646 h 91"/>
                <a:gd name="T94" fmla="*/ 2147483646 w 79"/>
                <a:gd name="T95" fmla="*/ 2147483646 h 91"/>
                <a:gd name="T96" fmla="*/ 2147483646 w 79"/>
                <a:gd name="T97" fmla="*/ 2147483646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
                <a:gd name="T148" fmla="*/ 0 h 91"/>
                <a:gd name="T149" fmla="*/ 79 w 79"/>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 h="91">
                  <a:moveTo>
                    <a:pt x="78" y="3"/>
                  </a:moveTo>
                  <a:lnTo>
                    <a:pt x="78" y="3"/>
                  </a:lnTo>
                  <a:lnTo>
                    <a:pt x="77" y="3"/>
                  </a:lnTo>
                  <a:lnTo>
                    <a:pt x="74" y="2"/>
                  </a:lnTo>
                  <a:lnTo>
                    <a:pt x="72" y="2"/>
                  </a:lnTo>
                  <a:lnTo>
                    <a:pt x="69" y="1"/>
                  </a:lnTo>
                  <a:lnTo>
                    <a:pt x="65" y="1"/>
                  </a:lnTo>
                  <a:lnTo>
                    <a:pt x="60" y="1"/>
                  </a:lnTo>
                  <a:lnTo>
                    <a:pt x="56" y="0"/>
                  </a:lnTo>
                  <a:lnTo>
                    <a:pt x="50" y="0"/>
                  </a:lnTo>
                  <a:lnTo>
                    <a:pt x="44" y="1"/>
                  </a:lnTo>
                  <a:lnTo>
                    <a:pt x="38" y="1"/>
                  </a:lnTo>
                  <a:lnTo>
                    <a:pt x="31" y="2"/>
                  </a:lnTo>
                  <a:lnTo>
                    <a:pt x="25" y="3"/>
                  </a:lnTo>
                  <a:lnTo>
                    <a:pt x="18" y="6"/>
                  </a:lnTo>
                  <a:lnTo>
                    <a:pt x="11" y="8"/>
                  </a:lnTo>
                  <a:lnTo>
                    <a:pt x="4" y="12"/>
                  </a:lnTo>
                  <a:lnTo>
                    <a:pt x="4" y="13"/>
                  </a:lnTo>
                  <a:lnTo>
                    <a:pt x="3" y="17"/>
                  </a:lnTo>
                  <a:lnTo>
                    <a:pt x="1" y="26"/>
                  </a:lnTo>
                  <a:lnTo>
                    <a:pt x="0" y="35"/>
                  </a:lnTo>
                  <a:lnTo>
                    <a:pt x="0" y="47"/>
                  </a:lnTo>
                  <a:lnTo>
                    <a:pt x="0" y="61"/>
                  </a:lnTo>
                  <a:lnTo>
                    <a:pt x="2" y="75"/>
                  </a:lnTo>
                  <a:lnTo>
                    <a:pt x="6" y="89"/>
                  </a:lnTo>
                  <a:lnTo>
                    <a:pt x="7" y="89"/>
                  </a:lnTo>
                  <a:lnTo>
                    <a:pt x="8" y="89"/>
                  </a:lnTo>
                  <a:lnTo>
                    <a:pt x="9" y="89"/>
                  </a:lnTo>
                  <a:lnTo>
                    <a:pt x="11" y="89"/>
                  </a:lnTo>
                  <a:lnTo>
                    <a:pt x="15" y="88"/>
                  </a:lnTo>
                  <a:lnTo>
                    <a:pt x="18" y="88"/>
                  </a:lnTo>
                  <a:lnTo>
                    <a:pt x="22" y="88"/>
                  </a:lnTo>
                  <a:lnTo>
                    <a:pt x="27" y="88"/>
                  </a:lnTo>
                  <a:lnTo>
                    <a:pt x="32" y="88"/>
                  </a:lnTo>
                  <a:lnTo>
                    <a:pt x="38" y="88"/>
                  </a:lnTo>
                  <a:lnTo>
                    <a:pt x="44" y="88"/>
                  </a:lnTo>
                  <a:lnTo>
                    <a:pt x="50" y="88"/>
                  </a:lnTo>
                  <a:lnTo>
                    <a:pt x="57" y="89"/>
                  </a:lnTo>
                  <a:lnTo>
                    <a:pt x="64" y="89"/>
                  </a:lnTo>
                  <a:lnTo>
                    <a:pt x="71" y="90"/>
                  </a:lnTo>
                  <a:lnTo>
                    <a:pt x="79" y="91"/>
                  </a:lnTo>
                  <a:lnTo>
                    <a:pt x="79" y="89"/>
                  </a:lnTo>
                  <a:lnTo>
                    <a:pt x="78" y="82"/>
                  </a:lnTo>
                  <a:lnTo>
                    <a:pt x="77" y="70"/>
                  </a:lnTo>
                  <a:lnTo>
                    <a:pt x="76" y="57"/>
                  </a:lnTo>
                  <a:lnTo>
                    <a:pt x="76" y="43"/>
                  </a:lnTo>
                  <a:lnTo>
                    <a:pt x="76" y="29"/>
                  </a:lnTo>
                  <a:lnTo>
                    <a:pt x="77" y="15"/>
                  </a:lnTo>
                  <a:lnTo>
                    <a:pt x="78"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4" name="Freeform 135"/>
            <p:cNvSpPr>
              <a:spLocks/>
            </p:cNvSpPr>
            <p:nvPr/>
          </p:nvSpPr>
          <p:spPr bwMode="auto">
            <a:xfrm>
              <a:off x="1699530" y="3106377"/>
              <a:ext cx="294856" cy="214451"/>
            </a:xfrm>
            <a:custGeom>
              <a:avLst/>
              <a:gdLst>
                <a:gd name="T0" fmla="*/ 2147483646 w 132"/>
                <a:gd name="T1" fmla="*/ 2147483646 h 90"/>
                <a:gd name="T2" fmla="*/ 0 w 132"/>
                <a:gd name="T3" fmla="*/ 2147483646 h 90"/>
                <a:gd name="T4" fmla="*/ 2147483646 w 132"/>
                <a:gd name="T5" fmla="*/ 2147483646 h 90"/>
                <a:gd name="T6" fmla="*/ 2147483646 w 132"/>
                <a:gd name="T7" fmla="*/ 2147483646 h 90"/>
                <a:gd name="T8" fmla="*/ 2147483646 w 132"/>
                <a:gd name="T9" fmla="*/ 2147483646 h 90"/>
                <a:gd name="T10" fmla="*/ 2147483646 w 132"/>
                <a:gd name="T11" fmla="*/ 2147483646 h 90"/>
                <a:gd name="T12" fmla="*/ 2147483646 w 132"/>
                <a:gd name="T13" fmla="*/ 2147483646 h 90"/>
                <a:gd name="T14" fmla="*/ 2147483646 w 132"/>
                <a:gd name="T15" fmla="*/ 2147483646 h 90"/>
                <a:gd name="T16" fmla="*/ 2147483646 w 132"/>
                <a:gd name="T17" fmla="*/ 2147483646 h 90"/>
                <a:gd name="T18" fmla="*/ 2147483646 w 132"/>
                <a:gd name="T19" fmla="*/ 2147483646 h 90"/>
                <a:gd name="T20" fmla="*/ 2147483646 w 132"/>
                <a:gd name="T21" fmla="*/ 2147483646 h 90"/>
                <a:gd name="T22" fmla="*/ 2147483646 w 132"/>
                <a:gd name="T23" fmla="*/ 2147483646 h 90"/>
                <a:gd name="T24" fmla="*/ 2147483646 w 132"/>
                <a:gd name="T25" fmla="*/ 2147483646 h 90"/>
                <a:gd name="T26" fmla="*/ 2147483646 w 132"/>
                <a:gd name="T27" fmla="*/ 2147483646 h 90"/>
                <a:gd name="T28" fmla="*/ 2147483646 w 132"/>
                <a:gd name="T29" fmla="*/ 2147483646 h 90"/>
                <a:gd name="T30" fmla="*/ 2147483646 w 132"/>
                <a:gd name="T31" fmla="*/ 2147483646 h 90"/>
                <a:gd name="T32" fmla="*/ 2147483646 w 132"/>
                <a:gd name="T33" fmla="*/ 2147483646 h 90"/>
                <a:gd name="T34" fmla="*/ 2147483646 w 132"/>
                <a:gd name="T35" fmla="*/ 2147483646 h 90"/>
                <a:gd name="T36" fmla="*/ 2147483646 w 132"/>
                <a:gd name="T37" fmla="*/ 2147483646 h 90"/>
                <a:gd name="T38" fmla="*/ 2147483646 w 132"/>
                <a:gd name="T39" fmla="*/ 2147483646 h 90"/>
                <a:gd name="T40" fmla="*/ 2147483646 w 132"/>
                <a:gd name="T41" fmla="*/ 2147483646 h 90"/>
                <a:gd name="T42" fmla="*/ 2147483646 w 132"/>
                <a:gd name="T43" fmla="*/ 2147483646 h 90"/>
                <a:gd name="T44" fmla="*/ 2147483646 w 132"/>
                <a:gd name="T45" fmla="*/ 2147483646 h 90"/>
                <a:gd name="T46" fmla="*/ 2147483646 w 132"/>
                <a:gd name="T47" fmla="*/ 2147483646 h 90"/>
                <a:gd name="T48" fmla="*/ 2147483646 w 132"/>
                <a:gd name="T49" fmla="*/ 2147483646 h 90"/>
                <a:gd name="T50" fmla="*/ 2147483646 w 132"/>
                <a:gd name="T51" fmla="*/ 0 h 90"/>
                <a:gd name="T52" fmla="*/ 2147483646 w 132"/>
                <a:gd name="T53" fmla="*/ 0 h 90"/>
                <a:gd name="T54" fmla="*/ 2147483646 w 132"/>
                <a:gd name="T55" fmla="*/ 2147483646 h 90"/>
                <a:gd name="T56" fmla="*/ 2147483646 w 132"/>
                <a:gd name="T57" fmla="*/ 2147483646 h 90"/>
                <a:gd name="T58" fmla="*/ 2147483646 w 132"/>
                <a:gd name="T59" fmla="*/ 2147483646 h 90"/>
                <a:gd name="T60" fmla="*/ 2147483646 w 132"/>
                <a:gd name="T61" fmla="*/ 2147483646 h 90"/>
                <a:gd name="T62" fmla="*/ 2147483646 w 132"/>
                <a:gd name="T63" fmla="*/ 2147483646 h 90"/>
                <a:gd name="T64" fmla="*/ 2147483646 w 132"/>
                <a:gd name="T65" fmla="*/ 2147483646 h 90"/>
                <a:gd name="T66" fmla="*/ 2147483646 w 132"/>
                <a:gd name="T67" fmla="*/ 2147483646 h 90"/>
                <a:gd name="T68" fmla="*/ 2147483646 w 132"/>
                <a:gd name="T69" fmla="*/ 2147483646 h 90"/>
                <a:gd name="T70" fmla="*/ 2147483646 w 132"/>
                <a:gd name="T71" fmla="*/ 2147483646 h 90"/>
                <a:gd name="T72" fmla="*/ 2147483646 w 132"/>
                <a:gd name="T73" fmla="*/ 2147483646 h 90"/>
                <a:gd name="T74" fmla="*/ 2147483646 w 132"/>
                <a:gd name="T75" fmla="*/ 2147483646 h 90"/>
                <a:gd name="T76" fmla="*/ 2147483646 w 132"/>
                <a:gd name="T77" fmla="*/ 2147483646 h 90"/>
                <a:gd name="T78" fmla="*/ 2147483646 w 132"/>
                <a:gd name="T79" fmla="*/ 2147483646 h 90"/>
                <a:gd name="T80" fmla="*/ 2147483646 w 132"/>
                <a:gd name="T81" fmla="*/ 2147483646 h 90"/>
                <a:gd name="T82" fmla="*/ 2147483646 w 132"/>
                <a:gd name="T83" fmla="*/ 2147483646 h 90"/>
                <a:gd name="T84" fmla="*/ 2147483646 w 132"/>
                <a:gd name="T85" fmla="*/ 2147483646 h 90"/>
                <a:gd name="T86" fmla="*/ 2147483646 w 132"/>
                <a:gd name="T87" fmla="*/ 2147483646 h 90"/>
                <a:gd name="T88" fmla="*/ 2147483646 w 132"/>
                <a:gd name="T89" fmla="*/ 2147483646 h 90"/>
                <a:gd name="T90" fmla="*/ 2147483646 w 132"/>
                <a:gd name="T91" fmla="*/ 2147483646 h 90"/>
                <a:gd name="T92" fmla="*/ 2147483646 w 132"/>
                <a:gd name="T93" fmla="*/ 2147483646 h 90"/>
                <a:gd name="T94" fmla="*/ 2147483646 w 132"/>
                <a:gd name="T95" fmla="*/ 2147483646 h 90"/>
                <a:gd name="T96" fmla="*/ 2147483646 w 132"/>
                <a:gd name="T97" fmla="*/ 2147483646 h 90"/>
                <a:gd name="T98" fmla="*/ 2147483646 w 132"/>
                <a:gd name="T99" fmla="*/ 2147483646 h 90"/>
                <a:gd name="T100" fmla="*/ 2147483646 w 132"/>
                <a:gd name="T101" fmla="*/ 2147483646 h 90"/>
                <a:gd name="T102" fmla="*/ 2147483646 w 132"/>
                <a:gd name="T103" fmla="*/ 2147483646 h 90"/>
                <a:gd name="T104" fmla="*/ 2147483646 w 132"/>
                <a:gd name="T105" fmla="*/ 2147483646 h 90"/>
                <a:gd name="T106" fmla="*/ 2147483646 w 132"/>
                <a:gd name="T107" fmla="*/ 2147483646 h 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2"/>
                <a:gd name="T163" fmla="*/ 0 h 90"/>
                <a:gd name="T164" fmla="*/ 132 w 132"/>
                <a:gd name="T165" fmla="*/ 90 h 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2" h="90">
                  <a:moveTo>
                    <a:pt x="1" y="67"/>
                  </a:moveTo>
                  <a:lnTo>
                    <a:pt x="0" y="78"/>
                  </a:lnTo>
                  <a:lnTo>
                    <a:pt x="86" y="90"/>
                  </a:lnTo>
                  <a:lnTo>
                    <a:pt x="89" y="88"/>
                  </a:lnTo>
                  <a:lnTo>
                    <a:pt x="91" y="87"/>
                  </a:lnTo>
                  <a:lnTo>
                    <a:pt x="94" y="85"/>
                  </a:lnTo>
                  <a:lnTo>
                    <a:pt x="98" y="83"/>
                  </a:lnTo>
                  <a:lnTo>
                    <a:pt x="103" y="79"/>
                  </a:lnTo>
                  <a:lnTo>
                    <a:pt x="107" y="74"/>
                  </a:lnTo>
                  <a:lnTo>
                    <a:pt x="112" y="71"/>
                  </a:lnTo>
                  <a:lnTo>
                    <a:pt x="117" y="65"/>
                  </a:lnTo>
                  <a:lnTo>
                    <a:pt x="121" y="59"/>
                  </a:lnTo>
                  <a:lnTo>
                    <a:pt x="125" y="53"/>
                  </a:lnTo>
                  <a:lnTo>
                    <a:pt x="128" y="46"/>
                  </a:lnTo>
                  <a:lnTo>
                    <a:pt x="131" y="39"/>
                  </a:lnTo>
                  <a:lnTo>
                    <a:pt x="132" y="31"/>
                  </a:lnTo>
                  <a:lnTo>
                    <a:pt x="132" y="22"/>
                  </a:lnTo>
                  <a:lnTo>
                    <a:pt x="129" y="12"/>
                  </a:lnTo>
                  <a:lnTo>
                    <a:pt x="128" y="10"/>
                  </a:lnTo>
                  <a:lnTo>
                    <a:pt x="127" y="9"/>
                  </a:lnTo>
                  <a:lnTo>
                    <a:pt x="126" y="7"/>
                  </a:lnTo>
                  <a:lnTo>
                    <a:pt x="124" y="3"/>
                  </a:lnTo>
                  <a:lnTo>
                    <a:pt x="120" y="2"/>
                  </a:lnTo>
                  <a:lnTo>
                    <a:pt x="117" y="0"/>
                  </a:lnTo>
                  <a:lnTo>
                    <a:pt x="113" y="0"/>
                  </a:lnTo>
                  <a:lnTo>
                    <a:pt x="113" y="1"/>
                  </a:lnTo>
                  <a:lnTo>
                    <a:pt x="114" y="4"/>
                  </a:lnTo>
                  <a:lnTo>
                    <a:pt x="117" y="11"/>
                  </a:lnTo>
                  <a:lnTo>
                    <a:pt x="118" y="18"/>
                  </a:lnTo>
                  <a:lnTo>
                    <a:pt x="118" y="29"/>
                  </a:lnTo>
                  <a:lnTo>
                    <a:pt x="117" y="39"/>
                  </a:lnTo>
                  <a:lnTo>
                    <a:pt x="114" y="51"/>
                  </a:lnTo>
                  <a:lnTo>
                    <a:pt x="108" y="63"/>
                  </a:lnTo>
                  <a:lnTo>
                    <a:pt x="108" y="64"/>
                  </a:lnTo>
                  <a:lnTo>
                    <a:pt x="107" y="64"/>
                  </a:lnTo>
                  <a:lnTo>
                    <a:pt x="106" y="65"/>
                  </a:lnTo>
                  <a:lnTo>
                    <a:pt x="105" y="66"/>
                  </a:lnTo>
                  <a:lnTo>
                    <a:pt x="103" y="67"/>
                  </a:lnTo>
                  <a:lnTo>
                    <a:pt x="100" y="69"/>
                  </a:lnTo>
                  <a:lnTo>
                    <a:pt x="98" y="70"/>
                  </a:lnTo>
                  <a:lnTo>
                    <a:pt x="96" y="70"/>
                  </a:lnTo>
                  <a:lnTo>
                    <a:pt x="92" y="71"/>
                  </a:lnTo>
                  <a:lnTo>
                    <a:pt x="90" y="72"/>
                  </a:lnTo>
                  <a:lnTo>
                    <a:pt x="85" y="72"/>
                  </a:lnTo>
                  <a:lnTo>
                    <a:pt x="82" y="72"/>
                  </a:lnTo>
                  <a:lnTo>
                    <a:pt x="78" y="72"/>
                  </a:lnTo>
                  <a:lnTo>
                    <a:pt x="73" y="72"/>
                  </a:lnTo>
                  <a:lnTo>
                    <a:pt x="69" y="71"/>
                  </a:lnTo>
                  <a:lnTo>
                    <a:pt x="69" y="83"/>
                  </a:lnTo>
                  <a:lnTo>
                    <a:pt x="3" y="76"/>
                  </a:lnTo>
                  <a:lnTo>
                    <a:pt x="1" y="67"/>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5" name="Freeform 136"/>
            <p:cNvSpPr>
              <a:spLocks/>
            </p:cNvSpPr>
            <p:nvPr/>
          </p:nvSpPr>
          <p:spPr bwMode="auto">
            <a:xfrm>
              <a:off x="1663792" y="3316062"/>
              <a:ext cx="214441" cy="73867"/>
            </a:xfrm>
            <a:custGeom>
              <a:avLst/>
              <a:gdLst>
                <a:gd name="T0" fmla="*/ 2147483646 w 96"/>
                <a:gd name="T1" fmla="*/ 2147483646 h 31"/>
                <a:gd name="T2" fmla="*/ 2147483646 w 96"/>
                <a:gd name="T3" fmla="*/ 0 h 31"/>
                <a:gd name="T4" fmla="*/ 0 w 96"/>
                <a:gd name="T5" fmla="*/ 2147483646 h 31"/>
                <a:gd name="T6" fmla="*/ 2147483646 w 96"/>
                <a:gd name="T7" fmla="*/ 2147483646 h 31"/>
                <a:gd name="T8" fmla="*/ 2147483646 w 96"/>
                <a:gd name="T9" fmla="*/ 2147483646 h 31"/>
                <a:gd name="T10" fmla="*/ 0 60000 65536"/>
                <a:gd name="T11" fmla="*/ 0 60000 65536"/>
                <a:gd name="T12" fmla="*/ 0 60000 65536"/>
                <a:gd name="T13" fmla="*/ 0 60000 65536"/>
                <a:gd name="T14" fmla="*/ 0 60000 65536"/>
                <a:gd name="T15" fmla="*/ 0 w 96"/>
                <a:gd name="T16" fmla="*/ 0 h 31"/>
                <a:gd name="T17" fmla="*/ 96 w 96"/>
                <a:gd name="T18" fmla="*/ 31 h 31"/>
              </a:gdLst>
              <a:ahLst/>
              <a:cxnLst>
                <a:cxn ang="T10">
                  <a:pos x="T0" y="T1"/>
                </a:cxn>
                <a:cxn ang="T11">
                  <a:pos x="T2" y="T3"/>
                </a:cxn>
                <a:cxn ang="T12">
                  <a:pos x="T4" y="T5"/>
                </a:cxn>
                <a:cxn ang="T13">
                  <a:pos x="T6" y="T7"/>
                </a:cxn>
                <a:cxn ang="T14">
                  <a:pos x="T8" y="T9"/>
                </a:cxn>
              </a:cxnLst>
              <a:rect l="T15" t="T16" r="T17" b="T18"/>
              <a:pathLst>
                <a:path w="96" h="31">
                  <a:moveTo>
                    <a:pt x="96" y="11"/>
                  </a:moveTo>
                  <a:lnTo>
                    <a:pt x="1" y="0"/>
                  </a:lnTo>
                  <a:lnTo>
                    <a:pt x="0" y="11"/>
                  </a:lnTo>
                  <a:lnTo>
                    <a:pt x="93" y="31"/>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6" name="Freeform 137"/>
            <p:cNvSpPr>
              <a:spLocks/>
            </p:cNvSpPr>
            <p:nvPr/>
          </p:nvSpPr>
          <p:spPr bwMode="auto">
            <a:xfrm>
              <a:off x="1768778" y="3339892"/>
              <a:ext cx="93818" cy="33359"/>
            </a:xfrm>
            <a:custGeom>
              <a:avLst/>
              <a:gdLst>
                <a:gd name="T0" fmla="*/ 2147483646 w 42"/>
                <a:gd name="T1" fmla="*/ 2147483646 h 14"/>
                <a:gd name="T2" fmla="*/ 2147483646 w 42"/>
                <a:gd name="T3" fmla="*/ 0 h 14"/>
                <a:gd name="T4" fmla="*/ 0 w 42"/>
                <a:gd name="T5" fmla="*/ 2147483646 h 14"/>
                <a:gd name="T6" fmla="*/ 2147483646 w 42"/>
                <a:gd name="T7" fmla="*/ 2147483646 h 14"/>
                <a:gd name="T8" fmla="*/ 2147483646 w 42"/>
                <a:gd name="T9" fmla="*/ 2147483646 h 14"/>
                <a:gd name="T10" fmla="*/ 0 60000 65536"/>
                <a:gd name="T11" fmla="*/ 0 60000 65536"/>
                <a:gd name="T12" fmla="*/ 0 60000 65536"/>
                <a:gd name="T13" fmla="*/ 0 60000 65536"/>
                <a:gd name="T14" fmla="*/ 0 60000 65536"/>
                <a:gd name="T15" fmla="*/ 0 w 42"/>
                <a:gd name="T16" fmla="*/ 0 h 14"/>
                <a:gd name="T17" fmla="*/ 42 w 42"/>
                <a:gd name="T18" fmla="*/ 14 h 14"/>
              </a:gdLst>
              <a:ahLst/>
              <a:cxnLst>
                <a:cxn ang="T10">
                  <a:pos x="T0" y="T1"/>
                </a:cxn>
                <a:cxn ang="T11">
                  <a:pos x="T2" y="T3"/>
                </a:cxn>
                <a:cxn ang="T12">
                  <a:pos x="T4" y="T5"/>
                </a:cxn>
                <a:cxn ang="T13">
                  <a:pos x="T6" y="T7"/>
                </a:cxn>
                <a:cxn ang="T14">
                  <a:pos x="T8" y="T9"/>
                </a:cxn>
              </a:cxnLst>
              <a:rect l="T15" t="T16" r="T17" b="T18"/>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7" name="Freeform 138"/>
            <p:cNvSpPr>
              <a:spLocks/>
            </p:cNvSpPr>
            <p:nvPr/>
          </p:nvSpPr>
          <p:spPr bwMode="auto">
            <a:xfrm>
              <a:off x="1674958" y="3323211"/>
              <a:ext cx="62545" cy="23828"/>
            </a:xfrm>
            <a:custGeom>
              <a:avLst/>
              <a:gdLst>
                <a:gd name="T0" fmla="*/ 2147483646 w 28"/>
                <a:gd name="T1" fmla="*/ 2147483646 h 10"/>
                <a:gd name="T2" fmla="*/ 0 w 28"/>
                <a:gd name="T3" fmla="*/ 0 h 10"/>
                <a:gd name="T4" fmla="*/ 0 w 28"/>
                <a:gd name="T5" fmla="*/ 2147483646 h 10"/>
                <a:gd name="T6" fmla="*/ 2147483646 w 28"/>
                <a:gd name="T7" fmla="*/ 2147483646 h 10"/>
                <a:gd name="T8" fmla="*/ 2147483646 w 28"/>
                <a:gd name="T9" fmla="*/ 2147483646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8" y="4"/>
                  </a:moveTo>
                  <a:lnTo>
                    <a:pt x="0" y="0"/>
                  </a:lnTo>
                  <a:lnTo>
                    <a:pt x="0" y="6"/>
                  </a:lnTo>
                  <a:lnTo>
                    <a:pt x="27" y="10"/>
                  </a:lnTo>
                  <a:lnTo>
                    <a:pt x="28" y="4"/>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8" name="Freeform 139"/>
            <p:cNvSpPr>
              <a:spLocks/>
            </p:cNvSpPr>
            <p:nvPr/>
          </p:nvSpPr>
          <p:spPr bwMode="auto">
            <a:xfrm>
              <a:off x="1523063" y="3347041"/>
              <a:ext cx="361871" cy="128670"/>
            </a:xfrm>
            <a:custGeom>
              <a:avLst/>
              <a:gdLst>
                <a:gd name="T0" fmla="*/ 0 w 162"/>
                <a:gd name="T1" fmla="*/ 2147483646 h 54"/>
                <a:gd name="T2" fmla="*/ 0 w 162"/>
                <a:gd name="T3" fmla="*/ 2147483646 h 54"/>
                <a:gd name="T4" fmla="*/ 2147483646 w 162"/>
                <a:gd name="T5" fmla="*/ 2147483646 h 54"/>
                <a:gd name="T6" fmla="*/ 2147483646 w 162"/>
                <a:gd name="T7" fmla="*/ 2147483646 h 54"/>
                <a:gd name="T8" fmla="*/ 2147483646 w 162"/>
                <a:gd name="T9" fmla="*/ 2147483646 h 54"/>
                <a:gd name="T10" fmla="*/ 2147483646 w 162"/>
                <a:gd name="T11" fmla="*/ 2147483646 h 54"/>
                <a:gd name="T12" fmla="*/ 2147483646 w 162"/>
                <a:gd name="T13" fmla="*/ 2147483646 h 54"/>
                <a:gd name="T14" fmla="*/ 2147483646 w 162"/>
                <a:gd name="T15" fmla="*/ 2147483646 h 54"/>
                <a:gd name="T16" fmla="*/ 2147483646 w 162"/>
                <a:gd name="T17" fmla="*/ 2147483646 h 54"/>
                <a:gd name="T18" fmla="*/ 2147483646 w 162"/>
                <a:gd name="T19" fmla="*/ 2147483646 h 54"/>
                <a:gd name="T20" fmla="*/ 2147483646 w 162"/>
                <a:gd name="T21" fmla="*/ 2147483646 h 54"/>
                <a:gd name="T22" fmla="*/ 2147483646 w 162"/>
                <a:gd name="T23" fmla="*/ 2147483646 h 54"/>
                <a:gd name="T24" fmla="*/ 2147483646 w 162"/>
                <a:gd name="T25" fmla="*/ 2147483646 h 54"/>
                <a:gd name="T26" fmla="*/ 2147483646 w 162"/>
                <a:gd name="T27" fmla="*/ 2147483646 h 54"/>
                <a:gd name="T28" fmla="*/ 2147483646 w 162"/>
                <a:gd name="T29" fmla="*/ 2147483646 h 54"/>
                <a:gd name="T30" fmla="*/ 2147483646 w 162"/>
                <a:gd name="T31" fmla="*/ 2147483646 h 54"/>
                <a:gd name="T32" fmla="*/ 2147483646 w 162"/>
                <a:gd name="T33" fmla="*/ 0 h 54"/>
                <a:gd name="T34" fmla="*/ 2147483646 w 162"/>
                <a:gd name="T35" fmla="*/ 2147483646 h 54"/>
                <a:gd name="T36" fmla="*/ 2147483646 w 162"/>
                <a:gd name="T37" fmla="*/ 2147483646 h 54"/>
                <a:gd name="T38" fmla="*/ 2147483646 w 162"/>
                <a:gd name="T39" fmla="*/ 2147483646 h 54"/>
                <a:gd name="T40" fmla="*/ 2147483646 w 162"/>
                <a:gd name="T41" fmla="*/ 2147483646 h 54"/>
                <a:gd name="T42" fmla="*/ 2147483646 w 162"/>
                <a:gd name="T43" fmla="*/ 2147483646 h 54"/>
                <a:gd name="T44" fmla="*/ 2147483646 w 162"/>
                <a:gd name="T45" fmla="*/ 2147483646 h 54"/>
                <a:gd name="T46" fmla="*/ 2147483646 w 162"/>
                <a:gd name="T47" fmla="*/ 2147483646 h 54"/>
                <a:gd name="T48" fmla="*/ 2147483646 w 162"/>
                <a:gd name="T49" fmla="*/ 2147483646 h 54"/>
                <a:gd name="T50" fmla="*/ 2147483646 w 162"/>
                <a:gd name="T51" fmla="*/ 2147483646 h 54"/>
                <a:gd name="T52" fmla="*/ 2147483646 w 162"/>
                <a:gd name="T53" fmla="*/ 2147483646 h 54"/>
                <a:gd name="T54" fmla="*/ 2147483646 w 162"/>
                <a:gd name="T55" fmla="*/ 2147483646 h 54"/>
                <a:gd name="T56" fmla="*/ 2147483646 w 162"/>
                <a:gd name="T57" fmla="*/ 2147483646 h 54"/>
                <a:gd name="T58" fmla="*/ 2147483646 w 162"/>
                <a:gd name="T59" fmla="*/ 2147483646 h 54"/>
                <a:gd name="T60" fmla="*/ 2147483646 w 162"/>
                <a:gd name="T61" fmla="*/ 2147483646 h 54"/>
                <a:gd name="T62" fmla="*/ 2147483646 w 162"/>
                <a:gd name="T63" fmla="*/ 2147483646 h 54"/>
                <a:gd name="T64" fmla="*/ 2147483646 w 162"/>
                <a:gd name="T65" fmla="*/ 2147483646 h 54"/>
                <a:gd name="T66" fmla="*/ 2147483646 w 162"/>
                <a:gd name="T67" fmla="*/ 2147483646 h 54"/>
                <a:gd name="T68" fmla="*/ 0 w 162"/>
                <a:gd name="T69" fmla="*/ 2147483646 h 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54"/>
                <a:gd name="T107" fmla="*/ 162 w 162"/>
                <a:gd name="T108" fmla="*/ 54 h 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54">
                  <a:moveTo>
                    <a:pt x="0" y="17"/>
                  </a:moveTo>
                  <a:lnTo>
                    <a:pt x="0" y="17"/>
                  </a:lnTo>
                  <a:lnTo>
                    <a:pt x="1" y="17"/>
                  </a:lnTo>
                  <a:lnTo>
                    <a:pt x="2" y="17"/>
                  </a:lnTo>
                  <a:lnTo>
                    <a:pt x="4" y="15"/>
                  </a:lnTo>
                  <a:lnTo>
                    <a:pt x="7" y="15"/>
                  </a:lnTo>
                  <a:lnTo>
                    <a:pt x="10" y="14"/>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1" y="28"/>
                  </a:lnTo>
                  <a:lnTo>
                    <a:pt x="159" y="29"/>
                  </a:lnTo>
                  <a:lnTo>
                    <a:pt x="158" y="31"/>
                  </a:lnTo>
                  <a:lnTo>
                    <a:pt x="157" y="33"/>
                  </a:lnTo>
                  <a:lnTo>
                    <a:pt x="155" y="34"/>
                  </a:lnTo>
                  <a:lnTo>
                    <a:pt x="152" y="36"/>
                  </a:lnTo>
                  <a:lnTo>
                    <a:pt x="150" y="39"/>
                  </a:lnTo>
                  <a:lnTo>
                    <a:pt x="147" y="41"/>
                  </a:lnTo>
                  <a:lnTo>
                    <a:pt x="144" y="43"/>
                  </a:lnTo>
                  <a:lnTo>
                    <a:pt x="141" y="46"/>
                  </a:lnTo>
                  <a:lnTo>
                    <a:pt x="137" y="48"/>
                  </a:lnTo>
                  <a:lnTo>
                    <a:pt x="135" y="49"/>
                  </a:lnTo>
                  <a:lnTo>
                    <a:pt x="131" y="52"/>
                  </a:lnTo>
                  <a:lnTo>
                    <a:pt x="128" y="53"/>
                  </a:lnTo>
                  <a:lnTo>
                    <a:pt x="126" y="54"/>
                  </a:lnTo>
                  <a:lnTo>
                    <a:pt x="0" y="17"/>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29" name="Freeform 140"/>
            <p:cNvSpPr>
              <a:spLocks/>
            </p:cNvSpPr>
            <p:nvPr/>
          </p:nvSpPr>
          <p:spPr bwMode="auto">
            <a:xfrm>
              <a:off x="1884932" y="3332743"/>
              <a:ext cx="127325" cy="61952"/>
            </a:xfrm>
            <a:custGeom>
              <a:avLst/>
              <a:gdLst>
                <a:gd name="T0" fmla="*/ 2147483646 w 57"/>
                <a:gd name="T1" fmla="*/ 2147483646 h 26"/>
                <a:gd name="T2" fmla="*/ 2147483646 w 57"/>
                <a:gd name="T3" fmla="*/ 2147483646 h 26"/>
                <a:gd name="T4" fmla="*/ 2147483646 w 57"/>
                <a:gd name="T5" fmla="*/ 0 h 26"/>
                <a:gd name="T6" fmla="*/ 0 w 57"/>
                <a:gd name="T7" fmla="*/ 2147483646 h 26"/>
                <a:gd name="T8" fmla="*/ 0 w 57"/>
                <a:gd name="T9" fmla="*/ 2147483646 h 26"/>
                <a:gd name="T10" fmla="*/ 2147483646 w 57"/>
                <a:gd name="T11" fmla="*/ 2147483646 h 26"/>
                <a:gd name="T12" fmla="*/ 0 60000 65536"/>
                <a:gd name="T13" fmla="*/ 0 60000 65536"/>
                <a:gd name="T14" fmla="*/ 0 60000 65536"/>
                <a:gd name="T15" fmla="*/ 0 60000 65536"/>
                <a:gd name="T16" fmla="*/ 0 60000 65536"/>
                <a:gd name="T17" fmla="*/ 0 60000 65536"/>
                <a:gd name="T18" fmla="*/ 0 w 57"/>
                <a:gd name="T19" fmla="*/ 0 h 26"/>
                <a:gd name="T20" fmla="*/ 57 w 5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0" name="Freeform 141"/>
            <p:cNvSpPr>
              <a:spLocks/>
            </p:cNvSpPr>
            <p:nvPr/>
          </p:nvSpPr>
          <p:spPr bwMode="auto">
            <a:xfrm>
              <a:off x="1547635" y="3068253"/>
              <a:ext cx="71480" cy="295465"/>
            </a:xfrm>
            <a:custGeom>
              <a:avLst/>
              <a:gdLst>
                <a:gd name="T0" fmla="*/ 2147483646 w 32"/>
                <a:gd name="T1" fmla="*/ 2147483646 h 124"/>
                <a:gd name="T2" fmla="*/ 2147483646 w 32"/>
                <a:gd name="T3" fmla="*/ 2147483646 h 124"/>
                <a:gd name="T4" fmla="*/ 2147483646 w 32"/>
                <a:gd name="T5" fmla="*/ 2147483646 h 124"/>
                <a:gd name="T6" fmla="*/ 2147483646 w 32"/>
                <a:gd name="T7" fmla="*/ 2147483646 h 124"/>
                <a:gd name="T8" fmla="*/ 2147483646 w 32"/>
                <a:gd name="T9" fmla="*/ 2147483646 h 124"/>
                <a:gd name="T10" fmla="*/ 2147483646 w 32"/>
                <a:gd name="T11" fmla="*/ 2147483646 h 124"/>
                <a:gd name="T12" fmla="*/ 2147483646 w 32"/>
                <a:gd name="T13" fmla="*/ 2147483646 h 124"/>
                <a:gd name="T14" fmla="*/ 2147483646 w 32"/>
                <a:gd name="T15" fmla="*/ 0 h 124"/>
                <a:gd name="T16" fmla="*/ 2147483646 w 32"/>
                <a:gd name="T17" fmla="*/ 0 h 124"/>
                <a:gd name="T18" fmla="*/ 2147483646 w 32"/>
                <a:gd name="T19" fmla="*/ 0 h 124"/>
                <a:gd name="T20" fmla="*/ 2147483646 w 32"/>
                <a:gd name="T21" fmla="*/ 0 h 124"/>
                <a:gd name="T22" fmla="*/ 2147483646 w 32"/>
                <a:gd name="T23" fmla="*/ 0 h 124"/>
                <a:gd name="T24" fmla="*/ 2147483646 w 32"/>
                <a:gd name="T25" fmla="*/ 2147483646 h 124"/>
                <a:gd name="T26" fmla="*/ 2147483646 w 32"/>
                <a:gd name="T27" fmla="*/ 2147483646 h 124"/>
                <a:gd name="T28" fmla="*/ 2147483646 w 32"/>
                <a:gd name="T29" fmla="*/ 2147483646 h 124"/>
                <a:gd name="T30" fmla="*/ 2147483646 w 32"/>
                <a:gd name="T31" fmla="*/ 2147483646 h 124"/>
                <a:gd name="T32" fmla="*/ 0 w 32"/>
                <a:gd name="T33" fmla="*/ 2147483646 h 124"/>
                <a:gd name="T34" fmla="*/ 0 w 32"/>
                <a:gd name="T35" fmla="*/ 2147483646 h 124"/>
                <a:gd name="T36" fmla="*/ 2147483646 w 32"/>
                <a:gd name="T37" fmla="*/ 2147483646 h 124"/>
                <a:gd name="T38" fmla="*/ 2147483646 w 32"/>
                <a:gd name="T39" fmla="*/ 2147483646 h 124"/>
                <a:gd name="T40" fmla="*/ 2147483646 w 32"/>
                <a:gd name="T41" fmla="*/ 2147483646 h 124"/>
                <a:gd name="T42" fmla="*/ 2147483646 w 32"/>
                <a:gd name="T43" fmla="*/ 2147483646 h 124"/>
                <a:gd name="T44" fmla="*/ 2147483646 w 32"/>
                <a:gd name="T45" fmla="*/ 2147483646 h 124"/>
                <a:gd name="T46" fmla="*/ 2147483646 w 32"/>
                <a:gd name="T47" fmla="*/ 2147483646 h 124"/>
                <a:gd name="T48" fmla="*/ 2147483646 w 32"/>
                <a:gd name="T49" fmla="*/ 2147483646 h 124"/>
                <a:gd name="T50" fmla="*/ 2147483646 w 32"/>
                <a:gd name="T51" fmla="*/ 2147483646 h 124"/>
                <a:gd name="T52" fmla="*/ 2147483646 w 32"/>
                <a:gd name="T53" fmla="*/ 2147483646 h 124"/>
                <a:gd name="T54" fmla="*/ 2147483646 w 32"/>
                <a:gd name="T55" fmla="*/ 2147483646 h 124"/>
                <a:gd name="T56" fmla="*/ 2147483646 w 32"/>
                <a:gd name="T57" fmla="*/ 2147483646 h 124"/>
                <a:gd name="T58" fmla="*/ 2147483646 w 32"/>
                <a:gd name="T59" fmla="*/ 2147483646 h 124"/>
                <a:gd name="T60" fmla="*/ 2147483646 w 32"/>
                <a:gd name="T61" fmla="*/ 2147483646 h 124"/>
                <a:gd name="T62" fmla="*/ 2147483646 w 32"/>
                <a:gd name="T63" fmla="*/ 2147483646 h 124"/>
                <a:gd name="T64" fmla="*/ 2147483646 w 32"/>
                <a:gd name="T65" fmla="*/ 2147483646 h 124"/>
                <a:gd name="T66" fmla="*/ 2147483646 w 32"/>
                <a:gd name="T67" fmla="*/ 2147483646 h 124"/>
                <a:gd name="T68" fmla="*/ 2147483646 w 32"/>
                <a:gd name="T69" fmla="*/ 2147483646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
                <a:gd name="T106" fmla="*/ 0 h 124"/>
                <a:gd name="T107" fmla="*/ 32 w 32"/>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 h="124">
                  <a:moveTo>
                    <a:pt x="32" y="4"/>
                  </a:moveTo>
                  <a:lnTo>
                    <a:pt x="32" y="3"/>
                  </a:lnTo>
                  <a:lnTo>
                    <a:pt x="31" y="3"/>
                  </a:lnTo>
                  <a:lnTo>
                    <a:pt x="29" y="3"/>
                  </a:lnTo>
                  <a:lnTo>
                    <a:pt x="27" y="2"/>
                  </a:lnTo>
                  <a:lnTo>
                    <a:pt x="26" y="2"/>
                  </a:lnTo>
                  <a:lnTo>
                    <a:pt x="24" y="0"/>
                  </a:lnTo>
                  <a:lnTo>
                    <a:pt x="22" y="0"/>
                  </a:lnTo>
                  <a:lnTo>
                    <a:pt x="20" y="0"/>
                  </a:lnTo>
                  <a:lnTo>
                    <a:pt x="18" y="0"/>
                  </a:lnTo>
                  <a:lnTo>
                    <a:pt x="14" y="0"/>
                  </a:lnTo>
                  <a:lnTo>
                    <a:pt x="12" y="2"/>
                  </a:lnTo>
                  <a:lnTo>
                    <a:pt x="10" y="2"/>
                  </a:lnTo>
                  <a:lnTo>
                    <a:pt x="6" y="3"/>
                  </a:lnTo>
                  <a:lnTo>
                    <a:pt x="4" y="4"/>
                  </a:lnTo>
                  <a:lnTo>
                    <a:pt x="0" y="6"/>
                  </a:lnTo>
                  <a:lnTo>
                    <a:pt x="0" y="124"/>
                  </a:lnTo>
                  <a:lnTo>
                    <a:pt x="1" y="124"/>
                  </a:lnTo>
                  <a:lnTo>
                    <a:pt x="3" y="124"/>
                  </a:lnTo>
                  <a:lnTo>
                    <a:pt x="4" y="124"/>
                  </a:lnTo>
                  <a:lnTo>
                    <a:pt x="5" y="123"/>
                  </a:lnTo>
                  <a:lnTo>
                    <a:pt x="7" y="123"/>
                  </a:lnTo>
                  <a:lnTo>
                    <a:pt x="8" y="123"/>
                  </a:lnTo>
                  <a:lnTo>
                    <a:pt x="11" y="122"/>
                  </a:lnTo>
                  <a:lnTo>
                    <a:pt x="13" y="122"/>
                  </a:lnTo>
                  <a:lnTo>
                    <a:pt x="15" y="121"/>
                  </a:lnTo>
                  <a:lnTo>
                    <a:pt x="18" y="120"/>
                  </a:lnTo>
                  <a:lnTo>
                    <a:pt x="21" y="118"/>
                  </a:lnTo>
                  <a:lnTo>
                    <a:pt x="24" y="117"/>
                  </a:lnTo>
                  <a:lnTo>
                    <a:pt x="26" y="116"/>
                  </a:lnTo>
                  <a:lnTo>
                    <a:pt x="29" y="114"/>
                  </a:lnTo>
                  <a:lnTo>
                    <a:pt x="32" y="113"/>
                  </a:lnTo>
                  <a:lnTo>
                    <a:pt x="32" y="4"/>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1" name="Freeform 142"/>
            <p:cNvSpPr>
              <a:spLocks/>
            </p:cNvSpPr>
            <p:nvPr/>
          </p:nvSpPr>
          <p:spPr bwMode="auto">
            <a:xfrm>
              <a:off x="1549868" y="3073018"/>
              <a:ext cx="60312" cy="247810"/>
            </a:xfrm>
            <a:custGeom>
              <a:avLst/>
              <a:gdLst>
                <a:gd name="T0" fmla="*/ 2147483646 w 27"/>
                <a:gd name="T1" fmla="*/ 2147483646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0 h 104"/>
                <a:gd name="T14" fmla="*/ 2147483646 w 27"/>
                <a:gd name="T15" fmla="*/ 0 h 104"/>
                <a:gd name="T16" fmla="*/ 2147483646 w 27"/>
                <a:gd name="T17" fmla="*/ 0 h 104"/>
                <a:gd name="T18" fmla="*/ 2147483646 w 27"/>
                <a:gd name="T19" fmla="*/ 0 h 104"/>
                <a:gd name="T20" fmla="*/ 2147483646 w 27"/>
                <a:gd name="T21" fmla="*/ 0 h 104"/>
                <a:gd name="T22" fmla="*/ 2147483646 w 27"/>
                <a:gd name="T23" fmla="*/ 0 h 104"/>
                <a:gd name="T24" fmla="*/ 2147483646 w 27"/>
                <a:gd name="T25" fmla="*/ 0 h 104"/>
                <a:gd name="T26" fmla="*/ 2147483646 w 27"/>
                <a:gd name="T27" fmla="*/ 2147483646 h 104"/>
                <a:gd name="T28" fmla="*/ 2147483646 w 27"/>
                <a:gd name="T29" fmla="*/ 2147483646 h 104"/>
                <a:gd name="T30" fmla="*/ 2147483646 w 27"/>
                <a:gd name="T31" fmla="*/ 2147483646 h 104"/>
                <a:gd name="T32" fmla="*/ 0 w 27"/>
                <a:gd name="T33" fmla="*/ 2147483646 h 104"/>
                <a:gd name="T34" fmla="*/ 0 w 27"/>
                <a:gd name="T35" fmla="*/ 2147483646 h 104"/>
                <a:gd name="T36" fmla="*/ 0 w 27"/>
                <a:gd name="T37" fmla="*/ 2147483646 h 104"/>
                <a:gd name="T38" fmla="*/ 2147483646 w 27"/>
                <a:gd name="T39" fmla="*/ 2147483646 h 104"/>
                <a:gd name="T40" fmla="*/ 2147483646 w 27"/>
                <a:gd name="T41" fmla="*/ 2147483646 h 104"/>
                <a:gd name="T42" fmla="*/ 2147483646 w 27"/>
                <a:gd name="T43" fmla="*/ 2147483646 h 104"/>
                <a:gd name="T44" fmla="*/ 2147483646 w 27"/>
                <a:gd name="T45" fmla="*/ 2147483646 h 104"/>
                <a:gd name="T46" fmla="*/ 2147483646 w 27"/>
                <a:gd name="T47" fmla="*/ 2147483646 h 104"/>
                <a:gd name="T48" fmla="*/ 2147483646 w 27"/>
                <a:gd name="T49" fmla="*/ 2147483646 h 104"/>
                <a:gd name="T50" fmla="*/ 2147483646 w 27"/>
                <a:gd name="T51" fmla="*/ 2147483646 h 104"/>
                <a:gd name="T52" fmla="*/ 2147483646 w 27"/>
                <a:gd name="T53" fmla="*/ 2147483646 h 104"/>
                <a:gd name="T54" fmla="*/ 2147483646 w 27"/>
                <a:gd name="T55" fmla="*/ 2147483646 h 104"/>
                <a:gd name="T56" fmla="*/ 2147483646 w 27"/>
                <a:gd name="T57" fmla="*/ 2147483646 h 104"/>
                <a:gd name="T58" fmla="*/ 2147483646 w 27"/>
                <a:gd name="T59" fmla="*/ 2147483646 h 104"/>
                <a:gd name="T60" fmla="*/ 2147483646 w 27"/>
                <a:gd name="T61" fmla="*/ 2147483646 h 104"/>
                <a:gd name="T62" fmla="*/ 2147483646 w 27"/>
                <a:gd name="T63" fmla="*/ 2147483646 h 104"/>
                <a:gd name="T64" fmla="*/ 2147483646 w 27"/>
                <a:gd name="T65" fmla="*/ 2147483646 h 104"/>
                <a:gd name="T66" fmla="*/ 2147483646 w 27"/>
                <a:gd name="T67" fmla="*/ 2147483646 h 104"/>
                <a:gd name="T68" fmla="*/ 2147483646 w 27"/>
                <a:gd name="T69" fmla="*/ 21474836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
                <a:gd name="T106" fmla="*/ 0 h 104"/>
                <a:gd name="T107" fmla="*/ 27 w 27"/>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 h="104">
                  <a:moveTo>
                    <a:pt x="27" y="2"/>
                  </a:moveTo>
                  <a:lnTo>
                    <a:pt x="27" y="2"/>
                  </a:lnTo>
                  <a:lnTo>
                    <a:pt x="26" y="2"/>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3" y="104"/>
                  </a:lnTo>
                  <a:lnTo>
                    <a:pt x="4" y="104"/>
                  </a:lnTo>
                  <a:lnTo>
                    <a:pt x="6" y="104"/>
                  </a:lnTo>
                  <a:lnTo>
                    <a:pt x="7" y="102"/>
                  </a:lnTo>
                  <a:lnTo>
                    <a:pt x="10" y="102"/>
                  </a:lnTo>
                  <a:lnTo>
                    <a:pt x="11" y="101"/>
                  </a:lnTo>
                  <a:lnTo>
                    <a:pt x="13" y="101"/>
                  </a:lnTo>
                  <a:lnTo>
                    <a:pt x="16" y="100"/>
                  </a:lnTo>
                  <a:lnTo>
                    <a:pt x="18" y="99"/>
                  </a:lnTo>
                  <a:lnTo>
                    <a:pt x="20" y="98"/>
                  </a:lnTo>
                  <a:lnTo>
                    <a:pt x="23" y="97"/>
                  </a:lnTo>
                  <a:lnTo>
                    <a:pt x="25" y="95"/>
                  </a:lnTo>
                  <a:lnTo>
                    <a:pt x="27" y="93"/>
                  </a:lnTo>
                  <a:lnTo>
                    <a:pt x="27" y="2"/>
                  </a:lnTo>
                  <a:close/>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2" name="Freeform 143"/>
            <p:cNvSpPr>
              <a:spLocks/>
            </p:cNvSpPr>
            <p:nvPr/>
          </p:nvSpPr>
          <p:spPr bwMode="auto">
            <a:xfrm>
              <a:off x="1554337" y="3075402"/>
              <a:ext cx="49143" cy="200154"/>
            </a:xfrm>
            <a:custGeom>
              <a:avLst/>
              <a:gdLst>
                <a:gd name="T0" fmla="*/ 2147483646 w 22"/>
                <a:gd name="T1" fmla="*/ 2147483646 h 84"/>
                <a:gd name="T2" fmla="*/ 2147483646 w 22"/>
                <a:gd name="T3" fmla="*/ 2147483646 h 84"/>
                <a:gd name="T4" fmla="*/ 2147483646 w 22"/>
                <a:gd name="T5" fmla="*/ 2147483646 h 84"/>
                <a:gd name="T6" fmla="*/ 2147483646 w 22"/>
                <a:gd name="T7" fmla="*/ 2147483646 h 84"/>
                <a:gd name="T8" fmla="*/ 2147483646 w 22"/>
                <a:gd name="T9" fmla="*/ 2147483646 h 84"/>
                <a:gd name="T10" fmla="*/ 2147483646 w 22"/>
                <a:gd name="T11" fmla="*/ 2147483646 h 84"/>
                <a:gd name="T12" fmla="*/ 2147483646 w 22"/>
                <a:gd name="T13" fmla="*/ 0 h 84"/>
                <a:gd name="T14" fmla="*/ 2147483646 w 22"/>
                <a:gd name="T15" fmla="*/ 0 h 84"/>
                <a:gd name="T16" fmla="*/ 2147483646 w 22"/>
                <a:gd name="T17" fmla="*/ 0 h 84"/>
                <a:gd name="T18" fmla="*/ 2147483646 w 22"/>
                <a:gd name="T19" fmla="*/ 0 h 84"/>
                <a:gd name="T20" fmla="*/ 2147483646 w 22"/>
                <a:gd name="T21" fmla="*/ 0 h 84"/>
                <a:gd name="T22" fmla="*/ 2147483646 w 22"/>
                <a:gd name="T23" fmla="*/ 0 h 84"/>
                <a:gd name="T24" fmla="*/ 2147483646 w 22"/>
                <a:gd name="T25" fmla="*/ 0 h 84"/>
                <a:gd name="T26" fmla="*/ 2147483646 w 22"/>
                <a:gd name="T27" fmla="*/ 2147483646 h 84"/>
                <a:gd name="T28" fmla="*/ 2147483646 w 22"/>
                <a:gd name="T29" fmla="*/ 2147483646 h 84"/>
                <a:gd name="T30" fmla="*/ 2147483646 w 22"/>
                <a:gd name="T31" fmla="*/ 2147483646 h 84"/>
                <a:gd name="T32" fmla="*/ 0 w 22"/>
                <a:gd name="T33" fmla="*/ 2147483646 h 84"/>
                <a:gd name="T34" fmla="*/ 0 w 22"/>
                <a:gd name="T35" fmla="*/ 2147483646 h 84"/>
                <a:gd name="T36" fmla="*/ 0 w 22"/>
                <a:gd name="T37" fmla="*/ 2147483646 h 84"/>
                <a:gd name="T38" fmla="*/ 0 w 22"/>
                <a:gd name="T39" fmla="*/ 2147483646 h 84"/>
                <a:gd name="T40" fmla="*/ 2147483646 w 22"/>
                <a:gd name="T41" fmla="*/ 2147483646 h 84"/>
                <a:gd name="T42" fmla="*/ 2147483646 w 22"/>
                <a:gd name="T43" fmla="*/ 2147483646 h 84"/>
                <a:gd name="T44" fmla="*/ 2147483646 w 22"/>
                <a:gd name="T45" fmla="*/ 2147483646 h 84"/>
                <a:gd name="T46" fmla="*/ 2147483646 w 22"/>
                <a:gd name="T47" fmla="*/ 2147483646 h 84"/>
                <a:gd name="T48" fmla="*/ 2147483646 w 22"/>
                <a:gd name="T49" fmla="*/ 2147483646 h 84"/>
                <a:gd name="T50" fmla="*/ 2147483646 w 22"/>
                <a:gd name="T51" fmla="*/ 2147483646 h 84"/>
                <a:gd name="T52" fmla="*/ 2147483646 w 22"/>
                <a:gd name="T53" fmla="*/ 2147483646 h 84"/>
                <a:gd name="T54" fmla="*/ 2147483646 w 22"/>
                <a:gd name="T55" fmla="*/ 2147483646 h 84"/>
                <a:gd name="T56" fmla="*/ 2147483646 w 22"/>
                <a:gd name="T57" fmla="*/ 2147483646 h 84"/>
                <a:gd name="T58" fmla="*/ 2147483646 w 22"/>
                <a:gd name="T59" fmla="*/ 2147483646 h 84"/>
                <a:gd name="T60" fmla="*/ 2147483646 w 22"/>
                <a:gd name="T61" fmla="*/ 2147483646 h 84"/>
                <a:gd name="T62" fmla="*/ 2147483646 w 22"/>
                <a:gd name="T63" fmla="*/ 2147483646 h 84"/>
                <a:gd name="T64" fmla="*/ 2147483646 w 22"/>
                <a:gd name="T65" fmla="*/ 2147483646 h 84"/>
                <a:gd name="T66" fmla="*/ 2147483646 w 22"/>
                <a:gd name="T67" fmla="*/ 2147483646 h 84"/>
                <a:gd name="T68" fmla="*/ 2147483646 w 22"/>
                <a:gd name="T69" fmla="*/ 2147483646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84"/>
                <a:gd name="T107" fmla="*/ 22 w 22"/>
                <a:gd name="T108" fmla="*/ 84 h 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84">
                  <a:moveTo>
                    <a:pt x="22" y="2"/>
                  </a:moveTo>
                  <a:lnTo>
                    <a:pt x="22" y="2"/>
                  </a:lnTo>
                  <a:lnTo>
                    <a:pt x="21" y="1"/>
                  </a:lnTo>
                  <a:lnTo>
                    <a:pt x="19" y="1"/>
                  </a:lnTo>
                  <a:lnTo>
                    <a:pt x="18" y="1"/>
                  </a:lnTo>
                  <a:lnTo>
                    <a:pt x="17" y="0"/>
                  </a:lnTo>
                  <a:lnTo>
                    <a:pt x="16" y="0"/>
                  </a:lnTo>
                  <a:lnTo>
                    <a:pt x="15" y="0"/>
                  </a:lnTo>
                  <a:lnTo>
                    <a:pt x="14" y="0"/>
                  </a:lnTo>
                  <a:lnTo>
                    <a:pt x="11" y="0"/>
                  </a:lnTo>
                  <a:lnTo>
                    <a:pt x="9" y="0"/>
                  </a:lnTo>
                  <a:lnTo>
                    <a:pt x="8" y="0"/>
                  </a:lnTo>
                  <a:lnTo>
                    <a:pt x="5" y="1"/>
                  </a:lnTo>
                  <a:lnTo>
                    <a:pt x="3" y="1"/>
                  </a:lnTo>
                  <a:lnTo>
                    <a:pt x="2" y="2"/>
                  </a:lnTo>
                  <a:lnTo>
                    <a:pt x="0" y="3"/>
                  </a:lnTo>
                  <a:lnTo>
                    <a:pt x="0" y="84"/>
                  </a:lnTo>
                  <a:lnTo>
                    <a:pt x="1" y="84"/>
                  </a:lnTo>
                  <a:lnTo>
                    <a:pt x="2" y="84"/>
                  </a:lnTo>
                  <a:lnTo>
                    <a:pt x="3" y="84"/>
                  </a:lnTo>
                  <a:lnTo>
                    <a:pt x="4" y="84"/>
                  </a:lnTo>
                  <a:lnTo>
                    <a:pt x="5" y="84"/>
                  </a:lnTo>
                  <a:lnTo>
                    <a:pt x="7" y="83"/>
                  </a:lnTo>
                  <a:lnTo>
                    <a:pt x="9" y="83"/>
                  </a:lnTo>
                  <a:lnTo>
                    <a:pt x="10" y="82"/>
                  </a:lnTo>
                  <a:lnTo>
                    <a:pt x="12" y="82"/>
                  </a:lnTo>
                  <a:lnTo>
                    <a:pt x="14" y="80"/>
                  </a:lnTo>
                  <a:lnTo>
                    <a:pt x="16" y="79"/>
                  </a:lnTo>
                  <a:lnTo>
                    <a:pt x="18" y="78"/>
                  </a:lnTo>
                  <a:lnTo>
                    <a:pt x="19" y="77"/>
                  </a:lnTo>
                  <a:lnTo>
                    <a:pt x="22" y="76"/>
                  </a:lnTo>
                  <a:lnTo>
                    <a:pt x="22" y="2"/>
                  </a:lnTo>
                  <a:close/>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3" name="Freeform 144"/>
            <p:cNvSpPr>
              <a:spLocks/>
            </p:cNvSpPr>
            <p:nvPr/>
          </p:nvSpPr>
          <p:spPr bwMode="auto">
            <a:xfrm>
              <a:off x="1556570" y="3077784"/>
              <a:ext cx="37973" cy="154882"/>
            </a:xfrm>
            <a:custGeom>
              <a:avLst/>
              <a:gdLst>
                <a:gd name="T0" fmla="*/ 2147483646 w 17"/>
                <a:gd name="T1" fmla="*/ 2147483646 h 65"/>
                <a:gd name="T2" fmla="*/ 2147483646 w 17"/>
                <a:gd name="T3" fmla="*/ 2147483646 h 65"/>
                <a:gd name="T4" fmla="*/ 2147483646 w 17"/>
                <a:gd name="T5" fmla="*/ 2147483646 h 65"/>
                <a:gd name="T6" fmla="*/ 2147483646 w 17"/>
                <a:gd name="T7" fmla="*/ 0 h 65"/>
                <a:gd name="T8" fmla="*/ 2147483646 w 17"/>
                <a:gd name="T9" fmla="*/ 0 h 65"/>
                <a:gd name="T10" fmla="*/ 2147483646 w 17"/>
                <a:gd name="T11" fmla="*/ 0 h 65"/>
                <a:gd name="T12" fmla="*/ 2147483646 w 17"/>
                <a:gd name="T13" fmla="*/ 0 h 65"/>
                <a:gd name="T14" fmla="*/ 2147483646 w 17"/>
                <a:gd name="T15" fmla="*/ 2147483646 h 65"/>
                <a:gd name="T16" fmla="*/ 0 w 17"/>
                <a:gd name="T17" fmla="*/ 2147483646 h 65"/>
                <a:gd name="T18" fmla="*/ 0 w 17"/>
                <a:gd name="T19" fmla="*/ 2147483646 h 65"/>
                <a:gd name="T20" fmla="*/ 0 w 17"/>
                <a:gd name="T21" fmla="*/ 2147483646 h 65"/>
                <a:gd name="T22" fmla="*/ 2147483646 w 17"/>
                <a:gd name="T23" fmla="*/ 2147483646 h 65"/>
                <a:gd name="T24" fmla="*/ 2147483646 w 17"/>
                <a:gd name="T25" fmla="*/ 2147483646 h 65"/>
                <a:gd name="T26" fmla="*/ 2147483646 w 17"/>
                <a:gd name="T27" fmla="*/ 2147483646 h 65"/>
                <a:gd name="T28" fmla="*/ 2147483646 w 17"/>
                <a:gd name="T29" fmla="*/ 2147483646 h 65"/>
                <a:gd name="T30" fmla="*/ 2147483646 w 17"/>
                <a:gd name="T31" fmla="*/ 2147483646 h 65"/>
                <a:gd name="T32" fmla="*/ 2147483646 w 17"/>
                <a:gd name="T33" fmla="*/ 2147483646 h 65"/>
                <a:gd name="T34" fmla="*/ 2147483646 w 17"/>
                <a:gd name="T35" fmla="*/ 2147483646 h 65"/>
                <a:gd name="T36" fmla="*/ 2147483646 w 17"/>
                <a:gd name="T37" fmla="*/ 2147483646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5"/>
                <a:gd name="T59" fmla="*/ 17 w 17"/>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5">
                  <a:moveTo>
                    <a:pt x="17" y="1"/>
                  </a:moveTo>
                  <a:lnTo>
                    <a:pt x="17" y="1"/>
                  </a:lnTo>
                  <a:lnTo>
                    <a:pt x="16" y="1"/>
                  </a:lnTo>
                  <a:lnTo>
                    <a:pt x="14" y="0"/>
                  </a:lnTo>
                  <a:lnTo>
                    <a:pt x="11" y="0"/>
                  </a:lnTo>
                  <a:lnTo>
                    <a:pt x="9" y="0"/>
                  </a:lnTo>
                  <a:lnTo>
                    <a:pt x="6" y="0"/>
                  </a:lnTo>
                  <a:lnTo>
                    <a:pt x="2" y="1"/>
                  </a:lnTo>
                  <a:lnTo>
                    <a:pt x="0" y="2"/>
                  </a:lnTo>
                  <a:lnTo>
                    <a:pt x="0" y="65"/>
                  </a:lnTo>
                  <a:lnTo>
                    <a:pt x="1" y="65"/>
                  </a:lnTo>
                  <a:lnTo>
                    <a:pt x="3" y="64"/>
                  </a:lnTo>
                  <a:lnTo>
                    <a:pt x="6" y="64"/>
                  </a:lnTo>
                  <a:lnTo>
                    <a:pt x="8" y="63"/>
                  </a:lnTo>
                  <a:lnTo>
                    <a:pt x="11" y="62"/>
                  </a:lnTo>
                  <a:lnTo>
                    <a:pt x="14" y="61"/>
                  </a:lnTo>
                  <a:lnTo>
                    <a:pt x="17" y="58"/>
                  </a:lnTo>
                  <a:lnTo>
                    <a:pt x="17" y="1"/>
                  </a:lnTo>
                  <a:close/>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4" name="Freeform 145"/>
            <p:cNvSpPr>
              <a:spLocks/>
            </p:cNvSpPr>
            <p:nvPr/>
          </p:nvSpPr>
          <p:spPr bwMode="auto">
            <a:xfrm>
              <a:off x="1556570" y="3080167"/>
              <a:ext cx="31273" cy="109608"/>
            </a:xfrm>
            <a:custGeom>
              <a:avLst/>
              <a:gdLst>
                <a:gd name="T0" fmla="*/ 2147483646 w 14"/>
                <a:gd name="T1" fmla="*/ 2147483646 h 46"/>
                <a:gd name="T2" fmla="*/ 2147483646 w 14"/>
                <a:gd name="T3" fmla="*/ 0 h 46"/>
                <a:gd name="T4" fmla="*/ 2147483646 w 14"/>
                <a:gd name="T5" fmla="*/ 0 h 46"/>
                <a:gd name="T6" fmla="*/ 2147483646 w 14"/>
                <a:gd name="T7" fmla="*/ 0 h 46"/>
                <a:gd name="T8" fmla="*/ 2147483646 w 14"/>
                <a:gd name="T9" fmla="*/ 0 h 46"/>
                <a:gd name="T10" fmla="*/ 2147483646 w 14"/>
                <a:gd name="T11" fmla="*/ 0 h 46"/>
                <a:gd name="T12" fmla="*/ 2147483646 w 14"/>
                <a:gd name="T13" fmla="*/ 0 h 46"/>
                <a:gd name="T14" fmla="*/ 2147483646 w 14"/>
                <a:gd name="T15" fmla="*/ 0 h 46"/>
                <a:gd name="T16" fmla="*/ 0 w 14"/>
                <a:gd name="T17" fmla="*/ 2147483646 h 46"/>
                <a:gd name="T18" fmla="*/ 0 w 14"/>
                <a:gd name="T19" fmla="*/ 2147483646 h 46"/>
                <a:gd name="T20" fmla="*/ 2147483646 w 14"/>
                <a:gd name="T21" fmla="*/ 2147483646 h 46"/>
                <a:gd name="T22" fmla="*/ 2147483646 w 14"/>
                <a:gd name="T23" fmla="*/ 2147483646 h 46"/>
                <a:gd name="T24" fmla="*/ 2147483646 w 14"/>
                <a:gd name="T25" fmla="*/ 2147483646 h 46"/>
                <a:gd name="T26" fmla="*/ 2147483646 w 14"/>
                <a:gd name="T27" fmla="*/ 2147483646 h 46"/>
                <a:gd name="T28" fmla="*/ 2147483646 w 14"/>
                <a:gd name="T29" fmla="*/ 2147483646 h 46"/>
                <a:gd name="T30" fmla="*/ 2147483646 w 14"/>
                <a:gd name="T31" fmla="*/ 2147483646 h 46"/>
                <a:gd name="T32" fmla="*/ 2147483646 w 14"/>
                <a:gd name="T33" fmla="*/ 2147483646 h 46"/>
                <a:gd name="T34" fmla="*/ 2147483646 w 14"/>
                <a:gd name="T35" fmla="*/ 2147483646 h 46"/>
                <a:gd name="T36" fmla="*/ 2147483646 w 14"/>
                <a:gd name="T37" fmla="*/ 214748364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46"/>
                <a:gd name="T59" fmla="*/ 14 w 14"/>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46">
                  <a:moveTo>
                    <a:pt x="14" y="1"/>
                  </a:moveTo>
                  <a:lnTo>
                    <a:pt x="14" y="0"/>
                  </a:lnTo>
                  <a:lnTo>
                    <a:pt x="13" y="0"/>
                  </a:lnTo>
                  <a:lnTo>
                    <a:pt x="11" y="0"/>
                  </a:lnTo>
                  <a:lnTo>
                    <a:pt x="9" y="0"/>
                  </a:lnTo>
                  <a:lnTo>
                    <a:pt x="8" y="0"/>
                  </a:lnTo>
                  <a:lnTo>
                    <a:pt x="6" y="0"/>
                  </a:lnTo>
                  <a:lnTo>
                    <a:pt x="2" y="0"/>
                  </a:lnTo>
                  <a:lnTo>
                    <a:pt x="0" y="2"/>
                  </a:lnTo>
                  <a:lnTo>
                    <a:pt x="0" y="46"/>
                  </a:lnTo>
                  <a:lnTo>
                    <a:pt x="1" y="46"/>
                  </a:lnTo>
                  <a:lnTo>
                    <a:pt x="3" y="46"/>
                  </a:lnTo>
                  <a:lnTo>
                    <a:pt x="4" y="44"/>
                  </a:lnTo>
                  <a:lnTo>
                    <a:pt x="7" y="44"/>
                  </a:lnTo>
                  <a:lnTo>
                    <a:pt x="9" y="43"/>
                  </a:lnTo>
                  <a:lnTo>
                    <a:pt x="11" y="42"/>
                  </a:lnTo>
                  <a:lnTo>
                    <a:pt x="14" y="41"/>
                  </a:lnTo>
                  <a:lnTo>
                    <a:pt x="14" y="1"/>
                  </a:lnTo>
                  <a:close/>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5" name="Freeform 146"/>
            <p:cNvSpPr>
              <a:spLocks/>
            </p:cNvSpPr>
            <p:nvPr/>
          </p:nvSpPr>
          <p:spPr bwMode="auto">
            <a:xfrm>
              <a:off x="1558803" y="3080167"/>
              <a:ext cx="20105" cy="64334"/>
            </a:xfrm>
            <a:custGeom>
              <a:avLst/>
              <a:gdLst>
                <a:gd name="T0" fmla="*/ 2147483646 w 9"/>
                <a:gd name="T1" fmla="*/ 2147483646 h 27"/>
                <a:gd name="T2" fmla="*/ 2147483646 w 9"/>
                <a:gd name="T3" fmla="*/ 2147483646 h 27"/>
                <a:gd name="T4" fmla="*/ 2147483646 w 9"/>
                <a:gd name="T5" fmla="*/ 2147483646 h 27"/>
                <a:gd name="T6" fmla="*/ 2147483646 w 9"/>
                <a:gd name="T7" fmla="*/ 2147483646 h 27"/>
                <a:gd name="T8" fmla="*/ 2147483646 w 9"/>
                <a:gd name="T9" fmla="*/ 0 h 27"/>
                <a:gd name="T10" fmla="*/ 2147483646 w 9"/>
                <a:gd name="T11" fmla="*/ 0 h 27"/>
                <a:gd name="T12" fmla="*/ 2147483646 w 9"/>
                <a:gd name="T13" fmla="*/ 2147483646 h 27"/>
                <a:gd name="T14" fmla="*/ 2147483646 w 9"/>
                <a:gd name="T15" fmla="*/ 2147483646 h 27"/>
                <a:gd name="T16" fmla="*/ 0 w 9"/>
                <a:gd name="T17" fmla="*/ 2147483646 h 27"/>
                <a:gd name="T18" fmla="*/ 0 w 9"/>
                <a:gd name="T19" fmla="*/ 2147483646 h 27"/>
                <a:gd name="T20" fmla="*/ 0 w 9"/>
                <a:gd name="T21" fmla="*/ 2147483646 h 27"/>
                <a:gd name="T22" fmla="*/ 2147483646 w 9"/>
                <a:gd name="T23" fmla="*/ 2147483646 h 27"/>
                <a:gd name="T24" fmla="*/ 2147483646 w 9"/>
                <a:gd name="T25" fmla="*/ 2147483646 h 27"/>
                <a:gd name="T26" fmla="*/ 2147483646 w 9"/>
                <a:gd name="T27" fmla="*/ 2147483646 h 27"/>
                <a:gd name="T28" fmla="*/ 2147483646 w 9"/>
                <a:gd name="T29" fmla="*/ 2147483646 h 27"/>
                <a:gd name="T30" fmla="*/ 2147483646 w 9"/>
                <a:gd name="T31" fmla="*/ 2147483646 h 27"/>
                <a:gd name="T32" fmla="*/ 2147483646 w 9"/>
                <a:gd name="T33" fmla="*/ 2147483646 h 27"/>
                <a:gd name="T34" fmla="*/ 2147483646 w 9"/>
                <a:gd name="T35" fmla="*/ 2147483646 h 27"/>
                <a:gd name="T36" fmla="*/ 2147483646 w 9"/>
                <a:gd name="T37" fmla="*/ 2147483646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27"/>
                <a:gd name="T59" fmla="*/ 9 w 9"/>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27">
                  <a:moveTo>
                    <a:pt x="9" y="1"/>
                  </a:moveTo>
                  <a:lnTo>
                    <a:pt x="9" y="1"/>
                  </a:lnTo>
                  <a:lnTo>
                    <a:pt x="8" y="1"/>
                  </a:lnTo>
                  <a:lnTo>
                    <a:pt x="7" y="1"/>
                  </a:lnTo>
                  <a:lnTo>
                    <a:pt x="6" y="0"/>
                  </a:lnTo>
                  <a:lnTo>
                    <a:pt x="5" y="0"/>
                  </a:lnTo>
                  <a:lnTo>
                    <a:pt x="3" y="1"/>
                  </a:lnTo>
                  <a:lnTo>
                    <a:pt x="1" y="1"/>
                  </a:lnTo>
                  <a:lnTo>
                    <a:pt x="0" y="2"/>
                  </a:lnTo>
                  <a:lnTo>
                    <a:pt x="0" y="27"/>
                  </a:lnTo>
                  <a:lnTo>
                    <a:pt x="1" y="27"/>
                  </a:lnTo>
                  <a:lnTo>
                    <a:pt x="2" y="27"/>
                  </a:lnTo>
                  <a:lnTo>
                    <a:pt x="3" y="27"/>
                  </a:lnTo>
                  <a:lnTo>
                    <a:pt x="5" y="27"/>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6" name="Freeform 147"/>
            <p:cNvSpPr>
              <a:spLocks/>
            </p:cNvSpPr>
            <p:nvPr/>
          </p:nvSpPr>
          <p:spPr bwMode="auto">
            <a:xfrm>
              <a:off x="1806751" y="3263641"/>
              <a:ext cx="31273" cy="33359"/>
            </a:xfrm>
            <a:custGeom>
              <a:avLst/>
              <a:gdLst>
                <a:gd name="T0" fmla="*/ 2147483646 w 14"/>
                <a:gd name="T1" fmla="*/ 2147483646 h 14"/>
                <a:gd name="T2" fmla="*/ 2147483646 w 14"/>
                <a:gd name="T3" fmla="*/ 2147483646 h 14"/>
                <a:gd name="T4" fmla="*/ 2147483646 w 14"/>
                <a:gd name="T5" fmla="*/ 2147483646 h 14"/>
                <a:gd name="T6" fmla="*/ 2147483646 w 14"/>
                <a:gd name="T7" fmla="*/ 2147483646 h 14"/>
                <a:gd name="T8" fmla="*/ 2147483646 w 14"/>
                <a:gd name="T9" fmla="*/ 2147483646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2147483646 w 14"/>
                <a:gd name="T21" fmla="*/ 2147483646 h 14"/>
                <a:gd name="T22" fmla="*/ 2147483646 w 14"/>
                <a:gd name="T23" fmla="*/ 2147483646 h 14"/>
                <a:gd name="T24" fmla="*/ 2147483646 w 14"/>
                <a:gd name="T25" fmla="*/ 2147483646 h 14"/>
                <a:gd name="T26" fmla="*/ 2147483646 w 14"/>
                <a:gd name="T27" fmla="*/ 2147483646 h 14"/>
                <a:gd name="T28" fmla="*/ 2147483646 w 14"/>
                <a:gd name="T29" fmla="*/ 0 h 14"/>
                <a:gd name="T30" fmla="*/ 2147483646 w 14"/>
                <a:gd name="T31" fmla="*/ 0 h 14"/>
                <a:gd name="T32" fmla="*/ 2147483646 w 14"/>
                <a:gd name="T33" fmla="*/ 0 h 14"/>
                <a:gd name="T34" fmla="*/ 2147483646 w 14"/>
                <a:gd name="T35" fmla="*/ 0 h 14"/>
                <a:gd name="T36" fmla="*/ 2147483646 w 14"/>
                <a:gd name="T37" fmla="*/ 0 h 14"/>
                <a:gd name="T38" fmla="*/ 2147483646 w 14"/>
                <a:gd name="T39" fmla="*/ 2147483646 h 14"/>
                <a:gd name="T40" fmla="*/ 2147483646 w 14"/>
                <a:gd name="T41" fmla="*/ 2147483646 h 14"/>
                <a:gd name="T42" fmla="*/ 2147483646 w 14"/>
                <a:gd name="T43" fmla="*/ 2147483646 h 14"/>
                <a:gd name="T44" fmla="*/ 2147483646 w 14"/>
                <a:gd name="T45" fmla="*/ 2147483646 h 14"/>
                <a:gd name="T46" fmla="*/ 0 w 14"/>
                <a:gd name="T47" fmla="*/ 2147483646 h 14"/>
                <a:gd name="T48" fmla="*/ 0 w 14"/>
                <a:gd name="T49" fmla="*/ 2147483646 h 14"/>
                <a:gd name="T50" fmla="*/ 0 w 14"/>
                <a:gd name="T51" fmla="*/ 2147483646 h 14"/>
                <a:gd name="T52" fmla="*/ 2147483646 w 14"/>
                <a:gd name="T53" fmla="*/ 2147483646 h 14"/>
                <a:gd name="T54" fmla="*/ 2147483646 w 14"/>
                <a:gd name="T55" fmla="*/ 2147483646 h 14"/>
                <a:gd name="T56" fmla="*/ 2147483646 w 14"/>
                <a:gd name="T57" fmla="*/ 2147483646 h 14"/>
                <a:gd name="T58" fmla="*/ 2147483646 w 14"/>
                <a:gd name="T59" fmla="*/ 2147483646 h 14"/>
                <a:gd name="T60" fmla="*/ 2147483646 w 14"/>
                <a:gd name="T61" fmla="*/ 2147483646 h 14"/>
                <a:gd name="T62" fmla="*/ 2147483646 w 14"/>
                <a:gd name="T63" fmla="*/ 2147483646 h 14"/>
                <a:gd name="T64" fmla="*/ 2147483646 w 14"/>
                <a:gd name="T65" fmla="*/ 2147483646 h 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14"/>
                <a:gd name="T101" fmla="*/ 14 w 14"/>
                <a:gd name="T102" fmla="*/ 14 h 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14">
                  <a:moveTo>
                    <a:pt x="7" y="14"/>
                  </a:moveTo>
                  <a:lnTo>
                    <a:pt x="8" y="14"/>
                  </a:lnTo>
                  <a:lnTo>
                    <a:pt x="9" y="13"/>
                  </a:lnTo>
                  <a:lnTo>
                    <a:pt x="10" y="13"/>
                  </a:lnTo>
                  <a:lnTo>
                    <a:pt x="11" y="12"/>
                  </a:lnTo>
                  <a:lnTo>
                    <a:pt x="13" y="11"/>
                  </a:lnTo>
                  <a:lnTo>
                    <a:pt x="13" y="10"/>
                  </a:lnTo>
                  <a:lnTo>
                    <a:pt x="14" y="8"/>
                  </a:lnTo>
                  <a:lnTo>
                    <a:pt x="14" y="7"/>
                  </a:lnTo>
                  <a:lnTo>
                    <a:pt x="14" y="6"/>
                  </a:lnTo>
                  <a:lnTo>
                    <a:pt x="13" y="5"/>
                  </a:lnTo>
                  <a:lnTo>
                    <a:pt x="13" y="4"/>
                  </a:lnTo>
                  <a:lnTo>
                    <a:pt x="11" y="3"/>
                  </a:lnTo>
                  <a:lnTo>
                    <a:pt x="10" y="1"/>
                  </a:lnTo>
                  <a:lnTo>
                    <a:pt x="9" y="0"/>
                  </a:lnTo>
                  <a:lnTo>
                    <a:pt x="8" y="0"/>
                  </a:lnTo>
                  <a:lnTo>
                    <a:pt x="7" y="0"/>
                  </a:lnTo>
                  <a:lnTo>
                    <a:pt x="6" y="0"/>
                  </a:lnTo>
                  <a:lnTo>
                    <a:pt x="4" y="0"/>
                  </a:lnTo>
                  <a:lnTo>
                    <a:pt x="3" y="1"/>
                  </a:lnTo>
                  <a:lnTo>
                    <a:pt x="2" y="3"/>
                  </a:lnTo>
                  <a:lnTo>
                    <a:pt x="1" y="4"/>
                  </a:lnTo>
                  <a:lnTo>
                    <a:pt x="1" y="5"/>
                  </a:lnTo>
                  <a:lnTo>
                    <a:pt x="0" y="6"/>
                  </a:lnTo>
                  <a:lnTo>
                    <a:pt x="0" y="7"/>
                  </a:lnTo>
                  <a:lnTo>
                    <a:pt x="0" y="8"/>
                  </a:lnTo>
                  <a:lnTo>
                    <a:pt x="1" y="10"/>
                  </a:lnTo>
                  <a:lnTo>
                    <a:pt x="1" y="11"/>
                  </a:lnTo>
                  <a:lnTo>
                    <a:pt x="2" y="12"/>
                  </a:lnTo>
                  <a:lnTo>
                    <a:pt x="3" y="13"/>
                  </a:lnTo>
                  <a:lnTo>
                    <a:pt x="4" y="13"/>
                  </a:lnTo>
                  <a:lnTo>
                    <a:pt x="6" y="14"/>
                  </a:lnTo>
                  <a:lnTo>
                    <a:pt x="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7" name="Freeform 148"/>
            <p:cNvSpPr>
              <a:spLocks/>
            </p:cNvSpPr>
            <p:nvPr/>
          </p:nvSpPr>
          <p:spPr bwMode="auto">
            <a:xfrm>
              <a:off x="1715167" y="3263641"/>
              <a:ext cx="15637" cy="16680"/>
            </a:xfrm>
            <a:custGeom>
              <a:avLst/>
              <a:gdLst>
                <a:gd name="T0" fmla="*/ 2147483646 w 7"/>
                <a:gd name="T1" fmla="*/ 2147483646 h 7"/>
                <a:gd name="T2" fmla="*/ 2147483646 w 7"/>
                <a:gd name="T3" fmla="*/ 2147483646 h 7"/>
                <a:gd name="T4" fmla="*/ 2147483646 w 7"/>
                <a:gd name="T5" fmla="*/ 2147483646 h 7"/>
                <a:gd name="T6" fmla="*/ 2147483646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2147483646 w 7"/>
                <a:gd name="T19" fmla="*/ 0 h 7"/>
                <a:gd name="T20" fmla="*/ 2147483646 w 7"/>
                <a:gd name="T21" fmla="*/ 2147483646 h 7"/>
                <a:gd name="T22" fmla="*/ 0 w 7"/>
                <a:gd name="T23" fmla="*/ 2147483646 h 7"/>
                <a:gd name="T24" fmla="*/ 0 w 7"/>
                <a:gd name="T25" fmla="*/ 2147483646 h 7"/>
                <a:gd name="T26" fmla="*/ 0 w 7"/>
                <a:gd name="T27" fmla="*/ 2147483646 h 7"/>
                <a:gd name="T28" fmla="*/ 2147483646 w 7"/>
                <a:gd name="T29" fmla="*/ 2147483646 h 7"/>
                <a:gd name="T30" fmla="*/ 2147483646 w 7"/>
                <a:gd name="T31" fmla="*/ 2147483646 h 7"/>
                <a:gd name="T32" fmla="*/ 2147483646 w 7"/>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3" y="7"/>
                  </a:moveTo>
                  <a:lnTo>
                    <a:pt x="5" y="7"/>
                  </a:lnTo>
                  <a:lnTo>
                    <a:pt x="6" y="6"/>
                  </a:lnTo>
                  <a:lnTo>
                    <a:pt x="6" y="5"/>
                  </a:lnTo>
                  <a:lnTo>
                    <a:pt x="7" y="4"/>
                  </a:lnTo>
                  <a:lnTo>
                    <a:pt x="6" y="3"/>
                  </a:lnTo>
                  <a:lnTo>
                    <a:pt x="6" y="1"/>
                  </a:lnTo>
                  <a:lnTo>
                    <a:pt x="5" y="0"/>
                  </a:lnTo>
                  <a:lnTo>
                    <a:pt x="3" y="0"/>
                  </a:lnTo>
                  <a:lnTo>
                    <a:pt x="2" y="0"/>
                  </a:lnTo>
                  <a:lnTo>
                    <a:pt x="1" y="1"/>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8" name="Freeform 149"/>
            <p:cNvSpPr>
              <a:spLocks/>
            </p:cNvSpPr>
            <p:nvPr/>
          </p:nvSpPr>
          <p:spPr bwMode="auto">
            <a:xfrm>
              <a:off x="1741973" y="3263641"/>
              <a:ext cx="11170" cy="16680"/>
            </a:xfrm>
            <a:custGeom>
              <a:avLst/>
              <a:gdLst>
                <a:gd name="T0" fmla="*/ 2147483646 w 5"/>
                <a:gd name="T1" fmla="*/ 2147483646 h 7"/>
                <a:gd name="T2" fmla="*/ 2147483646 w 5"/>
                <a:gd name="T3" fmla="*/ 2147483646 h 7"/>
                <a:gd name="T4" fmla="*/ 2147483646 w 5"/>
                <a:gd name="T5" fmla="*/ 2147483646 h 7"/>
                <a:gd name="T6" fmla="*/ 2147483646 w 5"/>
                <a:gd name="T7" fmla="*/ 2147483646 h 7"/>
                <a:gd name="T8" fmla="*/ 2147483646 w 5"/>
                <a:gd name="T9" fmla="*/ 2147483646 h 7"/>
                <a:gd name="T10" fmla="*/ 2147483646 w 5"/>
                <a:gd name="T11" fmla="*/ 2147483646 h 7"/>
                <a:gd name="T12" fmla="*/ 2147483646 w 5"/>
                <a:gd name="T13" fmla="*/ 2147483646 h 7"/>
                <a:gd name="T14" fmla="*/ 2147483646 w 5"/>
                <a:gd name="T15" fmla="*/ 2147483646 h 7"/>
                <a:gd name="T16" fmla="*/ 2147483646 w 5"/>
                <a:gd name="T17" fmla="*/ 0 h 7"/>
                <a:gd name="T18" fmla="*/ 2147483646 w 5"/>
                <a:gd name="T19" fmla="*/ 2147483646 h 7"/>
                <a:gd name="T20" fmla="*/ 2147483646 w 5"/>
                <a:gd name="T21" fmla="*/ 2147483646 h 7"/>
                <a:gd name="T22" fmla="*/ 0 w 5"/>
                <a:gd name="T23" fmla="*/ 2147483646 h 7"/>
                <a:gd name="T24" fmla="*/ 0 w 5"/>
                <a:gd name="T25" fmla="*/ 2147483646 h 7"/>
                <a:gd name="T26" fmla="*/ 0 w 5"/>
                <a:gd name="T27" fmla="*/ 2147483646 h 7"/>
                <a:gd name="T28" fmla="*/ 2147483646 w 5"/>
                <a:gd name="T29" fmla="*/ 2147483646 h 7"/>
                <a:gd name="T30" fmla="*/ 2147483646 w 5"/>
                <a:gd name="T31" fmla="*/ 2147483646 h 7"/>
                <a:gd name="T32" fmla="*/ 2147483646 w 5"/>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7"/>
                <a:gd name="T53" fmla="*/ 5 w 5"/>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7">
                  <a:moveTo>
                    <a:pt x="3" y="7"/>
                  </a:moveTo>
                  <a:lnTo>
                    <a:pt x="4" y="7"/>
                  </a:lnTo>
                  <a:lnTo>
                    <a:pt x="5" y="7"/>
                  </a:lnTo>
                  <a:lnTo>
                    <a:pt x="5" y="6"/>
                  </a:lnTo>
                  <a:lnTo>
                    <a:pt x="5" y="4"/>
                  </a:lnTo>
                  <a:lnTo>
                    <a:pt x="5" y="3"/>
                  </a:lnTo>
                  <a:lnTo>
                    <a:pt x="5" y="1"/>
                  </a:lnTo>
                  <a:lnTo>
                    <a:pt x="4" y="1"/>
                  </a:lnTo>
                  <a:lnTo>
                    <a:pt x="3" y="0"/>
                  </a:lnTo>
                  <a:lnTo>
                    <a:pt x="2" y="1"/>
                  </a:lnTo>
                  <a:lnTo>
                    <a:pt x="1" y="1"/>
                  </a:lnTo>
                  <a:lnTo>
                    <a:pt x="0" y="3"/>
                  </a:lnTo>
                  <a:lnTo>
                    <a:pt x="0" y="4"/>
                  </a:lnTo>
                  <a:lnTo>
                    <a:pt x="0" y="6"/>
                  </a:lnTo>
                  <a:lnTo>
                    <a:pt x="1" y="7"/>
                  </a:lnTo>
                  <a:lnTo>
                    <a:pt x="2" y="7"/>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39" name="Freeform 150"/>
            <p:cNvSpPr>
              <a:spLocks/>
            </p:cNvSpPr>
            <p:nvPr/>
          </p:nvSpPr>
          <p:spPr bwMode="auto">
            <a:xfrm>
              <a:off x="1639220" y="3044425"/>
              <a:ext cx="42442" cy="219216"/>
            </a:xfrm>
            <a:custGeom>
              <a:avLst/>
              <a:gdLst>
                <a:gd name="T0" fmla="*/ 2147483646 w 19"/>
                <a:gd name="T1" fmla="*/ 2147483646 h 92"/>
                <a:gd name="T2" fmla="*/ 2147483646 w 19"/>
                <a:gd name="T3" fmla="*/ 2147483646 h 92"/>
                <a:gd name="T4" fmla="*/ 2147483646 w 19"/>
                <a:gd name="T5" fmla="*/ 2147483646 h 92"/>
                <a:gd name="T6" fmla="*/ 2147483646 w 19"/>
                <a:gd name="T7" fmla="*/ 2147483646 h 92"/>
                <a:gd name="T8" fmla="*/ 2147483646 w 19"/>
                <a:gd name="T9" fmla="*/ 2147483646 h 92"/>
                <a:gd name="T10" fmla="*/ 0 w 19"/>
                <a:gd name="T11" fmla="*/ 2147483646 h 92"/>
                <a:gd name="T12" fmla="*/ 0 w 19"/>
                <a:gd name="T13" fmla="*/ 2147483646 h 92"/>
                <a:gd name="T14" fmla="*/ 2147483646 w 19"/>
                <a:gd name="T15" fmla="*/ 2147483646 h 92"/>
                <a:gd name="T16" fmla="*/ 2147483646 w 19"/>
                <a:gd name="T17" fmla="*/ 2147483646 h 92"/>
                <a:gd name="T18" fmla="*/ 2147483646 w 19"/>
                <a:gd name="T19" fmla="*/ 2147483646 h 92"/>
                <a:gd name="T20" fmla="*/ 2147483646 w 19"/>
                <a:gd name="T21" fmla="*/ 2147483646 h 92"/>
                <a:gd name="T22" fmla="*/ 2147483646 w 19"/>
                <a:gd name="T23" fmla="*/ 2147483646 h 92"/>
                <a:gd name="T24" fmla="*/ 2147483646 w 19"/>
                <a:gd name="T25" fmla="*/ 2147483646 h 92"/>
                <a:gd name="T26" fmla="*/ 2147483646 w 19"/>
                <a:gd name="T27" fmla="*/ 2147483646 h 92"/>
                <a:gd name="T28" fmla="*/ 2147483646 w 19"/>
                <a:gd name="T29" fmla="*/ 2147483646 h 92"/>
                <a:gd name="T30" fmla="*/ 2147483646 w 19"/>
                <a:gd name="T31" fmla="*/ 2147483646 h 92"/>
                <a:gd name="T32" fmla="*/ 2147483646 w 19"/>
                <a:gd name="T33" fmla="*/ 2147483646 h 92"/>
                <a:gd name="T34" fmla="*/ 2147483646 w 19"/>
                <a:gd name="T35" fmla="*/ 2147483646 h 92"/>
                <a:gd name="T36" fmla="*/ 2147483646 w 19"/>
                <a:gd name="T37" fmla="*/ 2147483646 h 92"/>
                <a:gd name="T38" fmla="*/ 2147483646 w 19"/>
                <a:gd name="T39" fmla="*/ 0 h 92"/>
                <a:gd name="T40" fmla="*/ 2147483646 w 19"/>
                <a:gd name="T41" fmla="*/ 0 h 92"/>
                <a:gd name="T42" fmla="*/ 2147483646 w 19"/>
                <a:gd name="T43" fmla="*/ 0 h 92"/>
                <a:gd name="T44" fmla="*/ 2147483646 w 19"/>
                <a:gd name="T45" fmla="*/ 0 h 92"/>
                <a:gd name="T46" fmla="*/ 2147483646 w 19"/>
                <a:gd name="T47" fmla="*/ 0 h 92"/>
                <a:gd name="T48" fmla="*/ 2147483646 w 19"/>
                <a:gd name="T49" fmla="*/ 0 h 92"/>
                <a:gd name="T50" fmla="*/ 2147483646 w 19"/>
                <a:gd name="T51" fmla="*/ 2147483646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
                <a:gd name="T79" fmla="*/ 0 h 92"/>
                <a:gd name="T80" fmla="*/ 19 w 19"/>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 h="92">
                  <a:moveTo>
                    <a:pt x="6" y="1"/>
                  </a:moveTo>
                  <a:lnTo>
                    <a:pt x="6" y="3"/>
                  </a:lnTo>
                  <a:lnTo>
                    <a:pt x="4" y="8"/>
                  </a:lnTo>
                  <a:lnTo>
                    <a:pt x="2" y="16"/>
                  </a:lnTo>
                  <a:lnTo>
                    <a:pt x="1" y="28"/>
                  </a:lnTo>
                  <a:lnTo>
                    <a:pt x="0" y="41"/>
                  </a:lnTo>
                  <a:lnTo>
                    <a:pt x="0" y="57"/>
                  </a:lnTo>
                  <a:lnTo>
                    <a:pt x="1" y="73"/>
                  </a:lnTo>
                  <a:lnTo>
                    <a:pt x="5" y="92"/>
                  </a:lnTo>
                  <a:lnTo>
                    <a:pt x="19" y="92"/>
                  </a:lnTo>
                  <a:lnTo>
                    <a:pt x="18" y="89"/>
                  </a:lnTo>
                  <a:lnTo>
                    <a:pt x="16" y="82"/>
                  </a:lnTo>
                  <a:lnTo>
                    <a:pt x="15" y="70"/>
                  </a:lnTo>
                  <a:lnTo>
                    <a:pt x="14" y="57"/>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0" name="Freeform 151"/>
            <p:cNvSpPr>
              <a:spLocks/>
            </p:cNvSpPr>
            <p:nvPr/>
          </p:nvSpPr>
          <p:spPr bwMode="auto">
            <a:xfrm>
              <a:off x="1858127" y="3015832"/>
              <a:ext cx="60312" cy="247810"/>
            </a:xfrm>
            <a:custGeom>
              <a:avLst/>
              <a:gdLst>
                <a:gd name="T0" fmla="*/ 2147483646 w 27"/>
                <a:gd name="T1" fmla="*/ 0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2147483646 h 104"/>
                <a:gd name="T14" fmla="*/ 2147483646 w 27"/>
                <a:gd name="T15" fmla="*/ 2147483646 h 104"/>
                <a:gd name="T16" fmla="*/ 2147483646 w 27"/>
                <a:gd name="T17" fmla="*/ 2147483646 h 104"/>
                <a:gd name="T18" fmla="*/ 2147483646 w 27"/>
                <a:gd name="T19" fmla="*/ 2147483646 h 104"/>
                <a:gd name="T20" fmla="*/ 2147483646 w 27"/>
                <a:gd name="T21" fmla="*/ 2147483646 h 104"/>
                <a:gd name="T22" fmla="*/ 2147483646 w 27"/>
                <a:gd name="T23" fmla="*/ 2147483646 h 104"/>
                <a:gd name="T24" fmla="*/ 2147483646 w 27"/>
                <a:gd name="T25" fmla="*/ 2147483646 h 104"/>
                <a:gd name="T26" fmla="*/ 2147483646 w 27"/>
                <a:gd name="T27" fmla="*/ 2147483646 h 104"/>
                <a:gd name="T28" fmla="*/ 0 w 27"/>
                <a:gd name="T29" fmla="*/ 2147483646 h 104"/>
                <a:gd name="T30" fmla="*/ 2147483646 w 27"/>
                <a:gd name="T31" fmla="*/ 2147483646 h 104"/>
                <a:gd name="T32" fmla="*/ 2147483646 w 27"/>
                <a:gd name="T33" fmla="*/ 2147483646 h 104"/>
                <a:gd name="T34" fmla="*/ 2147483646 w 27"/>
                <a:gd name="T35" fmla="*/ 0 h 104"/>
                <a:gd name="T36" fmla="*/ 2147483646 w 27"/>
                <a:gd name="T37" fmla="*/ 0 h 1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04"/>
                <a:gd name="T59" fmla="*/ 27 w 27"/>
                <a:gd name="T60" fmla="*/ 104 h 1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04">
                  <a:moveTo>
                    <a:pt x="27" y="0"/>
                  </a:moveTo>
                  <a:lnTo>
                    <a:pt x="26" y="1"/>
                  </a:lnTo>
                  <a:lnTo>
                    <a:pt x="25" y="4"/>
                  </a:lnTo>
                  <a:lnTo>
                    <a:pt x="22" y="10"/>
                  </a:lnTo>
                  <a:lnTo>
                    <a:pt x="20" y="19"/>
                  </a:lnTo>
                  <a:lnTo>
                    <a:pt x="18" y="32"/>
                  </a:lnTo>
                  <a:lnTo>
                    <a:pt x="16" y="49"/>
                  </a:lnTo>
                  <a:lnTo>
                    <a:pt x="18" y="74"/>
                  </a:lnTo>
                  <a:lnTo>
                    <a:pt x="20" y="104"/>
                  </a:lnTo>
                  <a:lnTo>
                    <a:pt x="5" y="104"/>
                  </a:lnTo>
                  <a:lnTo>
                    <a:pt x="5" y="101"/>
                  </a:lnTo>
                  <a:lnTo>
                    <a:pt x="4" y="92"/>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1" name="Freeform 152"/>
            <p:cNvSpPr>
              <a:spLocks/>
            </p:cNvSpPr>
            <p:nvPr/>
          </p:nvSpPr>
          <p:spPr bwMode="auto">
            <a:xfrm>
              <a:off x="1639220" y="3056340"/>
              <a:ext cx="40208" cy="193005"/>
            </a:xfrm>
            <a:custGeom>
              <a:avLst/>
              <a:gdLst>
                <a:gd name="T0" fmla="*/ 2147483646 w 18"/>
                <a:gd name="T1" fmla="*/ 2147483646 h 81"/>
                <a:gd name="T2" fmla="*/ 2147483646 w 18"/>
                <a:gd name="T3" fmla="*/ 2147483646 h 81"/>
                <a:gd name="T4" fmla="*/ 2147483646 w 18"/>
                <a:gd name="T5" fmla="*/ 2147483646 h 81"/>
                <a:gd name="T6" fmla="*/ 2147483646 w 18"/>
                <a:gd name="T7" fmla="*/ 2147483646 h 81"/>
                <a:gd name="T8" fmla="*/ 2147483646 w 18"/>
                <a:gd name="T9" fmla="*/ 2147483646 h 81"/>
                <a:gd name="T10" fmla="*/ 0 w 18"/>
                <a:gd name="T11" fmla="*/ 2147483646 h 81"/>
                <a:gd name="T12" fmla="*/ 2147483646 w 18"/>
                <a:gd name="T13" fmla="*/ 2147483646 h 81"/>
                <a:gd name="T14" fmla="*/ 2147483646 w 18"/>
                <a:gd name="T15" fmla="*/ 2147483646 h 81"/>
                <a:gd name="T16" fmla="*/ 2147483646 w 18"/>
                <a:gd name="T17" fmla="*/ 2147483646 h 81"/>
                <a:gd name="T18" fmla="*/ 2147483646 w 18"/>
                <a:gd name="T19" fmla="*/ 2147483646 h 81"/>
                <a:gd name="T20" fmla="*/ 2147483646 w 18"/>
                <a:gd name="T21" fmla="*/ 2147483646 h 81"/>
                <a:gd name="T22" fmla="*/ 2147483646 w 18"/>
                <a:gd name="T23" fmla="*/ 2147483646 h 81"/>
                <a:gd name="T24" fmla="*/ 2147483646 w 18"/>
                <a:gd name="T25" fmla="*/ 2147483646 h 81"/>
                <a:gd name="T26" fmla="*/ 2147483646 w 18"/>
                <a:gd name="T27" fmla="*/ 2147483646 h 81"/>
                <a:gd name="T28" fmla="*/ 2147483646 w 18"/>
                <a:gd name="T29" fmla="*/ 2147483646 h 81"/>
                <a:gd name="T30" fmla="*/ 2147483646 w 18"/>
                <a:gd name="T31" fmla="*/ 2147483646 h 81"/>
                <a:gd name="T32" fmla="*/ 2147483646 w 18"/>
                <a:gd name="T33" fmla="*/ 2147483646 h 81"/>
                <a:gd name="T34" fmla="*/ 2147483646 w 18"/>
                <a:gd name="T35" fmla="*/ 2147483646 h 81"/>
                <a:gd name="T36" fmla="*/ 2147483646 w 18"/>
                <a:gd name="T37" fmla="*/ 2147483646 h 81"/>
                <a:gd name="T38" fmla="*/ 2147483646 w 18"/>
                <a:gd name="T39" fmla="*/ 2147483646 h 81"/>
                <a:gd name="T40" fmla="*/ 2147483646 w 18"/>
                <a:gd name="T41" fmla="*/ 2147483646 h 81"/>
                <a:gd name="T42" fmla="*/ 2147483646 w 18"/>
                <a:gd name="T43" fmla="*/ 0 h 81"/>
                <a:gd name="T44" fmla="*/ 2147483646 w 18"/>
                <a:gd name="T45" fmla="*/ 0 h 81"/>
                <a:gd name="T46" fmla="*/ 2147483646 w 18"/>
                <a:gd name="T47" fmla="*/ 2147483646 h 81"/>
                <a:gd name="T48" fmla="*/ 2147483646 w 18"/>
                <a:gd name="T49" fmla="*/ 2147483646 h 81"/>
                <a:gd name="T50" fmla="*/ 2147483646 w 18"/>
                <a:gd name="T51" fmla="*/ 2147483646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81"/>
                <a:gd name="T80" fmla="*/ 18 w 18"/>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81">
                  <a:moveTo>
                    <a:pt x="6" y="2"/>
                  </a:moveTo>
                  <a:lnTo>
                    <a:pt x="6" y="3"/>
                  </a:lnTo>
                  <a:lnTo>
                    <a:pt x="5" y="8"/>
                  </a:lnTo>
                  <a:lnTo>
                    <a:pt x="2" y="15"/>
                  </a:lnTo>
                  <a:lnTo>
                    <a:pt x="1" y="25"/>
                  </a:lnTo>
                  <a:lnTo>
                    <a:pt x="0" y="37"/>
                  </a:lnTo>
                  <a:lnTo>
                    <a:pt x="1" y="50"/>
                  </a:lnTo>
                  <a:lnTo>
                    <a:pt x="2" y="65"/>
                  </a:lnTo>
                  <a:lnTo>
                    <a:pt x="5" y="81"/>
                  </a:lnTo>
                  <a:lnTo>
                    <a:pt x="16" y="80"/>
                  </a:lnTo>
                  <a:lnTo>
                    <a:pt x="16" y="78"/>
                  </a:lnTo>
                  <a:lnTo>
                    <a:pt x="15" y="72"/>
                  </a:lnTo>
                  <a:lnTo>
                    <a:pt x="14" y="61"/>
                  </a:lnTo>
                  <a:lnTo>
                    <a:pt x="13" y="50"/>
                  </a:lnTo>
                  <a:lnTo>
                    <a:pt x="12" y="37"/>
                  </a:lnTo>
                  <a:lnTo>
                    <a:pt x="12" y="24"/>
                  </a:lnTo>
                  <a:lnTo>
                    <a:pt x="14" y="11"/>
                  </a:lnTo>
                  <a:lnTo>
                    <a:pt x="18"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2" name="Freeform 153"/>
            <p:cNvSpPr>
              <a:spLocks/>
            </p:cNvSpPr>
            <p:nvPr/>
          </p:nvSpPr>
          <p:spPr bwMode="auto">
            <a:xfrm>
              <a:off x="1641453" y="3068253"/>
              <a:ext cx="31273" cy="164413"/>
            </a:xfrm>
            <a:custGeom>
              <a:avLst/>
              <a:gdLst>
                <a:gd name="T0" fmla="*/ 2147483646 w 14"/>
                <a:gd name="T1" fmla="*/ 2147483646 h 69"/>
                <a:gd name="T2" fmla="*/ 2147483646 w 14"/>
                <a:gd name="T3" fmla="*/ 2147483646 h 69"/>
                <a:gd name="T4" fmla="*/ 2147483646 w 14"/>
                <a:gd name="T5" fmla="*/ 2147483646 h 69"/>
                <a:gd name="T6" fmla="*/ 2147483646 w 14"/>
                <a:gd name="T7" fmla="*/ 2147483646 h 69"/>
                <a:gd name="T8" fmla="*/ 2147483646 w 14"/>
                <a:gd name="T9" fmla="*/ 2147483646 h 69"/>
                <a:gd name="T10" fmla="*/ 0 w 14"/>
                <a:gd name="T11" fmla="*/ 2147483646 h 69"/>
                <a:gd name="T12" fmla="*/ 0 w 14"/>
                <a:gd name="T13" fmla="*/ 2147483646 h 69"/>
                <a:gd name="T14" fmla="*/ 2147483646 w 14"/>
                <a:gd name="T15" fmla="*/ 2147483646 h 69"/>
                <a:gd name="T16" fmla="*/ 2147483646 w 14"/>
                <a:gd name="T17" fmla="*/ 2147483646 h 69"/>
                <a:gd name="T18" fmla="*/ 2147483646 w 14"/>
                <a:gd name="T19" fmla="*/ 2147483646 h 69"/>
                <a:gd name="T20" fmla="*/ 2147483646 w 14"/>
                <a:gd name="T21" fmla="*/ 2147483646 h 69"/>
                <a:gd name="T22" fmla="*/ 2147483646 w 14"/>
                <a:gd name="T23" fmla="*/ 2147483646 h 69"/>
                <a:gd name="T24" fmla="*/ 2147483646 w 14"/>
                <a:gd name="T25" fmla="*/ 2147483646 h 69"/>
                <a:gd name="T26" fmla="*/ 2147483646 w 14"/>
                <a:gd name="T27" fmla="*/ 2147483646 h 69"/>
                <a:gd name="T28" fmla="*/ 2147483646 w 14"/>
                <a:gd name="T29" fmla="*/ 2147483646 h 69"/>
                <a:gd name="T30" fmla="*/ 2147483646 w 14"/>
                <a:gd name="T31" fmla="*/ 2147483646 h 69"/>
                <a:gd name="T32" fmla="*/ 2147483646 w 14"/>
                <a:gd name="T33" fmla="*/ 2147483646 h 69"/>
                <a:gd name="T34" fmla="*/ 2147483646 w 14"/>
                <a:gd name="T35" fmla="*/ 2147483646 h 69"/>
                <a:gd name="T36" fmla="*/ 2147483646 w 14"/>
                <a:gd name="T37" fmla="*/ 2147483646 h 69"/>
                <a:gd name="T38" fmla="*/ 2147483646 w 14"/>
                <a:gd name="T39" fmla="*/ 2147483646 h 69"/>
                <a:gd name="T40" fmla="*/ 2147483646 w 14"/>
                <a:gd name="T41" fmla="*/ 0 h 69"/>
                <a:gd name="T42" fmla="*/ 2147483646 w 14"/>
                <a:gd name="T43" fmla="*/ 0 h 69"/>
                <a:gd name="T44" fmla="*/ 2147483646 w 14"/>
                <a:gd name="T45" fmla="*/ 0 h 69"/>
                <a:gd name="T46" fmla="*/ 2147483646 w 14"/>
                <a:gd name="T47" fmla="*/ 0 h 69"/>
                <a:gd name="T48" fmla="*/ 2147483646 w 14"/>
                <a:gd name="T49" fmla="*/ 2147483646 h 69"/>
                <a:gd name="T50" fmla="*/ 2147483646 w 14"/>
                <a:gd name="T51" fmla="*/ 2147483646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69"/>
                <a:gd name="T80" fmla="*/ 14 w 14"/>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69">
                  <a:moveTo>
                    <a:pt x="5" y="2"/>
                  </a:moveTo>
                  <a:lnTo>
                    <a:pt x="5" y="3"/>
                  </a:lnTo>
                  <a:lnTo>
                    <a:pt x="4" y="7"/>
                  </a:lnTo>
                  <a:lnTo>
                    <a:pt x="3" y="13"/>
                  </a:lnTo>
                  <a:lnTo>
                    <a:pt x="1" y="21"/>
                  </a:lnTo>
                  <a:lnTo>
                    <a:pt x="0" y="32"/>
                  </a:lnTo>
                  <a:lnTo>
                    <a:pt x="0" y="44"/>
                  </a:lnTo>
                  <a:lnTo>
                    <a:pt x="1" y="56"/>
                  </a:lnTo>
                  <a:lnTo>
                    <a:pt x="4" y="69"/>
                  </a:lnTo>
                  <a:lnTo>
                    <a:pt x="14" y="69"/>
                  </a:lnTo>
                  <a:lnTo>
                    <a:pt x="13" y="67"/>
                  </a:lnTo>
                  <a:lnTo>
                    <a:pt x="13" y="61"/>
                  </a:lnTo>
                  <a:lnTo>
                    <a:pt x="12" y="53"/>
                  </a:lnTo>
                  <a:lnTo>
                    <a:pt x="11" y="44"/>
                  </a:lnTo>
                  <a:lnTo>
                    <a:pt x="10" y="32"/>
                  </a:lnTo>
                  <a:lnTo>
                    <a:pt x="10" y="20"/>
                  </a:lnTo>
                  <a:lnTo>
                    <a:pt x="12" y="10"/>
                  </a:lnTo>
                  <a:lnTo>
                    <a:pt x="14" y="2"/>
                  </a:lnTo>
                  <a:lnTo>
                    <a:pt x="14" y="0"/>
                  </a:lnTo>
                  <a:lnTo>
                    <a:pt x="13" y="0"/>
                  </a:lnTo>
                  <a:lnTo>
                    <a:pt x="11" y="0"/>
                  </a:lnTo>
                  <a:lnTo>
                    <a:pt x="8" y="2"/>
                  </a:lnTo>
                  <a:lnTo>
                    <a:pt x="5" y="2"/>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3" name="Freeform 154"/>
            <p:cNvSpPr>
              <a:spLocks/>
            </p:cNvSpPr>
            <p:nvPr/>
          </p:nvSpPr>
          <p:spPr bwMode="auto">
            <a:xfrm>
              <a:off x="1643686" y="3082549"/>
              <a:ext cx="26805" cy="135819"/>
            </a:xfrm>
            <a:custGeom>
              <a:avLst/>
              <a:gdLst>
                <a:gd name="T0" fmla="*/ 2147483646 w 12"/>
                <a:gd name="T1" fmla="*/ 2147483646 h 57"/>
                <a:gd name="T2" fmla="*/ 2147483646 w 12"/>
                <a:gd name="T3" fmla="*/ 2147483646 h 57"/>
                <a:gd name="T4" fmla="*/ 2147483646 w 12"/>
                <a:gd name="T5" fmla="*/ 2147483646 h 57"/>
                <a:gd name="T6" fmla="*/ 2147483646 w 12"/>
                <a:gd name="T7" fmla="*/ 2147483646 h 57"/>
                <a:gd name="T8" fmla="*/ 0 w 12"/>
                <a:gd name="T9" fmla="*/ 2147483646 h 57"/>
                <a:gd name="T10" fmla="*/ 0 w 12"/>
                <a:gd name="T11" fmla="*/ 2147483646 h 57"/>
                <a:gd name="T12" fmla="*/ 0 w 12"/>
                <a:gd name="T13" fmla="*/ 2147483646 h 57"/>
                <a:gd name="T14" fmla="*/ 2147483646 w 12"/>
                <a:gd name="T15" fmla="*/ 2147483646 h 57"/>
                <a:gd name="T16" fmla="*/ 2147483646 w 12"/>
                <a:gd name="T17" fmla="*/ 2147483646 h 57"/>
                <a:gd name="T18" fmla="*/ 2147483646 w 12"/>
                <a:gd name="T19" fmla="*/ 2147483646 h 57"/>
                <a:gd name="T20" fmla="*/ 2147483646 w 12"/>
                <a:gd name="T21" fmla="*/ 2147483646 h 57"/>
                <a:gd name="T22" fmla="*/ 2147483646 w 12"/>
                <a:gd name="T23" fmla="*/ 2147483646 h 57"/>
                <a:gd name="T24" fmla="*/ 2147483646 w 12"/>
                <a:gd name="T25" fmla="*/ 2147483646 h 57"/>
                <a:gd name="T26" fmla="*/ 2147483646 w 12"/>
                <a:gd name="T27" fmla="*/ 2147483646 h 57"/>
                <a:gd name="T28" fmla="*/ 2147483646 w 12"/>
                <a:gd name="T29" fmla="*/ 2147483646 h 57"/>
                <a:gd name="T30" fmla="*/ 2147483646 w 12"/>
                <a:gd name="T31" fmla="*/ 2147483646 h 57"/>
                <a:gd name="T32" fmla="*/ 2147483646 w 12"/>
                <a:gd name="T33" fmla="*/ 2147483646 h 57"/>
                <a:gd name="T34" fmla="*/ 2147483646 w 12"/>
                <a:gd name="T35" fmla="*/ 0 h 57"/>
                <a:gd name="T36" fmla="*/ 2147483646 w 12"/>
                <a:gd name="T37" fmla="*/ 0 h 57"/>
                <a:gd name="T38" fmla="*/ 2147483646 w 12"/>
                <a:gd name="T39" fmla="*/ 0 h 57"/>
                <a:gd name="T40" fmla="*/ 2147483646 w 12"/>
                <a:gd name="T41" fmla="*/ 0 h 57"/>
                <a:gd name="T42" fmla="*/ 2147483646 w 12"/>
                <a:gd name="T43" fmla="*/ 0 h 57"/>
                <a:gd name="T44" fmla="*/ 2147483646 w 12"/>
                <a:gd name="T45" fmla="*/ 0 h 57"/>
                <a:gd name="T46" fmla="*/ 2147483646 w 12"/>
                <a:gd name="T47" fmla="*/ 0 h 57"/>
                <a:gd name="T48" fmla="*/ 2147483646 w 12"/>
                <a:gd name="T49" fmla="*/ 0 h 57"/>
                <a:gd name="T50" fmla="*/ 2147483646 w 12"/>
                <a:gd name="T51" fmla="*/ 2147483646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
                <a:gd name="T79" fmla="*/ 0 h 57"/>
                <a:gd name="T80" fmla="*/ 12 w 12"/>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 h="57">
                  <a:moveTo>
                    <a:pt x="4" y="1"/>
                  </a:moveTo>
                  <a:lnTo>
                    <a:pt x="3" y="3"/>
                  </a:lnTo>
                  <a:lnTo>
                    <a:pt x="3" y="5"/>
                  </a:lnTo>
                  <a:lnTo>
                    <a:pt x="2" y="11"/>
                  </a:lnTo>
                  <a:lnTo>
                    <a:pt x="0" y="18"/>
                  </a:lnTo>
                  <a:lnTo>
                    <a:pt x="0" y="26"/>
                  </a:lnTo>
                  <a:lnTo>
                    <a:pt x="0" y="35"/>
                  </a:lnTo>
                  <a:lnTo>
                    <a:pt x="2" y="46"/>
                  </a:lnTo>
                  <a:lnTo>
                    <a:pt x="3" y="57"/>
                  </a:lnTo>
                  <a:lnTo>
                    <a:pt x="11" y="56"/>
                  </a:lnTo>
                  <a:lnTo>
                    <a:pt x="11" y="55"/>
                  </a:lnTo>
                  <a:lnTo>
                    <a:pt x="10" y="50"/>
                  </a:lnTo>
                  <a:lnTo>
                    <a:pt x="10" y="43"/>
                  </a:lnTo>
                  <a:lnTo>
                    <a:pt x="9" y="35"/>
                  </a:lnTo>
                  <a:lnTo>
                    <a:pt x="7" y="26"/>
                  </a:lnTo>
                  <a:lnTo>
                    <a:pt x="9" y="17"/>
                  </a:lnTo>
                  <a:lnTo>
                    <a:pt x="10" y="8"/>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4" name="Freeform 155"/>
            <p:cNvSpPr>
              <a:spLocks/>
            </p:cNvSpPr>
            <p:nvPr/>
          </p:nvSpPr>
          <p:spPr bwMode="auto">
            <a:xfrm>
              <a:off x="1643686" y="3094466"/>
              <a:ext cx="22338" cy="107225"/>
            </a:xfrm>
            <a:custGeom>
              <a:avLst/>
              <a:gdLst>
                <a:gd name="T0" fmla="*/ 2147483646 w 10"/>
                <a:gd name="T1" fmla="*/ 2147483646 h 45"/>
                <a:gd name="T2" fmla="*/ 2147483646 w 10"/>
                <a:gd name="T3" fmla="*/ 2147483646 h 45"/>
                <a:gd name="T4" fmla="*/ 2147483646 w 10"/>
                <a:gd name="T5" fmla="*/ 2147483646 h 45"/>
                <a:gd name="T6" fmla="*/ 2147483646 w 10"/>
                <a:gd name="T7" fmla="*/ 2147483646 h 45"/>
                <a:gd name="T8" fmla="*/ 2147483646 w 10"/>
                <a:gd name="T9" fmla="*/ 2147483646 h 45"/>
                <a:gd name="T10" fmla="*/ 0 w 10"/>
                <a:gd name="T11" fmla="*/ 2147483646 h 45"/>
                <a:gd name="T12" fmla="*/ 0 w 10"/>
                <a:gd name="T13" fmla="*/ 2147483646 h 45"/>
                <a:gd name="T14" fmla="*/ 2147483646 w 10"/>
                <a:gd name="T15" fmla="*/ 2147483646 h 45"/>
                <a:gd name="T16" fmla="*/ 2147483646 w 10"/>
                <a:gd name="T17" fmla="*/ 2147483646 h 45"/>
                <a:gd name="T18" fmla="*/ 2147483646 w 10"/>
                <a:gd name="T19" fmla="*/ 2147483646 h 45"/>
                <a:gd name="T20" fmla="*/ 2147483646 w 10"/>
                <a:gd name="T21" fmla="*/ 2147483646 h 45"/>
                <a:gd name="T22" fmla="*/ 2147483646 w 10"/>
                <a:gd name="T23" fmla="*/ 2147483646 h 45"/>
                <a:gd name="T24" fmla="*/ 2147483646 w 10"/>
                <a:gd name="T25" fmla="*/ 2147483646 h 45"/>
                <a:gd name="T26" fmla="*/ 2147483646 w 10"/>
                <a:gd name="T27" fmla="*/ 2147483646 h 45"/>
                <a:gd name="T28" fmla="*/ 2147483646 w 10"/>
                <a:gd name="T29" fmla="*/ 2147483646 h 45"/>
                <a:gd name="T30" fmla="*/ 2147483646 w 10"/>
                <a:gd name="T31" fmla="*/ 2147483646 h 45"/>
                <a:gd name="T32" fmla="*/ 2147483646 w 10"/>
                <a:gd name="T33" fmla="*/ 2147483646 h 45"/>
                <a:gd name="T34" fmla="*/ 2147483646 w 10"/>
                <a:gd name="T35" fmla="*/ 2147483646 h 45"/>
                <a:gd name="T36" fmla="*/ 2147483646 w 10"/>
                <a:gd name="T37" fmla="*/ 2147483646 h 45"/>
                <a:gd name="T38" fmla="*/ 2147483646 w 10"/>
                <a:gd name="T39" fmla="*/ 2147483646 h 45"/>
                <a:gd name="T40" fmla="*/ 2147483646 w 10"/>
                <a:gd name="T41" fmla="*/ 2147483646 h 45"/>
                <a:gd name="T42" fmla="*/ 2147483646 w 10"/>
                <a:gd name="T43" fmla="*/ 0 h 45"/>
                <a:gd name="T44" fmla="*/ 2147483646 w 10"/>
                <a:gd name="T45" fmla="*/ 0 h 45"/>
                <a:gd name="T46" fmla="*/ 2147483646 w 10"/>
                <a:gd name="T47" fmla="*/ 2147483646 h 45"/>
                <a:gd name="T48" fmla="*/ 2147483646 w 10"/>
                <a:gd name="T49" fmla="*/ 2147483646 h 45"/>
                <a:gd name="T50" fmla="*/ 2147483646 w 10"/>
                <a:gd name="T51" fmla="*/ 2147483646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
                <a:gd name="T79" fmla="*/ 0 h 45"/>
                <a:gd name="T80" fmla="*/ 10 w 10"/>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 h="45">
                  <a:moveTo>
                    <a:pt x="4" y="1"/>
                  </a:moveTo>
                  <a:lnTo>
                    <a:pt x="3" y="2"/>
                  </a:lnTo>
                  <a:lnTo>
                    <a:pt x="3" y="5"/>
                  </a:lnTo>
                  <a:lnTo>
                    <a:pt x="2" y="9"/>
                  </a:lnTo>
                  <a:lnTo>
                    <a:pt x="2" y="14"/>
                  </a:lnTo>
                  <a:lnTo>
                    <a:pt x="0" y="21"/>
                  </a:lnTo>
                  <a:lnTo>
                    <a:pt x="0" y="28"/>
                  </a:lnTo>
                  <a:lnTo>
                    <a:pt x="2" y="37"/>
                  </a:lnTo>
                  <a:lnTo>
                    <a:pt x="3" y="45"/>
                  </a:lnTo>
                  <a:lnTo>
                    <a:pt x="10" y="45"/>
                  </a:lnTo>
                  <a:lnTo>
                    <a:pt x="10" y="44"/>
                  </a:lnTo>
                  <a:lnTo>
                    <a:pt x="9" y="41"/>
                  </a:lnTo>
                  <a:lnTo>
                    <a:pt x="7" y="35"/>
                  </a:lnTo>
                  <a:lnTo>
                    <a:pt x="7" y="28"/>
                  </a:lnTo>
                  <a:lnTo>
                    <a:pt x="6" y="21"/>
                  </a:lnTo>
                  <a:lnTo>
                    <a:pt x="7" y="14"/>
                  </a:lnTo>
                  <a:lnTo>
                    <a:pt x="7" y="7"/>
                  </a:lnTo>
                  <a:lnTo>
                    <a:pt x="10" y="1"/>
                  </a:lnTo>
                  <a:lnTo>
                    <a:pt x="10" y="0"/>
                  </a:lnTo>
                  <a:lnTo>
                    <a:pt x="9"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5" name="Freeform 156"/>
            <p:cNvSpPr>
              <a:spLocks/>
            </p:cNvSpPr>
            <p:nvPr/>
          </p:nvSpPr>
          <p:spPr bwMode="auto">
            <a:xfrm>
              <a:off x="1648155" y="3108761"/>
              <a:ext cx="15637" cy="81015"/>
            </a:xfrm>
            <a:custGeom>
              <a:avLst/>
              <a:gdLst>
                <a:gd name="T0" fmla="*/ 2147483646 w 7"/>
                <a:gd name="T1" fmla="*/ 2147483646 h 34"/>
                <a:gd name="T2" fmla="*/ 2147483646 w 7"/>
                <a:gd name="T3" fmla="*/ 2147483646 h 34"/>
                <a:gd name="T4" fmla="*/ 2147483646 w 7"/>
                <a:gd name="T5" fmla="*/ 2147483646 h 34"/>
                <a:gd name="T6" fmla="*/ 0 w 7"/>
                <a:gd name="T7" fmla="*/ 2147483646 h 34"/>
                <a:gd name="T8" fmla="*/ 0 w 7"/>
                <a:gd name="T9" fmla="*/ 2147483646 h 34"/>
                <a:gd name="T10" fmla="*/ 0 w 7"/>
                <a:gd name="T11" fmla="*/ 2147483646 h 34"/>
                <a:gd name="T12" fmla="*/ 0 w 7"/>
                <a:gd name="T13" fmla="*/ 2147483646 h 34"/>
                <a:gd name="T14" fmla="*/ 0 w 7"/>
                <a:gd name="T15" fmla="*/ 2147483646 h 34"/>
                <a:gd name="T16" fmla="*/ 2147483646 w 7"/>
                <a:gd name="T17" fmla="*/ 2147483646 h 34"/>
                <a:gd name="T18" fmla="*/ 2147483646 w 7"/>
                <a:gd name="T19" fmla="*/ 2147483646 h 34"/>
                <a:gd name="T20" fmla="*/ 2147483646 w 7"/>
                <a:gd name="T21" fmla="*/ 2147483646 h 34"/>
                <a:gd name="T22" fmla="*/ 2147483646 w 7"/>
                <a:gd name="T23" fmla="*/ 2147483646 h 34"/>
                <a:gd name="T24" fmla="*/ 2147483646 w 7"/>
                <a:gd name="T25" fmla="*/ 2147483646 h 34"/>
                <a:gd name="T26" fmla="*/ 2147483646 w 7"/>
                <a:gd name="T27" fmla="*/ 2147483646 h 34"/>
                <a:gd name="T28" fmla="*/ 2147483646 w 7"/>
                <a:gd name="T29" fmla="*/ 2147483646 h 34"/>
                <a:gd name="T30" fmla="*/ 2147483646 w 7"/>
                <a:gd name="T31" fmla="*/ 2147483646 h 34"/>
                <a:gd name="T32" fmla="*/ 2147483646 w 7"/>
                <a:gd name="T33" fmla="*/ 2147483646 h 34"/>
                <a:gd name="T34" fmla="*/ 2147483646 w 7"/>
                <a:gd name="T35" fmla="*/ 2147483646 h 34"/>
                <a:gd name="T36" fmla="*/ 2147483646 w 7"/>
                <a:gd name="T37" fmla="*/ 2147483646 h 34"/>
                <a:gd name="T38" fmla="*/ 2147483646 w 7"/>
                <a:gd name="T39" fmla="*/ 0 h 34"/>
                <a:gd name="T40" fmla="*/ 2147483646 w 7"/>
                <a:gd name="T41" fmla="*/ 0 h 34"/>
                <a:gd name="T42" fmla="*/ 2147483646 w 7"/>
                <a:gd name="T43" fmla="*/ 0 h 34"/>
                <a:gd name="T44" fmla="*/ 2147483646 w 7"/>
                <a:gd name="T45" fmla="*/ 0 h 34"/>
                <a:gd name="T46" fmla="*/ 2147483646 w 7"/>
                <a:gd name="T47" fmla="*/ 0 h 34"/>
                <a:gd name="T48" fmla="*/ 2147483646 w 7"/>
                <a:gd name="T49" fmla="*/ 0 h 34"/>
                <a:gd name="T50" fmla="*/ 2147483646 w 7"/>
                <a:gd name="T51" fmla="*/ 2147483646 h 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
                <a:gd name="T79" fmla="*/ 0 h 34"/>
                <a:gd name="T80" fmla="*/ 7 w 7"/>
                <a:gd name="T81" fmla="*/ 34 h 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 h="34">
                  <a:moveTo>
                    <a:pt x="2" y="1"/>
                  </a:moveTo>
                  <a:lnTo>
                    <a:pt x="1" y="1"/>
                  </a:lnTo>
                  <a:lnTo>
                    <a:pt x="1" y="3"/>
                  </a:lnTo>
                  <a:lnTo>
                    <a:pt x="0" y="6"/>
                  </a:lnTo>
                  <a:lnTo>
                    <a:pt x="0" y="10"/>
                  </a:lnTo>
                  <a:lnTo>
                    <a:pt x="0" y="15"/>
                  </a:lnTo>
                  <a:lnTo>
                    <a:pt x="0" y="21"/>
                  </a:lnTo>
                  <a:lnTo>
                    <a:pt x="0" y="27"/>
                  </a:lnTo>
                  <a:lnTo>
                    <a:pt x="1" y="34"/>
                  </a:lnTo>
                  <a:lnTo>
                    <a:pt x="5" y="34"/>
                  </a:lnTo>
                  <a:lnTo>
                    <a:pt x="5" y="32"/>
                  </a:lnTo>
                  <a:lnTo>
                    <a:pt x="5" y="29"/>
                  </a:lnTo>
                  <a:lnTo>
                    <a:pt x="4" y="25"/>
                  </a:lnTo>
                  <a:lnTo>
                    <a:pt x="4" y="21"/>
                  </a:lnTo>
                  <a:lnTo>
                    <a:pt x="4" y="15"/>
                  </a:lnTo>
                  <a:lnTo>
                    <a:pt x="4" y="10"/>
                  </a:lnTo>
                  <a:lnTo>
                    <a:pt x="4" y="4"/>
                  </a:lnTo>
                  <a:lnTo>
                    <a:pt x="7" y="1"/>
                  </a:lnTo>
                  <a:lnTo>
                    <a:pt x="7"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6" name="Freeform 157"/>
            <p:cNvSpPr>
              <a:spLocks/>
            </p:cNvSpPr>
            <p:nvPr/>
          </p:nvSpPr>
          <p:spPr bwMode="auto">
            <a:xfrm>
              <a:off x="1860363" y="3030130"/>
              <a:ext cx="53610" cy="216834"/>
            </a:xfrm>
            <a:custGeom>
              <a:avLst/>
              <a:gdLst>
                <a:gd name="T0" fmla="*/ 2147483646 w 24"/>
                <a:gd name="T1" fmla="*/ 2147483646 h 91"/>
                <a:gd name="T2" fmla="*/ 2147483646 w 24"/>
                <a:gd name="T3" fmla="*/ 2147483646 h 91"/>
                <a:gd name="T4" fmla="*/ 2147483646 w 24"/>
                <a:gd name="T5" fmla="*/ 2147483646 h 91"/>
                <a:gd name="T6" fmla="*/ 2147483646 w 24"/>
                <a:gd name="T7" fmla="*/ 2147483646 h 91"/>
                <a:gd name="T8" fmla="*/ 2147483646 w 24"/>
                <a:gd name="T9" fmla="*/ 2147483646 h 91"/>
                <a:gd name="T10" fmla="*/ 2147483646 w 24"/>
                <a:gd name="T11" fmla="*/ 2147483646 h 91"/>
                <a:gd name="T12" fmla="*/ 2147483646 w 24"/>
                <a:gd name="T13" fmla="*/ 2147483646 h 91"/>
                <a:gd name="T14" fmla="*/ 2147483646 w 24"/>
                <a:gd name="T15" fmla="*/ 2147483646 h 91"/>
                <a:gd name="T16" fmla="*/ 2147483646 w 24"/>
                <a:gd name="T17" fmla="*/ 2147483646 h 91"/>
                <a:gd name="T18" fmla="*/ 2147483646 w 24"/>
                <a:gd name="T19" fmla="*/ 2147483646 h 91"/>
                <a:gd name="T20" fmla="*/ 2147483646 w 24"/>
                <a:gd name="T21" fmla="*/ 2147483646 h 91"/>
                <a:gd name="T22" fmla="*/ 2147483646 w 24"/>
                <a:gd name="T23" fmla="*/ 2147483646 h 91"/>
                <a:gd name="T24" fmla="*/ 2147483646 w 24"/>
                <a:gd name="T25" fmla="*/ 2147483646 h 91"/>
                <a:gd name="T26" fmla="*/ 0 w 24"/>
                <a:gd name="T27" fmla="*/ 2147483646 h 91"/>
                <a:gd name="T28" fmla="*/ 0 w 24"/>
                <a:gd name="T29" fmla="*/ 2147483646 h 91"/>
                <a:gd name="T30" fmla="*/ 2147483646 w 24"/>
                <a:gd name="T31" fmla="*/ 2147483646 h 91"/>
                <a:gd name="T32" fmla="*/ 2147483646 w 24"/>
                <a:gd name="T33" fmla="*/ 2147483646 h 91"/>
                <a:gd name="T34" fmla="*/ 2147483646 w 24"/>
                <a:gd name="T35" fmla="*/ 0 h 91"/>
                <a:gd name="T36" fmla="*/ 2147483646 w 24"/>
                <a:gd name="T37" fmla="*/ 2147483646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91"/>
                <a:gd name="T59" fmla="*/ 24 w 24"/>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91">
                  <a:moveTo>
                    <a:pt x="24" y="1"/>
                  </a:moveTo>
                  <a:lnTo>
                    <a:pt x="22" y="1"/>
                  </a:lnTo>
                  <a:lnTo>
                    <a:pt x="21" y="4"/>
                  </a:lnTo>
                  <a:lnTo>
                    <a:pt x="19" y="8"/>
                  </a:lnTo>
                  <a:lnTo>
                    <a:pt x="17" y="16"/>
                  </a:lnTo>
                  <a:lnTo>
                    <a:pt x="15" y="28"/>
                  </a:lnTo>
                  <a:lnTo>
                    <a:pt x="14" y="43"/>
                  </a:lnTo>
                  <a:lnTo>
                    <a:pt x="15" y="64"/>
                  </a:lnTo>
                  <a:lnTo>
                    <a:pt x="18" y="91"/>
                  </a:lnTo>
                  <a:lnTo>
                    <a:pt x="5" y="91"/>
                  </a:lnTo>
                  <a:lnTo>
                    <a:pt x="4" y="88"/>
                  </a:lnTo>
                  <a:lnTo>
                    <a:pt x="3" y="81"/>
                  </a:lnTo>
                  <a:lnTo>
                    <a:pt x="1" y="70"/>
                  </a:lnTo>
                  <a:lnTo>
                    <a:pt x="0" y="56"/>
                  </a:lnTo>
                  <a:lnTo>
                    <a:pt x="0" y="42"/>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7" name="Freeform 158"/>
            <p:cNvSpPr>
              <a:spLocks/>
            </p:cNvSpPr>
            <p:nvPr/>
          </p:nvSpPr>
          <p:spPr bwMode="auto">
            <a:xfrm>
              <a:off x="1862596" y="3046808"/>
              <a:ext cx="42442" cy="183474"/>
            </a:xfrm>
            <a:custGeom>
              <a:avLst/>
              <a:gdLst>
                <a:gd name="T0" fmla="*/ 2147483646 w 19"/>
                <a:gd name="T1" fmla="*/ 0 h 77"/>
                <a:gd name="T2" fmla="*/ 2147483646 w 19"/>
                <a:gd name="T3" fmla="*/ 2147483646 h 77"/>
                <a:gd name="T4" fmla="*/ 2147483646 w 19"/>
                <a:gd name="T5" fmla="*/ 2147483646 h 77"/>
                <a:gd name="T6" fmla="*/ 2147483646 w 19"/>
                <a:gd name="T7" fmla="*/ 2147483646 h 77"/>
                <a:gd name="T8" fmla="*/ 2147483646 w 19"/>
                <a:gd name="T9" fmla="*/ 2147483646 h 77"/>
                <a:gd name="T10" fmla="*/ 2147483646 w 19"/>
                <a:gd name="T11" fmla="*/ 2147483646 h 77"/>
                <a:gd name="T12" fmla="*/ 2147483646 w 19"/>
                <a:gd name="T13" fmla="*/ 2147483646 h 77"/>
                <a:gd name="T14" fmla="*/ 2147483646 w 19"/>
                <a:gd name="T15" fmla="*/ 2147483646 h 77"/>
                <a:gd name="T16" fmla="*/ 2147483646 w 19"/>
                <a:gd name="T17" fmla="*/ 2147483646 h 77"/>
                <a:gd name="T18" fmla="*/ 2147483646 w 19"/>
                <a:gd name="T19" fmla="*/ 2147483646 h 77"/>
                <a:gd name="T20" fmla="*/ 2147483646 w 19"/>
                <a:gd name="T21" fmla="*/ 2147483646 h 77"/>
                <a:gd name="T22" fmla="*/ 2147483646 w 19"/>
                <a:gd name="T23" fmla="*/ 2147483646 h 77"/>
                <a:gd name="T24" fmla="*/ 2147483646 w 19"/>
                <a:gd name="T25" fmla="*/ 2147483646 h 77"/>
                <a:gd name="T26" fmla="*/ 0 w 19"/>
                <a:gd name="T27" fmla="*/ 2147483646 h 77"/>
                <a:gd name="T28" fmla="*/ 0 w 19"/>
                <a:gd name="T29" fmla="*/ 2147483646 h 77"/>
                <a:gd name="T30" fmla="*/ 0 w 19"/>
                <a:gd name="T31" fmla="*/ 2147483646 h 77"/>
                <a:gd name="T32" fmla="*/ 2147483646 w 19"/>
                <a:gd name="T33" fmla="*/ 2147483646 h 77"/>
                <a:gd name="T34" fmla="*/ 2147483646 w 19"/>
                <a:gd name="T35" fmla="*/ 0 h 77"/>
                <a:gd name="T36" fmla="*/ 2147483646 w 19"/>
                <a:gd name="T37" fmla="*/ 0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77"/>
                <a:gd name="T59" fmla="*/ 19 w 19"/>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77">
                  <a:moveTo>
                    <a:pt x="19" y="0"/>
                  </a:moveTo>
                  <a:lnTo>
                    <a:pt x="19" y="1"/>
                  </a:lnTo>
                  <a:lnTo>
                    <a:pt x="18" y="2"/>
                  </a:lnTo>
                  <a:lnTo>
                    <a:pt x="17" y="7"/>
                  </a:lnTo>
                  <a:lnTo>
                    <a:pt x="14" y="13"/>
                  </a:lnTo>
                  <a:lnTo>
                    <a:pt x="13" y="23"/>
                  </a:lnTo>
                  <a:lnTo>
                    <a:pt x="12" y="36"/>
                  </a:lnTo>
                  <a:lnTo>
                    <a:pt x="13" y="54"/>
                  </a:lnTo>
                  <a:lnTo>
                    <a:pt x="14" y="77"/>
                  </a:lnTo>
                  <a:lnTo>
                    <a:pt x="4" y="77"/>
                  </a:lnTo>
                  <a:lnTo>
                    <a:pt x="4" y="75"/>
                  </a:lnTo>
                  <a:lnTo>
                    <a:pt x="3" y="69"/>
                  </a:lnTo>
                  <a:lnTo>
                    <a:pt x="2" y="60"/>
                  </a:lnTo>
                  <a:lnTo>
                    <a:pt x="0" y="48"/>
                  </a:lnTo>
                  <a:lnTo>
                    <a:pt x="0" y="35"/>
                  </a:lnTo>
                  <a:lnTo>
                    <a:pt x="0" y="22"/>
                  </a:lnTo>
                  <a:lnTo>
                    <a:pt x="3" y="11"/>
                  </a:lnTo>
                  <a:lnTo>
                    <a:pt x="6" y="0"/>
                  </a:lnTo>
                  <a:lnTo>
                    <a:pt x="19" y="0"/>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8" name="Freeform 159"/>
            <p:cNvSpPr>
              <a:spLocks/>
            </p:cNvSpPr>
            <p:nvPr/>
          </p:nvSpPr>
          <p:spPr bwMode="auto">
            <a:xfrm>
              <a:off x="1867062" y="3061107"/>
              <a:ext cx="33507" cy="152498"/>
            </a:xfrm>
            <a:custGeom>
              <a:avLst/>
              <a:gdLst>
                <a:gd name="T0" fmla="*/ 2147483646 w 15"/>
                <a:gd name="T1" fmla="*/ 0 h 64"/>
                <a:gd name="T2" fmla="*/ 2147483646 w 15"/>
                <a:gd name="T3" fmla="*/ 2147483646 h 64"/>
                <a:gd name="T4" fmla="*/ 2147483646 w 15"/>
                <a:gd name="T5" fmla="*/ 2147483646 h 64"/>
                <a:gd name="T6" fmla="*/ 2147483646 w 15"/>
                <a:gd name="T7" fmla="*/ 2147483646 h 64"/>
                <a:gd name="T8" fmla="*/ 2147483646 w 15"/>
                <a:gd name="T9" fmla="*/ 2147483646 h 64"/>
                <a:gd name="T10" fmla="*/ 2147483646 w 15"/>
                <a:gd name="T11" fmla="*/ 2147483646 h 64"/>
                <a:gd name="T12" fmla="*/ 2147483646 w 15"/>
                <a:gd name="T13" fmla="*/ 2147483646 h 64"/>
                <a:gd name="T14" fmla="*/ 2147483646 w 15"/>
                <a:gd name="T15" fmla="*/ 2147483646 h 64"/>
                <a:gd name="T16" fmla="*/ 2147483646 w 15"/>
                <a:gd name="T17" fmla="*/ 2147483646 h 64"/>
                <a:gd name="T18" fmla="*/ 2147483646 w 15"/>
                <a:gd name="T19" fmla="*/ 2147483646 h 64"/>
                <a:gd name="T20" fmla="*/ 2147483646 w 15"/>
                <a:gd name="T21" fmla="*/ 2147483646 h 64"/>
                <a:gd name="T22" fmla="*/ 2147483646 w 15"/>
                <a:gd name="T23" fmla="*/ 2147483646 h 64"/>
                <a:gd name="T24" fmla="*/ 0 w 15"/>
                <a:gd name="T25" fmla="*/ 2147483646 h 64"/>
                <a:gd name="T26" fmla="*/ 0 w 15"/>
                <a:gd name="T27" fmla="*/ 2147483646 h 64"/>
                <a:gd name="T28" fmla="*/ 0 w 15"/>
                <a:gd name="T29" fmla="*/ 2147483646 h 64"/>
                <a:gd name="T30" fmla="*/ 0 w 15"/>
                <a:gd name="T31" fmla="*/ 2147483646 h 64"/>
                <a:gd name="T32" fmla="*/ 2147483646 w 15"/>
                <a:gd name="T33" fmla="*/ 2147483646 h 64"/>
                <a:gd name="T34" fmla="*/ 2147483646 w 15"/>
                <a:gd name="T35" fmla="*/ 0 h 64"/>
                <a:gd name="T36" fmla="*/ 2147483646 w 15"/>
                <a:gd name="T37" fmla="*/ 0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4"/>
                <a:gd name="T59" fmla="*/ 15 w 15"/>
                <a:gd name="T60" fmla="*/ 64 h 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4">
                  <a:moveTo>
                    <a:pt x="15" y="0"/>
                  </a:moveTo>
                  <a:lnTo>
                    <a:pt x="15" y="1"/>
                  </a:lnTo>
                  <a:lnTo>
                    <a:pt x="14" y="2"/>
                  </a:lnTo>
                  <a:lnTo>
                    <a:pt x="12" y="6"/>
                  </a:lnTo>
                  <a:lnTo>
                    <a:pt x="11" y="12"/>
                  </a:lnTo>
                  <a:lnTo>
                    <a:pt x="10" y="20"/>
                  </a:lnTo>
                  <a:lnTo>
                    <a:pt x="9" y="30"/>
                  </a:lnTo>
                  <a:lnTo>
                    <a:pt x="10" y="45"/>
                  </a:lnTo>
                  <a:lnTo>
                    <a:pt x="11" y="64"/>
                  </a:lnTo>
                  <a:lnTo>
                    <a:pt x="2" y="64"/>
                  </a:lnTo>
                  <a:lnTo>
                    <a:pt x="2" y="62"/>
                  </a:lnTo>
                  <a:lnTo>
                    <a:pt x="1" y="57"/>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49" name="Freeform 160"/>
            <p:cNvSpPr>
              <a:spLocks/>
            </p:cNvSpPr>
            <p:nvPr/>
          </p:nvSpPr>
          <p:spPr bwMode="auto">
            <a:xfrm>
              <a:off x="1867062" y="3075402"/>
              <a:ext cx="26805" cy="121521"/>
            </a:xfrm>
            <a:custGeom>
              <a:avLst/>
              <a:gdLst>
                <a:gd name="T0" fmla="*/ 2147483646 w 12"/>
                <a:gd name="T1" fmla="*/ 2147483646 h 51"/>
                <a:gd name="T2" fmla="*/ 2147483646 w 12"/>
                <a:gd name="T3" fmla="*/ 2147483646 h 51"/>
                <a:gd name="T4" fmla="*/ 2147483646 w 12"/>
                <a:gd name="T5" fmla="*/ 2147483646 h 51"/>
                <a:gd name="T6" fmla="*/ 2147483646 w 12"/>
                <a:gd name="T7" fmla="*/ 2147483646 h 51"/>
                <a:gd name="T8" fmla="*/ 2147483646 w 12"/>
                <a:gd name="T9" fmla="*/ 2147483646 h 51"/>
                <a:gd name="T10" fmla="*/ 2147483646 w 12"/>
                <a:gd name="T11" fmla="*/ 2147483646 h 51"/>
                <a:gd name="T12" fmla="*/ 2147483646 w 12"/>
                <a:gd name="T13" fmla="*/ 2147483646 h 51"/>
                <a:gd name="T14" fmla="*/ 2147483646 w 12"/>
                <a:gd name="T15" fmla="*/ 2147483646 h 51"/>
                <a:gd name="T16" fmla="*/ 2147483646 w 12"/>
                <a:gd name="T17" fmla="*/ 2147483646 h 51"/>
                <a:gd name="T18" fmla="*/ 2147483646 w 12"/>
                <a:gd name="T19" fmla="*/ 2147483646 h 51"/>
                <a:gd name="T20" fmla="*/ 2147483646 w 12"/>
                <a:gd name="T21" fmla="*/ 2147483646 h 51"/>
                <a:gd name="T22" fmla="*/ 2147483646 w 12"/>
                <a:gd name="T23" fmla="*/ 2147483646 h 51"/>
                <a:gd name="T24" fmla="*/ 2147483646 w 12"/>
                <a:gd name="T25" fmla="*/ 2147483646 h 51"/>
                <a:gd name="T26" fmla="*/ 2147483646 w 12"/>
                <a:gd name="T27" fmla="*/ 2147483646 h 51"/>
                <a:gd name="T28" fmla="*/ 0 w 12"/>
                <a:gd name="T29" fmla="*/ 2147483646 h 51"/>
                <a:gd name="T30" fmla="*/ 2147483646 w 12"/>
                <a:gd name="T31" fmla="*/ 2147483646 h 51"/>
                <a:gd name="T32" fmla="*/ 2147483646 w 12"/>
                <a:gd name="T33" fmla="*/ 2147483646 h 51"/>
                <a:gd name="T34" fmla="*/ 2147483646 w 12"/>
                <a:gd name="T35" fmla="*/ 0 h 51"/>
                <a:gd name="T36" fmla="*/ 2147483646 w 12"/>
                <a:gd name="T37" fmla="*/ 2147483646 h 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51"/>
                <a:gd name="T59" fmla="*/ 12 w 12"/>
                <a:gd name="T60" fmla="*/ 51 h 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51">
                  <a:moveTo>
                    <a:pt x="12" y="1"/>
                  </a:moveTo>
                  <a:lnTo>
                    <a:pt x="12" y="1"/>
                  </a:lnTo>
                  <a:lnTo>
                    <a:pt x="11" y="2"/>
                  </a:lnTo>
                  <a:lnTo>
                    <a:pt x="10" y="4"/>
                  </a:lnTo>
                  <a:lnTo>
                    <a:pt x="9" y="9"/>
                  </a:lnTo>
                  <a:lnTo>
                    <a:pt x="9" y="16"/>
                  </a:lnTo>
                  <a:lnTo>
                    <a:pt x="8" y="24"/>
                  </a:lnTo>
                  <a:lnTo>
                    <a:pt x="8" y="36"/>
                  </a:lnTo>
                  <a:lnTo>
                    <a:pt x="9" y="51"/>
                  </a:lnTo>
                  <a:lnTo>
                    <a:pt x="2" y="51"/>
                  </a:lnTo>
                  <a:lnTo>
                    <a:pt x="2" y="50"/>
                  </a:lnTo>
                  <a:lnTo>
                    <a:pt x="2" y="45"/>
                  </a:lnTo>
                  <a:lnTo>
                    <a:pt x="1" y="39"/>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0" name="Freeform 161"/>
            <p:cNvSpPr>
              <a:spLocks/>
            </p:cNvSpPr>
            <p:nvPr/>
          </p:nvSpPr>
          <p:spPr bwMode="auto">
            <a:xfrm>
              <a:off x="1869298" y="3092081"/>
              <a:ext cx="20103" cy="88164"/>
            </a:xfrm>
            <a:custGeom>
              <a:avLst/>
              <a:gdLst>
                <a:gd name="T0" fmla="*/ 2147483646 w 9"/>
                <a:gd name="T1" fmla="*/ 0 h 37"/>
                <a:gd name="T2" fmla="*/ 2147483646 w 9"/>
                <a:gd name="T3" fmla="*/ 0 h 37"/>
                <a:gd name="T4" fmla="*/ 2147483646 w 9"/>
                <a:gd name="T5" fmla="*/ 2147483646 h 37"/>
                <a:gd name="T6" fmla="*/ 2147483646 w 9"/>
                <a:gd name="T7" fmla="*/ 2147483646 h 37"/>
                <a:gd name="T8" fmla="*/ 2147483646 w 9"/>
                <a:gd name="T9" fmla="*/ 2147483646 h 37"/>
                <a:gd name="T10" fmla="*/ 2147483646 w 9"/>
                <a:gd name="T11" fmla="*/ 2147483646 h 37"/>
                <a:gd name="T12" fmla="*/ 2147483646 w 9"/>
                <a:gd name="T13" fmla="*/ 2147483646 h 37"/>
                <a:gd name="T14" fmla="*/ 2147483646 w 9"/>
                <a:gd name="T15" fmla="*/ 2147483646 h 37"/>
                <a:gd name="T16" fmla="*/ 2147483646 w 9"/>
                <a:gd name="T17" fmla="*/ 2147483646 h 37"/>
                <a:gd name="T18" fmla="*/ 2147483646 w 9"/>
                <a:gd name="T19" fmla="*/ 2147483646 h 37"/>
                <a:gd name="T20" fmla="*/ 2147483646 w 9"/>
                <a:gd name="T21" fmla="*/ 2147483646 h 37"/>
                <a:gd name="T22" fmla="*/ 2147483646 w 9"/>
                <a:gd name="T23" fmla="*/ 2147483646 h 37"/>
                <a:gd name="T24" fmla="*/ 2147483646 w 9"/>
                <a:gd name="T25" fmla="*/ 2147483646 h 37"/>
                <a:gd name="T26" fmla="*/ 0 w 9"/>
                <a:gd name="T27" fmla="*/ 2147483646 h 37"/>
                <a:gd name="T28" fmla="*/ 0 w 9"/>
                <a:gd name="T29" fmla="*/ 2147483646 h 37"/>
                <a:gd name="T30" fmla="*/ 0 w 9"/>
                <a:gd name="T31" fmla="*/ 2147483646 h 37"/>
                <a:gd name="T32" fmla="*/ 2147483646 w 9"/>
                <a:gd name="T33" fmla="*/ 2147483646 h 37"/>
                <a:gd name="T34" fmla="*/ 2147483646 w 9"/>
                <a:gd name="T35" fmla="*/ 0 h 37"/>
                <a:gd name="T36" fmla="*/ 2147483646 w 9"/>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37"/>
                <a:gd name="T59" fmla="*/ 9 w 9"/>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37">
                  <a:moveTo>
                    <a:pt x="9" y="0"/>
                  </a:moveTo>
                  <a:lnTo>
                    <a:pt x="9" y="0"/>
                  </a:lnTo>
                  <a:lnTo>
                    <a:pt x="8" y="1"/>
                  </a:lnTo>
                  <a:lnTo>
                    <a:pt x="8" y="3"/>
                  </a:lnTo>
                  <a:lnTo>
                    <a:pt x="7" y="6"/>
                  </a:lnTo>
                  <a:lnTo>
                    <a:pt x="6" y="10"/>
                  </a:lnTo>
                  <a:lnTo>
                    <a:pt x="6" y="17"/>
                  </a:lnTo>
                  <a:lnTo>
                    <a:pt x="6" y="25"/>
                  </a:lnTo>
                  <a:lnTo>
                    <a:pt x="7" y="37"/>
                  </a:lnTo>
                  <a:lnTo>
                    <a:pt x="2" y="37"/>
                  </a:lnTo>
                  <a:lnTo>
                    <a:pt x="1" y="36"/>
                  </a:lnTo>
                  <a:lnTo>
                    <a:pt x="1" y="32"/>
                  </a:lnTo>
                  <a:lnTo>
                    <a:pt x="1" y="28"/>
                  </a:lnTo>
                  <a:lnTo>
                    <a:pt x="0" y="23"/>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1" name="Rectangle 162"/>
            <p:cNvSpPr>
              <a:spLocks noChangeArrowheads="1"/>
            </p:cNvSpPr>
            <p:nvPr/>
          </p:nvSpPr>
          <p:spPr bwMode="auto">
            <a:xfrm>
              <a:off x="1594543" y="3068253"/>
              <a:ext cx="8935" cy="2811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652" name="Freeform 163"/>
            <p:cNvSpPr>
              <a:spLocks/>
            </p:cNvSpPr>
            <p:nvPr/>
          </p:nvSpPr>
          <p:spPr bwMode="auto">
            <a:xfrm>
              <a:off x="1688361" y="3063489"/>
              <a:ext cx="102753" cy="131054"/>
            </a:xfrm>
            <a:custGeom>
              <a:avLst/>
              <a:gdLst>
                <a:gd name="T0" fmla="*/ 2147483646 w 46"/>
                <a:gd name="T1" fmla="*/ 2147483646 h 55"/>
                <a:gd name="T2" fmla="*/ 2147483646 w 46"/>
                <a:gd name="T3" fmla="*/ 2147483646 h 55"/>
                <a:gd name="T4" fmla="*/ 2147483646 w 46"/>
                <a:gd name="T5" fmla="*/ 2147483646 h 55"/>
                <a:gd name="T6" fmla="*/ 2147483646 w 46"/>
                <a:gd name="T7" fmla="*/ 2147483646 h 55"/>
                <a:gd name="T8" fmla="*/ 0 w 46"/>
                <a:gd name="T9" fmla="*/ 2147483646 h 55"/>
                <a:gd name="T10" fmla="*/ 0 w 46"/>
                <a:gd name="T11" fmla="*/ 2147483646 h 55"/>
                <a:gd name="T12" fmla="*/ 0 w 46"/>
                <a:gd name="T13" fmla="*/ 2147483646 h 55"/>
                <a:gd name="T14" fmla="*/ 0 w 46"/>
                <a:gd name="T15" fmla="*/ 2147483646 h 55"/>
                <a:gd name="T16" fmla="*/ 2147483646 w 46"/>
                <a:gd name="T17" fmla="*/ 2147483646 h 55"/>
                <a:gd name="T18" fmla="*/ 2147483646 w 46"/>
                <a:gd name="T19" fmla="*/ 2147483646 h 55"/>
                <a:gd name="T20" fmla="*/ 2147483646 w 46"/>
                <a:gd name="T21" fmla="*/ 2147483646 h 55"/>
                <a:gd name="T22" fmla="*/ 2147483646 w 46"/>
                <a:gd name="T23" fmla="*/ 2147483646 h 55"/>
                <a:gd name="T24" fmla="*/ 2147483646 w 46"/>
                <a:gd name="T25" fmla="*/ 2147483646 h 55"/>
                <a:gd name="T26" fmla="*/ 2147483646 w 46"/>
                <a:gd name="T27" fmla="*/ 2147483646 h 55"/>
                <a:gd name="T28" fmla="*/ 2147483646 w 46"/>
                <a:gd name="T29" fmla="*/ 2147483646 h 55"/>
                <a:gd name="T30" fmla="*/ 2147483646 w 46"/>
                <a:gd name="T31" fmla="*/ 2147483646 h 55"/>
                <a:gd name="T32" fmla="*/ 2147483646 w 46"/>
                <a:gd name="T33" fmla="*/ 2147483646 h 55"/>
                <a:gd name="T34" fmla="*/ 2147483646 w 46"/>
                <a:gd name="T35" fmla="*/ 2147483646 h 55"/>
                <a:gd name="T36" fmla="*/ 2147483646 w 46"/>
                <a:gd name="T37" fmla="*/ 2147483646 h 55"/>
                <a:gd name="T38" fmla="*/ 2147483646 w 46"/>
                <a:gd name="T39" fmla="*/ 2147483646 h 55"/>
                <a:gd name="T40" fmla="*/ 2147483646 w 46"/>
                <a:gd name="T41" fmla="*/ 2147483646 h 55"/>
                <a:gd name="T42" fmla="*/ 2147483646 w 46"/>
                <a:gd name="T43" fmla="*/ 2147483646 h 55"/>
                <a:gd name="T44" fmla="*/ 2147483646 w 46"/>
                <a:gd name="T45" fmla="*/ 2147483646 h 55"/>
                <a:gd name="T46" fmla="*/ 2147483646 w 46"/>
                <a:gd name="T47" fmla="*/ 2147483646 h 55"/>
                <a:gd name="T48" fmla="*/ 2147483646 w 46"/>
                <a:gd name="T49" fmla="*/ 2147483646 h 55"/>
                <a:gd name="T50" fmla="*/ 2147483646 w 46"/>
                <a:gd name="T51" fmla="*/ 2147483646 h 55"/>
                <a:gd name="T52" fmla="*/ 2147483646 w 46"/>
                <a:gd name="T53" fmla="*/ 2147483646 h 55"/>
                <a:gd name="T54" fmla="*/ 2147483646 w 46"/>
                <a:gd name="T55" fmla="*/ 2147483646 h 55"/>
                <a:gd name="T56" fmla="*/ 2147483646 w 46"/>
                <a:gd name="T57" fmla="*/ 2147483646 h 55"/>
                <a:gd name="T58" fmla="*/ 2147483646 w 46"/>
                <a:gd name="T59" fmla="*/ 2147483646 h 55"/>
                <a:gd name="T60" fmla="*/ 2147483646 w 46"/>
                <a:gd name="T61" fmla="*/ 2147483646 h 55"/>
                <a:gd name="T62" fmla="*/ 2147483646 w 46"/>
                <a:gd name="T63" fmla="*/ 2147483646 h 55"/>
                <a:gd name="T64" fmla="*/ 2147483646 w 46"/>
                <a:gd name="T65" fmla="*/ 2147483646 h 55"/>
                <a:gd name="T66" fmla="*/ 2147483646 w 46"/>
                <a:gd name="T67" fmla="*/ 2147483646 h 55"/>
                <a:gd name="T68" fmla="*/ 2147483646 w 46"/>
                <a:gd name="T69" fmla="*/ 2147483646 h 55"/>
                <a:gd name="T70" fmla="*/ 2147483646 w 46"/>
                <a:gd name="T71" fmla="*/ 2147483646 h 55"/>
                <a:gd name="T72" fmla="*/ 2147483646 w 46"/>
                <a:gd name="T73" fmla="*/ 2147483646 h 55"/>
                <a:gd name="T74" fmla="*/ 2147483646 w 46"/>
                <a:gd name="T75" fmla="*/ 2147483646 h 55"/>
                <a:gd name="T76" fmla="*/ 2147483646 w 46"/>
                <a:gd name="T77" fmla="*/ 2147483646 h 55"/>
                <a:gd name="T78" fmla="*/ 2147483646 w 46"/>
                <a:gd name="T79" fmla="*/ 2147483646 h 55"/>
                <a:gd name="T80" fmla="*/ 2147483646 w 46"/>
                <a:gd name="T81" fmla="*/ 2147483646 h 55"/>
                <a:gd name="T82" fmla="*/ 2147483646 w 46"/>
                <a:gd name="T83" fmla="*/ 0 h 55"/>
                <a:gd name="T84" fmla="*/ 2147483646 w 46"/>
                <a:gd name="T85" fmla="*/ 2147483646 h 55"/>
                <a:gd name="T86" fmla="*/ 2147483646 w 46"/>
                <a:gd name="T87" fmla="*/ 2147483646 h 55"/>
                <a:gd name="T88" fmla="*/ 2147483646 w 46"/>
                <a:gd name="T89" fmla="*/ 2147483646 h 55"/>
                <a:gd name="T90" fmla="*/ 2147483646 w 46"/>
                <a:gd name="T91" fmla="*/ 2147483646 h 55"/>
                <a:gd name="T92" fmla="*/ 2147483646 w 46"/>
                <a:gd name="T93" fmla="*/ 2147483646 h 55"/>
                <a:gd name="T94" fmla="*/ 2147483646 w 46"/>
                <a:gd name="T95" fmla="*/ 2147483646 h 55"/>
                <a:gd name="T96" fmla="*/ 2147483646 w 46"/>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6"/>
                <a:gd name="T148" fmla="*/ 0 h 55"/>
                <a:gd name="T149" fmla="*/ 46 w 46"/>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6" h="55">
                  <a:moveTo>
                    <a:pt x="4" y="6"/>
                  </a:moveTo>
                  <a:lnTo>
                    <a:pt x="4" y="7"/>
                  </a:lnTo>
                  <a:lnTo>
                    <a:pt x="3" y="9"/>
                  </a:lnTo>
                  <a:lnTo>
                    <a:pt x="1" y="14"/>
                  </a:lnTo>
                  <a:lnTo>
                    <a:pt x="0" y="21"/>
                  </a:lnTo>
                  <a:lnTo>
                    <a:pt x="0" y="28"/>
                  </a:lnTo>
                  <a:lnTo>
                    <a:pt x="0" y="36"/>
                  </a:lnTo>
                  <a:lnTo>
                    <a:pt x="0" y="46"/>
                  </a:lnTo>
                  <a:lnTo>
                    <a:pt x="3" y="55"/>
                  </a:lnTo>
                  <a:lnTo>
                    <a:pt x="3" y="54"/>
                  </a:lnTo>
                  <a:lnTo>
                    <a:pt x="3" y="51"/>
                  </a:lnTo>
                  <a:lnTo>
                    <a:pt x="3" y="49"/>
                  </a:lnTo>
                  <a:lnTo>
                    <a:pt x="3" y="46"/>
                  </a:lnTo>
                  <a:lnTo>
                    <a:pt x="4" y="43"/>
                  </a:lnTo>
                  <a:lnTo>
                    <a:pt x="4" y="39"/>
                  </a:lnTo>
                  <a:lnTo>
                    <a:pt x="5" y="35"/>
                  </a:lnTo>
                  <a:lnTo>
                    <a:pt x="6" y="32"/>
                  </a:lnTo>
                  <a:lnTo>
                    <a:pt x="7" y="28"/>
                  </a:lnTo>
                  <a:lnTo>
                    <a:pt x="8" y="25"/>
                  </a:lnTo>
                  <a:lnTo>
                    <a:pt x="11" y="21"/>
                  </a:lnTo>
                  <a:lnTo>
                    <a:pt x="14" y="19"/>
                  </a:lnTo>
                  <a:lnTo>
                    <a:pt x="17" y="16"/>
                  </a:lnTo>
                  <a:lnTo>
                    <a:pt x="21" y="15"/>
                  </a:lnTo>
                  <a:lnTo>
                    <a:pt x="26" y="14"/>
                  </a:lnTo>
                  <a:lnTo>
                    <a:pt x="26" y="13"/>
                  </a:lnTo>
                  <a:lnTo>
                    <a:pt x="28" y="12"/>
                  </a:lnTo>
                  <a:lnTo>
                    <a:pt x="29" y="11"/>
                  </a:lnTo>
                  <a:lnTo>
                    <a:pt x="33" y="9"/>
                  </a:lnTo>
                  <a:lnTo>
                    <a:pt x="36" y="7"/>
                  </a:lnTo>
                  <a:lnTo>
                    <a:pt x="41" y="5"/>
                  </a:lnTo>
                  <a:lnTo>
                    <a:pt x="46" y="2"/>
                  </a:lnTo>
                  <a:lnTo>
                    <a:pt x="45" y="2"/>
                  </a:lnTo>
                  <a:lnTo>
                    <a:pt x="43" y="2"/>
                  </a:lnTo>
                  <a:lnTo>
                    <a:pt x="42" y="2"/>
                  </a:lnTo>
                  <a:lnTo>
                    <a:pt x="40" y="1"/>
                  </a:lnTo>
                  <a:lnTo>
                    <a:pt x="38" y="1"/>
                  </a:lnTo>
                  <a:lnTo>
                    <a:pt x="35" y="1"/>
                  </a:lnTo>
                  <a:lnTo>
                    <a:pt x="32" y="1"/>
                  </a:lnTo>
                  <a:lnTo>
                    <a:pt x="28" y="0"/>
                  </a:lnTo>
                  <a:lnTo>
                    <a:pt x="26" y="1"/>
                  </a:lnTo>
                  <a:lnTo>
                    <a:pt x="22" y="1"/>
                  </a:lnTo>
                  <a:lnTo>
                    <a:pt x="19" y="1"/>
                  </a:lnTo>
                  <a:lnTo>
                    <a:pt x="14" y="2"/>
                  </a:lnTo>
                  <a:lnTo>
                    <a:pt x="11" y="2"/>
                  </a:lnTo>
                  <a:lnTo>
                    <a:pt x="7" y="4"/>
                  </a:lnTo>
                  <a:lnTo>
                    <a:pt x="4"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3" name="Freeform 164"/>
            <p:cNvSpPr>
              <a:spLocks/>
            </p:cNvSpPr>
            <p:nvPr/>
          </p:nvSpPr>
          <p:spPr bwMode="auto">
            <a:xfrm>
              <a:off x="1545402" y="3161182"/>
              <a:ext cx="82650" cy="23828"/>
            </a:xfrm>
            <a:custGeom>
              <a:avLst/>
              <a:gdLst>
                <a:gd name="T0" fmla="*/ 0 w 37"/>
                <a:gd name="T1" fmla="*/ 2147483646 h 10"/>
                <a:gd name="T2" fmla="*/ 0 w 37"/>
                <a:gd name="T3" fmla="*/ 2147483646 h 10"/>
                <a:gd name="T4" fmla="*/ 0 w 37"/>
                <a:gd name="T5" fmla="*/ 2147483646 h 10"/>
                <a:gd name="T6" fmla="*/ 2147483646 w 37"/>
                <a:gd name="T7" fmla="*/ 2147483646 h 10"/>
                <a:gd name="T8" fmla="*/ 2147483646 w 37"/>
                <a:gd name="T9" fmla="*/ 2147483646 h 10"/>
                <a:gd name="T10" fmla="*/ 2147483646 w 37"/>
                <a:gd name="T11" fmla="*/ 2147483646 h 10"/>
                <a:gd name="T12" fmla="*/ 2147483646 w 37"/>
                <a:gd name="T13" fmla="*/ 2147483646 h 10"/>
                <a:gd name="T14" fmla="*/ 2147483646 w 37"/>
                <a:gd name="T15" fmla="*/ 2147483646 h 10"/>
                <a:gd name="T16" fmla="*/ 2147483646 w 37"/>
                <a:gd name="T17" fmla="*/ 2147483646 h 10"/>
                <a:gd name="T18" fmla="*/ 2147483646 w 37"/>
                <a:gd name="T19" fmla="*/ 2147483646 h 10"/>
                <a:gd name="T20" fmla="*/ 2147483646 w 37"/>
                <a:gd name="T21" fmla="*/ 0 h 10"/>
                <a:gd name="T22" fmla="*/ 2147483646 w 37"/>
                <a:gd name="T23" fmla="*/ 0 h 10"/>
                <a:gd name="T24" fmla="*/ 2147483646 w 37"/>
                <a:gd name="T25" fmla="*/ 0 h 10"/>
                <a:gd name="T26" fmla="*/ 2147483646 w 37"/>
                <a:gd name="T27" fmla="*/ 0 h 10"/>
                <a:gd name="T28" fmla="*/ 2147483646 w 37"/>
                <a:gd name="T29" fmla="*/ 2147483646 h 10"/>
                <a:gd name="T30" fmla="*/ 2147483646 w 37"/>
                <a:gd name="T31" fmla="*/ 2147483646 h 10"/>
                <a:gd name="T32" fmla="*/ 2147483646 w 37"/>
                <a:gd name="T33" fmla="*/ 2147483646 h 10"/>
                <a:gd name="T34" fmla="*/ 2147483646 w 37"/>
                <a:gd name="T35" fmla="*/ 2147483646 h 10"/>
                <a:gd name="T36" fmla="*/ 2147483646 w 37"/>
                <a:gd name="T37" fmla="*/ 2147483646 h 10"/>
                <a:gd name="T38" fmla="*/ 2147483646 w 37"/>
                <a:gd name="T39" fmla="*/ 2147483646 h 10"/>
                <a:gd name="T40" fmla="*/ 2147483646 w 37"/>
                <a:gd name="T41" fmla="*/ 2147483646 h 10"/>
                <a:gd name="T42" fmla="*/ 2147483646 w 37"/>
                <a:gd name="T43" fmla="*/ 2147483646 h 10"/>
                <a:gd name="T44" fmla="*/ 2147483646 w 37"/>
                <a:gd name="T45" fmla="*/ 2147483646 h 10"/>
                <a:gd name="T46" fmla="*/ 2147483646 w 37"/>
                <a:gd name="T47" fmla="*/ 2147483646 h 10"/>
                <a:gd name="T48" fmla="*/ 2147483646 w 37"/>
                <a:gd name="T49" fmla="*/ 2147483646 h 10"/>
                <a:gd name="T50" fmla="*/ 2147483646 w 37"/>
                <a:gd name="T51" fmla="*/ 2147483646 h 10"/>
                <a:gd name="T52" fmla="*/ 2147483646 w 37"/>
                <a:gd name="T53" fmla="*/ 2147483646 h 10"/>
                <a:gd name="T54" fmla="*/ 2147483646 w 37"/>
                <a:gd name="T55" fmla="*/ 2147483646 h 10"/>
                <a:gd name="T56" fmla="*/ 2147483646 w 37"/>
                <a:gd name="T57" fmla="*/ 2147483646 h 10"/>
                <a:gd name="T58" fmla="*/ 2147483646 w 37"/>
                <a:gd name="T59" fmla="*/ 2147483646 h 10"/>
                <a:gd name="T60" fmla="*/ 2147483646 w 37"/>
                <a:gd name="T61" fmla="*/ 2147483646 h 10"/>
                <a:gd name="T62" fmla="*/ 2147483646 w 37"/>
                <a:gd name="T63" fmla="*/ 2147483646 h 10"/>
                <a:gd name="T64" fmla="*/ 2147483646 w 37"/>
                <a:gd name="T65" fmla="*/ 2147483646 h 10"/>
                <a:gd name="T66" fmla="*/ 0 w 37"/>
                <a:gd name="T67" fmla="*/ 2147483646 h 10"/>
                <a:gd name="T68" fmla="*/ 0 w 37"/>
                <a:gd name="T69" fmla="*/ 2147483646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0"/>
                <a:gd name="T107" fmla="*/ 37 w 3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0">
                  <a:moveTo>
                    <a:pt x="0" y="7"/>
                  </a:moveTo>
                  <a:lnTo>
                    <a:pt x="0" y="7"/>
                  </a:lnTo>
                  <a:lnTo>
                    <a:pt x="0" y="6"/>
                  </a:lnTo>
                  <a:lnTo>
                    <a:pt x="1" y="6"/>
                  </a:lnTo>
                  <a:lnTo>
                    <a:pt x="1" y="5"/>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6"/>
                  </a:lnTo>
                  <a:lnTo>
                    <a:pt x="36" y="6"/>
                  </a:lnTo>
                  <a:lnTo>
                    <a:pt x="34" y="5"/>
                  </a:lnTo>
                  <a:lnTo>
                    <a:pt x="33" y="5"/>
                  </a:lnTo>
                  <a:lnTo>
                    <a:pt x="30" y="3"/>
                  </a:lnTo>
                  <a:lnTo>
                    <a:pt x="28" y="3"/>
                  </a:lnTo>
                  <a:lnTo>
                    <a:pt x="25" y="3"/>
                  </a:lnTo>
                  <a:lnTo>
                    <a:pt x="22" y="2"/>
                  </a:lnTo>
                  <a:lnTo>
                    <a:pt x="19" y="2"/>
                  </a:lnTo>
                  <a:lnTo>
                    <a:pt x="15" y="2"/>
                  </a:lnTo>
                  <a:lnTo>
                    <a:pt x="13" y="3"/>
                  </a:lnTo>
                  <a:lnTo>
                    <a:pt x="9" y="3"/>
                  </a:lnTo>
                  <a:lnTo>
                    <a:pt x="7" y="5"/>
                  </a:lnTo>
                  <a:lnTo>
                    <a:pt x="5" y="6"/>
                  </a:lnTo>
                  <a:lnTo>
                    <a:pt x="2" y="8"/>
                  </a:lnTo>
                  <a:lnTo>
                    <a:pt x="0"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4" name="Freeform 165"/>
            <p:cNvSpPr>
              <a:spLocks/>
            </p:cNvSpPr>
            <p:nvPr/>
          </p:nvSpPr>
          <p:spPr bwMode="auto">
            <a:xfrm>
              <a:off x="1545402" y="3101612"/>
              <a:ext cx="82650" cy="26211"/>
            </a:xfrm>
            <a:custGeom>
              <a:avLst/>
              <a:gdLst>
                <a:gd name="T0" fmla="*/ 0 w 37"/>
                <a:gd name="T1" fmla="*/ 2147483646 h 11"/>
                <a:gd name="T2" fmla="*/ 0 w 37"/>
                <a:gd name="T3" fmla="*/ 2147483646 h 11"/>
                <a:gd name="T4" fmla="*/ 0 w 37"/>
                <a:gd name="T5" fmla="*/ 2147483646 h 11"/>
                <a:gd name="T6" fmla="*/ 2147483646 w 37"/>
                <a:gd name="T7" fmla="*/ 2147483646 h 11"/>
                <a:gd name="T8" fmla="*/ 2147483646 w 37"/>
                <a:gd name="T9" fmla="*/ 2147483646 h 11"/>
                <a:gd name="T10" fmla="*/ 2147483646 w 37"/>
                <a:gd name="T11" fmla="*/ 2147483646 h 11"/>
                <a:gd name="T12" fmla="*/ 2147483646 w 37"/>
                <a:gd name="T13" fmla="*/ 2147483646 h 11"/>
                <a:gd name="T14" fmla="*/ 2147483646 w 37"/>
                <a:gd name="T15" fmla="*/ 2147483646 h 11"/>
                <a:gd name="T16" fmla="*/ 2147483646 w 37"/>
                <a:gd name="T17" fmla="*/ 2147483646 h 11"/>
                <a:gd name="T18" fmla="*/ 2147483646 w 37"/>
                <a:gd name="T19" fmla="*/ 2147483646 h 11"/>
                <a:gd name="T20" fmla="*/ 2147483646 w 37"/>
                <a:gd name="T21" fmla="*/ 0 h 11"/>
                <a:gd name="T22" fmla="*/ 2147483646 w 37"/>
                <a:gd name="T23" fmla="*/ 0 h 11"/>
                <a:gd name="T24" fmla="*/ 2147483646 w 37"/>
                <a:gd name="T25" fmla="*/ 0 h 11"/>
                <a:gd name="T26" fmla="*/ 2147483646 w 37"/>
                <a:gd name="T27" fmla="*/ 0 h 11"/>
                <a:gd name="T28" fmla="*/ 2147483646 w 37"/>
                <a:gd name="T29" fmla="*/ 2147483646 h 11"/>
                <a:gd name="T30" fmla="*/ 2147483646 w 37"/>
                <a:gd name="T31" fmla="*/ 2147483646 h 11"/>
                <a:gd name="T32" fmla="*/ 2147483646 w 37"/>
                <a:gd name="T33" fmla="*/ 2147483646 h 11"/>
                <a:gd name="T34" fmla="*/ 2147483646 w 37"/>
                <a:gd name="T35" fmla="*/ 2147483646 h 11"/>
                <a:gd name="T36" fmla="*/ 2147483646 w 37"/>
                <a:gd name="T37" fmla="*/ 2147483646 h 11"/>
                <a:gd name="T38" fmla="*/ 2147483646 w 37"/>
                <a:gd name="T39" fmla="*/ 2147483646 h 11"/>
                <a:gd name="T40" fmla="*/ 2147483646 w 37"/>
                <a:gd name="T41" fmla="*/ 2147483646 h 11"/>
                <a:gd name="T42" fmla="*/ 2147483646 w 37"/>
                <a:gd name="T43" fmla="*/ 2147483646 h 11"/>
                <a:gd name="T44" fmla="*/ 2147483646 w 37"/>
                <a:gd name="T45" fmla="*/ 2147483646 h 11"/>
                <a:gd name="T46" fmla="*/ 2147483646 w 37"/>
                <a:gd name="T47" fmla="*/ 2147483646 h 11"/>
                <a:gd name="T48" fmla="*/ 2147483646 w 37"/>
                <a:gd name="T49" fmla="*/ 2147483646 h 11"/>
                <a:gd name="T50" fmla="*/ 2147483646 w 37"/>
                <a:gd name="T51" fmla="*/ 2147483646 h 11"/>
                <a:gd name="T52" fmla="*/ 2147483646 w 37"/>
                <a:gd name="T53" fmla="*/ 2147483646 h 11"/>
                <a:gd name="T54" fmla="*/ 2147483646 w 37"/>
                <a:gd name="T55" fmla="*/ 2147483646 h 11"/>
                <a:gd name="T56" fmla="*/ 2147483646 w 37"/>
                <a:gd name="T57" fmla="*/ 2147483646 h 11"/>
                <a:gd name="T58" fmla="*/ 2147483646 w 37"/>
                <a:gd name="T59" fmla="*/ 2147483646 h 11"/>
                <a:gd name="T60" fmla="*/ 2147483646 w 37"/>
                <a:gd name="T61" fmla="*/ 2147483646 h 11"/>
                <a:gd name="T62" fmla="*/ 2147483646 w 37"/>
                <a:gd name="T63" fmla="*/ 2147483646 h 11"/>
                <a:gd name="T64" fmla="*/ 2147483646 w 37"/>
                <a:gd name="T65" fmla="*/ 2147483646 h 11"/>
                <a:gd name="T66" fmla="*/ 0 w 37"/>
                <a:gd name="T67" fmla="*/ 2147483646 h 11"/>
                <a:gd name="T68" fmla="*/ 0 w 37"/>
                <a:gd name="T69" fmla="*/ 2147483646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1"/>
                <a:gd name="T107" fmla="*/ 37 w 3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1">
                  <a:moveTo>
                    <a:pt x="0" y="7"/>
                  </a:moveTo>
                  <a:lnTo>
                    <a:pt x="0" y="7"/>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4" y="5"/>
                  </a:lnTo>
                  <a:lnTo>
                    <a:pt x="33" y="5"/>
                  </a:lnTo>
                  <a:lnTo>
                    <a:pt x="30" y="5"/>
                  </a:lnTo>
                  <a:lnTo>
                    <a:pt x="28" y="4"/>
                  </a:lnTo>
                  <a:lnTo>
                    <a:pt x="25" y="4"/>
                  </a:lnTo>
                  <a:lnTo>
                    <a:pt x="22" y="3"/>
                  </a:lnTo>
                  <a:lnTo>
                    <a:pt x="19" y="3"/>
                  </a:lnTo>
                  <a:lnTo>
                    <a:pt x="15" y="3"/>
                  </a:lnTo>
                  <a:lnTo>
                    <a:pt x="13" y="4"/>
                  </a:lnTo>
                  <a:lnTo>
                    <a:pt x="9" y="4"/>
                  </a:lnTo>
                  <a:lnTo>
                    <a:pt x="7" y="5"/>
                  </a:lnTo>
                  <a:lnTo>
                    <a:pt x="5" y="6"/>
                  </a:lnTo>
                  <a:lnTo>
                    <a:pt x="2" y="9"/>
                  </a:lnTo>
                  <a:lnTo>
                    <a:pt x="0"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5" name="Freeform 166"/>
            <p:cNvSpPr>
              <a:spLocks/>
            </p:cNvSpPr>
            <p:nvPr/>
          </p:nvSpPr>
          <p:spPr bwMode="auto">
            <a:xfrm>
              <a:off x="1623583" y="3075402"/>
              <a:ext cx="136259" cy="269254"/>
            </a:xfrm>
            <a:custGeom>
              <a:avLst/>
              <a:gdLst>
                <a:gd name="T0" fmla="*/ 0 w 61"/>
                <a:gd name="T1" fmla="*/ 0 h 113"/>
                <a:gd name="T2" fmla="*/ 0 w 61"/>
                <a:gd name="T3" fmla="*/ 2147483646 h 113"/>
                <a:gd name="T4" fmla="*/ 2147483646 w 61"/>
                <a:gd name="T5" fmla="*/ 2147483646 h 113"/>
                <a:gd name="T6" fmla="*/ 2147483646 w 61"/>
                <a:gd name="T7" fmla="*/ 2147483646 h 113"/>
                <a:gd name="T8" fmla="*/ 2147483646 w 61"/>
                <a:gd name="T9" fmla="*/ 2147483646 h 113"/>
                <a:gd name="T10" fmla="*/ 2147483646 w 61"/>
                <a:gd name="T11" fmla="*/ 2147483646 h 113"/>
                <a:gd name="T12" fmla="*/ 2147483646 w 61"/>
                <a:gd name="T13" fmla="*/ 2147483646 h 113"/>
                <a:gd name="T14" fmla="*/ 2147483646 w 61"/>
                <a:gd name="T15" fmla="*/ 2147483646 h 113"/>
                <a:gd name="T16" fmla="*/ 2147483646 w 61"/>
                <a:gd name="T17" fmla="*/ 2147483646 h 113"/>
                <a:gd name="T18" fmla="*/ 2147483646 w 61"/>
                <a:gd name="T19" fmla="*/ 2147483646 h 113"/>
                <a:gd name="T20" fmla="*/ 2147483646 w 61"/>
                <a:gd name="T21" fmla="*/ 2147483646 h 113"/>
                <a:gd name="T22" fmla="*/ 2147483646 w 61"/>
                <a:gd name="T23" fmla="*/ 2147483646 h 113"/>
                <a:gd name="T24" fmla="*/ 2147483646 w 61"/>
                <a:gd name="T25" fmla="*/ 2147483646 h 113"/>
                <a:gd name="T26" fmla="*/ 2147483646 w 61"/>
                <a:gd name="T27" fmla="*/ 2147483646 h 113"/>
                <a:gd name="T28" fmla="*/ 2147483646 w 61"/>
                <a:gd name="T29" fmla="*/ 2147483646 h 113"/>
                <a:gd name="T30" fmla="*/ 2147483646 w 61"/>
                <a:gd name="T31" fmla="*/ 2147483646 h 113"/>
                <a:gd name="T32" fmla="*/ 2147483646 w 61"/>
                <a:gd name="T33" fmla="*/ 2147483646 h 113"/>
                <a:gd name="T34" fmla="*/ 0 w 61"/>
                <a:gd name="T35" fmla="*/ 0 h 1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113"/>
                <a:gd name="T56" fmla="*/ 61 w 61"/>
                <a:gd name="T57" fmla="*/ 113 h 1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113">
                  <a:moveTo>
                    <a:pt x="0" y="0"/>
                  </a:moveTo>
                  <a:lnTo>
                    <a:pt x="0" y="110"/>
                  </a:lnTo>
                  <a:lnTo>
                    <a:pt x="19" y="113"/>
                  </a:lnTo>
                  <a:lnTo>
                    <a:pt x="18" y="98"/>
                  </a:lnTo>
                  <a:lnTo>
                    <a:pt x="61" y="105"/>
                  </a:lnTo>
                  <a:lnTo>
                    <a:pt x="61" y="99"/>
                  </a:lnTo>
                  <a:lnTo>
                    <a:pt x="30" y="96"/>
                  </a:lnTo>
                  <a:lnTo>
                    <a:pt x="29" y="83"/>
                  </a:lnTo>
                  <a:lnTo>
                    <a:pt x="9" y="83"/>
                  </a:lnTo>
                  <a:lnTo>
                    <a:pt x="8" y="80"/>
                  </a:lnTo>
                  <a:lnTo>
                    <a:pt x="7" y="76"/>
                  </a:lnTo>
                  <a:lnTo>
                    <a:pt x="6" y="69"/>
                  </a:lnTo>
                  <a:lnTo>
                    <a:pt x="4" y="59"/>
                  </a:lnTo>
                  <a:lnTo>
                    <a:pt x="2" y="48"/>
                  </a:lnTo>
                  <a:lnTo>
                    <a:pt x="1" y="34"/>
                  </a:lnTo>
                  <a:lnTo>
                    <a:pt x="2" y="20"/>
                  </a:lnTo>
                  <a:lnTo>
                    <a:pt x="6" y="3"/>
                  </a:lnTo>
                  <a:lnTo>
                    <a:pt x="0" y="0"/>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6" name="Freeform 167"/>
            <p:cNvSpPr>
              <a:spLocks/>
            </p:cNvSpPr>
            <p:nvPr/>
          </p:nvSpPr>
          <p:spPr bwMode="auto">
            <a:xfrm>
              <a:off x="1690595" y="3013449"/>
              <a:ext cx="176466" cy="35741"/>
            </a:xfrm>
            <a:custGeom>
              <a:avLst/>
              <a:gdLst>
                <a:gd name="T0" fmla="*/ 0 w 79"/>
                <a:gd name="T1" fmla="*/ 2147483646 h 15"/>
                <a:gd name="T2" fmla="*/ 0 w 79"/>
                <a:gd name="T3" fmla="*/ 2147483646 h 15"/>
                <a:gd name="T4" fmla="*/ 2147483646 w 79"/>
                <a:gd name="T5" fmla="*/ 2147483646 h 15"/>
                <a:gd name="T6" fmla="*/ 2147483646 w 79"/>
                <a:gd name="T7" fmla="*/ 2147483646 h 15"/>
                <a:gd name="T8" fmla="*/ 2147483646 w 79"/>
                <a:gd name="T9" fmla="*/ 2147483646 h 15"/>
                <a:gd name="T10" fmla="*/ 2147483646 w 79"/>
                <a:gd name="T11" fmla="*/ 2147483646 h 15"/>
                <a:gd name="T12" fmla="*/ 2147483646 w 79"/>
                <a:gd name="T13" fmla="*/ 2147483646 h 15"/>
                <a:gd name="T14" fmla="*/ 2147483646 w 79"/>
                <a:gd name="T15" fmla="*/ 2147483646 h 15"/>
                <a:gd name="T16" fmla="*/ 2147483646 w 79"/>
                <a:gd name="T17" fmla="*/ 2147483646 h 15"/>
                <a:gd name="T18" fmla="*/ 2147483646 w 79"/>
                <a:gd name="T19" fmla="*/ 2147483646 h 15"/>
                <a:gd name="T20" fmla="*/ 2147483646 w 79"/>
                <a:gd name="T21" fmla="*/ 2147483646 h 15"/>
                <a:gd name="T22" fmla="*/ 2147483646 w 79"/>
                <a:gd name="T23" fmla="*/ 2147483646 h 15"/>
                <a:gd name="T24" fmla="*/ 2147483646 w 79"/>
                <a:gd name="T25" fmla="*/ 2147483646 h 15"/>
                <a:gd name="T26" fmla="*/ 2147483646 w 79"/>
                <a:gd name="T27" fmla="*/ 2147483646 h 15"/>
                <a:gd name="T28" fmla="*/ 2147483646 w 79"/>
                <a:gd name="T29" fmla="*/ 2147483646 h 15"/>
                <a:gd name="T30" fmla="*/ 2147483646 w 79"/>
                <a:gd name="T31" fmla="*/ 2147483646 h 15"/>
                <a:gd name="T32" fmla="*/ 2147483646 w 79"/>
                <a:gd name="T33" fmla="*/ 2147483646 h 15"/>
                <a:gd name="T34" fmla="*/ 2147483646 w 79"/>
                <a:gd name="T35" fmla="*/ 0 h 15"/>
                <a:gd name="T36" fmla="*/ 2147483646 w 79"/>
                <a:gd name="T37" fmla="*/ 0 h 15"/>
                <a:gd name="T38" fmla="*/ 2147483646 w 79"/>
                <a:gd name="T39" fmla="*/ 0 h 15"/>
                <a:gd name="T40" fmla="*/ 2147483646 w 79"/>
                <a:gd name="T41" fmla="*/ 0 h 15"/>
                <a:gd name="T42" fmla="*/ 2147483646 w 79"/>
                <a:gd name="T43" fmla="*/ 0 h 15"/>
                <a:gd name="T44" fmla="*/ 2147483646 w 79"/>
                <a:gd name="T45" fmla="*/ 0 h 15"/>
                <a:gd name="T46" fmla="*/ 2147483646 w 79"/>
                <a:gd name="T47" fmla="*/ 0 h 15"/>
                <a:gd name="T48" fmla="*/ 2147483646 w 79"/>
                <a:gd name="T49" fmla="*/ 0 h 15"/>
                <a:gd name="T50" fmla="*/ 2147483646 w 79"/>
                <a:gd name="T51" fmla="*/ 2147483646 h 15"/>
                <a:gd name="T52" fmla="*/ 2147483646 w 79"/>
                <a:gd name="T53" fmla="*/ 2147483646 h 15"/>
                <a:gd name="T54" fmla="*/ 2147483646 w 79"/>
                <a:gd name="T55" fmla="*/ 2147483646 h 15"/>
                <a:gd name="T56" fmla="*/ 2147483646 w 79"/>
                <a:gd name="T57" fmla="*/ 2147483646 h 15"/>
                <a:gd name="T58" fmla="*/ 2147483646 w 79"/>
                <a:gd name="T59" fmla="*/ 2147483646 h 15"/>
                <a:gd name="T60" fmla="*/ 2147483646 w 79"/>
                <a:gd name="T61" fmla="*/ 2147483646 h 15"/>
                <a:gd name="T62" fmla="*/ 2147483646 w 79"/>
                <a:gd name="T63" fmla="*/ 2147483646 h 15"/>
                <a:gd name="T64" fmla="*/ 2147483646 w 79"/>
                <a:gd name="T65" fmla="*/ 2147483646 h 15"/>
                <a:gd name="T66" fmla="*/ 0 w 79"/>
                <a:gd name="T67" fmla="*/ 2147483646 h 15"/>
                <a:gd name="T68" fmla="*/ 0 w 79"/>
                <a:gd name="T69" fmla="*/ 2147483646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
                <a:gd name="T106" fmla="*/ 0 h 15"/>
                <a:gd name="T107" fmla="*/ 79 w 79"/>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 h="15">
                  <a:moveTo>
                    <a:pt x="0" y="15"/>
                  </a:moveTo>
                  <a:lnTo>
                    <a:pt x="0" y="15"/>
                  </a:lnTo>
                  <a:lnTo>
                    <a:pt x="3" y="14"/>
                  </a:lnTo>
                  <a:lnTo>
                    <a:pt x="4" y="14"/>
                  </a:lnTo>
                  <a:lnTo>
                    <a:pt x="7" y="13"/>
                  </a:lnTo>
                  <a:lnTo>
                    <a:pt x="11" y="12"/>
                  </a:lnTo>
                  <a:lnTo>
                    <a:pt x="14" y="11"/>
                  </a:lnTo>
                  <a:lnTo>
                    <a:pt x="19" y="9"/>
                  </a:lnTo>
                  <a:lnTo>
                    <a:pt x="24" y="8"/>
                  </a:lnTo>
                  <a:lnTo>
                    <a:pt x="30" y="8"/>
                  </a:lnTo>
                  <a:lnTo>
                    <a:pt x="35" y="7"/>
                  </a:lnTo>
                  <a:lnTo>
                    <a:pt x="42" y="7"/>
                  </a:lnTo>
                  <a:lnTo>
                    <a:pt x="48" y="6"/>
                  </a:lnTo>
                  <a:lnTo>
                    <a:pt x="55" y="7"/>
                  </a:lnTo>
                  <a:lnTo>
                    <a:pt x="62" y="7"/>
                  </a:lnTo>
                  <a:lnTo>
                    <a:pt x="69" y="8"/>
                  </a:lnTo>
                  <a:lnTo>
                    <a:pt x="76" y="9"/>
                  </a:lnTo>
                  <a:lnTo>
                    <a:pt x="79" y="0"/>
                  </a:lnTo>
                  <a:lnTo>
                    <a:pt x="76" y="0"/>
                  </a:lnTo>
                  <a:lnTo>
                    <a:pt x="74" y="0"/>
                  </a:lnTo>
                  <a:lnTo>
                    <a:pt x="70" y="0"/>
                  </a:lnTo>
                  <a:lnTo>
                    <a:pt x="66" y="0"/>
                  </a:lnTo>
                  <a:lnTo>
                    <a:pt x="61" y="0"/>
                  </a:lnTo>
                  <a:lnTo>
                    <a:pt x="56" y="0"/>
                  </a:lnTo>
                  <a:lnTo>
                    <a:pt x="51" y="1"/>
                  </a:lnTo>
                  <a:lnTo>
                    <a:pt x="44" y="1"/>
                  </a:lnTo>
                  <a:lnTo>
                    <a:pt x="38" y="1"/>
                  </a:lnTo>
                  <a:lnTo>
                    <a:pt x="31" y="2"/>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7" name="Freeform 168"/>
            <p:cNvSpPr>
              <a:spLocks/>
            </p:cNvSpPr>
            <p:nvPr/>
          </p:nvSpPr>
          <p:spPr bwMode="auto">
            <a:xfrm>
              <a:off x="1590075" y="3349423"/>
              <a:ext cx="294856" cy="107226"/>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2147483646 h 45"/>
                <a:gd name="T12" fmla="*/ 2147483646 w 132"/>
                <a:gd name="T13" fmla="*/ 2147483646 h 45"/>
                <a:gd name="T14" fmla="*/ 2147483646 w 132"/>
                <a:gd name="T15" fmla="*/ 2147483646 h 45"/>
                <a:gd name="T16" fmla="*/ 2147483646 w 132"/>
                <a:gd name="T17" fmla="*/ 2147483646 h 45"/>
                <a:gd name="T18" fmla="*/ 2147483646 w 132"/>
                <a:gd name="T19" fmla="*/ 2147483646 h 45"/>
                <a:gd name="T20" fmla="*/ 2147483646 w 132"/>
                <a:gd name="T21" fmla="*/ 2147483646 h 45"/>
                <a:gd name="T22" fmla="*/ 2147483646 w 132"/>
                <a:gd name="T23" fmla="*/ 2147483646 h 45"/>
                <a:gd name="T24" fmla="*/ 2147483646 w 132"/>
                <a:gd name="T25" fmla="*/ 2147483646 h 45"/>
                <a:gd name="T26" fmla="*/ 2147483646 w 132"/>
                <a:gd name="T27" fmla="*/ 2147483646 h 45"/>
                <a:gd name="T28" fmla="*/ 2147483646 w 132"/>
                <a:gd name="T29" fmla="*/ 2147483646 h 45"/>
                <a:gd name="T30" fmla="*/ 2147483646 w 132"/>
                <a:gd name="T31" fmla="*/ 2147483646 h 45"/>
                <a:gd name="T32" fmla="*/ 2147483646 w 132"/>
                <a:gd name="T33" fmla="*/ 2147483646 h 45"/>
                <a:gd name="T34" fmla="*/ 0 w 132"/>
                <a:gd name="T35" fmla="*/ 2147483646 h 45"/>
                <a:gd name="T36" fmla="*/ 2147483646 w 132"/>
                <a:gd name="T37" fmla="*/ 0 h 45"/>
                <a:gd name="T38" fmla="*/ 2147483646 w 132"/>
                <a:gd name="T39" fmla="*/ 2147483646 h 45"/>
                <a:gd name="T40" fmla="*/ 2147483646 w 132"/>
                <a:gd name="T41" fmla="*/ 2147483646 h 45"/>
                <a:gd name="T42" fmla="*/ 2147483646 w 132"/>
                <a:gd name="T43" fmla="*/ 2147483646 h 45"/>
                <a:gd name="T44" fmla="*/ 2147483646 w 132"/>
                <a:gd name="T45" fmla="*/ 2147483646 h 45"/>
                <a:gd name="T46" fmla="*/ 2147483646 w 132"/>
                <a:gd name="T47" fmla="*/ 2147483646 h 45"/>
                <a:gd name="T48" fmla="*/ 2147483646 w 132"/>
                <a:gd name="T49" fmla="*/ 2147483646 h 45"/>
                <a:gd name="T50" fmla="*/ 2147483646 w 132"/>
                <a:gd name="T51" fmla="*/ 2147483646 h 45"/>
                <a:gd name="T52" fmla="*/ 2147483646 w 132"/>
                <a:gd name="T53" fmla="*/ 2147483646 h 45"/>
                <a:gd name="T54" fmla="*/ 2147483646 w 132"/>
                <a:gd name="T55" fmla="*/ 2147483646 h 45"/>
                <a:gd name="T56" fmla="*/ 2147483646 w 132"/>
                <a:gd name="T57" fmla="*/ 2147483646 h 45"/>
                <a:gd name="T58" fmla="*/ 2147483646 w 132"/>
                <a:gd name="T59" fmla="*/ 2147483646 h 45"/>
                <a:gd name="T60" fmla="*/ 2147483646 w 132"/>
                <a:gd name="T61" fmla="*/ 2147483646 h 45"/>
                <a:gd name="T62" fmla="*/ 2147483646 w 132"/>
                <a:gd name="T63" fmla="*/ 2147483646 h 45"/>
                <a:gd name="T64" fmla="*/ 2147483646 w 132"/>
                <a:gd name="T65" fmla="*/ 2147483646 h 45"/>
                <a:gd name="T66" fmla="*/ 2147483646 w 132"/>
                <a:gd name="T67" fmla="*/ 2147483646 h 45"/>
                <a:gd name="T68" fmla="*/ 2147483646 w 132"/>
                <a:gd name="T69" fmla="*/ 2147483646 h 45"/>
                <a:gd name="T70" fmla="*/ 2147483646 w 132"/>
                <a:gd name="T71" fmla="*/ 2147483646 h 45"/>
                <a:gd name="T72" fmla="*/ 2147483646 w 132"/>
                <a:gd name="T73" fmla="*/ 2147483646 h 45"/>
                <a:gd name="T74" fmla="*/ 2147483646 w 132"/>
                <a:gd name="T75" fmla="*/ 2147483646 h 45"/>
                <a:gd name="T76" fmla="*/ 2147483646 w 132"/>
                <a:gd name="T77" fmla="*/ 2147483646 h 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45"/>
                <a:gd name="T119" fmla="*/ 132 w 132"/>
                <a:gd name="T120" fmla="*/ 45 h 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45">
                  <a:moveTo>
                    <a:pt x="55" y="44"/>
                  </a:moveTo>
                  <a:lnTo>
                    <a:pt x="56" y="42"/>
                  </a:lnTo>
                  <a:lnTo>
                    <a:pt x="57" y="42"/>
                  </a:lnTo>
                  <a:lnTo>
                    <a:pt x="59" y="41"/>
                  </a:lnTo>
                  <a:lnTo>
                    <a:pt x="61" y="41"/>
                  </a:lnTo>
                  <a:lnTo>
                    <a:pt x="63" y="40"/>
                  </a:lnTo>
                  <a:lnTo>
                    <a:pt x="65" y="39"/>
                  </a:lnTo>
                  <a:lnTo>
                    <a:pt x="68" y="38"/>
                  </a:lnTo>
                  <a:lnTo>
                    <a:pt x="71" y="37"/>
                  </a:lnTo>
                  <a:lnTo>
                    <a:pt x="73" y="34"/>
                  </a:lnTo>
                  <a:lnTo>
                    <a:pt x="76" y="33"/>
                  </a:lnTo>
                  <a:lnTo>
                    <a:pt x="78" y="31"/>
                  </a:lnTo>
                  <a:lnTo>
                    <a:pt x="80" y="30"/>
                  </a:lnTo>
                  <a:lnTo>
                    <a:pt x="82" y="27"/>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30"/>
                  </a:lnTo>
                  <a:lnTo>
                    <a:pt x="85" y="31"/>
                  </a:lnTo>
                  <a:lnTo>
                    <a:pt x="83" y="32"/>
                  </a:lnTo>
                  <a:lnTo>
                    <a:pt x="80" y="33"/>
                  </a:lnTo>
                  <a:lnTo>
                    <a:pt x="78" y="34"/>
                  </a:lnTo>
                  <a:lnTo>
                    <a:pt x="76" y="37"/>
                  </a:lnTo>
                  <a:lnTo>
                    <a:pt x="72" y="38"/>
                  </a:lnTo>
                  <a:lnTo>
                    <a:pt x="70" y="40"/>
                  </a:lnTo>
                  <a:lnTo>
                    <a:pt x="65" y="41"/>
                  </a:lnTo>
                  <a:lnTo>
                    <a:pt x="62" y="42"/>
                  </a:lnTo>
                  <a:lnTo>
                    <a:pt x="57" y="45"/>
                  </a:lnTo>
                  <a:lnTo>
                    <a:pt x="5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8" name="Freeform 169"/>
            <p:cNvSpPr>
              <a:spLocks/>
            </p:cNvSpPr>
            <p:nvPr/>
          </p:nvSpPr>
          <p:spPr bwMode="auto">
            <a:xfrm>
              <a:off x="1527530" y="3378015"/>
              <a:ext cx="301558" cy="95311"/>
            </a:xfrm>
            <a:custGeom>
              <a:avLst/>
              <a:gdLst>
                <a:gd name="T0" fmla="*/ 0 w 135"/>
                <a:gd name="T1" fmla="*/ 0 h 40"/>
                <a:gd name="T2" fmla="*/ 2147483646 w 135"/>
                <a:gd name="T3" fmla="*/ 2147483646 h 40"/>
                <a:gd name="T4" fmla="*/ 2147483646 w 135"/>
                <a:gd name="T5" fmla="*/ 2147483646 h 40"/>
                <a:gd name="T6" fmla="*/ 2147483646 w 135"/>
                <a:gd name="T7" fmla="*/ 0 h 40"/>
                <a:gd name="T8" fmla="*/ 0 w 135"/>
                <a:gd name="T9" fmla="*/ 0 h 40"/>
                <a:gd name="T10" fmla="*/ 0 60000 65536"/>
                <a:gd name="T11" fmla="*/ 0 60000 65536"/>
                <a:gd name="T12" fmla="*/ 0 60000 65536"/>
                <a:gd name="T13" fmla="*/ 0 60000 65536"/>
                <a:gd name="T14" fmla="*/ 0 60000 65536"/>
                <a:gd name="T15" fmla="*/ 0 w 135"/>
                <a:gd name="T16" fmla="*/ 0 h 40"/>
                <a:gd name="T17" fmla="*/ 135 w 135"/>
                <a:gd name="T18" fmla="*/ 40 h 40"/>
              </a:gdLst>
              <a:ahLst/>
              <a:cxnLst>
                <a:cxn ang="T10">
                  <a:pos x="T0" y="T1"/>
                </a:cxn>
                <a:cxn ang="T11">
                  <a:pos x="T2" y="T3"/>
                </a:cxn>
                <a:cxn ang="T12">
                  <a:pos x="T4" y="T5"/>
                </a:cxn>
                <a:cxn ang="T13">
                  <a:pos x="T6" y="T7"/>
                </a:cxn>
                <a:cxn ang="T14">
                  <a:pos x="T8" y="T9"/>
                </a:cxn>
              </a:cxnLst>
              <a:rect l="T15" t="T16" r="T17" b="T18"/>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59" name="Freeform 170"/>
            <p:cNvSpPr>
              <a:spLocks/>
            </p:cNvSpPr>
            <p:nvPr/>
          </p:nvSpPr>
          <p:spPr bwMode="auto">
            <a:xfrm>
              <a:off x="1578909" y="3363718"/>
              <a:ext cx="294856" cy="85780"/>
            </a:xfrm>
            <a:custGeom>
              <a:avLst/>
              <a:gdLst>
                <a:gd name="T0" fmla="*/ 0 w 132"/>
                <a:gd name="T1" fmla="*/ 0 h 36"/>
                <a:gd name="T2" fmla="*/ 2147483646 w 132"/>
                <a:gd name="T3" fmla="*/ 2147483646 h 36"/>
                <a:gd name="T4" fmla="*/ 2147483646 w 132"/>
                <a:gd name="T5" fmla="*/ 2147483646 h 36"/>
                <a:gd name="T6" fmla="*/ 2147483646 w 132"/>
                <a:gd name="T7" fmla="*/ 0 h 36"/>
                <a:gd name="T8" fmla="*/ 0 w 132"/>
                <a:gd name="T9" fmla="*/ 0 h 36"/>
                <a:gd name="T10" fmla="*/ 0 60000 65536"/>
                <a:gd name="T11" fmla="*/ 0 60000 65536"/>
                <a:gd name="T12" fmla="*/ 0 60000 65536"/>
                <a:gd name="T13" fmla="*/ 0 60000 65536"/>
                <a:gd name="T14" fmla="*/ 0 60000 65536"/>
                <a:gd name="T15" fmla="*/ 0 w 132"/>
                <a:gd name="T16" fmla="*/ 0 h 36"/>
                <a:gd name="T17" fmla="*/ 132 w 132"/>
                <a:gd name="T18" fmla="*/ 36 h 36"/>
              </a:gdLst>
              <a:ahLst/>
              <a:cxnLst>
                <a:cxn ang="T10">
                  <a:pos x="T0" y="T1"/>
                </a:cxn>
                <a:cxn ang="T11">
                  <a:pos x="T2" y="T3"/>
                </a:cxn>
                <a:cxn ang="T12">
                  <a:pos x="T4" y="T5"/>
                </a:cxn>
                <a:cxn ang="T13">
                  <a:pos x="T6" y="T7"/>
                </a:cxn>
                <a:cxn ang="T14">
                  <a:pos x="T8" y="T9"/>
                </a:cxn>
              </a:cxnLst>
              <a:rect l="T15" t="T16" r="T17" b="T18"/>
              <a:pathLst>
                <a:path w="132" h="36">
                  <a:moveTo>
                    <a:pt x="0" y="0"/>
                  </a:moveTo>
                  <a:lnTo>
                    <a:pt x="130" y="36"/>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0" name="Freeform 171"/>
            <p:cNvSpPr>
              <a:spLocks/>
            </p:cNvSpPr>
            <p:nvPr/>
          </p:nvSpPr>
          <p:spPr bwMode="auto">
            <a:xfrm>
              <a:off x="1556570" y="3370867"/>
              <a:ext cx="297090" cy="90546"/>
            </a:xfrm>
            <a:custGeom>
              <a:avLst/>
              <a:gdLst>
                <a:gd name="T0" fmla="*/ 0 w 133"/>
                <a:gd name="T1" fmla="*/ 0 h 38"/>
                <a:gd name="T2" fmla="*/ 2147483646 w 133"/>
                <a:gd name="T3" fmla="*/ 2147483646 h 38"/>
                <a:gd name="T4" fmla="*/ 2147483646 w 133"/>
                <a:gd name="T5" fmla="*/ 2147483646 h 38"/>
                <a:gd name="T6" fmla="*/ 2147483646 w 133"/>
                <a:gd name="T7" fmla="*/ 0 h 38"/>
                <a:gd name="T8" fmla="*/ 0 w 133"/>
                <a:gd name="T9" fmla="*/ 0 h 38"/>
                <a:gd name="T10" fmla="*/ 0 60000 65536"/>
                <a:gd name="T11" fmla="*/ 0 60000 65536"/>
                <a:gd name="T12" fmla="*/ 0 60000 65536"/>
                <a:gd name="T13" fmla="*/ 0 60000 65536"/>
                <a:gd name="T14" fmla="*/ 0 60000 65536"/>
                <a:gd name="T15" fmla="*/ 0 w 133"/>
                <a:gd name="T16" fmla="*/ 0 h 38"/>
                <a:gd name="T17" fmla="*/ 133 w 133"/>
                <a:gd name="T18" fmla="*/ 38 h 38"/>
              </a:gdLst>
              <a:ahLst/>
              <a:cxnLst>
                <a:cxn ang="T10">
                  <a:pos x="T0" y="T1"/>
                </a:cxn>
                <a:cxn ang="T11">
                  <a:pos x="T2" y="T3"/>
                </a:cxn>
                <a:cxn ang="T12">
                  <a:pos x="T4" y="T5"/>
                </a:cxn>
                <a:cxn ang="T13">
                  <a:pos x="T6" y="T7"/>
                </a:cxn>
                <a:cxn ang="T14">
                  <a:pos x="T8" y="T9"/>
                </a:cxn>
              </a:cxnLst>
              <a:rect l="T15" t="T16" r="T17" b="T18"/>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1" name="Freeform 172"/>
            <p:cNvSpPr>
              <a:spLocks/>
            </p:cNvSpPr>
            <p:nvPr/>
          </p:nvSpPr>
          <p:spPr bwMode="auto">
            <a:xfrm>
              <a:off x="2809710" y="3165948"/>
              <a:ext cx="556209" cy="498001"/>
            </a:xfrm>
            <a:custGeom>
              <a:avLst/>
              <a:gdLst>
                <a:gd name="T0" fmla="*/ 2147483646 w 249"/>
                <a:gd name="T1" fmla="*/ 2147483646 h 209"/>
                <a:gd name="T2" fmla="*/ 2147483646 w 249"/>
                <a:gd name="T3" fmla="*/ 2147483646 h 209"/>
                <a:gd name="T4" fmla="*/ 2147483646 w 249"/>
                <a:gd name="T5" fmla="*/ 2147483646 h 209"/>
                <a:gd name="T6" fmla="*/ 2147483646 w 249"/>
                <a:gd name="T7" fmla="*/ 2147483646 h 209"/>
                <a:gd name="T8" fmla="*/ 2147483646 w 249"/>
                <a:gd name="T9" fmla="*/ 2147483646 h 209"/>
                <a:gd name="T10" fmla="*/ 2147483646 w 249"/>
                <a:gd name="T11" fmla="*/ 2147483646 h 209"/>
                <a:gd name="T12" fmla="*/ 2147483646 w 249"/>
                <a:gd name="T13" fmla="*/ 2147483646 h 209"/>
                <a:gd name="T14" fmla="*/ 2147483646 w 249"/>
                <a:gd name="T15" fmla="*/ 2147483646 h 209"/>
                <a:gd name="T16" fmla="*/ 2147483646 w 249"/>
                <a:gd name="T17" fmla="*/ 2147483646 h 209"/>
                <a:gd name="T18" fmla="*/ 2147483646 w 249"/>
                <a:gd name="T19" fmla="*/ 2147483646 h 209"/>
                <a:gd name="T20" fmla="*/ 2147483646 w 249"/>
                <a:gd name="T21" fmla="*/ 2147483646 h 209"/>
                <a:gd name="T22" fmla="*/ 2147483646 w 249"/>
                <a:gd name="T23" fmla="*/ 2147483646 h 209"/>
                <a:gd name="T24" fmla="*/ 2147483646 w 249"/>
                <a:gd name="T25" fmla="*/ 2147483646 h 209"/>
                <a:gd name="T26" fmla="*/ 2147483646 w 249"/>
                <a:gd name="T27" fmla="*/ 0 h 209"/>
                <a:gd name="T28" fmla="*/ 2147483646 w 249"/>
                <a:gd name="T29" fmla="*/ 0 h 209"/>
                <a:gd name="T30" fmla="*/ 2147483646 w 249"/>
                <a:gd name="T31" fmla="*/ 0 h 209"/>
                <a:gd name="T32" fmla="*/ 2147483646 w 249"/>
                <a:gd name="T33" fmla="*/ 0 h 209"/>
                <a:gd name="T34" fmla="*/ 2147483646 w 249"/>
                <a:gd name="T35" fmla="*/ 2147483646 h 209"/>
                <a:gd name="T36" fmla="*/ 2147483646 w 249"/>
                <a:gd name="T37" fmla="*/ 2147483646 h 209"/>
                <a:gd name="T38" fmla="*/ 2147483646 w 249"/>
                <a:gd name="T39" fmla="*/ 2147483646 h 209"/>
                <a:gd name="T40" fmla="*/ 2147483646 w 249"/>
                <a:gd name="T41" fmla="*/ 2147483646 h 209"/>
                <a:gd name="T42" fmla="*/ 2147483646 w 249"/>
                <a:gd name="T43" fmla="*/ 2147483646 h 209"/>
                <a:gd name="T44" fmla="*/ 2147483646 w 249"/>
                <a:gd name="T45" fmla="*/ 2147483646 h 209"/>
                <a:gd name="T46" fmla="*/ 2147483646 w 249"/>
                <a:gd name="T47" fmla="*/ 2147483646 h 209"/>
                <a:gd name="T48" fmla="*/ 2147483646 w 249"/>
                <a:gd name="T49" fmla="*/ 2147483646 h 209"/>
                <a:gd name="T50" fmla="*/ 2147483646 w 249"/>
                <a:gd name="T51" fmla="*/ 2147483646 h 209"/>
                <a:gd name="T52" fmla="*/ 2147483646 w 249"/>
                <a:gd name="T53" fmla="*/ 2147483646 h 209"/>
                <a:gd name="T54" fmla="*/ 2147483646 w 249"/>
                <a:gd name="T55" fmla="*/ 2147483646 h 209"/>
                <a:gd name="T56" fmla="*/ 0 w 249"/>
                <a:gd name="T57" fmla="*/ 2147483646 h 209"/>
                <a:gd name="T58" fmla="*/ 2147483646 w 249"/>
                <a:gd name="T59" fmla="*/ 2147483646 h 209"/>
                <a:gd name="T60" fmla="*/ 2147483646 w 249"/>
                <a:gd name="T61" fmla="*/ 2147483646 h 209"/>
                <a:gd name="T62" fmla="*/ 2147483646 w 249"/>
                <a:gd name="T63" fmla="*/ 2147483646 h 209"/>
                <a:gd name="T64" fmla="*/ 2147483646 w 249"/>
                <a:gd name="T65" fmla="*/ 2147483646 h 209"/>
                <a:gd name="T66" fmla="*/ 2147483646 w 249"/>
                <a:gd name="T67" fmla="*/ 2147483646 h 209"/>
                <a:gd name="T68" fmla="*/ 2147483646 w 249"/>
                <a:gd name="T69" fmla="*/ 2147483646 h 209"/>
                <a:gd name="T70" fmla="*/ 2147483646 w 249"/>
                <a:gd name="T71" fmla="*/ 2147483646 h 209"/>
                <a:gd name="T72" fmla="*/ 2147483646 w 249"/>
                <a:gd name="T73" fmla="*/ 2147483646 h 209"/>
                <a:gd name="T74" fmla="*/ 2147483646 w 249"/>
                <a:gd name="T75" fmla="*/ 2147483646 h 209"/>
                <a:gd name="T76" fmla="*/ 2147483646 w 249"/>
                <a:gd name="T77" fmla="*/ 2147483646 h 2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9"/>
                <a:gd name="T118" fmla="*/ 0 h 209"/>
                <a:gd name="T119" fmla="*/ 249 w 249"/>
                <a:gd name="T120" fmla="*/ 209 h 20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9" h="209">
                  <a:moveTo>
                    <a:pt x="68" y="27"/>
                  </a:moveTo>
                  <a:lnTo>
                    <a:pt x="70" y="14"/>
                  </a:lnTo>
                  <a:lnTo>
                    <a:pt x="71" y="14"/>
                  </a:lnTo>
                  <a:lnTo>
                    <a:pt x="72" y="14"/>
                  </a:lnTo>
                  <a:lnTo>
                    <a:pt x="74" y="13"/>
                  </a:lnTo>
                  <a:lnTo>
                    <a:pt x="75" y="13"/>
                  </a:lnTo>
                  <a:lnTo>
                    <a:pt x="76" y="13"/>
                  </a:lnTo>
                  <a:lnTo>
                    <a:pt x="78" y="12"/>
                  </a:lnTo>
                  <a:lnTo>
                    <a:pt x="81" y="12"/>
                  </a:lnTo>
                  <a:lnTo>
                    <a:pt x="83" y="11"/>
                  </a:lnTo>
                  <a:lnTo>
                    <a:pt x="85" y="11"/>
                  </a:lnTo>
                  <a:lnTo>
                    <a:pt x="88" y="10"/>
                  </a:lnTo>
                  <a:lnTo>
                    <a:pt x="91" y="8"/>
                  </a:lnTo>
                  <a:lnTo>
                    <a:pt x="95" y="8"/>
                  </a:lnTo>
                  <a:lnTo>
                    <a:pt x="98" y="7"/>
                  </a:lnTo>
                  <a:lnTo>
                    <a:pt x="103" y="6"/>
                  </a:lnTo>
                  <a:lnTo>
                    <a:pt x="106" y="6"/>
                  </a:lnTo>
                  <a:lnTo>
                    <a:pt x="111" y="5"/>
                  </a:lnTo>
                  <a:lnTo>
                    <a:pt x="116" y="5"/>
                  </a:lnTo>
                  <a:lnTo>
                    <a:pt x="120" y="4"/>
                  </a:lnTo>
                  <a:lnTo>
                    <a:pt x="126" y="3"/>
                  </a:lnTo>
                  <a:lnTo>
                    <a:pt x="132" y="3"/>
                  </a:lnTo>
                  <a:lnTo>
                    <a:pt x="137" y="1"/>
                  </a:lnTo>
                  <a:lnTo>
                    <a:pt x="144" y="1"/>
                  </a:lnTo>
                  <a:lnTo>
                    <a:pt x="149" y="1"/>
                  </a:lnTo>
                  <a:lnTo>
                    <a:pt x="156" y="0"/>
                  </a:lnTo>
                  <a:lnTo>
                    <a:pt x="162" y="0"/>
                  </a:lnTo>
                  <a:lnTo>
                    <a:pt x="169" y="0"/>
                  </a:lnTo>
                  <a:lnTo>
                    <a:pt x="177" y="0"/>
                  </a:lnTo>
                  <a:lnTo>
                    <a:pt x="184" y="0"/>
                  </a:lnTo>
                  <a:lnTo>
                    <a:pt x="193" y="0"/>
                  </a:lnTo>
                  <a:lnTo>
                    <a:pt x="201" y="0"/>
                  </a:lnTo>
                  <a:lnTo>
                    <a:pt x="210" y="5"/>
                  </a:lnTo>
                  <a:lnTo>
                    <a:pt x="208" y="28"/>
                  </a:lnTo>
                  <a:lnTo>
                    <a:pt x="208" y="29"/>
                  </a:lnTo>
                  <a:lnTo>
                    <a:pt x="210" y="29"/>
                  </a:lnTo>
                  <a:lnTo>
                    <a:pt x="212" y="32"/>
                  </a:lnTo>
                  <a:lnTo>
                    <a:pt x="216" y="34"/>
                  </a:lnTo>
                  <a:lnTo>
                    <a:pt x="219" y="37"/>
                  </a:lnTo>
                  <a:lnTo>
                    <a:pt x="222" y="40"/>
                  </a:lnTo>
                  <a:lnTo>
                    <a:pt x="224" y="45"/>
                  </a:lnTo>
                  <a:lnTo>
                    <a:pt x="225" y="51"/>
                  </a:lnTo>
                  <a:lnTo>
                    <a:pt x="245" y="69"/>
                  </a:lnTo>
                  <a:lnTo>
                    <a:pt x="239" y="117"/>
                  </a:lnTo>
                  <a:lnTo>
                    <a:pt x="208" y="133"/>
                  </a:lnTo>
                  <a:lnTo>
                    <a:pt x="246" y="145"/>
                  </a:lnTo>
                  <a:lnTo>
                    <a:pt x="246" y="146"/>
                  </a:lnTo>
                  <a:lnTo>
                    <a:pt x="248" y="149"/>
                  </a:lnTo>
                  <a:lnTo>
                    <a:pt x="248" y="152"/>
                  </a:lnTo>
                  <a:lnTo>
                    <a:pt x="249" y="156"/>
                  </a:lnTo>
                  <a:lnTo>
                    <a:pt x="248" y="160"/>
                  </a:lnTo>
                  <a:lnTo>
                    <a:pt x="246" y="165"/>
                  </a:lnTo>
                  <a:lnTo>
                    <a:pt x="244" y="171"/>
                  </a:lnTo>
                  <a:lnTo>
                    <a:pt x="144" y="209"/>
                  </a:lnTo>
                  <a:lnTo>
                    <a:pt x="0" y="164"/>
                  </a:lnTo>
                  <a:lnTo>
                    <a:pt x="2" y="159"/>
                  </a:lnTo>
                  <a:lnTo>
                    <a:pt x="25" y="151"/>
                  </a:lnTo>
                  <a:lnTo>
                    <a:pt x="25" y="28"/>
                  </a:lnTo>
                  <a:lnTo>
                    <a:pt x="26" y="27"/>
                  </a:lnTo>
                  <a:lnTo>
                    <a:pt x="27" y="27"/>
                  </a:lnTo>
                  <a:lnTo>
                    <a:pt x="28" y="26"/>
                  </a:lnTo>
                  <a:lnTo>
                    <a:pt x="30" y="26"/>
                  </a:lnTo>
                  <a:lnTo>
                    <a:pt x="32" y="25"/>
                  </a:lnTo>
                  <a:lnTo>
                    <a:pt x="34" y="24"/>
                  </a:lnTo>
                  <a:lnTo>
                    <a:pt x="36" y="24"/>
                  </a:lnTo>
                  <a:lnTo>
                    <a:pt x="40" y="22"/>
                  </a:lnTo>
                  <a:lnTo>
                    <a:pt x="42" y="22"/>
                  </a:lnTo>
                  <a:lnTo>
                    <a:pt x="46" y="22"/>
                  </a:lnTo>
                  <a:lnTo>
                    <a:pt x="49" y="22"/>
                  </a:lnTo>
                  <a:lnTo>
                    <a:pt x="53" y="22"/>
                  </a:lnTo>
                  <a:lnTo>
                    <a:pt x="57" y="24"/>
                  </a:lnTo>
                  <a:lnTo>
                    <a:pt x="61" y="25"/>
                  </a:lnTo>
                  <a:lnTo>
                    <a:pt x="6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2" name="Freeform 173"/>
            <p:cNvSpPr>
              <a:spLocks/>
            </p:cNvSpPr>
            <p:nvPr/>
          </p:nvSpPr>
          <p:spPr bwMode="auto">
            <a:xfrm>
              <a:off x="3001814" y="3201689"/>
              <a:ext cx="178701" cy="219216"/>
            </a:xfrm>
            <a:custGeom>
              <a:avLst/>
              <a:gdLst>
                <a:gd name="T0" fmla="*/ 2147483646 w 80"/>
                <a:gd name="T1" fmla="*/ 2147483646 h 92"/>
                <a:gd name="T2" fmla="*/ 2147483646 w 80"/>
                <a:gd name="T3" fmla="*/ 2147483646 h 92"/>
                <a:gd name="T4" fmla="*/ 2147483646 w 80"/>
                <a:gd name="T5" fmla="*/ 2147483646 h 92"/>
                <a:gd name="T6" fmla="*/ 2147483646 w 80"/>
                <a:gd name="T7" fmla="*/ 2147483646 h 92"/>
                <a:gd name="T8" fmla="*/ 2147483646 w 80"/>
                <a:gd name="T9" fmla="*/ 2147483646 h 92"/>
                <a:gd name="T10" fmla="*/ 2147483646 w 80"/>
                <a:gd name="T11" fmla="*/ 2147483646 h 92"/>
                <a:gd name="T12" fmla="*/ 2147483646 w 80"/>
                <a:gd name="T13" fmla="*/ 2147483646 h 92"/>
                <a:gd name="T14" fmla="*/ 2147483646 w 80"/>
                <a:gd name="T15" fmla="*/ 2147483646 h 92"/>
                <a:gd name="T16" fmla="*/ 2147483646 w 80"/>
                <a:gd name="T17" fmla="*/ 0 h 92"/>
                <a:gd name="T18" fmla="*/ 2147483646 w 80"/>
                <a:gd name="T19" fmla="*/ 0 h 92"/>
                <a:gd name="T20" fmla="*/ 2147483646 w 80"/>
                <a:gd name="T21" fmla="*/ 2147483646 h 92"/>
                <a:gd name="T22" fmla="*/ 2147483646 w 80"/>
                <a:gd name="T23" fmla="*/ 2147483646 h 92"/>
                <a:gd name="T24" fmla="*/ 2147483646 w 80"/>
                <a:gd name="T25" fmla="*/ 2147483646 h 92"/>
                <a:gd name="T26" fmla="*/ 2147483646 w 80"/>
                <a:gd name="T27" fmla="*/ 2147483646 h 92"/>
                <a:gd name="T28" fmla="*/ 2147483646 w 80"/>
                <a:gd name="T29" fmla="*/ 2147483646 h 92"/>
                <a:gd name="T30" fmla="*/ 2147483646 w 80"/>
                <a:gd name="T31" fmla="*/ 2147483646 h 92"/>
                <a:gd name="T32" fmla="*/ 2147483646 w 80"/>
                <a:gd name="T33" fmla="*/ 2147483646 h 92"/>
                <a:gd name="T34" fmla="*/ 2147483646 w 80"/>
                <a:gd name="T35" fmla="*/ 2147483646 h 92"/>
                <a:gd name="T36" fmla="*/ 2147483646 w 80"/>
                <a:gd name="T37" fmla="*/ 2147483646 h 92"/>
                <a:gd name="T38" fmla="*/ 2147483646 w 80"/>
                <a:gd name="T39" fmla="*/ 2147483646 h 92"/>
                <a:gd name="T40" fmla="*/ 0 w 80"/>
                <a:gd name="T41" fmla="*/ 2147483646 h 92"/>
                <a:gd name="T42" fmla="*/ 0 w 80"/>
                <a:gd name="T43" fmla="*/ 2147483646 h 92"/>
                <a:gd name="T44" fmla="*/ 0 w 80"/>
                <a:gd name="T45" fmla="*/ 2147483646 h 92"/>
                <a:gd name="T46" fmla="*/ 2147483646 w 80"/>
                <a:gd name="T47" fmla="*/ 2147483646 h 92"/>
                <a:gd name="T48" fmla="*/ 2147483646 w 80"/>
                <a:gd name="T49" fmla="*/ 2147483646 h 92"/>
                <a:gd name="T50" fmla="*/ 2147483646 w 80"/>
                <a:gd name="T51" fmla="*/ 2147483646 h 92"/>
                <a:gd name="T52" fmla="*/ 2147483646 w 80"/>
                <a:gd name="T53" fmla="*/ 2147483646 h 92"/>
                <a:gd name="T54" fmla="*/ 2147483646 w 80"/>
                <a:gd name="T55" fmla="*/ 2147483646 h 92"/>
                <a:gd name="T56" fmla="*/ 2147483646 w 80"/>
                <a:gd name="T57" fmla="*/ 2147483646 h 92"/>
                <a:gd name="T58" fmla="*/ 2147483646 w 80"/>
                <a:gd name="T59" fmla="*/ 2147483646 h 92"/>
                <a:gd name="T60" fmla="*/ 2147483646 w 80"/>
                <a:gd name="T61" fmla="*/ 2147483646 h 92"/>
                <a:gd name="T62" fmla="*/ 2147483646 w 80"/>
                <a:gd name="T63" fmla="*/ 2147483646 h 92"/>
                <a:gd name="T64" fmla="*/ 2147483646 w 80"/>
                <a:gd name="T65" fmla="*/ 2147483646 h 92"/>
                <a:gd name="T66" fmla="*/ 2147483646 w 80"/>
                <a:gd name="T67" fmla="*/ 2147483646 h 92"/>
                <a:gd name="T68" fmla="*/ 2147483646 w 80"/>
                <a:gd name="T69" fmla="*/ 2147483646 h 92"/>
                <a:gd name="T70" fmla="*/ 2147483646 w 80"/>
                <a:gd name="T71" fmla="*/ 2147483646 h 92"/>
                <a:gd name="T72" fmla="*/ 2147483646 w 80"/>
                <a:gd name="T73" fmla="*/ 2147483646 h 92"/>
                <a:gd name="T74" fmla="*/ 2147483646 w 80"/>
                <a:gd name="T75" fmla="*/ 2147483646 h 92"/>
                <a:gd name="T76" fmla="*/ 2147483646 w 80"/>
                <a:gd name="T77" fmla="*/ 2147483646 h 92"/>
                <a:gd name="T78" fmla="*/ 2147483646 w 80"/>
                <a:gd name="T79" fmla="*/ 2147483646 h 92"/>
                <a:gd name="T80" fmla="*/ 2147483646 w 80"/>
                <a:gd name="T81" fmla="*/ 2147483646 h 92"/>
                <a:gd name="T82" fmla="*/ 2147483646 w 80"/>
                <a:gd name="T83" fmla="*/ 2147483646 h 92"/>
                <a:gd name="T84" fmla="*/ 2147483646 w 80"/>
                <a:gd name="T85" fmla="*/ 2147483646 h 92"/>
                <a:gd name="T86" fmla="*/ 2147483646 w 80"/>
                <a:gd name="T87" fmla="*/ 2147483646 h 92"/>
                <a:gd name="T88" fmla="*/ 2147483646 w 80"/>
                <a:gd name="T89" fmla="*/ 2147483646 h 92"/>
                <a:gd name="T90" fmla="*/ 2147483646 w 80"/>
                <a:gd name="T91" fmla="*/ 2147483646 h 92"/>
                <a:gd name="T92" fmla="*/ 2147483646 w 80"/>
                <a:gd name="T93" fmla="*/ 2147483646 h 92"/>
                <a:gd name="T94" fmla="*/ 2147483646 w 80"/>
                <a:gd name="T95" fmla="*/ 2147483646 h 92"/>
                <a:gd name="T96" fmla="*/ 2147483646 w 80"/>
                <a:gd name="T97" fmla="*/ 2147483646 h 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
                <a:gd name="T148" fmla="*/ 0 h 92"/>
                <a:gd name="T149" fmla="*/ 80 w 80"/>
                <a:gd name="T150" fmla="*/ 92 h 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 h="92">
                  <a:moveTo>
                    <a:pt x="79" y="4"/>
                  </a:moveTo>
                  <a:lnTo>
                    <a:pt x="79" y="4"/>
                  </a:lnTo>
                  <a:lnTo>
                    <a:pt x="77" y="4"/>
                  </a:lnTo>
                  <a:lnTo>
                    <a:pt x="75" y="3"/>
                  </a:lnTo>
                  <a:lnTo>
                    <a:pt x="73" y="3"/>
                  </a:lnTo>
                  <a:lnTo>
                    <a:pt x="69" y="2"/>
                  </a:lnTo>
                  <a:lnTo>
                    <a:pt x="66" y="2"/>
                  </a:lnTo>
                  <a:lnTo>
                    <a:pt x="61" y="2"/>
                  </a:lnTo>
                  <a:lnTo>
                    <a:pt x="56" y="0"/>
                  </a:lnTo>
                  <a:lnTo>
                    <a:pt x="51" y="0"/>
                  </a:lnTo>
                  <a:lnTo>
                    <a:pt x="45" y="2"/>
                  </a:lnTo>
                  <a:lnTo>
                    <a:pt x="39" y="2"/>
                  </a:lnTo>
                  <a:lnTo>
                    <a:pt x="32" y="3"/>
                  </a:lnTo>
                  <a:lnTo>
                    <a:pt x="26" y="4"/>
                  </a:lnTo>
                  <a:lnTo>
                    <a:pt x="19" y="6"/>
                  </a:lnTo>
                  <a:lnTo>
                    <a:pt x="12" y="9"/>
                  </a:lnTo>
                  <a:lnTo>
                    <a:pt x="5" y="12"/>
                  </a:lnTo>
                  <a:lnTo>
                    <a:pt x="5" y="13"/>
                  </a:lnTo>
                  <a:lnTo>
                    <a:pt x="4" y="18"/>
                  </a:lnTo>
                  <a:lnTo>
                    <a:pt x="2" y="26"/>
                  </a:lnTo>
                  <a:lnTo>
                    <a:pt x="0" y="36"/>
                  </a:lnTo>
                  <a:lnTo>
                    <a:pt x="0" y="47"/>
                  </a:lnTo>
                  <a:lnTo>
                    <a:pt x="0" y="61"/>
                  </a:lnTo>
                  <a:lnTo>
                    <a:pt x="3" y="75"/>
                  </a:lnTo>
                  <a:lnTo>
                    <a:pt x="6" y="89"/>
                  </a:lnTo>
                  <a:lnTo>
                    <a:pt x="7" y="89"/>
                  </a:lnTo>
                  <a:lnTo>
                    <a:pt x="9" y="89"/>
                  </a:lnTo>
                  <a:lnTo>
                    <a:pt x="10" y="89"/>
                  </a:lnTo>
                  <a:lnTo>
                    <a:pt x="12" y="89"/>
                  </a:lnTo>
                  <a:lnTo>
                    <a:pt x="16" y="88"/>
                  </a:lnTo>
                  <a:lnTo>
                    <a:pt x="19" y="88"/>
                  </a:lnTo>
                  <a:lnTo>
                    <a:pt x="23" y="88"/>
                  </a:lnTo>
                  <a:lnTo>
                    <a:pt x="27" y="88"/>
                  </a:lnTo>
                  <a:lnTo>
                    <a:pt x="33" y="88"/>
                  </a:lnTo>
                  <a:lnTo>
                    <a:pt x="39" y="88"/>
                  </a:lnTo>
                  <a:lnTo>
                    <a:pt x="45" y="88"/>
                  </a:lnTo>
                  <a:lnTo>
                    <a:pt x="51" y="88"/>
                  </a:lnTo>
                  <a:lnTo>
                    <a:pt x="58" y="89"/>
                  </a:lnTo>
                  <a:lnTo>
                    <a:pt x="65" y="89"/>
                  </a:lnTo>
                  <a:lnTo>
                    <a:pt x="72" y="90"/>
                  </a:lnTo>
                  <a:lnTo>
                    <a:pt x="80" y="92"/>
                  </a:lnTo>
                  <a:lnTo>
                    <a:pt x="80" y="89"/>
                  </a:lnTo>
                  <a:lnTo>
                    <a:pt x="79" y="82"/>
                  </a:lnTo>
                  <a:lnTo>
                    <a:pt x="77" y="71"/>
                  </a:lnTo>
                  <a:lnTo>
                    <a:pt x="76" y="58"/>
                  </a:lnTo>
                  <a:lnTo>
                    <a:pt x="76" y="44"/>
                  </a:lnTo>
                  <a:lnTo>
                    <a:pt x="76" y="30"/>
                  </a:lnTo>
                  <a:lnTo>
                    <a:pt x="77" y="16"/>
                  </a:lnTo>
                  <a:lnTo>
                    <a:pt x="79" y="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3" name="Freeform 174"/>
            <p:cNvSpPr>
              <a:spLocks/>
            </p:cNvSpPr>
            <p:nvPr/>
          </p:nvSpPr>
          <p:spPr bwMode="auto">
            <a:xfrm>
              <a:off x="3021918" y="3263641"/>
              <a:ext cx="292622" cy="214451"/>
            </a:xfrm>
            <a:custGeom>
              <a:avLst/>
              <a:gdLst>
                <a:gd name="T0" fmla="*/ 2147483646 w 131"/>
                <a:gd name="T1" fmla="*/ 2147483646 h 90"/>
                <a:gd name="T2" fmla="*/ 0 w 131"/>
                <a:gd name="T3" fmla="*/ 2147483646 h 90"/>
                <a:gd name="T4" fmla="*/ 2147483646 w 131"/>
                <a:gd name="T5" fmla="*/ 2147483646 h 90"/>
                <a:gd name="T6" fmla="*/ 2147483646 w 131"/>
                <a:gd name="T7" fmla="*/ 2147483646 h 90"/>
                <a:gd name="T8" fmla="*/ 2147483646 w 131"/>
                <a:gd name="T9" fmla="*/ 2147483646 h 90"/>
                <a:gd name="T10" fmla="*/ 2147483646 w 131"/>
                <a:gd name="T11" fmla="*/ 2147483646 h 90"/>
                <a:gd name="T12" fmla="*/ 2147483646 w 131"/>
                <a:gd name="T13" fmla="*/ 2147483646 h 90"/>
                <a:gd name="T14" fmla="*/ 2147483646 w 131"/>
                <a:gd name="T15" fmla="*/ 2147483646 h 90"/>
                <a:gd name="T16" fmla="*/ 2147483646 w 131"/>
                <a:gd name="T17" fmla="*/ 2147483646 h 90"/>
                <a:gd name="T18" fmla="*/ 2147483646 w 131"/>
                <a:gd name="T19" fmla="*/ 2147483646 h 90"/>
                <a:gd name="T20" fmla="*/ 2147483646 w 131"/>
                <a:gd name="T21" fmla="*/ 2147483646 h 90"/>
                <a:gd name="T22" fmla="*/ 2147483646 w 131"/>
                <a:gd name="T23" fmla="*/ 2147483646 h 90"/>
                <a:gd name="T24" fmla="*/ 2147483646 w 131"/>
                <a:gd name="T25" fmla="*/ 2147483646 h 90"/>
                <a:gd name="T26" fmla="*/ 2147483646 w 131"/>
                <a:gd name="T27" fmla="*/ 2147483646 h 90"/>
                <a:gd name="T28" fmla="*/ 2147483646 w 131"/>
                <a:gd name="T29" fmla="*/ 2147483646 h 90"/>
                <a:gd name="T30" fmla="*/ 2147483646 w 131"/>
                <a:gd name="T31" fmla="*/ 2147483646 h 90"/>
                <a:gd name="T32" fmla="*/ 2147483646 w 131"/>
                <a:gd name="T33" fmla="*/ 2147483646 h 90"/>
                <a:gd name="T34" fmla="*/ 2147483646 w 131"/>
                <a:gd name="T35" fmla="*/ 2147483646 h 90"/>
                <a:gd name="T36" fmla="*/ 2147483646 w 131"/>
                <a:gd name="T37" fmla="*/ 2147483646 h 90"/>
                <a:gd name="T38" fmla="*/ 2147483646 w 131"/>
                <a:gd name="T39" fmla="*/ 2147483646 h 90"/>
                <a:gd name="T40" fmla="*/ 2147483646 w 131"/>
                <a:gd name="T41" fmla="*/ 2147483646 h 90"/>
                <a:gd name="T42" fmla="*/ 2147483646 w 131"/>
                <a:gd name="T43" fmla="*/ 2147483646 h 90"/>
                <a:gd name="T44" fmla="*/ 2147483646 w 131"/>
                <a:gd name="T45" fmla="*/ 2147483646 h 90"/>
                <a:gd name="T46" fmla="*/ 2147483646 w 131"/>
                <a:gd name="T47" fmla="*/ 2147483646 h 90"/>
                <a:gd name="T48" fmla="*/ 2147483646 w 131"/>
                <a:gd name="T49" fmla="*/ 2147483646 h 90"/>
                <a:gd name="T50" fmla="*/ 2147483646 w 131"/>
                <a:gd name="T51" fmla="*/ 0 h 90"/>
                <a:gd name="T52" fmla="*/ 2147483646 w 131"/>
                <a:gd name="T53" fmla="*/ 0 h 90"/>
                <a:gd name="T54" fmla="*/ 2147483646 w 131"/>
                <a:gd name="T55" fmla="*/ 2147483646 h 90"/>
                <a:gd name="T56" fmla="*/ 2147483646 w 131"/>
                <a:gd name="T57" fmla="*/ 2147483646 h 90"/>
                <a:gd name="T58" fmla="*/ 2147483646 w 131"/>
                <a:gd name="T59" fmla="*/ 2147483646 h 90"/>
                <a:gd name="T60" fmla="*/ 2147483646 w 131"/>
                <a:gd name="T61" fmla="*/ 2147483646 h 90"/>
                <a:gd name="T62" fmla="*/ 2147483646 w 131"/>
                <a:gd name="T63" fmla="*/ 2147483646 h 90"/>
                <a:gd name="T64" fmla="*/ 2147483646 w 131"/>
                <a:gd name="T65" fmla="*/ 2147483646 h 90"/>
                <a:gd name="T66" fmla="*/ 2147483646 w 131"/>
                <a:gd name="T67" fmla="*/ 2147483646 h 90"/>
                <a:gd name="T68" fmla="*/ 2147483646 w 131"/>
                <a:gd name="T69" fmla="*/ 2147483646 h 90"/>
                <a:gd name="T70" fmla="*/ 2147483646 w 131"/>
                <a:gd name="T71" fmla="*/ 2147483646 h 90"/>
                <a:gd name="T72" fmla="*/ 2147483646 w 131"/>
                <a:gd name="T73" fmla="*/ 2147483646 h 90"/>
                <a:gd name="T74" fmla="*/ 2147483646 w 131"/>
                <a:gd name="T75" fmla="*/ 2147483646 h 90"/>
                <a:gd name="T76" fmla="*/ 2147483646 w 131"/>
                <a:gd name="T77" fmla="*/ 2147483646 h 90"/>
                <a:gd name="T78" fmla="*/ 2147483646 w 131"/>
                <a:gd name="T79" fmla="*/ 2147483646 h 90"/>
                <a:gd name="T80" fmla="*/ 2147483646 w 131"/>
                <a:gd name="T81" fmla="*/ 2147483646 h 90"/>
                <a:gd name="T82" fmla="*/ 2147483646 w 131"/>
                <a:gd name="T83" fmla="*/ 2147483646 h 90"/>
                <a:gd name="T84" fmla="*/ 2147483646 w 131"/>
                <a:gd name="T85" fmla="*/ 2147483646 h 90"/>
                <a:gd name="T86" fmla="*/ 2147483646 w 131"/>
                <a:gd name="T87" fmla="*/ 2147483646 h 90"/>
                <a:gd name="T88" fmla="*/ 2147483646 w 131"/>
                <a:gd name="T89" fmla="*/ 2147483646 h 90"/>
                <a:gd name="T90" fmla="*/ 2147483646 w 131"/>
                <a:gd name="T91" fmla="*/ 2147483646 h 90"/>
                <a:gd name="T92" fmla="*/ 2147483646 w 131"/>
                <a:gd name="T93" fmla="*/ 2147483646 h 90"/>
                <a:gd name="T94" fmla="*/ 2147483646 w 131"/>
                <a:gd name="T95" fmla="*/ 2147483646 h 90"/>
                <a:gd name="T96" fmla="*/ 2147483646 w 131"/>
                <a:gd name="T97" fmla="*/ 2147483646 h 90"/>
                <a:gd name="T98" fmla="*/ 2147483646 w 131"/>
                <a:gd name="T99" fmla="*/ 2147483646 h 90"/>
                <a:gd name="T100" fmla="*/ 2147483646 w 131"/>
                <a:gd name="T101" fmla="*/ 2147483646 h 90"/>
                <a:gd name="T102" fmla="*/ 2147483646 w 131"/>
                <a:gd name="T103" fmla="*/ 2147483646 h 90"/>
                <a:gd name="T104" fmla="*/ 2147483646 w 131"/>
                <a:gd name="T105" fmla="*/ 2147483646 h 90"/>
                <a:gd name="T106" fmla="*/ 2147483646 w 131"/>
                <a:gd name="T107" fmla="*/ 2147483646 h 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1"/>
                <a:gd name="T163" fmla="*/ 0 h 90"/>
                <a:gd name="T164" fmla="*/ 131 w 131"/>
                <a:gd name="T165" fmla="*/ 90 h 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1" h="90">
                  <a:moveTo>
                    <a:pt x="1" y="68"/>
                  </a:moveTo>
                  <a:lnTo>
                    <a:pt x="0" y="78"/>
                  </a:lnTo>
                  <a:lnTo>
                    <a:pt x="86" y="90"/>
                  </a:lnTo>
                  <a:lnTo>
                    <a:pt x="88" y="89"/>
                  </a:lnTo>
                  <a:lnTo>
                    <a:pt x="91" y="88"/>
                  </a:lnTo>
                  <a:lnTo>
                    <a:pt x="94" y="85"/>
                  </a:lnTo>
                  <a:lnTo>
                    <a:pt x="98" y="83"/>
                  </a:lnTo>
                  <a:lnTo>
                    <a:pt x="102" y="80"/>
                  </a:lnTo>
                  <a:lnTo>
                    <a:pt x="107" y="75"/>
                  </a:lnTo>
                  <a:lnTo>
                    <a:pt x="112" y="71"/>
                  </a:lnTo>
                  <a:lnTo>
                    <a:pt x="116" y="66"/>
                  </a:lnTo>
                  <a:lnTo>
                    <a:pt x="121" y="60"/>
                  </a:lnTo>
                  <a:lnTo>
                    <a:pt x="124" y="54"/>
                  </a:lnTo>
                  <a:lnTo>
                    <a:pt x="128" y="47"/>
                  </a:lnTo>
                  <a:lnTo>
                    <a:pt x="130" y="40"/>
                  </a:lnTo>
                  <a:lnTo>
                    <a:pt x="131" y="32"/>
                  </a:lnTo>
                  <a:lnTo>
                    <a:pt x="131" y="22"/>
                  </a:lnTo>
                  <a:lnTo>
                    <a:pt x="129" y="13"/>
                  </a:lnTo>
                  <a:lnTo>
                    <a:pt x="128" y="11"/>
                  </a:lnTo>
                  <a:lnTo>
                    <a:pt x="127" y="10"/>
                  </a:lnTo>
                  <a:lnTo>
                    <a:pt x="126" y="7"/>
                  </a:lnTo>
                  <a:lnTo>
                    <a:pt x="123" y="4"/>
                  </a:lnTo>
                  <a:lnTo>
                    <a:pt x="120" y="3"/>
                  </a:lnTo>
                  <a:lnTo>
                    <a:pt x="116" y="0"/>
                  </a:lnTo>
                  <a:lnTo>
                    <a:pt x="113" y="0"/>
                  </a:lnTo>
                  <a:lnTo>
                    <a:pt x="113" y="1"/>
                  </a:lnTo>
                  <a:lnTo>
                    <a:pt x="114" y="5"/>
                  </a:lnTo>
                  <a:lnTo>
                    <a:pt x="116" y="12"/>
                  </a:lnTo>
                  <a:lnTo>
                    <a:pt x="117" y="19"/>
                  </a:lnTo>
                  <a:lnTo>
                    <a:pt x="117" y="29"/>
                  </a:lnTo>
                  <a:lnTo>
                    <a:pt x="116" y="40"/>
                  </a:lnTo>
                  <a:lnTo>
                    <a:pt x="114" y="52"/>
                  </a:lnTo>
                  <a:lnTo>
                    <a:pt x="108" y="63"/>
                  </a:lnTo>
                  <a:lnTo>
                    <a:pt x="108" y="64"/>
                  </a:lnTo>
                  <a:lnTo>
                    <a:pt x="107" y="64"/>
                  </a:lnTo>
                  <a:lnTo>
                    <a:pt x="106" y="66"/>
                  </a:lnTo>
                  <a:lnTo>
                    <a:pt x="105" y="67"/>
                  </a:lnTo>
                  <a:lnTo>
                    <a:pt x="102" y="68"/>
                  </a:lnTo>
                  <a:lnTo>
                    <a:pt x="100" y="69"/>
                  </a:lnTo>
                  <a:lnTo>
                    <a:pt x="98" y="70"/>
                  </a:lnTo>
                  <a:lnTo>
                    <a:pt x="95" y="70"/>
                  </a:lnTo>
                  <a:lnTo>
                    <a:pt x="92" y="71"/>
                  </a:lnTo>
                  <a:lnTo>
                    <a:pt x="89" y="73"/>
                  </a:lnTo>
                  <a:lnTo>
                    <a:pt x="85" y="73"/>
                  </a:lnTo>
                  <a:lnTo>
                    <a:pt x="81" y="73"/>
                  </a:lnTo>
                  <a:lnTo>
                    <a:pt x="78" y="73"/>
                  </a:lnTo>
                  <a:lnTo>
                    <a:pt x="73" y="73"/>
                  </a:lnTo>
                  <a:lnTo>
                    <a:pt x="68" y="71"/>
                  </a:lnTo>
                  <a:lnTo>
                    <a:pt x="68" y="83"/>
                  </a:lnTo>
                  <a:lnTo>
                    <a:pt x="3" y="76"/>
                  </a:lnTo>
                  <a:lnTo>
                    <a:pt x="1" y="68"/>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4" name="Freeform 175"/>
            <p:cNvSpPr>
              <a:spLocks/>
            </p:cNvSpPr>
            <p:nvPr/>
          </p:nvSpPr>
          <p:spPr bwMode="auto">
            <a:xfrm>
              <a:off x="2983944" y="3475710"/>
              <a:ext cx="216676" cy="71484"/>
            </a:xfrm>
            <a:custGeom>
              <a:avLst/>
              <a:gdLst>
                <a:gd name="T0" fmla="*/ 2147483646 w 97"/>
                <a:gd name="T1" fmla="*/ 2147483646 h 30"/>
                <a:gd name="T2" fmla="*/ 2147483646 w 97"/>
                <a:gd name="T3" fmla="*/ 0 h 30"/>
                <a:gd name="T4" fmla="*/ 0 w 97"/>
                <a:gd name="T5" fmla="*/ 2147483646 h 30"/>
                <a:gd name="T6" fmla="*/ 2147483646 w 97"/>
                <a:gd name="T7" fmla="*/ 2147483646 h 30"/>
                <a:gd name="T8" fmla="*/ 2147483646 w 97"/>
                <a:gd name="T9" fmla="*/ 2147483646 h 30"/>
                <a:gd name="T10" fmla="*/ 0 60000 65536"/>
                <a:gd name="T11" fmla="*/ 0 60000 65536"/>
                <a:gd name="T12" fmla="*/ 0 60000 65536"/>
                <a:gd name="T13" fmla="*/ 0 60000 65536"/>
                <a:gd name="T14" fmla="*/ 0 60000 65536"/>
                <a:gd name="T15" fmla="*/ 0 w 97"/>
                <a:gd name="T16" fmla="*/ 0 h 30"/>
                <a:gd name="T17" fmla="*/ 97 w 97"/>
                <a:gd name="T18" fmla="*/ 30 h 30"/>
              </a:gdLst>
              <a:ahLst/>
              <a:cxnLst>
                <a:cxn ang="T10">
                  <a:pos x="T0" y="T1"/>
                </a:cxn>
                <a:cxn ang="T11">
                  <a:pos x="T2" y="T3"/>
                </a:cxn>
                <a:cxn ang="T12">
                  <a:pos x="T4" y="T5"/>
                </a:cxn>
                <a:cxn ang="T13">
                  <a:pos x="T6" y="T7"/>
                </a:cxn>
                <a:cxn ang="T14">
                  <a:pos x="T8" y="T9"/>
                </a:cxn>
              </a:cxnLst>
              <a:rect l="T15" t="T16" r="T17" b="T18"/>
              <a:pathLst>
                <a:path w="97" h="30">
                  <a:moveTo>
                    <a:pt x="97" y="10"/>
                  </a:moveTo>
                  <a:lnTo>
                    <a:pt x="1" y="0"/>
                  </a:lnTo>
                  <a:lnTo>
                    <a:pt x="0" y="10"/>
                  </a:lnTo>
                  <a:lnTo>
                    <a:pt x="94" y="30"/>
                  </a:lnTo>
                  <a:lnTo>
                    <a:pt x="9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5" name="Freeform 176"/>
            <p:cNvSpPr>
              <a:spLocks/>
            </p:cNvSpPr>
            <p:nvPr/>
          </p:nvSpPr>
          <p:spPr bwMode="auto">
            <a:xfrm>
              <a:off x="3091164" y="3497154"/>
              <a:ext cx="93818" cy="33359"/>
            </a:xfrm>
            <a:custGeom>
              <a:avLst/>
              <a:gdLst>
                <a:gd name="T0" fmla="*/ 2147483646 w 42"/>
                <a:gd name="T1" fmla="*/ 2147483646 h 14"/>
                <a:gd name="T2" fmla="*/ 2147483646 w 42"/>
                <a:gd name="T3" fmla="*/ 0 h 14"/>
                <a:gd name="T4" fmla="*/ 0 w 42"/>
                <a:gd name="T5" fmla="*/ 2147483646 h 14"/>
                <a:gd name="T6" fmla="*/ 2147483646 w 42"/>
                <a:gd name="T7" fmla="*/ 2147483646 h 14"/>
                <a:gd name="T8" fmla="*/ 2147483646 w 42"/>
                <a:gd name="T9" fmla="*/ 2147483646 h 14"/>
                <a:gd name="T10" fmla="*/ 0 60000 65536"/>
                <a:gd name="T11" fmla="*/ 0 60000 65536"/>
                <a:gd name="T12" fmla="*/ 0 60000 65536"/>
                <a:gd name="T13" fmla="*/ 0 60000 65536"/>
                <a:gd name="T14" fmla="*/ 0 60000 65536"/>
                <a:gd name="T15" fmla="*/ 0 w 42"/>
                <a:gd name="T16" fmla="*/ 0 h 14"/>
                <a:gd name="T17" fmla="*/ 42 w 42"/>
                <a:gd name="T18" fmla="*/ 14 h 14"/>
              </a:gdLst>
              <a:ahLst/>
              <a:cxnLst>
                <a:cxn ang="T10">
                  <a:pos x="T0" y="T1"/>
                </a:cxn>
                <a:cxn ang="T11">
                  <a:pos x="T2" y="T3"/>
                </a:cxn>
                <a:cxn ang="T12">
                  <a:pos x="T4" y="T5"/>
                </a:cxn>
                <a:cxn ang="T13">
                  <a:pos x="T6" y="T7"/>
                </a:cxn>
                <a:cxn ang="T14">
                  <a:pos x="T8" y="T9"/>
                </a:cxn>
              </a:cxnLst>
              <a:rect l="T15" t="T16" r="T17" b="T18"/>
              <a:pathLst>
                <a:path w="42" h="14">
                  <a:moveTo>
                    <a:pt x="42" y="6"/>
                  </a:moveTo>
                  <a:lnTo>
                    <a:pt x="1"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6" name="Freeform 177"/>
            <p:cNvSpPr>
              <a:spLocks/>
            </p:cNvSpPr>
            <p:nvPr/>
          </p:nvSpPr>
          <p:spPr bwMode="auto">
            <a:xfrm>
              <a:off x="2997346" y="3480477"/>
              <a:ext cx="62545" cy="26210"/>
            </a:xfrm>
            <a:custGeom>
              <a:avLst/>
              <a:gdLst>
                <a:gd name="T0" fmla="*/ 2147483646 w 28"/>
                <a:gd name="T1" fmla="*/ 2147483646 h 11"/>
                <a:gd name="T2" fmla="*/ 0 w 28"/>
                <a:gd name="T3" fmla="*/ 0 h 11"/>
                <a:gd name="T4" fmla="*/ 0 w 28"/>
                <a:gd name="T5" fmla="*/ 2147483646 h 11"/>
                <a:gd name="T6" fmla="*/ 2147483646 w 28"/>
                <a:gd name="T7" fmla="*/ 2147483646 h 11"/>
                <a:gd name="T8" fmla="*/ 2147483646 w 28"/>
                <a:gd name="T9" fmla="*/ 2147483646 h 11"/>
                <a:gd name="T10" fmla="*/ 0 60000 65536"/>
                <a:gd name="T11" fmla="*/ 0 60000 65536"/>
                <a:gd name="T12" fmla="*/ 0 60000 65536"/>
                <a:gd name="T13" fmla="*/ 0 60000 65536"/>
                <a:gd name="T14" fmla="*/ 0 60000 65536"/>
                <a:gd name="T15" fmla="*/ 0 w 28"/>
                <a:gd name="T16" fmla="*/ 0 h 11"/>
                <a:gd name="T17" fmla="*/ 28 w 28"/>
                <a:gd name="T18" fmla="*/ 11 h 11"/>
              </a:gdLst>
              <a:ahLst/>
              <a:cxnLst>
                <a:cxn ang="T10">
                  <a:pos x="T0" y="T1"/>
                </a:cxn>
                <a:cxn ang="T11">
                  <a:pos x="T2" y="T3"/>
                </a:cxn>
                <a:cxn ang="T12">
                  <a:pos x="T4" y="T5"/>
                </a:cxn>
                <a:cxn ang="T13">
                  <a:pos x="T6" y="T7"/>
                </a:cxn>
                <a:cxn ang="T14">
                  <a:pos x="T8" y="T9"/>
                </a:cxn>
              </a:cxnLst>
              <a:rect l="T15" t="T16" r="T17" b="T18"/>
              <a:pathLst>
                <a:path w="28" h="11">
                  <a:moveTo>
                    <a:pt x="28" y="5"/>
                  </a:moveTo>
                  <a:lnTo>
                    <a:pt x="0" y="0"/>
                  </a:lnTo>
                  <a:lnTo>
                    <a:pt x="0" y="6"/>
                  </a:lnTo>
                  <a:lnTo>
                    <a:pt x="27" y="11"/>
                  </a:lnTo>
                  <a:lnTo>
                    <a:pt x="28" y="5"/>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7" name="Freeform 178"/>
            <p:cNvSpPr>
              <a:spLocks/>
            </p:cNvSpPr>
            <p:nvPr/>
          </p:nvSpPr>
          <p:spPr bwMode="auto">
            <a:xfrm>
              <a:off x="2843217" y="3506685"/>
              <a:ext cx="361871" cy="128670"/>
            </a:xfrm>
            <a:custGeom>
              <a:avLst/>
              <a:gdLst>
                <a:gd name="T0" fmla="*/ 0 w 162"/>
                <a:gd name="T1" fmla="*/ 2147483646 h 54"/>
                <a:gd name="T2" fmla="*/ 0 w 162"/>
                <a:gd name="T3" fmla="*/ 2147483646 h 54"/>
                <a:gd name="T4" fmla="*/ 2147483646 w 162"/>
                <a:gd name="T5" fmla="*/ 2147483646 h 54"/>
                <a:gd name="T6" fmla="*/ 2147483646 w 162"/>
                <a:gd name="T7" fmla="*/ 2147483646 h 54"/>
                <a:gd name="T8" fmla="*/ 2147483646 w 162"/>
                <a:gd name="T9" fmla="*/ 2147483646 h 54"/>
                <a:gd name="T10" fmla="*/ 2147483646 w 162"/>
                <a:gd name="T11" fmla="*/ 2147483646 h 54"/>
                <a:gd name="T12" fmla="*/ 2147483646 w 162"/>
                <a:gd name="T13" fmla="*/ 2147483646 h 54"/>
                <a:gd name="T14" fmla="*/ 2147483646 w 162"/>
                <a:gd name="T15" fmla="*/ 2147483646 h 54"/>
                <a:gd name="T16" fmla="*/ 2147483646 w 162"/>
                <a:gd name="T17" fmla="*/ 2147483646 h 54"/>
                <a:gd name="T18" fmla="*/ 2147483646 w 162"/>
                <a:gd name="T19" fmla="*/ 2147483646 h 54"/>
                <a:gd name="T20" fmla="*/ 2147483646 w 162"/>
                <a:gd name="T21" fmla="*/ 2147483646 h 54"/>
                <a:gd name="T22" fmla="*/ 2147483646 w 162"/>
                <a:gd name="T23" fmla="*/ 2147483646 h 54"/>
                <a:gd name="T24" fmla="*/ 2147483646 w 162"/>
                <a:gd name="T25" fmla="*/ 2147483646 h 54"/>
                <a:gd name="T26" fmla="*/ 2147483646 w 162"/>
                <a:gd name="T27" fmla="*/ 2147483646 h 54"/>
                <a:gd name="T28" fmla="*/ 2147483646 w 162"/>
                <a:gd name="T29" fmla="*/ 2147483646 h 54"/>
                <a:gd name="T30" fmla="*/ 2147483646 w 162"/>
                <a:gd name="T31" fmla="*/ 2147483646 h 54"/>
                <a:gd name="T32" fmla="*/ 2147483646 w 162"/>
                <a:gd name="T33" fmla="*/ 0 h 54"/>
                <a:gd name="T34" fmla="*/ 2147483646 w 162"/>
                <a:gd name="T35" fmla="*/ 2147483646 h 54"/>
                <a:gd name="T36" fmla="*/ 2147483646 w 162"/>
                <a:gd name="T37" fmla="*/ 2147483646 h 54"/>
                <a:gd name="T38" fmla="*/ 2147483646 w 162"/>
                <a:gd name="T39" fmla="*/ 2147483646 h 54"/>
                <a:gd name="T40" fmla="*/ 2147483646 w 162"/>
                <a:gd name="T41" fmla="*/ 2147483646 h 54"/>
                <a:gd name="T42" fmla="*/ 2147483646 w 162"/>
                <a:gd name="T43" fmla="*/ 2147483646 h 54"/>
                <a:gd name="T44" fmla="*/ 2147483646 w 162"/>
                <a:gd name="T45" fmla="*/ 2147483646 h 54"/>
                <a:gd name="T46" fmla="*/ 2147483646 w 162"/>
                <a:gd name="T47" fmla="*/ 2147483646 h 54"/>
                <a:gd name="T48" fmla="*/ 2147483646 w 162"/>
                <a:gd name="T49" fmla="*/ 2147483646 h 54"/>
                <a:gd name="T50" fmla="*/ 2147483646 w 162"/>
                <a:gd name="T51" fmla="*/ 2147483646 h 54"/>
                <a:gd name="T52" fmla="*/ 2147483646 w 162"/>
                <a:gd name="T53" fmla="*/ 2147483646 h 54"/>
                <a:gd name="T54" fmla="*/ 2147483646 w 162"/>
                <a:gd name="T55" fmla="*/ 2147483646 h 54"/>
                <a:gd name="T56" fmla="*/ 2147483646 w 162"/>
                <a:gd name="T57" fmla="*/ 2147483646 h 54"/>
                <a:gd name="T58" fmla="*/ 2147483646 w 162"/>
                <a:gd name="T59" fmla="*/ 2147483646 h 54"/>
                <a:gd name="T60" fmla="*/ 2147483646 w 162"/>
                <a:gd name="T61" fmla="*/ 2147483646 h 54"/>
                <a:gd name="T62" fmla="*/ 2147483646 w 162"/>
                <a:gd name="T63" fmla="*/ 2147483646 h 54"/>
                <a:gd name="T64" fmla="*/ 2147483646 w 162"/>
                <a:gd name="T65" fmla="*/ 2147483646 h 54"/>
                <a:gd name="T66" fmla="*/ 2147483646 w 162"/>
                <a:gd name="T67" fmla="*/ 2147483646 h 54"/>
                <a:gd name="T68" fmla="*/ 0 w 162"/>
                <a:gd name="T69" fmla="*/ 2147483646 h 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54"/>
                <a:gd name="T107" fmla="*/ 162 w 162"/>
                <a:gd name="T108" fmla="*/ 54 h 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54">
                  <a:moveTo>
                    <a:pt x="0" y="16"/>
                  </a:moveTo>
                  <a:lnTo>
                    <a:pt x="0" y="16"/>
                  </a:lnTo>
                  <a:lnTo>
                    <a:pt x="1" y="16"/>
                  </a:lnTo>
                  <a:lnTo>
                    <a:pt x="3" y="16"/>
                  </a:lnTo>
                  <a:lnTo>
                    <a:pt x="5" y="15"/>
                  </a:lnTo>
                  <a:lnTo>
                    <a:pt x="7" y="15"/>
                  </a:lnTo>
                  <a:lnTo>
                    <a:pt x="11" y="14"/>
                  </a:lnTo>
                  <a:lnTo>
                    <a:pt x="14" y="14"/>
                  </a:lnTo>
                  <a:lnTo>
                    <a:pt x="18" y="13"/>
                  </a:lnTo>
                  <a:lnTo>
                    <a:pt x="21" y="12"/>
                  </a:lnTo>
                  <a:lnTo>
                    <a:pt x="25" y="10"/>
                  </a:lnTo>
                  <a:lnTo>
                    <a:pt x="28" y="9"/>
                  </a:lnTo>
                  <a:lnTo>
                    <a:pt x="32" y="8"/>
                  </a:lnTo>
                  <a:lnTo>
                    <a:pt x="35" y="6"/>
                  </a:lnTo>
                  <a:lnTo>
                    <a:pt x="38" y="4"/>
                  </a:lnTo>
                  <a:lnTo>
                    <a:pt x="41" y="2"/>
                  </a:lnTo>
                  <a:lnTo>
                    <a:pt x="43" y="0"/>
                  </a:lnTo>
                  <a:lnTo>
                    <a:pt x="162" y="28"/>
                  </a:lnTo>
                  <a:lnTo>
                    <a:pt x="161" y="28"/>
                  </a:lnTo>
                  <a:lnTo>
                    <a:pt x="160" y="29"/>
                  </a:lnTo>
                  <a:lnTo>
                    <a:pt x="159" y="30"/>
                  </a:lnTo>
                  <a:lnTo>
                    <a:pt x="158" y="33"/>
                  </a:lnTo>
                  <a:lnTo>
                    <a:pt x="155" y="34"/>
                  </a:lnTo>
                  <a:lnTo>
                    <a:pt x="153" y="36"/>
                  </a:lnTo>
                  <a:lnTo>
                    <a:pt x="151" y="38"/>
                  </a:lnTo>
                  <a:lnTo>
                    <a:pt x="147" y="41"/>
                  </a:lnTo>
                  <a:lnTo>
                    <a:pt x="145" y="43"/>
                  </a:lnTo>
                  <a:lnTo>
                    <a:pt x="141" y="45"/>
                  </a:lnTo>
                  <a:lnTo>
                    <a:pt x="138" y="48"/>
                  </a:lnTo>
                  <a:lnTo>
                    <a:pt x="136" y="49"/>
                  </a:lnTo>
                  <a:lnTo>
                    <a:pt x="132" y="51"/>
                  </a:lnTo>
                  <a:lnTo>
                    <a:pt x="129" y="52"/>
                  </a:lnTo>
                  <a:lnTo>
                    <a:pt x="126" y="54"/>
                  </a:lnTo>
                  <a:lnTo>
                    <a:pt x="0" y="16"/>
                  </a:lnTo>
                  <a:close/>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8" name="Freeform 179"/>
            <p:cNvSpPr>
              <a:spLocks/>
            </p:cNvSpPr>
            <p:nvPr/>
          </p:nvSpPr>
          <p:spPr bwMode="auto">
            <a:xfrm>
              <a:off x="3205087" y="3492388"/>
              <a:ext cx="129558" cy="61952"/>
            </a:xfrm>
            <a:custGeom>
              <a:avLst/>
              <a:gdLst>
                <a:gd name="T0" fmla="*/ 2147483646 w 58"/>
                <a:gd name="T1" fmla="*/ 2147483646 h 26"/>
                <a:gd name="T2" fmla="*/ 2147483646 w 58"/>
                <a:gd name="T3" fmla="*/ 2147483646 h 26"/>
                <a:gd name="T4" fmla="*/ 2147483646 w 58"/>
                <a:gd name="T5" fmla="*/ 0 h 26"/>
                <a:gd name="T6" fmla="*/ 0 w 58"/>
                <a:gd name="T7" fmla="*/ 2147483646 h 26"/>
                <a:gd name="T8" fmla="*/ 0 w 58"/>
                <a:gd name="T9" fmla="*/ 2147483646 h 26"/>
                <a:gd name="T10" fmla="*/ 2147483646 w 58"/>
                <a:gd name="T11" fmla="*/ 2147483646 h 26"/>
                <a:gd name="T12" fmla="*/ 0 60000 65536"/>
                <a:gd name="T13" fmla="*/ 0 60000 65536"/>
                <a:gd name="T14" fmla="*/ 0 60000 65536"/>
                <a:gd name="T15" fmla="*/ 0 60000 65536"/>
                <a:gd name="T16" fmla="*/ 0 60000 65536"/>
                <a:gd name="T17" fmla="*/ 0 60000 65536"/>
                <a:gd name="T18" fmla="*/ 0 w 58"/>
                <a:gd name="T19" fmla="*/ 0 h 26"/>
                <a:gd name="T20" fmla="*/ 58 w 58"/>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8" h="26">
                  <a:moveTo>
                    <a:pt x="6" y="26"/>
                  </a:moveTo>
                  <a:lnTo>
                    <a:pt x="58" y="10"/>
                  </a:lnTo>
                  <a:lnTo>
                    <a:pt x="26" y="0"/>
                  </a:lnTo>
                  <a:lnTo>
                    <a:pt x="0" y="3"/>
                  </a:lnTo>
                  <a:lnTo>
                    <a:pt x="0" y="25"/>
                  </a:lnTo>
                  <a:lnTo>
                    <a:pt x="6" y="26"/>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69" name="Freeform 180"/>
            <p:cNvSpPr>
              <a:spLocks/>
            </p:cNvSpPr>
            <p:nvPr/>
          </p:nvSpPr>
          <p:spPr bwMode="auto">
            <a:xfrm>
              <a:off x="2870023" y="3227900"/>
              <a:ext cx="69246" cy="295465"/>
            </a:xfrm>
            <a:custGeom>
              <a:avLst/>
              <a:gdLst>
                <a:gd name="T0" fmla="*/ 2147483646 w 31"/>
                <a:gd name="T1" fmla="*/ 2147483646 h 124"/>
                <a:gd name="T2" fmla="*/ 2147483646 w 31"/>
                <a:gd name="T3" fmla="*/ 2147483646 h 124"/>
                <a:gd name="T4" fmla="*/ 2147483646 w 31"/>
                <a:gd name="T5" fmla="*/ 2147483646 h 124"/>
                <a:gd name="T6" fmla="*/ 2147483646 w 31"/>
                <a:gd name="T7" fmla="*/ 2147483646 h 124"/>
                <a:gd name="T8" fmla="*/ 2147483646 w 31"/>
                <a:gd name="T9" fmla="*/ 2147483646 h 124"/>
                <a:gd name="T10" fmla="*/ 2147483646 w 31"/>
                <a:gd name="T11" fmla="*/ 2147483646 h 124"/>
                <a:gd name="T12" fmla="*/ 2147483646 w 31"/>
                <a:gd name="T13" fmla="*/ 2147483646 h 124"/>
                <a:gd name="T14" fmla="*/ 2147483646 w 31"/>
                <a:gd name="T15" fmla="*/ 0 h 124"/>
                <a:gd name="T16" fmla="*/ 2147483646 w 31"/>
                <a:gd name="T17" fmla="*/ 0 h 124"/>
                <a:gd name="T18" fmla="*/ 2147483646 w 31"/>
                <a:gd name="T19" fmla="*/ 0 h 124"/>
                <a:gd name="T20" fmla="*/ 2147483646 w 31"/>
                <a:gd name="T21" fmla="*/ 0 h 124"/>
                <a:gd name="T22" fmla="*/ 2147483646 w 31"/>
                <a:gd name="T23" fmla="*/ 0 h 124"/>
                <a:gd name="T24" fmla="*/ 2147483646 w 31"/>
                <a:gd name="T25" fmla="*/ 2147483646 h 124"/>
                <a:gd name="T26" fmla="*/ 2147483646 w 31"/>
                <a:gd name="T27" fmla="*/ 2147483646 h 124"/>
                <a:gd name="T28" fmla="*/ 2147483646 w 31"/>
                <a:gd name="T29" fmla="*/ 2147483646 h 124"/>
                <a:gd name="T30" fmla="*/ 2147483646 w 31"/>
                <a:gd name="T31" fmla="*/ 2147483646 h 124"/>
                <a:gd name="T32" fmla="*/ 0 w 31"/>
                <a:gd name="T33" fmla="*/ 2147483646 h 124"/>
                <a:gd name="T34" fmla="*/ 0 w 31"/>
                <a:gd name="T35" fmla="*/ 2147483646 h 124"/>
                <a:gd name="T36" fmla="*/ 2147483646 w 31"/>
                <a:gd name="T37" fmla="*/ 2147483646 h 124"/>
                <a:gd name="T38" fmla="*/ 2147483646 w 31"/>
                <a:gd name="T39" fmla="*/ 2147483646 h 124"/>
                <a:gd name="T40" fmla="*/ 2147483646 w 31"/>
                <a:gd name="T41" fmla="*/ 2147483646 h 124"/>
                <a:gd name="T42" fmla="*/ 2147483646 w 31"/>
                <a:gd name="T43" fmla="*/ 2147483646 h 124"/>
                <a:gd name="T44" fmla="*/ 2147483646 w 31"/>
                <a:gd name="T45" fmla="*/ 2147483646 h 124"/>
                <a:gd name="T46" fmla="*/ 2147483646 w 31"/>
                <a:gd name="T47" fmla="*/ 2147483646 h 124"/>
                <a:gd name="T48" fmla="*/ 2147483646 w 31"/>
                <a:gd name="T49" fmla="*/ 2147483646 h 124"/>
                <a:gd name="T50" fmla="*/ 2147483646 w 31"/>
                <a:gd name="T51" fmla="*/ 2147483646 h 124"/>
                <a:gd name="T52" fmla="*/ 2147483646 w 31"/>
                <a:gd name="T53" fmla="*/ 2147483646 h 124"/>
                <a:gd name="T54" fmla="*/ 2147483646 w 31"/>
                <a:gd name="T55" fmla="*/ 2147483646 h 124"/>
                <a:gd name="T56" fmla="*/ 2147483646 w 31"/>
                <a:gd name="T57" fmla="*/ 2147483646 h 124"/>
                <a:gd name="T58" fmla="*/ 2147483646 w 31"/>
                <a:gd name="T59" fmla="*/ 2147483646 h 124"/>
                <a:gd name="T60" fmla="*/ 2147483646 w 31"/>
                <a:gd name="T61" fmla="*/ 2147483646 h 124"/>
                <a:gd name="T62" fmla="*/ 2147483646 w 31"/>
                <a:gd name="T63" fmla="*/ 2147483646 h 124"/>
                <a:gd name="T64" fmla="*/ 2147483646 w 31"/>
                <a:gd name="T65" fmla="*/ 2147483646 h 124"/>
                <a:gd name="T66" fmla="*/ 2147483646 w 31"/>
                <a:gd name="T67" fmla="*/ 2147483646 h 124"/>
                <a:gd name="T68" fmla="*/ 2147483646 w 31"/>
                <a:gd name="T69" fmla="*/ 2147483646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1"/>
                <a:gd name="T106" fmla="*/ 0 h 124"/>
                <a:gd name="T107" fmla="*/ 31 w 31"/>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1" h="124">
                  <a:moveTo>
                    <a:pt x="31" y="3"/>
                  </a:moveTo>
                  <a:lnTo>
                    <a:pt x="31" y="2"/>
                  </a:lnTo>
                  <a:lnTo>
                    <a:pt x="30" y="2"/>
                  </a:lnTo>
                  <a:lnTo>
                    <a:pt x="29" y="2"/>
                  </a:lnTo>
                  <a:lnTo>
                    <a:pt x="27" y="1"/>
                  </a:lnTo>
                  <a:lnTo>
                    <a:pt x="26" y="1"/>
                  </a:lnTo>
                  <a:lnTo>
                    <a:pt x="23" y="0"/>
                  </a:lnTo>
                  <a:lnTo>
                    <a:pt x="22" y="0"/>
                  </a:lnTo>
                  <a:lnTo>
                    <a:pt x="20" y="0"/>
                  </a:lnTo>
                  <a:lnTo>
                    <a:pt x="17" y="0"/>
                  </a:lnTo>
                  <a:lnTo>
                    <a:pt x="14" y="0"/>
                  </a:lnTo>
                  <a:lnTo>
                    <a:pt x="12" y="1"/>
                  </a:lnTo>
                  <a:lnTo>
                    <a:pt x="9" y="1"/>
                  </a:lnTo>
                  <a:lnTo>
                    <a:pt x="6" y="2"/>
                  </a:lnTo>
                  <a:lnTo>
                    <a:pt x="3" y="3"/>
                  </a:lnTo>
                  <a:lnTo>
                    <a:pt x="0" y="6"/>
                  </a:lnTo>
                  <a:lnTo>
                    <a:pt x="0" y="124"/>
                  </a:lnTo>
                  <a:lnTo>
                    <a:pt x="1" y="124"/>
                  </a:lnTo>
                  <a:lnTo>
                    <a:pt x="2" y="124"/>
                  </a:lnTo>
                  <a:lnTo>
                    <a:pt x="3" y="124"/>
                  </a:lnTo>
                  <a:lnTo>
                    <a:pt x="5" y="123"/>
                  </a:lnTo>
                  <a:lnTo>
                    <a:pt x="7" y="123"/>
                  </a:lnTo>
                  <a:lnTo>
                    <a:pt x="8" y="123"/>
                  </a:lnTo>
                  <a:lnTo>
                    <a:pt x="10" y="121"/>
                  </a:lnTo>
                  <a:lnTo>
                    <a:pt x="13" y="121"/>
                  </a:lnTo>
                  <a:lnTo>
                    <a:pt x="15" y="120"/>
                  </a:lnTo>
                  <a:lnTo>
                    <a:pt x="17" y="119"/>
                  </a:lnTo>
                  <a:lnTo>
                    <a:pt x="21" y="118"/>
                  </a:lnTo>
                  <a:lnTo>
                    <a:pt x="23" y="117"/>
                  </a:lnTo>
                  <a:lnTo>
                    <a:pt x="26" y="116"/>
                  </a:lnTo>
                  <a:lnTo>
                    <a:pt x="29" y="113"/>
                  </a:lnTo>
                  <a:lnTo>
                    <a:pt x="31" y="112"/>
                  </a:lnTo>
                  <a:lnTo>
                    <a:pt x="31" y="3"/>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0" name="Freeform 181"/>
            <p:cNvSpPr>
              <a:spLocks/>
            </p:cNvSpPr>
            <p:nvPr/>
          </p:nvSpPr>
          <p:spPr bwMode="auto">
            <a:xfrm>
              <a:off x="2872256" y="3230282"/>
              <a:ext cx="60312" cy="247810"/>
            </a:xfrm>
            <a:custGeom>
              <a:avLst/>
              <a:gdLst>
                <a:gd name="T0" fmla="*/ 2147483646 w 27"/>
                <a:gd name="T1" fmla="*/ 2147483646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0 h 104"/>
                <a:gd name="T14" fmla="*/ 2147483646 w 27"/>
                <a:gd name="T15" fmla="*/ 0 h 104"/>
                <a:gd name="T16" fmla="*/ 2147483646 w 27"/>
                <a:gd name="T17" fmla="*/ 0 h 104"/>
                <a:gd name="T18" fmla="*/ 2147483646 w 27"/>
                <a:gd name="T19" fmla="*/ 0 h 104"/>
                <a:gd name="T20" fmla="*/ 2147483646 w 27"/>
                <a:gd name="T21" fmla="*/ 0 h 104"/>
                <a:gd name="T22" fmla="*/ 2147483646 w 27"/>
                <a:gd name="T23" fmla="*/ 0 h 104"/>
                <a:gd name="T24" fmla="*/ 2147483646 w 27"/>
                <a:gd name="T25" fmla="*/ 0 h 104"/>
                <a:gd name="T26" fmla="*/ 2147483646 w 27"/>
                <a:gd name="T27" fmla="*/ 2147483646 h 104"/>
                <a:gd name="T28" fmla="*/ 2147483646 w 27"/>
                <a:gd name="T29" fmla="*/ 2147483646 h 104"/>
                <a:gd name="T30" fmla="*/ 2147483646 w 27"/>
                <a:gd name="T31" fmla="*/ 2147483646 h 104"/>
                <a:gd name="T32" fmla="*/ 0 w 27"/>
                <a:gd name="T33" fmla="*/ 2147483646 h 104"/>
                <a:gd name="T34" fmla="*/ 0 w 27"/>
                <a:gd name="T35" fmla="*/ 2147483646 h 104"/>
                <a:gd name="T36" fmla="*/ 0 w 27"/>
                <a:gd name="T37" fmla="*/ 2147483646 h 104"/>
                <a:gd name="T38" fmla="*/ 2147483646 w 27"/>
                <a:gd name="T39" fmla="*/ 2147483646 h 104"/>
                <a:gd name="T40" fmla="*/ 2147483646 w 27"/>
                <a:gd name="T41" fmla="*/ 2147483646 h 104"/>
                <a:gd name="T42" fmla="*/ 2147483646 w 27"/>
                <a:gd name="T43" fmla="*/ 2147483646 h 104"/>
                <a:gd name="T44" fmla="*/ 2147483646 w 27"/>
                <a:gd name="T45" fmla="*/ 2147483646 h 104"/>
                <a:gd name="T46" fmla="*/ 2147483646 w 27"/>
                <a:gd name="T47" fmla="*/ 2147483646 h 104"/>
                <a:gd name="T48" fmla="*/ 2147483646 w 27"/>
                <a:gd name="T49" fmla="*/ 2147483646 h 104"/>
                <a:gd name="T50" fmla="*/ 2147483646 w 27"/>
                <a:gd name="T51" fmla="*/ 2147483646 h 104"/>
                <a:gd name="T52" fmla="*/ 2147483646 w 27"/>
                <a:gd name="T53" fmla="*/ 2147483646 h 104"/>
                <a:gd name="T54" fmla="*/ 2147483646 w 27"/>
                <a:gd name="T55" fmla="*/ 2147483646 h 104"/>
                <a:gd name="T56" fmla="*/ 2147483646 w 27"/>
                <a:gd name="T57" fmla="*/ 2147483646 h 104"/>
                <a:gd name="T58" fmla="*/ 2147483646 w 27"/>
                <a:gd name="T59" fmla="*/ 2147483646 h 104"/>
                <a:gd name="T60" fmla="*/ 2147483646 w 27"/>
                <a:gd name="T61" fmla="*/ 2147483646 h 104"/>
                <a:gd name="T62" fmla="*/ 2147483646 w 27"/>
                <a:gd name="T63" fmla="*/ 2147483646 h 104"/>
                <a:gd name="T64" fmla="*/ 2147483646 w 27"/>
                <a:gd name="T65" fmla="*/ 2147483646 h 104"/>
                <a:gd name="T66" fmla="*/ 2147483646 w 27"/>
                <a:gd name="T67" fmla="*/ 2147483646 h 104"/>
                <a:gd name="T68" fmla="*/ 2147483646 w 27"/>
                <a:gd name="T69" fmla="*/ 21474836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
                <a:gd name="T106" fmla="*/ 0 h 104"/>
                <a:gd name="T107" fmla="*/ 27 w 27"/>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 h="104">
                  <a:moveTo>
                    <a:pt x="27" y="2"/>
                  </a:moveTo>
                  <a:lnTo>
                    <a:pt x="27" y="2"/>
                  </a:lnTo>
                  <a:lnTo>
                    <a:pt x="26" y="2"/>
                  </a:lnTo>
                  <a:lnTo>
                    <a:pt x="25" y="1"/>
                  </a:lnTo>
                  <a:lnTo>
                    <a:pt x="23" y="1"/>
                  </a:lnTo>
                  <a:lnTo>
                    <a:pt x="22" y="0"/>
                  </a:lnTo>
                  <a:lnTo>
                    <a:pt x="20" y="0"/>
                  </a:lnTo>
                  <a:lnTo>
                    <a:pt x="19" y="0"/>
                  </a:lnTo>
                  <a:lnTo>
                    <a:pt x="16" y="0"/>
                  </a:lnTo>
                  <a:lnTo>
                    <a:pt x="14" y="0"/>
                  </a:lnTo>
                  <a:lnTo>
                    <a:pt x="12" y="0"/>
                  </a:lnTo>
                  <a:lnTo>
                    <a:pt x="9" y="0"/>
                  </a:lnTo>
                  <a:lnTo>
                    <a:pt x="8" y="1"/>
                  </a:lnTo>
                  <a:lnTo>
                    <a:pt x="5" y="2"/>
                  </a:lnTo>
                  <a:lnTo>
                    <a:pt x="2" y="4"/>
                  </a:lnTo>
                  <a:lnTo>
                    <a:pt x="0" y="5"/>
                  </a:lnTo>
                  <a:lnTo>
                    <a:pt x="0" y="104"/>
                  </a:lnTo>
                  <a:lnTo>
                    <a:pt x="1" y="104"/>
                  </a:lnTo>
                  <a:lnTo>
                    <a:pt x="2" y="104"/>
                  </a:lnTo>
                  <a:lnTo>
                    <a:pt x="4" y="104"/>
                  </a:lnTo>
                  <a:lnTo>
                    <a:pt x="6" y="104"/>
                  </a:lnTo>
                  <a:lnTo>
                    <a:pt x="7" y="103"/>
                  </a:lnTo>
                  <a:lnTo>
                    <a:pt x="9" y="103"/>
                  </a:lnTo>
                  <a:lnTo>
                    <a:pt x="11" y="102"/>
                  </a:lnTo>
                  <a:lnTo>
                    <a:pt x="13" y="102"/>
                  </a:lnTo>
                  <a:lnTo>
                    <a:pt x="15" y="101"/>
                  </a:lnTo>
                  <a:lnTo>
                    <a:pt x="18" y="99"/>
                  </a:lnTo>
                  <a:lnTo>
                    <a:pt x="20" y="98"/>
                  </a:lnTo>
                  <a:lnTo>
                    <a:pt x="22" y="97"/>
                  </a:lnTo>
                  <a:lnTo>
                    <a:pt x="25" y="96"/>
                  </a:lnTo>
                  <a:lnTo>
                    <a:pt x="27" y="94"/>
                  </a:lnTo>
                  <a:lnTo>
                    <a:pt x="27" y="2"/>
                  </a:lnTo>
                  <a:close/>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1" name="Freeform 182"/>
            <p:cNvSpPr>
              <a:spLocks/>
            </p:cNvSpPr>
            <p:nvPr/>
          </p:nvSpPr>
          <p:spPr bwMode="auto">
            <a:xfrm>
              <a:off x="2874490" y="3232666"/>
              <a:ext cx="49143" cy="200154"/>
            </a:xfrm>
            <a:custGeom>
              <a:avLst/>
              <a:gdLst>
                <a:gd name="T0" fmla="*/ 2147483646 w 22"/>
                <a:gd name="T1" fmla="*/ 2147483646 h 84"/>
                <a:gd name="T2" fmla="*/ 2147483646 w 22"/>
                <a:gd name="T3" fmla="*/ 2147483646 h 84"/>
                <a:gd name="T4" fmla="*/ 2147483646 w 22"/>
                <a:gd name="T5" fmla="*/ 2147483646 h 84"/>
                <a:gd name="T6" fmla="*/ 2147483646 w 22"/>
                <a:gd name="T7" fmla="*/ 2147483646 h 84"/>
                <a:gd name="T8" fmla="*/ 2147483646 w 22"/>
                <a:gd name="T9" fmla="*/ 2147483646 h 84"/>
                <a:gd name="T10" fmla="*/ 2147483646 w 22"/>
                <a:gd name="T11" fmla="*/ 2147483646 h 84"/>
                <a:gd name="T12" fmla="*/ 2147483646 w 22"/>
                <a:gd name="T13" fmla="*/ 0 h 84"/>
                <a:gd name="T14" fmla="*/ 2147483646 w 22"/>
                <a:gd name="T15" fmla="*/ 0 h 84"/>
                <a:gd name="T16" fmla="*/ 2147483646 w 22"/>
                <a:gd name="T17" fmla="*/ 0 h 84"/>
                <a:gd name="T18" fmla="*/ 2147483646 w 22"/>
                <a:gd name="T19" fmla="*/ 0 h 84"/>
                <a:gd name="T20" fmla="*/ 2147483646 w 22"/>
                <a:gd name="T21" fmla="*/ 0 h 84"/>
                <a:gd name="T22" fmla="*/ 2147483646 w 22"/>
                <a:gd name="T23" fmla="*/ 0 h 84"/>
                <a:gd name="T24" fmla="*/ 2147483646 w 22"/>
                <a:gd name="T25" fmla="*/ 0 h 84"/>
                <a:gd name="T26" fmla="*/ 2147483646 w 22"/>
                <a:gd name="T27" fmla="*/ 2147483646 h 84"/>
                <a:gd name="T28" fmla="*/ 2147483646 w 22"/>
                <a:gd name="T29" fmla="*/ 2147483646 h 84"/>
                <a:gd name="T30" fmla="*/ 2147483646 w 22"/>
                <a:gd name="T31" fmla="*/ 2147483646 h 84"/>
                <a:gd name="T32" fmla="*/ 0 w 22"/>
                <a:gd name="T33" fmla="*/ 2147483646 h 84"/>
                <a:gd name="T34" fmla="*/ 0 w 22"/>
                <a:gd name="T35" fmla="*/ 2147483646 h 84"/>
                <a:gd name="T36" fmla="*/ 0 w 22"/>
                <a:gd name="T37" fmla="*/ 2147483646 h 84"/>
                <a:gd name="T38" fmla="*/ 0 w 22"/>
                <a:gd name="T39" fmla="*/ 2147483646 h 84"/>
                <a:gd name="T40" fmla="*/ 2147483646 w 22"/>
                <a:gd name="T41" fmla="*/ 2147483646 h 84"/>
                <a:gd name="T42" fmla="*/ 2147483646 w 22"/>
                <a:gd name="T43" fmla="*/ 2147483646 h 84"/>
                <a:gd name="T44" fmla="*/ 2147483646 w 22"/>
                <a:gd name="T45" fmla="*/ 2147483646 h 84"/>
                <a:gd name="T46" fmla="*/ 2147483646 w 22"/>
                <a:gd name="T47" fmla="*/ 2147483646 h 84"/>
                <a:gd name="T48" fmla="*/ 2147483646 w 22"/>
                <a:gd name="T49" fmla="*/ 2147483646 h 84"/>
                <a:gd name="T50" fmla="*/ 2147483646 w 22"/>
                <a:gd name="T51" fmla="*/ 2147483646 h 84"/>
                <a:gd name="T52" fmla="*/ 2147483646 w 22"/>
                <a:gd name="T53" fmla="*/ 2147483646 h 84"/>
                <a:gd name="T54" fmla="*/ 2147483646 w 22"/>
                <a:gd name="T55" fmla="*/ 2147483646 h 84"/>
                <a:gd name="T56" fmla="*/ 2147483646 w 22"/>
                <a:gd name="T57" fmla="*/ 2147483646 h 84"/>
                <a:gd name="T58" fmla="*/ 2147483646 w 22"/>
                <a:gd name="T59" fmla="*/ 2147483646 h 84"/>
                <a:gd name="T60" fmla="*/ 2147483646 w 22"/>
                <a:gd name="T61" fmla="*/ 2147483646 h 84"/>
                <a:gd name="T62" fmla="*/ 2147483646 w 22"/>
                <a:gd name="T63" fmla="*/ 2147483646 h 84"/>
                <a:gd name="T64" fmla="*/ 2147483646 w 22"/>
                <a:gd name="T65" fmla="*/ 2147483646 h 84"/>
                <a:gd name="T66" fmla="*/ 2147483646 w 22"/>
                <a:gd name="T67" fmla="*/ 2147483646 h 84"/>
                <a:gd name="T68" fmla="*/ 2147483646 w 22"/>
                <a:gd name="T69" fmla="*/ 2147483646 h 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84"/>
                <a:gd name="T107" fmla="*/ 22 w 22"/>
                <a:gd name="T108" fmla="*/ 84 h 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84">
                  <a:moveTo>
                    <a:pt x="22" y="3"/>
                  </a:moveTo>
                  <a:lnTo>
                    <a:pt x="22" y="3"/>
                  </a:lnTo>
                  <a:lnTo>
                    <a:pt x="21" y="1"/>
                  </a:lnTo>
                  <a:lnTo>
                    <a:pt x="20" y="1"/>
                  </a:lnTo>
                  <a:lnTo>
                    <a:pt x="19" y="1"/>
                  </a:lnTo>
                  <a:lnTo>
                    <a:pt x="18" y="0"/>
                  </a:lnTo>
                  <a:lnTo>
                    <a:pt x="17" y="0"/>
                  </a:lnTo>
                  <a:lnTo>
                    <a:pt x="15" y="0"/>
                  </a:lnTo>
                  <a:lnTo>
                    <a:pt x="14" y="0"/>
                  </a:lnTo>
                  <a:lnTo>
                    <a:pt x="12" y="0"/>
                  </a:lnTo>
                  <a:lnTo>
                    <a:pt x="10" y="0"/>
                  </a:lnTo>
                  <a:lnTo>
                    <a:pt x="8" y="0"/>
                  </a:lnTo>
                  <a:lnTo>
                    <a:pt x="6" y="1"/>
                  </a:lnTo>
                  <a:lnTo>
                    <a:pt x="4" y="1"/>
                  </a:lnTo>
                  <a:lnTo>
                    <a:pt x="3" y="3"/>
                  </a:lnTo>
                  <a:lnTo>
                    <a:pt x="0" y="4"/>
                  </a:lnTo>
                  <a:lnTo>
                    <a:pt x="0" y="84"/>
                  </a:lnTo>
                  <a:lnTo>
                    <a:pt x="1" y="84"/>
                  </a:lnTo>
                  <a:lnTo>
                    <a:pt x="3" y="84"/>
                  </a:lnTo>
                  <a:lnTo>
                    <a:pt x="4" y="84"/>
                  </a:lnTo>
                  <a:lnTo>
                    <a:pt x="5" y="84"/>
                  </a:lnTo>
                  <a:lnTo>
                    <a:pt x="6" y="84"/>
                  </a:lnTo>
                  <a:lnTo>
                    <a:pt x="7" y="83"/>
                  </a:lnTo>
                  <a:lnTo>
                    <a:pt x="10" y="83"/>
                  </a:lnTo>
                  <a:lnTo>
                    <a:pt x="11" y="82"/>
                  </a:lnTo>
                  <a:lnTo>
                    <a:pt x="13" y="82"/>
                  </a:lnTo>
                  <a:lnTo>
                    <a:pt x="14" y="81"/>
                  </a:lnTo>
                  <a:lnTo>
                    <a:pt x="17" y="80"/>
                  </a:lnTo>
                  <a:lnTo>
                    <a:pt x="19" y="79"/>
                  </a:lnTo>
                  <a:lnTo>
                    <a:pt x="20" y="77"/>
                  </a:lnTo>
                  <a:lnTo>
                    <a:pt x="22" y="76"/>
                  </a:lnTo>
                  <a:lnTo>
                    <a:pt x="22" y="3"/>
                  </a:lnTo>
                  <a:close/>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2" name="Freeform 183"/>
            <p:cNvSpPr>
              <a:spLocks/>
            </p:cNvSpPr>
            <p:nvPr/>
          </p:nvSpPr>
          <p:spPr bwMode="auto">
            <a:xfrm>
              <a:off x="2876723" y="3235048"/>
              <a:ext cx="40208" cy="157264"/>
            </a:xfrm>
            <a:custGeom>
              <a:avLst/>
              <a:gdLst>
                <a:gd name="T0" fmla="*/ 2147483646 w 18"/>
                <a:gd name="T1" fmla="*/ 2147483646 h 66"/>
                <a:gd name="T2" fmla="*/ 2147483646 w 18"/>
                <a:gd name="T3" fmla="*/ 2147483646 h 66"/>
                <a:gd name="T4" fmla="*/ 2147483646 w 18"/>
                <a:gd name="T5" fmla="*/ 2147483646 h 66"/>
                <a:gd name="T6" fmla="*/ 2147483646 w 18"/>
                <a:gd name="T7" fmla="*/ 0 h 66"/>
                <a:gd name="T8" fmla="*/ 2147483646 w 18"/>
                <a:gd name="T9" fmla="*/ 0 h 66"/>
                <a:gd name="T10" fmla="*/ 2147483646 w 18"/>
                <a:gd name="T11" fmla="*/ 0 h 66"/>
                <a:gd name="T12" fmla="*/ 2147483646 w 18"/>
                <a:gd name="T13" fmla="*/ 0 h 66"/>
                <a:gd name="T14" fmla="*/ 2147483646 w 18"/>
                <a:gd name="T15" fmla="*/ 2147483646 h 66"/>
                <a:gd name="T16" fmla="*/ 0 w 18"/>
                <a:gd name="T17" fmla="*/ 2147483646 h 66"/>
                <a:gd name="T18" fmla="*/ 0 w 18"/>
                <a:gd name="T19" fmla="*/ 2147483646 h 66"/>
                <a:gd name="T20" fmla="*/ 0 w 18"/>
                <a:gd name="T21" fmla="*/ 2147483646 h 66"/>
                <a:gd name="T22" fmla="*/ 2147483646 w 18"/>
                <a:gd name="T23" fmla="*/ 2147483646 h 66"/>
                <a:gd name="T24" fmla="*/ 2147483646 w 18"/>
                <a:gd name="T25" fmla="*/ 2147483646 h 66"/>
                <a:gd name="T26" fmla="*/ 2147483646 w 18"/>
                <a:gd name="T27" fmla="*/ 2147483646 h 66"/>
                <a:gd name="T28" fmla="*/ 2147483646 w 18"/>
                <a:gd name="T29" fmla="*/ 2147483646 h 66"/>
                <a:gd name="T30" fmla="*/ 2147483646 w 18"/>
                <a:gd name="T31" fmla="*/ 2147483646 h 66"/>
                <a:gd name="T32" fmla="*/ 2147483646 w 18"/>
                <a:gd name="T33" fmla="*/ 2147483646 h 66"/>
                <a:gd name="T34" fmla="*/ 2147483646 w 18"/>
                <a:gd name="T35" fmla="*/ 2147483646 h 66"/>
                <a:gd name="T36" fmla="*/ 2147483646 w 18"/>
                <a:gd name="T37" fmla="*/ 2147483646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66"/>
                <a:gd name="T59" fmla="*/ 18 w 18"/>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66">
                  <a:moveTo>
                    <a:pt x="18" y="2"/>
                  </a:moveTo>
                  <a:lnTo>
                    <a:pt x="18" y="2"/>
                  </a:lnTo>
                  <a:lnTo>
                    <a:pt x="17" y="2"/>
                  </a:lnTo>
                  <a:lnTo>
                    <a:pt x="14" y="0"/>
                  </a:lnTo>
                  <a:lnTo>
                    <a:pt x="12" y="0"/>
                  </a:lnTo>
                  <a:lnTo>
                    <a:pt x="10" y="0"/>
                  </a:lnTo>
                  <a:lnTo>
                    <a:pt x="6" y="0"/>
                  </a:lnTo>
                  <a:lnTo>
                    <a:pt x="3" y="2"/>
                  </a:lnTo>
                  <a:lnTo>
                    <a:pt x="0" y="3"/>
                  </a:lnTo>
                  <a:lnTo>
                    <a:pt x="0" y="66"/>
                  </a:lnTo>
                  <a:lnTo>
                    <a:pt x="2" y="66"/>
                  </a:lnTo>
                  <a:lnTo>
                    <a:pt x="4" y="65"/>
                  </a:lnTo>
                  <a:lnTo>
                    <a:pt x="6" y="65"/>
                  </a:lnTo>
                  <a:lnTo>
                    <a:pt x="9" y="64"/>
                  </a:lnTo>
                  <a:lnTo>
                    <a:pt x="12" y="62"/>
                  </a:lnTo>
                  <a:lnTo>
                    <a:pt x="14" y="61"/>
                  </a:lnTo>
                  <a:lnTo>
                    <a:pt x="18" y="59"/>
                  </a:lnTo>
                  <a:lnTo>
                    <a:pt x="18" y="2"/>
                  </a:lnTo>
                  <a:close/>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3" name="Freeform 184"/>
            <p:cNvSpPr>
              <a:spLocks/>
            </p:cNvSpPr>
            <p:nvPr/>
          </p:nvSpPr>
          <p:spPr bwMode="auto">
            <a:xfrm>
              <a:off x="2876723" y="3239815"/>
              <a:ext cx="31273" cy="107226"/>
            </a:xfrm>
            <a:custGeom>
              <a:avLst/>
              <a:gdLst>
                <a:gd name="T0" fmla="*/ 2147483646 w 14"/>
                <a:gd name="T1" fmla="*/ 2147483646 h 45"/>
                <a:gd name="T2" fmla="*/ 2147483646 w 14"/>
                <a:gd name="T3" fmla="*/ 0 h 45"/>
                <a:gd name="T4" fmla="*/ 2147483646 w 14"/>
                <a:gd name="T5" fmla="*/ 0 h 45"/>
                <a:gd name="T6" fmla="*/ 2147483646 w 14"/>
                <a:gd name="T7" fmla="*/ 0 h 45"/>
                <a:gd name="T8" fmla="*/ 2147483646 w 14"/>
                <a:gd name="T9" fmla="*/ 0 h 45"/>
                <a:gd name="T10" fmla="*/ 2147483646 w 14"/>
                <a:gd name="T11" fmla="*/ 0 h 45"/>
                <a:gd name="T12" fmla="*/ 2147483646 w 14"/>
                <a:gd name="T13" fmla="*/ 0 h 45"/>
                <a:gd name="T14" fmla="*/ 2147483646 w 14"/>
                <a:gd name="T15" fmla="*/ 0 h 45"/>
                <a:gd name="T16" fmla="*/ 0 w 14"/>
                <a:gd name="T17" fmla="*/ 2147483646 h 45"/>
                <a:gd name="T18" fmla="*/ 0 w 14"/>
                <a:gd name="T19" fmla="*/ 2147483646 h 45"/>
                <a:gd name="T20" fmla="*/ 2147483646 w 14"/>
                <a:gd name="T21" fmla="*/ 2147483646 h 45"/>
                <a:gd name="T22" fmla="*/ 2147483646 w 14"/>
                <a:gd name="T23" fmla="*/ 2147483646 h 45"/>
                <a:gd name="T24" fmla="*/ 2147483646 w 14"/>
                <a:gd name="T25" fmla="*/ 2147483646 h 45"/>
                <a:gd name="T26" fmla="*/ 2147483646 w 14"/>
                <a:gd name="T27" fmla="*/ 2147483646 h 45"/>
                <a:gd name="T28" fmla="*/ 2147483646 w 14"/>
                <a:gd name="T29" fmla="*/ 2147483646 h 45"/>
                <a:gd name="T30" fmla="*/ 2147483646 w 14"/>
                <a:gd name="T31" fmla="*/ 2147483646 h 45"/>
                <a:gd name="T32" fmla="*/ 2147483646 w 14"/>
                <a:gd name="T33" fmla="*/ 2147483646 h 45"/>
                <a:gd name="T34" fmla="*/ 2147483646 w 14"/>
                <a:gd name="T35" fmla="*/ 2147483646 h 45"/>
                <a:gd name="T36" fmla="*/ 2147483646 w 14"/>
                <a:gd name="T37" fmla="*/ 2147483646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
                <a:gd name="T58" fmla="*/ 0 h 45"/>
                <a:gd name="T59" fmla="*/ 14 w 14"/>
                <a:gd name="T60" fmla="*/ 45 h 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 h="45">
                  <a:moveTo>
                    <a:pt x="14" y="1"/>
                  </a:moveTo>
                  <a:lnTo>
                    <a:pt x="14" y="0"/>
                  </a:lnTo>
                  <a:lnTo>
                    <a:pt x="13" y="0"/>
                  </a:lnTo>
                  <a:lnTo>
                    <a:pt x="12" y="0"/>
                  </a:lnTo>
                  <a:lnTo>
                    <a:pt x="10" y="0"/>
                  </a:lnTo>
                  <a:lnTo>
                    <a:pt x="9" y="0"/>
                  </a:lnTo>
                  <a:lnTo>
                    <a:pt x="6" y="0"/>
                  </a:lnTo>
                  <a:lnTo>
                    <a:pt x="3" y="0"/>
                  </a:lnTo>
                  <a:lnTo>
                    <a:pt x="0" y="2"/>
                  </a:lnTo>
                  <a:lnTo>
                    <a:pt x="0" y="45"/>
                  </a:lnTo>
                  <a:lnTo>
                    <a:pt x="2" y="45"/>
                  </a:lnTo>
                  <a:lnTo>
                    <a:pt x="4" y="45"/>
                  </a:lnTo>
                  <a:lnTo>
                    <a:pt x="5" y="44"/>
                  </a:lnTo>
                  <a:lnTo>
                    <a:pt x="7" y="44"/>
                  </a:lnTo>
                  <a:lnTo>
                    <a:pt x="10" y="43"/>
                  </a:lnTo>
                  <a:lnTo>
                    <a:pt x="12" y="42"/>
                  </a:lnTo>
                  <a:lnTo>
                    <a:pt x="14" y="41"/>
                  </a:lnTo>
                  <a:lnTo>
                    <a:pt x="14" y="1"/>
                  </a:lnTo>
                  <a:close/>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4" name="Freeform 185"/>
            <p:cNvSpPr>
              <a:spLocks/>
            </p:cNvSpPr>
            <p:nvPr/>
          </p:nvSpPr>
          <p:spPr bwMode="auto">
            <a:xfrm>
              <a:off x="2881191" y="3239815"/>
              <a:ext cx="20105" cy="64336"/>
            </a:xfrm>
            <a:custGeom>
              <a:avLst/>
              <a:gdLst>
                <a:gd name="T0" fmla="*/ 2147483646 w 9"/>
                <a:gd name="T1" fmla="*/ 2147483646 h 27"/>
                <a:gd name="T2" fmla="*/ 2147483646 w 9"/>
                <a:gd name="T3" fmla="*/ 2147483646 h 27"/>
                <a:gd name="T4" fmla="*/ 2147483646 w 9"/>
                <a:gd name="T5" fmla="*/ 2147483646 h 27"/>
                <a:gd name="T6" fmla="*/ 2147483646 w 9"/>
                <a:gd name="T7" fmla="*/ 2147483646 h 27"/>
                <a:gd name="T8" fmla="*/ 2147483646 w 9"/>
                <a:gd name="T9" fmla="*/ 0 h 27"/>
                <a:gd name="T10" fmla="*/ 2147483646 w 9"/>
                <a:gd name="T11" fmla="*/ 0 h 27"/>
                <a:gd name="T12" fmla="*/ 2147483646 w 9"/>
                <a:gd name="T13" fmla="*/ 2147483646 h 27"/>
                <a:gd name="T14" fmla="*/ 2147483646 w 9"/>
                <a:gd name="T15" fmla="*/ 2147483646 h 27"/>
                <a:gd name="T16" fmla="*/ 0 w 9"/>
                <a:gd name="T17" fmla="*/ 2147483646 h 27"/>
                <a:gd name="T18" fmla="*/ 0 w 9"/>
                <a:gd name="T19" fmla="*/ 2147483646 h 27"/>
                <a:gd name="T20" fmla="*/ 0 w 9"/>
                <a:gd name="T21" fmla="*/ 2147483646 h 27"/>
                <a:gd name="T22" fmla="*/ 2147483646 w 9"/>
                <a:gd name="T23" fmla="*/ 2147483646 h 27"/>
                <a:gd name="T24" fmla="*/ 2147483646 w 9"/>
                <a:gd name="T25" fmla="*/ 2147483646 h 27"/>
                <a:gd name="T26" fmla="*/ 2147483646 w 9"/>
                <a:gd name="T27" fmla="*/ 2147483646 h 27"/>
                <a:gd name="T28" fmla="*/ 2147483646 w 9"/>
                <a:gd name="T29" fmla="*/ 2147483646 h 27"/>
                <a:gd name="T30" fmla="*/ 2147483646 w 9"/>
                <a:gd name="T31" fmla="*/ 2147483646 h 27"/>
                <a:gd name="T32" fmla="*/ 2147483646 w 9"/>
                <a:gd name="T33" fmla="*/ 2147483646 h 27"/>
                <a:gd name="T34" fmla="*/ 2147483646 w 9"/>
                <a:gd name="T35" fmla="*/ 2147483646 h 27"/>
                <a:gd name="T36" fmla="*/ 2147483646 w 9"/>
                <a:gd name="T37" fmla="*/ 2147483646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27"/>
                <a:gd name="T59" fmla="*/ 9 w 9"/>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27">
                  <a:moveTo>
                    <a:pt x="9" y="1"/>
                  </a:moveTo>
                  <a:lnTo>
                    <a:pt x="9" y="1"/>
                  </a:lnTo>
                  <a:lnTo>
                    <a:pt x="8" y="1"/>
                  </a:lnTo>
                  <a:lnTo>
                    <a:pt x="7" y="1"/>
                  </a:lnTo>
                  <a:lnTo>
                    <a:pt x="5" y="0"/>
                  </a:lnTo>
                  <a:lnTo>
                    <a:pt x="4" y="0"/>
                  </a:lnTo>
                  <a:lnTo>
                    <a:pt x="3" y="1"/>
                  </a:lnTo>
                  <a:lnTo>
                    <a:pt x="1" y="1"/>
                  </a:lnTo>
                  <a:lnTo>
                    <a:pt x="0" y="2"/>
                  </a:lnTo>
                  <a:lnTo>
                    <a:pt x="0" y="27"/>
                  </a:lnTo>
                  <a:lnTo>
                    <a:pt x="1" y="27"/>
                  </a:lnTo>
                  <a:lnTo>
                    <a:pt x="2" y="27"/>
                  </a:lnTo>
                  <a:lnTo>
                    <a:pt x="3" y="27"/>
                  </a:lnTo>
                  <a:lnTo>
                    <a:pt x="4" y="27"/>
                  </a:lnTo>
                  <a:lnTo>
                    <a:pt x="5" y="25"/>
                  </a:lnTo>
                  <a:lnTo>
                    <a:pt x="8" y="24"/>
                  </a:lnTo>
                  <a:lnTo>
                    <a:pt x="9" y="23"/>
                  </a:lnTo>
                  <a:lnTo>
                    <a:pt x="9" y="1"/>
                  </a:lnTo>
                  <a:close/>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5" name="Freeform 186"/>
            <p:cNvSpPr>
              <a:spLocks/>
            </p:cNvSpPr>
            <p:nvPr/>
          </p:nvSpPr>
          <p:spPr bwMode="auto">
            <a:xfrm>
              <a:off x="3126904" y="3423288"/>
              <a:ext cx="31273" cy="33359"/>
            </a:xfrm>
            <a:custGeom>
              <a:avLst/>
              <a:gdLst>
                <a:gd name="T0" fmla="*/ 2147483646 w 14"/>
                <a:gd name="T1" fmla="*/ 2147483646 h 14"/>
                <a:gd name="T2" fmla="*/ 2147483646 w 14"/>
                <a:gd name="T3" fmla="*/ 2147483646 h 14"/>
                <a:gd name="T4" fmla="*/ 2147483646 w 14"/>
                <a:gd name="T5" fmla="*/ 2147483646 h 14"/>
                <a:gd name="T6" fmla="*/ 2147483646 w 14"/>
                <a:gd name="T7" fmla="*/ 2147483646 h 14"/>
                <a:gd name="T8" fmla="*/ 2147483646 w 14"/>
                <a:gd name="T9" fmla="*/ 2147483646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2147483646 w 14"/>
                <a:gd name="T21" fmla="*/ 2147483646 h 14"/>
                <a:gd name="T22" fmla="*/ 2147483646 w 14"/>
                <a:gd name="T23" fmla="*/ 2147483646 h 14"/>
                <a:gd name="T24" fmla="*/ 2147483646 w 14"/>
                <a:gd name="T25" fmla="*/ 2147483646 h 14"/>
                <a:gd name="T26" fmla="*/ 2147483646 w 14"/>
                <a:gd name="T27" fmla="*/ 2147483646 h 14"/>
                <a:gd name="T28" fmla="*/ 2147483646 w 14"/>
                <a:gd name="T29" fmla="*/ 0 h 14"/>
                <a:gd name="T30" fmla="*/ 2147483646 w 14"/>
                <a:gd name="T31" fmla="*/ 0 h 14"/>
                <a:gd name="T32" fmla="*/ 2147483646 w 14"/>
                <a:gd name="T33" fmla="*/ 0 h 14"/>
                <a:gd name="T34" fmla="*/ 2147483646 w 14"/>
                <a:gd name="T35" fmla="*/ 0 h 14"/>
                <a:gd name="T36" fmla="*/ 2147483646 w 14"/>
                <a:gd name="T37" fmla="*/ 0 h 14"/>
                <a:gd name="T38" fmla="*/ 2147483646 w 14"/>
                <a:gd name="T39" fmla="*/ 2147483646 h 14"/>
                <a:gd name="T40" fmla="*/ 2147483646 w 14"/>
                <a:gd name="T41" fmla="*/ 2147483646 h 14"/>
                <a:gd name="T42" fmla="*/ 2147483646 w 14"/>
                <a:gd name="T43" fmla="*/ 2147483646 h 14"/>
                <a:gd name="T44" fmla="*/ 2147483646 w 14"/>
                <a:gd name="T45" fmla="*/ 2147483646 h 14"/>
                <a:gd name="T46" fmla="*/ 0 w 14"/>
                <a:gd name="T47" fmla="*/ 2147483646 h 14"/>
                <a:gd name="T48" fmla="*/ 0 w 14"/>
                <a:gd name="T49" fmla="*/ 2147483646 h 14"/>
                <a:gd name="T50" fmla="*/ 0 w 14"/>
                <a:gd name="T51" fmla="*/ 2147483646 h 14"/>
                <a:gd name="T52" fmla="*/ 2147483646 w 14"/>
                <a:gd name="T53" fmla="*/ 2147483646 h 14"/>
                <a:gd name="T54" fmla="*/ 2147483646 w 14"/>
                <a:gd name="T55" fmla="*/ 2147483646 h 14"/>
                <a:gd name="T56" fmla="*/ 2147483646 w 14"/>
                <a:gd name="T57" fmla="*/ 2147483646 h 14"/>
                <a:gd name="T58" fmla="*/ 2147483646 w 14"/>
                <a:gd name="T59" fmla="*/ 2147483646 h 14"/>
                <a:gd name="T60" fmla="*/ 2147483646 w 14"/>
                <a:gd name="T61" fmla="*/ 2147483646 h 14"/>
                <a:gd name="T62" fmla="*/ 2147483646 w 14"/>
                <a:gd name="T63" fmla="*/ 2147483646 h 14"/>
                <a:gd name="T64" fmla="*/ 2147483646 w 14"/>
                <a:gd name="T65" fmla="*/ 2147483646 h 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14"/>
                <a:gd name="T101" fmla="*/ 14 w 14"/>
                <a:gd name="T102" fmla="*/ 14 h 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14">
                  <a:moveTo>
                    <a:pt x="7" y="14"/>
                  </a:moveTo>
                  <a:lnTo>
                    <a:pt x="9" y="14"/>
                  </a:lnTo>
                  <a:lnTo>
                    <a:pt x="10" y="13"/>
                  </a:lnTo>
                  <a:lnTo>
                    <a:pt x="11" y="13"/>
                  </a:lnTo>
                  <a:lnTo>
                    <a:pt x="12" y="11"/>
                  </a:lnTo>
                  <a:lnTo>
                    <a:pt x="13" y="10"/>
                  </a:lnTo>
                  <a:lnTo>
                    <a:pt x="13" y="9"/>
                  </a:lnTo>
                  <a:lnTo>
                    <a:pt x="14" y="8"/>
                  </a:lnTo>
                  <a:lnTo>
                    <a:pt x="14" y="7"/>
                  </a:lnTo>
                  <a:lnTo>
                    <a:pt x="14" y="6"/>
                  </a:lnTo>
                  <a:lnTo>
                    <a:pt x="13" y="4"/>
                  </a:lnTo>
                  <a:lnTo>
                    <a:pt x="13" y="3"/>
                  </a:lnTo>
                  <a:lnTo>
                    <a:pt x="12" y="2"/>
                  </a:lnTo>
                  <a:lnTo>
                    <a:pt x="11" y="1"/>
                  </a:lnTo>
                  <a:lnTo>
                    <a:pt x="10" y="0"/>
                  </a:lnTo>
                  <a:lnTo>
                    <a:pt x="9" y="0"/>
                  </a:lnTo>
                  <a:lnTo>
                    <a:pt x="7" y="0"/>
                  </a:lnTo>
                  <a:lnTo>
                    <a:pt x="6" y="0"/>
                  </a:lnTo>
                  <a:lnTo>
                    <a:pt x="5" y="0"/>
                  </a:lnTo>
                  <a:lnTo>
                    <a:pt x="4" y="1"/>
                  </a:lnTo>
                  <a:lnTo>
                    <a:pt x="3" y="2"/>
                  </a:lnTo>
                  <a:lnTo>
                    <a:pt x="2" y="3"/>
                  </a:lnTo>
                  <a:lnTo>
                    <a:pt x="2" y="4"/>
                  </a:lnTo>
                  <a:lnTo>
                    <a:pt x="0" y="6"/>
                  </a:lnTo>
                  <a:lnTo>
                    <a:pt x="0" y="7"/>
                  </a:lnTo>
                  <a:lnTo>
                    <a:pt x="0" y="8"/>
                  </a:lnTo>
                  <a:lnTo>
                    <a:pt x="2" y="9"/>
                  </a:lnTo>
                  <a:lnTo>
                    <a:pt x="2" y="10"/>
                  </a:lnTo>
                  <a:lnTo>
                    <a:pt x="3" y="11"/>
                  </a:lnTo>
                  <a:lnTo>
                    <a:pt x="4" y="13"/>
                  </a:lnTo>
                  <a:lnTo>
                    <a:pt x="5" y="13"/>
                  </a:lnTo>
                  <a:lnTo>
                    <a:pt x="6" y="14"/>
                  </a:lnTo>
                  <a:lnTo>
                    <a:pt x="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6" name="Freeform 187"/>
            <p:cNvSpPr>
              <a:spLocks/>
            </p:cNvSpPr>
            <p:nvPr/>
          </p:nvSpPr>
          <p:spPr bwMode="auto">
            <a:xfrm>
              <a:off x="3037554" y="3423288"/>
              <a:ext cx="15637" cy="16679"/>
            </a:xfrm>
            <a:custGeom>
              <a:avLst/>
              <a:gdLst>
                <a:gd name="T0" fmla="*/ 2147483646 w 7"/>
                <a:gd name="T1" fmla="*/ 2147483646 h 7"/>
                <a:gd name="T2" fmla="*/ 2147483646 w 7"/>
                <a:gd name="T3" fmla="*/ 2147483646 h 7"/>
                <a:gd name="T4" fmla="*/ 2147483646 w 7"/>
                <a:gd name="T5" fmla="*/ 2147483646 h 7"/>
                <a:gd name="T6" fmla="*/ 2147483646 w 7"/>
                <a:gd name="T7" fmla="*/ 2147483646 h 7"/>
                <a:gd name="T8" fmla="*/ 2147483646 w 7"/>
                <a:gd name="T9" fmla="*/ 2147483646 h 7"/>
                <a:gd name="T10" fmla="*/ 2147483646 w 7"/>
                <a:gd name="T11" fmla="*/ 2147483646 h 7"/>
                <a:gd name="T12" fmla="*/ 2147483646 w 7"/>
                <a:gd name="T13" fmla="*/ 2147483646 h 7"/>
                <a:gd name="T14" fmla="*/ 2147483646 w 7"/>
                <a:gd name="T15" fmla="*/ 0 h 7"/>
                <a:gd name="T16" fmla="*/ 2147483646 w 7"/>
                <a:gd name="T17" fmla="*/ 0 h 7"/>
                <a:gd name="T18" fmla="*/ 2147483646 w 7"/>
                <a:gd name="T19" fmla="*/ 0 h 7"/>
                <a:gd name="T20" fmla="*/ 2147483646 w 7"/>
                <a:gd name="T21" fmla="*/ 2147483646 h 7"/>
                <a:gd name="T22" fmla="*/ 0 w 7"/>
                <a:gd name="T23" fmla="*/ 2147483646 h 7"/>
                <a:gd name="T24" fmla="*/ 0 w 7"/>
                <a:gd name="T25" fmla="*/ 2147483646 h 7"/>
                <a:gd name="T26" fmla="*/ 0 w 7"/>
                <a:gd name="T27" fmla="*/ 2147483646 h 7"/>
                <a:gd name="T28" fmla="*/ 2147483646 w 7"/>
                <a:gd name="T29" fmla="*/ 2147483646 h 7"/>
                <a:gd name="T30" fmla="*/ 2147483646 w 7"/>
                <a:gd name="T31" fmla="*/ 2147483646 h 7"/>
                <a:gd name="T32" fmla="*/ 2147483646 w 7"/>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3" y="7"/>
                  </a:moveTo>
                  <a:lnTo>
                    <a:pt x="4" y="7"/>
                  </a:lnTo>
                  <a:lnTo>
                    <a:pt x="5" y="6"/>
                  </a:lnTo>
                  <a:lnTo>
                    <a:pt x="5" y="4"/>
                  </a:lnTo>
                  <a:lnTo>
                    <a:pt x="7" y="3"/>
                  </a:lnTo>
                  <a:lnTo>
                    <a:pt x="5" y="2"/>
                  </a:lnTo>
                  <a:lnTo>
                    <a:pt x="5" y="1"/>
                  </a:lnTo>
                  <a:lnTo>
                    <a:pt x="4" y="0"/>
                  </a:lnTo>
                  <a:lnTo>
                    <a:pt x="3" y="0"/>
                  </a:lnTo>
                  <a:lnTo>
                    <a:pt x="2" y="0"/>
                  </a:lnTo>
                  <a:lnTo>
                    <a:pt x="1" y="1"/>
                  </a:lnTo>
                  <a:lnTo>
                    <a:pt x="0" y="2"/>
                  </a:lnTo>
                  <a:lnTo>
                    <a:pt x="0" y="3"/>
                  </a:lnTo>
                  <a:lnTo>
                    <a:pt x="0" y="4"/>
                  </a:lnTo>
                  <a:lnTo>
                    <a:pt x="1" y="6"/>
                  </a:lnTo>
                  <a:lnTo>
                    <a:pt x="2" y="7"/>
                  </a:ln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7" name="Freeform 188"/>
            <p:cNvSpPr>
              <a:spLocks/>
            </p:cNvSpPr>
            <p:nvPr/>
          </p:nvSpPr>
          <p:spPr bwMode="auto">
            <a:xfrm>
              <a:off x="3062126" y="3423288"/>
              <a:ext cx="13403" cy="16679"/>
            </a:xfrm>
            <a:custGeom>
              <a:avLst/>
              <a:gdLst>
                <a:gd name="T0" fmla="*/ 2147483646 w 6"/>
                <a:gd name="T1" fmla="*/ 2147483646 h 7"/>
                <a:gd name="T2" fmla="*/ 2147483646 w 6"/>
                <a:gd name="T3" fmla="*/ 2147483646 h 7"/>
                <a:gd name="T4" fmla="*/ 2147483646 w 6"/>
                <a:gd name="T5" fmla="*/ 2147483646 h 7"/>
                <a:gd name="T6" fmla="*/ 2147483646 w 6"/>
                <a:gd name="T7" fmla="*/ 2147483646 h 7"/>
                <a:gd name="T8" fmla="*/ 2147483646 w 6"/>
                <a:gd name="T9" fmla="*/ 2147483646 h 7"/>
                <a:gd name="T10" fmla="*/ 2147483646 w 6"/>
                <a:gd name="T11" fmla="*/ 2147483646 h 7"/>
                <a:gd name="T12" fmla="*/ 2147483646 w 6"/>
                <a:gd name="T13" fmla="*/ 2147483646 h 7"/>
                <a:gd name="T14" fmla="*/ 2147483646 w 6"/>
                <a:gd name="T15" fmla="*/ 2147483646 h 7"/>
                <a:gd name="T16" fmla="*/ 2147483646 w 6"/>
                <a:gd name="T17" fmla="*/ 0 h 7"/>
                <a:gd name="T18" fmla="*/ 2147483646 w 6"/>
                <a:gd name="T19" fmla="*/ 2147483646 h 7"/>
                <a:gd name="T20" fmla="*/ 2147483646 w 6"/>
                <a:gd name="T21" fmla="*/ 2147483646 h 7"/>
                <a:gd name="T22" fmla="*/ 0 w 6"/>
                <a:gd name="T23" fmla="*/ 2147483646 h 7"/>
                <a:gd name="T24" fmla="*/ 0 w 6"/>
                <a:gd name="T25" fmla="*/ 2147483646 h 7"/>
                <a:gd name="T26" fmla="*/ 0 w 6"/>
                <a:gd name="T27" fmla="*/ 2147483646 h 7"/>
                <a:gd name="T28" fmla="*/ 2147483646 w 6"/>
                <a:gd name="T29" fmla="*/ 2147483646 h 7"/>
                <a:gd name="T30" fmla="*/ 2147483646 w 6"/>
                <a:gd name="T31" fmla="*/ 2147483646 h 7"/>
                <a:gd name="T32" fmla="*/ 2147483646 w 6"/>
                <a:gd name="T33" fmla="*/ 214748364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7"/>
                <a:gd name="T53" fmla="*/ 6 w 6"/>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7">
                  <a:moveTo>
                    <a:pt x="4" y="7"/>
                  </a:moveTo>
                  <a:lnTo>
                    <a:pt x="5" y="7"/>
                  </a:lnTo>
                  <a:lnTo>
                    <a:pt x="6" y="7"/>
                  </a:lnTo>
                  <a:lnTo>
                    <a:pt x="6" y="6"/>
                  </a:lnTo>
                  <a:lnTo>
                    <a:pt x="6" y="3"/>
                  </a:lnTo>
                  <a:lnTo>
                    <a:pt x="6" y="2"/>
                  </a:lnTo>
                  <a:lnTo>
                    <a:pt x="6" y="1"/>
                  </a:lnTo>
                  <a:lnTo>
                    <a:pt x="5" y="1"/>
                  </a:lnTo>
                  <a:lnTo>
                    <a:pt x="4" y="0"/>
                  </a:lnTo>
                  <a:lnTo>
                    <a:pt x="3" y="1"/>
                  </a:lnTo>
                  <a:lnTo>
                    <a:pt x="1" y="1"/>
                  </a:lnTo>
                  <a:lnTo>
                    <a:pt x="0" y="2"/>
                  </a:lnTo>
                  <a:lnTo>
                    <a:pt x="0" y="3"/>
                  </a:lnTo>
                  <a:lnTo>
                    <a:pt x="0" y="6"/>
                  </a:lnTo>
                  <a:lnTo>
                    <a:pt x="1" y="7"/>
                  </a:lnTo>
                  <a:lnTo>
                    <a:pt x="3" y="7"/>
                  </a:lnTo>
                  <a:lnTo>
                    <a:pt x="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8" name="Freeform 189"/>
            <p:cNvSpPr>
              <a:spLocks/>
            </p:cNvSpPr>
            <p:nvPr/>
          </p:nvSpPr>
          <p:spPr bwMode="auto">
            <a:xfrm>
              <a:off x="2961606" y="3201689"/>
              <a:ext cx="40208" cy="221600"/>
            </a:xfrm>
            <a:custGeom>
              <a:avLst/>
              <a:gdLst>
                <a:gd name="T0" fmla="*/ 2147483646 w 18"/>
                <a:gd name="T1" fmla="*/ 2147483646 h 93"/>
                <a:gd name="T2" fmla="*/ 2147483646 w 18"/>
                <a:gd name="T3" fmla="*/ 2147483646 h 93"/>
                <a:gd name="T4" fmla="*/ 2147483646 w 18"/>
                <a:gd name="T5" fmla="*/ 2147483646 h 93"/>
                <a:gd name="T6" fmla="*/ 2147483646 w 18"/>
                <a:gd name="T7" fmla="*/ 2147483646 h 93"/>
                <a:gd name="T8" fmla="*/ 2147483646 w 18"/>
                <a:gd name="T9" fmla="*/ 2147483646 h 93"/>
                <a:gd name="T10" fmla="*/ 0 w 18"/>
                <a:gd name="T11" fmla="*/ 2147483646 h 93"/>
                <a:gd name="T12" fmla="*/ 0 w 18"/>
                <a:gd name="T13" fmla="*/ 2147483646 h 93"/>
                <a:gd name="T14" fmla="*/ 2147483646 w 18"/>
                <a:gd name="T15" fmla="*/ 2147483646 h 93"/>
                <a:gd name="T16" fmla="*/ 2147483646 w 18"/>
                <a:gd name="T17" fmla="*/ 2147483646 h 93"/>
                <a:gd name="T18" fmla="*/ 2147483646 w 18"/>
                <a:gd name="T19" fmla="*/ 2147483646 h 93"/>
                <a:gd name="T20" fmla="*/ 2147483646 w 18"/>
                <a:gd name="T21" fmla="*/ 2147483646 h 93"/>
                <a:gd name="T22" fmla="*/ 2147483646 w 18"/>
                <a:gd name="T23" fmla="*/ 2147483646 h 93"/>
                <a:gd name="T24" fmla="*/ 2147483646 w 18"/>
                <a:gd name="T25" fmla="*/ 2147483646 h 93"/>
                <a:gd name="T26" fmla="*/ 2147483646 w 18"/>
                <a:gd name="T27" fmla="*/ 2147483646 h 93"/>
                <a:gd name="T28" fmla="*/ 2147483646 w 18"/>
                <a:gd name="T29" fmla="*/ 2147483646 h 93"/>
                <a:gd name="T30" fmla="*/ 2147483646 w 18"/>
                <a:gd name="T31" fmla="*/ 2147483646 h 93"/>
                <a:gd name="T32" fmla="*/ 2147483646 w 18"/>
                <a:gd name="T33" fmla="*/ 2147483646 h 93"/>
                <a:gd name="T34" fmla="*/ 2147483646 w 18"/>
                <a:gd name="T35" fmla="*/ 2147483646 h 93"/>
                <a:gd name="T36" fmla="*/ 2147483646 w 18"/>
                <a:gd name="T37" fmla="*/ 2147483646 h 93"/>
                <a:gd name="T38" fmla="*/ 2147483646 w 18"/>
                <a:gd name="T39" fmla="*/ 0 h 93"/>
                <a:gd name="T40" fmla="*/ 2147483646 w 18"/>
                <a:gd name="T41" fmla="*/ 0 h 93"/>
                <a:gd name="T42" fmla="*/ 2147483646 w 18"/>
                <a:gd name="T43" fmla="*/ 0 h 93"/>
                <a:gd name="T44" fmla="*/ 2147483646 w 18"/>
                <a:gd name="T45" fmla="*/ 0 h 93"/>
                <a:gd name="T46" fmla="*/ 2147483646 w 18"/>
                <a:gd name="T47" fmla="*/ 0 h 93"/>
                <a:gd name="T48" fmla="*/ 2147483646 w 18"/>
                <a:gd name="T49" fmla="*/ 0 h 93"/>
                <a:gd name="T50" fmla="*/ 2147483646 w 18"/>
                <a:gd name="T51" fmla="*/ 2147483646 h 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93"/>
                <a:gd name="T80" fmla="*/ 18 w 18"/>
                <a:gd name="T81" fmla="*/ 93 h 9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93">
                  <a:moveTo>
                    <a:pt x="6" y="2"/>
                  </a:moveTo>
                  <a:lnTo>
                    <a:pt x="6" y="4"/>
                  </a:lnTo>
                  <a:lnTo>
                    <a:pt x="3" y="9"/>
                  </a:lnTo>
                  <a:lnTo>
                    <a:pt x="2" y="17"/>
                  </a:lnTo>
                  <a:lnTo>
                    <a:pt x="1" y="29"/>
                  </a:lnTo>
                  <a:lnTo>
                    <a:pt x="0" y="41"/>
                  </a:lnTo>
                  <a:lnTo>
                    <a:pt x="0" y="58"/>
                  </a:lnTo>
                  <a:lnTo>
                    <a:pt x="1" y="74"/>
                  </a:lnTo>
                  <a:lnTo>
                    <a:pt x="4" y="93"/>
                  </a:lnTo>
                  <a:lnTo>
                    <a:pt x="18" y="93"/>
                  </a:lnTo>
                  <a:lnTo>
                    <a:pt x="17" y="89"/>
                  </a:lnTo>
                  <a:lnTo>
                    <a:pt x="16" y="82"/>
                  </a:lnTo>
                  <a:lnTo>
                    <a:pt x="15" y="71"/>
                  </a:lnTo>
                  <a:lnTo>
                    <a:pt x="14" y="58"/>
                  </a:lnTo>
                  <a:lnTo>
                    <a:pt x="13" y="43"/>
                  </a:lnTo>
                  <a:lnTo>
                    <a:pt x="13" y="27"/>
                  </a:lnTo>
                  <a:lnTo>
                    <a:pt x="15" y="13"/>
                  </a:lnTo>
                  <a:lnTo>
                    <a:pt x="18" y="2"/>
                  </a:lnTo>
                  <a:lnTo>
                    <a:pt x="18" y="0"/>
                  </a:lnTo>
                  <a:lnTo>
                    <a:pt x="17" y="0"/>
                  </a:lnTo>
                  <a:lnTo>
                    <a:pt x="16" y="0"/>
                  </a:lnTo>
                  <a:lnTo>
                    <a:pt x="14" y="0"/>
                  </a:lnTo>
                  <a:lnTo>
                    <a:pt x="10" y="0"/>
                  </a:lnTo>
                  <a:lnTo>
                    <a:pt x="6" y="2"/>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79" name="Freeform 190"/>
            <p:cNvSpPr>
              <a:spLocks/>
            </p:cNvSpPr>
            <p:nvPr/>
          </p:nvSpPr>
          <p:spPr bwMode="auto">
            <a:xfrm>
              <a:off x="3180515" y="3175479"/>
              <a:ext cx="60312" cy="247810"/>
            </a:xfrm>
            <a:custGeom>
              <a:avLst/>
              <a:gdLst>
                <a:gd name="T0" fmla="*/ 2147483646 w 27"/>
                <a:gd name="T1" fmla="*/ 0 h 104"/>
                <a:gd name="T2" fmla="*/ 2147483646 w 27"/>
                <a:gd name="T3" fmla="*/ 2147483646 h 104"/>
                <a:gd name="T4" fmla="*/ 2147483646 w 27"/>
                <a:gd name="T5" fmla="*/ 2147483646 h 104"/>
                <a:gd name="T6" fmla="*/ 2147483646 w 27"/>
                <a:gd name="T7" fmla="*/ 2147483646 h 104"/>
                <a:gd name="T8" fmla="*/ 2147483646 w 27"/>
                <a:gd name="T9" fmla="*/ 2147483646 h 104"/>
                <a:gd name="T10" fmla="*/ 2147483646 w 27"/>
                <a:gd name="T11" fmla="*/ 2147483646 h 104"/>
                <a:gd name="T12" fmla="*/ 2147483646 w 27"/>
                <a:gd name="T13" fmla="*/ 2147483646 h 104"/>
                <a:gd name="T14" fmla="*/ 2147483646 w 27"/>
                <a:gd name="T15" fmla="*/ 2147483646 h 104"/>
                <a:gd name="T16" fmla="*/ 2147483646 w 27"/>
                <a:gd name="T17" fmla="*/ 2147483646 h 104"/>
                <a:gd name="T18" fmla="*/ 2147483646 w 27"/>
                <a:gd name="T19" fmla="*/ 2147483646 h 104"/>
                <a:gd name="T20" fmla="*/ 2147483646 w 27"/>
                <a:gd name="T21" fmla="*/ 2147483646 h 104"/>
                <a:gd name="T22" fmla="*/ 2147483646 w 27"/>
                <a:gd name="T23" fmla="*/ 2147483646 h 104"/>
                <a:gd name="T24" fmla="*/ 2147483646 w 27"/>
                <a:gd name="T25" fmla="*/ 2147483646 h 104"/>
                <a:gd name="T26" fmla="*/ 2147483646 w 27"/>
                <a:gd name="T27" fmla="*/ 2147483646 h 104"/>
                <a:gd name="T28" fmla="*/ 0 w 27"/>
                <a:gd name="T29" fmla="*/ 2147483646 h 104"/>
                <a:gd name="T30" fmla="*/ 2147483646 w 27"/>
                <a:gd name="T31" fmla="*/ 2147483646 h 104"/>
                <a:gd name="T32" fmla="*/ 2147483646 w 27"/>
                <a:gd name="T33" fmla="*/ 2147483646 h 104"/>
                <a:gd name="T34" fmla="*/ 2147483646 w 27"/>
                <a:gd name="T35" fmla="*/ 0 h 104"/>
                <a:gd name="T36" fmla="*/ 2147483646 w 27"/>
                <a:gd name="T37" fmla="*/ 0 h 1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104"/>
                <a:gd name="T59" fmla="*/ 27 w 27"/>
                <a:gd name="T60" fmla="*/ 104 h 1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104">
                  <a:moveTo>
                    <a:pt x="27" y="0"/>
                  </a:moveTo>
                  <a:lnTo>
                    <a:pt x="25" y="1"/>
                  </a:lnTo>
                  <a:lnTo>
                    <a:pt x="24" y="3"/>
                  </a:lnTo>
                  <a:lnTo>
                    <a:pt x="22" y="9"/>
                  </a:lnTo>
                  <a:lnTo>
                    <a:pt x="20" y="18"/>
                  </a:lnTo>
                  <a:lnTo>
                    <a:pt x="17" y="31"/>
                  </a:lnTo>
                  <a:lnTo>
                    <a:pt x="16" y="49"/>
                  </a:lnTo>
                  <a:lnTo>
                    <a:pt x="17" y="73"/>
                  </a:lnTo>
                  <a:lnTo>
                    <a:pt x="20" y="104"/>
                  </a:lnTo>
                  <a:lnTo>
                    <a:pt x="4" y="104"/>
                  </a:lnTo>
                  <a:lnTo>
                    <a:pt x="4" y="100"/>
                  </a:lnTo>
                  <a:lnTo>
                    <a:pt x="3" y="92"/>
                  </a:lnTo>
                  <a:lnTo>
                    <a:pt x="2" y="79"/>
                  </a:lnTo>
                  <a:lnTo>
                    <a:pt x="1" y="64"/>
                  </a:lnTo>
                  <a:lnTo>
                    <a:pt x="0" y="47"/>
                  </a:lnTo>
                  <a:lnTo>
                    <a:pt x="1" y="30"/>
                  </a:lnTo>
                  <a:lnTo>
                    <a:pt x="3" y="14"/>
                  </a:lnTo>
                  <a:lnTo>
                    <a:pt x="9" y="0"/>
                  </a:lnTo>
                  <a:lnTo>
                    <a:pt x="27"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0" name="Freeform 191"/>
            <p:cNvSpPr>
              <a:spLocks/>
            </p:cNvSpPr>
            <p:nvPr/>
          </p:nvSpPr>
          <p:spPr bwMode="auto">
            <a:xfrm>
              <a:off x="2961606" y="3213603"/>
              <a:ext cx="37975" cy="195388"/>
            </a:xfrm>
            <a:custGeom>
              <a:avLst/>
              <a:gdLst>
                <a:gd name="T0" fmla="*/ 2147483646 w 17"/>
                <a:gd name="T1" fmla="*/ 2147483646 h 82"/>
                <a:gd name="T2" fmla="*/ 2147483646 w 17"/>
                <a:gd name="T3" fmla="*/ 2147483646 h 82"/>
                <a:gd name="T4" fmla="*/ 2147483646 w 17"/>
                <a:gd name="T5" fmla="*/ 2147483646 h 82"/>
                <a:gd name="T6" fmla="*/ 2147483646 w 17"/>
                <a:gd name="T7" fmla="*/ 2147483646 h 82"/>
                <a:gd name="T8" fmla="*/ 2147483646 w 17"/>
                <a:gd name="T9" fmla="*/ 2147483646 h 82"/>
                <a:gd name="T10" fmla="*/ 0 w 17"/>
                <a:gd name="T11" fmla="*/ 2147483646 h 82"/>
                <a:gd name="T12" fmla="*/ 2147483646 w 17"/>
                <a:gd name="T13" fmla="*/ 2147483646 h 82"/>
                <a:gd name="T14" fmla="*/ 2147483646 w 17"/>
                <a:gd name="T15" fmla="*/ 2147483646 h 82"/>
                <a:gd name="T16" fmla="*/ 2147483646 w 17"/>
                <a:gd name="T17" fmla="*/ 2147483646 h 82"/>
                <a:gd name="T18" fmla="*/ 2147483646 w 17"/>
                <a:gd name="T19" fmla="*/ 2147483646 h 82"/>
                <a:gd name="T20" fmla="*/ 2147483646 w 17"/>
                <a:gd name="T21" fmla="*/ 2147483646 h 82"/>
                <a:gd name="T22" fmla="*/ 2147483646 w 17"/>
                <a:gd name="T23" fmla="*/ 2147483646 h 82"/>
                <a:gd name="T24" fmla="*/ 2147483646 w 17"/>
                <a:gd name="T25" fmla="*/ 2147483646 h 82"/>
                <a:gd name="T26" fmla="*/ 2147483646 w 17"/>
                <a:gd name="T27" fmla="*/ 2147483646 h 82"/>
                <a:gd name="T28" fmla="*/ 2147483646 w 17"/>
                <a:gd name="T29" fmla="*/ 2147483646 h 82"/>
                <a:gd name="T30" fmla="*/ 2147483646 w 17"/>
                <a:gd name="T31" fmla="*/ 2147483646 h 82"/>
                <a:gd name="T32" fmla="*/ 2147483646 w 17"/>
                <a:gd name="T33" fmla="*/ 2147483646 h 82"/>
                <a:gd name="T34" fmla="*/ 2147483646 w 17"/>
                <a:gd name="T35" fmla="*/ 2147483646 h 82"/>
                <a:gd name="T36" fmla="*/ 2147483646 w 17"/>
                <a:gd name="T37" fmla="*/ 2147483646 h 82"/>
                <a:gd name="T38" fmla="*/ 2147483646 w 17"/>
                <a:gd name="T39" fmla="*/ 2147483646 h 82"/>
                <a:gd name="T40" fmla="*/ 2147483646 w 17"/>
                <a:gd name="T41" fmla="*/ 2147483646 h 82"/>
                <a:gd name="T42" fmla="*/ 2147483646 w 17"/>
                <a:gd name="T43" fmla="*/ 0 h 82"/>
                <a:gd name="T44" fmla="*/ 2147483646 w 17"/>
                <a:gd name="T45" fmla="*/ 0 h 82"/>
                <a:gd name="T46" fmla="*/ 2147483646 w 17"/>
                <a:gd name="T47" fmla="*/ 2147483646 h 82"/>
                <a:gd name="T48" fmla="*/ 2147483646 w 17"/>
                <a:gd name="T49" fmla="*/ 2147483646 h 82"/>
                <a:gd name="T50" fmla="*/ 2147483646 w 17"/>
                <a:gd name="T51" fmla="*/ 2147483646 h 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82"/>
                <a:gd name="T80" fmla="*/ 17 w 17"/>
                <a:gd name="T81" fmla="*/ 82 h 8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82">
                  <a:moveTo>
                    <a:pt x="6" y="2"/>
                  </a:moveTo>
                  <a:lnTo>
                    <a:pt x="6" y="4"/>
                  </a:lnTo>
                  <a:lnTo>
                    <a:pt x="4" y="8"/>
                  </a:lnTo>
                  <a:lnTo>
                    <a:pt x="2" y="15"/>
                  </a:lnTo>
                  <a:lnTo>
                    <a:pt x="1" y="26"/>
                  </a:lnTo>
                  <a:lnTo>
                    <a:pt x="0" y="38"/>
                  </a:lnTo>
                  <a:lnTo>
                    <a:pt x="1" y="50"/>
                  </a:lnTo>
                  <a:lnTo>
                    <a:pt x="2" y="66"/>
                  </a:lnTo>
                  <a:lnTo>
                    <a:pt x="4" y="82"/>
                  </a:lnTo>
                  <a:lnTo>
                    <a:pt x="16" y="81"/>
                  </a:lnTo>
                  <a:lnTo>
                    <a:pt x="16" y="78"/>
                  </a:lnTo>
                  <a:lnTo>
                    <a:pt x="15" y="73"/>
                  </a:lnTo>
                  <a:lnTo>
                    <a:pt x="14" y="62"/>
                  </a:lnTo>
                  <a:lnTo>
                    <a:pt x="13" y="50"/>
                  </a:lnTo>
                  <a:lnTo>
                    <a:pt x="11" y="38"/>
                  </a:lnTo>
                  <a:lnTo>
                    <a:pt x="11" y="25"/>
                  </a:lnTo>
                  <a:lnTo>
                    <a:pt x="14" y="12"/>
                  </a:lnTo>
                  <a:lnTo>
                    <a:pt x="17"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1" name="Freeform 192"/>
            <p:cNvSpPr>
              <a:spLocks/>
            </p:cNvSpPr>
            <p:nvPr/>
          </p:nvSpPr>
          <p:spPr bwMode="auto">
            <a:xfrm>
              <a:off x="2963841" y="3227900"/>
              <a:ext cx="31273" cy="164411"/>
            </a:xfrm>
            <a:custGeom>
              <a:avLst/>
              <a:gdLst>
                <a:gd name="T0" fmla="*/ 2147483646 w 14"/>
                <a:gd name="T1" fmla="*/ 2147483646 h 69"/>
                <a:gd name="T2" fmla="*/ 2147483646 w 14"/>
                <a:gd name="T3" fmla="*/ 2147483646 h 69"/>
                <a:gd name="T4" fmla="*/ 2147483646 w 14"/>
                <a:gd name="T5" fmla="*/ 2147483646 h 69"/>
                <a:gd name="T6" fmla="*/ 2147483646 w 14"/>
                <a:gd name="T7" fmla="*/ 2147483646 h 69"/>
                <a:gd name="T8" fmla="*/ 2147483646 w 14"/>
                <a:gd name="T9" fmla="*/ 2147483646 h 69"/>
                <a:gd name="T10" fmla="*/ 0 w 14"/>
                <a:gd name="T11" fmla="*/ 2147483646 h 69"/>
                <a:gd name="T12" fmla="*/ 0 w 14"/>
                <a:gd name="T13" fmla="*/ 2147483646 h 69"/>
                <a:gd name="T14" fmla="*/ 2147483646 w 14"/>
                <a:gd name="T15" fmla="*/ 2147483646 h 69"/>
                <a:gd name="T16" fmla="*/ 2147483646 w 14"/>
                <a:gd name="T17" fmla="*/ 2147483646 h 69"/>
                <a:gd name="T18" fmla="*/ 2147483646 w 14"/>
                <a:gd name="T19" fmla="*/ 2147483646 h 69"/>
                <a:gd name="T20" fmla="*/ 2147483646 w 14"/>
                <a:gd name="T21" fmla="*/ 2147483646 h 69"/>
                <a:gd name="T22" fmla="*/ 2147483646 w 14"/>
                <a:gd name="T23" fmla="*/ 2147483646 h 69"/>
                <a:gd name="T24" fmla="*/ 2147483646 w 14"/>
                <a:gd name="T25" fmla="*/ 2147483646 h 69"/>
                <a:gd name="T26" fmla="*/ 2147483646 w 14"/>
                <a:gd name="T27" fmla="*/ 2147483646 h 69"/>
                <a:gd name="T28" fmla="*/ 2147483646 w 14"/>
                <a:gd name="T29" fmla="*/ 2147483646 h 69"/>
                <a:gd name="T30" fmla="*/ 2147483646 w 14"/>
                <a:gd name="T31" fmla="*/ 2147483646 h 69"/>
                <a:gd name="T32" fmla="*/ 2147483646 w 14"/>
                <a:gd name="T33" fmla="*/ 2147483646 h 69"/>
                <a:gd name="T34" fmla="*/ 2147483646 w 14"/>
                <a:gd name="T35" fmla="*/ 2147483646 h 69"/>
                <a:gd name="T36" fmla="*/ 2147483646 w 14"/>
                <a:gd name="T37" fmla="*/ 2147483646 h 69"/>
                <a:gd name="T38" fmla="*/ 2147483646 w 14"/>
                <a:gd name="T39" fmla="*/ 2147483646 h 69"/>
                <a:gd name="T40" fmla="*/ 2147483646 w 14"/>
                <a:gd name="T41" fmla="*/ 0 h 69"/>
                <a:gd name="T42" fmla="*/ 2147483646 w 14"/>
                <a:gd name="T43" fmla="*/ 0 h 69"/>
                <a:gd name="T44" fmla="*/ 2147483646 w 14"/>
                <a:gd name="T45" fmla="*/ 0 h 69"/>
                <a:gd name="T46" fmla="*/ 2147483646 w 14"/>
                <a:gd name="T47" fmla="*/ 0 h 69"/>
                <a:gd name="T48" fmla="*/ 2147483646 w 14"/>
                <a:gd name="T49" fmla="*/ 2147483646 h 69"/>
                <a:gd name="T50" fmla="*/ 2147483646 w 14"/>
                <a:gd name="T51" fmla="*/ 2147483646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
                <a:gd name="T79" fmla="*/ 0 h 69"/>
                <a:gd name="T80" fmla="*/ 14 w 14"/>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 h="69">
                  <a:moveTo>
                    <a:pt x="5" y="1"/>
                  </a:moveTo>
                  <a:lnTo>
                    <a:pt x="5" y="2"/>
                  </a:lnTo>
                  <a:lnTo>
                    <a:pt x="3" y="7"/>
                  </a:lnTo>
                  <a:lnTo>
                    <a:pt x="2" y="13"/>
                  </a:lnTo>
                  <a:lnTo>
                    <a:pt x="1" y="21"/>
                  </a:lnTo>
                  <a:lnTo>
                    <a:pt x="0" y="32"/>
                  </a:lnTo>
                  <a:lnTo>
                    <a:pt x="0" y="43"/>
                  </a:lnTo>
                  <a:lnTo>
                    <a:pt x="1" y="56"/>
                  </a:lnTo>
                  <a:lnTo>
                    <a:pt x="3" y="69"/>
                  </a:lnTo>
                  <a:lnTo>
                    <a:pt x="14" y="69"/>
                  </a:lnTo>
                  <a:lnTo>
                    <a:pt x="13" y="67"/>
                  </a:lnTo>
                  <a:lnTo>
                    <a:pt x="13" y="61"/>
                  </a:lnTo>
                  <a:lnTo>
                    <a:pt x="12" y="53"/>
                  </a:lnTo>
                  <a:lnTo>
                    <a:pt x="10" y="43"/>
                  </a:lnTo>
                  <a:lnTo>
                    <a:pt x="9" y="32"/>
                  </a:lnTo>
                  <a:lnTo>
                    <a:pt x="9" y="20"/>
                  </a:lnTo>
                  <a:lnTo>
                    <a:pt x="12" y="9"/>
                  </a:lnTo>
                  <a:lnTo>
                    <a:pt x="14" y="1"/>
                  </a:lnTo>
                  <a:lnTo>
                    <a:pt x="14" y="0"/>
                  </a:lnTo>
                  <a:lnTo>
                    <a:pt x="13" y="0"/>
                  </a:lnTo>
                  <a:lnTo>
                    <a:pt x="10" y="0"/>
                  </a:lnTo>
                  <a:lnTo>
                    <a:pt x="8" y="1"/>
                  </a:lnTo>
                  <a:lnTo>
                    <a:pt x="5" y="1"/>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2" name="Freeform 193"/>
            <p:cNvSpPr>
              <a:spLocks/>
            </p:cNvSpPr>
            <p:nvPr/>
          </p:nvSpPr>
          <p:spPr bwMode="auto">
            <a:xfrm>
              <a:off x="2966074" y="3242197"/>
              <a:ext cx="26805" cy="135818"/>
            </a:xfrm>
            <a:custGeom>
              <a:avLst/>
              <a:gdLst>
                <a:gd name="T0" fmla="*/ 2147483646 w 12"/>
                <a:gd name="T1" fmla="*/ 2147483646 h 57"/>
                <a:gd name="T2" fmla="*/ 2147483646 w 12"/>
                <a:gd name="T3" fmla="*/ 2147483646 h 57"/>
                <a:gd name="T4" fmla="*/ 2147483646 w 12"/>
                <a:gd name="T5" fmla="*/ 2147483646 h 57"/>
                <a:gd name="T6" fmla="*/ 2147483646 w 12"/>
                <a:gd name="T7" fmla="*/ 2147483646 h 57"/>
                <a:gd name="T8" fmla="*/ 0 w 12"/>
                <a:gd name="T9" fmla="*/ 2147483646 h 57"/>
                <a:gd name="T10" fmla="*/ 0 w 12"/>
                <a:gd name="T11" fmla="*/ 2147483646 h 57"/>
                <a:gd name="T12" fmla="*/ 0 w 12"/>
                <a:gd name="T13" fmla="*/ 2147483646 h 57"/>
                <a:gd name="T14" fmla="*/ 2147483646 w 12"/>
                <a:gd name="T15" fmla="*/ 2147483646 h 57"/>
                <a:gd name="T16" fmla="*/ 2147483646 w 12"/>
                <a:gd name="T17" fmla="*/ 2147483646 h 57"/>
                <a:gd name="T18" fmla="*/ 2147483646 w 12"/>
                <a:gd name="T19" fmla="*/ 2147483646 h 57"/>
                <a:gd name="T20" fmla="*/ 2147483646 w 12"/>
                <a:gd name="T21" fmla="*/ 2147483646 h 57"/>
                <a:gd name="T22" fmla="*/ 2147483646 w 12"/>
                <a:gd name="T23" fmla="*/ 2147483646 h 57"/>
                <a:gd name="T24" fmla="*/ 2147483646 w 12"/>
                <a:gd name="T25" fmla="*/ 2147483646 h 57"/>
                <a:gd name="T26" fmla="*/ 2147483646 w 12"/>
                <a:gd name="T27" fmla="*/ 2147483646 h 57"/>
                <a:gd name="T28" fmla="*/ 2147483646 w 12"/>
                <a:gd name="T29" fmla="*/ 2147483646 h 57"/>
                <a:gd name="T30" fmla="*/ 2147483646 w 12"/>
                <a:gd name="T31" fmla="*/ 2147483646 h 57"/>
                <a:gd name="T32" fmla="*/ 2147483646 w 12"/>
                <a:gd name="T33" fmla="*/ 2147483646 h 57"/>
                <a:gd name="T34" fmla="*/ 2147483646 w 12"/>
                <a:gd name="T35" fmla="*/ 0 h 57"/>
                <a:gd name="T36" fmla="*/ 2147483646 w 12"/>
                <a:gd name="T37" fmla="*/ 0 h 57"/>
                <a:gd name="T38" fmla="*/ 2147483646 w 12"/>
                <a:gd name="T39" fmla="*/ 0 h 57"/>
                <a:gd name="T40" fmla="*/ 2147483646 w 12"/>
                <a:gd name="T41" fmla="*/ 0 h 57"/>
                <a:gd name="T42" fmla="*/ 2147483646 w 12"/>
                <a:gd name="T43" fmla="*/ 0 h 57"/>
                <a:gd name="T44" fmla="*/ 2147483646 w 12"/>
                <a:gd name="T45" fmla="*/ 0 h 57"/>
                <a:gd name="T46" fmla="*/ 2147483646 w 12"/>
                <a:gd name="T47" fmla="*/ 0 h 57"/>
                <a:gd name="T48" fmla="*/ 2147483646 w 12"/>
                <a:gd name="T49" fmla="*/ 0 h 57"/>
                <a:gd name="T50" fmla="*/ 2147483646 w 12"/>
                <a:gd name="T51" fmla="*/ 2147483646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
                <a:gd name="T79" fmla="*/ 0 h 57"/>
                <a:gd name="T80" fmla="*/ 12 w 12"/>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 h="57">
                  <a:moveTo>
                    <a:pt x="4" y="1"/>
                  </a:moveTo>
                  <a:lnTo>
                    <a:pt x="2" y="2"/>
                  </a:lnTo>
                  <a:lnTo>
                    <a:pt x="2" y="5"/>
                  </a:lnTo>
                  <a:lnTo>
                    <a:pt x="1" y="10"/>
                  </a:lnTo>
                  <a:lnTo>
                    <a:pt x="0" y="17"/>
                  </a:lnTo>
                  <a:lnTo>
                    <a:pt x="0" y="26"/>
                  </a:lnTo>
                  <a:lnTo>
                    <a:pt x="0" y="35"/>
                  </a:lnTo>
                  <a:lnTo>
                    <a:pt x="1" y="45"/>
                  </a:lnTo>
                  <a:lnTo>
                    <a:pt x="2" y="57"/>
                  </a:lnTo>
                  <a:lnTo>
                    <a:pt x="11" y="56"/>
                  </a:lnTo>
                  <a:lnTo>
                    <a:pt x="11" y="55"/>
                  </a:lnTo>
                  <a:lnTo>
                    <a:pt x="9" y="50"/>
                  </a:lnTo>
                  <a:lnTo>
                    <a:pt x="9" y="43"/>
                  </a:lnTo>
                  <a:lnTo>
                    <a:pt x="8" y="35"/>
                  </a:lnTo>
                  <a:lnTo>
                    <a:pt x="7" y="26"/>
                  </a:lnTo>
                  <a:lnTo>
                    <a:pt x="8" y="16"/>
                  </a:lnTo>
                  <a:lnTo>
                    <a:pt x="9" y="8"/>
                  </a:lnTo>
                  <a:lnTo>
                    <a:pt x="12" y="0"/>
                  </a:lnTo>
                  <a:lnTo>
                    <a:pt x="11" y="0"/>
                  </a:lnTo>
                  <a:lnTo>
                    <a:pt x="9" y="0"/>
                  </a:lnTo>
                  <a:lnTo>
                    <a:pt x="8" y="0"/>
                  </a:lnTo>
                  <a:lnTo>
                    <a:pt x="6" y="0"/>
                  </a:lnTo>
                  <a:lnTo>
                    <a:pt x="4" y="1"/>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3" name="Freeform 194"/>
            <p:cNvSpPr>
              <a:spLocks/>
            </p:cNvSpPr>
            <p:nvPr/>
          </p:nvSpPr>
          <p:spPr bwMode="auto">
            <a:xfrm>
              <a:off x="2966074" y="3254110"/>
              <a:ext cx="20105" cy="107226"/>
            </a:xfrm>
            <a:custGeom>
              <a:avLst/>
              <a:gdLst>
                <a:gd name="T0" fmla="*/ 2147483646 w 9"/>
                <a:gd name="T1" fmla="*/ 2147483646 h 45"/>
                <a:gd name="T2" fmla="*/ 2147483646 w 9"/>
                <a:gd name="T3" fmla="*/ 2147483646 h 45"/>
                <a:gd name="T4" fmla="*/ 2147483646 w 9"/>
                <a:gd name="T5" fmla="*/ 2147483646 h 45"/>
                <a:gd name="T6" fmla="*/ 2147483646 w 9"/>
                <a:gd name="T7" fmla="*/ 2147483646 h 45"/>
                <a:gd name="T8" fmla="*/ 2147483646 w 9"/>
                <a:gd name="T9" fmla="*/ 2147483646 h 45"/>
                <a:gd name="T10" fmla="*/ 0 w 9"/>
                <a:gd name="T11" fmla="*/ 2147483646 h 45"/>
                <a:gd name="T12" fmla="*/ 0 w 9"/>
                <a:gd name="T13" fmla="*/ 2147483646 h 45"/>
                <a:gd name="T14" fmla="*/ 2147483646 w 9"/>
                <a:gd name="T15" fmla="*/ 2147483646 h 45"/>
                <a:gd name="T16" fmla="*/ 2147483646 w 9"/>
                <a:gd name="T17" fmla="*/ 2147483646 h 45"/>
                <a:gd name="T18" fmla="*/ 2147483646 w 9"/>
                <a:gd name="T19" fmla="*/ 2147483646 h 45"/>
                <a:gd name="T20" fmla="*/ 2147483646 w 9"/>
                <a:gd name="T21" fmla="*/ 2147483646 h 45"/>
                <a:gd name="T22" fmla="*/ 2147483646 w 9"/>
                <a:gd name="T23" fmla="*/ 2147483646 h 45"/>
                <a:gd name="T24" fmla="*/ 2147483646 w 9"/>
                <a:gd name="T25" fmla="*/ 2147483646 h 45"/>
                <a:gd name="T26" fmla="*/ 2147483646 w 9"/>
                <a:gd name="T27" fmla="*/ 2147483646 h 45"/>
                <a:gd name="T28" fmla="*/ 2147483646 w 9"/>
                <a:gd name="T29" fmla="*/ 2147483646 h 45"/>
                <a:gd name="T30" fmla="*/ 2147483646 w 9"/>
                <a:gd name="T31" fmla="*/ 2147483646 h 45"/>
                <a:gd name="T32" fmla="*/ 2147483646 w 9"/>
                <a:gd name="T33" fmla="*/ 2147483646 h 45"/>
                <a:gd name="T34" fmla="*/ 2147483646 w 9"/>
                <a:gd name="T35" fmla="*/ 2147483646 h 45"/>
                <a:gd name="T36" fmla="*/ 2147483646 w 9"/>
                <a:gd name="T37" fmla="*/ 2147483646 h 45"/>
                <a:gd name="T38" fmla="*/ 2147483646 w 9"/>
                <a:gd name="T39" fmla="*/ 2147483646 h 45"/>
                <a:gd name="T40" fmla="*/ 2147483646 w 9"/>
                <a:gd name="T41" fmla="*/ 2147483646 h 45"/>
                <a:gd name="T42" fmla="*/ 2147483646 w 9"/>
                <a:gd name="T43" fmla="*/ 0 h 45"/>
                <a:gd name="T44" fmla="*/ 2147483646 w 9"/>
                <a:gd name="T45" fmla="*/ 0 h 45"/>
                <a:gd name="T46" fmla="*/ 2147483646 w 9"/>
                <a:gd name="T47" fmla="*/ 2147483646 h 45"/>
                <a:gd name="T48" fmla="*/ 2147483646 w 9"/>
                <a:gd name="T49" fmla="*/ 2147483646 h 45"/>
                <a:gd name="T50" fmla="*/ 2147483646 w 9"/>
                <a:gd name="T51" fmla="*/ 2147483646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45"/>
                <a:gd name="T80" fmla="*/ 9 w 9"/>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45">
                  <a:moveTo>
                    <a:pt x="4" y="1"/>
                  </a:moveTo>
                  <a:lnTo>
                    <a:pt x="2" y="2"/>
                  </a:lnTo>
                  <a:lnTo>
                    <a:pt x="2" y="4"/>
                  </a:lnTo>
                  <a:lnTo>
                    <a:pt x="1" y="9"/>
                  </a:lnTo>
                  <a:lnTo>
                    <a:pt x="1" y="14"/>
                  </a:lnTo>
                  <a:lnTo>
                    <a:pt x="0" y="21"/>
                  </a:lnTo>
                  <a:lnTo>
                    <a:pt x="0" y="28"/>
                  </a:lnTo>
                  <a:lnTo>
                    <a:pt x="1" y="37"/>
                  </a:lnTo>
                  <a:lnTo>
                    <a:pt x="2" y="45"/>
                  </a:lnTo>
                  <a:lnTo>
                    <a:pt x="9" y="45"/>
                  </a:lnTo>
                  <a:lnTo>
                    <a:pt x="9" y="44"/>
                  </a:lnTo>
                  <a:lnTo>
                    <a:pt x="8" y="40"/>
                  </a:lnTo>
                  <a:lnTo>
                    <a:pt x="7" y="35"/>
                  </a:lnTo>
                  <a:lnTo>
                    <a:pt x="7" y="28"/>
                  </a:lnTo>
                  <a:lnTo>
                    <a:pt x="6" y="21"/>
                  </a:lnTo>
                  <a:lnTo>
                    <a:pt x="7" y="14"/>
                  </a:lnTo>
                  <a:lnTo>
                    <a:pt x="7" y="7"/>
                  </a:lnTo>
                  <a:lnTo>
                    <a:pt x="9" y="1"/>
                  </a:lnTo>
                  <a:lnTo>
                    <a:pt x="9" y="0"/>
                  </a:lnTo>
                  <a:lnTo>
                    <a:pt x="8"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4" name="Freeform 195"/>
            <p:cNvSpPr>
              <a:spLocks/>
            </p:cNvSpPr>
            <p:nvPr/>
          </p:nvSpPr>
          <p:spPr bwMode="auto">
            <a:xfrm>
              <a:off x="2968308" y="3266025"/>
              <a:ext cx="15636" cy="81015"/>
            </a:xfrm>
            <a:custGeom>
              <a:avLst/>
              <a:gdLst>
                <a:gd name="T0" fmla="*/ 2147483646 w 7"/>
                <a:gd name="T1" fmla="*/ 2147483646 h 34"/>
                <a:gd name="T2" fmla="*/ 2147483646 w 7"/>
                <a:gd name="T3" fmla="*/ 2147483646 h 34"/>
                <a:gd name="T4" fmla="*/ 2147483646 w 7"/>
                <a:gd name="T5" fmla="*/ 2147483646 h 34"/>
                <a:gd name="T6" fmla="*/ 0 w 7"/>
                <a:gd name="T7" fmla="*/ 2147483646 h 34"/>
                <a:gd name="T8" fmla="*/ 0 w 7"/>
                <a:gd name="T9" fmla="*/ 2147483646 h 34"/>
                <a:gd name="T10" fmla="*/ 0 w 7"/>
                <a:gd name="T11" fmla="*/ 2147483646 h 34"/>
                <a:gd name="T12" fmla="*/ 0 w 7"/>
                <a:gd name="T13" fmla="*/ 2147483646 h 34"/>
                <a:gd name="T14" fmla="*/ 0 w 7"/>
                <a:gd name="T15" fmla="*/ 2147483646 h 34"/>
                <a:gd name="T16" fmla="*/ 2147483646 w 7"/>
                <a:gd name="T17" fmla="*/ 2147483646 h 34"/>
                <a:gd name="T18" fmla="*/ 2147483646 w 7"/>
                <a:gd name="T19" fmla="*/ 2147483646 h 34"/>
                <a:gd name="T20" fmla="*/ 2147483646 w 7"/>
                <a:gd name="T21" fmla="*/ 2147483646 h 34"/>
                <a:gd name="T22" fmla="*/ 2147483646 w 7"/>
                <a:gd name="T23" fmla="*/ 2147483646 h 34"/>
                <a:gd name="T24" fmla="*/ 2147483646 w 7"/>
                <a:gd name="T25" fmla="*/ 2147483646 h 34"/>
                <a:gd name="T26" fmla="*/ 2147483646 w 7"/>
                <a:gd name="T27" fmla="*/ 2147483646 h 34"/>
                <a:gd name="T28" fmla="*/ 2147483646 w 7"/>
                <a:gd name="T29" fmla="*/ 2147483646 h 34"/>
                <a:gd name="T30" fmla="*/ 2147483646 w 7"/>
                <a:gd name="T31" fmla="*/ 2147483646 h 34"/>
                <a:gd name="T32" fmla="*/ 2147483646 w 7"/>
                <a:gd name="T33" fmla="*/ 2147483646 h 34"/>
                <a:gd name="T34" fmla="*/ 2147483646 w 7"/>
                <a:gd name="T35" fmla="*/ 2147483646 h 34"/>
                <a:gd name="T36" fmla="*/ 2147483646 w 7"/>
                <a:gd name="T37" fmla="*/ 2147483646 h 34"/>
                <a:gd name="T38" fmla="*/ 2147483646 w 7"/>
                <a:gd name="T39" fmla="*/ 0 h 34"/>
                <a:gd name="T40" fmla="*/ 2147483646 w 7"/>
                <a:gd name="T41" fmla="*/ 0 h 34"/>
                <a:gd name="T42" fmla="*/ 2147483646 w 7"/>
                <a:gd name="T43" fmla="*/ 0 h 34"/>
                <a:gd name="T44" fmla="*/ 2147483646 w 7"/>
                <a:gd name="T45" fmla="*/ 0 h 34"/>
                <a:gd name="T46" fmla="*/ 2147483646 w 7"/>
                <a:gd name="T47" fmla="*/ 0 h 34"/>
                <a:gd name="T48" fmla="*/ 2147483646 w 7"/>
                <a:gd name="T49" fmla="*/ 0 h 34"/>
                <a:gd name="T50" fmla="*/ 2147483646 w 7"/>
                <a:gd name="T51" fmla="*/ 2147483646 h 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
                <a:gd name="T79" fmla="*/ 0 h 34"/>
                <a:gd name="T80" fmla="*/ 7 w 7"/>
                <a:gd name="T81" fmla="*/ 34 h 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 h="34">
                  <a:moveTo>
                    <a:pt x="3" y="2"/>
                  </a:moveTo>
                  <a:lnTo>
                    <a:pt x="1" y="2"/>
                  </a:lnTo>
                  <a:lnTo>
                    <a:pt x="1" y="4"/>
                  </a:lnTo>
                  <a:lnTo>
                    <a:pt x="0" y="6"/>
                  </a:lnTo>
                  <a:lnTo>
                    <a:pt x="0" y="11"/>
                  </a:lnTo>
                  <a:lnTo>
                    <a:pt x="0" y="16"/>
                  </a:lnTo>
                  <a:lnTo>
                    <a:pt x="0" y="21"/>
                  </a:lnTo>
                  <a:lnTo>
                    <a:pt x="0" y="27"/>
                  </a:lnTo>
                  <a:lnTo>
                    <a:pt x="1" y="34"/>
                  </a:lnTo>
                  <a:lnTo>
                    <a:pt x="6" y="34"/>
                  </a:lnTo>
                  <a:lnTo>
                    <a:pt x="6" y="33"/>
                  </a:lnTo>
                  <a:lnTo>
                    <a:pt x="6" y="30"/>
                  </a:lnTo>
                  <a:lnTo>
                    <a:pt x="5" y="26"/>
                  </a:lnTo>
                  <a:lnTo>
                    <a:pt x="5" y="21"/>
                  </a:lnTo>
                  <a:lnTo>
                    <a:pt x="5" y="16"/>
                  </a:lnTo>
                  <a:lnTo>
                    <a:pt x="5" y="11"/>
                  </a:lnTo>
                  <a:lnTo>
                    <a:pt x="5" y="5"/>
                  </a:lnTo>
                  <a:lnTo>
                    <a:pt x="7" y="2"/>
                  </a:lnTo>
                  <a:lnTo>
                    <a:pt x="7" y="0"/>
                  </a:lnTo>
                  <a:lnTo>
                    <a:pt x="6" y="0"/>
                  </a:lnTo>
                  <a:lnTo>
                    <a:pt x="5" y="0"/>
                  </a:lnTo>
                  <a:lnTo>
                    <a:pt x="4" y="0"/>
                  </a:lnTo>
                  <a:lnTo>
                    <a:pt x="3" y="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5" name="Freeform 196"/>
            <p:cNvSpPr>
              <a:spLocks/>
            </p:cNvSpPr>
            <p:nvPr/>
          </p:nvSpPr>
          <p:spPr bwMode="auto">
            <a:xfrm>
              <a:off x="3182749" y="3189775"/>
              <a:ext cx="51376" cy="216833"/>
            </a:xfrm>
            <a:custGeom>
              <a:avLst/>
              <a:gdLst>
                <a:gd name="T0" fmla="*/ 2147483646 w 23"/>
                <a:gd name="T1" fmla="*/ 2147483646 h 91"/>
                <a:gd name="T2" fmla="*/ 2147483646 w 23"/>
                <a:gd name="T3" fmla="*/ 2147483646 h 91"/>
                <a:gd name="T4" fmla="*/ 2147483646 w 23"/>
                <a:gd name="T5" fmla="*/ 2147483646 h 91"/>
                <a:gd name="T6" fmla="*/ 2147483646 w 23"/>
                <a:gd name="T7" fmla="*/ 2147483646 h 91"/>
                <a:gd name="T8" fmla="*/ 2147483646 w 23"/>
                <a:gd name="T9" fmla="*/ 2147483646 h 91"/>
                <a:gd name="T10" fmla="*/ 2147483646 w 23"/>
                <a:gd name="T11" fmla="*/ 2147483646 h 91"/>
                <a:gd name="T12" fmla="*/ 2147483646 w 23"/>
                <a:gd name="T13" fmla="*/ 2147483646 h 91"/>
                <a:gd name="T14" fmla="*/ 2147483646 w 23"/>
                <a:gd name="T15" fmla="*/ 2147483646 h 91"/>
                <a:gd name="T16" fmla="*/ 2147483646 w 23"/>
                <a:gd name="T17" fmla="*/ 2147483646 h 91"/>
                <a:gd name="T18" fmla="*/ 2147483646 w 23"/>
                <a:gd name="T19" fmla="*/ 2147483646 h 91"/>
                <a:gd name="T20" fmla="*/ 2147483646 w 23"/>
                <a:gd name="T21" fmla="*/ 2147483646 h 91"/>
                <a:gd name="T22" fmla="*/ 2147483646 w 23"/>
                <a:gd name="T23" fmla="*/ 2147483646 h 91"/>
                <a:gd name="T24" fmla="*/ 2147483646 w 23"/>
                <a:gd name="T25" fmla="*/ 2147483646 h 91"/>
                <a:gd name="T26" fmla="*/ 0 w 23"/>
                <a:gd name="T27" fmla="*/ 2147483646 h 91"/>
                <a:gd name="T28" fmla="*/ 0 w 23"/>
                <a:gd name="T29" fmla="*/ 2147483646 h 91"/>
                <a:gd name="T30" fmla="*/ 2147483646 w 23"/>
                <a:gd name="T31" fmla="*/ 2147483646 h 91"/>
                <a:gd name="T32" fmla="*/ 2147483646 w 23"/>
                <a:gd name="T33" fmla="*/ 2147483646 h 91"/>
                <a:gd name="T34" fmla="*/ 2147483646 w 23"/>
                <a:gd name="T35" fmla="*/ 0 h 91"/>
                <a:gd name="T36" fmla="*/ 2147483646 w 23"/>
                <a:gd name="T37" fmla="*/ 2147483646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91"/>
                <a:gd name="T59" fmla="*/ 23 w 23"/>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91">
                  <a:moveTo>
                    <a:pt x="23" y="1"/>
                  </a:moveTo>
                  <a:lnTo>
                    <a:pt x="22" y="1"/>
                  </a:lnTo>
                  <a:lnTo>
                    <a:pt x="21" y="3"/>
                  </a:lnTo>
                  <a:lnTo>
                    <a:pt x="19" y="8"/>
                  </a:lnTo>
                  <a:lnTo>
                    <a:pt x="16" y="16"/>
                  </a:lnTo>
                  <a:lnTo>
                    <a:pt x="15" y="28"/>
                  </a:lnTo>
                  <a:lnTo>
                    <a:pt x="14" y="43"/>
                  </a:lnTo>
                  <a:lnTo>
                    <a:pt x="15" y="64"/>
                  </a:lnTo>
                  <a:lnTo>
                    <a:pt x="17" y="91"/>
                  </a:lnTo>
                  <a:lnTo>
                    <a:pt x="5" y="91"/>
                  </a:lnTo>
                  <a:lnTo>
                    <a:pt x="3" y="87"/>
                  </a:lnTo>
                  <a:lnTo>
                    <a:pt x="2" y="80"/>
                  </a:lnTo>
                  <a:lnTo>
                    <a:pt x="1" y="70"/>
                  </a:lnTo>
                  <a:lnTo>
                    <a:pt x="0" y="56"/>
                  </a:lnTo>
                  <a:lnTo>
                    <a:pt x="0" y="42"/>
                  </a:lnTo>
                  <a:lnTo>
                    <a:pt x="1" y="27"/>
                  </a:lnTo>
                  <a:lnTo>
                    <a:pt x="3" y="12"/>
                  </a:lnTo>
                  <a:lnTo>
                    <a:pt x="7" y="0"/>
                  </a:lnTo>
                  <a:lnTo>
                    <a:pt x="23" y="1"/>
                  </a:lnTo>
                  <a:close/>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6" name="Freeform 197"/>
            <p:cNvSpPr>
              <a:spLocks/>
            </p:cNvSpPr>
            <p:nvPr/>
          </p:nvSpPr>
          <p:spPr bwMode="auto">
            <a:xfrm>
              <a:off x="3184982" y="3206456"/>
              <a:ext cx="42442" cy="183475"/>
            </a:xfrm>
            <a:custGeom>
              <a:avLst/>
              <a:gdLst>
                <a:gd name="T0" fmla="*/ 2147483646 w 19"/>
                <a:gd name="T1" fmla="*/ 0 h 77"/>
                <a:gd name="T2" fmla="*/ 2147483646 w 19"/>
                <a:gd name="T3" fmla="*/ 2147483646 h 77"/>
                <a:gd name="T4" fmla="*/ 2147483646 w 19"/>
                <a:gd name="T5" fmla="*/ 2147483646 h 77"/>
                <a:gd name="T6" fmla="*/ 2147483646 w 19"/>
                <a:gd name="T7" fmla="*/ 2147483646 h 77"/>
                <a:gd name="T8" fmla="*/ 2147483646 w 19"/>
                <a:gd name="T9" fmla="*/ 2147483646 h 77"/>
                <a:gd name="T10" fmla="*/ 2147483646 w 19"/>
                <a:gd name="T11" fmla="*/ 2147483646 h 77"/>
                <a:gd name="T12" fmla="*/ 2147483646 w 19"/>
                <a:gd name="T13" fmla="*/ 2147483646 h 77"/>
                <a:gd name="T14" fmla="*/ 2147483646 w 19"/>
                <a:gd name="T15" fmla="*/ 2147483646 h 77"/>
                <a:gd name="T16" fmla="*/ 2147483646 w 19"/>
                <a:gd name="T17" fmla="*/ 2147483646 h 77"/>
                <a:gd name="T18" fmla="*/ 2147483646 w 19"/>
                <a:gd name="T19" fmla="*/ 2147483646 h 77"/>
                <a:gd name="T20" fmla="*/ 2147483646 w 19"/>
                <a:gd name="T21" fmla="*/ 2147483646 h 77"/>
                <a:gd name="T22" fmla="*/ 2147483646 w 19"/>
                <a:gd name="T23" fmla="*/ 2147483646 h 77"/>
                <a:gd name="T24" fmla="*/ 2147483646 w 19"/>
                <a:gd name="T25" fmla="*/ 2147483646 h 77"/>
                <a:gd name="T26" fmla="*/ 0 w 19"/>
                <a:gd name="T27" fmla="*/ 2147483646 h 77"/>
                <a:gd name="T28" fmla="*/ 0 w 19"/>
                <a:gd name="T29" fmla="*/ 2147483646 h 77"/>
                <a:gd name="T30" fmla="*/ 0 w 19"/>
                <a:gd name="T31" fmla="*/ 2147483646 h 77"/>
                <a:gd name="T32" fmla="*/ 2147483646 w 19"/>
                <a:gd name="T33" fmla="*/ 2147483646 h 77"/>
                <a:gd name="T34" fmla="*/ 2147483646 w 19"/>
                <a:gd name="T35" fmla="*/ 0 h 77"/>
                <a:gd name="T36" fmla="*/ 2147483646 w 19"/>
                <a:gd name="T37" fmla="*/ 0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77"/>
                <a:gd name="T59" fmla="*/ 19 w 19"/>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77">
                  <a:moveTo>
                    <a:pt x="19" y="0"/>
                  </a:moveTo>
                  <a:lnTo>
                    <a:pt x="19" y="1"/>
                  </a:lnTo>
                  <a:lnTo>
                    <a:pt x="18" y="2"/>
                  </a:lnTo>
                  <a:lnTo>
                    <a:pt x="16" y="7"/>
                  </a:lnTo>
                  <a:lnTo>
                    <a:pt x="14" y="12"/>
                  </a:lnTo>
                  <a:lnTo>
                    <a:pt x="13" y="23"/>
                  </a:lnTo>
                  <a:lnTo>
                    <a:pt x="12" y="36"/>
                  </a:lnTo>
                  <a:lnTo>
                    <a:pt x="13" y="53"/>
                  </a:lnTo>
                  <a:lnTo>
                    <a:pt x="14" y="77"/>
                  </a:lnTo>
                  <a:lnTo>
                    <a:pt x="4" y="77"/>
                  </a:lnTo>
                  <a:lnTo>
                    <a:pt x="4" y="74"/>
                  </a:lnTo>
                  <a:lnTo>
                    <a:pt x="2" y="69"/>
                  </a:lnTo>
                  <a:lnTo>
                    <a:pt x="1" y="59"/>
                  </a:lnTo>
                  <a:lnTo>
                    <a:pt x="0" y="48"/>
                  </a:lnTo>
                  <a:lnTo>
                    <a:pt x="0" y="35"/>
                  </a:lnTo>
                  <a:lnTo>
                    <a:pt x="0" y="22"/>
                  </a:lnTo>
                  <a:lnTo>
                    <a:pt x="2" y="10"/>
                  </a:lnTo>
                  <a:lnTo>
                    <a:pt x="6" y="0"/>
                  </a:lnTo>
                  <a:lnTo>
                    <a:pt x="19" y="0"/>
                  </a:lnTo>
                  <a:close/>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7" name="Freeform 198"/>
            <p:cNvSpPr>
              <a:spLocks/>
            </p:cNvSpPr>
            <p:nvPr/>
          </p:nvSpPr>
          <p:spPr bwMode="auto">
            <a:xfrm>
              <a:off x="3187217" y="3218369"/>
              <a:ext cx="33506" cy="154880"/>
            </a:xfrm>
            <a:custGeom>
              <a:avLst/>
              <a:gdLst>
                <a:gd name="T0" fmla="*/ 2147483646 w 15"/>
                <a:gd name="T1" fmla="*/ 0 h 65"/>
                <a:gd name="T2" fmla="*/ 2147483646 w 15"/>
                <a:gd name="T3" fmla="*/ 2147483646 h 65"/>
                <a:gd name="T4" fmla="*/ 2147483646 w 15"/>
                <a:gd name="T5" fmla="*/ 2147483646 h 65"/>
                <a:gd name="T6" fmla="*/ 2147483646 w 15"/>
                <a:gd name="T7" fmla="*/ 2147483646 h 65"/>
                <a:gd name="T8" fmla="*/ 2147483646 w 15"/>
                <a:gd name="T9" fmla="*/ 2147483646 h 65"/>
                <a:gd name="T10" fmla="*/ 2147483646 w 15"/>
                <a:gd name="T11" fmla="*/ 2147483646 h 65"/>
                <a:gd name="T12" fmla="*/ 2147483646 w 15"/>
                <a:gd name="T13" fmla="*/ 2147483646 h 65"/>
                <a:gd name="T14" fmla="*/ 2147483646 w 15"/>
                <a:gd name="T15" fmla="*/ 2147483646 h 65"/>
                <a:gd name="T16" fmla="*/ 2147483646 w 15"/>
                <a:gd name="T17" fmla="*/ 2147483646 h 65"/>
                <a:gd name="T18" fmla="*/ 2147483646 w 15"/>
                <a:gd name="T19" fmla="*/ 2147483646 h 65"/>
                <a:gd name="T20" fmla="*/ 2147483646 w 15"/>
                <a:gd name="T21" fmla="*/ 2147483646 h 65"/>
                <a:gd name="T22" fmla="*/ 2147483646 w 15"/>
                <a:gd name="T23" fmla="*/ 2147483646 h 65"/>
                <a:gd name="T24" fmla="*/ 0 w 15"/>
                <a:gd name="T25" fmla="*/ 2147483646 h 65"/>
                <a:gd name="T26" fmla="*/ 0 w 15"/>
                <a:gd name="T27" fmla="*/ 2147483646 h 65"/>
                <a:gd name="T28" fmla="*/ 0 w 15"/>
                <a:gd name="T29" fmla="*/ 2147483646 h 65"/>
                <a:gd name="T30" fmla="*/ 0 w 15"/>
                <a:gd name="T31" fmla="*/ 2147483646 h 65"/>
                <a:gd name="T32" fmla="*/ 2147483646 w 15"/>
                <a:gd name="T33" fmla="*/ 2147483646 h 65"/>
                <a:gd name="T34" fmla="*/ 2147483646 w 15"/>
                <a:gd name="T35" fmla="*/ 0 h 65"/>
                <a:gd name="T36" fmla="*/ 2147483646 w 15"/>
                <a:gd name="T37" fmla="*/ 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5"/>
                <a:gd name="T59" fmla="*/ 15 w 15"/>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5">
                  <a:moveTo>
                    <a:pt x="15" y="0"/>
                  </a:moveTo>
                  <a:lnTo>
                    <a:pt x="15" y="2"/>
                  </a:lnTo>
                  <a:lnTo>
                    <a:pt x="14" y="3"/>
                  </a:lnTo>
                  <a:lnTo>
                    <a:pt x="13" y="6"/>
                  </a:lnTo>
                  <a:lnTo>
                    <a:pt x="12" y="12"/>
                  </a:lnTo>
                  <a:lnTo>
                    <a:pt x="11" y="20"/>
                  </a:lnTo>
                  <a:lnTo>
                    <a:pt x="10" y="31"/>
                  </a:lnTo>
                  <a:lnTo>
                    <a:pt x="11" y="46"/>
                  </a:lnTo>
                  <a:lnTo>
                    <a:pt x="12" y="65"/>
                  </a:lnTo>
                  <a:lnTo>
                    <a:pt x="3" y="65"/>
                  </a:lnTo>
                  <a:lnTo>
                    <a:pt x="3" y="62"/>
                  </a:lnTo>
                  <a:lnTo>
                    <a:pt x="1" y="58"/>
                  </a:lnTo>
                  <a:lnTo>
                    <a:pt x="0" y="50"/>
                  </a:lnTo>
                  <a:lnTo>
                    <a:pt x="0" y="40"/>
                  </a:lnTo>
                  <a:lnTo>
                    <a:pt x="0" y="30"/>
                  </a:lnTo>
                  <a:lnTo>
                    <a:pt x="0" y="19"/>
                  </a:lnTo>
                  <a:lnTo>
                    <a:pt x="1" y="9"/>
                  </a:lnTo>
                  <a:lnTo>
                    <a:pt x="5" y="0"/>
                  </a:lnTo>
                  <a:lnTo>
                    <a:pt x="15" y="0"/>
                  </a:lnTo>
                  <a:close/>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8" name="Freeform 199"/>
            <p:cNvSpPr>
              <a:spLocks/>
            </p:cNvSpPr>
            <p:nvPr/>
          </p:nvSpPr>
          <p:spPr bwMode="auto">
            <a:xfrm>
              <a:off x="3187217" y="3232666"/>
              <a:ext cx="29038" cy="123905"/>
            </a:xfrm>
            <a:custGeom>
              <a:avLst/>
              <a:gdLst>
                <a:gd name="T0" fmla="*/ 2147483646 w 13"/>
                <a:gd name="T1" fmla="*/ 2147483646 h 52"/>
                <a:gd name="T2" fmla="*/ 2147483646 w 13"/>
                <a:gd name="T3" fmla="*/ 2147483646 h 52"/>
                <a:gd name="T4" fmla="*/ 2147483646 w 13"/>
                <a:gd name="T5" fmla="*/ 2147483646 h 52"/>
                <a:gd name="T6" fmla="*/ 2147483646 w 13"/>
                <a:gd name="T7" fmla="*/ 2147483646 h 52"/>
                <a:gd name="T8" fmla="*/ 2147483646 w 13"/>
                <a:gd name="T9" fmla="*/ 2147483646 h 52"/>
                <a:gd name="T10" fmla="*/ 2147483646 w 13"/>
                <a:gd name="T11" fmla="*/ 2147483646 h 52"/>
                <a:gd name="T12" fmla="*/ 2147483646 w 13"/>
                <a:gd name="T13" fmla="*/ 2147483646 h 52"/>
                <a:gd name="T14" fmla="*/ 2147483646 w 13"/>
                <a:gd name="T15" fmla="*/ 2147483646 h 52"/>
                <a:gd name="T16" fmla="*/ 2147483646 w 13"/>
                <a:gd name="T17" fmla="*/ 2147483646 h 52"/>
                <a:gd name="T18" fmla="*/ 2147483646 w 13"/>
                <a:gd name="T19" fmla="*/ 2147483646 h 52"/>
                <a:gd name="T20" fmla="*/ 2147483646 w 13"/>
                <a:gd name="T21" fmla="*/ 2147483646 h 52"/>
                <a:gd name="T22" fmla="*/ 2147483646 w 13"/>
                <a:gd name="T23" fmla="*/ 2147483646 h 52"/>
                <a:gd name="T24" fmla="*/ 2147483646 w 13"/>
                <a:gd name="T25" fmla="*/ 2147483646 h 52"/>
                <a:gd name="T26" fmla="*/ 2147483646 w 13"/>
                <a:gd name="T27" fmla="*/ 2147483646 h 52"/>
                <a:gd name="T28" fmla="*/ 0 w 13"/>
                <a:gd name="T29" fmla="*/ 2147483646 h 52"/>
                <a:gd name="T30" fmla="*/ 2147483646 w 13"/>
                <a:gd name="T31" fmla="*/ 2147483646 h 52"/>
                <a:gd name="T32" fmla="*/ 2147483646 w 13"/>
                <a:gd name="T33" fmla="*/ 2147483646 h 52"/>
                <a:gd name="T34" fmla="*/ 2147483646 w 13"/>
                <a:gd name="T35" fmla="*/ 0 h 52"/>
                <a:gd name="T36" fmla="*/ 2147483646 w 13"/>
                <a:gd name="T37" fmla="*/ 2147483646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52"/>
                <a:gd name="T59" fmla="*/ 13 w 13"/>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52">
                  <a:moveTo>
                    <a:pt x="13" y="1"/>
                  </a:moveTo>
                  <a:lnTo>
                    <a:pt x="13" y="1"/>
                  </a:lnTo>
                  <a:lnTo>
                    <a:pt x="12" y="3"/>
                  </a:lnTo>
                  <a:lnTo>
                    <a:pt x="11" y="5"/>
                  </a:lnTo>
                  <a:lnTo>
                    <a:pt x="10" y="10"/>
                  </a:lnTo>
                  <a:lnTo>
                    <a:pt x="10" y="17"/>
                  </a:lnTo>
                  <a:lnTo>
                    <a:pt x="8" y="25"/>
                  </a:lnTo>
                  <a:lnTo>
                    <a:pt x="8" y="37"/>
                  </a:lnTo>
                  <a:lnTo>
                    <a:pt x="10" y="52"/>
                  </a:lnTo>
                  <a:lnTo>
                    <a:pt x="3" y="52"/>
                  </a:lnTo>
                  <a:lnTo>
                    <a:pt x="3" y="51"/>
                  </a:lnTo>
                  <a:lnTo>
                    <a:pt x="3" y="46"/>
                  </a:lnTo>
                  <a:lnTo>
                    <a:pt x="1" y="40"/>
                  </a:lnTo>
                  <a:lnTo>
                    <a:pt x="1" y="32"/>
                  </a:lnTo>
                  <a:lnTo>
                    <a:pt x="0" y="24"/>
                  </a:lnTo>
                  <a:lnTo>
                    <a:pt x="1" y="16"/>
                  </a:lnTo>
                  <a:lnTo>
                    <a:pt x="3" y="7"/>
                  </a:lnTo>
                  <a:lnTo>
                    <a:pt x="5" y="0"/>
                  </a:lnTo>
                  <a:lnTo>
                    <a:pt x="13" y="1"/>
                  </a:lnTo>
                  <a:close/>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89" name="Freeform 200"/>
            <p:cNvSpPr>
              <a:spLocks/>
            </p:cNvSpPr>
            <p:nvPr/>
          </p:nvSpPr>
          <p:spPr bwMode="auto">
            <a:xfrm>
              <a:off x="3189450" y="3249344"/>
              <a:ext cx="22338" cy="90546"/>
            </a:xfrm>
            <a:custGeom>
              <a:avLst/>
              <a:gdLst>
                <a:gd name="T0" fmla="*/ 2147483646 w 10"/>
                <a:gd name="T1" fmla="*/ 0 h 38"/>
                <a:gd name="T2" fmla="*/ 2147483646 w 10"/>
                <a:gd name="T3" fmla="*/ 0 h 38"/>
                <a:gd name="T4" fmla="*/ 2147483646 w 10"/>
                <a:gd name="T5" fmla="*/ 2147483646 h 38"/>
                <a:gd name="T6" fmla="*/ 2147483646 w 10"/>
                <a:gd name="T7" fmla="*/ 2147483646 h 38"/>
                <a:gd name="T8" fmla="*/ 2147483646 w 10"/>
                <a:gd name="T9" fmla="*/ 2147483646 h 38"/>
                <a:gd name="T10" fmla="*/ 2147483646 w 10"/>
                <a:gd name="T11" fmla="*/ 2147483646 h 38"/>
                <a:gd name="T12" fmla="*/ 2147483646 w 10"/>
                <a:gd name="T13" fmla="*/ 2147483646 h 38"/>
                <a:gd name="T14" fmla="*/ 2147483646 w 10"/>
                <a:gd name="T15" fmla="*/ 2147483646 h 38"/>
                <a:gd name="T16" fmla="*/ 2147483646 w 10"/>
                <a:gd name="T17" fmla="*/ 2147483646 h 38"/>
                <a:gd name="T18" fmla="*/ 2147483646 w 10"/>
                <a:gd name="T19" fmla="*/ 2147483646 h 38"/>
                <a:gd name="T20" fmla="*/ 2147483646 w 10"/>
                <a:gd name="T21" fmla="*/ 2147483646 h 38"/>
                <a:gd name="T22" fmla="*/ 2147483646 w 10"/>
                <a:gd name="T23" fmla="*/ 2147483646 h 38"/>
                <a:gd name="T24" fmla="*/ 2147483646 w 10"/>
                <a:gd name="T25" fmla="*/ 2147483646 h 38"/>
                <a:gd name="T26" fmla="*/ 0 w 10"/>
                <a:gd name="T27" fmla="*/ 2147483646 h 38"/>
                <a:gd name="T28" fmla="*/ 0 w 10"/>
                <a:gd name="T29" fmla="*/ 2147483646 h 38"/>
                <a:gd name="T30" fmla="*/ 0 w 10"/>
                <a:gd name="T31" fmla="*/ 2147483646 h 38"/>
                <a:gd name="T32" fmla="*/ 2147483646 w 10"/>
                <a:gd name="T33" fmla="*/ 2147483646 h 38"/>
                <a:gd name="T34" fmla="*/ 2147483646 w 10"/>
                <a:gd name="T35" fmla="*/ 0 h 38"/>
                <a:gd name="T36" fmla="*/ 2147483646 w 10"/>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
                <a:gd name="T58" fmla="*/ 0 h 38"/>
                <a:gd name="T59" fmla="*/ 10 w 10"/>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 h="38">
                  <a:moveTo>
                    <a:pt x="10" y="0"/>
                  </a:moveTo>
                  <a:lnTo>
                    <a:pt x="10" y="0"/>
                  </a:lnTo>
                  <a:lnTo>
                    <a:pt x="9" y="2"/>
                  </a:lnTo>
                  <a:lnTo>
                    <a:pt x="9" y="4"/>
                  </a:lnTo>
                  <a:lnTo>
                    <a:pt x="7" y="6"/>
                  </a:lnTo>
                  <a:lnTo>
                    <a:pt x="6" y="11"/>
                  </a:lnTo>
                  <a:lnTo>
                    <a:pt x="6" y="18"/>
                  </a:lnTo>
                  <a:lnTo>
                    <a:pt x="6" y="26"/>
                  </a:lnTo>
                  <a:lnTo>
                    <a:pt x="7" y="38"/>
                  </a:lnTo>
                  <a:lnTo>
                    <a:pt x="3" y="38"/>
                  </a:lnTo>
                  <a:lnTo>
                    <a:pt x="2" y="37"/>
                  </a:lnTo>
                  <a:lnTo>
                    <a:pt x="2" y="33"/>
                  </a:lnTo>
                  <a:lnTo>
                    <a:pt x="2" y="28"/>
                  </a:lnTo>
                  <a:lnTo>
                    <a:pt x="0" y="24"/>
                  </a:lnTo>
                  <a:lnTo>
                    <a:pt x="0" y="17"/>
                  </a:lnTo>
                  <a:lnTo>
                    <a:pt x="0" y="11"/>
                  </a:lnTo>
                  <a:lnTo>
                    <a:pt x="2" y="5"/>
                  </a:lnTo>
                  <a:lnTo>
                    <a:pt x="4" y="0"/>
                  </a:lnTo>
                  <a:lnTo>
                    <a:pt x="10"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0" name="Freeform 201"/>
            <p:cNvSpPr>
              <a:spLocks/>
            </p:cNvSpPr>
            <p:nvPr/>
          </p:nvSpPr>
          <p:spPr bwMode="auto">
            <a:xfrm>
              <a:off x="3010749" y="3223134"/>
              <a:ext cx="100520" cy="131052"/>
            </a:xfrm>
            <a:custGeom>
              <a:avLst/>
              <a:gdLst>
                <a:gd name="T0" fmla="*/ 2147483646 w 45"/>
                <a:gd name="T1" fmla="*/ 2147483646 h 55"/>
                <a:gd name="T2" fmla="*/ 2147483646 w 45"/>
                <a:gd name="T3" fmla="*/ 2147483646 h 55"/>
                <a:gd name="T4" fmla="*/ 2147483646 w 45"/>
                <a:gd name="T5" fmla="*/ 2147483646 h 55"/>
                <a:gd name="T6" fmla="*/ 2147483646 w 45"/>
                <a:gd name="T7" fmla="*/ 2147483646 h 55"/>
                <a:gd name="T8" fmla="*/ 0 w 45"/>
                <a:gd name="T9" fmla="*/ 2147483646 h 55"/>
                <a:gd name="T10" fmla="*/ 0 w 45"/>
                <a:gd name="T11" fmla="*/ 2147483646 h 55"/>
                <a:gd name="T12" fmla="*/ 0 w 45"/>
                <a:gd name="T13" fmla="*/ 2147483646 h 55"/>
                <a:gd name="T14" fmla="*/ 0 w 45"/>
                <a:gd name="T15" fmla="*/ 2147483646 h 55"/>
                <a:gd name="T16" fmla="*/ 2147483646 w 45"/>
                <a:gd name="T17" fmla="*/ 2147483646 h 55"/>
                <a:gd name="T18" fmla="*/ 2147483646 w 45"/>
                <a:gd name="T19" fmla="*/ 2147483646 h 55"/>
                <a:gd name="T20" fmla="*/ 2147483646 w 45"/>
                <a:gd name="T21" fmla="*/ 2147483646 h 55"/>
                <a:gd name="T22" fmla="*/ 2147483646 w 45"/>
                <a:gd name="T23" fmla="*/ 2147483646 h 55"/>
                <a:gd name="T24" fmla="*/ 2147483646 w 45"/>
                <a:gd name="T25" fmla="*/ 2147483646 h 55"/>
                <a:gd name="T26" fmla="*/ 2147483646 w 45"/>
                <a:gd name="T27" fmla="*/ 2147483646 h 55"/>
                <a:gd name="T28" fmla="*/ 2147483646 w 45"/>
                <a:gd name="T29" fmla="*/ 2147483646 h 55"/>
                <a:gd name="T30" fmla="*/ 2147483646 w 45"/>
                <a:gd name="T31" fmla="*/ 2147483646 h 55"/>
                <a:gd name="T32" fmla="*/ 2147483646 w 45"/>
                <a:gd name="T33" fmla="*/ 2147483646 h 55"/>
                <a:gd name="T34" fmla="*/ 2147483646 w 45"/>
                <a:gd name="T35" fmla="*/ 2147483646 h 55"/>
                <a:gd name="T36" fmla="*/ 2147483646 w 45"/>
                <a:gd name="T37" fmla="*/ 2147483646 h 55"/>
                <a:gd name="T38" fmla="*/ 2147483646 w 45"/>
                <a:gd name="T39" fmla="*/ 2147483646 h 55"/>
                <a:gd name="T40" fmla="*/ 2147483646 w 45"/>
                <a:gd name="T41" fmla="*/ 2147483646 h 55"/>
                <a:gd name="T42" fmla="*/ 2147483646 w 45"/>
                <a:gd name="T43" fmla="*/ 2147483646 h 55"/>
                <a:gd name="T44" fmla="*/ 2147483646 w 45"/>
                <a:gd name="T45" fmla="*/ 2147483646 h 55"/>
                <a:gd name="T46" fmla="*/ 2147483646 w 45"/>
                <a:gd name="T47" fmla="*/ 2147483646 h 55"/>
                <a:gd name="T48" fmla="*/ 2147483646 w 45"/>
                <a:gd name="T49" fmla="*/ 2147483646 h 55"/>
                <a:gd name="T50" fmla="*/ 2147483646 w 45"/>
                <a:gd name="T51" fmla="*/ 2147483646 h 55"/>
                <a:gd name="T52" fmla="*/ 2147483646 w 45"/>
                <a:gd name="T53" fmla="*/ 2147483646 h 55"/>
                <a:gd name="T54" fmla="*/ 2147483646 w 45"/>
                <a:gd name="T55" fmla="*/ 2147483646 h 55"/>
                <a:gd name="T56" fmla="*/ 2147483646 w 45"/>
                <a:gd name="T57" fmla="*/ 2147483646 h 55"/>
                <a:gd name="T58" fmla="*/ 2147483646 w 45"/>
                <a:gd name="T59" fmla="*/ 2147483646 h 55"/>
                <a:gd name="T60" fmla="*/ 2147483646 w 45"/>
                <a:gd name="T61" fmla="*/ 2147483646 h 55"/>
                <a:gd name="T62" fmla="*/ 2147483646 w 45"/>
                <a:gd name="T63" fmla="*/ 2147483646 h 55"/>
                <a:gd name="T64" fmla="*/ 2147483646 w 45"/>
                <a:gd name="T65" fmla="*/ 2147483646 h 55"/>
                <a:gd name="T66" fmla="*/ 2147483646 w 45"/>
                <a:gd name="T67" fmla="*/ 2147483646 h 55"/>
                <a:gd name="T68" fmla="*/ 2147483646 w 45"/>
                <a:gd name="T69" fmla="*/ 2147483646 h 55"/>
                <a:gd name="T70" fmla="*/ 2147483646 w 45"/>
                <a:gd name="T71" fmla="*/ 2147483646 h 55"/>
                <a:gd name="T72" fmla="*/ 2147483646 w 45"/>
                <a:gd name="T73" fmla="*/ 2147483646 h 55"/>
                <a:gd name="T74" fmla="*/ 2147483646 w 45"/>
                <a:gd name="T75" fmla="*/ 2147483646 h 55"/>
                <a:gd name="T76" fmla="*/ 2147483646 w 45"/>
                <a:gd name="T77" fmla="*/ 2147483646 h 55"/>
                <a:gd name="T78" fmla="*/ 2147483646 w 45"/>
                <a:gd name="T79" fmla="*/ 2147483646 h 55"/>
                <a:gd name="T80" fmla="*/ 2147483646 w 45"/>
                <a:gd name="T81" fmla="*/ 2147483646 h 55"/>
                <a:gd name="T82" fmla="*/ 2147483646 w 45"/>
                <a:gd name="T83" fmla="*/ 0 h 55"/>
                <a:gd name="T84" fmla="*/ 2147483646 w 45"/>
                <a:gd name="T85" fmla="*/ 2147483646 h 55"/>
                <a:gd name="T86" fmla="*/ 2147483646 w 45"/>
                <a:gd name="T87" fmla="*/ 2147483646 h 55"/>
                <a:gd name="T88" fmla="*/ 2147483646 w 45"/>
                <a:gd name="T89" fmla="*/ 2147483646 h 55"/>
                <a:gd name="T90" fmla="*/ 2147483646 w 45"/>
                <a:gd name="T91" fmla="*/ 2147483646 h 55"/>
                <a:gd name="T92" fmla="*/ 2147483646 w 45"/>
                <a:gd name="T93" fmla="*/ 2147483646 h 55"/>
                <a:gd name="T94" fmla="*/ 2147483646 w 45"/>
                <a:gd name="T95" fmla="*/ 2147483646 h 55"/>
                <a:gd name="T96" fmla="*/ 2147483646 w 45"/>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
                <a:gd name="T148" fmla="*/ 0 h 55"/>
                <a:gd name="T149" fmla="*/ 45 w 45"/>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 h="55">
                  <a:moveTo>
                    <a:pt x="3" y="5"/>
                  </a:moveTo>
                  <a:lnTo>
                    <a:pt x="3" y="7"/>
                  </a:lnTo>
                  <a:lnTo>
                    <a:pt x="2" y="9"/>
                  </a:lnTo>
                  <a:lnTo>
                    <a:pt x="1" y="14"/>
                  </a:lnTo>
                  <a:lnTo>
                    <a:pt x="0" y="21"/>
                  </a:lnTo>
                  <a:lnTo>
                    <a:pt x="0" y="28"/>
                  </a:lnTo>
                  <a:lnTo>
                    <a:pt x="0" y="36"/>
                  </a:lnTo>
                  <a:lnTo>
                    <a:pt x="0" y="45"/>
                  </a:lnTo>
                  <a:lnTo>
                    <a:pt x="2" y="55"/>
                  </a:lnTo>
                  <a:lnTo>
                    <a:pt x="2" y="53"/>
                  </a:lnTo>
                  <a:lnTo>
                    <a:pt x="2" y="51"/>
                  </a:lnTo>
                  <a:lnTo>
                    <a:pt x="2" y="49"/>
                  </a:lnTo>
                  <a:lnTo>
                    <a:pt x="2" y="45"/>
                  </a:lnTo>
                  <a:lnTo>
                    <a:pt x="3" y="43"/>
                  </a:lnTo>
                  <a:lnTo>
                    <a:pt x="3" y="38"/>
                  </a:lnTo>
                  <a:lnTo>
                    <a:pt x="5" y="35"/>
                  </a:lnTo>
                  <a:lnTo>
                    <a:pt x="6" y="31"/>
                  </a:lnTo>
                  <a:lnTo>
                    <a:pt x="7" y="28"/>
                  </a:lnTo>
                  <a:lnTo>
                    <a:pt x="8" y="24"/>
                  </a:lnTo>
                  <a:lnTo>
                    <a:pt x="10" y="21"/>
                  </a:lnTo>
                  <a:lnTo>
                    <a:pt x="14" y="18"/>
                  </a:lnTo>
                  <a:lnTo>
                    <a:pt x="16" y="16"/>
                  </a:lnTo>
                  <a:lnTo>
                    <a:pt x="21" y="15"/>
                  </a:lnTo>
                  <a:lnTo>
                    <a:pt x="26" y="14"/>
                  </a:lnTo>
                  <a:lnTo>
                    <a:pt x="26" y="13"/>
                  </a:lnTo>
                  <a:lnTo>
                    <a:pt x="28" y="11"/>
                  </a:lnTo>
                  <a:lnTo>
                    <a:pt x="29" y="10"/>
                  </a:lnTo>
                  <a:lnTo>
                    <a:pt x="33" y="9"/>
                  </a:lnTo>
                  <a:lnTo>
                    <a:pt x="36" y="7"/>
                  </a:lnTo>
                  <a:lnTo>
                    <a:pt x="41" y="4"/>
                  </a:lnTo>
                  <a:lnTo>
                    <a:pt x="45" y="2"/>
                  </a:lnTo>
                  <a:lnTo>
                    <a:pt x="44" y="2"/>
                  </a:lnTo>
                  <a:lnTo>
                    <a:pt x="43" y="2"/>
                  </a:lnTo>
                  <a:lnTo>
                    <a:pt x="42" y="2"/>
                  </a:lnTo>
                  <a:lnTo>
                    <a:pt x="40" y="1"/>
                  </a:lnTo>
                  <a:lnTo>
                    <a:pt x="37" y="1"/>
                  </a:lnTo>
                  <a:lnTo>
                    <a:pt x="35" y="1"/>
                  </a:lnTo>
                  <a:lnTo>
                    <a:pt x="31" y="1"/>
                  </a:lnTo>
                  <a:lnTo>
                    <a:pt x="28" y="0"/>
                  </a:lnTo>
                  <a:lnTo>
                    <a:pt x="26" y="1"/>
                  </a:lnTo>
                  <a:lnTo>
                    <a:pt x="22" y="1"/>
                  </a:lnTo>
                  <a:lnTo>
                    <a:pt x="19" y="1"/>
                  </a:lnTo>
                  <a:lnTo>
                    <a:pt x="14" y="2"/>
                  </a:lnTo>
                  <a:lnTo>
                    <a:pt x="10" y="2"/>
                  </a:lnTo>
                  <a:lnTo>
                    <a:pt x="7" y="3"/>
                  </a:lnTo>
                  <a:lnTo>
                    <a:pt x="3" y="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1" name="Freeform 202"/>
            <p:cNvSpPr>
              <a:spLocks/>
            </p:cNvSpPr>
            <p:nvPr/>
          </p:nvSpPr>
          <p:spPr bwMode="auto">
            <a:xfrm>
              <a:off x="2867788" y="3320828"/>
              <a:ext cx="82650" cy="23828"/>
            </a:xfrm>
            <a:custGeom>
              <a:avLst/>
              <a:gdLst>
                <a:gd name="T0" fmla="*/ 0 w 37"/>
                <a:gd name="T1" fmla="*/ 2147483646 h 10"/>
                <a:gd name="T2" fmla="*/ 0 w 37"/>
                <a:gd name="T3" fmla="*/ 2147483646 h 10"/>
                <a:gd name="T4" fmla="*/ 0 w 37"/>
                <a:gd name="T5" fmla="*/ 2147483646 h 10"/>
                <a:gd name="T6" fmla="*/ 2147483646 w 37"/>
                <a:gd name="T7" fmla="*/ 2147483646 h 10"/>
                <a:gd name="T8" fmla="*/ 2147483646 w 37"/>
                <a:gd name="T9" fmla="*/ 2147483646 h 10"/>
                <a:gd name="T10" fmla="*/ 2147483646 w 37"/>
                <a:gd name="T11" fmla="*/ 2147483646 h 10"/>
                <a:gd name="T12" fmla="*/ 2147483646 w 37"/>
                <a:gd name="T13" fmla="*/ 2147483646 h 10"/>
                <a:gd name="T14" fmla="*/ 2147483646 w 37"/>
                <a:gd name="T15" fmla="*/ 2147483646 h 10"/>
                <a:gd name="T16" fmla="*/ 2147483646 w 37"/>
                <a:gd name="T17" fmla="*/ 2147483646 h 10"/>
                <a:gd name="T18" fmla="*/ 2147483646 w 37"/>
                <a:gd name="T19" fmla="*/ 2147483646 h 10"/>
                <a:gd name="T20" fmla="*/ 2147483646 w 37"/>
                <a:gd name="T21" fmla="*/ 0 h 10"/>
                <a:gd name="T22" fmla="*/ 2147483646 w 37"/>
                <a:gd name="T23" fmla="*/ 0 h 10"/>
                <a:gd name="T24" fmla="*/ 2147483646 w 37"/>
                <a:gd name="T25" fmla="*/ 0 h 10"/>
                <a:gd name="T26" fmla="*/ 2147483646 w 37"/>
                <a:gd name="T27" fmla="*/ 0 h 10"/>
                <a:gd name="T28" fmla="*/ 2147483646 w 37"/>
                <a:gd name="T29" fmla="*/ 2147483646 h 10"/>
                <a:gd name="T30" fmla="*/ 2147483646 w 37"/>
                <a:gd name="T31" fmla="*/ 2147483646 h 10"/>
                <a:gd name="T32" fmla="*/ 2147483646 w 37"/>
                <a:gd name="T33" fmla="*/ 2147483646 h 10"/>
                <a:gd name="T34" fmla="*/ 2147483646 w 37"/>
                <a:gd name="T35" fmla="*/ 2147483646 h 10"/>
                <a:gd name="T36" fmla="*/ 2147483646 w 37"/>
                <a:gd name="T37" fmla="*/ 2147483646 h 10"/>
                <a:gd name="T38" fmla="*/ 2147483646 w 37"/>
                <a:gd name="T39" fmla="*/ 2147483646 h 10"/>
                <a:gd name="T40" fmla="*/ 2147483646 w 37"/>
                <a:gd name="T41" fmla="*/ 2147483646 h 10"/>
                <a:gd name="T42" fmla="*/ 2147483646 w 37"/>
                <a:gd name="T43" fmla="*/ 2147483646 h 10"/>
                <a:gd name="T44" fmla="*/ 2147483646 w 37"/>
                <a:gd name="T45" fmla="*/ 2147483646 h 10"/>
                <a:gd name="T46" fmla="*/ 2147483646 w 37"/>
                <a:gd name="T47" fmla="*/ 2147483646 h 10"/>
                <a:gd name="T48" fmla="*/ 2147483646 w 37"/>
                <a:gd name="T49" fmla="*/ 2147483646 h 10"/>
                <a:gd name="T50" fmla="*/ 2147483646 w 37"/>
                <a:gd name="T51" fmla="*/ 2147483646 h 10"/>
                <a:gd name="T52" fmla="*/ 2147483646 w 37"/>
                <a:gd name="T53" fmla="*/ 2147483646 h 10"/>
                <a:gd name="T54" fmla="*/ 2147483646 w 37"/>
                <a:gd name="T55" fmla="*/ 2147483646 h 10"/>
                <a:gd name="T56" fmla="*/ 2147483646 w 37"/>
                <a:gd name="T57" fmla="*/ 2147483646 h 10"/>
                <a:gd name="T58" fmla="*/ 2147483646 w 37"/>
                <a:gd name="T59" fmla="*/ 2147483646 h 10"/>
                <a:gd name="T60" fmla="*/ 2147483646 w 37"/>
                <a:gd name="T61" fmla="*/ 2147483646 h 10"/>
                <a:gd name="T62" fmla="*/ 2147483646 w 37"/>
                <a:gd name="T63" fmla="*/ 2147483646 h 10"/>
                <a:gd name="T64" fmla="*/ 2147483646 w 37"/>
                <a:gd name="T65" fmla="*/ 2147483646 h 10"/>
                <a:gd name="T66" fmla="*/ 0 w 37"/>
                <a:gd name="T67" fmla="*/ 2147483646 h 10"/>
                <a:gd name="T68" fmla="*/ 0 w 37"/>
                <a:gd name="T69" fmla="*/ 2147483646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0"/>
                <a:gd name="T107" fmla="*/ 37 w 3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0">
                  <a:moveTo>
                    <a:pt x="0" y="7"/>
                  </a:moveTo>
                  <a:lnTo>
                    <a:pt x="0" y="7"/>
                  </a:lnTo>
                  <a:lnTo>
                    <a:pt x="0" y="5"/>
                  </a:lnTo>
                  <a:lnTo>
                    <a:pt x="1" y="5"/>
                  </a:lnTo>
                  <a:lnTo>
                    <a:pt x="1" y="4"/>
                  </a:lnTo>
                  <a:lnTo>
                    <a:pt x="2" y="3"/>
                  </a:lnTo>
                  <a:lnTo>
                    <a:pt x="3" y="3"/>
                  </a:lnTo>
                  <a:lnTo>
                    <a:pt x="4" y="2"/>
                  </a:lnTo>
                  <a:lnTo>
                    <a:pt x="7" y="1"/>
                  </a:lnTo>
                  <a:lnTo>
                    <a:pt x="9" y="1"/>
                  </a:lnTo>
                  <a:lnTo>
                    <a:pt x="11" y="0"/>
                  </a:lnTo>
                  <a:lnTo>
                    <a:pt x="15" y="0"/>
                  </a:lnTo>
                  <a:lnTo>
                    <a:pt x="18" y="0"/>
                  </a:lnTo>
                  <a:lnTo>
                    <a:pt x="22" y="0"/>
                  </a:lnTo>
                  <a:lnTo>
                    <a:pt x="27" y="1"/>
                  </a:lnTo>
                  <a:lnTo>
                    <a:pt x="31" y="2"/>
                  </a:lnTo>
                  <a:lnTo>
                    <a:pt x="37" y="3"/>
                  </a:lnTo>
                  <a:lnTo>
                    <a:pt x="37" y="5"/>
                  </a:lnTo>
                  <a:lnTo>
                    <a:pt x="36" y="5"/>
                  </a:lnTo>
                  <a:lnTo>
                    <a:pt x="34" y="4"/>
                  </a:lnTo>
                  <a:lnTo>
                    <a:pt x="32" y="4"/>
                  </a:lnTo>
                  <a:lnTo>
                    <a:pt x="30" y="3"/>
                  </a:lnTo>
                  <a:lnTo>
                    <a:pt x="28" y="3"/>
                  </a:lnTo>
                  <a:lnTo>
                    <a:pt x="24" y="3"/>
                  </a:lnTo>
                  <a:lnTo>
                    <a:pt x="22" y="2"/>
                  </a:lnTo>
                  <a:lnTo>
                    <a:pt x="18" y="2"/>
                  </a:lnTo>
                  <a:lnTo>
                    <a:pt x="15" y="2"/>
                  </a:lnTo>
                  <a:lnTo>
                    <a:pt x="13" y="3"/>
                  </a:lnTo>
                  <a:lnTo>
                    <a:pt x="9" y="3"/>
                  </a:lnTo>
                  <a:lnTo>
                    <a:pt x="7" y="4"/>
                  </a:lnTo>
                  <a:lnTo>
                    <a:pt x="4" y="5"/>
                  </a:lnTo>
                  <a:lnTo>
                    <a:pt x="2" y="8"/>
                  </a:lnTo>
                  <a:lnTo>
                    <a:pt x="0"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2" name="Freeform 203"/>
            <p:cNvSpPr>
              <a:spLocks/>
            </p:cNvSpPr>
            <p:nvPr/>
          </p:nvSpPr>
          <p:spPr bwMode="auto">
            <a:xfrm>
              <a:off x="2867788" y="3261259"/>
              <a:ext cx="82650" cy="26210"/>
            </a:xfrm>
            <a:custGeom>
              <a:avLst/>
              <a:gdLst>
                <a:gd name="T0" fmla="*/ 0 w 37"/>
                <a:gd name="T1" fmla="*/ 2147483646 h 11"/>
                <a:gd name="T2" fmla="*/ 0 w 37"/>
                <a:gd name="T3" fmla="*/ 2147483646 h 11"/>
                <a:gd name="T4" fmla="*/ 0 w 37"/>
                <a:gd name="T5" fmla="*/ 2147483646 h 11"/>
                <a:gd name="T6" fmla="*/ 2147483646 w 37"/>
                <a:gd name="T7" fmla="*/ 2147483646 h 11"/>
                <a:gd name="T8" fmla="*/ 2147483646 w 37"/>
                <a:gd name="T9" fmla="*/ 2147483646 h 11"/>
                <a:gd name="T10" fmla="*/ 2147483646 w 37"/>
                <a:gd name="T11" fmla="*/ 2147483646 h 11"/>
                <a:gd name="T12" fmla="*/ 2147483646 w 37"/>
                <a:gd name="T13" fmla="*/ 2147483646 h 11"/>
                <a:gd name="T14" fmla="*/ 2147483646 w 37"/>
                <a:gd name="T15" fmla="*/ 2147483646 h 11"/>
                <a:gd name="T16" fmla="*/ 2147483646 w 37"/>
                <a:gd name="T17" fmla="*/ 2147483646 h 11"/>
                <a:gd name="T18" fmla="*/ 2147483646 w 37"/>
                <a:gd name="T19" fmla="*/ 2147483646 h 11"/>
                <a:gd name="T20" fmla="*/ 2147483646 w 37"/>
                <a:gd name="T21" fmla="*/ 0 h 11"/>
                <a:gd name="T22" fmla="*/ 2147483646 w 37"/>
                <a:gd name="T23" fmla="*/ 0 h 11"/>
                <a:gd name="T24" fmla="*/ 2147483646 w 37"/>
                <a:gd name="T25" fmla="*/ 0 h 11"/>
                <a:gd name="T26" fmla="*/ 2147483646 w 37"/>
                <a:gd name="T27" fmla="*/ 0 h 11"/>
                <a:gd name="T28" fmla="*/ 2147483646 w 37"/>
                <a:gd name="T29" fmla="*/ 2147483646 h 11"/>
                <a:gd name="T30" fmla="*/ 2147483646 w 37"/>
                <a:gd name="T31" fmla="*/ 2147483646 h 11"/>
                <a:gd name="T32" fmla="*/ 2147483646 w 37"/>
                <a:gd name="T33" fmla="*/ 2147483646 h 11"/>
                <a:gd name="T34" fmla="*/ 2147483646 w 37"/>
                <a:gd name="T35" fmla="*/ 2147483646 h 11"/>
                <a:gd name="T36" fmla="*/ 2147483646 w 37"/>
                <a:gd name="T37" fmla="*/ 2147483646 h 11"/>
                <a:gd name="T38" fmla="*/ 2147483646 w 37"/>
                <a:gd name="T39" fmla="*/ 2147483646 h 11"/>
                <a:gd name="T40" fmla="*/ 2147483646 w 37"/>
                <a:gd name="T41" fmla="*/ 2147483646 h 11"/>
                <a:gd name="T42" fmla="*/ 2147483646 w 37"/>
                <a:gd name="T43" fmla="*/ 2147483646 h 11"/>
                <a:gd name="T44" fmla="*/ 2147483646 w 37"/>
                <a:gd name="T45" fmla="*/ 2147483646 h 11"/>
                <a:gd name="T46" fmla="*/ 2147483646 w 37"/>
                <a:gd name="T47" fmla="*/ 2147483646 h 11"/>
                <a:gd name="T48" fmla="*/ 2147483646 w 37"/>
                <a:gd name="T49" fmla="*/ 2147483646 h 11"/>
                <a:gd name="T50" fmla="*/ 2147483646 w 37"/>
                <a:gd name="T51" fmla="*/ 2147483646 h 11"/>
                <a:gd name="T52" fmla="*/ 2147483646 w 37"/>
                <a:gd name="T53" fmla="*/ 2147483646 h 11"/>
                <a:gd name="T54" fmla="*/ 2147483646 w 37"/>
                <a:gd name="T55" fmla="*/ 2147483646 h 11"/>
                <a:gd name="T56" fmla="*/ 2147483646 w 37"/>
                <a:gd name="T57" fmla="*/ 2147483646 h 11"/>
                <a:gd name="T58" fmla="*/ 2147483646 w 37"/>
                <a:gd name="T59" fmla="*/ 2147483646 h 11"/>
                <a:gd name="T60" fmla="*/ 2147483646 w 37"/>
                <a:gd name="T61" fmla="*/ 2147483646 h 11"/>
                <a:gd name="T62" fmla="*/ 2147483646 w 37"/>
                <a:gd name="T63" fmla="*/ 2147483646 h 11"/>
                <a:gd name="T64" fmla="*/ 2147483646 w 37"/>
                <a:gd name="T65" fmla="*/ 2147483646 h 11"/>
                <a:gd name="T66" fmla="*/ 0 w 37"/>
                <a:gd name="T67" fmla="*/ 2147483646 h 11"/>
                <a:gd name="T68" fmla="*/ 0 w 37"/>
                <a:gd name="T69" fmla="*/ 2147483646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
                <a:gd name="T106" fmla="*/ 0 h 11"/>
                <a:gd name="T107" fmla="*/ 37 w 3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 h="11">
                  <a:moveTo>
                    <a:pt x="0" y="7"/>
                  </a:moveTo>
                  <a:lnTo>
                    <a:pt x="0" y="7"/>
                  </a:lnTo>
                  <a:lnTo>
                    <a:pt x="0" y="6"/>
                  </a:lnTo>
                  <a:lnTo>
                    <a:pt x="1" y="6"/>
                  </a:lnTo>
                  <a:lnTo>
                    <a:pt x="1" y="5"/>
                  </a:lnTo>
                  <a:lnTo>
                    <a:pt x="2" y="4"/>
                  </a:lnTo>
                  <a:lnTo>
                    <a:pt x="3" y="4"/>
                  </a:lnTo>
                  <a:lnTo>
                    <a:pt x="4" y="2"/>
                  </a:lnTo>
                  <a:lnTo>
                    <a:pt x="7" y="1"/>
                  </a:lnTo>
                  <a:lnTo>
                    <a:pt x="9" y="1"/>
                  </a:lnTo>
                  <a:lnTo>
                    <a:pt x="11" y="0"/>
                  </a:lnTo>
                  <a:lnTo>
                    <a:pt x="15" y="0"/>
                  </a:lnTo>
                  <a:lnTo>
                    <a:pt x="18" y="0"/>
                  </a:lnTo>
                  <a:lnTo>
                    <a:pt x="22" y="0"/>
                  </a:lnTo>
                  <a:lnTo>
                    <a:pt x="27" y="1"/>
                  </a:lnTo>
                  <a:lnTo>
                    <a:pt x="31" y="2"/>
                  </a:lnTo>
                  <a:lnTo>
                    <a:pt x="37" y="4"/>
                  </a:lnTo>
                  <a:lnTo>
                    <a:pt x="37" y="6"/>
                  </a:lnTo>
                  <a:lnTo>
                    <a:pt x="36" y="6"/>
                  </a:lnTo>
                  <a:lnTo>
                    <a:pt x="34" y="5"/>
                  </a:lnTo>
                  <a:lnTo>
                    <a:pt x="32" y="5"/>
                  </a:lnTo>
                  <a:lnTo>
                    <a:pt x="30" y="5"/>
                  </a:lnTo>
                  <a:lnTo>
                    <a:pt x="28" y="4"/>
                  </a:lnTo>
                  <a:lnTo>
                    <a:pt x="24" y="4"/>
                  </a:lnTo>
                  <a:lnTo>
                    <a:pt x="22" y="2"/>
                  </a:lnTo>
                  <a:lnTo>
                    <a:pt x="18" y="2"/>
                  </a:lnTo>
                  <a:lnTo>
                    <a:pt x="15" y="2"/>
                  </a:lnTo>
                  <a:lnTo>
                    <a:pt x="13" y="4"/>
                  </a:lnTo>
                  <a:lnTo>
                    <a:pt x="9" y="4"/>
                  </a:lnTo>
                  <a:lnTo>
                    <a:pt x="7" y="5"/>
                  </a:lnTo>
                  <a:lnTo>
                    <a:pt x="4" y="6"/>
                  </a:lnTo>
                  <a:lnTo>
                    <a:pt x="2" y="8"/>
                  </a:lnTo>
                  <a:lnTo>
                    <a:pt x="0"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3" name="Freeform 204"/>
            <p:cNvSpPr>
              <a:spLocks/>
            </p:cNvSpPr>
            <p:nvPr/>
          </p:nvSpPr>
          <p:spPr bwMode="auto">
            <a:xfrm>
              <a:off x="2945970" y="3232666"/>
              <a:ext cx="134026" cy="271637"/>
            </a:xfrm>
            <a:custGeom>
              <a:avLst/>
              <a:gdLst>
                <a:gd name="T0" fmla="*/ 0 w 60"/>
                <a:gd name="T1" fmla="*/ 0 h 114"/>
                <a:gd name="T2" fmla="*/ 0 w 60"/>
                <a:gd name="T3" fmla="*/ 2147483646 h 114"/>
                <a:gd name="T4" fmla="*/ 2147483646 w 60"/>
                <a:gd name="T5" fmla="*/ 2147483646 h 114"/>
                <a:gd name="T6" fmla="*/ 2147483646 w 60"/>
                <a:gd name="T7" fmla="*/ 2147483646 h 114"/>
                <a:gd name="T8" fmla="*/ 2147483646 w 60"/>
                <a:gd name="T9" fmla="*/ 2147483646 h 114"/>
                <a:gd name="T10" fmla="*/ 2147483646 w 60"/>
                <a:gd name="T11" fmla="*/ 2147483646 h 114"/>
                <a:gd name="T12" fmla="*/ 2147483646 w 60"/>
                <a:gd name="T13" fmla="*/ 2147483646 h 114"/>
                <a:gd name="T14" fmla="*/ 2147483646 w 60"/>
                <a:gd name="T15" fmla="*/ 2147483646 h 114"/>
                <a:gd name="T16" fmla="*/ 2147483646 w 60"/>
                <a:gd name="T17" fmla="*/ 2147483646 h 114"/>
                <a:gd name="T18" fmla="*/ 2147483646 w 60"/>
                <a:gd name="T19" fmla="*/ 2147483646 h 114"/>
                <a:gd name="T20" fmla="*/ 2147483646 w 60"/>
                <a:gd name="T21" fmla="*/ 2147483646 h 114"/>
                <a:gd name="T22" fmla="*/ 2147483646 w 60"/>
                <a:gd name="T23" fmla="*/ 2147483646 h 114"/>
                <a:gd name="T24" fmla="*/ 2147483646 w 60"/>
                <a:gd name="T25" fmla="*/ 2147483646 h 114"/>
                <a:gd name="T26" fmla="*/ 2147483646 w 60"/>
                <a:gd name="T27" fmla="*/ 2147483646 h 114"/>
                <a:gd name="T28" fmla="*/ 2147483646 w 60"/>
                <a:gd name="T29" fmla="*/ 2147483646 h 114"/>
                <a:gd name="T30" fmla="*/ 2147483646 w 60"/>
                <a:gd name="T31" fmla="*/ 2147483646 h 114"/>
                <a:gd name="T32" fmla="*/ 2147483646 w 60"/>
                <a:gd name="T33" fmla="*/ 2147483646 h 114"/>
                <a:gd name="T34" fmla="*/ 0 w 60"/>
                <a:gd name="T35" fmla="*/ 0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114"/>
                <a:gd name="T56" fmla="*/ 60 w 60"/>
                <a:gd name="T57" fmla="*/ 114 h 1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114">
                  <a:moveTo>
                    <a:pt x="0" y="0"/>
                  </a:moveTo>
                  <a:lnTo>
                    <a:pt x="0" y="110"/>
                  </a:lnTo>
                  <a:lnTo>
                    <a:pt x="18" y="114"/>
                  </a:lnTo>
                  <a:lnTo>
                    <a:pt x="17" y="98"/>
                  </a:lnTo>
                  <a:lnTo>
                    <a:pt x="60" y="105"/>
                  </a:lnTo>
                  <a:lnTo>
                    <a:pt x="60" y="100"/>
                  </a:lnTo>
                  <a:lnTo>
                    <a:pt x="30" y="96"/>
                  </a:lnTo>
                  <a:lnTo>
                    <a:pt x="29" y="83"/>
                  </a:lnTo>
                  <a:lnTo>
                    <a:pt x="9" y="83"/>
                  </a:lnTo>
                  <a:lnTo>
                    <a:pt x="8" y="81"/>
                  </a:lnTo>
                  <a:lnTo>
                    <a:pt x="7" y="76"/>
                  </a:lnTo>
                  <a:lnTo>
                    <a:pt x="6" y="69"/>
                  </a:lnTo>
                  <a:lnTo>
                    <a:pt x="3" y="60"/>
                  </a:lnTo>
                  <a:lnTo>
                    <a:pt x="2" y="48"/>
                  </a:lnTo>
                  <a:lnTo>
                    <a:pt x="1" y="34"/>
                  </a:lnTo>
                  <a:lnTo>
                    <a:pt x="2" y="20"/>
                  </a:lnTo>
                  <a:lnTo>
                    <a:pt x="6" y="4"/>
                  </a:lnTo>
                  <a:lnTo>
                    <a:pt x="0" y="0"/>
                  </a:lnTo>
                  <a:close/>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4" name="Freeform 205"/>
            <p:cNvSpPr>
              <a:spLocks/>
            </p:cNvSpPr>
            <p:nvPr/>
          </p:nvSpPr>
          <p:spPr bwMode="auto">
            <a:xfrm>
              <a:off x="3012983" y="3173097"/>
              <a:ext cx="174233" cy="35743"/>
            </a:xfrm>
            <a:custGeom>
              <a:avLst/>
              <a:gdLst>
                <a:gd name="T0" fmla="*/ 0 w 78"/>
                <a:gd name="T1" fmla="*/ 2147483646 h 15"/>
                <a:gd name="T2" fmla="*/ 0 w 78"/>
                <a:gd name="T3" fmla="*/ 2147483646 h 15"/>
                <a:gd name="T4" fmla="*/ 2147483646 w 78"/>
                <a:gd name="T5" fmla="*/ 2147483646 h 15"/>
                <a:gd name="T6" fmla="*/ 2147483646 w 78"/>
                <a:gd name="T7" fmla="*/ 2147483646 h 15"/>
                <a:gd name="T8" fmla="*/ 2147483646 w 78"/>
                <a:gd name="T9" fmla="*/ 2147483646 h 15"/>
                <a:gd name="T10" fmla="*/ 2147483646 w 78"/>
                <a:gd name="T11" fmla="*/ 2147483646 h 15"/>
                <a:gd name="T12" fmla="*/ 2147483646 w 78"/>
                <a:gd name="T13" fmla="*/ 2147483646 h 15"/>
                <a:gd name="T14" fmla="*/ 2147483646 w 78"/>
                <a:gd name="T15" fmla="*/ 2147483646 h 15"/>
                <a:gd name="T16" fmla="*/ 2147483646 w 78"/>
                <a:gd name="T17" fmla="*/ 2147483646 h 15"/>
                <a:gd name="T18" fmla="*/ 2147483646 w 78"/>
                <a:gd name="T19" fmla="*/ 2147483646 h 15"/>
                <a:gd name="T20" fmla="*/ 2147483646 w 78"/>
                <a:gd name="T21" fmla="*/ 2147483646 h 15"/>
                <a:gd name="T22" fmla="*/ 2147483646 w 78"/>
                <a:gd name="T23" fmla="*/ 2147483646 h 15"/>
                <a:gd name="T24" fmla="*/ 2147483646 w 78"/>
                <a:gd name="T25" fmla="*/ 2147483646 h 15"/>
                <a:gd name="T26" fmla="*/ 2147483646 w 78"/>
                <a:gd name="T27" fmla="*/ 2147483646 h 15"/>
                <a:gd name="T28" fmla="*/ 2147483646 w 78"/>
                <a:gd name="T29" fmla="*/ 2147483646 h 15"/>
                <a:gd name="T30" fmla="*/ 2147483646 w 78"/>
                <a:gd name="T31" fmla="*/ 2147483646 h 15"/>
                <a:gd name="T32" fmla="*/ 2147483646 w 78"/>
                <a:gd name="T33" fmla="*/ 2147483646 h 15"/>
                <a:gd name="T34" fmla="*/ 2147483646 w 78"/>
                <a:gd name="T35" fmla="*/ 0 h 15"/>
                <a:gd name="T36" fmla="*/ 2147483646 w 78"/>
                <a:gd name="T37" fmla="*/ 0 h 15"/>
                <a:gd name="T38" fmla="*/ 2147483646 w 78"/>
                <a:gd name="T39" fmla="*/ 0 h 15"/>
                <a:gd name="T40" fmla="*/ 2147483646 w 78"/>
                <a:gd name="T41" fmla="*/ 0 h 15"/>
                <a:gd name="T42" fmla="*/ 2147483646 w 78"/>
                <a:gd name="T43" fmla="*/ 0 h 15"/>
                <a:gd name="T44" fmla="*/ 2147483646 w 78"/>
                <a:gd name="T45" fmla="*/ 0 h 15"/>
                <a:gd name="T46" fmla="*/ 2147483646 w 78"/>
                <a:gd name="T47" fmla="*/ 0 h 15"/>
                <a:gd name="T48" fmla="*/ 2147483646 w 78"/>
                <a:gd name="T49" fmla="*/ 0 h 15"/>
                <a:gd name="T50" fmla="*/ 2147483646 w 78"/>
                <a:gd name="T51" fmla="*/ 2147483646 h 15"/>
                <a:gd name="T52" fmla="*/ 2147483646 w 78"/>
                <a:gd name="T53" fmla="*/ 2147483646 h 15"/>
                <a:gd name="T54" fmla="*/ 2147483646 w 78"/>
                <a:gd name="T55" fmla="*/ 2147483646 h 15"/>
                <a:gd name="T56" fmla="*/ 2147483646 w 78"/>
                <a:gd name="T57" fmla="*/ 2147483646 h 15"/>
                <a:gd name="T58" fmla="*/ 2147483646 w 78"/>
                <a:gd name="T59" fmla="*/ 2147483646 h 15"/>
                <a:gd name="T60" fmla="*/ 2147483646 w 78"/>
                <a:gd name="T61" fmla="*/ 2147483646 h 15"/>
                <a:gd name="T62" fmla="*/ 2147483646 w 78"/>
                <a:gd name="T63" fmla="*/ 2147483646 h 15"/>
                <a:gd name="T64" fmla="*/ 2147483646 w 78"/>
                <a:gd name="T65" fmla="*/ 2147483646 h 15"/>
                <a:gd name="T66" fmla="*/ 0 w 78"/>
                <a:gd name="T67" fmla="*/ 2147483646 h 15"/>
                <a:gd name="T68" fmla="*/ 0 w 78"/>
                <a:gd name="T69" fmla="*/ 2147483646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15"/>
                <a:gd name="T107" fmla="*/ 78 w 78"/>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15">
                  <a:moveTo>
                    <a:pt x="0" y="15"/>
                  </a:moveTo>
                  <a:lnTo>
                    <a:pt x="0" y="15"/>
                  </a:lnTo>
                  <a:lnTo>
                    <a:pt x="2" y="14"/>
                  </a:lnTo>
                  <a:lnTo>
                    <a:pt x="4" y="14"/>
                  </a:lnTo>
                  <a:lnTo>
                    <a:pt x="7" y="12"/>
                  </a:lnTo>
                  <a:lnTo>
                    <a:pt x="11" y="11"/>
                  </a:lnTo>
                  <a:lnTo>
                    <a:pt x="14" y="10"/>
                  </a:lnTo>
                  <a:lnTo>
                    <a:pt x="19" y="9"/>
                  </a:lnTo>
                  <a:lnTo>
                    <a:pt x="23" y="8"/>
                  </a:lnTo>
                  <a:lnTo>
                    <a:pt x="29" y="8"/>
                  </a:lnTo>
                  <a:lnTo>
                    <a:pt x="35" y="7"/>
                  </a:lnTo>
                  <a:lnTo>
                    <a:pt x="42" y="7"/>
                  </a:lnTo>
                  <a:lnTo>
                    <a:pt x="48" y="5"/>
                  </a:lnTo>
                  <a:lnTo>
                    <a:pt x="55" y="7"/>
                  </a:lnTo>
                  <a:lnTo>
                    <a:pt x="62" y="7"/>
                  </a:lnTo>
                  <a:lnTo>
                    <a:pt x="69" y="8"/>
                  </a:lnTo>
                  <a:lnTo>
                    <a:pt x="76" y="9"/>
                  </a:lnTo>
                  <a:lnTo>
                    <a:pt x="78" y="0"/>
                  </a:lnTo>
                  <a:lnTo>
                    <a:pt x="76" y="0"/>
                  </a:lnTo>
                  <a:lnTo>
                    <a:pt x="74" y="0"/>
                  </a:lnTo>
                  <a:lnTo>
                    <a:pt x="70" y="0"/>
                  </a:lnTo>
                  <a:lnTo>
                    <a:pt x="65" y="0"/>
                  </a:lnTo>
                  <a:lnTo>
                    <a:pt x="61" y="0"/>
                  </a:lnTo>
                  <a:lnTo>
                    <a:pt x="56" y="0"/>
                  </a:lnTo>
                  <a:lnTo>
                    <a:pt x="50" y="1"/>
                  </a:lnTo>
                  <a:lnTo>
                    <a:pt x="43" y="1"/>
                  </a:lnTo>
                  <a:lnTo>
                    <a:pt x="37" y="1"/>
                  </a:lnTo>
                  <a:lnTo>
                    <a:pt x="30" y="2"/>
                  </a:lnTo>
                  <a:lnTo>
                    <a:pt x="25" y="3"/>
                  </a:lnTo>
                  <a:lnTo>
                    <a:pt x="18" y="4"/>
                  </a:lnTo>
                  <a:lnTo>
                    <a:pt x="12" y="5"/>
                  </a:lnTo>
                  <a:lnTo>
                    <a:pt x="6" y="7"/>
                  </a:lnTo>
                  <a:lnTo>
                    <a:pt x="0" y="8"/>
                  </a:lnTo>
                  <a:lnTo>
                    <a:pt x="0" y="1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5" name="Freeform 206"/>
            <p:cNvSpPr>
              <a:spLocks/>
            </p:cNvSpPr>
            <p:nvPr/>
          </p:nvSpPr>
          <p:spPr bwMode="auto">
            <a:xfrm>
              <a:off x="2912463" y="3509069"/>
              <a:ext cx="292623" cy="104842"/>
            </a:xfrm>
            <a:custGeom>
              <a:avLst/>
              <a:gdLst>
                <a:gd name="T0" fmla="*/ 2147483646 w 131"/>
                <a:gd name="T1" fmla="*/ 2147483646 h 44"/>
                <a:gd name="T2" fmla="*/ 2147483646 w 131"/>
                <a:gd name="T3" fmla="*/ 2147483646 h 44"/>
                <a:gd name="T4" fmla="*/ 2147483646 w 131"/>
                <a:gd name="T5" fmla="*/ 2147483646 h 44"/>
                <a:gd name="T6" fmla="*/ 2147483646 w 131"/>
                <a:gd name="T7" fmla="*/ 2147483646 h 44"/>
                <a:gd name="T8" fmla="*/ 2147483646 w 131"/>
                <a:gd name="T9" fmla="*/ 2147483646 h 44"/>
                <a:gd name="T10" fmla="*/ 2147483646 w 131"/>
                <a:gd name="T11" fmla="*/ 2147483646 h 44"/>
                <a:gd name="T12" fmla="*/ 2147483646 w 131"/>
                <a:gd name="T13" fmla="*/ 2147483646 h 44"/>
                <a:gd name="T14" fmla="*/ 2147483646 w 131"/>
                <a:gd name="T15" fmla="*/ 2147483646 h 44"/>
                <a:gd name="T16" fmla="*/ 2147483646 w 131"/>
                <a:gd name="T17" fmla="*/ 2147483646 h 44"/>
                <a:gd name="T18" fmla="*/ 2147483646 w 131"/>
                <a:gd name="T19" fmla="*/ 2147483646 h 44"/>
                <a:gd name="T20" fmla="*/ 2147483646 w 131"/>
                <a:gd name="T21" fmla="*/ 2147483646 h 44"/>
                <a:gd name="T22" fmla="*/ 2147483646 w 131"/>
                <a:gd name="T23" fmla="*/ 2147483646 h 44"/>
                <a:gd name="T24" fmla="*/ 2147483646 w 131"/>
                <a:gd name="T25" fmla="*/ 2147483646 h 44"/>
                <a:gd name="T26" fmla="*/ 2147483646 w 131"/>
                <a:gd name="T27" fmla="*/ 2147483646 h 44"/>
                <a:gd name="T28" fmla="*/ 2147483646 w 131"/>
                <a:gd name="T29" fmla="*/ 2147483646 h 44"/>
                <a:gd name="T30" fmla="*/ 2147483646 w 131"/>
                <a:gd name="T31" fmla="*/ 2147483646 h 44"/>
                <a:gd name="T32" fmla="*/ 2147483646 w 131"/>
                <a:gd name="T33" fmla="*/ 2147483646 h 44"/>
                <a:gd name="T34" fmla="*/ 0 w 131"/>
                <a:gd name="T35" fmla="*/ 2147483646 h 44"/>
                <a:gd name="T36" fmla="*/ 2147483646 w 131"/>
                <a:gd name="T37" fmla="*/ 0 h 44"/>
                <a:gd name="T38" fmla="*/ 2147483646 w 131"/>
                <a:gd name="T39" fmla="*/ 2147483646 h 44"/>
                <a:gd name="T40" fmla="*/ 2147483646 w 131"/>
                <a:gd name="T41" fmla="*/ 2147483646 h 44"/>
                <a:gd name="T42" fmla="*/ 2147483646 w 131"/>
                <a:gd name="T43" fmla="*/ 2147483646 h 44"/>
                <a:gd name="T44" fmla="*/ 2147483646 w 131"/>
                <a:gd name="T45" fmla="*/ 2147483646 h 44"/>
                <a:gd name="T46" fmla="*/ 2147483646 w 131"/>
                <a:gd name="T47" fmla="*/ 2147483646 h 44"/>
                <a:gd name="T48" fmla="*/ 2147483646 w 131"/>
                <a:gd name="T49" fmla="*/ 2147483646 h 44"/>
                <a:gd name="T50" fmla="*/ 2147483646 w 131"/>
                <a:gd name="T51" fmla="*/ 2147483646 h 44"/>
                <a:gd name="T52" fmla="*/ 2147483646 w 131"/>
                <a:gd name="T53" fmla="*/ 2147483646 h 44"/>
                <a:gd name="T54" fmla="*/ 2147483646 w 131"/>
                <a:gd name="T55" fmla="*/ 2147483646 h 44"/>
                <a:gd name="T56" fmla="*/ 2147483646 w 131"/>
                <a:gd name="T57" fmla="*/ 2147483646 h 44"/>
                <a:gd name="T58" fmla="*/ 2147483646 w 131"/>
                <a:gd name="T59" fmla="*/ 2147483646 h 44"/>
                <a:gd name="T60" fmla="*/ 2147483646 w 131"/>
                <a:gd name="T61" fmla="*/ 2147483646 h 44"/>
                <a:gd name="T62" fmla="*/ 2147483646 w 131"/>
                <a:gd name="T63" fmla="*/ 2147483646 h 44"/>
                <a:gd name="T64" fmla="*/ 2147483646 w 131"/>
                <a:gd name="T65" fmla="*/ 2147483646 h 44"/>
                <a:gd name="T66" fmla="*/ 2147483646 w 131"/>
                <a:gd name="T67" fmla="*/ 2147483646 h 44"/>
                <a:gd name="T68" fmla="*/ 2147483646 w 131"/>
                <a:gd name="T69" fmla="*/ 2147483646 h 44"/>
                <a:gd name="T70" fmla="*/ 2147483646 w 131"/>
                <a:gd name="T71" fmla="*/ 2147483646 h 44"/>
                <a:gd name="T72" fmla="*/ 2147483646 w 131"/>
                <a:gd name="T73" fmla="*/ 2147483646 h 44"/>
                <a:gd name="T74" fmla="*/ 2147483646 w 131"/>
                <a:gd name="T75" fmla="*/ 2147483646 h 44"/>
                <a:gd name="T76" fmla="*/ 2147483646 w 131"/>
                <a:gd name="T77" fmla="*/ 2147483646 h 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
                <a:gd name="T118" fmla="*/ 0 h 44"/>
                <a:gd name="T119" fmla="*/ 131 w 131"/>
                <a:gd name="T120" fmla="*/ 44 h 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 h="44">
                  <a:moveTo>
                    <a:pt x="54" y="43"/>
                  </a:moveTo>
                  <a:lnTo>
                    <a:pt x="56" y="42"/>
                  </a:lnTo>
                  <a:lnTo>
                    <a:pt x="57" y="42"/>
                  </a:lnTo>
                  <a:lnTo>
                    <a:pt x="59" y="41"/>
                  </a:lnTo>
                  <a:lnTo>
                    <a:pt x="60" y="41"/>
                  </a:lnTo>
                  <a:lnTo>
                    <a:pt x="63" y="40"/>
                  </a:lnTo>
                  <a:lnTo>
                    <a:pt x="65" y="39"/>
                  </a:lnTo>
                  <a:lnTo>
                    <a:pt x="67" y="37"/>
                  </a:lnTo>
                  <a:lnTo>
                    <a:pt x="71" y="36"/>
                  </a:lnTo>
                  <a:lnTo>
                    <a:pt x="73" y="34"/>
                  </a:lnTo>
                  <a:lnTo>
                    <a:pt x="75" y="33"/>
                  </a:lnTo>
                  <a:lnTo>
                    <a:pt x="78" y="30"/>
                  </a:lnTo>
                  <a:lnTo>
                    <a:pt x="80" y="29"/>
                  </a:lnTo>
                  <a:lnTo>
                    <a:pt x="81" y="27"/>
                  </a:lnTo>
                  <a:lnTo>
                    <a:pt x="84" y="26"/>
                  </a:lnTo>
                  <a:lnTo>
                    <a:pt x="85" y="23"/>
                  </a:lnTo>
                  <a:lnTo>
                    <a:pt x="0" y="2"/>
                  </a:lnTo>
                  <a:lnTo>
                    <a:pt x="5" y="0"/>
                  </a:lnTo>
                  <a:lnTo>
                    <a:pt x="131" y="32"/>
                  </a:lnTo>
                  <a:lnTo>
                    <a:pt x="126" y="34"/>
                  </a:lnTo>
                  <a:lnTo>
                    <a:pt x="89" y="25"/>
                  </a:lnTo>
                  <a:lnTo>
                    <a:pt x="89" y="26"/>
                  </a:lnTo>
                  <a:lnTo>
                    <a:pt x="88" y="26"/>
                  </a:lnTo>
                  <a:lnTo>
                    <a:pt x="88" y="27"/>
                  </a:lnTo>
                  <a:lnTo>
                    <a:pt x="87" y="28"/>
                  </a:lnTo>
                  <a:lnTo>
                    <a:pt x="86" y="29"/>
                  </a:lnTo>
                  <a:lnTo>
                    <a:pt x="85" y="30"/>
                  </a:lnTo>
                  <a:lnTo>
                    <a:pt x="82" y="32"/>
                  </a:lnTo>
                  <a:lnTo>
                    <a:pt x="80" y="33"/>
                  </a:lnTo>
                  <a:lnTo>
                    <a:pt x="78" y="34"/>
                  </a:lnTo>
                  <a:lnTo>
                    <a:pt x="75" y="36"/>
                  </a:lnTo>
                  <a:lnTo>
                    <a:pt x="72" y="37"/>
                  </a:lnTo>
                  <a:lnTo>
                    <a:pt x="70" y="40"/>
                  </a:lnTo>
                  <a:lnTo>
                    <a:pt x="65" y="41"/>
                  </a:lnTo>
                  <a:lnTo>
                    <a:pt x="61" y="42"/>
                  </a:lnTo>
                  <a:lnTo>
                    <a:pt x="57" y="44"/>
                  </a:lnTo>
                  <a:lnTo>
                    <a:pt x="5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6" name="Freeform 207"/>
            <p:cNvSpPr>
              <a:spLocks/>
            </p:cNvSpPr>
            <p:nvPr/>
          </p:nvSpPr>
          <p:spPr bwMode="auto">
            <a:xfrm>
              <a:off x="2849918" y="3537662"/>
              <a:ext cx="301558" cy="92928"/>
            </a:xfrm>
            <a:custGeom>
              <a:avLst/>
              <a:gdLst>
                <a:gd name="T0" fmla="*/ 0 w 135"/>
                <a:gd name="T1" fmla="*/ 0 h 39"/>
                <a:gd name="T2" fmla="*/ 2147483646 w 135"/>
                <a:gd name="T3" fmla="*/ 2147483646 h 39"/>
                <a:gd name="T4" fmla="*/ 2147483646 w 135"/>
                <a:gd name="T5" fmla="*/ 2147483646 h 39"/>
                <a:gd name="T6" fmla="*/ 2147483646 w 135"/>
                <a:gd name="T7" fmla="*/ 0 h 39"/>
                <a:gd name="T8" fmla="*/ 0 w 135"/>
                <a:gd name="T9" fmla="*/ 0 h 39"/>
                <a:gd name="T10" fmla="*/ 0 60000 65536"/>
                <a:gd name="T11" fmla="*/ 0 60000 65536"/>
                <a:gd name="T12" fmla="*/ 0 60000 65536"/>
                <a:gd name="T13" fmla="*/ 0 60000 65536"/>
                <a:gd name="T14" fmla="*/ 0 60000 65536"/>
                <a:gd name="T15" fmla="*/ 0 w 135"/>
                <a:gd name="T16" fmla="*/ 0 h 39"/>
                <a:gd name="T17" fmla="*/ 135 w 135"/>
                <a:gd name="T18" fmla="*/ 39 h 39"/>
              </a:gdLst>
              <a:ahLst/>
              <a:cxnLst>
                <a:cxn ang="T10">
                  <a:pos x="T0" y="T1"/>
                </a:cxn>
                <a:cxn ang="T11">
                  <a:pos x="T2" y="T3"/>
                </a:cxn>
                <a:cxn ang="T12">
                  <a:pos x="T4" y="T5"/>
                </a:cxn>
                <a:cxn ang="T13">
                  <a:pos x="T6" y="T7"/>
                </a:cxn>
                <a:cxn ang="T14">
                  <a:pos x="T8" y="T9"/>
                </a:cxn>
              </a:cxnLst>
              <a:rect l="T15" t="T16" r="T17" b="T18"/>
              <a:pathLst>
                <a:path w="135" h="39">
                  <a:moveTo>
                    <a:pt x="0" y="0"/>
                  </a:moveTo>
                  <a:lnTo>
                    <a:pt x="131" y="39"/>
                  </a:lnTo>
                  <a:lnTo>
                    <a:pt x="135" y="39"/>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7" name="Freeform 208"/>
            <p:cNvSpPr>
              <a:spLocks/>
            </p:cNvSpPr>
            <p:nvPr/>
          </p:nvSpPr>
          <p:spPr bwMode="auto">
            <a:xfrm>
              <a:off x="2901295" y="3523367"/>
              <a:ext cx="294856" cy="85780"/>
            </a:xfrm>
            <a:custGeom>
              <a:avLst/>
              <a:gdLst>
                <a:gd name="T0" fmla="*/ 0 w 132"/>
                <a:gd name="T1" fmla="*/ 0 h 36"/>
                <a:gd name="T2" fmla="*/ 2147483646 w 132"/>
                <a:gd name="T3" fmla="*/ 2147483646 h 36"/>
                <a:gd name="T4" fmla="*/ 2147483646 w 132"/>
                <a:gd name="T5" fmla="*/ 2147483646 h 36"/>
                <a:gd name="T6" fmla="*/ 2147483646 w 132"/>
                <a:gd name="T7" fmla="*/ 0 h 36"/>
                <a:gd name="T8" fmla="*/ 0 w 132"/>
                <a:gd name="T9" fmla="*/ 0 h 36"/>
                <a:gd name="T10" fmla="*/ 0 60000 65536"/>
                <a:gd name="T11" fmla="*/ 0 60000 65536"/>
                <a:gd name="T12" fmla="*/ 0 60000 65536"/>
                <a:gd name="T13" fmla="*/ 0 60000 65536"/>
                <a:gd name="T14" fmla="*/ 0 60000 65536"/>
                <a:gd name="T15" fmla="*/ 0 w 132"/>
                <a:gd name="T16" fmla="*/ 0 h 36"/>
                <a:gd name="T17" fmla="*/ 132 w 132"/>
                <a:gd name="T18" fmla="*/ 36 h 36"/>
              </a:gdLst>
              <a:ahLst/>
              <a:cxnLst>
                <a:cxn ang="T10">
                  <a:pos x="T0" y="T1"/>
                </a:cxn>
                <a:cxn ang="T11">
                  <a:pos x="T2" y="T3"/>
                </a:cxn>
                <a:cxn ang="T12">
                  <a:pos x="T4" y="T5"/>
                </a:cxn>
                <a:cxn ang="T13">
                  <a:pos x="T6" y="T7"/>
                </a:cxn>
                <a:cxn ang="T14">
                  <a:pos x="T8" y="T9"/>
                </a:cxn>
              </a:cxnLst>
              <a:rect l="T15" t="T16" r="T17" b="T18"/>
              <a:pathLst>
                <a:path w="132" h="36">
                  <a:moveTo>
                    <a:pt x="0" y="0"/>
                  </a:moveTo>
                  <a:lnTo>
                    <a:pt x="129" y="36"/>
                  </a:lnTo>
                  <a:lnTo>
                    <a:pt x="132" y="35"/>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8" name="Freeform 209"/>
            <p:cNvSpPr>
              <a:spLocks/>
            </p:cNvSpPr>
            <p:nvPr/>
          </p:nvSpPr>
          <p:spPr bwMode="auto">
            <a:xfrm>
              <a:off x="2876723" y="3528131"/>
              <a:ext cx="297091" cy="92928"/>
            </a:xfrm>
            <a:custGeom>
              <a:avLst/>
              <a:gdLst>
                <a:gd name="T0" fmla="*/ 0 w 133"/>
                <a:gd name="T1" fmla="*/ 0 h 39"/>
                <a:gd name="T2" fmla="*/ 2147483646 w 133"/>
                <a:gd name="T3" fmla="*/ 2147483646 h 39"/>
                <a:gd name="T4" fmla="*/ 2147483646 w 133"/>
                <a:gd name="T5" fmla="*/ 2147483646 h 39"/>
                <a:gd name="T6" fmla="*/ 2147483646 w 133"/>
                <a:gd name="T7" fmla="*/ 0 h 39"/>
                <a:gd name="T8" fmla="*/ 0 w 133"/>
                <a:gd name="T9" fmla="*/ 0 h 39"/>
                <a:gd name="T10" fmla="*/ 0 60000 65536"/>
                <a:gd name="T11" fmla="*/ 0 60000 65536"/>
                <a:gd name="T12" fmla="*/ 0 60000 65536"/>
                <a:gd name="T13" fmla="*/ 0 60000 65536"/>
                <a:gd name="T14" fmla="*/ 0 60000 65536"/>
                <a:gd name="T15" fmla="*/ 0 w 133"/>
                <a:gd name="T16" fmla="*/ 0 h 39"/>
                <a:gd name="T17" fmla="*/ 133 w 133"/>
                <a:gd name="T18" fmla="*/ 39 h 39"/>
              </a:gdLst>
              <a:ahLst/>
              <a:cxnLst>
                <a:cxn ang="T10">
                  <a:pos x="T0" y="T1"/>
                </a:cxn>
                <a:cxn ang="T11">
                  <a:pos x="T2" y="T3"/>
                </a:cxn>
                <a:cxn ang="T12">
                  <a:pos x="T4" y="T5"/>
                </a:cxn>
                <a:cxn ang="T13">
                  <a:pos x="T6" y="T7"/>
                </a:cxn>
                <a:cxn ang="T14">
                  <a:pos x="T8" y="T9"/>
                </a:cxn>
              </a:cxnLst>
              <a:rect l="T15" t="T16" r="T17" b="T18"/>
              <a:pathLst>
                <a:path w="133" h="39">
                  <a:moveTo>
                    <a:pt x="0" y="0"/>
                  </a:moveTo>
                  <a:lnTo>
                    <a:pt x="131" y="39"/>
                  </a:lnTo>
                  <a:lnTo>
                    <a:pt x="133" y="39"/>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699" name="Line 210"/>
            <p:cNvSpPr>
              <a:spLocks noChangeShapeType="1"/>
            </p:cNvSpPr>
            <p:nvPr/>
          </p:nvSpPr>
          <p:spPr bwMode="auto">
            <a:xfrm>
              <a:off x="3629501" y="4269176"/>
              <a:ext cx="612051" cy="23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00" name="Line 212"/>
            <p:cNvSpPr>
              <a:spLocks noChangeShapeType="1"/>
            </p:cNvSpPr>
            <p:nvPr/>
          </p:nvSpPr>
          <p:spPr bwMode="auto">
            <a:xfrm flipV="1">
              <a:off x="4670435" y="4242966"/>
              <a:ext cx="1344726" cy="47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701" name="Group 213"/>
            <p:cNvGrpSpPr>
              <a:grpSpLocks/>
            </p:cNvGrpSpPr>
            <p:nvPr/>
          </p:nvGrpSpPr>
          <p:grpSpPr bwMode="auto">
            <a:xfrm>
              <a:off x="6334599" y="3587712"/>
              <a:ext cx="620987" cy="1644124"/>
              <a:chOff x="2550" y="2912"/>
              <a:chExt cx="278" cy="690"/>
            </a:xfrm>
          </p:grpSpPr>
          <p:sp>
            <p:nvSpPr>
              <p:cNvPr id="878" name="Freeform 214"/>
              <p:cNvSpPr>
                <a:spLocks/>
              </p:cNvSpPr>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79" name="Rectangle 215"/>
              <p:cNvSpPr>
                <a:spLocks noChangeArrowheads="1"/>
              </p:cNvSpPr>
              <p:nvPr/>
            </p:nvSpPr>
            <p:spPr bwMode="auto">
              <a:xfrm>
                <a:off x="2716" y="3035"/>
                <a:ext cx="84" cy="56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0" name="Freeform 216"/>
              <p:cNvSpPr>
                <a:spLocks/>
              </p:cNvSpPr>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81" name="Rectangle 217"/>
              <p:cNvSpPr>
                <a:spLocks noChangeArrowheads="1"/>
              </p:cNvSpPr>
              <p:nvPr/>
            </p:nvSpPr>
            <p:spPr bwMode="auto">
              <a:xfrm>
                <a:off x="2716" y="3118"/>
                <a:ext cx="4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2" name="Rectangle 218"/>
              <p:cNvSpPr>
                <a:spLocks noChangeArrowheads="1"/>
              </p:cNvSpPr>
              <p:nvPr/>
            </p:nvSpPr>
            <p:spPr bwMode="auto">
              <a:xfrm>
                <a:off x="2759" y="3117"/>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3" name="Rectangle 219"/>
              <p:cNvSpPr>
                <a:spLocks noChangeArrowheads="1"/>
              </p:cNvSpPr>
              <p:nvPr/>
            </p:nvSpPr>
            <p:spPr bwMode="auto">
              <a:xfrm>
                <a:off x="2737" y="3080"/>
                <a:ext cx="43"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4" name="Rectangle 220"/>
              <p:cNvSpPr>
                <a:spLocks noChangeArrowheads="1"/>
              </p:cNvSpPr>
              <p:nvPr/>
            </p:nvSpPr>
            <p:spPr bwMode="auto">
              <a:xfrm>
                <a:off x="2781" y="3080"/>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5" name="Rectangle 221"/>
              <p:cNvSpPr>
                <a:spLocks noChangeArrowheads="1"/>
              </p:cNvSpPr>
              <p:nvPr/>
            </p:nvSpPr>
            <p:spPr bwMode="auto">
              <a:xfrm>
                <a:off x="2712" y="3080"/>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6" name="Rectangle 222"/>
              <p:cNvSpPr>
                <a:spLocks noChangeArrowheads="1"/>
              </p:cNvSpPr>
              <p:nvPr/>
            </p:nvSpPr>
            <p:spPr bwMode="auto">
              <a:xfrm>
                <a:off x="2715" y="3041"/>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7" name="Rectangle 223"/>
              <p:cNvSpPr>
                <a:spLocks noChangeArrowheads="1"/>
              </p:cNvSpPr>
              <p:nvPr/>
            </p:nvSpPr>
            <p:spPr bwMode="auto">
              <a:xfrm>
                <a:off x="2760" y="3042"/>
                <a:ext cx="43"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8" name="Rectangle 224"/>
              <p:cNvSpPr>
                <a:spLocks noChangeArrowheads="1"/>
              </p:cNvSpPr>
              <p:nvPr/>
            </p:nvSpPr>
            <p:spPr bwMode="auto">
              <a:xfrm>
                <a:off x="2715" y="3193"/>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89" name="Rectangle 225"/>
              <p:cNvSpPr>
                <a:spLocks noChangeArrowheads="1"/>
              </p:cNvSpPr>
              <p:nvPr/>
            </p:nvSpPr>
            <p:spPr bwMode="auto">
              <a:xfrm>
                <a:off x="2759" y="3193"/>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0" name="Rectangle 226"/>
              <p:cNvSpPr>
                <a:spLocks noChangeArrowheads="1"/>
              </p:cNvSpPr>
              <p:nvPr/>
            </p:nvSpPr>
            <p:spPr bwMode="auto">
              <a:xfrm>
                <a:off x="2780" y="3155"/>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1" name="Rectangle 227"/>
              <p:cNvSpPr>
                <a:spLocks noChangeArrowheads="1"/>
              </p:cNvSpPr>
              <p:nvPr/>
            </p:nvSpPr>
            <p:spPr bwMode="auto">
              <a:xfrm>
                <a:off x="2716" y="3155"/>
                <a:ext cx="17"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2" name="Rectangle 228"/>
              <p:cNvSpPr>
                <a:spLocks noChangeArrowheads="1"/>
              </p:cNvSpPr>
              <p:nvPr/>
            </p:nvSpPr>
            <p:spPr bwMode="auto">
              <a:xfrm>
                <a:off x="2715" y="3266"/>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3" name="Rectangle 229"/>
              <p:cNvSpPr>
                <a:spLocks noChangeArrowheads="1"/>
              </p:cNvSpPr>
              <p:nvPr/>
            </p:nvSpPr>
            <p:spPr bwMode="auto">
              <a:xfrm>
                <a:off x="2759" y="3266"/>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4" name="Rectangle 230"/>
              <p:cNvSpPr>
                <a:spLocks noChangeArrowheads="1"/>
              </p:cNvSpPr>
              <p:nvPr/>
            </p:nvSpPr>
            <p:spPr bwMode="auto">
              <a:xfrm>
                <a:off x="2737" y="3229"/>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5" name="Rectangle 231"/>
              <p:cNvSpPr>
                <a:spLocks noChangeArrowheads="1"/>
              </p:cNvSpPr>
              <p:nvPr/>
            </p:nvSpPr>
            <p:spPr bwMode="auto">
              <a:xfrm>
                <a:off x="2780" y="3229"/>
                <a:ext cx="2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6" name="Rectangle 232"/>
              <p:cNvSpPr>
                <a:spLocks noChangeArrowheads="1"/>
              </p:cNvSpPr>
              <p:nvPr/>
            </p:nvSpPr>
            <p:spPr bwMode="auto">
              <a:xfrm>
                <a:off x="2715" y="3229"/>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7" name="Rectangle 233"/>
              <p:cNvSpPr>
                <a:spLocks noChangeArrowheads="1"/>
              </p:cNvSpPr>
              <p:nvPr/>
            </p:nvSpPr>
            <p:spPr bwMode="auto">
              <a:xfrm>
                <a:off x="2715" y="3342"/>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8" name="Rectangle 234"/>
              <p:cNvSpPr>
                <a:spLocks noChangeArrowheads="1"/>
              </p:cNvSpPr>
              <p:nvPr/>
            </p:nvSpPr>
            <p:spPr bwMode="auto">
              <a:xfrm>
                <a:off x="2759" y="3342"/>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99" name="Rectangle 235"/>
              <p:cNvSpPr>
                <a:spLocks noChangeArrowheads="1"/>
              </p:cNvSpPr>
              <p:nvPr/>
            </p:nvSpPr>
            <p:spPr bwMode="auto">
              <a:xfrm>
                <a:off x="2736" y="3304"/>
                <a:ext cx="43"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0" name="Rectangle 236"/>
              <p:cNvSpPr>
                <a:spLocks noChangeArrowheads="1"/>
              </p:cNvSpPr>
              <p:nvPr/>
            </p:nvSpPr>
            <p:spPr bwMode="auto">
              <a:xfrm>
                <a:off x="2780" y="3304"/>
                <a:ext cx="2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1" name="Rectangle 237"/>
              <p:cNvSpPr>
                <a:spLocks noChangeArrowheads="1"/>
              </p:cNvSpPr>
              <p:nvPr/>
            </p:nvSpPr>
            <p:spPr bwMode="auto">
              <a:xfrm>
                <a:off x="2716" y="3304"/>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2" name="Rectangle 238"/>
              <p:cNvSpPr>
                <a:spLocks noChangeArrowheads="1"/>
              </p:cNvSpPr>
              <p:nvPr/>
            </p:nvSpPr>
            <p:spPr bwMode="auto">
              <a:xfrm>
                <a:off x="2715" y="3417"/>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3" name="Rectangle 239"/>
              <p:cNvSpPr>
                <a:spLocks noChangeArrowheads="1"/>
              </p:cNvSpPr>
              <p:nvPr/>
            </p:nvSpPr>
            <p:spPr bwMode="auto">
              <a:xfrm>
                <a:off x="2759" y="3416"/>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4" name="Rectangle 240"/>
              <p:cNvSpPr>
                <a:spLocks noChangeArrowheads="1"/>
              </p:cNvSpPr>
              <p:nvPr/>
            </p:nvSpPr>
            <p:spPr bwMode="auto">
              <a:xfrm>
                <a:off x="2737" y="3379"/>
                <a:ext cx="43"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5" name="Rectangle 241"/>
              <p:cNvSpPr>
                <a:spLocks noChangeArrowheads="1"/>
              </p:cNvSpPr>
              <p:nvPr/>
            </p:nvSpPr>
            <p:spPr bwMode="auto">
              <a:xfrm>
                <a:off x="2781" y="3379"/>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6" name="Rectangle 242"/>
              <p:cNvSpPr>
                <a:spLocks noChangeArrowheads="1"/>
              </p:cNvSpPr>
              <p:nvPr/>
            </p:nvSpPr>
            <p:spPr bwMode="auto">
              <a:xfrm>
                <a:off x="2715" y="3492"/>
                <a:ext cx="40"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7" name="Rectangle 243"/>
              <p:cNvSpPr>
                <a:spLocks noChangeArrowheads="1"/>
              </p:cNvSpPr>
              <p:nvPr/>
            </p:nvSpPr>
            <p:spPr bwMode="auto">
              <a:xfrm>
                <a:off x="2759" y="3492"/>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8" name="Rectangle 244"/>
              <p:cNvSpPr>
                <a:spLocks noChangeArrowheads="1"/>
              </p:cNvSpPr>
              <p:nvPr/>
            </p:nvSpPr>
            <p:spPr bwMode="auto">
              <a:xfrm>
                <a:off x="2737" y="3455"/>
                <a:ext cx="42" cy="31"/>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09" name="Rectangle 245"/>
              <p:cNvSpPr>
                <a:spLocks noChangeArrowheads="1"/>
              </p:cNvSpPr>
              <p:nvPr/>
            </p:nvSpPr>
            <p:spPr bwMode="auto">
              <a:xfrm>
                <a:off x="2780" y="3453"/>
                <a:ext cx="2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0" name="Rectangle 246"/>
              <p:cNvSpPr>
                <a:spLocks noChangeArrowheads="1"/>
              </p:cNvSpPr>
              <p:nvPr/>
            </p:nvSpPr>
            <p:spPr bwMode="auto">
              <a:xfrm>
                <a:off x="2716" y="3453"/>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1" name="Rectangle 247"/>
              <p:cNvSpPr>
                <a:spLocks noChangeArrowheads="1"/>
              </p:cNvSpPr>
              <p:nvPr/>
            </p:nvSpPr>
            <p:spPr bwMode="auto">
              <a:xfrm>
                <a:off x="2715" y="3566"/>
                <a:ext cx="40"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2" name="Rectangle 248"/>
              <p:cNvSpPr>
                <a:spLocks noChangeArrowheads="1"/>
              </p:cNvSpPr>
              <p:nvPr/>
            </p:nvSpPr>
            <p:spPr bwMode="auto">
              <a:xfrm>
                <a:off x="2759" y="3566"/>
                <a:ext cx="42" cy="32"/>
              </a:xfrm>
              <a:prstGeom prst="rect">
                <a:avLst/>
              </a:prstGeom>
              <a:solidFill>
                <a:srgbClr val="4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3" name="Rectangle 249"/>
              <p:cNvSpPr>
                <a:spLocks noChangeArrowheads="1"/>
              </p:cNvSpPr>
              <p:nvPr/>
            </p:nvSpPr>
            <p:spPr bwMode="auto">
              <a:xfrm>
                <a:off x="2737" y="3528"/>
                <a:ext cx="4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4" name="Rectangle 250"/>
              <p:cNvSpPr>
                <a:spLocks noChangeArrowheads="1"/>
              </p:cNvSpPr>
              <p:nvPr/>
            </p:nvSpPr>
            <p:spPr bwMode="auto">
              <a:xfrm>
                <a:off x="2780" y="3528"/>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5" name="Rectangle 251"/>
              <p:cNvSpPr>
                <a:spLocks noChangeArrowheads="1"/>
              </p:cNvSpPr>
              <p:nvPr/>
            </p:nvSpPr>
            <p:spPr bwMode="auto">
              <a:xfrm>
                <a:off x="2715" y="3528"/>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16" name="Freeform 252"/>
              <p:cNvSpPr>
                <a:spLocks/>
              </p:cNvSpPr>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17" name="Freeform 253"/>
              <p:cNvSpPr>
                <a:spLocks/>
              </p:cNvSpPr>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18" name="Freeform 254"/>
              <p:cNvSpPr>
                <a:spLocks/>
              </p:cNvSpPr>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19" name="Freeform 255"/>
              <p:cNvSpPr>
                <a:spLocks/>
              </p:cNvSpPr>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0" name="Freeform 256"/>
              <p:cNvSpPr>
                <a:spLocks/>
              </p:cNvSpPr>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1" name="Freeform 257"/>
              <p:cNvSpPr>
                <a:spLocks/>
              </p:cNvSpPr>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2" name="Freeform 258"/>
              <p:cNvSpPr>
                <a:spLocks/>
              </p:cNvSpPr>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3" name="Freeform 259"/>
              <p:cNvSpPr>
                <a:spLocks/>
              </p:cNvSpPr>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4" name="Freeform 260"/>
              <p:cNvSpPr>
                <a:spLocks/>
              </p:cNvSpPr>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5" name="Freeform 261"/>
              <p:cNvSpPr>
                <a:spLocks/>
              </p:cNvSpPr>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6" name="Freeform 262"/>
              <p:cNvSpPr>
                <a:spLocks/>
              </p:cNvSpPr>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7" name="Freeform 263"/>
              <p:cNvSpPr>
                <a:spLocks/>
              </p:cNvSpPr>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8" name="Freeform 264"/>
              <p:cNvSpPr>
                <a:spLocks/>
              </p:cNvSpPr>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29" name="Freeform 265"/>
              <p:cNvSpPr>
                <a:spLocks/>
              </p:cNvSpPr>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0" name="Freeform 266"/>
              <p:cNvSpPr>
                <a:spLocks/>
              </p:cNvSpPr>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1" name="Freeform 267"/>
              <p:cNvSpPr>
                <a:spLocks/>
              </p:cNvSpPr>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2" name="Freeform 268"/>
              <p:cNvSpPr>
                <a:spLocks/>
              </p:cNvSpPr>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3" name="Freeform 269"/>
              <p:cNvSpPr>
                <a:spLocks/>
              </p:cNvSpPr>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4" name="Freeform 270"/>
              <p:cNvSpPr>
                <a:spLocks/>
              </p:cNvSpPr>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5" name="Freeform 271"/>
              <p:cNvSpPr>
                <a:spLocks/>
              </p:cNvSpPr>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6" name="Freeform 272"/>
              <p:cNvSpPr>
                <a:spLocks/>
              </p:cNvSpPr>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7" name="Freeform 273"/>
              <p:cNvSpPr>
                <a:spLocks/>
              </p:cNvSpPr>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8" name="Freeform 274"/>
              <p:cNvSpPr>
                <a:spLocks/>
              </p:cNvSpPr>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39" name="Freeform 275"/>
              <p:cNvSpPr>
                <a:spLocks/>
              </p:cNvSpPr>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0" name="Freeform 276"/>
              <p:cNvSpPr>
                <a:spLocks/>
              </p:cNvSpPr>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1" name="Freeform 277"/>
              <p:cNvSpPr>
                <a:spLocks/>
              </p:cNvSpPr>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2" name="Freeform 278"/>
              <p:cNvSpPr>
                <a:spLocks/>
              </p:cNvSpPr>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3" name="Freeform 279"/>
              <p:cNvSpPr>
                <a:spLocks/>
              </p:cNvSpPr>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4" name="Freeform 280"/>
              <p:cNvSpPr>
                <a:spLocks/>
              </p:cNvSpPr>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5" name="Freeform 281"/>
              <p:cNvSpPr>
                <a:spLocks/>
              </p:cNvSpPr>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6" name="Freeform 282"/>
              <p:cNvSpPr>
                <a:spLocks/>
              </p:cNvSpPr>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7" name="Freeform 283"/>
              <p:cNvSpPr>
                <a:spLocks/>
              </p:cNvSpPr>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8" name="Freeform 284"/>
              <p:cNvSpPr>
                <a:spLocks/>
              </p:cNvSpPr>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49" name="Freeform 285"/>
              <p:cNvSpPr>
                <a:spLocks/>
              </p:cNvSpPr>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0" name="Freeform 286"/>
              <p:cNvSpPr>
                <a:spLocks/>
              </p:cNvSpPr>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1" name="Freeform 287"/>
              <p:cNvSpPr>
                <a:spLocks/>
              </p:cNvSpPr>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2" name="Freeform 288"/>
              <p:cNvSpPr>
                <a:spLocks/>
              </p:cNvSpPr>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3" name="Freeform 289"/>
              <p:cNvSpPr>
                <a:spLocks/>
              </p:cNvSpPr>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4" name="Freeform 290"/>
              <p:cNvSpPr>
                <a:spLocks/>
              </p:cNvSpPr>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5" name="Freeform 291"/>
              <p:cNvSpPr>
                <a:spLocks/>
              </p:cNvSpPr>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6" name="Freeform 292"/>
              <p:cNvSpPr>
                <a:spLocks/>
              </p:cNvSpPr>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7" name="Freeform 293"/>
              <p:cNvSpPr>
                <a:spLocks/>
              </p:cNvSpPr>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8" name="Freeform 294"/>
              <p:cNvSpPr>
                <a:spLocks/>
              </p:cNvSpPr>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59" name="Freeform 295"/>
              <p:cNvSpPr>
                <a:spLocks/>
              </p:cNvSpPr>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0" name="Freeform 296"/>
              <p:cNvSpPr>
                <a:spLocks/>
              </p:cNvSpPr>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1" name="Freeform 297"/>
              <p:cNvSpPr>
                <a:spLocks/>
              </p:cNvSpPr>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2" name="Freeform 298"/>
              <p:cNvSpPr>
                <a:spLocks/>
              </p:cNvSpPr>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3" name="Freeform 299"/>
              <p:cNvSpPr>
                <a:spLocks/>
              </p:cNvSpPr>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4" name="Freeform 300"/>
              <p:cNvSpPr>
                <a:spLocks/>
              </p:cNvSpPr>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5" name="Freeform 301"/>
              <p:cNvSpPr>
                <a:spLocks/>
              </p:cNvSpPr>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6" name="Freeform 302"/>
              <p:cNvSpPr>
                <a:spLocks/>
              </p:cNvSpPr>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7" name="Freeform 303"/>
              <p:cNvSpPr>
                <a:spLocks/>
              </p:cNvSpPr>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8" name="Freeform 304"/>
              <p:cNvSpPr>
                <a:spLocks/>
              </p:cNvSpPr>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69" name="Freeform 305"/>
              <p:cNvSpPr>
                <a:spLocks/>
              </p:cNvSpPr>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0" name="Freeform 306"/>
              <p:cNvSpPr>
                <a:spLocks/>
              </p:cNvSpPr>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1" name="Freeform 307"/>
              <p:cNvSpPr>
                <a:spLocks/>
              </p:cNvSpPr>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2" name="Freeform 308"/>
              <p:cNvSpPr>
                <a:spLocks/>
              </p:cNvSpPr>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3" name="Freeform 309"/>
              <p:cNvSpPr>
                <a:spLocks/>
              </p:cNvSpPr>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4" name="Freeform 310"/>
              <p:cNvSpPr>
                <a:spLocks/>
              </p:cNvSpPr>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5" name="Freeform 311"/>
              <p:cNvSpPr>
                <a:spLocks/>
              </p:cNvSpPr>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6" name="Freeform 312"/>
              <p:cNvSpPr>
                <a:spLocks/>
              </p:cNvSpPr>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7" name="Freeform 313"/>
              <p:cNvSpPr>
                <a:spLocks/>
              </p:cNvSpPr>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8" name="Freeform 314"/>
              <p:cNvSpPr>
                <a:spLocks/>
              </p:cNvSpPr>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79" name="Freeform 315"/>
              <p:cNvSpPr>
                <a:spLocks/>
              </p:cNvSpPr>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0" name="Freeform 316"/>
              <p:cNvSpPr>
                <a:spLocks/>
              </p:cNvSpPr>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1" name="Freeform 317"/>
              <p:cNvSpPr>
                <a:spLocks/>
              </p:cNvSpPr>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2" name="Freeform 318"/>
              <p:cNvSpPr>
                <a:spLocks/>
              </p:cNvSpPr>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3" name="Freeform 319"/>
              <p:cNvSpPr>
                <a:spLocks/>
              </p:cNvSpPr>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4" name="Rectangle 320"/>
              <p:cNvSpPr>
                <a:spLocks noChangeArrowheads="1"/>
              </p:cNvSpPr>
              <p:nvPr/>
            </p:nvSpPr>
            <p:spPr bwMode="auto">
              <a:xfrm>
                <a:off x="2715" y="3379"/>
                <a:ext cx="18"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985" name="Freeform 321"/>
              <p:cNvSpPr>
                <a:spLocks/>
              </p:cNvSpPr>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6" name="Freeform 322"/>
              <p:cNvSpPr>
                <a:spLocks/>
              </p:cNvSpPr>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987" name="Freeform 323"/>
              <p:cNvSpPr>
                <a:spLocks/>
              </p:cNvSpPr>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702" name="Line 324"/>
            <p:cNvSpPr>
              <a:spLocks noChangeShapeType="1"/>
            </p:cNvSpPr>
            <p:nvPr/>
          </p:nvSpPr>
          <p:spPr bwMode="auto">
            <a:xfrm>
              <a:off x="5972717" y="4221522"/>
              <a:ext cx="911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703" name="Group 326"/>
            <p:cNvGrpSpPr>
              <a:grpSpLocks/>
            </p:cNvGrpSpPr>
            <p:nvPr/>
          </p:nvGrpSpPr>
          <p:grpSpPr bwMode="auto">
            <a:xfrm>
              <a:off x="4225916" y="3821215"/>
              <a:ext cx="448987" cy="836359"/>
              <a:chOff x="4180" y="783"/>
              <a:chExt cx="150" cy="307"/>
            </a:xfrm>
          </p:grpSpPr>
          <p:sp>
            <p:nvSpPr>
              <p:cNvPr id="870" name="AutoShape 32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71" name="Rectangle 32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72" name="Rectangle 3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73" name="AutoShape 3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74" name="Line 33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75" name="Line 33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76" name="Rectangle 3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77" name="Rectangle 33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704" name="Line 335"/>
            <p:cNvSpPr>
              <a:spLocks noChangeShapeType="1"/>
            </p:cNvSpPr>
            <p:nvPr/>
          </p:nvSpPr>
          <p:spPr bwMode="auto">
            <a:xfrm>
              <a:off x="5550537" y="4254881"/>
              <a:ext cx="15636" cy="8363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705" name="Group 343"/>
            <p:cNvGrpSpPr>
              <a:grpSpLocks/>
            </p:cNvGrpSpPr>
            <p:nvPr/>
          </p:nvGrpSpPr>
          <p:grpSpPr bwMode="auto">
            <a:xfrm>
              <a:off x="4632459" y="5348575"/>
              <a:ext cx="274753" cy="631435"/>
              <a:chOff x="4180" y="783"/>
              <a:chExt cx="150" cy="307"/>
            </a:xfrm>
          </p:grpSpPr>
          <p:sp>
            <p:nvSpPr>
              <p:cNvPr id="862" name="AutoShape 34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3" name="Rectangle 34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4" name="Rectangle 34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5" name="AutoShape 34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6" name="Line 34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67" name="Line 34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68" name="Rectangle 35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9" name="Rectangle 35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grpSp>
          <p:nvGrpSpPr>
            <p:cNvPr id="706" name="Group 362"/>
            <p:cNvGrpSpPr>
              <a:grpSpLocks/>
            </p:cNvGrpSpPr>
            <p:nvPr/>
          </p:nvGrpSpPr>
          <p:grpSpPr bwMode="auto">
            <a:xfrm>
              <a:off x="6169288" y="5427218"/>
              <a:ext cx="274753" cy="631441"/>
              <a:chOff x="4180" y="783"/>
              <a:chExt cx="150" cy="307"/>
            </a:xfrm>
          </p:grpSpPr>
          <p:sp>
            <p:nvSpPr>
              <p:cNvPr id="854" name="AutoShape 36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5" name="Rectangle 36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6" name="Rectangle 36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7" name="AutoShape 36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8" name="Line 36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59" name="Line 36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60" name="Rectangle 36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61" name="Rectangle 37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grpSp>
          <p:nvGrpSpPr>
            <p:cNvPr id="707" name="Group 371"/>
            <p:cNvGrpSpPr>
              <a:grpSpLocks/>
            </p:cNvGrpSpPr>
            <p:nvPr/>
          </p:nvGrpSpPr>
          <p:grpSpPr bwMode="auto">
            <a:xfrm>
              <a:off x="5264616" y="6134893"/>
              <a:ext cx="274752" cy="631435"/>
              <a:chOff x="4180" y="783"/>
              <a:chExt cx="150" cy="307"/>
            </a:xfrm>
          </p:grpSpPr>
          <p:sp>
            <p:nvSpPr>
              <p:cNvPr id="846" name="AutoShape 37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47" name="Rectangle 37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48" name="Rectangle 37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49" name="AutoShape 37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0" name="Line 37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51" name="Line 37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52" name="Rectangle 37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53" name="Rectangle 37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sp>
          <p:nvSpPr>
            <p:cNvPr id="708" name="Line 380"/>
            <p:cNvSpPr>
              <a:spLocks noChangeShapeType="1"/>
            </p:cNvSpPr>
            <p:nvPr/>
          </p:nvSpPr>
          <p:spPr bwMode="auto">
            <a:xfrm flipH="1">
              <a:off x="4907214" y="5460568"/>
              <a:ext cx="417713" cy="2239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09" name="Line 381"/>
            <p:cNvSpPr>
              <a:spLocks noChangeShapeType="1"/>
            </p:cNvSpPr>
            <p:nvPr/>
          </p:nvSpPr>
          <p:spPr bwMode="auto">
            <a:xfrm flipH="1">
              <a:off x="5447784" y="5460568"/>
              <a:ext cx="87116" cy="66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10" name="Line 382"/>
            <p:cNvSpPr>
              <a:spLocks noChangeShapeType="1"/>
            </p:cNvSpPr>
            <p:nvPr/>
          </p:nvSpPr>
          <p:spPr bwMode="auto">
            <a:xfrm>
              <a:off x="5968250" y="5370023"/>
              <a:ext cx="192103" cy="257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11" name="Text Box 383"/>
            <p:cNvSpPr txBox="1">
              <a:spLocks noChangeArrowheads="1"/>
            </p:cNvSpPr>
            <p:nvPr/>
          </p:nvSpPr>
          <p:spPr bwMode="auto">
            <a:xfrm>
              <a:off x="3803735" y="5565412"/>
              <a:ext cx="1125816" cy="58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Web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server</a:t>
              </a:r>
            </a:p>
          </p:txBody>
        </p:sp>
        <p:sp>
          <p:nvSpPr>
            <p:cNvPr id="712" name="Text Box 384"/>
            <p:cNvSpPr txBox="1">
              <a:spLocks noChangeArrowheads="1"/>
            </p:cNvSpPr>
            <p:nvPr/>
          </p:nvSpPr>
          <p:spPr bwMode="auto">
            <a:xfrm>
              <a:off x="4505137" y="6408917"/>
              <a:ext cx="1125816" cy="58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FTP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server</a:t>
              </a:r>
            </a:p>
          </p:txBody>
        </p:sp>
        <p:sp>
          <p:nvSpPr>
            <p:cNvPr id="713" name="Text Box 385"/>
            <p:cNvSpPr txBox="1">
              <a:spLocks noChangeArrowheads="1"/>
            </p:cNvSpPr>
            <p:nvPr/>
          </p:nvSpPr>
          <p:spPr bwMode="auto">
            <a:xfrm>
              <a:off x="5814121" y="5987164"/>
              <a:ext cx="1125816" cy="58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DNS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server</a:t>
              </a:r>
            </a:p>
          </p:txBody>
        </p:sp>
        <p:sp>
          <p:nvSpPr>
            <p:cNvPr id="714" name="Text Box 386"/>
            <p:cNvSpPr txBox="1">
              <a:spLocks noChangeArrowheads="1"/>
            </p:cNvSpPr>
            <p:nvPr/>
          </p:nvSpPr>
          <p:spPr bwMode="auto">
            <a:xfrm>
              <a:off x="3515579" y="2908607"/>
              <a:ext cx="1677557" cy="58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a:ea typeface="ヒラギノ角ゴ ProN W3"/>
                  <a:sym typeface="Gill San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a:ea typeface="ヒラギノ角ゴ ProN W3"/>
                  <a:sym typeface="Gill Sans"/>
                </a:rPr>
                <a:t>gateway</a:t>
              </a:r>
            </a:p>
          </p:txBody>
        </p:sp>
        <p:sp>
          <p:nvSpPr>
            <p:cNvPr id="715" name="Oval 389"/>
            <p:cNvSpPr>
              <a:spLocks noChangeArrowheads="1"/>
            </p:cNvSpPr>
            <p:nvPr/>
          </p:nvSpPr>
          <p:spPr bwMode="auto">
            <a:xfrm>
              <a:off x="5369602" y="4231055"/>
              <a:ext cx="795219" cy="238279"/>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16" name="Line 390"/>
            <p:cNvSpPr>
              <a:spLocks noChangeShapeType="1"/>
            </p:cNvSpPr>
            <p:nvPr/>
          </p:nvSpPr>
          <p:spPr bwMode="auto">
            <a:xfrm>
              <a:off x="5369602" y="4211992"/>
              <a:ext cx="0" cy="14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17" name="Line 391"/>
            <p:cNvSpPr>
              <a:spLocks noChangeShapeType="1"/>
            </p:cNvSpPr>
            <p:nvPr/>
          </p:nvSpPr>
          <p:spPr bwMode="auto">
            <a:xfrm>
              <a:off x="6164821" y="4211992"/>
              <a:ext cx="0" cy="14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18" name="Rectangle 392"/>
            <p:cNvSpPr>
              <a:spLocks noChangeArrowheads="1"/>
            </p:cNvSpPr>
            <p:nvPr/>
          </p:nvSpPr>
          <p:spPr bwMode="auto">
            <a:xfrm>
              <a:off x="5369602" y="4211992"/>
              <a:ext cx="788517" cy="14535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Times New Roman" pitchFamily="18" charset="0"/>
                <a:ea typeface="ヒラギノ角ゴ ProN W3"/>
                <a:sym typeface="Gill Sans"/>
              </a:endParaRPr>
            </a:p>
          </p:txBody>
        </p:sp>
        <p:sp>
          <p:nvSpPr>
            <p:cNvPr id="719" name="Oval 393"/>
            <p:cNvSpPr>
              <a:spLocks noChangeArrowheads="1"/>
            </p:cNvSpPr>
            <p:nvPr/>
          </p:nvSpPr>
          <p:spPr bwMode="auto">
            <a:xfrm>
              <a:off x="5362901" y="4040431"/>
              <a:ext cx="795219" cy="276404"/>
            </a:xfrm>
            <a:prstGeom prst="ellipse">
              <a:avLst/>
            </a:prstGeom>
            <a:solidFill>
              <a:schemeClr val="hlink"/>
            </a:solidFill>
            <a:ln w="12700">
              <a:solidFill>
                <a:schemeClr val="tx1"/>
              </a:solidFill>
              <a:round/>
              <a:headEnd/>
              <a:tailEnd/>
            </a:ln>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grpSp>
          <p:nvGrpSpPr>
            <p:cNvPr id="720" name="Group 394"/>
            <p:cNvGrpSpPr>
              <a:grpSpLocks/>
            </p:cNvGrpSpPr>
            <p:nvPr/>
          </p:nvGrpSpPr>
          <p:grpSpPr bwMode="auto">
            <a:xfrm>
              <a:off x="5555004" y="4150443"/>
              <a:ext cx="393142" cy="116757"/>
              <a:chOff x="2848" y="848"/>
              <a:chExt cx="140" cy="98"/>
            </a:xfrm>
          </p:grpSpPr>
          <p:sp>
            <p:nvSpPr>
              <p:cNvPr id="843" name="Line 39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44" name="Line 39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45" name="Line 39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nvGrpSpPr>
            <p:cNvPr id="721" name="Group 398"/>
            <p:cNvGrpSpPr>
              <a:grpSpLocks/>
            </p:cNvGrpSpPr>
            <p:nvPr/>
          </p:nvGrpSpPr>
          <p:grpSpPr bwMode="auto">
            <a:xfrm flipV="1">
              <a:off x="5555004" y="4150443"/>
              <a:ext cx="393142" cy="116757"/>
              <a:chOff x="2848" y="848"/>
              <a:chExt cx="140" cy="98"/>
            </a:xfrm>
          </p:grpSpPr>
          <p:sp>
            <p:nvSpPr>
              <p:cNvPr id="840" name="Line 3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41" name="Line 4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42" name="Line 4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722" name="Line 402"/>
            <p:cNvSpPr>
              <a:spLocks noChangeShapeType="1"/>
            </p:cNvSpPr>
            <p:nvPr/>
          </p:nvSpPr>
          <p:spPr bwMode="auto">
            <a:xfrm>
              <a:off x="5367369" y="4152423"/>
              <a:ext cx="0" cy="14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23" name="Line 403"/>
            <p:cNvSpPr>
              <a:spLocks noChangeShapeType="1"/>
            </p:cNvSpPr>
            <p:nvPr/>
          </p:nvSpPr>
          <p:spPr bwMode="auto">
            <a:xfrm>
              <a:off x="6924301" y="4238200"/>
              <a:ext cx="3484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24" name="Text Box 404"/>
            <p:cNvSpPr txBox="1">
              <a:spLocks noChangeArrowheads="1"/>
            </p:cNvSpPr>
            <p:nvPr/>
          </p:nvSpPr>
          <p:spPr bwMode="auto">
            <a:xfrm>
              <a:off x="8255623" y="3661567"/>
              <a:ext cx="2021556" cy="73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Internet</a:t>
              </a:r>
            </a:p>
          </p:txBody>
        </p:sp>
        <p:sp>
          <p:nvSpPr>
            <p:cNvPr id="725" name="Text Box 408"/>
            <p:cNvSpPr txBox="1">
              <a:spLocks noChangeArrowheads="1"/>
            </p:cNvSpPr>
            <p:nvPr/>
          </p:nvSpPr>
          <p:spPr bwMode="auto">
            <a:xfrm>
              <a:off x="3629501" y="7686089"/>
              <a:ext cx="4002903" cy="13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Demilitarized zone</a:t>
              </a:r>
            </a:p>
          </p:txBody>
        </p:sp>
        <p:sp>
          <p:nvSpPr>
            <p:cNvPr id="726" name="Text Box 409"/>
            <p:cNvSpPr txBox="1">
              <a:spLocks noChangeArrowheads="1"/>
            </p:cNvSpPr>
            <p:nvPr/>
          </p:nvSpPr>
          <p:spPr bwMode="auto">
            <a:xfrm>
              <a:off x="863600" y="5572559"/>
              <a:ext cx="2256604" cy="138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Internal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network</a:t>
              </a:r>
            </a:p>
          </p:txBody>
        </p:sp>
        <p:sp>
          <p:nvSpPr>
            <p:cNvPr id="727" name="Text Box 410"/>
            <p:cNvSpPr txBox="1">
              <a:spLocks noChangeArrowheads="1"/>
            </p:cNvSpPr>
            <p:nvPr/>
          </p:nvSpPr>
          <p:spPr bwMode="auto">
            <a:xfrm>
              <a:off x="5892302" y="3115908"/>
              <a:ext cx="1279947" cy="33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Gill Sans"/>
                  <a:ea typeface="ヒラギノ角ゴ ProN W3"/>
                  <a:sym typeface="Gill Sans"/>
                </a:rPr>
                <a:t>firewall</a:t>
              </a:r>
            </a:p>
          </p:txBody>
        </p:sp>
        <p:sp>
          <p:nvSpPr>
            <p:cNvPr id="728" name="Freeform 412"/>
            <p:cNvSpPr>
              <a:spLocks/>
            </p:cNvSpPr>
            <p:nvPr/>
          </p:nvSpPr>
          <p:spPr bwMode="auto">
            <a:xfrm>
              <a:off x="5324927" y="2513065"/>
              <a:ext cx="6051262" cy="3559879"/>
            </a:xfrm>
            <a:custGeom>
              <a:avLst/>
              <a:gdLst>
                <a:gd name="T0" fmla="*/ 2147483646 w 2709"/>
                <a:gd name="T1" fmla="*/ 0 h 1494"/>
                <a:gd name="T2" fmla="*/ 2147483646 w 2709"/>
                <a:gd name="T3" fmla="*/ 2147483646 h 1494"/>
                <a:gd name="T4" fmla="*/ 2147483646 w 2709"/>
                <a:gd name="T5" fmla="*/ 2147483646 h 1494"/>
                <a:gd name="T6" fmla="*/ 0 w 2709"/>
                <a:gd name="T7" fmla="*/ 2147483646 h 1494"/>
                <a:gd name="T8" fmla="*/ 0 60000 65536"/>
                <a:gd name="T9" fmla="*/ 0 60000 65536"/>
                <a:gd name="T10" fmla="*/ 0 60000 65536"/>
                <a:gd name="T11" fmla="*/ 0 60000 65536"/>
                <a:gd name="T12" fmla="*/ 0 w 2709"/>
                <a:gd name="T13" fmla="*/ 0 h 1494"/>
                <a:gd name="T14" fmla="*/ 2709 w 2709"/>
                <a:gd name="T15" fmla="*/ 1494 h 1494"/>
              </a:gdLst>
              <a:ahLst/>
              <a:cxnLst>
                <a:cxn ang="T8">
                  <a:pos x="T0" y="T1"/>
                </a:cxn>
                <a:cxn ang="T9">
                  <a:pos x="T2" y="T3"/>
                </a:cxn>
                <a:cxn ang="T10">
                  <a:pos x="T4" y="T5"/>
                </a:cxn>
                <a:cxn ang="T11">
                  <a:pos x="T6" y="T7"/>
                </a:cxn>
              </a:cxnLst>
              <a:rect l="T12" t="T13" r="T14" b="T15"/>
              <a:pathLst>
                <a:path w="2709" h="1494">
                  <a:moveTo>
                    <a:pt x="2709" y="0"/>
                  </a:moveTo>
                  <a:cubicBezTo>
                    <a:pt x="1904" y="240"/>
                    <a:pt x="1100" y="480"/>
                    <a:pt x="670" y="623"/>
                  </a:cubicBezTo>
                  <a:cubicBezTo>
                    <a:pt x="240" y="766"/>
                    <a:pt x="244" y="711"/>
                    <a:pt x="132" y="856"/>
                  </a:cubicBezTo>
                  <a:cubicBezTo>
                    <a:pt x="20" y="1001"/>
                    <a:pt x="10" y="1247"/>
                    <a:pt x="0" y="1494"/>
                  </a:cubicBezTo>
                </a:path>
              </a:pathLst>
            </a:custGeom>
            <a:noFill/>
            <a:ln w="317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729" name="Group 414"/>
            <p:cNvGrpSpPr>
              <a:grpSpLocks/>
            </p:cNvGrpSpPr>
            <p:nvPr/>
          </p:nvGrpSpPr>
          <p:grpSpPr bwMode="auto">
            <a:xfrm>
              <a:off x="4739691" y="3411386"/>
              <a:ext cx="620987" cy="1644124"/>
              <a:chOff x="2550" y="2912"/>
              <a:chExt cx="278" cy="690"/>
            </a:xfrm>
          </p:grpSpPr>
          <p:sp>
            <p:nvSpPr>
              <p:cNvPr id="730" name="Freeform 415"/>
              <p:cNvSpPr>
                <a:spLocks/>
              </p:cNvSpPr>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31" name="Rectangle 416"/>
              <p:cNvSpPr>
                <a:spLocks noChangeArrowheads="1"/>
              </p:cNvSpPr>
              <p:nvPr/>
            </p:nvSpPr>
            <p:spPr bwMode="auto">
              <a:xfrm>
                <a:off x="2716" y="3035"/>
                <a:ext cx="84" cy="56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2" name="Freeform 417"/>
              <p:cNvSpPr>
                <a:spLocks/>
              </p:cNvSpPr>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33" name="Rectangle 418"/>
              <p:cNvSpPr>
                <a:spLocks noChangeArrowheads="1"/>
              </p:cNvSpPr>
              <p:nvPr/>
            </p:nvSpPr>
            <p:spPr bwMode="auto">
              <a:xfrm>
                <a:off x="2716" y="3118"/>
                <a:ext cx="4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4" name="Rectangle 419"/>
              <p:cNvSpPr>
                <a:spLocks noChangeArrowheads="1"/>
              </p:cNvSpPr>
              <p:nvPr/>
            </p:nvSpPr>
            <p:spPr bwMode="auto">
              <a:xfrm>
                <a:off x="2759" y="3117"/>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5" name="Rectangle 420"/>
              <p:cNvSpPr>
                <a:spLocks noChangeArrowheads="1"/>
              </p:cNvSpPr>
              <p:nvPr/>
            </p:nvSpPr>
            <p:spPr bwMode="auto">
              <a:xfrm>
                <a:off x="2737" y="3080"/>
                <a:ext cx="43"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6" name="Rectangle 421"/>
              <p:cNvSpPr>
                <a:spLocks noChangeArrowheads="1"/>
              </p:cNvSpPr>
              <p:nvPr/>
            </p:nvSpPr>
            <p:spPr bwMode="auto">
              <a:xfrm>
                <a:off x="2781" y="3080"/>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7" name="Rectangle 422"/>
              <p:cNvSpPr>
                <a:spLocks noChangeArrowheads="1"/>
              </p:cNvSpPr>
              <p:nvPr/>
            </p:nvSpPr>
            <p:spPr bwMode="auto">
              <a:xfrm>
                <a:off x="2712" y="3080"/>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8" name="Rectangle 423"/>
              <p:cNvSpPr>
                <a:spLocks noChangeArrowheads="1"/>
              </p:cNvSpPr>
              <p:nvPr/>
            </p:nvSpPr>
            <p:spPr bwMode="auto">
              <a:xfrm>
                <a:off x="2715" y="3041"/>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39" name="Rectangle 424"/>
              <p:cNvSpPr>
                <a:spLocks noChangeArrowheads="1"/>
              </p:cNvSpPr>
              <p:nvPr/>
            </p:nvSpPr>
            <p:spPr bwMode="auto">
              <a:xfrm>
                <a:off x="2760" y="3042"/>
                <a:ext cx="43"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0" name="Rectangle 425"/>
              <p:cNvSpPr>
                <a:spLocks noChangeArrowheads="1"/>
              </p:cNvSpPr>
              <p:nvPr/>
            </p:nvSpPr>
            <p:spPr bwMode="auto">
              <a:xfrm>
                <a:off x="2715" y="3193"/>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1" name="Rectangle 426"/>
              <p:cNvSpPr>
                <a:spLocks noChangeArrowheads="1"/>
              </p:cNvSpPr>
              <p:nvPr/>
            </p:nvSpPr>
            <p:spPr bwMode="auto">
              <a:xfrm>
                <a:off x="2759" y="3193"/>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2" name="Rectangle 427"/>
              <p:cNvSpPr>
                <a:spLocks noChangeArrowheads="1"/>
              </p:cNvSpPr>
              <p:nvPr/>
            </p:nvSpPr>
            <p:spPr bwMode="auto">
              <a:xfrm>
                <a:off x="2780" y="3155"/>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3" name="Rectangle 428"/>
              <p:cNvSpPr>
                <a:spLocks noChangeArrowheads="1"/>
              </p:cNvSpPr>
              <p:nvPr/>
            </p:nvSpPr>
            <p:spPr bwMode="auto">
              <a:xfrm>
                <a:off x="2716" y="3155"/>
                <a:ext cx="17"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4" name="Rectangle 429"/>
              <p:cNvSpPr>
                <a:spLocks noChangeArrowheads="1"/>
              </p:cNvSpPr>
              <p:nvPr/>
            </p:nvSpPr>
            <p:spPr bwMode="auto">
              <a:xfrm>
                <a:off x="2715" y="3266"/>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5" name="Rectangle 430"/>
              <p:cNvSpPr>
                <a:spLocks noChangeArrowheads="1"/>
              </p:cNvSpPr>
              <p:nvPr/>
            </p:nvSpPr>
            <p:spPr bwMode="auto">
              <a:xfrm>
                <a:off x="2759" y="3266"/>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6" name="Rectangle 431"/>
              <p:cNvSpPr>
                <a:spLocks noChangeArrowheads="1"/>
              </p:cNvSpPr>
              <p:nvPr/>
            </p:nvSpPr>
            <p:spPr bwMode="auto">
              <a:xfrm>
                <a:off x="2737" y="3229"/>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7" name="Rectangle 432"/>
              <p:cNvSpPr>
                <a:spLocks noChangeArrowheads="1"/>
              </p:cNvSpPr>
              <p:nvPr/>
            </p:nvSpPr>
            <p:spPr bwMode="auto">
              <a:xfrm>
                <a:off x="2780" y="3229"/>
                <a:ext cx="2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8" name="Rectangle 433"/>
              <p:cNvSpPr>
                <a:spLocks noChangeArrowheads="1"/>
              </p:cNvSpPr>
              <p:nvPr/>
            </p:nvSpPr>
            <p:spPr bwMode="auto">
              <a:xfrm>
                <a:off x="2715" y="3229"/>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49" name="Rectangle 434"/>
              <p:cNvSpPr>
                <a:spLocks noChangeArrowheads="1"/>
              </p:cNvSpPr>
              <p:nvPr/>
            </p:nvSpPr>
            <p:spPr bwMode="auto">
              <a:xfrm>
                <a:off x="2715" y="3342"/>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0" name="Rectangle 435"/>
              <p:cNvSpPr>
                <a:spLocks noChangeArrowheads="1"/>
              </p:cNvSpPr>
              <p:nvPr/>
            </p:nvSpPr>
            <p:spPr bwMode="auto">
              <a:xfrm>
                <a:off x="2759" y="3342"/>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1" name="Rectangle 436"/>
              <p:cNvSpPr>
                <a:spLocks noChangeArrowheads="1"/>
              </p:cNvSpPr>
              <p:nvPr/>
            </p:nvSpPr>
            <p:spPr bwMode="auto">
              <a:xfrm>
                <a:off x="2736" y="3304"/>
                <a:ext cx="43"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2" name="Rectangle 437"/>
              <p:cNvSpPr>
                <a:spLocks noChangeArrowheads="1"/>
              </p:cNvSpPr>
              <p:nvPr/>
            </p:nvSpPr>
            <p:spPr bwMode="auto">
              <a:xfrm>
                <a:off x="2780" y="3304"/>
                <a:ext cx="2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3" name="Rectangle 438"/>
              <p:cNvSpPr>
                <a:spLocks noChangeArrowheads="1"/>
              </p:cNvSpPr>
              <p:nvPr/>
            </p:nvSpPr>
            <p:spPr bwMode="auto">
              <a:xfrm>
                <a:off x="2716" y="3304"/>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4" name="Rectangle 439"/>
              <p:cNvSpPr>
                <a:spLocks noChangeArrowheads="1"/>
              </p:cNvSpPr>
              <p:nvPr/>
            </p:nvSpPr>
            <p:spPr bwMode="auto">
              <a:xfrm>
                <a:off x="2715" y="3417"/>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5" name="Rectangle 440"/>
              <p:cNvSpPr>
                <a:spLocks noChangeArrowheads="1"/>
              </p:cNvSpPr>
              <p:nvPr/>
            </p:nvSpPr>
            <p:spPr bwMode="auto">
              <a:xfrm>
                <a:off x="2759" y="3416"/>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6" name="Rectangle 441"/>
              <p:cNvSpPr>
                <a:spLocks noChangeArrowheads="1"/>
              </p:cNvSpPr>
              <p:nvPr/>
            </p:nvSpPr>
            <p:spPr bwMode="auto">
              <a:xfrm>
                <a:off x="2737" y="3379"/>
                <a:ext cx="43"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7" name="Rectangle 442"/>
              <p:cNvSpPr>
                <a:spLocks noChangeArrowheads="1"/>
              </p:cNvSpPr>
              <p:nvPr/>
            </p:nvSpPr>
            <p:spPr bwMode="auto">
              <a:xfrm>
                <a:off x="2781" y="3379"/>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8" name="Rectangle 443"/>
              <p:cNvSpPr>
                <a:spLocks noChangeArrowheads="1"/>
              </p:cNvSpPr>
              <p:nvPr/>
            </p:nvSpPr>
            <p:spPr bwMode="auto">
              <a:xfrm>
                <a:off x="2715" y="3492"/>
                <a:ext cx="40"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59" name="Rectangle 444"/>
              <p:cNvSpPr>
                <a:spLocks noChangeArrowheads="1"/>
              </p:cNvSpPr>
              <p:nvPr/>
            </p:nvSpPr>
            <p:spPr bwMode="auto">
              <a:xfrm>
                <a:off x="2759" y="3492"/>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0" name="Rectangle 445"/>
              <p:cNvSpPr>
                <a:spLocks noChangeArrowheads="1"/>
              </p:cNvSpPr>
              <p:nvPr/>
            </p:nvSpPr>
            <p:spPr bwMode="auto">
              <a:xfrm>
                <a:off x="2737" y="3455"/>
                <a:ext cx="42" cy="31"/>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1" name="Rectangle 446"/>
              <p:cNvSpPr>
                <a:spLocks noChangeArrowheads="1"/>
              </p:cNvSpPr>
              <p:nvPr/>
            </p:nvSpPr>
            <p:spPr bwMode="auto">
              <a:xfrm>
                <a:off x="2780" y="3453"/>
                <a:ext cx="2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2" name="Rectangle 447"/>
              <p:cNvSpPr>
                <a:spLocks noChangeArrowheads="1"/>
              </p:cNvSpPr>
              <p:nvPr/>
            </p:nvSpPr>
            <p:spPr bwMode="auto">
              <a:xfrm>
                <a:off x="2716" y="3453"/>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3" name="Rectangle 448"/>
              <p:cNvSpPr>
                <a:spLocks noChangeArrowheads="1"/>
              </p:cNvSpPr>
              <p:nvPr/>
            </p:nvSpPr>
            <p:spPr bwMode="auto">
              <a:xfrm>
                <a:off x="2715" y="3566"/>
                <a:ext cx="40"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4" name="Rectangle 449"/>
              <p:cNvSpPr>
                <a:spLocks noChangeArrowheads="1"/>
              </p:cNvSpPr>
              <p:nvPr/>
            </p:nvSpPr>
            <p:spPr bwMode="auto">
              <a:xfrm>
                <a:off x="2759" y="3566"/>
                <a:ext cx="42" cy="32"/>
              </a:xfrm>
              <a:prstGeom prst="rect">
                <a:avLst/>
              </a:prstGeom>
              <a:solidFill>
                <a:srgbClr val="4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5" name="Rectangle 450"/>
              <p:cNvSpPr>
                <a:spLocks noChangeArrowheads="1"/>
              </p:cNvSpPr>
              <p:nvPr/>
            </p:nvSpPr>
            <p:spPr bwMode="auto">
              <a:xfrm>
                <a:off x="2737" y="3528"/>
                <a:ext cx="4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6" name="Rectangle 451"/>
              <p:cNvSpPr>
                <a:spLocks noChangeArrowheads="1"/>
              </p:cNvSpPr>
              <p:nvPr/>
            </p:nvSpPr>
            <p:spPr bwMode="auto">
              <a:xfrm>
                <a:off x="2780" y="3528"/>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7" name="Rectangle 452"/>
              <p:cNvSpPr>
                <a:spLocks noChangeArrowheads="1"/>
              </p:cNvSpPr>
              <p:nvPr/>
            </p:nvSpPr>
            <p:spPr bwMode="auto">
              <a:xfrm>
                <a:off x="2715" y="3528"/>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768" name="Freeform 453"/>
              <p:cNvSpPr>
                <a:spLocks/>
              </p:cNvSpPr>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9" name="Freeform 454"/>
              <p:cNvSpPr>
                <a:spLocks/>
              </p:cNvSpPr>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0" name="Freeform 455"/>
              <p:cNvSpPr>
                <a:spLocks/>
              </p:cNvSpPr>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1" name="Freeform 456"/>
              <p:cNvSpPr>
                <a:spLocks/>
              </p:cNvSpPr>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2" name="Freeform 457"/>
              <p:cNvSpPr>
                <a:spLocks/>
              </p:cNvSpPr>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3" name="Freeform 458"/>
              <p:cNvSpPr>
                <a:spLocks/>
              </p:cNvSpPr>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4" name="Freeform 459"/>
              <p:cNvSpPr>
                <a:spLocks/>
              </p:cNvSpPr>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5" name="Freeform 460"/>
              <p:cNvSpPr>
                <a:spLocks/>
              </p:cNvSpPr>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6" name="Freeform 461"/>
              <p:cNvSpPr>
                <a:spLocks/>
              </p:cNvSpPr>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7" name="Freeform 462"/>
              <p:cNvSpPr>
                <a:spLocks/>
              </p:cNvSpPr>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8" name="Freeform 463"/>
              <p:cNvSpPr>
                <a:spLocks/>
              </p:cNvSpPr>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79" name="Freeform 464"/>
              <p:cNvSpPr>
                <a:spLocks/>
              </p:cNvSpPr>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0" name="Freeform 465"/>
              <p:cNvSpPr>
                <a:spLocks/>
              </p:cNvSpPr>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1" name="Freeform 466"/>
              <p:cNvSpPr>
                <a:spLocks/>
              </p:cNvSpPr>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2" name="Freeform 467"/>
              <p:cNvSpPr>
                <a:spLocks/>
              </p:cNvSpPr>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3" name="Freeform 468"/>
              <p:cNvSpPr>
                <a:spLocks/>
              </p:cNvSpPr>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4" name="Freeform 469"/>
              <p:cNvSpPr>
                <a:spLocks/>
              </p:cNvSpPr>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5" name="Freeform 470"/>
              <p:cNvSpPr>
                <a:spLocks/>
              </p:cNvSpPr>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6" name="Freeform 471"/>
              <p:cNvSpPr>
                <a:spLocks/>
              </p:cNvSpPr>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7" name="Freeform 472"/>
              <p:cNvSpPr>
                <a:spLocks/>
              </p:cNvSpPr>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 name="Freeform 473"/>
              <p:cNvSpPr>
                <a:spLocks/>
              </p:cNvSpPr>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9" name="Freeform 474"/>
              <p:cNvSpPr>
                <a:spLocks/>
              </p:cNvSpPr>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0" name="Freeform 475"/>
              <p:cNvSpPr>
                <a:spLocks/>
              </p:cNvSpPr>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1" name="Freeform 476"/>
              <p:cNvSpPr>
                <a:spLocks/>
              </p:cNvSpPr>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2" name="Freeform 477"/>
              <p:cNvSpPr>
                <a:spLocks/>
              </p:cNvSpPr>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3" name="Freeform 478"/>
              <p:cNvSpPr>
                <a:spLocks/>
              </p:cNvSpPr>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4" name="Freeform 479"/>
              <p:cNvSpPr>
                <a:spLocks/>
              </p:cNvSpPr>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5" name="Freeform 480"/>
              <p:cNvSpPr>
                <a:spLocks/>
              </p:cNvSpPr>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6" name="Freeform 481"/>
              <p:cNvSpPr>
                <a:spLocks/>
              </p:cNvSpPr>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7" name="Freeform 482"/>
              <p:cNvSpPr>
                <a:spLocks/>
              </p:cNvSpPr>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 name="Freeform 483"/>
              <p:cNvSpPr>
                <a:spLocks/>
              </p:cNvSpPr>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9" name="Freeform 484"/>
              <p:cNvSpPr>
                <a:spLocks/>
              </p:cNvSpPr>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0" name="Freeform 485"/>
              <p:cNvSpPr>
                <a:spLocks/>
              </p:cNvSpPr>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1" name="Freeform 486"/>
              <p:cNvSpPr>
                <a:spLocks/>
              </p:cNvSpPr>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2" name="Freeform 487"/>
              <p:cNvSpPr>
                <a:spLocks/>
              </p:cNvSpPr>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3" name="Freeform 488"/>
              <p:cNvSpPr>
                <a:spLocks/>
              </p:cNvSpPr>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4" name="Freeform 489"/>
              <p:cNvSpPr>
                <a:spLocks/>
              </p:cNvSpPr>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5" name="Freeform 490"/>
              <p:cNvSpPr>
                <a:spLocks/>
              </p:cNvSpPr>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6" name="Freeform 491"/>
              <p:cNvSpPr>
                <a:spLocks/>
              </p:cNvSpPr>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7" name="Freeform 492"/>
              <p:cNvSpPr>
                <a:spLocks/>
              </p:cNvSpPr>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8" name="Freeform 493"/>
              <p:cNvSpPr>
                <a:spLocks/>
              </p:cNvSpPr>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09" name="Freeform 494"/>
              <p:cNvSpPr>
                <a:spLocks/>
              </p:cNvSpPr>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0" name="Freeform 495"/>
              <p:cNvSpPr>
                <a:spLocks/>
              </p:cNvSpPr>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1" name="Freeform 496"/>
              <p:cNvSpPr>
                <a:spLocks/>
              </p:cNvSpPr>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2" name="Freeform 497"/>
              <p:cNvSpPr>
                <a:spLocks/>
              </p:cNvSpPr>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3" name="Freeform 498"/>
              <p:cNvSpPr>
                <a:spLocks/>
              </p:cNvSpPr>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4" name="Freeform 499"/>
              <p:cNvSpPr>
                <a:spLocks/>
              </p:cNvSpPr>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5" name="Freeform 500"/>
              <p:cNvSpPr>
                <a:spLocks/>
              </p:cNvSpPr>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6" name="Freeform 501"/>
              <p:cNvSpPr>
                <a:spLocks/>
              </p:cNvSpPr>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7" name="Freeform 502"/>
              <p:cNvSpPr>
                <a:spLocks/>
              </p:cNvSpPr>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8" name="Freeform 503"/>
              <p:cNvSpPr>
                <a:spLocks/>
              </p:cNvSpPr>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19" name="Freeform 504"/>
              <p:cNvSpPr>
                <a:spLocks/>
              </p:cNvSpPr>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0" name="Freeform 505"/>
              <p:cNvSpPr>
                <a:spLocks/>
              </p:cNvSpPr>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1" name="Freeform 506"/>
              <p:cNvSpPr>
                <a:spLocks/>
              </p:cNvSpPr>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2" name="Freeform 507"/>
              <p:cNvSpPr>
                <a:spLocks/>
              </p:cNvSpPr>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3" name="Freeform 508"/>
              <p:cNvSpPr>
                <a:spLocks/>
              </p:cNvSpPr>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4" name="Freeform 509"/>
              <p:cNvSpPr>
                <a:spLocks/>
              </p:cNvSpPr>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5" name="Freeform 510"/>
              <p:cNvSpPr>
                <a:spLocks/>
              </p:cNvSpPr>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6" name="Freeform 511"/>
              <p:cNvSpPr>
                <a:spLocks/>
              </p:cNvSpPr>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7" name="Freeform 512"/>
              <p:cNvSpPr>
                <a:spLocks/>
              </p:cNvSpPr>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8" name="Freeform 513"/>
              <p:cNvSpPr>
                <a:spLocks/>
              </p:cNvSpPr>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29" name="Freeform 514"/>
              <p:cNvSpPr>
                <a:spLocks/>
              </p:cNvSpPr>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0" name="Freeform 515"/>
              <p:cNvSpPr>
                <a:spLocks/>
              </p:cNvSpPr>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1" name="Freeform 516"/>
              <p:cNvSpPr>
                <a:spLocks/>
              </p:cNvSpPr>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2" name="Freeform 517"/>
              <p:cNvSpPr>
                <a:spLocks/>
              </p:cNvSpPr>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3" name="Freeform 518"/>
              <p:cNvSpPr>
                <a:spLocks/>
              </p:cNvSpPr>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4" name="Freeform 519"/>
              <p:cNvSpPr>
                <a:spLocks/>
              </p:cNvSpPr>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5" name="Freeform 520"/>
              <p:cNvSpPr>
                <a:spLocks/>
              </p:cNvSpPr>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6" name="Rectangle 521"/>
              <p:cNvSpPr>
                <a:spLocks noChangeArrowheads="1"/>
              </p:cNvSpPr>
              <p:nvPr/>
            </p:nvSpPr>
            <p:spPr bwMode="auto">
              <a:xfrm>
                <a:off x="2715" y="3379"/>
                <a:ext cx="18"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837" name="Freeform 522"/>
              <p:cNvSpPr>
                <a:spLocks/>
              </p:cNvSpPr>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8" name="Freeform 523"/>
              <p:cNvSpPr>
                <a:spLocks/>
              </p:cNvSpPr>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839" name="Freeform 524"/>
              <p:cNvSpPr>
                <a:spLocks/>
              </p:cNvSpPr>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grpSp>
    </p:spTree>
    <p:extLst>
      <p:ext uri="{BB962C8B-B14F-4D97-AF65-F5344CB8AC3E}">
        <p14:creationId xmlns:p14="http://schemas.microsoft.com/office/powerpoint/2010/main" val="837192376"/>
      </p:ext>
    </p:extLst>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7346" name="Rectangle 4"/>
          <p:cNvSpPr>
            <a:spLocks noGrp="1" noChangeArrowheads="1"/>
          </p:cNvSpPr>
          <p:nvPr>
            <p:ph type="title"/>
          </p:nvPr>
        </p:nvSpPr>
        <p:spPr>
          <a:xfrm>
            <a:off x="787400" y="3276600"/>
            <a:ext cx="12382500" cy="1854200"/>
          </a:xfrm>
        </p:spPr>
        <p:txBody>
          <a:bodyPr/>
          <a:lstStyle/>
          <a:p>
            <a:pPr eaLnBrk="1" hangingPunct="1"/>
            <a:r>
              <a:rPr lang="en-US">
                <a:latin typeface="Arial" charset="0"/>
                <a:ea typeface="ヒラギノ角ゴ ProN W3" charset="0"/>
                <a:cs typeface="ヒラギノ角ゴ ProN W3" charset="0"/>
              </a:rPr>
              <a:t>Linux Firewall Implementation – Netfilter/IPTables</a:t>
            </a:r>
          </a:p>
        </p:txBody>
      </p:sp>
      <p:sp>
        <p:nvSpPr>
          <p:cNvPr id="5"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485175548"/>
      </p:ext>
    </p:extLst>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Arial" charset="0"/>
              </a:rPr>
              <a:t>Linux IPtables/Netfilter</a:t>
            </a:r>
          </a:p>
        </p:txBody>
      </p:sp>
      <p:sp>
        <p:nvSpPr>
          <p:cNvPr id="3" name="Content Placeholder 2"/>
          <p:cNvSpPr>
            <a:spLocks noGrp="1"/>
          </p:cNvSpPr>
          <p:nvPr>
            <p:ph idx="1"/>
          </p:nvPr>
        </p:nvSpPr>
        <p:spPr/>
        <p:txBody>
          <a:bodyPr/>
          <a:lstStyle/>
          <a:p>
            <a:pPr>
              <a:lnSpc>
                <a:spcPct val="90000"/>
              </a:lnSpc>
              <a:defRPr/>
            </a:pPr>
            <a:r>
              <a:rPr lang="en-US" dirty="0">
                <a:ea typeface="+mn-ea"/>
                <a:cs typeface="+mn-cs"/>
              </a:rPr>
              <a:t>In Linux kernel 2.4/2.6 we typically use the new </a:t>
            </a:r>
            <a:r>
              <a:rPr lang="en-US" dirty="0" err="1">
                <a:ea typeface="+mn-ea"/>
                <a:cs typeface="+mn-cs"/>
              </a:rPr>
              <a:t>netfilter</a:t>
            </a:r>
            <a:r>
              <a:rPr lang="en-US" dirty="0">
                <a:ea typeface="+mn-ea"/>
                <a:cs typeface="+mn-cs"/>
              </a:rPr>
              <a:t> package with </a:t>
            </a:r>
            <a:r>
              <a:rPr lang="en-US" dirty="0" err="1">
                <a:ea typeface="+mn-ea"/>
                <a:cs typeface="+mn-cs"/>
              </a:rPr>
              <a:t>iptables</a:t>
            </a:r>
            <a:r>
              <a:rPr lang="en-US" dirty="0">
                <a:ea typeface="+mn-ea"/>
                <a:cs typeface="+mn-cs"/>
              </a:rPr>
              <a:t> commands to setup the firewall for </a:t>
            </a:r>
          </a:p>
          <a:p>
            <a:pPr lvl="1">
              <a:lnSpc>
                <a:spcPct val="90000"/>
              </a:lnSpc>
              <a:defRPr/>
            </a:pPr>
            <a:r>
              <a:rPr lang="en-US" dirty="0">
                <a:ea typeface="+mn-ea"/>
                <a:cs typeface="+mn-cs"/>
              </a:rPr>
              <a:t>Packet filtering</a:t>
            </a:r>
          </a:p>
          <a:p>
            <a:pPr lvl="1">
              <a:lnSpc>
                <a:spcPct val="90000"/>
              </a:lnSpc>
              <a:defRPr/>
            </a:pPr>
            <a:r>
              <a:rPr lang="en-US" dirty="0">
                <a:ea typeface="+mn-ea"/>
                <a:cs typeface="+mn-cs"/>
              </a:rPr>
              <a:t>Network Address and Port Translation (NAT|NAPT)</a:t>
            </a:r>
          </a:p>
          <a:p>
            <a:pPr lvl="1">
              <a:lnSpc>
                <a:spcPct val="90000"/>
              </a:lnSpc>
              <a:defRPr/>
            </a:pPr>
            <a:r>
              <a:rPr lang="en-US" dirty="0">
                <a:ea typeface="+mn-ea"/>
                <a:cs typeface="+mn-cs"/>
              </a:rPr>
              <a:t>Packet mangling.</a:t>
            </a:r>
          </a:p>
          <a:p>
            <a:pPr marL="0" indent="0">
              <a:lnSpc>
                <a:spcPct val="90000"/>
              </a:lnSpc>
              <a:buFont typeface="Gill Sans" charset="0"/>
              <a:buNone/>
              <a:defRPr/>
            </a:pPr>
            <a:endParaRPr lang="en-US" dirty="0">
              <a:ea typeface="+mn-ea"/>
              <a:cs typeface="+mn-cs"/>
              <a:hlinkClick r:id="" action="ppaction://noaction"/>
            </a:endParaRPr>
          </a:p>
          <a:p>
            <a:pPr>
              <a:lnSpc>
                <a:spcPct val="90000"/>
              </a:lnSpc>
              <a:defRPr/>
            </a:pPr>
            <a:r>
              <a:rPr lang="en-US" dirty="0">
                <a:ea typeface="+mn-ea"/>
                <a:cs typeface="+mn-cs"/>
                <a:hlinkClick r:id="" action="ppaction://noaction"/>
              </a:rPr>
              <a:t>http://www.netfilter.org/</a:t>
            </a:r>
            <a:r>
              <a:rPr lang="en-US" dirty="0">
                <a:ea typeface="+mn-ea"/>
                <a:cs typeface="+mn-cs"/>
              </a:rPr>
              <a:t> is main site for the package.</a:t>
            </a:r>
          </a:p>
          <a:p>
            <a:pPr marL="0" indent="0">
              <a:lnSpc>
                <a:spcPct val="90000"/>
              </a:lnSpc>
              <a:buFont typeface="Gill Sans" charset="0"/>
              <a:buNone/>
              <a:defRPr/>
            </a:pPr>
            <a:endParaRPr lang="en-US" dirty="0">
              <a:ea typeface="+mn-ea"/>
              <a:cs typeface="+mn-cs"/>
            </a:endParaRPr>
          </a:p>
          <a:p>
            <a:pPr>
              <a:lnSpc>
                <a:spcPct val="90000"/>
              </a:lnSpc>
              <a:defRPr/>
            </a:pPr>
            <a:r>
              <a:rPr lang="en-US" dirty="0">
                <a:ea typeface="+mn-ea"/>
                <a:cs typeface="+mn-cs"/>
              </a:rPr>
              <a:t>Tutorial and HOW-TO manual is available there.</a:t>
            </a:r>
          </a:p>
          <a:p>
            <a:pPr>
              <a:lnSpc>
                <a:spcPct val="90000"/>
              </a:lnSpc>
              <a:buFont typeface="Gill Sans" charset="0"/>
              <a:buNone/>
              <a:defRPr/>
            </a:pPr>
            <a:r>
              <a:rPr lang="en-US" dirty="0">
                <a:ea typeface="+mn-ea"/>
                <a:cs typeface="+mn-cs"/>
              </a:rPr>
              <a:t>http://</a:t>
            </a:r>
            <a:r>
              <a:rPr lang="en-US" dirty="0" err="1">
                <a:ea typeface="+mn-ea"/>
                <a:cs typeface="+mn-cs"/>
              </a:rPr>
              <a:t>www.netfilter.org</a:t>
            </a:r>
            <a:r>
              <a:rPr lang="en-US" dirty="0">
                <a:ea typeface="+mn-ea"/>
                <a:cs typeface="+mn-cs"/>
              </a:rPr>
              <a:t>/documentation/</a:t>
            </a:r>
            <a:r>
              <a:rPr lang="en-US" dirty="0" err="1">
                <a:ea typeface="+mn-ea"/>
                <a:cs typeface="+mn-cs"/>
              </a:rPr>
              <a:t>index.html#documentation-howto</a:t>
            </a:r>
            <a:endParaRPr lang="en-US" dirty="0">
              <a:ea typeface="+mn-ea"/>
              <a:cs typeface="+mn-cs"/>
            </a:endParaRPr>
          </a:p>
          <a:p>
            <a:pPr>
              <a:lnSpc>
                <a:spcPct val="90000"/>
              </a:lnSpc>
              <a:defRPr/>
            </a:pPr>
            <a:endParaRPr lang="en-US" dirty="0">
              <a:ea typeface="+mn-ea"/>
              <a:cs typeface="+mn-cs"/>
            </a:endParaRPr>
          </a:p>
          <a:p>
            <a:pPr>
              <a:defRPr/>
            </a:pPr>
            <a:endParaRPr lang="en-US" dirty="0">
              <a:ea typeface="+mn-ea"/>
              <a:cs typeface="+mn-cs"/>
            </a:endParaRPr>
          </a:p>
        </p:txBody>
      </p:sp>
      <p:sp>
        <p:nvSpPr>
          <p:cNvPr id="71683"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995BC33-FC8A-5E41-A93D-ADDA4DEB7E66}" type="slidenum">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5062350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Arial" charset="0"/>
              </a:rPr>
              <a:t>Netfilter and IPtables</a:t>
            </a:r>
          </a:p>
        </p:txBody>
      </p:sp>
      <p:sp>
        <p:nvSpPr>
          <p:cNvPr id="72706" name="Content Placeholder 2"/>
          <p:cNvSpPr>
            <a:spLocks noGrp="1"/>
          </p:cNvSpPr>
          <p:nvPr>
            <p:ph idx="1"/>
          </p:nvPr>
        </p:nvSpPr>
        <p:spPr/>
        <p:txBody>
          <a:bodyPr/>
          <a:lstStyle/>
          <a:p>
            <a:pPr>
              <a:lnSpc>
                <a:spcPct val="90000"/>
              </a:lnSpc>
            </a:pPr>
            <a:r>
              <a:rPr lang="en-US">
                <a:latin typeface="Arial" charset="0"/>
              </a:rPr>
              <a:t>netfilter is a set of hooks inside the Linux kernel that allows kernel modules to register callback functions with the network stack. A registered callback function is then called back for every packet that traverses the respective hook within the network stack. </a:t>
            </a:r>
          </a:p>
          <a:p>
            <a:pPr>
              <a:lnSpc>
                <a:spcPct val="90000"/>
              </a:lnSpc>
            </a:pPr>
            <a:r>
              <a:rPr lang="en-US">
                <a:latin typeface="Arial" charset="0"/>
              </a:rPr>
              <a:t>iptables is a generic table structure for the definition of rulesets. Each rule within an IP table consists of a number of </a:t>
            </a:r>
            <a:r>
              <a:rPr lang="en-US">
                <a:solidFill>
                  <a:srgbClr val="FF0000"/>
                </a:solidFill>
                <a:latin typeface="Arial" charset="0"/>
              </a:rPr>
              <a:t>classifiers </a:t>
            </a:r>
            <a:r>
              <a:rPr lang="en-US">
                <a:latin typeface="Arial" charset="0"/>
              </a:rPr>
              <a:t>(iptables matches) and one connected </a:t>
            </a:r>
            <a:r>
              <a:rPr lang="en-US">
                <a:solidFill>
                  <a:srgbClr val="FF0000"/>
                </a:solidFill>
                <a:latin typeface="Arial" charset="0"/>
              </a:rPr>
              <a:t>action </a:t>
            </a:r>
            <a:r>
              <a:rPr lang="en-US">
                <a:latin typeface="Arial" charset="0"/>
              </a:rPr>
              <a:t>(iptables target/jump). </a:t>
            </a:r>
          </a:p>
          <a:p>
            <a:pPr lvl="1">
              <a:lnSpc>
                <a:spcPct val="90000"/>
              </a:lnSpc>
            </a:pPr>
            <a:r>
              <a:rPr lang="en-US">
                <a:latin typeface="Arial" charset="0"/>
                <a:hlinkClick r:id="rId2"/>
              </a:rPr>
              <a:t>Tables</a:t>
            </a:r>
            <a:r>
              <a:rPr lang="en-US">
                <a:latin typeface="Arial" charset="0"/>
              </a:rPr>
              <a:t>; </a:t>
            </a:r>
            <a:r>
              <a:rPr lang="en-US">
                <a:latin typeface="Arial" charset="0"/>
                <a:hlinkClick r:id="rId2"/>
              </a:rPr>
              <a:t>commands</a:t>
            </a:r>
            <a:r>
              <a:rPr lang="en-US">
                <a:latin typeface="Arial" charset="0"/>
              </a:rPr>
              <a:t>; </a:t>
            </a:r>
            <a:r>
              <a:rPr lang="en-US">
                <a:latin typeface="Arial" charset="0"/>
                <a:hlinkClick r:id="rId2"/>
              </a:rPr>
              <a:t>classifiers</a:t>
            </a:r>
            <a:r>
              <a:rPr lang="en-US">
                <a:latin typeface="Arial" charset="0"/>
              </a:rPr>
              <a:t>; </a:t>
            </a:r>
            <a:r>
              <a:rPr lang="en-US">
                <a:latin typeface="Arial" charset="0"/>
                <a:hlinkClick r:id="rId2"/>
              </a:rPr>
              <a:t>actions</a:t>
            </a:r>
            <a:endParaRPr lang="en-US">
              <a:latin typeface="Arial" charset="0"/>
            </a:endParaRPr>
          </a:p>
          <a:p>
            <a:pPr>
              <a:lnSpc>
                <a:spcPct val="90000"/>
              </a:lnSpc>
            </a:pPr>
            <a:r>
              <a:rPr lang="en-US">
                <a:latin typeface="Arial" charset="0"/>
              </a:rPr>
              <a:t>netfilter, ip_tables, connection tracking (ip_conntrack, nf_conntrack) and the NAT subsystem together build the major parts of the firewall framework.</a:t>
            </a:r>
          </a:p>
          <a:p>
            <a:endParaRPr lang="en-US">
              <a:latin typeface="Arial" charset="0"/>
            </a:endParaRPr>
          </a:p>
        </p:txBody>
      </p:sp>
      <p:sp>
        <p:nvSpPr>
          <p:cNvPr id="72707"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8F1EB4B-056F-3C4D-BD25-CD671493237F}" type="slidenum">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3844661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38914"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Firewall</a:t>
            </a:r>
          </a:p>
        </p:txBody>
      </p:sp>
      <p:sp>
        <p:nvSpPr>
          <p:cNvPr id="38915" name="Rectangle 5"/>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rPr>
              <a:t>2</a:t>
            </a:r>
          </a:p>
        </p:txBody>
      </p:sp>
      <p:grpSp>
        <p:nvGrpSpPr>
          <p:cNvPr id="330" name="Group 329"/>
          <p:cNvGrpSpPr/>
          <p:nvPr/>
        </p:nvGrpSpPr>
        <p:grpSpPr>
          <a:xfrm>
            <a:off x="1681162" y="5109489"/>
            <a:ext cx="9469438" cy="3990749"/>
            <a:chOff x="3559175" y="6692899"/>
            <a:chExt cx="5910263" cy="2490789"/>
          </a:xfrm>
        </p:grpSpPr>
        <p:grpSp>
          <p:nvGrpSpPr>
            <p:cNvPr id="38930" name="Group 8"/>
            <p:cNvGrpSpPr>
              <a:grpSpLocks/>
            </p:cNvGrpSpPr>
            <p:nvPr/>
          </p:nvGrpSpPr>
          <p:grpSpPr bwMode="auto">
            <a:xfrm>
              <a:off x="3559175" y="6692899"/>
              <a:ext cx="5865813" cy="1792287"/>
              <a:chOff x="0" y="0"/>
              <a:chExt cx="3695" cy="1129"/>
            </a:xfrm>
          </p:grpSpPr>
          <p:sp>
            <p:nvSpPr>
              <p:cNvPr id="38931" name="AutoShape 9"/>
              <p:cNvSpPr>
                <a:spLocks/>
              </p:cNvSpPr>
              <p:nvPr/>
            </p:nvSpPr>
            <p:spPr bwMode="auto">
              <a:xfrm>
                <a:off x="0" y="0"/>
                <a:ext cx="2312" cy="112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698" y="354"/>
                    </a:moveTo>
                    <a:lnTo>
                      <a:pt x="736" y="310"/>
                    </a:lnTo>
                    <a:lnTo>
                      <a:pt x="788" y="221"/>
                    </a:lnTo>
                    <a:lnTo>
                      <a:pt x="891" y="155"/>
                    </a:lnTo>
                    <a:lnTo>
                      <a:pt x="995" y="66"/>
                    </a:lnTo>
                    <a:lnTo>
                      <a:pt x="1111" y="22"/>
                    </a:lnTo>
                    <a:lnTo>
                      <a:pt x="1240" y="0"/>
                    </a:lnTo>
                    <a:lnTo>
                      <a:pt x="1356" y="0"/>
                    </a:lnTo>
                    <a:lnTo>
                      <a:pt x="1499" y="0"/>
                    </a:lnTo>
                    <a:lnTo>
                      <a:pt x="1641" y="22"/>
                    </a:lnTo>
                    <a:lnTo>
                      <a:pt x="1783" y="66"/>
                    </a:lnTo>
                    <a:lnTo>
                      <a:pt x="1925" y="133"/>
                    </a:lnTo>
                    <a:lnTo>
                      <a:pt x="2080" y="199"/>
                    </a:lnTo>
                    <a:lnTo>
                      <a:pt x="2248" y="287"/>
                    </a:lnTo>
                    <a:lnTo>
                      <a:pt x="2416" y="376"/>
                    </a:lnTo>
                    <a:lnTo>
                      <a:pt x="2584" y="486"/>
                    </a:lnTo>
                    <a:lnTo>
                      <a:pt x="2739" y="597"/>
                    </a:lnTo>
                    <a:lnTo>
                      <a:pt x="2907" y="685"/>
                    </a:lnTo>
                    <a:lnTo>
                      <a:pt x="3268" y="951"/>
                    </a:lnTo>
                    <a:lnTo>
                      <a:pt x="3630" y="1194"/>
                    </a:lnTo>
                    <a:lnTo>
                      <a:pt x="3992" y="1437"/>
                    </a:lnTo>
                    <a:lnTo>
                      <a:pt x="4367" y="1680"/>
                    </a:lnTo>
                    <a:lnTo>
                      <a:pt x="4547" y="1813"/>
                    </a:lnTo>
                    <a:lnTo>
                      <a:pt x="4728" y="1901"/>
                    </a:lnTo>
                    <a:lnTo>
                      <a:pt x="4909" y="1990"/>
                    </a:lnTo>
                    <a:lnTo>
                      <a:pt x="5090" y="2100"/>
                    </a:lnTo>
                    <a:lnTo>
                      <a:pt x="5271" y="2145"/>
                    </a:lnTo>
                    <a:lnTo>
                      <a:pt x="5452" y="2211"/>
                    </a:lnTo>
                    <a:lnTo>
                      <a:pt x="5633" y="2277"/>
                    </a:lnTo>
                    <a:lnTo>
                      <a:pt x="5826" y="2299"/>
                    </a:lnTo>
                    <a:lnTo>
                      <a:pt x="6007" y="2321"/>
                    </a:lnTo>
                    <a:lnTo>
                      <a:pt x="6162" y="2321"/>
                    </a:lnTo>
                    <a:lnTo>
                      <a:pt x="6343" y="2321"/>
                    </a:lnTo>
                    <a:lnTo>
                      <a:pt x="6511" y="2321"/>
                    </a:lnTo>
                    <a:lnTo>
                      <a:pt x="6692" y="2299"/>
                    </a:lnTo>
                    <a:lnTo>
                      <a:pt x="6873" y="2299"/>
                    </a:lnTo>
                    <a:lnTo>
                      <a:pt x="7222" y="2211"/>
                    </a:lnTo>
                    <a:lnTo>
                      <a:pt x="7570" y="2167"/>
                    </a:lnTo>
                    <a:lnTo>
                      <a:pt x="7932" y="2100"/>
                    </a:lnTo>
                    <a:lnTo>
                      <a:pt x="8281" y="1990"/>
                    </a:lnTo>
                    <a:lnTo>
                      <a:pt x="8656" y="1901"/>
                    </a:lnTo>
                    <a:lnTo>
                      <a:pt x="9017" y="1835"/>
                    </a:lnTo>
                    <a:lnTo>
                      <a:pt x="9392" y="1747"/>
                    </a:lnTo>
                    <a:lnTo>
                      <a:pt x="9779" y="1702"/>
                    </a:lnTo>
                    <a:lnTo>
                      <a:pt x="9999" y="1680"/>
                    </a:lnTo>
                    <a:lnTo>
                      <a:pt x="10193" y="1658"/>
                    </a:lnTo>
                    <a:lnTo>
                      <a:pt x="10387" y="1658"/>
                    </a:lnTo>
                    <a:lnTo>
                      <a:pt x="10593" y="1658"/>
                    </a:lnTo>
                    <a:lnTo>
                      <a:pt x="10813" y="1680"/>
                    </a:lnTo>
                    <a:lnTo>
                      <a:pt x="11020" y="1680"/>
                    </a:lnTo>
                    <a:lnTo>
                      <a:pt x="11252" y="1702"/>
                    </a:lnTo>
                    <a:lnTo>
                      <a:pt x="11472" y="1747"/>
                    </a:lnTo>
                    <a:lnTo>
                      <a:pt x="11704" y="1813"/>
                    </a:lnTo>
                    <a:lnTo>
                      <a:pt x="11924" y="1857"/>
                    </a:lnTo>
                    <a:lnTo>
                      <a:pt x="12169" y="1946"/>
                    </a:lnTo>
                    <a:lnTo>
                      <a:pt x="12415" y="2012"/>
                    </a:lnTo>
                    <a:lnTo>
                      <a:pt x="12660" y="2100"/>
                    </a:lnTo>
                    <a:lnTo>
                      <a:pt x="12957" y="2167"/>
                    </a:lnTo>
                    <a:lnTo>
                      <a:pt x="13229" y="2255"/>
                    </a:lnTo>
                    <a:lnTo>
                      <a:pt x="13513" y="2344"/>
                    </a:lnTo>
                    <a:lnTo>
                      <a:pt x="13810" y="2432"/>
                    </a:lnTo>
                    <a:lnTo>
                      <a:pt x="14107" y="2520"/>
                    </a:lnTo>
                    <a:lnTo>
                      <a:pt x="14430" y="2631"/>
                    </a:lnTo>
                    <a:lnTo>
                      <a:pt x="14740" y="2741"/>
                    </a:lnTo>
                    <a:lnTo>
                      <a:pt x="15373" y="2963"/>
                    </a:lnTo>
                    <a:lnTo>
                      <a:pt x="16006" y="3228"/>
                    </a:lnTo>
                    <a:lnTo>
                      <a:pt x="16639" y="3515"/>
                    </a:lnTo>
                    <a:lnTo>
                      <a:pt x="16962" y="3670"/>
                    </a:lnTo>
                    <a:lnTo>
                      <a:pt x="17272" y="3825"/>
                    </a:lnTo>
                    <a:lnTo>
                      <a:pt x="17582" y="3980"/>
                    </a:lnTo>
                    <a:lnTo>
                      <a:pt x="17879" y="4134"/>
                    </a:lnTo>
                    <a:lnTo>
                      <a:pt x="18164" y="4311"/>
                    </a:lnTo>
                    <a:lnTo>
                      <a:pt x="18461" y="4488"/>
                    </a:lnTo>
                    <a:lnTo>
                      <a:pt x="18732" y="4665"/>
                    </a:lnTo>
                    <a:lnTo>
                      <a:pt x="19003" y="4864"/>
                    </a:lnTo>
                    <a:lnTo>
                      <a:pt x="19249" y="5063"/>
                    </a:lnTo>
                    <a:lnTo>
                      <a:pt x="19494" y="5262"/>
                    </a:lnTo>
                    <a:lnTo>
                      <a:pt x="19727" y="5483"/>
                    </a:lnTo>
                    <a:lnTo>
                      <a:pt x="19830" y="5571"/>
                    </a:lnTo>
                    <a:lnTo>
                      <a:pt x="19933" y="5704"/>
                    </a:lnTo>
                    <a:lnTo>
                      <a:pt x="20037" y="5815"/>
                    </a:lnTo>
                    <a:lnTo>
                      <a:pt x="20127" y="5903"/>
                    </a:lnTo>
                    <a:lnTo>
                      <a:pt x="20218" y="6036"/>
                    </a:lnTo>
                    <a:lnTo>
                      <a:pt x="20308" y="6168"/>
                    </a:lnTo>
                    <a:lnTo>
                      <a:pt x="20399" y="6279"/>
                    </a:lnTo>
                    <a:lnTo>
                      <a:pt x="20476" y="6411"/>
                    </a:lnTo>
                    <a:lnTo>
                      <a:pt x="20554" y="6544"/>
                    </a:lnTo>
                    <a:lnTo>
                      <a:pt x="20631" y="6655"/>
                    </a:lnTo>
                    <a:lnTo>
                      <a:pt x="20760" y="6920"/>
                    </a:lnTo>
                    <a:lnTo>
                      <a:pt x="20877" y="7207"/>
                    </a:lnTo>
                    <a:lnTo>
                      <a:pt x="20993" y="7517"/>
                    </a:lnTo>
                    <a:lnTo>
                      <a:pt x="21096" y="7849"/>
                    </a:lnTo>
                    <a:lnTo>
                      <a:pt x="21187" y="8180"/>
                    </a:lnTo>
                    <a:lnTo>
                      <a:pt x="21277" y="8512"/>
                    </a:lnTo>
                    <a:lnTo>
                      <a:pt x="21329" y="8910"/>
                    </a:lnTo>
                    <a:lnTo>
                      <a:pt x="21393" y="9263"/>
                    </a:lnTo>
                    <a:lnTo>
                      <a:pt x="21458" y="9684"/>
                    </a:lnTo>
                    <a:lnTo>
                      <a:pt x="21497" y="10081"/>
                    </a:lnTo>
                    <a:lnTo>
                      <a:pt x="21535" y="10479"/>
                    </a:lnTo>
                    <a:lnTo>
                      <a:pt x="21561" y="10899"/>
                    </a:lnTo>
                    <a:lnTo>
                      <a:pt x="21587" y="11320"/>
                    </a:lnTo>
                    <a:lnTo>
                      <a:pt x="21587" y="11718"/>
                    </a:lnTo>
                    <a:lnTo>
                      <a:pt x="21600" y="12160"/>
                    </a:lnTo>
                    <a:lnTo>
                      <a:pt x="21587" y="12580"/>
                    </a:lnTo>
                    <a:lnTo>
                      <a:pt x="21587" y="13000"/>
                    </a:lnTo>
                    <a:lnTo>
                      <a:pt x="21574" y="13420"/>
                    </a:lnTo>
                    <a:lnTo>
                      <a:pt x="21548" y="13840"/>
                    </a:lnTo>
                    <a:lnTo>
                      <a:pt x="21510" y="14260"/>
                    </a:lnTo>
                    <a:lnTo>
                      <a:pt x="21484" y="14636"/>
                    </a:lnTo>
                    <a:lnTo>
                      <a:pt x="21445" y="15034"/>
                    </a:lnTo>
                    <a:lnTo>
                      <a:pt x="21393" y="15410"/>
                    </a:lnTo>
                    <a:lnTo>
                      <a:pt x="21329" y="15808"/>
                    </a:lnTo>
                    <a:lnTo>
                      <a:pt x="21290" y="16161"/>
                    </a:lnTo>
                    <a:lnTo>
                      <a:pt x="21225" y="16515"/>
                    </a:lnTo>
                    <a:lnTo>
                      <a:pt x="21148" y="16847"/>
                    </a:lnTo>
                    <a:lnTo>
                      <a:pt x="21083" y="17156"/>
                    </a:lnTo>
                    <a:lnTo>
                      <a:pt x="21006" y="17466"/>
                    </a:lnTo>
                    <a:lnTo>
                      <a:pt x="20928" y="17753"/>
                    </a:lnTo>
                    <a:lnTo>
                      <a:pt x="20851" y="17996"/>
                    </a:lnTo>
                    <a:lnTo>
                      <a:pt x="20760" y="18240"/>
                    </a:lnTo>
                    <a:lnTo>
                      <a:pt x="20670" y="18438"/>
                    </a:lnTo>
                    <a:lnTo>
                      <a:pt x="20567" y="18637"/>
                    </a:lnTo>
                    <a:lnTo>
                      <a:pt x="20463" y="18836"/>
                    </a:lnTo>
                    <a:lnTo>
                      <a:pt x="20334" y="18991"/>
                    </a:lnTo>
                    <a:lnTo>
                      <a:pt x="20205" y="19168"/>
                    </a:lnTo>
                    <a:lnTo>
                      <a:pt x="20063" y="19301"/>
                    </a:lnTo>
                    <a:lnTo>
                      <a:pt x="19933" y="19433"/>
                    </a:lnTo>
                    <a:lnTo>
                      <a:pt x="19778" y="19544"/>
                    </a:lnTo>
                    <a:lnTo>
                      <a:pt x="19611" y="19677"/>
                    </a:lnTo>
                    <a:lnTo>
                      <a:pt x="19456" y="19787"/>
                    </a:lnTo>
                    <a:lnTo>
                      <a:pt x="19288" y="19853"/>
                    </a:lnTo>
                    <a:lnTo>
                      <a:pt x="19107" y="19942"/>
                    </a:lnTo>
                    <a:lnTo>
                      <a:pt x="18926" y="20008"/>
                    </a:lnTo>
                    <a:lnTo>
                      <a:pt x="18745" y="20097"/>
                    </a:lnTo>
                    <a:lnTo>
                      <a:pt x="18551" y="20163"/>
                    </a:lnTo>
                    <a:lnTo>
                      <a:pt x="18344" y="20229"/>
                    </a:lnTo>
                    <a:lnTo>
                      <a:pt x="17957" y="20318"/>
                    </a:lnTo>
                    <a:lnTo>
                      <a:pt x="17544" y="20406"/>
                    </a:lnTo>
                    <a:lnTo>
                      <a:pt x="17130" y="20472"/>
                    </a:lnTo>
                    <a:lnTo>
                      <a:pt x="16704" y="20561"/>
                    </a:lnTo>
                    <a:lnTo>
                      <a:pt x="16265" y="20605"/>
                    </a:lnTo>
                    <a:lnTo>
                      <a:pt x="15851" y="20694"/>
                    </a:lnTo>
                    <a:lnTo>
                      <a:pt x="15425" y="20760"/>
                    </a:lnTo>
                    <a:lnTo>
                      <a:pt x="15011" y="20870"/>
                    </a:lnTo>
                    <a:lnTo>
                      <a:pt x="14805" y="20915"/>
                    </a:lnTo>
                    <a:lnTo>
                      <a:pt x="14598" y="20981"/>
                    </a:lnTo>
                    <a:lnTo>
                      <a:pt x="14366" y="21003"/>
                    </a:lnTo>
                    <a:lnTo>
                      <a:pt x="14146" y="21047"/>
                    </a:lnTo>
                    <a:lnTo>
                      <a:pt x="13913" y="21091"/>
                    </a:lnTo>
                    <a:lnTo>
                      <a:pt x="13681" y="21136"/>
                    </a:lnTo>
                    <a:lnTo>
                      <a:pt x="13448" y="21180"/>
                    </a:lnTo>
                    <a:lnTo>
                      <a:pt x="13203" y="21202"/>
                    </a:lnTo>
                    <a:lnTo>
                      <a:pt x="12712" y="21290"/>
                    </a:lnTo>
                    <a:lnTo>
                      <a:pt x="12208" y="21357"/>
                    </a:lnTo>
                    <a:lnTo>
                      <a:pt x="11717" y="21423"/>
                    </a:lnTo>
                    <a:lnTo>
                      <a:pt x="11200" y="21445"/>
                    </a:lnTo>
                    <a:lnTo>
                      <a:pt x="10710" y="21489"/>
                    </a:lnTo>
                    <a:lnTo>
                      <a:pt x="10219" y="21512"/>
                    </a:lnTo>
                    <a:lnTo>
                      <a:pt x="9986" y="21534"/>
                    </a:lnTo>
                    <a:lnTo>
                      <a:pt x="9741" y="21534"/>
                    </a:lnTo>
                    <a:lnTo>
                      <a:pt x="9508" y="21578"/>
                    </a:lnTo>
                    <a:lnTo>
                      <a:pt x="9276" y="21578"/>
                    </a:lnTo>
                    <a:lnTo>
                      <a:pt x="9056" y="21578"/>
                    </a:lnTo>
                    <a:lnTo>
                      <a:pt x="8836" y="21600"/>
                    </a:lnTo>
                    <a:lnTo>
                      <a:pt x="8630" y="21600"/>
                    </a:lnTo>
                    <a:lnTo>
                      <a:pt x="8410" y="21600"/>
                    </a:lnTo>
                    <a:lnTo>
                      <a:pt x="8216" y="21600"/>
                    </a:lnTo>
                    <a:lnTo>
                      <a:pt x="8022" y="21600"/>
                    </a:lnTo>
                    <a:lnTo>
                      <a:pt x="7842" y="21600"/>
                    </a:lnTo>
                    <a:lnTo>
                      <a:pt x="7661" y="21600"/>
                    </a:lnTo>
                    <a:lnTo>
                      <a:pt x="7493" y="21578"/>
                    </a:lnTo>
                    <a:lnTo>
                      <a:pt x="7325" y="21578"/>
                    </a:lnTo>
                    <a:lnTo>
                      <a:pt x="7183" y="21578"/>
                    </a:lnTo>
                    <a:lnTo>
                      <a:pt x="7028" y="21534"/>
                    </a:lnTo>
                    <a:lnTo>
                      <a:pt x="6873" y="21534"/>
                    </a:lnTo>
                    <a:lnTo>
                      <a:pt x="6744" y="21534"/>
                    </a:lnTo>
                    <a:lnTo>
                      <a:pt x="6601" y="21512"/>
                    </a:lnTo>
                    <a:lnTo>
                      <a:pt x="6485" y="21489"/>
                    </a:lnTo>
                    <a:lnTo>
                      <a:pt x="6369" y="21489"/>
                    </a:lnTo>
                    <a:lnTo>
                      <a:pt x="6240" y="21467"/>
                    </a:lnTo>
                    <a:lnTo>
                      <a:pt x="6123" y="21445"/>
                    </a:lnTo>
                    <a:lnTo>
                      <a:pt x="6007" y="21423"/>
                    </a:lnTo>
                    <a:lnTo>
                      <a:pt x="5788" y="21357"/>
                    </a:lnTo>
                    <a:lnTo>
                      <a:pt x="5581" y="21313"/>
                    </a:lnTo>
                    <a:lnTo>
                      <a:pt x="5387" y="21224"/>
                    </a:lnTo>
                    <a:lnTo>
                      <a:pt x="5180" y="21180"/>
                    </a:lnTo>
                    <a:lnTo>
                      <a:pt x="4806" y="21003"/>
                    </a:lnTo>
                    <a:lnTo>
                      <a:pt x="4612" y="20915"/>
                    </a:lnTo>
                    <a:lnTo>
                      <a:pt x="4418" y="20826"/>
                    </a:lnTo>
                    <a:lnTo>
                      <a:pt x="4211" y="20716"/>
                    </a:lnTo>
                    <a:lnTo>
                      <a:pt x="3979" y="20605"/>
                    </a:lnTo>
                    <a:lnTo>
                      <a:pt x="3759" y="20517"/>
                    </a:lnTo>
                    <a:lnTo>
                      <a:pt x="3527" y="20406"/>
                    </a:lnTo>
                    <a:lnTo>
                      <a:pt x="3281" y="20296"/>
                    </a:lnTo>
                    <a:lnTo>
                      <a:pt x="3049" y="20207"/>
                    </a:lnTo>
                    <a:lnTo>
                      <a:pt x="2790" y="20075"/>
                    </a:lnTo>
                    <a:lnTo>
                      <a:pt x="2545" y="19964"/>
                    </a:lnTo>
                    <a:lnTo>
                      <a:pt x="2312" y="19831"/>
                    </a:lnTo>
                    <a:lnTo>
                      <a:pt x="2067" y="19699"/>
                    </a:lnTo>
                    <a:lnTo>
                      <a:pt x="1834" y="19588"/>
                    </a:lnTo>
                    <a:lnTo>
                      <a:pt x="1615" y="19389"/>
                    </a:lnTo>
                    <a:lnTo>
                      <a:pt x="1408" y="19234"/>
                    </a:lnTo>
                    <a:lnTo>
                      <a:pt x="1189" y="19035"/>
                    </a:lnTo>
                    <a:lnTo>
                      <a:pt x="1098" y="18925"/>
                    </a:lnTo>
                    <a:lnTo>
                      <a:pt x="1008" y="18836"/>
                    </a:lnTo>
                    <a:lnTo>
                      <a:pt x="917" y="18704"/>
                    </a:lnTo>
                    <a:lnTo>
                      <a:pt x="827" y="18593"/>
                    </a:lnTo>
                    <a:lnTo>
                      <a:pt x="749" y="18461"/>
                    </a:lnTo>
                    <a:lnTo>
                      <a:pt x="685" y="18306"/>
                    </a:lnTo>
                    <a:lnTo>
                      <a:pt x="607" y="18173"/>
                    </a:lnTo>
                    <a:lnTo>
                      <a:pt x="543" y="18018"/>
                    </a:lnTo>
                    <a:lnTo>
                      <a:pt x="478" y="17864"/>
                    </a:lnTo>
                    <a:lnTo>
                      <a:pt x="439" y="17709"/>
                    </a:lnTo>
                    <a:lnTo>
                      <a:pt x="375" y="17532"/>
                    </a:lnTo>
                    <a:lnTo>
                      <a:pt x="336" y="17377"/>
                    </a:lnTo>
                    <a:lnTo>
                      <a:pt x="284" y="17200"/>
                    </a:lnTo>
                    <a:lnTo>
                      <a:pt x="258" y="17024"/>
                    </a:lnTo>
                    <a:lnTo>
                      <a:pt x="181" y="16626"/>
                    </a:lnTo>
                    <a:lnTo>
                      <a:pt x="116" y="16250"/>
                    </a:lnTo>
                    <a:lnTo>
                      <a:pt x="90" y="15830"/>
                    </a:lnTo>
                    <a:lnTo>
                      <a:pt x="65" y="15388"/>
                    </a:lnTo>
                    <a:lnTo>
                      <a:pt x="26" y="14923"/>
                    </a:lnTo>
                    <a:lnTo>
                      <a:pt x="13" y="14459"/>
                    </a:lnTo>
                    <a:lnTo>
                      <a:pt x="13" y="13995"/>
                    </a:lnTo>
                    <a:lnTo>
                      <a:pt x="0" y="13508"/>
                    </a:lnTo>
                    <a:lnTo>
                      <a:pt x="0" y="13000"/>
                    </a:lnTo>
                    <a:lnTo>
                      <a:pt x="13" y="12469"/>
                    </a:lnTo>
                    <a:lnTo>
                      <a:pt x="13" y="11939"/>
                    </a:lnTo>
                    <a:lnTo>
                      <a:pt x="26" y="11386"/>
                    </a:lnTo>
                    <a:lnTo>
                      <a:pt x="26" y="10855"/>
                    </a:lnTo>
                    <a:lnTo>
                      <a:pt x="26" y="10568"/>
                    </a:lnTo>
                    <a:lnTo>
                      <a:pt x="26" y="10258"/>
                    </a:lnTo>
                    <a:lnTo>
                      <a:pt x="26" y="9949"/>
                    </a:lnTo>
                    <a:lnTo>
                      <a:pt x="26" y="9617"/>
                    </a:lnTo>
                    <a:lnTo>
                      <a:pt x="13" y="9241"/>
                    </a:lnTo>
                    <a:lnTo>
                      <a:pt x="13" y="8888"/>
                    </a:lnTo>
                    <a:lnTo>
                      <a:pt x="13" y="8512"/>
                    </a:lnTo>
                    <a:lnTo>
                      <a:pt x="0" y="8136"/>
                    </a:lnTo>
                    <a:lnTo>
                      <a:pt x="0" y="7738"/>
                    </a:lnTo>
                    <a:lnTo>
                      <a:pt x="0" y="7362"/>
                    </a:lnTo>
                    <a:lnTo>
                      <a:pt x="0" y="6566"/>
                    </a:lnTo>
                    <a:lnTo>
                      <a:pt x="0" y="5748"/>
                    </a:lnTo>
                    <a:lnTo>
                      <a:pt x="0" y="4952"/>
                    </a:lnTo>
                    <a:lnTo>
                      <a:pt x="13" y="4576"/>
                    </a:lnTo>
                    <a:lnTo>
                      <a:pt x="26" y="4179"/>
                    </a:lnTo>
                    <a:lnTo>
                      <a:pt x="52" y="3825"/>
                    </a:lnTo>
                    <a:lnTo>
                      <a:pt x="65" y="3449"/>
                    </a:lnTo>
                    <a:lnTo>
                      <a:pt x="90" y="3095"/>
                    </a:lnTo>
                    <a:lnTo>
                      <a:pt x="103" y="2764"/>
                    </a:lnTo>
                    <a:lnTo>
                      <a:pt x="155" y="2432"/>
                    </a:lnTo>
                    <a:lnTo>
                      <a:pt x="181" y="2122"/>
                    </a:lnTo>
                    <a:lnTo>
                      <a:pt x="233" y="1813"/>
                    </a:lnTo>
                    <a:lnTo>
                      <a:pt x="271" y="1548"/>
                    </a:lnTo>
                    <a:lnTo>
                      <a:pt x="336" y="1282"/>
                    </a:lnTo>
                    <a:lnTo>
                      <a:pt x="375" y="1061"/>
                    </a:lnTo>
                    <a:lnTo>
                      <a:pt x="452" y="818"/>
                    </a:lnTo>
                    <a:lnTo>
                      <a:pt x="478" y="752"/>
                    </a:lnTo>
                    <a:lnTo>
                      <a:pt x="530" y="641"/>
                    </a:lnTo>
                    <a:lnTo>
                      <a:pt x="556" y="575"/>
                    </a:lnTo>
                    <a:lnTo>
                      <a:pt x="607" y="486"/>
                    </a:lnTo>
                    <a:lnTo>
                      <a:pt x="646" y="420"/>
                    </a:lnTo>
                    <a:lnTo>
                      <a:pt x="698" y="354"/>
                    </a:lnTo>
                    <a:close/>
                    <a:moveTo>
                      <a:pt x="698" y="354"/>
                    </a:move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2" name="AutoShape 10"/>
              <p:cNvSpPr>
                <a:spLocks/>
              </p:cNvSpPr>
              <p:nvPr/>
            </p:nvSpPr>
            <p:spPr bwMode="auto">
              <a:xfrm>
                <a:off x="790" y="973"/>
                <a:ext cx="112"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293" y="0"/>
                    </a:moveTo>
                    <a:lnTo>
                      <a:pt x="0" y="21600"/>
                    </a:lnTo>
                    <a:lnTo>
                      <a:pt x="13307" y="21600"/>
                    </a:lnTo>
                    <a:lnTo>
                      <a:pt x="21600" y="0"/>
                    </a:lnTo>
                    <a:lnTo>
                      <a:pt x="8293" y="0"/>
                    </a:lnTo>
                    <a:close/>
                    <a:moveTo>
                      <a:pt x="8293" y="0"/>
                    </a:moveTo>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3" name="Rectangle 11"/>
              <p:cNvSpPr>
                <a:spLocks/>
              </p:cNvSpPr>
              <p:nvPr/>
            </p:nvSpPr>
            <p:spPr bwMode="auto">
              <a:xfrm>
                <a:off x="847" y="740"/>
                <a:ext cx="52"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4" name="Rectangle 12"/>
              <p:cNvSpPr>
                <a:spLocks/>
              </p:cNvSpPr>
              <p:nvPr/>
            </p:nvSpPr>
            <p:spPr bwMode="auto">
              <a:xfrm>
                <a:off x="791" y="807"/>
                <a:ext cx="71"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5" name="Rectangle 13"/>
              <p:cNvSpPr>
                <a:spLocks/>
              </p:cNvSpPr>
              <p:nvPr/>
            </p:nvSpPr>
            <p:spPr bwMode="auto">
              <a:xfrm>
                <a:off x="791" y="807"/>
                <a:ext cx="71" cy="236"/>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6" name="AutoShape 14"/>
              <p:cNvSpPr>
                <a:spLocks/>
              </p:cNvSpPr>
              <p:nvPr/>
            </p:nvSpPr>
            <p:spPr bwMode="auto">
              <a:xfrm>
                <a:off x="790" y="737"/>
                <a:ext cx="112"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293" y="0"/>
                    </a:moveTo>
                    <a:lnTo>
                      <a:pt x="0" y="21600"/>
                    </a:lnTo>
                    <a:lnTo>
                      <a:pt x="13307" y="21600"/>
                    </a:lnTo>
                    <a:lnTo>
                      <a:pt x="21600" y="0"/>
                    </a:lnTo>
                    <a:lnTo>
                      <a:pt x="8293" y="0"/>
                    </a:lnTo>
                    <a:close/>
                    <a:moveTo>
                      <a:pt x="8293" y="0"/>
                    </a:moveTo>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7" name="AutoShape 15"/>
              <p:cNvSpPr>
                <a:spLocks/>
              </p:cNvSpPr>
              <p:nvPr/>
            </p:nvSpPr>
            <p:spPr bwMode="auto">
              <a:xfrm>
                <a:off x="790" y="737"/>
                <a:ext cx="112"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293" y="0"/>
                    </a:moveTo>
                    <a:lnTo>
                      <a:pt x="0" y="21600"/>
                    </a:lnTo>
                    <a:lnTo>
                      <a:pt x="13307" y="21600"/>
                    </a:lnTo>
                    <a:lnTo>
                      <a:pt x="21600" y="0"/>
                    </a:lnTo>
                    <a:lnTo>
                      <a:pt x="8293" y="0"/>
                    </a:lnTo>
                    <a:close/>
                    <a:moveTo>
                      <a:pt x="8293" y="0"/>
                    </a:moveTo>
                  </a:path>
                </a:pathLst>
              </a:cu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8" name="Line 16"/>
              <p:cNvSpPr>
                <a:spLocks noChangeShapeType="1"/>
              </p:cNvSpPr>
              <p:nvPr/>
            </p:nvSpPr>
            <p:spPr bwMode="auto">
              <a:xfrm>
                <a:off x="902" y="743"/>
                <a:ext cx="1" cy="230"/>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39" name="Line 17"/>
              <p:cNvSpPr>
                <a:spLocks noChangeShapeType="1"/>
              </p:cNvSpPr>
              <p:nvPr/>
            </p:nvSpPr>
            <p:spPr bwMode="auto">
              <a:xfrm flipH="1">
                <a:off x="862" y="973"/>
                <a:ext cx="40" cy="70"/>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0" name="Rectangle 18"/>
              <p:cNvSpPr>
                <a:spLocks/>
              </p:cNvSpPr>
              <p:nvPr/>
            </p:nvSpPr>
            <p:spPr bwMode="auto">
              <a:xfrm>
                <a:off x="801" y="838"/>
                <a:ext cx="46" cy="135"/>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1" name="Rectangle 19"/>
              <p:cNvSpPr>
                <a:spLocks/>
              </p:cNvSpPr>
              <p:nvPr/>
            </p:nvSpPr>
            <p:spPr bwMode="auto">
              <a:xfrm>
                <a:off x="801" y="838"/>
                <a:ext cx="46" cy="135"/>
              </a:xfrm>
              <a:prstGeom prst="rect">
                <a:avLst/>
              </a:prstGeom>
              <a:noFill/>
              <a:ln w="111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2" name="Rectangle 20"/>
              <p:cNvSpPr>
                <a:spLocks/>
              </p:cNvSpPr>
              <p:nvPr/>
            </p:nvSpPr>
            <p:spPr bwMode="auto">
              <a:xfrm>
                <a:off x="808" y="879"/>
                <a:ext cx="35"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3" name="AutoShape 21"/>
              <p:cNvSpPr>
                <a:spLocks/>
              </p:cNvSpPr>
              <p:nvPr/>
            </p:nvSpPr>
            <p:spPr bwMode="auto">
              <a:xfrm>
                <a:off x="86" y="741"/>
                <a:ext cx="249"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600"/>
                  <a:gd name="T109" fmla="*/ 0 h 21600"/>
                  <a:gd name="T110" fmla="*/ 21600 w 21600"/>
                  <a:gd name="T111" fmla="*/ 21600 h 216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600" h="21600">
                    <a:moveTo>
                      <a:pt x="5899" y="2804"/>
                    </a:moveTo>
                    <a:lnTo>
                      <a:pt x="6072" y="1454"/>
                    </a:lnTo>
                    <a:lnTo>
                      <a:pt x="6246" y="1454"/>
                    </a:lnTo>
                    <a:lnTo>
                      <a:pt x="6333" y="1454"/>
                    </a:lnTo>
                    <a:lnTo>
                      <a:pt x="6419" y="1350"/>
                    </a:lnTo>
                    <a:lnTo>
                      <a:pt x="6506" y="1350"/>
                    </a:lnTo>
                    <a:lnTo>
                      <a:pt x="6593" y="1350"/>
                    </a:lnTo>
                    <a:lnTo>
                      <a:pt x="6853" y="1246"/>
                    </a:lnTo>
                    <a:lnTo>
                      <a:pt x="7027" y="1246"/>
                    </a:lnTo>
                    <a:lnTo>
                      <a:pt x="7200" y="1038"/>
                    </a:lnTo>
                    <a:lnTo>
                      <a:pt x="7460" y="935"/>
                    </a:lnTo>
                    <a:lnTo>
                      <a:pt x="7634" y="935"/>
                    </a:lnTo>
                    <a:lnTo>
                      <a:pt x="7894" y="831"/>
                    </a:lnTo>
                    <a:lnTo>
                      <a:pt x="8241" y="831"/>
                    </a:lnTo>
                    <a:lnTo>
                      <a:pt x="8501" y="727"/>
                    </a:lnTo>
                    <a:lnTo>
                      <a:pt x="8935" y="623"/>
                    </a:lnTo>
                    <a:lnTo>
                      <a:pt x="9282" y="623"/>
                    </a:lnTo>
                    <a:lnTo>
                      <a:pt x="9629" y="519"/>
                    </a:lnTo>
                    <a:lnTo>
                      <a:pt x="10063" y="519"/>
                    </a:lnTo>
                    <a:lnTo>
                      <a:pt x="10496" y="312"/>
                    </a:lnTo>
                    <a:lnTo>
                      <a:pt x="10930" y="208"/>
                    </a:lnTo>
                    <a:lnTo>
                      <a:pt x="11451" y="208"/>
                    </a:lnTo>
                    <a:lnTo>
                      <a:pt x="11884" y="104"/>
                    </a:lnTo>
                    <a:lnTo>
                      <a:pt x="12492" y="104"/>
                    </a:lnTo>
                    <a:lnTo>
                      <a:pt x="13012" y="104"/>
                    </a:lnTo>
                    <a:lnTo>
                      <a:pt x="13619" y="0"/>
                    </a:lnTo>
                    <a:lnTo>
                      <a:pt x="14140" y="0"/>
                    </a:lnTo>
                    <a:lnTo>
                      <a:pt x="14747" y="0"/>
                    </a:lnTo>
                    <a:lnTo>
                      <a:pt x="15441" y="0"/>
                    </a:lnTo>
                    <a:lnTo>
                      <a:pt x="16048" y="0"/>
                    </a:lnTo>
                    <a:lnTo>
                      <a:pt x="16742" y="0"/>
                    </a:lnTo>
                    <a:lnTo>
                      <a:pt x="17436" y="0"/>
                    </a:lnTo>
                    <a:lnTo>
                      <a:pt x="18217" y="519"/>
                    </a:lnTo>
                    <a:lnTo>
                      <a:pt x="18043" y="2908"/>
                    </a:lnTo>
                    <a:lnTo>
                      <a:pt x="18217" y="3012"/>
                    </a:lnTo>
                    <a:lnTo>
                      <a:pt x="18477" y="3219"/>
                    </a:lnTo>
                    <a:lnTo>
                      <a:pt x="18737" y="3427"/>
                    </a:lnTo>
                    <a:lnTo>
                      <a:pt x="19084" y="3738"/>
                    </a:lnTo>
                    <a:lnTo>
                      <a:pt x="19258" y="4154"/>
                    </a:lnTo>
                    <a:lnTo>
                      <a:pt x="19431" y="4569"/>
                    </a:lnTo>
                    <a:lnTo>
                      <a:pt x="19605" y="5192"/>
                    </a:lnTo>
                    <a:lnTo>
                      <a:pt x="21253" y="7062"/>
                    </a:lnTo>
                    <a:lnTo>
                      <a:pt x="20819" y="12046"/>
                    </a:lnTo>
                    <a:lnTo>
                      <a:pt x="18043" y="13708"/>
                    </a:lnTo>
                    <a:lnTo>
                      <a:pt x="21427" y="14954"/>
                    </a:lnTo>
                    <a:lnTo>
                      <a:pt x="21427" y="15162"/>
                    </a:lnTo>
                    <a:lnTo>
                      <a:pt x="21513" y="15369"/>
                    </a:lnTo>
                    <a:lnTo>
                      <a:pt x="21513" y="15681"/>
                    </a:lnTo>
                    <a:lnTo>
                      <a:pt x="21600" y="15992"/>
                    </a:lnTo>
                    <a:lnTo>
                      <a:pt x="21513" y="16512"/>
                    </a:lnTo>
                    <a:lnTo>
                      <a:pt x="21427" y="16927"/>
                    </a:lnTo>
                    <a:lnTo>
                      <a:pt x="21166" y="17550"/>
                    </a:lnTo>
                    <a:lnTo>
                      <a:pt x="12492" y="21600"/>
                    </a:lnTo>
                    <a:lnTo>
                      <a:pt x="0" y="16823"/>
                    </a:lnTo>
                    <a:lnTo>
                      <a:pt x="260" y="16408"/>
                    </a:lnTo>
                    <a:lnTo>
                      <a:pt x="2169" y="15473"/>
                    </a:lnTo>
                    <a:lnTo>
                      <a:pt x="2169" y="2908"/>
                    </a:lnTo>
                    <a:lnTo>
                      <a:pt x="2255" y="2804"/>
                    </a:lnTo>
                    <a:lnTo>
                      <a:pt x="2342" y="2804"/>
                    </a:lnTo>
                    <a:lnTo>
                      <a:pt x="2429" y="2700"/>
                    </a:lnTo>
                    <a:lnTo>
                      <a:pt x="2689" y="2492"/>
                    </a:lnTo>
                    <a:lnTo>
                      <a:pt x="2776" y="2492"/>
                    </a:lnTo>
                    <a:lnTo>
                      <a:pt x="2949" y="2388"/>
                    </a:lnTo>
                    <a:lnTo>
                      <a:pt x="3210" y="2285"/>
                    </a:lnTo>
                    <a:lnTo>
                      <a:pt x="3470" y="2285"/>
                    </a:lnTo>
                    <a:lnTo>
                      <a:pt x="3643" y="2285"/>
                    </a:lnTo>
                    <a:lnTo>
                      <a:pt x="3990" y="2285"/>
                    </a:lnTo>
                    <a:lnTo>
                      <a:pt x="4251" y="2285"/>
                    </a:lnTo>
                    <a:lnTo>
                      <a:pt x="4598" y="2285"/>
                    </a:lnTo>
                    <a:lnTo>
                      <a:pt x="5031" y="2388"/>
                    </a:lnTo>
                    <a:lnTo>
                      <a:pt x="5292" y="2492"/>
                    </a:lnTo>
                    <a:lnTo>
                      <a:pt x="5899" y="2804"/>
                    </a:lnTo>
                    <a:close/>
                    <a:moveTo>
                      <a:pt x="5899" y="2804"/>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4" name="AutoShape 22"/>
              <p:cNvSpPr>
                <a:spLocks/>
              </p:cNvSpPr>
              <p:nvPr/>
            </p:nvSpPr>
            <p:spPr bwMode="auto">
              <a:xfrm>
                <a:off x="173" y="756"/>
                <a:ext cx="79"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600"/>
                  <a:gd name="T151" fmla="*/ 0 h 21600"/>
                  <a:gd name="T152" fmla="*/ 21600 w 21600"/>
                  <a:gd name="T153" fmla="*/ 21600 h 216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600" h="21600">
                    <a:moveTo>
                      <a:pt x="21327" y="949"/>
                    </a:moveTo>
                    <a:lnTo>
                      <a:pt x="21327" y="949"/>
                    </a:lnTo>
                    <a:lnTo>
                      <a:pt x="21053" y="949"/>
                    </a:lnTo>
                    <a:lnTo>
                      <a:pt x="20233" y="475"/>
                    </a:lnTo>
                    <a:lnTo>
                      <a:pt x="19686" y="475"/>
                    </a:lnTo>
                    <a:lnTo>
                      <a:pt x="18866" y="237"/>
                    </a:lnTo>
                    <a:lnTo>
                      <a:pt x="17772" y="237"/>
                    </a:lnTo>
                    <a:lnTo>
                      <a:pt x="16405" y="237"/>
                    </a:lnTo>
                    <a:lnTo>
                      <a:pt x="15311" y="0"/>
                    </a:lnTo>
                    <a:lnTo>
                      <a:pt x="13671" y="0"/>
                    </a:lnTo>
                    <a:lnTo>
                      <a:pt x="12030" y="0"/>
                    </a:lnTo>
                    <a:lnTo>
                      <a:pt x="10390" y="237"/>
                    </a:lnTo>
                    <a:lnTo>
                      <a:pt x="8476" y="475"/>
                    </a:lnTo>
                    <a:lnTo>
                      <a:pt x="6835" y="949"/>
                    </a:lnTo>
                    <a:lnTo>
                      <a:pt x="4922" y="1424"/>
                    </a:lnTo>
                    <a:lnTo>
                      <a:pt x="3008" y="1899"/>
                    </a:lnTo>
                    <a:lnTo>
                      <a:pt x="1094" y="2611"/>
                    </a:lnTo>
                    <a:lnTo>
                      <a:pt x="1094" y="3086"/>
                    </a:lnTo>
                    <a:lnTo>
                      <a:pt x="820" y="4273"/>
                    </a:lnTo>
                    <a:lnTo>
                      <a:pt x="273" y="6171"/>
                    </a:lnTo>
                    <a:lnTo>
                      <a:pt x="0" y="8308"/>
                    </a:lnTo>
                    <a:lnTo>
                      <a:pt x="0" y="11156"/>
                    </a:lnTo>
                    <a:lnTo>
                      <a:pt x="0" y="14242"/>
                    </a:lnTo>
                    <a:lnTo>
                      <a:pt x="547" y="17565"/>
                    </a:lnTo>
                    <a:lnTo>
                      <a:pt x="1641" y="21125"/>
                    </a:lnTo>
                    <a:lnTo>
                      <a:pt x="1914" y="21125"/>
                    </a:lnTo>
                    <a:lnTo>
                      <a:pt x="2187" y="21125"/>
                    </a:lnTo>
                    <a:lnTo>
                      <a:pt x="2461" y="20888"/>
                    </a:lnTo>
                    <a:lnTo>
                      <a:pt x="3008" y="20888"/>
                    </a:lnTo>
                    <a:lnTo>
                      <a:pt x="4101" y="20888"/>
                    </a:lnTo>
                    <a:lnTo>
                      <a:pt x="4922" y="20888"/>
                    </a:lnTo>
                    <a:lnTo>
                      <a:pt x="6015" y="20888"/>
                    </a:lnTo>
                    <a:lnTo>
                      <a:pt x="7382" y="20888"/>
                    </a:lnTo>
                    <a:lnTo>
                      <a:pt x="8749" y="20651"/>
                    </a:lnTo>
                    <a:lnTo>
                      <a:pt x="10390" y="20888"/>
                    </a:lnTo>
                    <a:lnTo>
                      <a:pt x="12030" y="20888"/>
                    </a:lnTo>
                    <a:lnTo>
                      <a:pt x="13671" y="20888"/>
                    </a:lnTo>
                    <a:lnTo>
                      <a:pt x="15585" y="20888"/>
                    </a:lnTo>
                    <a:lnTo>
                      <a:pt x="17499" y="21125"/>
                    </a:lnTo>
                    <a:lnTo>
                      <a:pt x="19413" y="21363"/>
                    </a:lnTo>
                    <a:lnTo>
                      <a:pt x="21600" y="21600"/>
                    </a:lnTo>
                    <a:lnTo>
                      <a:pt x="21600" y="20888"/>
                    </a:lnTo>
                    <a:lnTo>
                      <a:pt x="21327" y="19226"/>
                    </a:lnTo>
                    <a:lnTo>
                      <a:pt x="21053" y="16615"/>
                    </a:lnTo>
                    <a:lnTo>
                      <a:pt x="20780" y="13530"/>
                    </a:lnTo>
                    <a:lnTo>
                      <a:pt x="20780" y="10207"/>
                    </a:lnTo>
                    <a:lnTo>
                      <a:pt x="20780" y="6646"/>
                    </a:lnTo>
                    <a:lnTo>
                      <a:pt x="21053" y="3560"/>
                    </a:lnTo>
                    <a:lnTo>
                      <a:pt x="21327" y="949"/>
                    </a:lnTo>
                    <a:close/>
                    <a:moveTo>
                      <a:pt x="21327" y="949"/>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5" name="AutoShape 23"/>
              <p:cNvSpPr>
                <a:spLocks/>
              </p:cNvSpPr>
              <p:nvPr/>
            </p:nvSpPr>
            <p:spPr bwMode="auto">
              <a:xfrm>
                <a:off x="181" y="781"/>
                <a:ext cx="132"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64" y="16080"/>
                    </a:moveTo>
                    <a:lnTo>
                      <a:pt x="0" y="18960"/>
                    </a:lnTo>
                    <a:lnTo>
                      <a:pt x="14073" y="21600"/>
                    </a:lnTo>
                    <a:lnTo>
                      <a:pt x="14564" y="21120"/>
                    </a:lnTo>
                    <a:lnTo>
                      <a:pt x="14891" y="20880"/>
                    </a:lnTo>
                    <a:lnTo>
                      <a:pt x="15382" y="20400"/>
                    </a:lnTo>
                    <a:lnTo>
                      <a:pt x="16036" y="19920"/>
                    </a:lnTo>
                    <a:lnTo>
                      <a:pt x="16855" y="18960"/>
                    </a:lnTo>
                    <a:lnTo>
                      <a:pt x="17509" y="18240"/>
                    </a:lnTo>
                    <a:lnTo>
                      <a:pt x="18327" y="17040"/>
                    </a:lnTo>
                    <a:lnTo>
                      <a:pt x="19145" y="15840"/>
                    </a:lnTo>
                    <a:lnTo>
                      <a:pt x="19800" y="14400"/>
                    </a:lnTo>
                    <a:lnTo>
                      <a:pt x="20455" y="13200"/>
                    </a:lnTo>
                    <a:lnTo>
                      <a:pt x="20945" y="11280"/>
                    </a:lnTo>
                    <a:lnTo>
                      <a:pt x="21436" y="9360"/>
                    </a:lnTo>
                    <a:lnTo>
                      <a:pt x="21600" y="7440"/>
                    </a:lnTo>
                    <a:lnTo>
                      <a:pt x="21600" y="5520"/>
                    </a:lnTo>
                    <a:lnTo>
                      <a:pt x="21109" y="3360"/>
                    </a:lnTo>
                    <a:lnTo>
                      <a:pt x="21109" y="2880"/>
                    </a:lnTo>
                    <a:lnTo>
                      <a:pt x="20945" y="2640"/>
                    </a:lnTo>
                    <a:lnTo>
                      <a:pt x="20782" y="2160"/>
                    </a:lnTo>
                    <a:lnTo>
                      <a:pt x="20618" y="1680"/>
                    </a:lnTo>
                    <a:lnTo>
                      <a:pt x="20291" y="960"/>
                    </a:lnTo>
                    <a:lnTo>
                      <a:pt x="19636" y="480"/>
                    </a:lnTo>
                    <a:lnTo>
                      <a:pt x="19145" y="240"/>
                    </a:lnTo>
                    <a:lnTo>
                      <a:pt x="18491" y="0"/>
                    </a:lnTo>
                    <a:lnTo>
                      <a:pt x="18491" y="480"/>
                    </a:lnTo>
                    <a:lnTo>
                      <a:pt x="18655" y="1200"/>
                    </a:lnTo>
                    <a:lnTo>
                      <a:pt x="19145" y="2640"/>
                    </a:lnTo>
                    <a:lnTo>
                      <a:pt x="19309" y="4560"/>
                    </a:lnTo>
                    <a:lnTo>
                      <a:pt x="19309" y="6960"/>
                    </a:lnTo>
                    <a:lnTo>
                      <a:pt x="19145" y="9360"/>
                    </a:lnTo>
                    <a:lnTo>
                      <a:pt x="18655" y="12240"/>
                    </a:lnTo>
                    <a:lnTo>
                      <a:pt x="17673" y="15360"/>
                    </a:lnTo>
                    <a:lnTo>
                      <a:pt x="17509" y="15600"/>
                    </a:lnTo>
                    <a:lnTo>
                      <a:pt x="17345" y="15840"/>
                    </a:lnTo>
                    <a:lnTo>
                      <a:pt x="17182" y="15840"/>
                    </a:lnTo>
                    <a:lnTo>
                      <a:pt x="16855" y="16080"/>
                    </a:lnTo>
                    <a:lnTo>
                      <a:pt x="16364" y="16560"/>
                    </a:lnTo>
                    <a:lnTo>
                      <a:pt x="16036" y="16800"/>
                    </a:lnTo>
                    <a:lnTo>
                      <a:pt x="15709" y="17040"/>
                    </a:lnTo>
                    <a:lnTo>
                      <a:pt x="15055" y="17280"/>
                    </a:lnTo>
                    <a:lnTo>
                      <a:pt x="14727" y="17280"/>
                    </a:lnTo>
                    <a:lnTo>
                      <a:pt x="13909" y="17520"/>
                    </a:lnTo>
                    <a:lnTo>
                      <a:pt x="13418" y="17520"/>
                    </a:lnTo>
                    <a:lnTo>
                      <a:pt x="12764" y="17520"/>
                    </a:lnTo>
                    <a:lnTo>
                      <a:pt x="11945" y="17280"/>
                    </a:lnTo>
                    <a:lnTo>
                      <a:pt x="11291" y="17280"/>
                    </a:lnTo>
                    <a:lnTo>
                      <a:pt x="11291" y="20160"/>
                    </a:lnTo>
                    <a:lnTo>
                      <a:pt x="491" y="18480"/>
                    </a:lnTo>
                    <a:lnTo>
                      <a:pt x="164" y="16080"/>
                    </a:lnTo>
                    <a:close/>
                    <a:moveTo>
                      <a:pt x="164" y="1608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6" name="AutoShape 24"/>
              <p:cNvSpPr>
                <a:spLocks/>
              </p:cNvSpPr>
              <p:nvPr/>
            </p:nvSpPr>
            <p:spPr bwMode="auto">
              <a:xfrm>
                <a:off x="165" y="869"/>
                <a:ext cx="96"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100"/>
                    </a:moveTo>
                    <a:lnTo>
                      <a:pt x="225" y="0"/>
                    </a:lnTo>
                    <a:lnTo>
                      <a:pt x="0" y="8100"/>
                    </a:lnTo>
                    <a:lnTo>
                      <a:pt x="20925" y="21600"/>
                    </a:lnTo>
                    <a:lnTo>
                      <a:pt x="21600" y="8100"/>
                    </a:lnTo>
                    <a:close/>
                    <a:moveTo>
                      <a:pt x="21600" y="81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7" name="AutoShape 25"/>
              <p:cNvSpPr>
                <a:spLocks/>
              </p:cNvSpPr>
              <p:nvPr/>
            </p:nvSpPr>
            <p:spPr bwMode="auto">
              <a:xfrm>
                <a:off x="212" y="880"/>
                <a:ext cx="42"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1029" y="0"/>
                    </a:lnTo>
                    <a:lnTo>
                      <a:pt x="0" y="9257"/>
                    </a:lnTo>
                    <a:lnTo>
                      <a:pt x="20571" y="21600"/>
                    </a:lnTo>
                    <a:lnTo>
                      <a:pt x="21600" y="9257"/>
                    </a:lnTo>
                    <a:close/>
                    <a:moveTo>
                      <a:pt x="21600" y="9257"/>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8" name="AutoShape 26"/>
              <p:cNvSpPr>
                <a:spLocks/>
              </p:cNvSpPr>
              <p:nvPr/>
            </p:nvSpPr>
            <p:spPr bwMode="auto">
              <a:xfrm>
                <a:off x="170" y="873"/>
                <a:ext cx="28"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0" y="0"/>
                    </a:lnTo>
                    <a:lnTo>
                      <a:pt x="0" y="10800"/>
                    </a:lnTo>
                    <a:lnTo>
                      <a:pt x="20829" y="21600"/>
                    </a:lnTo>
                    <a:lnTo>
                      <a:pt x="21600" y="10800"/>
                    </a:lnTo>
                    <a:close/>
                    <a:moveTo>
                      <a:pt x="21600" y="1080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49" name="AutoShape 27"/>
              <p:cNvSpPr>
                <a:spLocks/>
              </p:cNvSpPr>
              <p:nvPr/>
            </p:nvSpPr>
            <p:spPr bwMode="auto">
              <a:xfrm>
                <a:off x="102" y="882"/>
                <a:ext cx="162"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6676"/>
                    </a:moveTo>
                    <a:lnTo>
                      <a:pt x="0" y="6676"/>
                    </a:lnTo>
                    <a:lnTo>
                      <a:pt x="133" y="6676"/>
                    </a:lnTo>
                    <a:lnTo>
                      <a:pt x="267" y="6676"/>
                    </a:lnTo>
                    <a:lnTo>
                      <a:pt x="533" y="5891"/>
                    </a:lnTo>
                    <a:lnTo>
                      <a:pt x="933" y="5891"/>
                    </a:lnTo>
                    <a:lnTo>
                      <a:pt x="1333" y="5891"/>
                    </a:lnTo>
                    <a:lnTo>
                      <a:pt x="1867" y="5498"/>
                    </a:lnTo>
                    <a:lnTo>
                      <a:pt x="2267" y="5105"/>
                    </a:lnTo>
                    <a:lnTo>
                      <a:pt x="2800" y="4713"/>
                    </a:lnTo>
                    <a:lnTo>
                      <a:pt x="3200" y="4320"/>
                    </a:lnTo>
                    <a:lnTo>
                      <a:pt x="3733" y="3927"/>
                    </a:lnTo>
                    <a:lnTo>
                      <a:pt x="4133" y="3142"/>
                    </a:lnTo>
                    <a:lnTo>
                      <a:pt x="4667" y="2356"/>
                    </a:lnTo>
                    <a:lnTo>
                      <a:pt x="4933" y="1964"/>
                    </a:lnTo>
                    <a:lnTo>
                      <a:pt x="5333" y="1178"/>
                    </a:lnTo>
                    <a:lnTo>
                      <a:pt x="5733" y="0"/>
                    </a:lnTo>
                    <a:lnTo>
                      <a:pt x="21600" y="10996"/>
                    </a:lnTo>
                    <a:lnTo>
                      <a:pt x="21467" y="11389"/>
                    </a:lnTo>
                    <a:lnTo>
                      <a:pt x="21200" y="12175"/>
                    </a:lnTo>
                    <a:lnTo>
                      <a:pt x="21067" y="12567"/>
                    </a:lnTo>
                    <a:lnTo>
                      <a:pt x="20933" y="12960"/>
                    </a:lnTo>
                    <a:lnTo>
                      <a:pt x="20667" y="13745"/>
                    </a:lnTo>
                    <a:lnTo>
                      <a:pt x="20267" y="14138"/>
                    </a:lnTo>
                    <a:lnTo>
                      <a:pt x="20000" y="15316"/>
                    </a:lnTo>
                    <a:lnTo>
                      <a:pt x="19600" y="16102"/>
                    </a:lnTo>
                    <a:lnTo>
                      <a:pt x="19200" y="16887"/>
                    </a:lnTo>
                    <a:lnTo>
                      <a:pt x="18800" y="18065"/>
                    </a:lnTo>
                    <a:lnTo>
                      <a:pt x="18267" y="18851"/>
                    </a:lnTo>
                    <a:lnTo>
                      <a:pt x="18000" y="19636"/>
                    </a:lnTo>
                    <a:lnTo>
                      <a:pt x="17467" y="20422"/>
                    </a:lnTo>
                    <a:lnTo>
                      <a:pt x="17067" y="20815"/>
                    </a:lnTo>
                    <a:lnTo>
                      <a:pt x="16800" y="21600"/>
                    </a:lnTo>
                    <a:lnTo>
                      <a:pt x="0" y="6676"/>
                    </a:lnTo>
                    <a:close/>
                    <a:moveTo>
                      <a:pt x="0" y="6676"/>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0" name="AutoShape 28"/>
              <p:cNvSpPr>
                <a:spLocks/>
              </p:cNvSpPr>
              <p:nvPr/>
            </p:nvSpPr>
            <p:spPr bwMode="auto">
              <a:xfrm>
                <a:off x="264" y="876"/>
                <a:ext cx="57"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274" y="21600"/>
                    </a:moveTo>
                    <a:lnTo>
                      <a:pt x="21600" y="9138"/>
                    </a:lnTo>
                    <a:lnTo>
                      <a:pt x="9474" y="0"/>
                    </a:lnTo>
                    <a:lnTo>
                      <a:pt x="0" y="3323"/>
                    </a:lnTo>
                    <a:lnTo>
                      <a:pt x="0" y="20769"/>
                    </a:lnTo>
                    <a:lnTo>
                      <a:pt x="2274" y="21600"/>
                    </a:lnTo>
                    <a:close/>
                    <a:moveTo>
                      <a:pt x="2274" y="2160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1" name="AutoShape 29"/>
              <p:cNvSpPr>
                <a:spLocks/>
              </p:cNvSpPr>
              <p:nvPr/>
            </p:nvSpPr>
            <p:spPr bwMode="auto">
              <a:xfrm>
                <a:off x="113" y="767"/>
                <a:ext cx="32"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21600" y="354"/>
                    </a:moveTo>
                    <a:lnTo>
                      <a:pt x="21600" y="354"/>
                    </a:lnTo>
                    <a:lnTo>
                      <a:pt x="20925" y="354"/>
                    </a:lnTo>
                    <a:lnTo>
                      <a:pt x="19575" y="177"/>
                    </a:lnTo>
                    <a:lnTo>
                      <a:pt x="18225" y="177"/>
                    </a:lnTo>
                    <a:lnTo>
                      <a:pt x="17550" y="177"/>
                    </a:lnTo>
                    <a:lnTo>
                      <a:pt x="16200" y="0"/>
                    </a:lnTo>
                    <a:lnTo>
                      <a:pt x="14850" y="0"/>
                    </a:lnTo>
                    <a:lnTo>
                      <a:pt x="13500" y="0"/>
                    </a:lnTo>
                    <a:lnTo>
                      <a:pt x="12150" y="0"/>
                    </a:lnTo>
                    <a:lnTo>
                      <a:pt x="9450" y="0"/>
                    </a:lnTo>
                    <a:lnTo>
                      <a:pt x="8100" y="0"/>
                    </a:lnTo>
                    <a:lnTo>
                      <a:pt x="6750" y="177"/>
                    </a:lnTo>
                    <a:lnTo>
                      <a:pt x="4050" y="354"/>
                    </a:lnTo>
                    <a:lnTo>
                      <a:pt x="2700" y="531"/>
                    </a:lnTo>
                    <a:lnTo>
                      <a:pt x="0" y="885"/>
                    </a:lnTo>
                    <a:lnTo>
                      <a:pt x="0" y="21600"/>
                    </a:lnTo>
                    <a:lnTo>
                      <a:pt x="675" y="21600"/>
                    </a:lnTo>
                    <a:lnTo>
                      <a:pt x="2025" y="21600"/>
                    </a:lnTo>
                    <a:lnTo>
                      <a:pt x="2700" y="21600"/>
                    </a:lnTo>
                    <a:lnTo>
                      <a:pt x="3375" y="21600"/>
                    </a:lnTo>
                    <a:lnTo>
                      <a:pt x="4725" y="21423"/>
                    </a:lnTo>
                    <a:lnTo>
                      <a:pt x="5400" y="21423"/>
                    </a:lnTo>
                    <a:lnTo>
                      <a:pt x="7425" y="21423"/>
                    </a:lnTo>
                    <a:lnTo>
                      <a:pt x="8775" y="21246"/>
                    </a:lnTo>
                    <a:lnTo>
                      <a:pt x="10125" y="21069"/>
                    </a:lnTo>
                    <a:lnTo>
                      <a:pt x="12150" y="21069"/>
                    </a:lnTo>
                    <a:lnTo>
                      <a:pt x="14175" y="20892"/>
                    </a:lnTo>
                    <a:lnTo>
                      <a:pt x="16200" y="20361"/>
                    </a:lnTo>
                    <a:lnTo>
                      <a:pt x="17550" y="20184"/>
                    </a:lnTo>
                    <a:lnTo>
                      <a:pt x="19575" y="20007"/>
                    </a:lnTo>
                    <a:lnTo>
                      <a:pt x="21600" y="19652"/>
                    </a:lnTo>
                    <a:lnTo>
                      <a:pt x="21600" y="354"/>
                    </a:lnTo>
                    <a:close/>
                    <a:moveTo>
                      <a:pt x="21600" y="354"/>
                    </a:moveTo>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2" name="AutoShape 30"/>
              <p:cNvSpPr>
                <a:spLocks/>
              </p:cNvSpPr>
              <p:nvPr/>
            </p:nvSpPr>
            <p:spPr bwMode="auto">
              <a:xfrm>
                <a:off x="114" y="768"/>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21600" y="415"/>
                    </a:moveTo>
                    <a:lnTo>
                      <a:pt x="21600" y="415"/>
                    </a:lnTo>
                    <a:lnTo>
                      <a:pt x="20800" y="415"/>
                    </a:lnTo>
                    <a:lnTo>
                      <a:pt x="20800" y="208"/>
                    </a:lnTo>
                    <a:lnTo>
                      <a:pt x="20000" y="208"/>
                    </a:lnTo>
                    <a:lnTo>
                      <a:pt x="19200" y="208"/>
                    </a:lnTo>
                    <a:lnTo>
                      <a:pt x="18400" y="0"/>
                    </a:lnTo>
                    <a:lnTo>
                      <a:pt x="16000" y="0"/>
                    </a:lnTo>
                    <a:lnTo>
                      <a:pt x="15200" y="0"/>
                    </a:lnTo>
                    <a:lnTo>
                      <a:pt x="13600" y="0"/>
                    </a:lnTo>
                    <a:lnTo>
                      <a:pt x="11200" y="0"/>
                    </a:lnTo>
                    <a:lnTo>
                      <a:pt x="9600" y="0"/>
                    </a:lnTo>
                    <a:lnTo>
                      <a:pt x="8000" y="0"/>
                    </a:lnTo>
                    <a:lnTo>
                      <a:pt x="7200" y="208"/>
                    </a:lnTo>
                    <a:lnTo>
                      <a:pt x="4000" y="415"/>
                    </a:lnTo>
                    <a:lnTo>
                      <a:pt x="2400" y="623"/>
                    </a:lnTo>
                    <a:lnTo>
                      <a:pt x="0" y="831"/>
                    </a:lnTo>
                    <a:lnTo>
                      <a:pt x="0" y="21600"/>
                    </a:lnTo>
                    <a:lnTo>
                      <a:pt x="1600" y="21600"/>
                    </a:lnTo>
                    <a:lnTo>
                      <a:pt x="1600" y="21392"/>
                    </a:lnTo>
                    <a:lnTo>
                      <a:pt x="2400" y="21392"/>
                    </a:lnTo>
                    <a:lnTo>
                      <a:pt x="3200" y="21392"/>
                    </a:lnTo>
                    <a:lnTo>
                      <a:pt x="4800" y="21392"/>
                    </a:lnTo>
                    <a:lnTo>
                      <a:pt x="5600" y="21392"/>
                    </a:lnTo>
                    <a:lnTo>
                      <a:pt x="8000" y="20977"/>
                    </a:lnTo>
                    <a:lnTo>
                      <a:pt x="8800" y="20977"/>
                    </a:lnTo>
                    <a:lnTo>
                      <a:pt x="10400" y="20769"/>
                    </a:lnTo>
                    <a:lnTo>
                      <a:pt x="12800" y="20562"/>
                    </a:lnTo>
                    <a:lnTo>
                      <a:pt x="14400" y="20562"/>
                    </a:lnTo>
                    <a:lnTo>
                      <a:pt x="16000" y="20354"/>
                    </a:lnTo>
                    <a:lnTo>
                      <a:pt x="18400" y="20146"/>
                    </a:lnTo>
                    <a:lnTo>
                      <a:pt x="20000" y="19523"/>
                    </a:lnTo>
                    <a:lnTo>
                      <a:pt x="21600" y="19315"/>
                    </a:lnTo>
                    <a:lnTo>
                      <a:pt x="21600" y="415"/>
                    </a:lnTo>
                    <a:close/>
                    <a:moveTo>
                      <a:pt x="21600" y="415"/>
                    </a:moveTo>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3" name="AutoShape 31"/>
              <p:cNvSpPr>
                <a:spLocks/>
              </p:cNvSpPr>
              <p:nvPr/>
            </p:nvSpPr>
            <p:spPr bwMode="auto">
              <a:xfrm>
                <a:off x="116" y="769"/>
                <a:ext cx="22"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257"/>
                    </a:moveTo>
                    <a:lnTo>
                      <a:pt x="21600" y="257"/>
                    </a:lnTo>
                    <a:lnTo>
                      <a:pt x="20618" y="257"/>
                    </a:lnTo>
                    <a:lnTo>
                      <a:pt x="18655" y="257"/>
                    </a:lnTo>
                    <a:lnTo>
                      <a:pt x="17673" y="0"/>
                    </a:lnTo>
                    <a:lnTo>
                      <a:pt x="16691" y="0"/>
                    </a:lnTo>
                    <a:lnTo>
                      <a:pt x="15709" y="0"/>
                    </a:lnTo>
                    <a:lnTo>
                      <a:pt x="14727" y="0"/>
                    </a:lnTo>
                    <a:lnTo>
                      <a:pt x="13745" y="0"/>
                    </a:lnTo>
                    <a:lnTo>
                      <a:pt x="10800" y="0"/>
                    </a:lnTo>
                    <a:lnTo>
                      <a:pt x="8836" y="0"/>
                    </a:lnTo>
                    <a:lnTo>
                      <a:pt x="7855" y="0"/>
                    </a:lnTo>
                    <a:lnTo>
                      <a:pt x="4909" y="0"/>
                    </a:lnTo>
                    <a:lnTo>
                      <a:pt x="2945" y="257"/>
                    </a:lnTo>
                    <a:lnTo>
                      <a:pt x="1964" y="514"/>
                    </a:lnTo>
                    <a:lnTo>
                      <a:pt x="0" y="771"/>
                    </a:lnTo>
                    <a:lnTo>
                      <a:pt x="0" y="21600"/>
                    </a:lnTo>
                    <a:lnTo>
                      <a:pt x="982" y="21600"/>
                    </a:lnTo>
                    <a:lnTo>
                      <a:pt x="1964" y="21600"/>
                    </a:lnTo>
                    <a:lnTo>
                      <a:pt x="2945" y="21600"/>
                    </a:lnTo>
                    <a:lnTo>
                      <a:pt x="3927" y="21343"/>
                    </a:lnTo>
                    <a:lnTo>
                      <a:pt x="4909" y="21343"/>
                    </a:lnTo>
                    <a:lnTo>
                      <a:pt x="6873" y="21343"/>
                    </a:lnTo>
                    <a:lnTo>
                      <a:pt x="8836" y="21086"/>
                    </a:lnTo>
                    <a:lnTo>
                      <a:pt x="9818" y="21086"/>
                    </a:lnTo>
                    <a:lnTo>
                      <a:pt x="11782" y="20829"/>
                    </a:lnTo>
                    <a:lnTo>
                      <a:pt x="13745" y="20829"/>
                    </a:lnTo>
                    <a:lnTo>
                      <a:pt x="15709" y="20314"/>
                    </a:lnTo>
                    <a:lnTo>
                      <a:pt x="17673" y="20057"/>
                    </a:lnTo>
                    <a:lnTo>
                      <a:pt x="18655" y="19800"/>
                    </a:lnTo>
                    <a:lnTo>
                      <a:pt x="21600" y="19543"/>
                    </a:lnTo>
                    <a:lnTo>
                      <a:pt x="21600" y="257"/>
                    </a:lnTo>
                    <a:close/>
                    <a:moveTo>
                      <a:pt x="21600" y="257"/>
                    </a:moveTo>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4" name="AutoShape 32"/>
              <p:cNvSpPr>
                <a:spLocks/>
              </p:cNvSpPr>
              <p:nvPr/>
            </p:nvSpPr>
            <p:spPr bwMode="auto">
              <a:xfrm>
                <a:off x="117" y="769"/>
                <a:ext cx="17"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665"/>
                    </a:moveTo>
                    <a:lnTo>
                      <a:pt x="21600" y="665"/>
                    </a:lnTo>
                    <a:lnTo>
                      <a:pt x="20329" y="332"/>
                    </a:lnTo>
                    <a:lnTo>
                      <a:pt x="17788" y="332"/>
                    </a:lnTo>
                    <a:lnTo>
                      <a:pt x="13976" y="332"/>
                    </a:lnTo>
                    <a:lnTo>
                      <a:pt x="11435" y="0"/>
                    </a:lnTo>
                    <a:lnTo>
                      <a:pt x="7624" y="332"/>
                    </a:lnTo>
                    <a:lnTo>
                      <a:pt x="2541" y="665"/>
                    </a:lnTo>
                    <a:lnTo>
                      <a:pt x="0" y="997"/>
                    </a:lnTo>
                    <a:lnTo>
                      <a:pt x="0" y="21600"/>
                    </a:lnTo>
                    <a:lnTo>
                      <a:pt x="1271" y="21600"/>
                    </a:lnTo>
                    <a:lnTo>
                      <a:pt x="3812" y="21600"/>
                    </a:lnTo>
                    <a:lnTo>
                      <a:pt x="7624" y="21268"/>
                    </a:lnTo>
                    <a:lnTo>
                      <a:pt x="10165" y="21268"/>
                    </a:lnTo>
                    <a:lnTo>
                      <a:pt x="13976" y="20935"/>
                    </a:lnTo>
                    <a:lnTo>
                      <a:pt x="17788" y="20271"/>
                    </a:lnTo>
                    <a:lnTo>
                      <a:pt x="21600" y="19274"/>
                    </a:lnTo>
                    <a:lnTo>
                      <a:pt x="21600" y="665"/>
                    </a:lnTo>
                    <a:close/>
                    <a:moveTo>
                      <a:pt x="21600" y="665"/>
                    </a:moveTo>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5" name="AutoShape 33"/>
              <p:cNvSpPr>
                <a:spLocks/>
              </p:cNvSpPr>
              <p:nvPr/>
            </p:nvSpPr>
            <p:spPr bwMode="auto">
              <a:xfrm>
                <a:off x="117" y="770"/>
                <a:ext cx="14"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60"/>
                    </a:moveTo>
                    <a:lnTo>
                      <a:pt x="21600" y="460"/>
                    </a:lnTo>
                    <a:lnTo>
                      <a:pt x="20057" y="460"/>
                    </a:lnTo>
                    <a:lnTo>
                      <a:pt x="16971" y="460"/>
                    </a:lnTo>
                    <a:lnTo>
                      <a:pt x="13886" y="0"/>
                    </a:lnTo>
                    <a:lnTo>
                      <a:pt x="12343" y="0"/>
                    </a:lnTo>
                    <a:lnTo>
                      <a:pt x="9257" y="460"/>
                    </a:lnTo>
                    <a:lnTo>
                      <a:pt x="3086" y="460"/>
                    </a:lnTo>
                    <a:lnTo>
                      <a:pt x="0" y="1838"/>
                    </a:lnTo>
                    <a:lnTo>
                      <a:pt x="0" y="21600"/>
                    </a:lnTo>
                    <a:lnTo>
                      <a:pt x="1543" y="21600"/>
                    </a:lnTo>
                    <a:lnTo>
                      <a:pt x="1543" y="21140"/>
                    </a:lnTo>
                    <a:lnTo>
                      <a:pt x="4629" y="21140"/>
                    </a:lnTo>
                    <a:lnTo>
                      <a:pt x="6171" y="21140"/>
                    </a:lnTo>
                    <a:lnTo>
                      <a:pt x="10800" y="20221"/>
                    </a:lnTo>
                    <a:lnTo>
                      <a:pt x="13886" y="20221"/>
                    </a:lnTo>
                    <a:lnTo>
                      <a:pt x="16971" y="19762"/>
                    </a:lnTo>
                    <a:lnTo>
                      <a:pt x="21600" y="18843"/>
                    </a:lnTo>
                    <a:lnTo>
                      <a:pt x="21600" y="460"/>
                    </a:lnTo>
                    <a:close/>
                    <a:moveTo>
                      <a:pt x="21600" y="460"/>
                    </a:moveTo>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6" name="AutoShape 34"/>
              <p:cNvSpPr>
                <a:spLocks/>
              </p:cNvSpPr>
              <p:nvPr/>
            </p:nvSpPr>
            <p:spPr bwMode="auto">
              <a:xfrm>
                <a:off x="118" y="771"/>
                <a:ext cx="9"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800"/>
                    </a:moveTo>
                    <a:lnTo>
                      <a:pt x="21600" y="800"/>
                    </a:lnTo>
                    <a:lnTo>
                      <a:pt x="19200" y="800"/>
                    </a:lnTo>
                    <a:lnTo>
                      <a:pt x="16800" y="800"/>
                    </a:lnTo>
                    <a:lnTo>
                      <a:pt x="14400" y="0"/>
                    </a:lnTo>
                    <a:lnTo>
                      <a:pt x="12000" y="0"/>
                    </a:lnTo>
                    <a:lnTo>
                      <a:pt x="7200" y="0"/>
                    </a:lnTo>
                    <a:lnTo>
                      <a:pt x="2400" y="800"/>
                    </a:lnTo>
                    <a:lnTo>
                      <a:pt x="0" y="2400"/>
                    </a:lnTo>
                    <a:lnTo>
                      <a:pt x="0" y="21600"/>
                    </a:lnTo>
                    <a:lnTo>
                      <a:pt x="2400" y="21600"/>
                    </a:lnTo>
                    <a:lnTo>
                      <a:pt x="4800" y="21600"/>
                    </a:lnTo>
                    <a:lnTo>
                      <a:pt x="7200" y="21600"/>
                    </a:lnTo>
                    <a:lnTo>
                      <a:pt x="12000" y="20800"/>
                    </a:lnTo>
                    <a:lnTo>
                      <a:pt x="14400" y="20800"/>
                    </a:lnTo>
                    <a:lnTo>
                      <a:pt x="19200" y="20000"/>
                    </a:lnTo>
                    <a:lnTo>
                      <a:pt x="21600" y="19200"/>
                    </a:lnTo>
                    <a:lnTo>
                      <a:pt x="21600" y="800"/>
                    </a:lnTo>
                    <a:close/>
                    <a:moveTo>
                      <a:pt x="21600" y="800"/>
                    </a:moveTo>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7" name="AutoShape 35"/>
              <p:cNvSpPr>
                <a:spLocks/>
              </p:cNvSpPr>
              <p:nvPr/>
            </p:nvSpPr>
            <p:spPr bwMode="auto">
              <a:xfrm>
                <a:off x="229" y="848"/>
                <a:ext cx="14"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0800" y="21600"/>
                    </a:moveTo>
                    <a:lnTo>
                      <a:pt x="12343" y="21600"/>
                    </a:lnTo>
                    <a:lnTo>
                      <a:pt x="13886" y="21600"/>
                    </a:lnTo>
                    <a:lnTo>
                      <a:pt x="15429" y="19938"/>
                    </a:lnTo>
                    <a:lnTo>
                      <a:pt x="16971" y="18277"/>
                    </a:lnTo>
                    <a:lnTo>
                      <a:pt x="20057" y="18277"/>
                    </a:lnTo>
                    <a:lnTo>
                      <a:pt x="20057" y="16615"/>
                    </a:lnTo>
                    <a:lnTo>
                      <a:pt x="21600" y="11631"/>
                    </a:lnTo>
                    <a:lnTo>
                      <a:pt x="21600" y="9969"/>
                    </a:lnTo>
                    <a:lnTo>
                      <a:pt x="21600" y="8308"/>
                    </a:lnTo>
                    <a:lnTo>
                      <a:pt x="20057" y="6646"/>
                    </a:lnTo>
                    <a:lnTo>
                      <a:pt x="20057" y="4985"/>
                    </a:lnTo>
                    <a:lnTo>
                      <a:pt x="16971" y="3323"/>
                    </a:lnTo>
                    <a:lnTo>
                      <a:pt x="15429" y="0"/>
                    </a:lnTo>
                    <a:lnTo>
                      <a:pt x="13886" y="0"/>
                    </a:lnTo>
                    <a:lnTo>
                      <a:pt x="12343" y="0"/>
                    </a:lnTo>
                    <a:lnTo>
                      <a:pt x="10800" y="0"/>
                    </a:lnTo>
                    <a:lnTo>
                      <a:pt x="9257" y="0"/>
                    </a:lnTo>
                    <a:lnTo>
                      <a:pt x="6171" y="0"/>
                    </a:lnTo>
                    <a:lnTo>
                      <a:pt x="4629" y="0"/>
                    </a:lnTo>
                    <a:lnTo>
                      <a:pt x="3086" y="3323"/>
                    </a:lnTo>
                    <a:lnTo>
                      <a:pt x="1543" y="4985"/>
                    </a:lnTo>
                    <a:lnTo>
                      <a:pt x="1543" y="6646"/>
                    </a:lnTo>
                    <a:lnTo>
                      <a:pt x="0" y="8308"/>
                    </a:lnTo>
                    <a:lnTo>
                      <a:pt x="0" y="9969"/>
                    </a:lnTo>
                    <a:lnTo>
                      <a:pt x="0" y="11631"/>
                    </a:lnTo>
                    <a:lnTo>
                      <a:pt x="1543" y="16615"/>
                    </a:lnTo>
                    <a:lnTo>
                      <a:pt x="1543" y="18277"/>
                    </a:lnTo>
                    <a:lnTo>
                      <a:pt x="3086" y="18277"/>
                    </a:lnTo>
                    <a:lnTo>
                      <a:pt x="4629" y="19938"/>
                    </a:lnTo>
                    <a:lnTo>
                      <a:pt x="6171" y="21600"/>
                    </a:lnTo>
                    <a:lnTo>
                      <a:pt x="9257" y="21600"/>
                    </a:lnTo>
                    <a:lnTo>
                      <a:pt x="10800" y="21600"/>
                    </a:lnTo>
                    <a:close/>
                    <a:moveTo>
                      <a:pt x="10800" y="21600"/>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8" name="AutoShape 36"/>
              <p:cNvSpPr>
                <a:spLocks/>
              </p:cNvSpPr>
              <p:nvPr/>
            </p:nvSpPr>
            <p:spPr bwMode="auto">
              <a:xfrm>
                <a:off x="154" y="756"/>
                <a:ext cx="19"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6821" y="235"/>
                    </a:moveTo>
                    <a:lnTo>
                      <a:pt x="6821" y="939"/>
                    </a:lnTo>
                    <a:lnTo>
                      <a:pt x="4547" y="1878"/>
                    </a:lnTo>
                    <a:lnTo>
                      <a:pt x="2274" y="3757"/>
                    </a:lnTo>
                    <a:lnTo>
                      <a:pt x="1137" y="6574"/>
                    </a:lnTo>
                    <a:lnTo>
                      <a:pt x="0" y="9626"/>
                    </a:lnTo>
                    <a:lnTo>
                      <a:pt x="0" y="13148"/>
                    </a:lnTo>
                    <a:lnTo>
                      <a:pt x="1137" y="17374"/>
                    </a:lnTo>
                    <a:lnTo>
                      <a:pt x="5684" y="21600"/>
                    </a:lnTo>
                    <a:lnTo>
                      <a:pt x="21600" y="21365"/>
                    </a:lnTo>
                    <a:lnTo>
                      <a:pt x="20463" y="20896"/>
                    </a:lnTo>
                    <a:lnTo>
                      <a:pt x="18189" y="19017"/>
                    </a:lnTo>
                    <a:lnTo>
                      <a:pt x="17053" y="16435"/>
                    </a:lnTo>
                    <a:lnTo>
                      <a:pt x="15916" y="13148"/>
                    </a:lnTo>
                    <a:lnTo>
                      <a:pt x="14779" y="9861"/>
                    </a:lnTo>
                    <a:lnTo>
                      <a:pt x="14779" y="6339"/>
                    </a:lnTo>
                    <a:lnTo>
                      <a:pt x="17053" y="3052"/>
                    </a:lnTo>
                    <a:lnTo>
                      <a:pt x="21600" y="235"/>
                    </a:lnTo>
                    <a:lnTo>
                      <a:pt x="21600" y="0"/>
                    </a:lnTo>
                    <a:lnTo>
                      <a:pt x="20463" y="0"/>
                    </a:lnTo>
                    <a:lnTo>
                      <a:pt x="18189" y="0"/>
                    </a:lnTo>
                    <a:lnTo>
                      <a:pt x="15916" y="0"/>
                    </a:lnTo>
                    <a:lnTo>
                      <a:pt x="12505" y="0"/>
                    </a:lnTo>
                    <a:lnTo>
                      <a:pt x="6821" y="235"/>
                    </a:lnTo>
                    <a:close/>
                    <a:moveTo>
                      <a:pt x="6821" y="235"/>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59" name="AutoShape 37"/>
              <p:cNvSpPr>
                <a:spLocks/>
              </p:cNvSpPr>
              <p:nvPr/>
            </p:nvSpPr>
            <p:spPr bwMode="auto">
              <a:xfrm>
                <a:off x="252" y="744"/>
                <a:ext cx="27"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0800" y="419"/>
                    </a:lnTo>
                    <a:lnTo>
                      <a:pt x="20000" y="839"/>
                    </a:lnTo>
                    <a:lnTo>
                      <a:pt x="17600" y="2097"/>
                    </a:lnTo>
                    <a:lnTo>
                      <a:pt x="16000" y="3775"/>
                    </a:lnTo>
                    <a:lnTo>
                      <a:pt x="14400" y="6711"/>
                    </a:lnTo>
                    <a:lnTo>
                      <a:pt x="12800" y="10276"/>
                    </a:lnTo>
                    <a:lnTo>
                      <a:pt x="14400" y="15309"/>
                    </a:lnTo>
                    <a:lnTo>
                      <a:pt x="16000" y="21600"/>
                    </a:lnTo>
                    <a:lnTo>
                      <a:pt x="4000" y="21600"/>
                    </a:lnTo>
                    <a:lnTo>
                      <a:pt x="4000" y="21181"/>
                    </a:lnTo>
                    <a:lnTo>
                      <a:pt x="3200" y="19293"/>
                    </a:lnTo>
                    <a:lnTo>
                      <a:pt x="1600" y="16777"/>
                    </a:lnTo>
                    <a:lnTo>
                      <a:pt x="800" y="13631"/>
                    </a:lnTo>
                    <a:lnTo>
                      <a:pt x="0" y="9856"/>
                    </a:lnTo>
                    <a:lnTo>
                      <a:pt x="800" y="6501"/>
                    </a:lnTo>
                    <a:lnTo>
                      <a:pt x="3200" y="2936"/>
                    </a:lnTo>
                    <a:lnTo>
                      <a:pt x="7200" y="0"/>
                    </a:lnTo>
                    <a:lnTo>
                      <a:pt x="21600" y="0"/>
                    </a:lnTo>
                    <a:close/>
                    <a:moveTo>
                      <a:pt x="21600" y="0"/>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0" name="AutoShape 38"/>
              <p:cNvSpPr>
                <a:spLocks/>
              </p:cNvSpPr>
              <p:nvPr/>
            </p:nvSpPr>
            <p:spPr bwMode="auto">
              <a:xfrm>
                <a:off x="154" y="761"/>
                <a:ext cx="18" cy="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540"/>
                    </a:moveTo>
                    <a:lnTo>
                      <a:pt x="7200" y="810"/>
                    </a:lnTo>
                    <a:lnTo>
                      <a:pt x="6000" y="2160"/>
                    </a:lnTo>
                    <a:lnTo>
                      <a:pt x="2400" y="4050"/>
                    </a:lnTo>
                    <a:lnTo>
                      <a:pt x="1200" y="6480"/>
                    </a:lnTo>
                    <a:lnTo>
                      <a:pt x="0" y="9720"/>
                    </a:lnTo>
                    <a:lnTo>
                      <a:pt x="1200" y="13500"/>
                    </a:lnTo>
                    <a:lnTo>
                      <a:pt x="2400" y="17550"/>
                    </a:lnTo>
                    <a:lnTo>
                      <a:pt x="6000" y="21600"/>
                    </a:lnTo>
                    <a:lnTo>
                      <a:pt x="19200" y="21600"/>
                    </a:lnTo>
                    <a:lnTo>
                      <a:pt x="19200" y="21060"/>
                    </a:lnTo>
                    <a:lnTo>
                      <a:pt x="18000" y="19170"/>
                    </a:lnTo>
                    <a:lnTo>
                      <a:pt x="16800" y="16740"/>
                    </a:lnTo>
                    <a:lnTo>
                      <a:pt x="15600" y="13500"/>
                    </a:lnTo>
                    <a:lnTo>
                      <a:pt x="14400" y="9990"/>
                    </a:lnTo>
                    <a:lnTo>
                      <a:pt x="14400" y="6480"/>
                    </a:lnTo>
                    <a:lnTo>
                      <a:pt x="16800" y="2970"/>
                    </a:lnTo>
                    <a:lnTo>
                      <a:pt x="21600" y="270"/>
                    </a:lnTo>
                    <a:lnTo>
                      <a:pt x="19200" y="0"/>
                    </a:lnTo>
                    <a:lnTo>
                      <a:pt x="18000" y="0"/>
                    </a:lnTo>
                    <a:lnTo>
                      <a:pt x="15600" y="0"/>
                    </a:lnTo>
                    <a:lnTo>
                      <a:pt x="10800" y="270"/>
                    </a:lnTo>
                    <a:lnTo>
                      <a:pt x="7200" y="540"/>
                    </a:lnTo>
                    <a:close/>
                    <a:moveTo>
                      <a:pt x="7200" y="540"/>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1" name="AutoShape 39"/>
              <p:cNvSpPr>
                <a:spLocks/>
              </p:cNvSpPr>
              <p:nvPr/>
            </p:nvSpPr>
            <p:spPr bwMode="auto">
              <a:xfrm>
                <a:off x="155" y="767"/>
                <a:ext cx="14"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714" y="313"/>
                    </a:moveTo>
                    <a:lnTo>
                      <a:pt x="7714" y="626"/>
                    </a:lnTo>
                    <a:lnTo>
                      <a:pt x="6171" y="2191"/>
                    </a:lnTo>
                    <a:lnTo>
                      <a:pt x="4629" y="3757"/>
                    </a:lnTo>
                    <a:lnTo>
                      <a:pt x="1543" y="6574"/>
                    </a:lnTo>
                    <a:lnTo>
                      <a:pt x="0" y="9391"/>
                    </a:lnTo>
                    <a:lnTo>
                      <a:pt x="0" y="13148"/>
                    </a:lnTo>
                    <a:lnTo>
                      <a:pt x="1543" y="16904"/>
                    </a:lnTo>
                    <a:lnTo>
                      <a:pt x="6171" y="21600"/>
                    </a:lnTo>
                    <a:lnTo>
                      <a:pt x="21600" y="20974"/>
                    </a:lnTo>
                    <a:lnTo>
                      <a:pt x="20057" y="20661"/>
                    </a:lnTo>
                    <a:lnTo>
                      <a:pt x="20057" y="18783"/>
                    </a:lnTo>
                    <a:lnTo>
                      <a:pt x="18514" y="16278"/>
                    </a:lnTo>
                    <a:lnTo>
                      <a:pt x="16971" y="13148"/>
                    </a:lnTo>
                    <a:lnTo>
                      <a:pt x="15429" y="9704"/>
                    </a:lnTo>
                    <a:lnTo>
                      <a:pt x="15429" y="5948"/>
                    </a:lnTo>
                    <a:lnTo>
                      <a:pt x="18514" y="2817"/>
                    </a:lnTo>
                    <a:lnTo>
                      <a:pt x="21600" y="313"/>
                    </a:lnTo>
                    <a:lnTo>
                      <a:pt x="21600" y="0"/>
                    </a:lnTo>
                    <a:lnTo>
                      <a:pt x="20057" y="0"/>
                    </a:lnTo>
                    <a:lnTo>
                      <a:pt x="16971" y="0"/>
                    </a:lnTo>
                    <a:lnTo>
                      <a:pt x="12343" y="0"/>
                    </a:lnTo>
                    <a:lnTo>
                      <a:pt x="7714" y="313"/>
                    </a:lnTo>
                    <a:close/>
                    <a:moveTo>
                      <a:pt x="7714" y="313"/>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2" name="AutoShape 40"/>
              <p:cNvSpPr>
                <a:spLocks/>
              </p:cNvSpPr>
              <p:nvPr/>
            </p:nvSpPr>
            <p:spPr bwMode="auto">
              <a:xfrm>
                <a:off x="156" y="772"/>
                <a:ext cx="12"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771"/>
                    </a:moveTo>
                    <a:lnTo>
                      <a:pt x="5400" y="771"/>
                    </a:lnTo>
                    <a:lnTo>
                      <a:pt x="5400" y="1929"/>
                    </a:lnTo>
                    <a:lnTo>
                      <a:pt x="3600" y="4243"/>
                    </a:lnTo>
                    <a:lnTo>
                      <a:pt x="0" y="6557"/>
                    </a:lnTo>
                    <a:lnTo>
                      <a:pt x="0" y="9643"/>
                    </a:lnTo>
                    <a:lnTo>
                      <a:pt x="0" y="13500"/>
                    </a:lnTo>
                    <a:lnTo>
                      <a:pt x="3600" y="17743"/>
                    </a:lnTo>
                    <a:lnTo>
                      <a:pt x="5400" y="21600"/>
                    </a:lnTo>
                    <a:lnTo>
                      <a:pt x="19800" y="21600"/>
                    </a:lnTo>
                    <a:lnTo>
                      <a:pt x="19800" y="21214"/>
                    </a:lnTo>
                    <a:lnTo>
                      <a:pt x="18000" y="19671"/>
                    </a:lnTo>
                    <a:lnTo>
                      <a:pt x="18000" y="16971"/>
                    </a:lnTo>
                    <a:lnTo>
                      <a:pt x="16200" y="13500"/>
                    </a:lnTo>
                    <a:lnTo>
                      <a:pt x="12600" y="10029"/>
                    </a:lnTo>
                    <a:lnTo>
                      <a:pt x="16200" y="6557"/>
                    </a:lnTo>
                    <a:lnTo>
                      <a:pt x="18000" y="2700"/>
                    </a:lnTo>
                    <a:lnTo>
                      <a:pt x="21600" y="0"/>
                    </a:lnTo>
                    <a:lnTo>
                      <a:pt x="19800" y="0"/>
                    </a:lnTo>
                    <a:lnTo>
                      <a:pt x="18000" y="0"/>
                    </a:lnTo>
                    <a:lnTo>
                      <a:pt x="16200" y="0"/>
                    </a:lnTo>
                    <a:lnTo>
                      <a:pt x="10800" y="0"/>
                    </a:lnTo>
                    <a:lnTo>
                      <a:pt x="7200" y="771"/>
                    </a:lnTo>
                    <a:close/>
                    <a:moveTo>
                      <a:pt x="7200" y="771"/>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3" name="AutoShape 41"/>
              <p:cNvSpPr>
                <a:spLocks/>
              </p:cNvSpPr>
              <p:nvPr/>
            </p:nvSpPr>
            <p:spPr bwMode="auto">
              <a:xfrm>
                <a:off x="156" y="777"/>
                <a:ext cx="10"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8640" y="470"/>
                    </a:moveTo>
                    <a:lnTo>
                      <a:pt x="6480" y="939"/>
                    </a:lnTo>
                    <a:lnTo>
                      <a:pt x="6480" y="2348"/>
                    </a:lnTo>
                    <a:lnTo>
                      <a:pt x="4320" y="3757"/>
                    </a:lnTo>
                    <a:lnTo>
                      <a:pt x="4320" y="6574"/>
                    </a:lnTo>
                    <a:lnTo>
                      <a:pt x="0" y="9861"/>
                    </a:lnTo>
                    <a:lnTo>
                      <a:pt x="0" y="13148"/>
                    </a:lnTo>
                    <a:lnTo>
                      <a:pt x="4320" y="16904"/>
                    </a:lnTo>
                    <a:lnTo>
                      <a:pt x="6480" y="21600"/>
                    </a:lnTo>
                    <a:lnTo>
                      <a:pt x="21600" y="21600"/>
                    </a:lnTo>
                    <a:lnTo>
                      <a:pt x="21600" y="20191"/>
                    </a:lnTo>
                    <a:lnTo>
                      <a:pt x="19440" y="18783"/>
                    </a:lnTo>
                    <a:lnTo>
                      <a:pt x="15120" y="16435"/>
                    </a:lnTo>
                    <a:lnTo>
                      <a:pt x="15120" y="13148"/>
                    </a:lnTo>
                    <a:lnTo>
                      <a:pt x="12960" y="9861"/>
                    </a:lnTo>
                    <a:lnTo>
                      <a:pt x="15120" y="6574"/>
                    </a:lnTo>
                    <a:lnTo>
                      <a:pt x="15120" y="3287"/>
                    </a:lnTo>
                    <a:lnTo>
                      <a:pt x="21600" y="470"/>
                    </a:lnTo>
                    <a:lnTo>
                      <a:pt x="21600" y="0"/>
                    </a:lnTo>
                    <a:lnTo>
                      <a:pt x="19440" y="0"/>
                    </a:lnTo>
                    <a:lnTo>
                      <a:pt x="15120" y="0"/>
                    </a:lnTo>
                    <a:lnTo>
                      <a:pt x="12960" y="470"/>
                    </a:lnTo>
                    <a:lnTo>
                      <a:pt x="8640" y="470"/>
                    </a:lnTo>
                    <a:close/>
                    <a:moveTo>
                      <a:pt x="8640" y="470"/>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4" name="AutoShape 42"/>
              <p:cNvSpPr>
                <a:spLocks/>
              </p:cNvSpPr>
              <p:nvPr/>
            </p:nvSpPr>
            <p:spPr bwMode="auto">
              <a:xfrm>
                <a:off x="158" y="783"/>
                <a:ext cx="7"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600"/>
                  <a:gd name="T70" fmla="*/ 0 h 21600"/>
                  <a:gd name="T71" fmla="*/ 21600 w 21600"/>
                  <a:gd name="T72" fmla="*/ 21600 h 216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600" h="21600">
                    <a:moveTo>
                      <a:pt x="6171" y="655"/>
                    </a:moveTo>
                    <a:lnTo>
                      <a:pt x="3086" y="655"/>
                    </a:lnTo>
                    <a:lnTo>
                      <a:pt x="3086" y="1964"/>
                    </a:lnTo>
                    <a:lnTo>
                      <a:pt x="0" y="3927"/>
                    </a:lnTo>
                    <a:lnTo>
                      <a:pt x="0" y="6545"/>
                    </a:lnTo>
                    <a:lnTo>
                      <a:pt x="0" y="9818"/>
                    </a:lnTo>
                    <a:lnTo>
                      <a:pt x="0" y="13091"/>
                    </a:lnTo>
                    <a:lnTo>
                      <a:pt x="0" y="17673"/>
                    </a:lnTo>
                    <a:lnTo>
                      <a:pt x="3086" y="21600"/>
                    </a:lnTo>
                    <a:lnTo>
                      <a:pt x="15429" y="21600"/>
                    </a:lnTo>
                    <a:lnTo>
                      <a:pt x="15429" y="20291"/>
                    </a:lnTo>
                    <a:lnTo>
                      <a:pt x="15429" y="18982"/>
                    </a:lnTo>
                    <a:lnTo>
                      <a:pt x="12343" y="17018"/>
                    </a:lnTo>
                    <a:lnTo>
                      <a:pt x="12343" y="13091"/>
                    </a:lnTo>
                    <a:lnTo>
                      <a:pt x="12343" y="9818"/>
                    </a:lnTo>
                    <a:lnTo>
                      <a:pt x="12343" y="5891"/>
                    </a:lnTo>
                    <a:lnTo>
                      <a:pt x="12343" y="3273"/>
                    </a:lnTo>
                    <a:lnTo>
                      <a:pt x="21600" y="0"/>
                    </a:lnTo>
                    <a:lnTo>
                      <a:pt x="15429" y="0"/>
                    </a:lnTo>
                    <a:lnTo>
                      <a:pt x="12343" y="0"/>
                    </a:lnTo>
                    <a:lnTo>
                      <a:pt x="9257" y="0"/>
                    </a:lnTo>
                    <a:lnTo>
                      <a:pt x="6171" y="655"/>
                    </a:lnTo>
                    <a:close/>
                    <a:moveTo>
                      <a:pt x="6171" y="655"/>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5" name="AutoShape 43"/>
              <p:cNvSpPr>
                <a:spLocks/>
              </p:cNvSpPr>
              <p:nvPr/>
            </p:nvSpPr>
            <p:spPr bwMode="auto">
              <a:xfrm>
                <a:off x="253" y="750"/>
                <a:ext cx="24"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240"/>
                    </a:moveTo>
                    <a:lnTo>
                      <a:pt x="19800" y="240"/>
                    </a:lnTo>
                    <a:lnTo>
                      <a:pt x="18900" y="960"/>
                    </a:lnTo>
                    <a:lnTo>
                      <a:pt x="17100" y="1920"/>
                    </a:lnTo>
                    <a:lnTo>
                      <a:pt x="15300" y="4080"/>
                    </a:lnTo>
                    <a:lnTo>
                      <a:pt x="13500" y="6720"/>
                    </a:lnTo>
                    <a:lnTo>
                      <a:pt x="12600" y="10320"/>
                    </a:lnTo>
                    <a:lnTo>
                      <a:pt x="13500" y="15360"/>
                    </a:lnTo>
                    <a:lnTo>
                      <a:pt x="16200" y="21600"/>
                    </a:lnTo>
                    <a:lnTo>
                      <a:pt x="4500" y="21600"/>
                    </a:lnTo>
                    <a:lnTo>
                      <a:pt x="3600" y="21120"/>
                    </a:lnTo>
                    <a:lnTo>
                      <a:pt x="2700" y="19440"/>
                    </a:lnTo>
                    <a:lnTo>
                      <a:pt x="900" y="16560"/>
                    </a:lnTo>
                    <a:lnTo>
                      <a:pt x="0" y="13440"/>
                    </a:lnTo>
                    <a:lnTo>
                      <a:pt x="0" y="9840"/>
                    </a:lnTo>
                    <a:lnTo>
                      <a:pt x="900" y="6480"/>
                    </a:lnTo>
                    <a:lnTo>
                      <a:pt x="3600" y="3120"/>
                    </a:lnTo>
                    <a:lnTo>
                      <a:pt x="6300" y="0"/>
                    </a:lnTo>
                    <a:lnTo>
                      <a:pt x="21600" y="240"/>
                    </a:lnTo>
                    <a:close/>
                    <a:moveTo>
                      <a:pt x="21600" y="240"/>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6" name="AutoShape 44"/>
              <p:cNvSpPr>
                <a:spLocks/>
              </p:cNvSpPr>
              <p:nvPr/>
            </p:nvSpPr>
            <p:spPr bwMode="auto">
              <a:xfrm>
                <a:off x="254" y="757"/>
                <a:ext cx="19" cy="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20463" y="853"/>
                    </a:lnTo>
                    <a:lnTo>
                      <a:pt x="19326" y="1989"/>
                    </a:lnTo>
                    <a:lnTo>
                      <a:pt x="15916" y="3695"/>
                    </a:lnTo>
                    <a:lnTo>
                      <a:pt x="14779" y="6253"/>
                    </a:lnTo>
                    <a:lnTo>
                      <a:pt x="13642" y="10232"/>
                    </a:lnTo>
                    <a:lnTo>
                      <a:pt x="14779" y="15347"/>
                    </a:lnTo>
                    <a:lnTo>
                      <a:pt x="15916" y="21600"/>
                    </a:lnTo>
                    <a:lnTo>
                      <a:pt x="4547" y="21600"/>
                    </a:lnTo>
                    <a:lnTo>
                      <a:pt x="4547" y="21032"/>
                    </a:lnTo>
                    <a:lnTo>
                      <a:pt x="3411" y="19326"/>
                    </a:lnTo>
                    <a:lnTo>
                      <a:pt x="2274" y="16768"/>
                    </a:lnTo>
                    <a:lnTo>
                      <a:pt x="0" y="13358"/>
                    </a:lnTo>
                    <a:lnTo>
                      <a:pt x="0" y="9947"/>
                    </a:lnTo>
                    <a:lnTo>
                      <a:pt x="0" y="6253"/>
                    </a:lnTo>
                    <a:lnTo>
                      <a:pt x="3411" y="2842"/>
                    </a:lnTo>
                    <a:lnTo>
                      <a:pt x="6821" y="0"/>
                    </a:lnTo>
                    <a:lnTo>
                      <a:pt x="21600" y="0"/>
                    </a:lnTo>
                    <a:close/>
                    <a:moveTo>
                      <a:pt x="21600" y="0"/>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7" name="AutoShape 45"/>
              <p:cNvSpPr>
                <a:spLocks/>
              </p:cNvSpPr>
              <p:nvPr/>
            </p:nvSpPr>
            <p:spPr bwMode="auto">
              <a:xfrm>
                <a:off x="256" y="763"/>
                <a:ext cx="15"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343"/>
                    </a:lnTo>
                    <a:lnTo>
                      <a:pt x="20160" y="686"/>
                    </a:lnTo>
                    <a:lnTo>
                      <a:pt x="17280" y="2057"/>
                    </a:lnTo>
                    <a:lnTo>
                      <a:pt x="15840" y="4114"/>
                    </a:lnTo>
                    <a:lnTo>
                      <a:pt x="14400" y="6514"/>
                    </a:lnTo>
                    <a:lnTo>
                      <a:pt x="12960" y="10286"/>
                    </a:lnTo>
                    <a:lnTo>
                      <a:pt x="14400" y="15086"/>
                    </a:lnTo>
                    <a:lnTo>
                      <a:pt x="15840" y="21600"/>
                    </a:lnTo>
                    <a:lnTo>
                      <a:pt x="2880" y="21600"/>
                    </a:lnTo>
                    <a:lnTo>
                      <a:pt x="2880" y="21257"/>
                    </a:lnTo>
                    <a:lnTo>
                      <a:pt x="1440" y="19200"/>
                    </a:lnTo>
                    <a:lnTo>
                      <a:pt x="0" y="16800"/>
                    </a:lnTo>
                    <a:lnTo>
                      <a:pt x="0" y="13714"/>
                    </a:lnTo>
                    <a:lnTo>
                      <a:pt x="0" y="9943"/>
                    </a:lnTo>
                    <a:lnTo>
                      <a:pt x="0" y="6514"/>
                    </a:lnTo>
                    <a:lnTo>
                      <a:pt x="1440" y="2743"/>
                    </a:lnTo>
                    <a:lnTo>
                      <a:pt x="5760" y="0"/>
                    </a:lnTo>
                    <a:lnTo>
                      <a:pt x="21600" y="0"/>
                    </a:lnTo>
                    <a:close/>
                    <a:moveTo>
                      <a:pt x="21600" y="0"/>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8" name="AutoShape 46"/>
              <p:cNvSpPr>
                <a:spLocks/>
              </p:cNvSpPr>
              <p:nvPr/>
            </p:nvSpPr>
            <p:spPr bwMode="auto">
              <a:xfrm>
                <a:off x="256" y="769"/>
                <a:ext cx="12"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32"/>
                    </a:moveTo>
                    <a:lnTo>
                      <a:pt x="21600" y="432"/>
                    </a:lnTo>
                    <a:lnTo>
                      <a:pt x="19800" y="864"/>
                    </a:lnTo>
                    <a:lnTo>
                      <a:pt x="18000" y="2160"/>
                    </a:lnTo>
                    <a:lnTo>
                      <a:pt x="16200" y="3888"/>
                    </a:lnTo>
                    <a:lnTo>
                      <a:pt x="16200" y="6480"/>
                    </a:lnTo>
                    <a:lnTo>
                      <a:pt x="14400" y="10368"/>
                    </a:lnTo>
                    <a:lnTo>
                      <a:pt x="14400" y="15552"/>
                    </a:lnTo>
                    <a:lnTo>
                      <a:pt x="16200" y="21600"/>
                    </a:lnTo>
                    <a:lnTo>
                      <a:pt x="3600" y="21600"/>
                    </a:lnTo>
                    <a:lnTo>
                      <a:pt x="3600" y="21168"/>
                    </a:lnTo>
                    <a:lnTo>
                      <a:pt x="3600" y="19440"/>
                    </a:lnTo>
                    <a:lnTo>
                      <a:pt x="1800" y="16416"/>
                    </a:lnTo>
                    <a:lnTo>
                      <a:pt x="1800" y="13392"/>
                    </a:lnTo>
                    <a:lnTo>
                      <a:pt x="0" y="9936"/>
                    </a:lnTo>
                    <a:lnTo>
                      <a:pt x="1800" y="6480"/>
                    </a:lnTo>
                    <a:lnTo>
                      <a:pt x="3600" y="3024"/>
                    </a:lnTo>
                    <a:lnTo>
                      <a:pt x="7200" y="0"/>
                    </a:lnTo>
                    <a:lnTo>
                      <a:pt x="21600" y="432"/>
                    </a:lnTo>
                    <a:close/>
                    <a:moveTo>
                      <a:pt x="21600" y="432"/>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69" name="AutoShape 47"/>
              <p:cNvSpPr>
                <a:spLocks/>
              </p:cNvSpPr>
              <p:nvPr/>
            </p:nvSpPr>
            <p:spPr bwMode="auto">
              <a:xfrm>
                <a:off x="257" y="776"/>
                <a:ext cx="9"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19200" y="600"/>
                    </a:lnTo>
                    <a:lnTo>
                      <a:pt x="19200" y="1800"/>
                    </a:lnTo>
                    <a:lnTo>
                      <a:pt x="16800" y="3600"/>
                    </a:lnTo>
                    <a:lnTo>
                      <a:pt x="14400" y="6000"/>
                    </a:lnTo>
                    <a:lnTo>
                      <a:pt x="14400" y="10200"/>
                    </a:lnTo>
                    <a:lnTo>
                      <a:pt x="14400" y="15600"/>
                    </a:lnTo>
                    <a:lnTo>
                      <a:pt x="16800" y="21600"/>
                    </a:lnTo>
                    <a:lnTo>
                      <a:pt x="4800" y="21600"/>
                    </a:lnTo>
                    <a:lnTo>
                      <a:pt x="2400" y="21600"/>
                    </a:lnTo>
                    <a:lnTo>
                      <a:pt x="2400" y="19800"/>
                    </a:lnTo>
                    <a:lnTo>
                      <a:pt x="2400" y="16800"/>
                    </a:lnTo>
                    <a:lnTo>
                      <a:pt x="0" y="13200"/>
                    </a:lnTo>
                    <a:lnTo>
                      <a:pt x="0" y="9600"/>
                    </a:lnTo>
                    <a:lnTo>
                      <a:pt x="0" y="6000"/>
                    </a:lnTo>
                    <a:lnTo>
                      <a:pt x="2400" y="3000"/>
                    </a:lnTo>
                    <a:lnTo>
                      <a:pt x="7200" y="0"/>
                    </a:lnTo>
                    <a:lnTo>
                      <a:pt x="21600" y="0"/>
                    </a:lnTo>
                    <a:close/>
                    <a:moveTo>
                      <a:pt x="21600" y="0"/>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0" name="Rectangle 48"/>
              <p:cNvSpPr>
                <a:spLocks/>
              </p:cNvSpPr>
              <p:nvPr/>
            </p:nvSpPr>
            <p:spPr bwMode="auto">
              <a:xfrm>
                <a:off x="134" y="767"/>
                <a:ext cx="4"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1" name="AutoShape 49"/>
              <p:cNvSpPr>
                <a:spLocks/>
              </p:cNvSpPr>
              <p:nvPr/>
            </p:nvSpPr>
            <p:spPr bwMode="auto">
              <a:xfrm>
                <a:off x="176" y="764"/>
                <a:ext cx="46"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878" y="2356"/>
                    </a:moveTo>
                    <a:lnTo>
                      <a:pt x="1878" y="2749"/>
                    </a:lnTo>
                    <a:lnTo>
                      <a:pt x="1409" y="3927"/>
                    </a:lnTo>
                    <a:lnTo>
                      <a:pt x="470" y="5498"/>
                    </a:lnTo>
                    <a:lnTo>
                      <a:pt x="0" y="7855"/>
                    </a:lnTo>
                    <a:lnTo>
                      <a:pt x="0" y="10996"/>
                    </a:lnTo>
                    <a:lnTo>
                      <a:pt x="0" y="14138"/>
                    </a:lnTo>
                    <a:lnTo>
                      <a:pt x="0" y="18065"/>
                    </a:lnTo>
                    <a:lnTo>
                      <a:pt x="1409" y="21600"/>
                    </a:lnTo>
                    <a:lnTo>
                      <a:pt x="1409" y="21207"/>
                    </a:lnTo>
                    <a:lnTo>
                      <a:pt x="1409" y="20815"/>
                    </a:lnTo>
                    <a:lnTo>
                      <a:pt x="1409" y="20422"/>
                    </a:lnTo>
                    <a:lnTo>
                      <a:pt x="1409" y="19244"/>
                    </a:lnTo>
                    <a:lnTo>
                      <a:pt x="1409" y="18065"/>
                    </a:lnTo>
                    <a:lnTo>
                      <a:pt x="1878" y="16495"/>
                    </a:lnTo>
                    <a:lnTo>
                      <a:pt x="1878" y="15316"/>
                    </a:lnTo>
                    <a:lnTo>
                      <a:pt x="2348" y="13745"/>
                    </a:lnTo>
                    <a:lnTo>
                      <a:pt x="2817" y="12567"/>
                    </a:lnTo>
                    <a:lnTo>
                      <a:pt x="3287" y="10996"/>
                    </a:lnTo>
                    <a:lnTo>
                      <a:pt x="3757" y="9818"/>
                    </a:lnTo>
                    <a:lnTo>
                      <a:pt x="5165" y="8247"/>
                    </a:lnTo>
                    <a:lnTo>
                      <a:pt x="6574" y="7462"/>
                    </a:lnTo>
                    <a:lnTo>
                      <a:pt x="7983" y="6676"/>
                    </a:lnTo>
                    <a:lnTo>
                      <a:pt x="9861" y="5498"/>
                    </a:lnTo>
                    <a:lnTo>
                      <a:pt x="12209" y="5498"/>
                    </a:lnTo>
                    <a:lnTo>
                      <a:pt x="12209" y="5105"/>
                    </a:lnTo>
                    <a:lnTo>
                      <a:pt x="13148" y="4713"/>
                    </a:lnTo>
                    <a:lnTo>
                      <a:pt x="13617" y="4320"/>
                    </a:lnTo>
                    <a:lnTo>
                      <a:pt x="15496" y="3927"/>
                    </a:lnTo>
                    <a:lnTo>
                      <a:pt x="16904" y="2749"/>
                    </a:lnTo>
                    <a:lnTo>
                      <a:pt x="19252" y="1964"/>
                    </a:lnTo>
                    <a:lnTo>
                      <a:pt x="21600" y="1178"/>
                    </a:lnTo>
                    <a:lnTo>
                      <a:pt x="21130" y="1178"/>
                    </a:lnTo>
                    <a:lnTo>
                      <a:pt x="20191" y="1178"/>
                    </a:lnTo>
                    <a:lnTo>
                      <a:pt x="19722" y="393"/>
                    </a:lnTo>
                    <a:lnTo>
                      <a:pt x="18783" y="393"/>
                    </a:lnTo>
                    <a:lnTo>
                      <a:pt x="17843" y="393"/>
                    </a:lnTo>
                    <a:lnTo>
                      <a:pt x="16435" y="393"/>
                    </a:lnTo>
                    <a:lnTo>
                      <a:pt x="15026" y="0"/>
                    </a:lnTo>
                    <a:lnTo>
                      <a:pt x="13148" y="0"/>
                    </a:lnTo>
                    <a:lnTo>
                      <a:pt x="12209" y="0"/>
                    </a:lnTo>
                    <a:lnTo>
                      <a:pt x="10330" y="393"/>
                    </a:lnTo>
                    <a:lnTo>
                      <a:pt x="8922" y="393"/>
                    </a:lnTo>
                    <a:lnTo>
                      <a:pt x="6574" y="393"/>
                    </a:lnTo>
                    <a:lnTo>
                      <a:pt x="5165" y="1178"/>
                    </a:lnTo>
                    <a:lnTo>
                      <a:pt x="3287" y="1571"/>
                    </a:lnTo>
                    <a:lnTo>
                      <a:pt x="1878" y="2356"/>
                    </a:lnTo>
                    <a:close/>
                    <a:moveTo>
                      <a:pt x="1878" y="2356"/>
                    </a:move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2" name="AutoShape 50"/>
              <p:cNvSpPr>
                <a:spLocks/>
              </p:cNvSpPr>
              <p:nvPr/>
            </p:nvSpPr>
            <p:spPr bwMode="auto">
              <a:xfrm>
                <a:off x="112" y="805"/>
                <a:ext cx="37" cy="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0" y="14400"/>
                    </a:moveTo>
                    <a:lnTo>
                      <a:pt x="0" y="14400"/>
                    </a:lnTo>
                    <a:lnTo>
                      <a:pt x="584" y="12000"/>
                    </a:lnTo>
                    <a:lnTo>
                      <a:pt x="1168" y="9600"/>
                    </a:lnTo>
                    <a:lnTo>
                      <a:pt x="2335" y="4800"/>
                    </a:lnTo>
                    <a:lnTo>
                      <a:pt x="2919" y="4800"/>
                    </a:lnTo>
                    <a:lnTo>
                      <a:pt x="4086" y="2400"/>
                    </a:lnTo>
                    <a:lnTo>
                      <a:pt x="5254" y="0"/>
                    </a:lnTo>
                    <a:lnTo>
                      <a:pt x="7005" y="0"/>
                    </a:lnTo>
                    <a:lnTo>
                      <a:pt x="8757" y="0"/>
                    </a:lnTo>
                    <a:lnTo>
                      <a:pt x="11092" y="0"/>
                    </a:lnTo>
                    <a:lnTo>
                      <a:pt x="12843" y="0"/>
                    </a:lnTo>
                    <a:lnTo>
                      <a:pt x="15762" y="2400"/>
                    </a:lnTo>
                    <a:lnTo>
                      <a:pt x="18681" y="2400"/>
                    </a:lnTo>
                    <a:lnTo>
                      <a:pt x="21600" y="9600"/>
                    </a:lnTo>
                    <a:lnTo>
                      <a:pt x="21600" y="14400"/>
                    </a:lnTo>
                    <a:lnTo>
                      <a:pt x="21016" y="14400"/>
                    </a:lnTo>
                    <a:lnTo>
                      <a:pt x="21016" y="12000"/>
                    </a:lnTo>
                    <a:lnTo>
                      <a:pt x="19849" y="12000"/>
                    </a:lnTo>
                    <a:lnTo>
                      <a:pt x="19265" y="12000"/>
                    </a:lnTo>
                    <a:lnTo>
                      <a:pt x="17514" y="9600"/>
                    </a:lnTo>
                    <a:lnTo>
                      <a:pt x="16346" y="9600"/>
                    </a:lnTo>
                    <a:lnTo>
                      <a:pt x="14595" y="4800"/>
                    </a:lnTo>
                    <a:lnTo>
                      <a:pt x="12843" y="4800"/>
                    </a:lnTo>
                    <a:lnTo>
                      <a:pt x="11092" y="4800"/>
                    </a:lnTo>
                    <a:lnTo>
                      <a:pt x="8757" y="4800"/>
                    </a:lnTo>
                    <a:lnTo>
                      <a:pt x="7589" y="4800"/>
                    </a:lnTo>
                    <a:lnTo>
                      <a:pt x="5254" y="9600"/>
                    </a:lnTo>
                    <a:lnTo>
                      <a:pt x="4086" y="12000"/>
                    </a:lnTo>
                    <a:lnTo>
                      <a:pt x="2919" y="14400"/>
                    </a:lnTo>
                    <a:lnTo>
                      <a:pt x="1168" y="16800"/>
                    </a:lnTo>
                    <a:lnTo>
                      <a:pt x="0" y="21600"/>
                    </a:lnTo>
                    <a:lnTo>
                      <a:pt x="0" y="14400"/>
                    </a:lnTo>
                    <a:close/>
                    <a:moveTo>
                      <a:pt x="0" y="144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3" name="AutoShape 51"/>
              <p:cNvSpPr>
                <a:spLocks/>
              </p:cNvSpPr>
              <p:nvPr/>
            </p:nvSpPr>
            <p:spPr bwMode="auto">
              <a:xfrm>
                <a:off x="112" y="781"/>
                <a:ext cx="37"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0800"/>
                    </a:moveTo>
                    <a:lnTo>
                      <a:pt x="0" y="10800"/>
                    </a:lnTo>
                    <a:lnTo>
                      <a:pt x="584" y="10800"/>
                    </a:lnTo>
                    <a:lnTo>
                      <a:pt x="584" y="8640"/>
                    </a:lnTo>
                    <a:lnTo>
                      <a:pt x="1168" y="6480"/>
                    </a:lnTo>
                    <a:lnTo>
                      <a:pt x="2335" y="6480"/>
                    </a:lnTo>
                    <a:lnTo>
                      <a:pt x="2919" y="4320"/>
                    </a:lnTo>
                    <a:lnTo>
                      <a:pt x="4086" y="2160"/>
                    </a:lnTo>
                    <a:lnTo>
                      <a:pt x="5254" y="2160"/>
                    </a:lnTo>
                    <a:lnTo>
                      <a:pt x="7005" y="0"/>
                    </a:lnTo>
                    <a:lnTo>
                      <a:pt x="8757" y="0"/>
                    </a:lnTo>
                    <a:lnTo>
                      <a:pt x="11092" y="0"/>
                    </a:lnTo>
                    <a:lnTo>
                      <a:pt x="12843" y="0"/>
                    </a:lnTo>
                    <a:lnTo>
                      <a:pt x="15762" y="2160"/>
                    </a:lnTo>
                    <a:lnTo>
                      <a:pt x="18681" y="4320"/>
                    </a:lnTo>
                    <a:lnTo>
                      <a:pt x="21600" y="6480"/>
                    </a:lnTo>
                    <a:lnTo>
                      <a:pt x="21600" y="10800"/>
                    </a:lnTo>
                    <a:lnTo>
                      <a:pt x="21016" y="10800"/>
                    </a:lnTo>
                    <a:lnTo>
                      <a:pt x="21016" y="8640"/>
                    </a:lnTo>
                    <a:lnTo>
                      <a:pt x="19849" y="8640"/>
                    </a:lnTo>
                    <a:lnTo>
                      <a:pt x="19265" y="8640"/>
                    </a:lnTo>
                    <a:lnTo>
                      <a:pt x="17514" y="6480"/>
                    </a:lnTo>
                    <a:lnTo>
                      <a:pt x="16346" y="6480"/>
                    </a:lnTo>
                    <a:lnTo>
                      <a:pt x="14595" y="6480"/>
                    </a:lnTo>
                    <a:lnTo>
                      <a:pt x="12843" y="4320"/>
                    </a:lnTo>
                    <a:lnTo>
                      <a:pt x="11092" y="4320"/>
                    </a:lnTo>
                    <a:lnTo>
                      <a:pt x="8757" y="4320"/>
                    </a:lnTo>
                    <a:lnTo>
                      <a:pt x="7589" y="4320"/>
                    </a:lnTo>
                    <a:lnTo>
                      <a:pt x="5254" y="6480"/>
                    </a:lnTo>
                    <a:lnTo>
                      <a:pt x="4086" y="8640"/>
                    </a:lnTo>
                    <a:lnTo>
                      <a:pt x="2919" y="10800"/>
                    </a:lnTo>
                    <a:lnTo>
                      <a:pt x="1168" y="17280"/>
                    </a:lnTo>
                    <a:lnTo>
                      <a:pt x="0" y="21600"/>
                    </a:lnTo>
                    <a:lnTo>
                      <a:pt x="0" y="10800"/>
                    </a:lnTo>
                    <a:close/>
                    <a:moveTo>
                      <a:pt x="0" y="108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4" name="AutoShape 52"/>
              <p:cNvSpPr>
                <a:spLocks/>
              </p:cNvSpPr>
              <p:nvPr/>
            </p:nvSpPr>
            <p:spPr bwMode="auto">
              <a:xfrm>
                <a:off x="147" y="769"/>
                <a:ext cx="61" cy="1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0" y="0"/>
                    </a:moveTo>
                    <a:lnTo>
                      <a:pt x="0" y="21021"/>
                    </a:lnTo>
                    <a:lnTo>
                      <a:pt x="6728" y="21600"/>
                    </a:lnTo>
                    <a:lnTo>
                      <a:pt x="6374" y="18900"/>
                    </a:lnTo>
                    <a:lnTo>
                      <a:pt x="21600" y="20057"/>
                    </a:lnTo>
                    <a:lnTo>
                      <a:pt x="21600" y="18900"/>
                    </a:lnTo>
                    <a:lnTo>
                      <a:pt x="10623" y="18321"/>
                    </a:lnTo>
                    <a:lnTo>
                      <a:pt x="10269" y="15814"/>
                    </a:lnTo>
                    <a:lnTo>
                      <a:pt x="3187" y="15814"/>
                    </a:lnTo>
                    <a:lnTo>
                      <a:pt x="2833" y="15621"/>
                    </a:lnTo>
                    <a:lnTo>
                      <a:pt x="2479" y="14657"/>
                    </a:lnTo>
                    <a:lnTo>
                      <a:pt x="2125" y="13307"/>
                    </a:lnTo>
                    <a:lnTo>
                      <a:pt x="1416" y="11186"/>
                    </a:lnTo>
                    <a:lnTo>
                      <a:pt x="708" y="9064"/>
                    </a:lnTo>
                    <a:lnTo>
                      <a:pt x="354" y="6557"/>
                    </a:lnTo>
                    <a:lnTo>
                      <a:pt x="708" y="3664"/>
                    </a:lnTo>
                    <a:lnTo>
                      <a:pt x="2125" y="579"/>
                    </a:lnTo>
                    <a:lnTo>
                      <a:pt x="0" y="0"/>
                    </a:lnTo>
                    <a:close/>
                    <a:moveTo>
                      <a:pt x="0" y="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5" name="AutoShape 53"/>
              <p:cNvSpPr>
                <a:spLocks/>
              </p:cNvSpPr>
              <p:nvPr/>
            </p:nvSpPr>
            <p:spPr bwMode="auto">
              <a:xfrm>
                <a:off x="177" y="743"/>
                <a:ext cx="79"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21600"/>
                    </a:moveTo>
                    <a:lnTo>
                      <a:pt x="0" y="21600"/>
                    </a:lnTo>
                    <a:lnTo>
                      <a:pt x="820" y="20160"/>
                    </a:lnTo>
                    <a:lnTo>
                      <a:pt x="1094" y="20160"/>
                    </a:lnTo>
                    <a:lnTo>
                      <a:pt x="1914" y="18720"/>
                    </a:lnTo>
                    <a:lnTo>
                      <a:pt x="3008" y="17280"/>
                    </a:lnTo>
                    <a:lnTo>
                      <a:pt x="3828" y="15840"/>
                    </a:lnTo>
                    <a:lnTo>
                      <a:pt x="5195" y="14400"/>
                    </a:lnTo>
                    <a:lnTo>
                      <a:pt x="6562" y="11520"/>
                    </a:lnTo>
                    <a:lnTo>
                      <a:pt x="8203" y="11520"/>
                    </a:lnTo>
                    <a:lnTo>
                      <a:pt x="9570" y="10080"/>
                    </a:lnTo>
                    <a:lnTo>
                      <a:pt x="11484" y="10080"/>
                    </a:lnTo>
                    <a:lnTo>
                      <a:pt x="13124" y="8640"/>
                    </a:lnTo>
                    <a:lnTo>
                      <a:pt x="15038" y="10080"/>
                    </a:lnTo>
                    <a:lnTo>
                      <a:pt x="16952" y="10080"/>
                    </a:lnTo>
                    <a:lnTo>
                      <a:pt x="18866" y="11520"/>
                    </a:lnTo>
                    <a:lnTo>
                      <a:pt x="20780" y="14400"/>
                    </a:lnTo>
                    <a:lnTo>
                      <a:pt x="21600" y="0"/>
                    </a:lnTo>
                    <a:lnTo>
                      <a:pt x="20780" y="0"/>
                    </a:lnTo>
                    <a:lnTo>
                      <a:pt x="20233" y="0"/>
                    </a:lnTo>
                    <a:lnTo>
                      <a:pt x="19139" y="0"/>
                    </a:lnTo>
                    <a:lnTo>
                      <a:pt x="18046" y="0"/>
                    </a:lnTo>
                    <a:lnTo>
                      <a:pt x="16678" y="0"/>
                    </a:lnTo>
                    <a:lnTo>
                      <a:pt x="15311" y="0"/>
                    </a:lnTo>
                    <a:lnTo>
                      <a:pt x="13944" y="1440"/>
                    </a:lnTo>
                    <a:lnTo>
                      <a:pt x="12030" y="1440"/>
                    </a:lnTo>
                    <a:lnTo>
                      <a:pt x="10390" y="1440"/>
                    </a:lnTo>
                    <a:lnTo>
                      <a:pt x="8476" y="4320"/>
                    </a:lnTo>
                    <a:lnTo>
                      <a:pt x="6835" y="5760"/>
                    </a:lnTo>
                    <a:lnTo>
                      <a:pt x="4922" y="7200"/>
                    </a:lnTo>
                    <a:lnTo>
                      <a:pt x="3281" y="8640"/>
                    </a:lnTo>
                    <a:lnTo>
                      <a:pt x="1641" y="10080"/>
                    </a:lnTo>
                    <a:lnTo>
                      <a:pt x="0" y="11520"/>
                    </a:lnTo>
                    <a:lnTo>
                      <a:pt x="0" y="21600"/>
                    </a:lnTo>
                    <a:close/>
                    <a:moveTo>
                      <a:pt x="0" y="21600"/>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6" name="AutoShape 54"/>
              <p:cNvSpPr>
                <a:spLocks/>
              </p:cNvSpPr>
              <p:nvPr/>
            </p:nvSpPr>
            <p:spPr bwMode="auto">
              <a:xfrm>
                <a:off x="132" y="883"/>
                <a:ext cx="132"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600"/>
                  <a:gd name="T118" fmla="*/ 0 h 21600"/>
                  <a:gd name="T119" fmla="*/ 21600 w 21600"/>
                  <a:gd name="T120" fmla="*/ 21600 h 216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600" h="21600">
                    <a:moveTo>
                      <a:pt x="9000" y="21120"/>
                    </a:moveTo>
                    <a:lnTo>
                      <a:pt x="9164" y="21120"/>
                    </a:lnTo>
                    <a:lnTo>
                      <a:pt x="9164" y="20160"/>
                    </a:lnTo>
                    <a:lnTo>
                      <a:pt x="9327" y="20160"/>
                    </a:lnTo>
                    <a:lnTo>
                      <a:pt x="9655" y="19680"/>
                    </a:lnTo>
                    <a:lnTo>
                      <a:pt x="9982" y="19680"/>
                    </a:lnTo>
                    <a:lnTo>
                      <a:pt x="10309" y="19200"/>
                    </a:lnTo>
                    <a:lnTo>
                      <a:pt x="10636" y="18720"/>
                    </a:lnTo>
                    <a:lnTo>
                      <a:pt x="11127" y="18240"/>
                    </a:lnTo>
                    <a:lnTo>
                      <a:pt x="11618" y="17760"/>
                    </a:lnTo>
                    <a:lnTo>
                      <a:pt x="11945" y="16320"/>
                    </a:lnTo>
                    <a:lnTo>
                      <a:pt x="12436" y="15840"/>
                    </a:lnTo>
                    <a:lnTo>
                      <a:pt x="12764" y="15360"/>
                    </a:lnTo>
                    <a:lnTo>
                      <a:pt x="13091" y="14400"/>
                    </a:lnTo>
                    <a:lnTo>
                      <a:pt x="13418" y="13440"/>
                    </a:lnTo>
                    <a:lnTo>
                      <a:pt x="13745" y="12480"/>
                    </a:lnTo>
                    <a:lnTo>
                      <a:pt x="13909" y="11520"/>
                    </a:lnTo>
                    <a:lnTo>
                      <a:pt x="0" y="1440"/>
                    </a:lnTo>
                    <a:lnTo>
                      <a:pt x="982" y="0"/>
                    </a:lnTo>
                    <a:lnTo>
                      <a:pt x="21600" y="15360"/>
                    </a:lnTo>
                    <a:lnTo>
                      <a:pt x="20618" y="16320"/>
                    </a:lnTo>
                    <a:lnTo>
                      <a:pt x="14727" y="12000"/>
                    </a:lnTo>
                    <a:lnTo>
                      <a:pt x="14727" y="12480"/>
                    </a:lnTo>
                    <a:lnTo>
                      <a:pt x="14564" y="12480"/>
                    </a:lnTo>
                    <a:lnTo>
                      <a:pt x="14564" y="12960"/>
                    </a:lnTo>
                    <a:lnTo>
                      <a:pt x="14236" y="13440"/>
                    </a:lnTo>
                    <a:lnTo>
                      <a:pt x="14073" y="14400"/>
                    </a:lnTo>
                    <a:lnTo>
                      <a:pt x="13909" y="14880"/>
                    </a:lnTo>
                    <a:lnTo>
                      <a:pt x="13582" y="15360"/>
                    </a:lnTo>
                    <a:lnTo>
                      <a:pt x="13091" y="15840"/>
                    </a:lnTo>
                    <a:lnTo>
                      <a:pt x="12764" y="16800"/>
                    </a:lnTo>
                    <a:lnTo>
                      <a:pt x="12436" y="17760"/>
                    </a:lnTo>
                    <a:lnTo>
                      <a:pt x="11782" y="18240"/>
                    </a:lnTo>
                    <a:lnTo>
                      <a:pt x="11455" y="19200"/>
                    </a:lnTo>
                    <a:lnTo>
                      <a:pt x="10636" y="19680"/>
                    </a:lnTo>
                    <a:lnTo>
                      <a:pt x="10145" y="21120"/>
                    </a:lnTo>
                    <a:lnTo>
                      <a:pt x="9327" y="21600"/>
                    </a:lnTo>
                    <a:lnTo>
                      <a:pt x="9000" y="21120"/>
                    </a:lnTo>
                    <a:close/>
                    <a:moveTo>
                      <a:pt x="9000" y="2112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7" name="AutoShape 55"/>
              <p:cNvSpPr>
                <a:spLocks/>
              </p:cNvSpPr>
              <p:nvPr/>
            </p:nvSpPr>
            <p:spPr bwMode="auto">
              <a:xfrm>
                <a:off x="104" y="895"/>
                <a:ext cx="135"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20" y="21600"/>
                    </a:lnTo>
                    <a:lnTo>
                      <a:pt x="21600" y="21600"/>
                    </a:lnTo>
                    <a:lnTo>
                      <a:pt x="800"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8" name="AutoShape 56"/>
              <p:cNvSpPr>
                <a:spLocks/>
              </p:cNvSpPr>
              <p:nvPr/>
            </p:nvSpPr>
            <p:spPr bwMode="auto">
              <a:xfrm>
                <a:off x="127" y="890"/>
                <a:ext cx="132" cy="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273" y="21600"/>
                    </a:lnTo>
                    <a:lnTo>
                      <a:pt x="21600" y="21600"/>
                    </a:lnTo>
                    <a:lnTo>
                      <a:pt x="655"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79" name="AutoShape 57"/>
              <p:cNvSpPr>
                <a:spLocks/>
              </p:cNvSpPr>
              <p:nvPr/>
            </p:nvSpPr>
            <p:spPr bwMode="auto">
              <a:xfrm>
                <a:off x="117" y="892"/>
                <a:ext cx="133"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13" y="21600"/>
                    </a:lnTo>
                    <a:lnTo>
                      <a:pt x="21600" y="21600"/>
                    </a:lnTo>
                    <a:lnTo>
                      <a:pt x="487"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0" name="AutoShape 58"/>
              <p:cNvSpPr>
                <a:spLocks/>
              </p:cNvSpPr>
              <p:nvPr/>
            </p:nvSpPr>
            <p:spPr bwMode="auto">
              <a:xfrm>
                <a:off x="602" y="575"/>
                <a:ext cx="326"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734" y="0"/>
                    </a:moveTo>
                    <a:lnTo>
                      <a:pt x="9674" y="0"/>
                    </a:lnTo>
                    <a:lnTo>
                      <a:pt x="8613" y="0"/>
                    </a:lnTo>
                    <a:lnTo>
                      <a:pt x="7620" y="332"/>
                    </a:lnTo>
                    <a:lnTo>
                      <a:pt x="6560" y="665"/>
                    </a:lnTo>
                    <a:lnTo>
                      <a:pt x="5632" y="997"/>
                    </a:lnTo>
                    <a:lnTo>
                      <a:pt x="4704" y="1994"/>
                    </a:lnTo>
                    <a:lnTo>
                      <a:pt x="3975" y="2326"/>
                    </a:lnTo>
                    <a:lnTo>
                      <a:pt x="3180" y="2991"/>
                    </a:lnTo>
                    <a:lnTo>
                      <a:pt x="2518" y="3988"/>
                    </a:lnTo>
                    <a:lnTo>
                      <a:pt x="2120" y="4320"/>
                    </a:lnTo>
                    <a:lnTo>
                      <a:pt x="1855" y="4652"/>
                    </a:lnTo>
                    <a:lnTo>
                      <a:pt x="1590" y="4985"/>
                    </a:lnTo>
                    <a:lnTo>
                      <a:pt x="1325" y="5649"/>
                    </a:lnTo>
                    <a:lnTo>
                      <a:pt x="994" y="6314"/>
                    </a:lnTo>
                    <a:lnTo>
                      <a:pt x="861" y="6646"/>
                    </a:lnTo>
                    <a:lnTo>
                      <a:pt x="663" y="6978"/>
                    </a:lnTo>
                    <a:lnTo>
                      <a:pt x="464" y="7643"/>
                    </a:lnTo>
                    <a:lnTo>
                      <a:pt x="331" y="7975"/>
                    </a:lnTo>
                    <a:lnTo>
                      <a:pt x="265" y="8640"/>
                    </a:lnTo>
                    <a:lnTo>
                      <a:pt x="66" y="9305"/>
                    </a:lnTo>
                    <a:lnTo>
                      <a:pt x="0" y="9637"/>
                    </a:lnTo>
                    <a:lnTo>
                      <a:pt x="0" y="10302"/>
                    </a:lnTo>
                    <a:lnTo>
                      <a:pt x="0" y="10966"/>
                    </a:lnTo>
                    <a:lnTo>
                      <a:pt x="0" y="11631"/>
                    </a:lnTo>
                    <a:lnTo>
                      <a:pt x="0" y="11963"/>
                    </a:lnTo>
                    <a:lnTo>
                      <a:pt x="66" y="12295"/>
                    </a:lnTo>
                    <a:lnTo>
                      <a:pt x="265" y="13292"/>
                    </a:lnTo>
                    <a:lnTo>
                      <a:pt x="331" y="13625"/>
                    </a:lnTo>
                    <a:lnTo>
                      <a:pt x="464" y="14289"/>
                    </a:lnTo>
                    <a:lnTo>
                      <a:pt x="663" y="14622"/>
                    </a:lnTo>
                    <a:lnTo>
                      <a:pt x="861" y="15286"/>
                    </a:lnTo>
                    <a:lnTo>
                      <a:pt x="994" y="15618"/>
                    </a:lnTo>
                    <a:lnTo>
                      <a:pt x="1325" y="16283"/>
                    </a:lnTo>
                    <a:lnTo>
                      <a:pt x="1590" y="16615"/>
                    </a:lnTo>
                    <a:lnTo>
                      <a:pt x="1855" y="16948"/>
                    </a:lnTo>
                    <a:lnTo>
                      <a:pt x="2120" y="17612"/>
                    </a:lnTo>
                    <a:lnTo>
                      <a:pt x="2518" y="17945"/>
                    </a:lnTo>
                    <a:lnTo>
                      <a:pt x="3180" y="18609"/>
                    </a:lnTo>
                    <a:lnTo>
                      <a:pt x="3975" y="19274"/>
                    </a:lnTo>
                    <a:lnTo>
                      <a:pt x="4704" y="20271"/>
                    </a:lnTo>
                    <a:lnTo>
                      <a:pt x="5632" y="20603"/>
                    </a:lnTo>
                    <a:lnTo>
                      <a:pt x="6560" y="20935"/>
                    </a:lnTo>
                    <a:lnTo>
                      <a:pt x="7620" y="21268"/>
                    </a:lnTo>
                    <a:lnTo>
                      <a:pt x="8613" y="21600"/>
                    </a:lnTo>
                    <a:lnTo>
                      <a:pt x="9674" y="21600"/>
                    </a:lnTo>
                    <a:lnTo>
                      <a:pt x="10734" y="21600"/>
                    </a:lnTo>
                    <a:lnTo>
                      <a:pt x="11926" y="21600"/>
                    </a:lnTo>
                    <a:lnTo>
                      <a:pt x="12920" y="21600"/>
                    </a:lnTo>
                    <a:lnTo>
                      <a:pt x="13980" y="21268"/>
                    </a:lnTo>
                    <a:lnTo>
                      <a:pt x="15040" y="20935"/>
                    </a:lnTo>
                    <a:lnTo>
                      <a:pt x="15968" y="20603"/>
                    </a:lnTo>
                    <a:lnTo>
                      <a:pt x="16763" y="20271"/>
                    </a:lnTo>
                    <a:lnTo>
                      <a:pt x="17625" y="19274"/>
                    </a:lnTo>
                    <a:lnTo>
                      <a:pt x="18420" y="18609"/>
                    </a:lnTo>
                    <a:lnTo>
                      <a:pt x="19082" y="17945"/>
                    </a:lnTo>
                    <a:lnTo>
                      <a:pt x="19413" y="17612"/>
                    </a:lnTo>
                    <a:lnTo>
                      <a:pt x="19745" y="16948"/>
                    </a:lnTo>
                    <a:lnTo>
                      <a:pt x="20010" y="16615"/>
                    </a:lnTo>
                    <a:lnTo>
                      <a:pt x="20275" y="16283"/>
                    </a:lnTo>
                    <a:lnTo>
                      <a:pt x="20474" y="15618"/>
                    </a:lnTo>
                    <a:lnTo>
                      <a:pt x="20739" y="15286"/>
                    </a:lnTo>
                    <a:lnTo>
                      <a:pt x="20871" y="14622"/>
                    </a:lnTo>
                    <a:lnTo>
                      <a:pt x="21136" y="14289"/>
                    </a:lnTo>
                    <a:lnTo>
                      <a:pt x="21269" y="13625"/>
                    </a:lnTo>
                    <a:lnTo>
                      <a:pt x="21335" y="13292"/>
                    </a:lnTo>
                    <a:lnTo>
                      <a:pt x="21467" y="12295"/>
                    </a:lnTo>
                    <a:lnTo>
                      <a:pt x="21534" y="11963"/>
                    </a:lnTo>
                    <a:lnTo>
                      <a:pt x="21600" y="11631"/>
                    </a:lnTo>
                    <a:lnTo>
                      <a:pt x="21600" y="10966"/>
                    </a:lnTo>
                    <a:lnTo>
                      <a:pt x="21600" y="10302"/>
                    </a:lnTo>
                    <a:lnTo>
                      <a:pt x="21534" y="9637"/>
                    </a:lnTo>
                    <a:lnTo>
                      <a:pt x="21467" y="9305"/>
                    </a:lnTo>
                    <a:lnTo>
                      <a:pt x="21335" y="8640"/>
                    </a:lnTo>
                    <a:lnTo>
                      <a:pt x="21269" y="7975"/>
                    </a:lnTo>
                    <a:lnTo>
                      <a:pt x="21136" y="7643"/>
                    </a:lnTo>
                    <a:lnTo>
                      <a:pt x="20871" y="6978"/>
                    </a:lnTo>
                    <a:lnTo>
                      <a:pt x="20739" y="6646"/>
                    </a:lnTo>
                    <a:lnTo>
                      <a:pt x="20474" y="6314"/>
                    </a:lnTo>
                    <a:lnTo>
                      <a:pt x="20275" y="5649"/>
                    </a:lnTo>
                    <a:lnTo>
                      <a:pt x="20010" y="4985"/>
                    </a:lnTo>
                    <a:lnTo>
                      <a:pt x="19745" y="4652"/>
                    </a:lnTo>
                    <a:lnTo>
                      <a:pt x="19413" y="4320"/>
                    </a:lnTo>
                    <a:lnTo>
                      <a:pt x="19082" y="3988"/>
                    </a:lnTo>
                    <a:lnTo>
                      <a:pt x="18420" y="2991"/>
                    </a:lnTo>
                    <a:lnTo>
                      <a:pt x="17625" y="2326"/>
                    </a:lnTo>
                    <a:lnTo>
                      <a:pt x="16763" y="1994"/>
                    </a:lnTo>
                    <a:lnTo>
                      <a:pt x="15968" y="997"/>
                    </a:lnTo>
                    <a:lnTo>
                      <a:pt x="15040" y="665"/>
                    </a:lnTo>
                    <a:lnTo>
                      <a:pt x="13980" y="332"/>
                    </a:lnTo>
                    <a:lnTo>
                      <a:pt x="12920" y="0"/>
                    </a:lnTo>
                    <a:lnTo>
                      <a:pt x="11926" y="0"/>
                    </a:lnTo>
                    <a:lnTo>
                      <a:pt x="10734" y="0"/>
                    </a:lnTo>
                    <a:close/>
                    <a:moveTo>
                      <a:pt x="10734" y="0"/>
                    </a:moveTo>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1" name="Freeform 59"/>
              <p:cNvSpPr>
                <a:spLocks/>
              </p:cNvSpPr>
              <p:nvPr/>
            </p:nvSpPr>
            <p:spPr bwMode="auto">
              <a:xfrm>
                <a:off x="602" y="575"/>
                <a:ext cx="326"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0734" y="0"/>
                    </a:moveTo>
                    <a:lnTo>
                      <a:pt x="9674" y="0"/>
                    </a:lnTo>
                    <a:lnTo>
                      <a:pt x="8613" y="0"/>
                    </a:lnTo>
                    <a:lnTo>
                      <a:pt x="7620" y="332"/>
                    </a:lnTo>
                    <a:lnTo>
                      <a:pt x="6560" y="665"/>
                    </a:lnTo>
                    <a:lnTo>
                      <a:pt x="5632" y="997"/>
                    </a:lnTo>
                    <a:lnTo>
                      <a:pt x="4704" y="1994"/>
                    </a:lnTo>
                    <a:lnTo>
                      <a:pt x="3975" y="2326"/>
                    </a:lnTo>
                    <a:lnTo>
                      <a:pt x="3180" y="2991"/>
                    </a:lnTo>
                    <a:lnTo>
                      <a:pt x="2518" y="3988"/>
                    </a:lnTo>
                    <a:lnTo>
                      <a:pt x="2120" y="4320"/>
                    </a:lnTo>
                    <a:lnTo>
                      <a:pt x="1855" y="4652"/>
                    </a:lnTo>
                    <a:lnTo>
                      <a:pt x="1590" y="4985"/>
                    </a:lnTo>
                    <a:lnTo>
                      <a:pt x="1325" y="5649"/>
                    </a:lnTo>
                    <a:lnTo>
                      <a:pt x="994" y="6314"/>
                    </a:lnTo>
                    <a:lnTo>
                      <a:pt x="861" y="6646"/>
                    </a:lnTo>
                    <a:lnTo>
                      <a:pt x="663" y="6978"/>
                    </a:lnTo>
                    <a:lnTo>
                      <a:pt x="464" y="7643"/>
                    </a:lnTo>
                    <a:lnTo>
                      <a:pt x="331" y="7975"/>
                    </a:lnTo>
                    <a:lnTo>
                      <a:pt x="265" y="8640"/>
                    </a:lnTo>
                    <a:lnTo>
                      <a:pt x="66" y="9305"/>
                    </a:lnTo>
                    <a:lnTo>
                      <a:pt x="0" y="9637"/>
                    </a:lnTo>
                    <a:lnTo>
                      <a:pt x="0" y="10302"/>
                    </a:lnTo>
                    <a:lnTo>
                      <a:pt x="0" y="10966"/>
                    </a:lnTo>
                    <a:lnTo>
                      <a:pt x="0" y="11631"/>
                    </a:lnTo>
                    <a:lnTo>
                      <a:pt x="0" y="11963"/>
                    </a:lnTo>
                    <a:lnTo>
                      <a:pt x="66" y="12295"/>
                    </a:lnTo>
                    <a:lnTo>
                      <a:pt x="265" y="13292"/>
                    </a:lnTo>
                    <a:lnTo>
                      <a:pt x="331" y="13625"/>
                    </a:lnTo>
                    <a:lnTo>
                      <a:pt x="464" y="14289"/>
                    </a:lnTo>
                    <a:lnTo>
                      <a:pt x="663" y="14622"/>
                    </a:lnTo>
                    <a:lnTo>
                      <a:pt x="861" y="15286"/>
                    </a:lnTo>
                    <a:lnTo>
                      <a:pt x="994" y="15618"/>
                    </a:lnTo>
                    <a:lnTo>
                      <a:pt x="1325" y="16283"/>
                    </a:lnTo>
                    <a:lnTo>
                      <a:pt x="1590" y="16615"/>
                    </a:lnTo>
                    <a:lnTo>
                      <a:pt x="1855" y="16948"/>
                    </a:lnTo>
                    <a:lnTo>
                      <a:pt x="2120" y="17612"/>
                    </a:lnTo>
                    <a:lnTo>
                      <a:pt x="2518" y="17945"/>
                    </a:lnTo>
                    <a:lnTo>
                      <a:pt x="3180" y="18609"/>
                    </a:lnTo>
                    <a:lnTo>
                      <a:pt x="3975" y="19274"/>
                    </a:lnTo>
                    <a:lnTo>
                      <a:pt x="4704" y="20271"/>
                    </a:lnTo>
                    <a:lnTo>
                      <a:pt x="5632" y="20603"/>
                    </a:lnTo>
                    <a:lnTo>
                      <a:pt x="6560" y="20935"/>
                    </a:lnTo>
                    <a:lnTo>
                      <a:pt x="7620" y="21268"/>
                    </a:lnTo>
                    <a:lnTo>
                      <a:pt x="8613" y="21600"/>
                    </a:lnTo>
                    <a:lnTo>
                      <a:pt x="9674" y="21600"/>
                    </a:lnTo>
                    <a:lnTo>
                      <a:pt x="10734" y="21600"/>
                    </a:lnTo>
                    <a:lnTo>
                      <a:pt x="11926" y="21600"/>
                    </a:lnTo>
                    <a:lnTo>
                      <a:pt x="12920" y="21600"/>
                    </a:lnTo>
                    <a:lnTo>
                      <a:pt x="13980" y="21268"/>
                    </a:lnTo>
                    <a:lnTo>
                      <a:pt x="15040" y="20935"/>
                    </a:lnTo>
                    <a:lnTo>
                      <a:pt x="15968" y="20603"/>
                    </a:lnTo>
                    <a:lnTo>
                      <a:pt x="16763" y="20271"/>
                    </a:lnTo>
                    <a:lnTo>
                      <a:pt x="17625" y="19274"/>
                    </a:lnTo>
                    <a:lnTo>
                      <a:pt x="18420" y="18609"/>
                    </a:lnTo>
                    <a:lnTo>
                      <a:pt x="19082" y="17945"/>
                    </a:lnTo>
                    <a:lnTo>
                      <a:pt x="19413" y="17612"/>
                    </a:lnTo>
                    <a:lnTo>
                      <a:pt x="19745" y="16948"/>
                    </a:lnTo>
                    <a:lnTo>
                      <a:pt x="20010" y="16615"/>
                    </a:lnTo>
                    <a:lnTo>
                      <a:pt x="20275" y="16283"/>
                    </a:lnTo>
                    <a:lnTo>
                      <a:pt x="20474" y="15618"/>
                    </a:lnTo>
                    <a:lnTo>
                      <a:pt x="20739" y="15286"/>
                    </a:lnTo>
                    <a:lnTo>
                      <a:pt x="20871" y="14622"/>
                    </a:lnTo>
                    <a:lnTo>
                      <a:pt x="21136" y="14289"/>
                    </a:lnTo>
                    <a:lnTo>
                      <a:pt x="21269" y="13625"/>
                    </a:lnTo>
                    <a:lnTo>
                      <a:pt x="21335" y="13292"/>
                    </a:lnTo>
                    <a:lnTo>
                      <a:pt x="21467" y="12295"/>
                    </a:lnTo>
                    <a:lnTo>
                      <a:pt x="21534" y="11963"/>
                    </a:lnTo>
                    <a:lnTo>
                      <a:pt x="21600" y="11631"/>
                    </a:lnTo>
                    <a:lnTo>
                      <a:pt x="21600" y="10966"/>
                    </a:lnTo>
                    <a:lnTo>
                      <a:pt x="21600" y="10302"/>
                    </a:lnTo>
                    <a:lnTo>
                      <a:pt x="21534" y="9637"/>
                    </a:lnTo>
                    <a:lnTo>
                      <a:pt x="21467" y="9305"/>
                    </a:lnTo>
                    <a:lnTo>
                      <a:pt x="21335" y="8640"/>
                    </a:lnTo>
                    <a:lnTo>
                      <a:pt x="21269" y="7975"/>
                    </a:lnTo>
                    <a:lnTo>
                      <a:pt x="21136" y="7643"/>
                    </a:lnTo>
                    <a:lnTo>
                      <a:pt x="20871" y="6978"/>
                    </a:lnTo>
                    <a:lnTo>
                      <a:pt x="20739" y="6646"/>
                    </a:lnTo>
                    <a:lnTo>
                      <a:pt x="20474" y="6314"/>
                    </a:lnTo>
                    <a:lnTo>
                      <a:pt x="20275" y="5649"/>
                    </a:lnTo>
                    <a:lnTo>
                      <a:pt x="20010" y="4985"/>
                    </a:lnTo>
                    <a:lnTo>
                      <a:pt x="19745" y="4652"/>
                    </a:lnTo>
                    <a:lnTo>
                      <a:pt x="19413" y="4320"/>
                    </a:lnTo>
                    <a:lnTo>
                      <a:pt x="19082" y="3988"/>
                    </a:lnTo>
                    <a:lnTo>
                      <a:pt x="18420" y="2991"/>
                    </a:lnTo>
                    <a:lnTo>
                      <a:pt x="17625" y="2326"/>
                    </a:lnTo>
                    <a:lnTo>
                      <a:pt x="16763" y="1994"/>
                    </a:lnTo>
                    <a:lnTo>
                      <a:pt x="15968" y="997"/>
                    </a:lnTo>
                    <a:lnTo>
                      <a:pt x="15040" y="665"/>
                    </a:lnTo>
                    <a:lnTo>
                      <a:pt x="13980" y="332"/>
                    </a:lnTo>
                    <a:lnTo>
                      <a:pt x="12920" y="0"/>
                    </a:lnTo>
                    <a:lnTo>
                      <a:pt x="11926" y="0"/>
                    </a:lnTo>
                    <a:lnTo>
                      <a:pt x="10734"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2" name="Line 60"/>
              <p:cNvSpPr>
                <a:spLocks noChangeShapeType="1"/>
              </p:cNvSpPr>
              <p:nvPr/>
            </p:nvSpPr>
            <p:spPr bwMode="auto">
              <a:xfrm>
                <a:off x="602" y="569"/>
                <a:ext cx="1" cy="4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3" name="Line 61"/>
              <p:cNvSpPr>
                <a:spLocks noChangeShapeType="1"/>
              </p:cNvSpPr>
              <p:nvPr/>
            </p:nvSpPr>
            <p:spPr bwMode="auto">
              <a:xfrm>
                <a:off x="928" y="569"/>
                <a:ext cx="1" cy="41"/>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4" name="Rectangle 62"/>
              <p:cNvSpPr>
                <a:spLocks/>
              </p:cNvSpPr>
              <p:nvPr/>
            </p:nvSpPr>
            <p:spPr bwMode="auto">
              <a:xfrm>
                <a:off x="602" y="569"/>
                <a:ext cx="322" cy="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5" name="Rectangle 63"/>
              <p:cNvSpPr>
                <a:spLocks/>
              </p:cNvSpPr>
              <p:nvPr/>
            </p:nvSpPr>
            <p:spPr bwMode="auto">
              <a:xfrm>
                <a:off x="786" y="586"/>
                <a:ext cx="3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charset="0"/>
                    <a:ea typeface="ヒラギノ角ゴ ProN W3" charset="0"/>
                    <a:cs typeface="Times New Roman" charset="0"/>
                    <a:sym typeface="Times New Roman" charset="0"/>
                  </a:rPr>
                  <a:t> </a:t>
                </a:r>
              </a:p>
            </p:txBody>
          </p:sp>
          <p:sp>
            <p:nvSpPr>
              <p:cNvPr id="38986" name="AutoShape 64"/>
              <p:cNvSpPr>
                <a:spLocks/>
              </p:cNvSpPr>
              <p:nvPr/>
            </p:nvSpPr>
            <p:spPr bwMode="auto">
              <a:xfrm>
                <a:off x="599" y="521"/>
                <a:ext cx="325"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0833" y="0"/>
                    </a:moveTo>
                    <a:lnTo>
                      <a:pt x="9770" y="0"/>
                    </a:lnTo>
                    <a:lnTo>
                      <a:pt x="8640" y="281"/>
                    </a:lnTo>
                    <a:lnTo>
                      <a:pt x="7577" y="281"/>
                    </a:lnTo>
                    <a:lnTo>
                      <a:pt x="6580" y="1122"/>
                    </a:lnTo>
                    <a:lnTo>
                      <a:pt x="5649" y="1403"/>
                    </a:lnTo>
                    <a:lnTo>
                      <a:pt x="4785" y="1964"/>
                    </a:lnTo>
                    <a:lnTo>
                      <a:pt x="3921" y="2805"/>
                    </a:lnTo>
                    <a:lnTo>
                      <a:pt x="3190" y="3366"/>
                    </a:lnTo>
                    <a:lnTo>
                      <a:pt x="2459" y="3927"/>
                    </a:lnTo>
                    <a:lnTo>
                      <a:pt x="2127" y="4208"/>
                    </a:lnTo>
                    <a:lnTo>
                      <a:pt x="1861" y="5049"/>
                    </a:lnTo>
                    <a:lnTo>
                      <a:pt x="1529" y="5330"/>
                    </a:lnTo>
                    <a:lnTo>
                      <a:pt x="1329" y="5610"/>
                    </a:lnTo>
                    <a:lnTo>
                      <a:pt x="1063" y="6171"/>
                    </a:lnTo>
                    <a:lnTo>
                      <a:pt x="864" y="6732"/>
                    </a:lnTo>
                    <a:lnTo>
                      <a:pt x="665" y="7294"/>
                    </a:lnTo>
                    <a:lnTo>
                      <a:pt x="532" y="7574"/>
                    </a:lnTo>
                    <a:lnTo>
                      <a:pt x="399" y="8135"/>
                    </a:lnTo>
                    <a:lnTo>
                      <a:pt x="199" y="8696"/>
                    </a:lnTo>
                    <a:lnTo>
                      <a:pt x="133" y="9257"/>
                    </a:lnTo>
                    <a:lnTo>
                      <a:pt x="66" y="9818"/>
                    </a:lnTo>
                    <a:lnTo>
                      <a:pt x="0" y="10099"/>
                    </a:lnTo>
                    <a:lnTo>
                      <a:pt x="0" y="10940"/>
                    </a:lnTo>
                    <a:lnTo>
                      <a:pt x="0" y="11501"/>
                    </a:lnTo>
                    <a:lnTo>
                      <a:pt x="66" y="11782"/>
                    </a:lnTo>
                    <a:lnTo>
                      <a:pt x="133" y="12623"/>
                    </a:lnTo>
                    <a:lnTo>
                      <a:pt x="199" y="13184"/>
                    </a:lnTo>
                    <a:lnTo>
                      <a:pt x="399" y="13465"/>
                    </a:lnTo>
                    <a:lnTo>
                      <a:pt x="532" y="14026"/>
                    </a:lnTo>
                    <a:lnTo>
                      <a:pt x="665" y="14587"/>
                    </a:lnTo>
                    <a:lnTo>
                      <a:pt x="864" y="15148"/>
                    </a:lnTo>
                    <a:lnTo>
                      <a:pt x="1063" y="15429"/>
                    </a:lnTo>
                    <a:lnTo>
                      <a:pt x="1329" y="15990"/>
                    </a:lnTo>
                    <a:lnTo>
                      <a:pt x="1529" y="16551"/>
                    </a:lnTo>
                    <a:lnTo>
                      <a:pt x="1861" y="17112"/>
                    </a:lnTo>
                    <a:lnTo>
                      <a:pt x="2127" y="17392"/>
                    </a:lnTo>
                    <a:lnTo>
                      <a:pt x="2459" y="17673"/>
                    </a:lnTo>
                    <a:lnTo>
                      <a:pt x="3190" y="18795"/>
                    </a:lnTo>
                    <a:lnTo>
                      <a:pt x="3921" y="19356"/>
                    </a:lnTo>
                    <a:lnTo>
                      <a:pt x="4785" y="19917"/>
                    </a:lnTo>
                    <a:lnTo>
                      <a:pt x="5649" y="20478"/>
                    </a:lnTo>
                    <a:lnTo>
                      <a:pt x="6580" y="21039"/>
                    </a:lnTo>
                    <a:lnTo>
                      <a:pt x="7577" y="21319"/>
                    </a:lnTo>
                    <a:lnTo>
                      <a:pt x="8640" y="21600"/>
                    </a:lnTo>
                    <a:lnTo>
                      <a:pt x="9703" y="21600"/>
                    </a:lnTo>
                    <a:lnTo>
                      <a:pt x="10833" y="21600"/>
                    </a:lnTo>
                    <a:lnTo>
                      <a:pt x="11897" y="21600"/>
                    </a:lnTo>
                    <a:lnTo>
                      <a:pt x="13026" y="21600"/>
                    </a:lnTo>
                    <a:lnTo>
                      <a:pt x="14023" y="21319"/>
                    </a:lnTo>
                    <a:lnTo>
                      <a:pt x="15020" y="21039"/>
                    </a:lnTo>
                    <a:lnTo>
                      <a:pt x="15951" y="20478"/>
                    </a:lnTo>
                    <a:lnTo>
                      <a:pt x="16881" y="19917"/>
                    </a:lnTo>
                    <a:lnTo>
                      <a:pt x="17745" y="19356"/>
                    </a:lnTo>
                    <a:lnTo>
                      <a:pt x="18543" y="18795"/>
                    </a:lnTo>
                    <a:lnTo>
                      <a:pt x="19207" y="17673"/>
                    </a:lnTo>
                    <a:lnTo>
                      <a:pt x="19540" y="17392"/>
                    </a:lnTo>
                    <a:lnTo>
                      <a:pt x="19806" y="17112"/>
                    </a:lnTo>
                    <a:lnTo>
                      <a:pt x="20071" y="16551"/>
                    </a:lnTo>
                    <a:lnTo>
                      <a:pt x="20404" y="15990"/>
                    </a:lnTo>
                    <a:lnTo>
                      <a:pt x="20603" y="15429"/>
                    </a:lnTo>
                    <a:lnTo>
                      <a:pt x="20736" y="15148"/>
                    </a:lnTo>
                    <a:lnTo>
                      <a:pt x="21002" y="14587"/>
                    </a:lnTo>
                    <a:lnTo>
                      <a:pt x="21135" y="14026"/>
                    </a:lnTo>
                    <a:lnTo>
                      <a:pt x="21334" y="13465"/>
                    </a:lnTo>
                    <a:lnTo>
                      <a:pt x="21467" y="13184"/>
                    </a:lnTo>
                    <a:lnTo>
                      <a:pt x="21534" y="12623"/>
                    </a:lnTo>
                    <a:lnTo>
                      <a:pt x="21600" y="11782"/>
                    </a:lnTo>
                    <a:lnTo>
                      <a:pt x="21600" y="11501"/>
                    </a:lnTo>
                    <a:lnTo>
                      <a:pt x="21600" y="10940"/>
                    </a:lnTo>
                    <a:lnTo>
                      <a:pt x="21600" y="10099"/>
                    </a:lnTo>
                    <a:lnTo>
                      <a:pt x="21600" y="9818"/>
                    </a:lnTo>
                    <a:lnTo>
                      <a:pt x="21534" y="9257"/>
                    </a:lnTo>
                    <a:lnTo>
                      <a:pt x="21467" y="8696"/>
                    </a:lnTo>
                    <a:lnTo>
                      <a:pt x="21334" y="8135"/>
                    </a:lnTo>
                    <a:lnTo>
                      <a:pt x="21135" y="7574"/>
                    </a:lnTo>
                    <a:lnTo>
                      <a:pt x="21002" y="7294"/>
                    </a:lnTo>
                    <a:lnTo>
                      <a:pt x="20736" y="6732"/>
                    </a:lnTo>
                    <a:lnTo>
                      <a:pt x="20603" y="6171"/>
                    </a:lnTo>
                    <a:lnTo>
                      <a:pt x="20404" y="5610"/>
                    </a:lnTo>
                    <a:lnTo>
                      <a:pt x="20071" y="5330"/>
                    </a:lnTo>
                    <a:lnTo>
                      <a:pt x="19806" y="5049"/>
                    </a:lnTo>
                    <a:lnTo>
                      <a:pt x="19540" y="4208"/>
                    </a:lnTo>
                    <a:lnTo>
                      <a:pt x="19207" y="3927"/>
                    </a:lnTo>
                    <a:lnTo>
                      <a:pt x="18543" y="3366"/>
                    </a:lnTo>
                    <a:lnTo>
                      <a:pt x="17745" y="2805"/>
                    </a:lnTo>
                    <a:lnTo>
                      <a:pt x="16881" y="1964"/>
                    </a:lnTo>
                    <a:lnTo>
                      <a:pt x="15951" y="1403"/>
                    </a:lnTo>
                    <a:lnTo>
                      <a:pt x="15020" y="1122"/>
                    </a:lnTo>
                    <a:lnTo>
                      <a:pt x="14023" y="281"/>
                    </a:lnTo>
                    <a:lnTo>
                      <a:pt x="13026" y="281"/>
                    </a:lnTo>
                    <a:lnTo>
                      <a:pt x="11897" y="0"/>
                    </a:lnTo>
                    <a:lnTo>
                      <a:pt x="10833" y="0"/>
                    </a:lnTo>
                    <a:close/>
                    <a:moveTo>
                      <a:pt x="10833" y="0"/>
                    </a:moveTo>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7" name="Freeform 65"/>
              <p:cNvSpPr>
                <a:spLocks/>
              </p:cNvSpPr>
              <p:nvPr/>
            </p:nvSpPr>
            <p:spPr bwMode="auto">
              <a:xfrm>
                <a:off x="599" y="521"/>
                <a:ext cx="325"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0833" y="0"/>
                    </a:moveTo>
                    <a:lnTo>
                      <a:pt x="9770" y="0"/>
                    </a:lnTo>
                    <a:lnTo>
                      <a:pt x="8640" y="281"/>
                    </a:lnTo>
                    <a:lnTo>
                      <a:pt x="7577" y="281"/>
                    </a:lnTo>
                    <a:lnTo>
                      <a:pt x="6580" y="1122"/>
                    </a:lnTo>
                    <a:lnTo>
                      <a:pt x="5649" y="1403"/>
                    </a:lnTo>
                    <a:lnTo>
                      <a:pt x="4785" y="1964"/>
                    </a:lnTo>
                    <a:lnTo>
                      <a:pt x="3921" y="2805"/>
                    </a:lnTo>
                    <a:lnTo>
                      <a:pt x="3190" y="3366"/>
                    </a:lnTo>
                    <a:lnTo>
                      <a:pt x="2459" y="3927"/>
                    </a:lnTo>
                    <a:lnTo>
                      <a:pt x="2127" y="4208"/>
                    </a:lnTo>
                    <a:lnTo>
                      <a:pt x="1861" y="5049"/>
                    </a:lnTo>
                    <a:lnTo>
                      <a:pt x="1529" y="5330"/>
                    </a:lnTo>
                    <a:lnTo>
                      <a:pt x="1329" y="5610"/>
                    </a:lnTo>
                    <a:lnTo>
                      <a:pt x="1063" y="6171"/>
                    </a:lnTo>
                    <a:lnTo>
                      <a:pt x="864" y="6732"/>
                    </a:lnTo>
                    <a:lnTo>
                      <a:pt x="665" y="7294"/>
                    </a:lnTo>
                    <a:lnTo>
                      <a:pt x="532" y="7574"/>
                    </a:lnTo>
                    <a:lnTo>
                      <a:pt x="399" y="8135"/>
                    </a:lnTo>
                    <a:lnTo>
                      <a:pt x="199" y="8696"/>
                    </a:lnTo>
                    <a:lnTo>
                      <a:pt x="133" y="9257"/>
                    </a:lnTo>
                    <a:lnTo>
                      <a:pt x="66" y="9818"/>
                    </a:lnTo>
                    <a:lnTo>
                      <a:pt x="0" y="10099"/>
                    </a:lnTo>
                    <a:lnTo>
                      <a:pt x="0" y="10940"/>
                    </a:lnTo>
                    <a:lnTo>
                      <a:pt x="0" y="11501"/>
                    </a:lnTo>
                    <a:lnTo>
                      <a:pt x="66" y="11782"/>
                    </a:lnTo>
                    <a:lnTo>
                      <a:pt x="133" y="12623"/>
                    </a:lnTo>
                    <a:lnTo>
                      <a:pt x="199" y="13184"/>
                    </a:lnTo>
                    <a:lnTo>
                      <a:pt x="399" y="13465"/>
                    </a:lnTo>
                    <a:lnTo>
                      <a:pt x="532" y="14026"/>
                    </a:lnTo>
                    <a:lnTo>
                      <a:pt x="665" y="14587"/>
                    </a:lnTo>
                    <a:lnTo>
                      <a:pt x="864" y="15148"/>
                    </a:lnTo>
                    <a:lnTo>
                      <a:pt x="1063" y="15429"/>
                    </a:lnTo>
                    <a:lnTo>
                      <a:pt x="1329" y="15990"/>
                    </a:lnTo>
                    <a:lnTo>
                      <a:pt x="1529" y="16551"/>
                    </a:lnTo>
                    <a:lnTo>
                      <a:pt x="1861" y="17112"/>
                    </a:lnTo>
                    <a:lnTo>
                      <a:pt x="2127" y="17392"/>
                    </a:lnTo>
                    <a:lnTo>
                      <a:pt x="2459" y="17673"/>
                    </a:lnTo>
                    <a:lnTo>
                      <a:pt x="3190" y="18795"/>
                    </a:lnTo>
                    <a:lnTo>
                      <a:pt x="3921" y="19356"/>
                    </a:lnTo>
                    <a:lnTo>
                      <a:pt x="4785" y="19917"/>
                    </a:lnTo>
                    <a:lnTo>
                      <a:pt x="5649" y="20478"/>
                    </a:lnTo>
                    <a:lnTo>
                      <a:pt x="6580" y="21039"/>
                    </a:lnTo>
                    <a:lnTo>
                      <a:pt x="7577" y="21319"/>
                    </a:lnTo>
                    <a:lnTo>
                      <a:pt x="8640" y="21600"/>
                    </a:lnTo>
                    <a:lnTo>
                      <a:pt x="9703" y="21600"/>
                    </a:lnTo>
                    <a:lnTo>
                      <a:pt x="10833" y="21600"/>
                    </a:lnTo>
                    <a:lnTo>
                      <a:pt x="11897" y="21600"/>
                    </a:lnTo>
                    <a:lnTo>
                      <a:pt x="13026" y="21600"/>
                    </a:lnTo>
                    <a:lnTo>
                      <a:pt x="14023" y="21319"/>
                    </a:lnTo>
                    <a:lnTo>
                      <a:pt x="15020" y="21039"/>
                    </a:lnTo>
                    <a:lnTo>
                      <a:pt x="15951" y="20478"/>
                    </a:lnTo>
                    <a:lnTo>
                      <a:pt x="16881" y="19917"/>
                    </a:lnTo>
                    <a:lnTo>
                      <a:pt x="17745" y="19356"/>
                    </a:lnTo>
                    <a:lnTo>
                      <a:pt x="18543" y="18795"/>
                    </a:lnTo>
                    <a:lnTo>
                      <a:pt x="19207" y="17673"/>
                    </a:lnTo>
                    <a:lnTo>
                      <a:pt x="19540" y="17392"/>
                    </a:lnTo>
                    <a:lnTo>
                      <a:pt x="19806" y="17112"/>
                    </a:lnTo>
                    <a:lnTo>
                      <a:pt x="20071" y="16551"/>
                    </a:lnTo>
                    <a:lnTo>
                      <a:pt x="20404" y="15990"/>
                    </a:lnTo>
                    <a:lnTo>
                      <a:pt x="20603" y="15429"/>
                    </a:lnTo>
                    <a:lnTo>
                      <a:pt x="20736" y="15148"/>
                    </a:lnTo>
                    <a:lnTo>
                      <a:pt x="21002" y="14587"/>
                    </a:lnTo>
                    <a:lnTo>
                      <a:pt x="21135" y="14026"/>
                    </a:lnTo>
                    <a:lnTo>
                      <a:pt x="21334" y="13465"/>
                    </a:lnTo>
                    <a:lnTo>
                      <a:pt x="21467" y="13184"/>
                    </a:lnTo>
                    <a:lnTo>
                      <a:pt x="21534" y="12623"/>
                    </a:lnTo>
                    <a:lnTo>
                      <a:pt x="21600" y="11782"/>
                    </a:lnTo>
                    <a:lnTo>
                      <a:pt x="21600" y="11501"/>
                    </a:lnTo>
                    <a:lnTo>
                      <a:pt x="21600" y="10940"/>
                    </a:lnTo>
                    <a:lnTo>
                      <a:pt x="21600" y="10099"/>
                    </a:lnTo>
                    <a:lnTo>
                      <a:pt x="21600" y="9818"/>
                    </a:lnTo>
                    <a:lnTo>
                      <a:pt x="21534" y="9257"/>
                    </a:lnTo>
                    <a:lnTo>
                      <a:pt x="21467" y="8696"/>
                    </a:lnTo>
                    <a:lnTo>
                      <a:pt x="21334" y="8135"/>
                    </a:lnTo>
                    <a:lnTo>
                      <a:pt x="21135" y="7574"/>
                    </a:lnTo>
                    <a:lnTo>
                      <a:pt x="21002" y="7294"/>
                    </a:lnTo>
                    <a:lnTo>
                      <a:pt x="20736" y="6732"/>
                    </a:lnTo>
                    <a:lnTo>
                      <a:pt x="20603" y="6171"/>
                    </a:lnTo>
                    <a:lnTo>
                      <a:pt x="20404" y="5610"/>
                    </a:lnTo>
                    <a:lnTo>
                      <a:pt x="20071" y="5330"/>
                    </a:lnTo>
                    <a:lnTo>
                      <a:pt x="19806" y="5049"/>
                    </a:lnTo>
                    <a:lnTo>
                      <a:pt x="19540" y="4208"/>
                    </a:lnTo>
                    <a:lnTo>
                      <a:pt x="19207" y="3927"/>
                    </a:lnTo>
                    <a:lnTo>
                      <a:pt x="18543" y="3366"/>
                    </a:lnTo>
                    <a:lnTo>
                      <a:pt x="17745" y="2805"/>
                    </a:lnTo>
                    <a:lnTo>
                      <a:pt x="16881" y="1964"/>
                    </a:lnTo>
                    <a:lnTo>
                      <a:pt x="15951" y="1403"/>
                    </a:lnTo>
                    <a:lnTo>
                      <a:pt x="15020" y="1122"/>
                    </a:lnTo>
                    <a:lnTo>
                      <a:pt x="14023" y="281"/>
                    </a:lnTo>
                    <a:lnTo>
                      <a:pt x="13026" y="281"/>
                    </a:lnTo>
                    <a:lnTo>
                      <a:pt x="11897" y="0"/>
                    </a:lnTo>
                    <a:lnTo>
                      <a:pt x="10833"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8" name="Line 66"/>
              <p:cNvSpPr>
                <a:spLocks noChangeShapeType="1"/>
              </p:cNvSpPr>
              <p:nvPr/>
            </p:nvSpPr>
            <p:spPr bwMode="auto">
              <a:xfrm>
                <a:off x="677" y="539"/>
                <a:ext cx="58" cy="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89" name="Line 67"/>
              <p:cNvSpPr>
                <a:spLocks noChangeShapeType="1"/>
              </p:cNvSpPr>
              <p:nvPr/>
            </p:nvSpPr>
            <p:spPr bwMode="auto">
              <a:xfrm>
                <a:off x="788" y="583"/>
                <a:ext cx="51" cy="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0" name="Line 68"/>
              <p:cNvSpPr>
                <a:spLocks noChangeShapeType="1"/>
              </p:cNvSpPr>
              <p:nvPr/>
            </p:nvSpPr>
            <p:spPr bwMode="auto">
              <a:xfrm>
                <a:off x="731" y="539"/>
                <a:ext cx="59" cy="44"/>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1" name="Line 69"/>
              <p:cNvSpPr>
                <a:spLocks noChangeShapeType="1"/>
              </p:cNvSpPr>
              <p:nvPr/>
            </p:nvSpPr>
            <p:spPr bwMode="auto">
              <a:xfrm>
                <a:off x="677" y="582"/>
                <a:ext cx="58" cy="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2" name="Line 70"/>
              <p:cNvSpPr>
                <a:spLocks noChangeShapeType="1"/>
              </p:cNvSpPr>
              <p:nvPr/>
            </p:nvSpPr>
            <p:spPr bwMode="auto">
              <a:xfrm>
                <a:off x="788" y="538"/>
                <a:ext cx="51" cy="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3" name="Line 71"/>
              <p:cNvSpPr>
                <a:spLocks noChangeShapeType="1"/>
              </p:cNvSpPr>
              <p:nvPr/>
            </p:nvSpPr>
            <p:spPr bwMode="auto">
              <a:xfrm rot="10800000" flipH="1">
                <a:off x="731" y="538"/>
                <a:ext cx="59" cy="44"/>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4" name="AutoShape 72"/>
              <p:cNvSpPr>
                <a:spLocks/>
              </p:cNvSpPr>
              <p:nvPr/>
            </p:nvSpPr>
            <p:spPr bwMode="auto">
              <a:xfrm>
                <a:off x="1311" y="681"/>
                <a:ext cx="403"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0827" y="0"/>
                    </a:moveTo>
                    <a:lnTo>
                      <a:pt x="9701" y="0"/>
                    </a:lnTo>
                    <a:lnTo>
                      <a:pt x="8629" y="0"/>
                    </a:lnTo>
                    <a:lnTo>
                      <a:pt x="7611" y="281"/>
                    </a:lnTo>
                    <a:lnTo>
                      <a:pt x="6593" y="842"/>
                    </a:lnTo>
                    <a:lnTo>
                      <a:pt x="5681" y="1403"/>
                    </a:lnTo>
                    <a:lnTo>
                      <a:pt x="4717" y="1683"/>
                    </a:lnTo>
                    <a:lnTo>
                      <a:pt x="4341" y="1964"/>
                    </a:lnTo>
                    <a:lnTo>
                      <a:pt x="3913" y="2244"/>
                    </a:lnTo>
                    <a:lnTo>
                      <a:pt x="3537" y="2805"/>
                    </a:lnTo>
                    <a:lnTo>
                      <a:pt x="3162" y="3086"/>
                    </a:lnTo>
                    <a:lnTo>
                      <a:pt x="2787" y="3647"/>
                    </a:lnTo>
                    <a:lnTo>
                      <a:pt x="2466" y="3927"/>
                    </a:lnTo>
                    <a:lnTo>
                      <a:pt x="2144" y="4208"/>
                    </a:lnTo>
                    <a:lnTo>
                      <a:pt x="1876" y="4769"/>
                    </a:lnTo>
                    <a:lnTo>
                      <a:pt x="1554" y="5330"/>
                    </a:lnTo>
                    <a:lnTo>
                      <a:pt x="1286" y="5610"/>
                    </a:lnTo>
                    <a:lnTo>
                      <a:pt x="1018" y="6171"/>
                    </a:lnTo>
                    <a:lnTo>
                      <a:pt x="858" y="6732"/>
                    </a:lnTo>
                    <a:lnTo>
                      <a:pt x="643" y="7294"/>
                    </a:lnTo>
                    <a:lnTo>
                      <a:pt x="482" y="7574"/>
                    </a:lnTo>
                    <a:lnTo>
                      <a:pt x="375" y="8135"/>
                    </a:lnTo>
                    <a:lnTo>
                      <a:pt x="214" y="8696"/>
                    </a:lnTo>
                    <a:lnTo>
                      <a:pt x="107" y="9257"/>
                    </a:lnTo>
                    <a:lnTo>
                      <a:pt x="54" y="9818"/>
                    </a:lnTo>
                    <a:lnTo>
                      <a:pt x="0" y="10099"/>
                    </a:lnTo>
                    <a:lnTo>
                      <a:pt x="0" y="10940"/>
                    </a:lnTo>
                    <a:lnTo>
                      <a:pt x="0" y="11501"/>
                    </a:lnTo>
                    <a:lnTo>
                      <a:pt x="54" y="11782"/>
                    </a:lnTo>
                    <a:lnTo>
                      <a:pt x="107" y="12623"/>
                    </a:lnTo>
                    <a:lnTo>
                      <a:pt x="214" y="13184"/>
                    </a:lnTo>
                    <a:lnTo>
                      <a:pt x="375" y="13465"/>
                    </a:lnTo>
                    <a:lnTo>
                      <a:pt x="482" y="14306"/>
                    </a:lnTo>
                    <a:lnTo>
                      <a:pt x="643" y="14587"/>
                    </a:lnTo>
                    <a:lnTo>
                      <a:pt x="858" y="15148"/>
                    </a:lnTo>
                    <a:lnTo>
                      <a:pt x="1018" y="15429"/>
                    </a:lnTo>
                    <a:lnTo>
                      <a:pt x="1286" y="16270"/>
                    </a:lnTo>
                    <a:lnTo>
                      <a:pt x="1554" y="16551"/>
                    </a:lnTo>
                    <a:lnTo>
                      <a:pt x="1876" y="17112"/>
                    </a:lnTo>
                    <a:lnTo>
                      <a:pt x="2144" y="17392"/>
                    </a:lnTo>
                    <a:lnTo>
                      <a:pt x="2466" y="17673"/>
                    </a:lnTo>
                    <a:lnTo>
                      <a:pt x="2787" y="18234"/>
                    </a:lnTo>
                    <a:lnTo>
                      <a:pt x="3162" y="18795"/>
                    </a:lnTo>
                    <a:lnTo>
                      <a:pt x="3537" y="19075"/>
                    </a:lnTo>
                    <a:lnTo>
                      <a:pt x="3913" y="19356"/>
                    </a:lnTo>
                    <a:lnTo>
                      <a:pt x="4341" y="19636"/>
                    </a:lnTo>
                    <a:lnTo>
                      <a:pt x="4717" y="20197"/>
                    </a:lnTo>
                    <a:lnTo>
                      <a:pt x="5681" y="20478"/>
                    </a:lnTo>
                    <a:lnTo>
                      <a:pt x="6593" y="21039"/>
                    </a:lnTo>
                    <a:lnTo>
                      <a:pt x="7611" y="21319"/>
                    </a:lnTo>
                    <a:lnTo>
                      <a:pt x="8629" y="21600"/>
                    </a:lnTo>
                    <a:lnTo>
                      <a:pt x="9701" y="21600"/>
                    </a:lnTo>
                    <a:lnTo>
                      <a:pt x="10827" y="21600"/>
                    </a:lnTo>
                    <a:lnTo>
                      <a:pt x="11952" y="21600"/>
                    </a:lnTo>
                    <a:lnTo>
                      <a:pt x="12971" y="21600"/>
                    </a:lnTo>
                    <a:lnTo>
                      <a:pt x="13989" y="21319"/>
                    </a:lnTo>
                    <a:lnTo>
                      <a:pt x="15007" y="21039"/>
                    </a:lnTo>
                    <a:lnTo>
                      <a:pt x="15919" y="20478"/>
                    </a:lnTo>
                    <a:lnTo>
                      <a:pt x="16883" y="20197"/>
                    </a:lnTo>
                    <a:lnTo>
                      <a:pt x="17259" y="19636"/>
                    </a:lnTo>
                    <a:lnTo>
                      <a:pt x="17687" y="19356"/>
                    </a:lnTo>
                    <a:lnTo>
                      <a:pt x="18063" y="19075"/>
                    </a:lnTo>
                    <a:lnTo>
                      <a:pt x="18438" y="18795"/>
                    </a:lnTo>
                    <a:lnTo>
                      <a:pt x="18813" y="18234"/>
                    </a:lnTo>
                    <a:lnTo>
                      <a:pt x="19134" y="17673"/>
                    </a:lnTo>
                    <a:lnTo>
                      <a:pt x="19456" y="17392"/>
                    </a:lnTo>
                    <a:lnTo>
                      <a:pt x="19724" y="17112"/>
                    </a:lnTo>
                    <a:lnTo>
                      <a:pt x="20046" y="16551"/>
                    </a:lnTo>
                    <a:lnTo>
                      <a:pt x="20314" y="16270"/>
                    </a:lnTo>
                    <a:lnTo>
                      <a:pt x="20582" y="15429"/>
                    </a:lnTo>
                    <a:lnTo>
                      <a:pt x="20742" y="15148"/>
                    </a:lnTo>
                    <a:lnTo>
                      <a:pt x="20957" y="14587"/>
                    </a:lnTo>
                    <a:lnTo>
                      <a:pt x="21118" y="14306"/>
                    </a:lnTo>
                    <a:lnTo>
                      <a:pt x="21225" y="13465"/>
                    </a:lnTo>
                    <a:lnTo>
                      <a:pt x="21386" y="13184"/>
                    </a:lnTo>
                    <a:lnTo>
                      <a:pt x="21493" y="12623"/>
                    </a:lnTo>
                    <a:lnTo>
                      <a:pt x="21546" y="11782"/>
                    </a:lnTo>
                    <a:lnTo>
                      <a:pt x="21546" y="11501"/>
                    </a:lnTo>
                    <a:lnTo>
                      <a:pt x="21600" y="10940"/>
                    </a:lnTo>
                    <a:lnTo>
                      <a:pt x="21546" y="10099"/>
                    </a:lnTo>
                    <a:lnTo>
                      <a:pt x="21546" y="9818"/>
                    </a:lnTo>
                    <a:lnTo>
                      <a:pt x="21493" y="9257"/>
                    </a:lnTo>
                    <a:lnTo>
                      <a:pt x="21386" y="8696"/>
                    </a:lnTo>
                    <a:lnTo>
                      <a:pt x="21225" y="8135"/>
                    </a:lnTo>
                    <a:lnTo>
                      <a:pt x="21118" y="7574"/>
                    </a:lnTo>
                    <a:lnTo>
                      <a:pt x="20957" y="7294"/>
                    </a:lnTo>
                    <a:lnTo>
                      <a:pt x="20742" y="6732"/>
                    </a:lnTo>
                    <a:lnTo>
                      <a:pt x="20582" y="6171"/>
                    </a:lnTo>
                    <a:lnTo>
                      <a:pt x="20314" y="5610"/>
                    </a:lnTo>
                    <a:lnTo>
                      <a:pt x="20046" y="5330"/>
                    </a:lnTo>
                    <a:lnTo>
                      <a:pt x="19724" y="4769"/>
                    </a:lnTo>
                    <a:lnTo>
                      <a:pt x="19456" y="4208"/>
                    </a:lnTo>
                    <a:lnTo>
                      <a:pt x="19134" y="3927"/>
                    </a:lnTo>
                    <a:lnTo>
                      <a:pt x="18813" y="3647"/>
                    </a:lnTo>
                    <a:lnTo>
                      <a:pt x="18438" y="3086"/>
                    </a:lnTo>
                    <a:lnTo>
                      <a:pt x="18063" y="2805"/>
                    </a:lnTo>
                    <a:lnTo>
                      <a:pt x="17687" y="2244"/>
                    </a:lnTo>
                    <a:lnTo>
                      <a:pt x="17259" y="1964"/>
                    </a:lnTo>
                    <a:lnTo>
                      <a:pt x="16883" y="1683"/>
                    </a:lnTo>
                    <a:lnTo>
                      <a:pt x="15919" y="1403"/>
                    </a:lnTo>
                    <a:lnTo>
                      <a:pt x="15007" y="842"/>
                    </a:lnTo>
                    <a:lnTo>
                      <a:pt x="13989" y="281"/>
                    </a:lnTo>
                    <a:lnTo>
                      <a:pt x="12971" y="0"/>
                    </a:lnTo>
                    <a:lnTo>
                      <a:pt x="11952" y="0"/>
                    </a:lnTo>
                    <a:lnTo>
                      <a:pt x="10827" y="0"/>
                    </a:lnTo>
                    <a:close/>
                    <a:moveTo>
                      <a:pt x="10827" y="0"/>
                    </a:moveTo>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5" name="Freeform 73"/>
              <p:cNvSpPr>
                <a:spLocks/>
              </p:cNvSpPr>
              <p:nvPr/>
            </p:nvSpPr>
            <p:spPr bwMode="auto">
              <a:xfrm>
                <a:off x="1311" y="681"/>
                <a:ext cx="403"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0827" y="0"/>
                    </a:moveTo>
                    <a:lnTo>
                      <a:pt x="9701" y="0"/>
                    </a:lnTo>
                    <a:lnTo>
                      <a:pt x="8629" y="0"/>
                    </a:lnTo>
                    <a:lnTo>
                      <a:pt x="7611" y="281"/>
                    </a:lnTo>
                    <a:lnTo>
                      <a:pt x="6593" y="842"/>
                    </a:lnTo>
                    <a:lnTo>
                      <a:pt x="5681" y="1403"/>
                    </a:lnTo>
                    <a:lnTo>
                      <a:pt x="4717" y="1683"/>
                    </a:lnTo>
                    <a:lnTo>
                      <a:pt x="4341" y="1964"/>
                    </a:lnTo>
                    <a:lnTo>
                      <a:pt x="3913" y="2244"/>
                    </a:lnTo>
                    <a:lnTo>
                      <a:pt x="3537" y="2805"/>
                    </a:lnTo>
                    <a:lnTo>
                      <a:pt x="3162" y="3086"/>
                    </a:lnTo>
                    <a:lnTo>
                      <a:pt x="2787" y="3647"/>
                    </a:lnTo>
                    <a:lnTo>
                      <a:pt x="2466" y="3927"/>
                    </a:lnTo>
                    <a:lnTo>
                      <a:pt x="2144" y="4208"/>
                    </a:lnTo>
                    <a:lnTo>
                      <a:pt x="1876" y="4769"/>
                    </a:lnTo>
                    <a:lnTo>
                      <a:pt x="1554" y="5330"/>
                    </a:lnTo>
                    <a:lnTo>
                      <a:pt x="1286" y="5610"/>
                    </a:lnTo>
                    <a:lnTo>
                      <a:pt x="1018" y="6171"/>
                    </a:lnTo>
                    <a:lnTo>
                      <a:pt x="858" y="6732"/>
                    </a:lnTo>
                    <a:lnTo>
                      <a:pt x="643" y="7294"/>
                    </a:lnTo>
                    <a:lnTo>
                      <a:pt x="482" y="7574"/>
                    </a:lnTo>
                    <a:lnTo>
                      <a:pt x="375" y="8135"/>
                    </a:lnTo>
                    <a:lnTo>
                      <a:pt x="214" y="8696"/>
                    </a:lnTo>
                    <a:lnTo>
                      <a:pt x="107" y="9257"/>
                    </a:lnTo>
                    <a:lnTo>
                      <a:pt x="54" y="9818"/>
                    </a:lnTo>
                    <a:lnTo>
                      <a:pt x="0" y="10099"/>
                    </a:lnTo>
                    <a:lnTo>
                      <a:pt x="0" y="10940"/>
                    </a:lnTo>
                    <a:lnTo>
                      <a:pt x="0" y="11501"/>
                    </a:lnTo>
                    <a:lnTo>
                      <a:pt x="54" y="11782"/>
                    </a:lnTo>
                    <a:lnTo>
                      <a:pt x="107" y="12623"/>
                    </a:lnTo>
                    <a:lnTo>
                      <a:pt x="214" y="13184"/>
                    </a:lnTo>
                    <a:lnTo>
                      <a:pt x="375" y="13465"/>
                    </a:lnTo>
                    <a:lnTo>
                      <a:pt x="482" y="14306"/>
                    </a:lnTo>
                    <a:lnTo>
                      <a:pt x="643" y="14587"/>
                    </a:lnTo>
                    <a:lnTo>
                      <a:pt x="858" y="15148"/>
                    </a:lnTo>
                    <a:lnTo>
                      <a:pt x="1018" y="15429"/>
                    </a:lnTo>
                    <a:lnTo>
                      <a:pt x="1286" y="16270"/>
                    </a:lnTo>
                    <a:lnTo>
                      <a:pt x="1554" y="16551"/>
                    </a:lnTo>
                    <a:lnTo>
                      <a:pt x="1876" y="17112"/>
                    </a:lnTo>
                    <a:lnTo>
                      <a:pt x="2144" y="17392"/>
                    </a:lnTo>
                    <a:lnTo>
                      <a:pt x="2466" y="17673"/>
                    </a:lnTo>
                    <a:lnTo>
                      <a:pt x="2787" y="18234"/>
                    </a:lnTo>
                    <a:lnTo>
                      <a:pt x="3162" y="18795"/>
                    </a:lnTo>
                    <a:lnTo>
                      <a:pt x="3537" y="19075"/>
                    </a:lnTo>
                    <a:lnTo>
                      <a:pt x="3913" y="19356"/>
                    </a:lnTo>
                    <a:lnTo>
                      <a:pt x="4341" y="19636"/>
                    </a:lnTo>
                    <a:lnTo>
                      <a:pt x="4717" y="20197"/>
                    </a:lnTo>
                    <a:lnTo>
                      <a:pt x="5681" y="20478"/>
                    </a:lnTo>
                    <a:lnTo>
                      <a:pt x="6593" y="21039"/>
                    </a:lnTo>
                    <a:lnTo>
                      <a:pt x="7611" y="21319"/>
                    </a:lnTo>
                    <a:lnTo>
                      <a:pt x="8629" y="21600"/>
                    </a:lnTo>
                    <a:lnTo>
                      <a:pt x="9701" y="21600"/>
                    </a:lnTo>
                    <a:lnTo>
                      <a:pt x="10827" y="21600"/>
                    </a:lnTo>
                    <a:lnTo>
                      <a:pt x="11952" y="21600"/>
                    </a:lnTo>
                    <a:lnTo>
                      <a:pt x="12971" y="21600"/>
                    </a:lnTo>
                    <a:lnTo>
                      <a:pt x="13989" y="21319"/>
                    </a:lnTo>
                    <a:lnTo>
                      <a:pt x="15007" y="21039"/>
                    </a:lnTo>
                    <a:lnTo>
                      <a:pt x="15919" y="20478"/>
                    </a:lnTo>
                    <a:lnTo>
                      <a:pt x="16883" y="20197"/>
                    </a:lnTo>
                    <a:lnTo>
                      <a:pt x="17259" y="19636"/>
                    </a:lnTo>
                    <a:lnTo>
                      <a:pt x="17687" y="19356"/>
                    </a:lnTo>
                    <a:lnTo>
                      <a:pt x="18063" y="19075"/>
                    </a:lnTo>
                    <a:lnTo>
                      <a:pt x="18438" y="18795"/>
                    </a:lnTo>
                    <a:lnTo>
                      <a:pt x="18813" y="18234"/>
                    </a:lnTo>
                    <a:lnTo>
                      <a:pt x="19134" y="17673"/>
                    </a:lnTo>
                    <a:lnTo>
                      <a:pt x="19456" y="17392"/>
                    </a:lnTo>
                    <a:lnTo>
                      <a:pt x="19724" y="17112"/>
                    </a:lnTo>
                    <a:lnTo>
                      <a:pt x="20046" y="16551"/>
                    </a:lnTo>
                    <a:lnTo>
                      <a:pt x="20314" y="16270"/>
                    </a:lnTo>
                    <a:lnTo>
                      <a:pt x="20582" y="15429"/>
                    </a:lnTo>
                    <a:lnTo>
                      <a:pt x="20742" y="15148"/>
                    </a:lnTo>
                    <a:lnTo>
                      <a:pt x="20957" y="14587"/>
                    </a:lnTo>
                    <a:lnTo>
                      <a:pt x="21118" y="14306"/>
                    </a:lnTo>
                    <a:lnTo>
                      <a:pt x="21225" y="13465"/>
                    </a:lnTo>
                    <a:lnTo>
                      <a:pt x="21386" y="13184"/>
                    </a:lnTo>
                    <a:lnTo>
                      <a:pt x="21493" y="12623"/>
                    </a:lnTo>
                    <a:lnTo>
                      <a:pt x="21546" y="11782"/>
                    </a:lnTo>
                    <a:lnTo>
                      <a:pt x="21546" y="11501"/>
                    </a:lnTo>
                    <a:lnTo>
                      <a:pt x="21600" y="10940"/>
                    </a:lnTo>
                    <a:lnTo>
                      <a:pt x="21546" y="10099"/>
                    </a:lnTo>
                    <a:lnTo>
                      <a:pt x="21546" y="9818"/>
                    </a:lnTo>
                    <a:lnTo>
                      <a:pt x="21493" y="9257"/>
                    </a:lnTo>
                    <a:lnTo>
                      <a:pt x="21386" y="8696"/>
                    </a:lnTo>
                    <a:lnTo>
                      <a:pt x="21225" y="8135"/>
                    </a:lnTo>
                    <a:lnTo>
                      <a:pt x="21118" y="7574"/>
                    </a:lnTo>
                    <a:lnTo>
                      <a:pt x="20957" y="7294"/>
                    </a:lnTo>
                    <a:lnTo>
                      <a:pt x="20742" y="6732"/>
                    </a:lnTo>
                    <a:lnTo>
                      <a:pt x="20582" y="6171"/>
                    </a:lnTo>
                    <a:lnTo>
                      <a:pt x="20314" y="5610"/>
                    </a:lnTo>
                    <a:lnTo>
                      <a:pt x="20046" y="5330"/>
                    </a:lnTo>
                    <a:lnTo>
                      <a:pt x="19724" y="4769"/>
                    </a:lnTo>
                    <a:lnTo>
                      <a:pt x="19456" y="4208"/>
                    </a:lnTo>
                    <a:lnTo>
                      <a:pt x="19134" y="3927"/>
                    </a:lnTo>
                    <a:lnTo>
                      <a:pt x="18813" y="3647"/>
                    </a:lnTo>
                    <a:lnTo>
                      <a:pt x="18438" y="3086"/>
                    </a:lnTo>
                    <a:lnTo>
                      <a:pt x="18063" y="2805"/>
                    </a:lnTo>
                    <a:lnTo>
                      <a:pt x="17687" y="2244"/>
                    </a:lnTo>
                    <a:lnTo>
                      <a:pt x="17259" y="1964"/>
                    </a:lnTo>
                    <a:lnTo>
                      <a:pt x="16883" y="1683"/>
                    </a:lnTo>
                    <a:lnTo>
                      <a:pt x="15919" y="1403"/>
                    </a:lnTo>
                    <a:lnTo>
                      <a:pt x="15007" y="842"/>
                    </a:lnTo>
                    <a:lnTo>
                      <a:pt x="13989" y="281"/>
                    </a:lnTo>
                    <a:lnTo>
                      <a:pt x="12971" y="0"/>
                    </a:lnTo>
                    <a:lnTo>
                      <a:pt x="11952" y="0"/>
                    </a:lnTo>
                    <a:lnTo>
                      <a:pt x="10827"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6" name="Line 74"/>
              <p:cNvSpPr>
                <a:spLocks noChangeShapeType="1"/>
              </p:cNvSpPr>
              <p:nvPr/>
            </p:nvSpPr>
            <p:spPr bwMode="auto">
              <a:xfrm>
                <a:off x="1311" y="674"/>
                <a:ext cx="1" cy="4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7" name="Line 75"/>
              <p:cNvSpPr>
                <a:spLocks noChangeShapeType="1"/>
              </p:cNvSpPr>
              <p:nvPr/>
            </p:nvSpPr>
            <p:spPr bwMode="auto">
              <a:xfrm>
                <a:off x="1714" y="674"/>
                <a:ext cx="1" cy="4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8" name="Rectangle 76"/>
              <p:cNvSpPr>
                <a:spLocks/>
              </p:cNvSpPr>
              <p:nvPr/>
            </p:nvSpPr>
            <p:spPr bwMode="auto">
              <a:xfrm>
                <a:off x="1311" y="674"/>
                <a:ext cx="400" cy="4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99" name="Rectangle 77"/>
              <p:cNvSpPr>
                <a:spLocks/>
              </p:cNvSpPr>
              <p:nvPr/>
            </p:nvSpPr>
            <p:spPr bwMode="auto">
              <a:xfrm>
                <a:off x="1533" y="692"/>
                <a:ext cx="3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charset="0"/>
                    <a:ea typeface="ヒラギノ角ゴ ProN W3" charset="0"/>
                    <a:cs typeface="Times New Roman" charset="0"/>
                    <a:sym typeface="Times New Roman" charset="0"/>
                  </a:rPr>
                  <a:t> </a:t>
                </a:r>
              </a:p>
            </p:txBody>
          </p:sp>
          <p:sp>
            <p:nvSpPr>
              <p:cNvPr id="39000" name="AutoShape 78"/>
              <p:cNvSpPr>
                <a:spLocks/>
              </p:cNvSpPr>
              <p:nvPr/>
            </p:nvSpPr>
            <p:spPr bwMode="auto">
              <a:xfrm>
                <a:off x="1307" y="618"/>
                <a:ext cx="404"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10800" y="0"/>
                    </a:moveTo>
                    <a:lnTo>
                      <a:pt x="9677" y="0"/>
                    </a:lnTo>
                    <a:lnTo>
                      <a:pt x="8608" y="237"/>
                    </a:lnTo>
                    <a:lnTo>
                      <a:pt x="7646" y="712"/>
                    </a:lnTo>
                    <a:lnTo>
                      <a:pt x="6630" y="949"/>
                    </a:lnTo>
                    <a:lnTo>
                      <a:pt x="5667" y="1424"/>
                    </a:lnTo>
                    <a:lnTo>
                      <a:pt x="4758" y="1899"/>
                    </a:lnTo>
                    <a:lnTo>
                      <a:pt x="4384" y="2374"/>
                    </a:lnTo>
                    <a:lnTo>
                      <a:pt x="3956" y="2611"/>
                    </a:lnTo>
                    <a:lnTo>
                      <a:pt x="3582" y="2848"/>
                    </a:lnTo>
                    <a:lnTo>
                      <a:pt x="3208" y="3086"/>
                    </a:lnTo>
                    <a:lnTo>
                      <a:pt x="2834" y="3560"/>
                    </a:lnTo>
                    <a:lnTo>
                      <a:pt x="2513" y="4035"/>
                    </a:lnTo>
                    <a:lnTo>
                      <a:pt x="2192" y="4510"/>
                    </a:lnTo>
                    <a:lnTo>
                      <a:pt x="1871" y="4747"/>
                    </a:lnTo>
                    <a:lnTo>
                      <a:pt x="1550" y="5222"/>
                    </a:lnTo>
                    <a:lnTo>
                      <a:pt x="1337" y="5697"/>
                    </a:lnTo>
                    <a:lnTo>
                      <a:pt x="1069" y="6171"/>
                    </a:lnTo>
                    <a:lnTo>
                      <a:pt x="855" y="6646"/>
                    </a:lnTo>
                    <a:lnTo>
                      <a:pt x="695" y="6884"/>
                    </a:lnTo>
                    <a:lnTo>
                      <a:pt x="481" y="7596"/>
                    </a:lnTo>
                    <a:lnTo>
                      <a:pt x="374" y="8070"/>
                    </a:lnTo>
                    <a:lnTo>
                      <a:pt x="267" y="8545"/>
                    </a:lnTo>
                    <a:lnTo>
                      <a:pt x="107" y="9257"/>
                    </a:lnTo>
                    <a:lnTo>
                      <a:pt x="53" y="9732"/>
                    </a:lnTo>
                    <a:lnTo>
                      <a:pt x="0" y="10207"/>
                    </a:lnTo>
                    <a:lnTo>
                      <a:pt x="0" y="10919"/>
                    </a:lnTo>
                    <a:lnTo>
                      <a:pt x="0" y="11393"/>
                    </a:lnTo>
                    <a:lnTo>
                      <a:pt x="53" y="11868"/>
                    </a:lnTo>
                    <a:lnTo>
                      <a:pt x="107" y="12580"/>
                    </a:lnTo>
                    <a:lnTo>
                      <a:pt x="267" y="13055"/>
                    </a:lnTo>
                    <a:lnTo>
                      <a:pt x="374" y="13530"/>
                    </a:lnTo>
                    <a:lnTo>
                      <a:pt x="481" y="14004"/>
                    </a:lnTo>
                    <a:lnTo>
                      <a:pt x="695" y="14479"/>
                    </a:lnTo>
                    <a:lnTo>
                      <a:pt x="855" y="14954"/>
                    </a:lnTo>
                    <a:lnTo>
                      <a:pt x="1069" y="15666"/>
                    </a:lnTo>
                    <a:lnTo>
                      <a:pt x="1337" y="15903"/>
                    </a:lnTo>
                    <a:lnTo>
                      <a:pt x="1550" y="16378"/>
                    </a:lnTo>
                    <a:lnTo>
                      <a:pt x="1871" y="16853"/>
                    </a:lnTo>
                    <a:lnTo>
                      <a:pt x="2192" y="17327"/>
                    </a:lnTo>
                    <a:lnTo>
                      <a:pt x="2513" y="17802"/>
                    </a:lnTo>
                    <a:lnTo>
                      <a:pt x="2834" y="18040"/>
                    </a:lnTo>
                    <a:lnTo>
                      <a:pt x="3208" y="18277"/>
                    </a:lnTo>
                    <a:lnTo>
                      <a:pt x="3582" y="18989"/>
                    </a:lnTo>
                    <a:lnTo>
                      <a:pt x="3956" y="19226"/>
                    </a:lnTo>
                    <a:lnTo>
                      <a:pt x="4384" y="19464"/>
                    </a:lnTo>
                    <a:lnTo>
                      <a:pt x="4758" y="19701"/>
                    </a:lnTo>
                    <a:lnTo>
                      <a:pt x="5667" y="20176"/>
                    </a:lnTo>
                    <a:lnTo>
                      <a:pt x="6630" y="20888"/>
                    </a:lnTo>
                    <a:lnTo>
                      <a:pt x="7646" y="21125"/>
                    </a:lnTo>
                    <a:lnTo>
                      <a:pt x="8608" y="21363"/>
                    </a:lnTo>
                    <a:lnTo>
                      <a:pt x="9677" y="21600"/>
                    </a:lnTo>
                    <a:lnTo>
                      <a:pt x="10800" y="21600"/>
                    </a:lnTo>
                    <a:lnTo>
                      <a:pt x="11923" y="21600"/>
                    </a:lnTo>
                    <a:lnTo>
                      <a:pt x="12992" y="21363"/>
                    </a:lnTo>
                    <a:lnTo>
                      <a:pt x="14008" y="21125"/>
                    </a:lnTo>
                    <a:lnTo>
                      <a:pt x="14970" y="20888"/>
                    </a:lnTo>
                    <a:lnTo>
                      <a:pt x="15933" y="20176"/>
                    </a:lnTo>
                    <a:lnTo>
                      <a:pt x="16842" y="19701"/>
                    </a:lnTo>
                    <a:lnTo>
                      <a:pt x="17216" y="19464"/>
                    </a:lnTo>
                    <a:lnTo>
                      <a:pt x="17644" y="19226"/>
                    </a:lnTo>
                    <a:lnTo>
                      <a:pt x="18018" y="18989"/>
                    </a:lnTo>
                    <a:lnTo>
                      <a:pt x="18392" y="18277"/>
                    </a:lnTo>
                    <a:lnTo>
                      <a:pt x="18766" y="18040"/>
                    </a:lnTo>
                    <a:lnTo>
                      <a:pt x="19087" y="17802"/>
                    </a:lnTo>
                    <a:lnTo>
                      <a:pt x="19408" y="17327"/>
                    </a:lnTo>
                    <a:lnTo>
                      <a:pt x="19729" y="16853"/>
                    </a:lnTo>
                    <a:lnTo>
                      <a:pt x="20050" y="16378"/>
                    </a:lnTo>
                    <a:lnTo>
                      <a:pt x="20263" y="15903"/>
                    </a:lnTo>
                    <a:lnTo>
                      <a:pt x="20531" y="15666"/>
                    </a:lnTo>
                    <a:lnTo>
                      <a:pt x="20745" y="14954"/>
                    </a:lnTo>
                    <a:lnTo>
                      <a:pt x="20905" y="14479"/>
                    </a:lnTo>
                    <a:lnTo>
                      <a:pt x="21119" y="14004"/>
                    </a:lnTo>
                    <a:lnTo>
                      <a:pt x="21226" y="13530"/>
                    </a:lnTo>
                    <a:lnTo>
                      <a:pt x="21333" y="13055"/>
                    </a:lnTo>
                    <a:lnTo>
                      <a:pt x="21493" y="12580"/>
                    </a:lnTo>
                    <a:lnTo>
                      <a:pt x="21547" y="11868"/>
                    </a:lnTo>
                    <a:lnTo>
                      <a:pt x="21600" y="11393"/>
                    </a:lnTo>
                    <a:lnTo>
                      <a:pt x="21600" y="10919"/>
                    </a:lnTo>
                    <a:lnTo>
                      <a:pt x="21600" y="10207"/>
                    </a:lnTo>
                    <a:lnTo>
                      <a:pt x="21547" y="9732"/>
                    </a:lnTo>
                    <a:lnTo>
                      <a:pt x="21493" y="9257"/>
                    </a:lnTo>
                    <a:lnTo>
                      <a:pt x="21333" y="8545"/>
                    </a:lnTo>
                    <a:lnTo>
                      <a:pt x="21226" y="8070"/>
                    </a:lnTo>
                    <a:lnTo>
                      <a:pt x="21119" y="7596"/>
                    </a:lnTo>
                    <a:lnTo>
                      <a:pt x="20905" y="6884"/>
                    </a:lnTo>
                    <a:lnTo>
                      <a:pt x="20745" y="6646"/>
                    </a:lnTo>
                    <a:lnTo>
                      <a:pt x="20531" y="6171"/>
                    </a:lnTo>
                    <a:lnTo>
                      <a:pt x="20263" y="5697"/>
                    </a:lnTo>
                    <a:lnTo>
                      <a:pt x="20050" y="5222"/>
                    </a:lnTo>
                    <a:lnTo>
                      <a:pt x="19729" y="4747"/>
                    </a:lnTo>
                    <a:lnTo>
                      <a:pt x="19408" y="4510"/>
                    </a:lnTo>
                    <a:lnTo>
                      <a:pt x="19087" y="4035"/>
                    </a:lnTo>
                    <a:lnTo>
                      <a:pt x="18766" y="3560"/>
                    </a:lnTo>
                    <a:lnTo>
                      <a:pt x="18392" y="3086"/>
                    </a:lnTo>
                    <a:lnTo>
                      <a:pt x="18018" y="2848"/>
                    </a:lnTo>
                    <a:lnTo>
                      <a:pt x="17644" y="2611"/>
                    </a:lnTo>
                    <a:lnTo>
                      <a:pt x="17216" y="2374"/>
                    </a:lnTo>
                    <a:lnTo>
                      <a:pt x="16842" y="1899"/>
                    </a:lnTo>
                    <a:lnTo>
                      <a:pt x="15933" y="1424"/>
                    </a:lnTo>
                    <a:lnTo>
                      <a:pt x="14970" y="949"/>
                    </a:lnTo>
                    <a:lnTo>
                      <a:pt x="14008" y="712"/>
                    </a:lnTo>
                    <a:lnTo>
                      <a:pt x="12992" y="237"/>
                    </a:lnTo>
                    <a:lnTo>
                      <a:pt x="11923" y="0"/>
                    </a:lnTo>
                    <a:lnTo>
                      <a:pt x="10800" y="0"/>
                    </a:lnTo>
                    <a:close/>
                    <a:moveTo>
                      <a:pt x="10800" y="0"/>
                    </a:moveTo>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1" name="Freeform 79"/>
              <p:cNvSpPr>
                <a:spLocks/>
              </p:cNvSpPr>
              <p:nvPr/>
            </p:nvSpPr>
            <p:spPr bwMode="auto">
              <a:xfrm>
                <a:off x="1307" y="618"/>
                <a:ext cx="404"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0800" y="0"/>
                    </a:moveTo>
                    <a:lnTo>
                      <a:pt x="9677" y="0"/>
                    </a:lnTo>
                    <a:lnTo>
                      <a:pt x="8608" y="237"/>
                    </a:lnTo>
                    <a:lnTo>
                      <a:pt x="7646" y="712"/>
                    </a:lnTo>
                    <a:lnTo>
                      <a:pt x="6630" y="949"/>
                    </a:lnTo>
                    <a:lnTo>
                      <a:pt x="5667" y="1424"/>
                    </a:lnTo>
                    <a:lnTo>
                      <a:pt x="4758" y="1899"/>
                    </a:lnTo>
                    <a:lnTo>
                      <a:pt x="4384" y="2374"/>
                    </a:lnTo>
                    <a:lnTo>
                      <a:pt x="3956" y="2611"/>
                    </a:lnTo>
                    <a:lnTo>
                      <a:pt x="3582" y="2848"/>
                    </a:lnTo>
                    <a:lnTo>
                      <a:pt x="3208" y="3086"/>
                    </a:lnTo>
                    <a:lnTo>
                      <a:pt x="2834" y="3560"/>
                    </a:lnTo>
                    <a:lnTo>
                      <a:pt x="2513" y="4035"/>
                    </a:lnTo>
                    <a:lnTo>
                      <a:pt x="2192" y="4510"/>
                    </a:lnTo>
                    <a:lnTo>
                      <a:pt x="1871" y="4747"/>
                    </a:lnTo>
                    <a:lnTo>
                      <a:pt x="1550" y="5222"/>
                    </a:lnTo>
                    <a:lnTo>
                      <a:pt x="1337" y="5697"/>
                    </a:lnTo>
                    <a:lnTo>
                      <a:pt x="1069" y="6171"/>
                    </a:lnTo>
                    <a:lnTo>
                      <a:pt x="855" y="6646"/>
                    </a:lnTo>
                    <a:lnTo>
                      <a:pt x="695" y="6884"/>
                    </a:lnTo>
                    <a:lnTo>
                      <a:pt x="481" y="7596"/>
                    </a:lnTo>
                    <a:lnTo>
                      <a:pt x="374" y="8070"/>
                    </a:lnTo>
                    <a:lnTo>
                      <a:pt x="267" y="8545"/>
                    </a:lnTo>
                    <a:lnTo>
                      <a:pt x="107" y="9257"/>
                    </a:lnTo>
                    <a:lnTo>
                      <a:pt x="53" y="9732"/>
                    </a:lnTo>
                    <a:lnTo>
                      <a:pt x="0" y="10207"/>
                    </a:lnTo>
                    <a:lnTo>
                      <a:pt x="0" y="10919"/>
                    </a:lnTo>
                    <a:lnTo>
                      <a:pt x="0" y="11393"/>
                    </a:lnTo>
                    <a:lnTo>
                      <a:pt x="53" y="11868"/>
                    </a:lnTo>
                    <a:lnTo>
                      <a:pt x="107" y="12580"/>
                    </a:lnTo>
                    <a:lnTo>
                      <a:pt x="267" y="13055"/>
                    </a:lnTo>
                    <a:lnTo>
                      <a:pt x="374" y="13530"/>
                    </a:lnTo>
                    <a:lnTo>
                      <a:pt x="481" y="14004"/>
                    </a:lnTo>
                    <a:lnTo>
                      <a:pt x="695" y="14479"/>
                    </a:lnTo>
                    <a:lnTo>
                      <a:pt x="855" y="14954"/>
                    </a:lnTo>
                    <a:lnTo>
                      <a:pt x="1069" y="15666"/>
                    </a:lnTo>
                    <a:lnTo>
                      <a:pt x="1337" y="15903"/>
                    </a:lnTo>
                    <a:lnTo>
                      <a:pt x="1550" y="16378"/>
                    </a:lnTo>
                    <a:lnTo>
                      <a:pt x="1871" y="16853"/>
                    </a:lnTo>
                    <a:lnTo>
                      <a:pt x="2192" y="17327"/>
                    </a:lnTo>
                    <a:lnTo>
                      <a:pt x="2513" y="17802"/>
                    </a:lnTo>
                    <a:lnTo>
                      <a:pt x="2834" y="18040"/>
                    </a:lnTo>
                    <a:lnTo>
                      <a:pt x="3208" y="18277"/>
                    </a:lnTo>
                    <a:lnTo>
                      <a:pt x="3582" y="18989"/>
                    </a:lnTo>
                    <a:lnTo>
                      <a:pt x="3956" y="19226"/>
                    </a:lnTo>
                    <a:lnTo>
                      <a:pt x="4384" y="19464"/>
                    </a:lnTo>
                    <a:lnTo>
                      <a:pt x="4758" y="19701"/>
                    </a:lnTo>
                    <a:lnTo>
                      <a:pt x="5667" y="20176"/>
                    </a:lnTo>
                    <a:lnTo>
                      <a:pt x="6630" y="20888"/>
                    </a:lnTo>
                    <a:lnTo>
                      <a:pt x="7646" y="21125"/>
                    </a:lnTo>
                    <a:lnTo>
                      <a:pt x="8608" y="21363"/>
                    </a:lnTo>
                    <a:lnTo>
                      <a:pt x="9677" y="21600"/>
                    </a:lnTo>
                    <a:lnTo>
                      <a:pt x="10800" y="21600"/>
                    </a:lnTo>
                    <a:lnTo>
                      <a:pt x="11923" y="21600"/>
                    </a:lnTo>
                    <a:lnTo>
                      <a:pt x="12992" y="21363"/>
                    </a:lnTo>
                    <a:lnTo>
                      <a:pt x="14008" y="21125"/>
                    </a:lnTo>
                    <a:lnTo>
                      <a:pt x="14970" y="20888"/>
                    </a:lnTo>
                    <a:lnTo>
                      <a:pt x="15933" y="20176"/>
                    </a:lnTo>
                    <a:lnTo>
                      <a:pt x="16842" y="19701"/>
                    </a:lnTo>
                    <a:lnTo>
                      <a:pt x="17216" y="19464"/>
                    </a:lnTo>
                    <a:lnTo>
                      <a:pt x="17644" y="19226"/>
                    </a:lnTo>
                    <a:lnTo>
                      <a:pt x="18018" y="18989"/>
                    </a:lnTo>
                    <a:lnTo>
                      <a:pt x="18392" y="18277"/>
                    </a:lnTo>
                    <a:lnTo>
                      <a:pt x="18766" y="18040"/>
                    </a:lnTo>
                    <a:lnTo>
                      <a:pt x="19087" y="17802"/>
                    </a:lnTo>
                    <a:lnTo>
                      <a:pt x="19408" y="17327"/>
                    </a:lnTo>
                    <a:lnTo>
                      <a:pt x="19729" y="16853"/>
                    </a:lnTo>
                    <a:lnTo>
                      <a:pt x="20050" y="16378"/>
                    </a:lnTo>
                    <a:lnTo>
                      <a:pt x="20263" y="15903"/>
                    </a:lnTo>
                    <a:lnTo>
                      <a:pt x="20531" y="15666"/>
                    </a:lnTo>
                    <a:lnTo>
                      <a:pt x="20745" y="14954"/>
                    </a:lnTo>
                    <a:lnTo>
                      <a:pt x="20905" y="14479"/>
                    </a:lnTo>
                    <a:lnTo>
                      <a:pt x="21119" y="14004"/>
                    </a:lnTo>
                    <a:lnTo>
                      <a:pt x="21226" y="13530"/>
                    </a:lnTo>
                    <a:lnTo>
                      <a:pt x="21333" y="13055"/>
                    </a:lnTo>
                    <a:lnTo>
                      <a:pt x="21493" y="12580"/>
                    </a:lnTo>
                    <a:lnTo>
                      <a:pt x="21547" y="11868"/>
                    </a:lnTo>
                    <a:lnTo>
                      <a:pt x="21600" y="11393"/>
                    </a:lnTo>
                    <a:lnTo>
                      <a:pt x="21600" y="10919"/>
                    </a:lnTo>
                    <a:lnTo>
                      <a:pt x="21600" y="10207"/>
                    </a:lnTo>
                    <a:lnTo>
                      <a:pt x="21547" y="9732"/>
                    </a:lnTo>
                    <a:lnTo>
                      <a:pt x="21493" y="9257"/>
                    </a:lnTo>
                    <a:lnTo>
                      <a:pt x="21333" y="8545"/>
                    </a:lnTo>
                    <a:lnTo>
                      <a:pt x="21226" y="8070"/>
                    </a:lnTo>
                    <a:lnTo>
                      <a:pt x="21119" y="7596"/>
                    </a:lnTo>
                    <a:lnTo>
                      <a:pt x="20905" y="6884"/>
                    </a:lnTo>
                    <a:lnTo>
                      <a:pt x="20745" y="6646"/>
                    </a:lnTo>
                    <a:lnTo>
                      <a:pt x="20531" y="6171"/>
                    </a:lnTo>
                    <a:lnTo>
                      <a:pt x="20263" y="5697"/>
                    </a:lnTo>
                    <a:lnTo>
                      <a:pt x="20050" y="5222"/>
                    </a:lnTo>
                    <a:lnTo>
                      <a:pt x="19729" y="4747"/>
                    </a:lnTo>
                    <a:lnTo>
                      <a:pt x="19408" y="4510"/>
                    </a:lnTo>
                    <a:lnTo>
                      <a:pt x="19087" y="4035"/>
                    </a:lnTo>
                    <a:lnTo>
                      <a:pt x="18766" y="3560"/>
                    </a:lnTo>
                    <a:lnTo>
                      <a:pt x="18392" y="3086"/>
                    </a:lnTo>
                    <a:lnTo>
                      <a:pt x="18018" y="2848"/>
                    </a:lnTo>
                    <a:lnTo>
                      <a:pt x="17644" y="2611"/>
                    </a:lnTo>
                    <a:lnTo>
                      <a:pt x="17216" y="2374"/>
                    </a:lnTo>
                    <a:lnTo>
                      <a:pt x="16842" y="1899"/>
                    </a:lnTo>
                    <a:lnTo>
                      <a:pt x="15933" y="1424"/>
                    </a:lnTo>
                    <a:lnTo>
                      <a:pt x="14970" y="949"/>
                    </a:lnTo>
                    <a:lnTo>
                      <a:pt x="14008" y="712"/>
                    </a:lnTo>
                    <a:lnTo>
                      <a:pt x="12992" y="237"/>
                    </a:lnTo>
                    <a:lnTo>
                      <a:pt x="11923" y="0"/>
                    </a:lnTo>
                    <a:lnTo>
                      <a:pt x="10800" y="0"/>
                    </a:lnTo>
                  </a:path>
                </a:pathLst>
              </a:custGeom>
              <a:noFill/>
              <a:ln w="14288">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2" name="Line 80"/>
              <p:cNvSpPr>
                <a:spLocks noChangeShapeType="1"/>
              </p:cNvSpPr>
              <p:nvPr/>
            </p:nvSpPr>
            <p:spPr bwMode="auto">
              <a:xfrm>
                <a:off x="1542" y="691"/>
                <a:ext cx="63" cy="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3" name="Line 81"/>
              <p:cNvSpPr>
                <a:spLocks noChangeShapeType="1"/>
              </p:cNvSpPr>
              <p:nvPr/>
            </p:nvSpPr>
            <p:spPr bwMode="auto">
              <a:xfrm>
                <a:off x="1471" y="639"/>
                <a:ext cx="74" cy="52"/>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4" name="Line 82"/>
              <p:cNvSpPr>
                <a:spLocks noChangeShapeType="1"/>
              </p:cNvSpPr>
              <p:nvPr/>
            </p:nvSpPr>
            <p:spPr bwMode="auto">
              <a:xfrm>
                <a:off x="1405" y="689"/>
                <a:ext cx="71" cy="2"/>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5" name="Line 83"/>
              <p:cNvSpPr>
                <a:spLocks noChangeShapeType="1"/>
              </p:cNvSpPr>
              <p:nvPr/>
            </p:nvSpPr>
            <p:spPr bwMode="auto">
              <a:xfrm rot="10800000" flipH="1">
                <a:off x="1471" y="638"/>
                <a:ext cx="74" cy="5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6" name="Line 84"/>
              <p:cNvSpPr>
                <a:spLocks noChangeShapeType="1"/>
              </p:cNvSpPr>
              <p:nvPr/>
            </p:nvSpPr>
            <p:spPr bwMode="auto">
              <a:xfrm>
                <a:off x="483" y="284"/>
                <a:ext cx="1" cy="547"/>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7" name="Line 85"/>
              <p:cNvSpPr>
                <a:spLocks noChangeShapeType="1"/>
              </p:cNvSpPr>
              <p:nvPr/>
            </p:nvSpPr>
            <p:spPr bwMode="auto">
              <a:xfrm>
                <a:off x="338" y="284"/>
                <a:ext cx="145"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8" name="Line 86"/>
              <p:cNvSpPr>
                <a:spLocks noChangeShapeType="1"/>
              </p:cNvSpPr>
              <p:nvPr/>
            </p:nvSpPr>
            <p:spPr bwMode="auto">
              <a:xfrm>
                <a:off x="338" y="605"/>
                <a:ext cx="145"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09" name="Line 87"/>
              <p:cNvSpPr>
                <a:spLocks noChangeShapeType="1"/>
              </p:cNvSpPr>
              <p:nvPr/>
            </p:nvSpPr>
            <p:spPr bwMode="auto">
              <a:xfrm>
                <a:off x="338" y="828"/>
                <a:ext cx="145"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0" name="Line 88"/>
              <p:cNvSpPr>
                <a:spLocks noChangeShapeType="1"/>
              </p:cNvSpPr>
              <p:nvPr/>
            </p:nvSpPr>
            <p:spPr bwMode="auto">
              <a:xfrm>
                <a:off x="483" y="571"/>
                <a:ext cx="116"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1" name="Line 89"/>
              <p:cNvSpPr>
                <a:spLocks noChangeShapeType="1"/>
              </p:cNvSpPr>
              <p:nvPr/>
            </p:nvSpPr>
            <p:spPr bwMode="auto">
              <a:xfrm>
                <a:off x="928" y="583"/>
                <a:ext cx="115"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2" name="Line 90"/>
              <p:cNvSpPr>
                <a:spLocks noChangeShapeType="1"/>
              </p:cNvSpPr>
              <p:nvPr/>
            </p:nvSpPr>
            <p:spPr bwMode="auto">
              <a:xfrm>
                <a:off x="1045" y="341"/>
                <a:ext cx="1" cy="490"/>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3" name="Line 91"/>
              <p:cNvSpPr>
                <a:spLocks noChangeShapeType="1"/>
              </p:cNvSpPr>
              <p:nvPr/>
            </p:nvSpPr>
            <p:spPr bwMode="auto">
              <a:xfrm>
                <a:off x="899" y="341"/>
                <a:ext cx="14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4" name="Line 92"/>
              <p:cNvSpPr>
                <a:spLocks noChangeShapeType="1"/>
              </p:cNvSpPr>
              <p:nvPr/>
            </p:nvSpPr>
            <p:spPr bwMode="auto">
              <a:xfrm>
                <a:off x="899" y="831"/>
                <a:ext cx="14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5" name="AutoShape 93"/>
              <p:cNvSpPr>
                <a:spLocks/>
              </p:cNvSpPr>
              <p:nvPr/>
            </p:nvSpPr>
            <p:spPr bwMode="auto">
              <a:xfrm>
                <a:off x="86" y="492"/>
                <a:ext cx="249"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600"/>
                  <a:gd name="T109" fmla="*/ 0 h 21600"/>
                  <a:gd name="T110" fmla="*/ 21600 w 21600"/>
                  <a:gd name="T111" fmla="*/ 21600 h 216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600" h="21600">
                    <a:moveTo>
                      <a:pt x="5899" y="2804"/>
                    </a:moveTo>
                    <a:lnTo>
                      <a:pt x="6072" y="1454"/>
                    </a:lnTo>
                    <a:lnTo>
                      <a:pt x="6246" y="1454"/>
                    </a:lnTo>
                    <a:lnTo>
                      <a:pt x="6333" y="1454"/>
                    </a:lnTo>
                    <a:lnTo>
                      <a:pt x="6419" y="1246"/>
                    </a:lnTo>
                    <a:lnTo>
                      <a:pt x="6506" y="1246"/>
                    </a:lnTo>
                    <a:lnTo>
                      <a:pt x="6593" y="1246"/>
                    </a:lnTo>
                    <a:lnTo>
                      <a:pt x="6853" y="1142"/>
                    </a:lnTo>
                    <a:lnTo>
                      <a:pt x="7027" y="1142"/>
                    </a:lnTo>
                    <a:lnTo>
                      <a:pt x="7200" y="1038"/>
                    </a:lnTo>
                    <a:lnTo>
                      <a:pt x="7460" y="935"/>
                    </a:lnTo>
                    <a:lnTo>
                      <a:pt x="7634" y="935"/>
                    </a:lnTo>
                    <a:lnTo>
                      <a:pt x="7894" y="831"/>
                    </a:lnTo>
                    <a:lnTo>
                      <a:pt x="8241" y="831"/>
                    </a:lnTo>
                    <a:lnTo>
                      <a:pt x="8501" y="727"/>
                    </a:lnTo>
                    <a:lnTo>
                      <a:pt x="8935" y="519"/>
                    </a:lnTo>
                    <a:lnTo>
                      <a:pt x="9282" y="519"/>
                    </a:lnTo>
                    <a:lnTo>
                      <a:pt x="9629" y="415"/>
                    </a:lnTo>
                    <a:lnTo>
                      <a:pt x="10063" y="415"/>
                    </a:lnTo>
                    <a:lnTo>
                      <a:pt x="10496" y="312"/>
                    </a:lnTo>
                    <a:lnTo>
                      <a:pt x="10930" y="208"/>
                    </a:lnTo>
                    <a:lnTo>
                      <a:pt x="11451" y="208"/>
                    </a:lnTo>
                    <a:lnTo>
                      <a:pt x="11884" y="104"/>
                    </a:lnTo>
                    <a:lnTo>
                      <a:pt x="12492" y="104"/>
                    </a:lnTo>
                    <a:lnTo>
                      <a:pt x="13012" y="104"/>
                    </a:lnTo>
                    <a:lnTo>
                      <a:pt x="13619" y="0"/>
                    </a:lnTo>
                    <a:lnTo>
                      <a:pt x="14140" y="0"/>
                    </a:lnTo>
                    <a:lnTo>
                      <a:pt x="14747" y="0"/>
                    </a:lnTo>
                    <a:lnTo>
                      <a:pt x="15441" y="0"/>
                    </a:lnTo>
                    <a:lnTo>
                      <a:pt x="16048" y="0"/>
                    </a:lnTo>
                    <a:lnTo>
                      <a:pt x="16742" y="0"/>
                    </a:lnTo>
                    <a:lnTo>
                      <a:pt x="17436" y="0"/>
                    </a:lnTo>
                    <a:lnTo>
                      <a:pt x="18217" y="415"/>
                    </a:lnTo>
                    <a:lnTo>
                      <a:pt x="18043" y="2908"/>
                    </a:lnTo>
                    <a:lnTo>
                      <a:pt x="18217" y="3012"/>
                    </a:lnTo>
                    <a:lnTo>
                      <a:pt x="18477" y="3219"/>
                    </a:lnTo>
                    <a:lnTo>
                      <a:pt x="18737" y="3323"/>
                    </a:lnTo>
                    <a:lnTo>
                      <a:pt x="19084" y="3738"/>
                    </a:lnTo>
                    <a:lnTo>
                      <a:pt x="19258" y="4050"/>
                    </a:lnTo>
                    <a:lnTo>
                      <a:pt x="19431" y="4569"/>
                    </a:lnTo>
                    <a:lnTo>
                      <a:pt x="19605" y="5192"/>
                    </a:lnTo>
                    <a:lnTo>
                      <a:pt x="21253" y="6958"/>
                    </a:lnTo>
                    <a:lnTo>
                      <a:pt x="20819" y="11942"/>
                    </a:lnTo>
                    <a:lnTo>
                      <a:pt x="18043" y="13708"/>
                    </a:lnTo>
                    <a:lnTo>
                      <a:pt x="21427" y="14850"/>
                    </a:lnTo>
                    <a:lnTo>
                      <a:pt x="21427" y="15162"/>
                    </a:lnTo>
                    <a:lnTo>
                      <a:pt x="21513" y="15369"/>
                    </a:lnTo>
                    <a:lnTo>
                      <a:pt x="21513" y="15577"/>
                    </a:lnTo>
                    <a:lnTo>
                      <a:pt x="21600" y="15992"/>
                    </a:lnTo>
                    <a:lnTo>
                      <a:pt x="21513" y="16512"/>
                    </a:lnTo>
                    <a:lnTo>
                      <a:pt x="21427" y="16927"/>
                    </a:lnTo>
                    <a:lnTo>
                      <a:pt x="21166" y="17550"/>
                    </a:lnTo>
                    <a:lnTo>
                      <a:pt x="12492" y="21600"/>
                    </a:lnTo>
                    <a:lnTo>
                      <a:pt x="0" y="16823"/>
                    </a:lnTo>
                    <a:lnTo>
                      <a:pt x="260" y="16304"/>
                    </a:lnTo>
                    <a:lnTo>
                      <a:pt x="2169" y="15473"/>
                    </a:lnTo>
                    <a:lnTo>
                      <a:pt x="2169" y="2908"/>
                    </a:lnTo>
                    <a:lnTo>
                      <a:pt x="2255" y="2804"/>
                    </a:lnTo>
                    <a:lnTo>
                      <a:pt x="2342" y="2804"/>
                    </a:lnTo>
                    <a:lnTo>
                      <a:pt x="2429" y="2596"/>
                    </a:lnTo>
                    <a:lnTo>
                      <a:pt x="2689" y="2492"/>
                    </a:lnTo>
                    <a:lnTo>
                      <a:pt x="2776" y="2492"/>
                    </a:lnTo>
                    <a:lnTo>
                      <a:pt x="2949" y="2388"/>
                    </a:lnTo>
                    <a:lnTo>
                      <a:pt x="3210" y="2285"/>
                    </a:lnTo>
                    <a:lnTo>
                      <a:pt x="3470" y="2285"/>
                    </a:lnTo>
                    <a:lnTo>
                      <a:pt x="3643" y="2285"/>
                    </a:lnTo>
                    <a:lnTo>
                      <a:pt x="3990" y="2285"/>
                    </a:lnTo>
                    <a:lnTo>
                      <a:pt x="4251" y="2285"/>
                    </a:lnTo>
                    <a:lnTo>
                      <a:pt x="4598" y="2285"/>
                    </a:lnTo>
                    <a:lnTo>
                      <a:pt x="5031" y="2388"/>
                    </a:lnTo>
                    <a:lnTo>
                      <a:pt x="5292" y="2492"/>
                    </a:lnTo>
                    <a:lnTo>
                      <a:pt x="5899" y="2804"/>
                    </a:lnTo>
                    <a:close/>
                    <a:moveTo>
                      <a:pt x="5899" y="2804"/>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6" name="AutoShape 94"/>
              <p:cNvSpPr>
                <a:spLocks/>
              </p:cNvSpPr>
              <p:nvPr/>
            </p:nvSpPr>
            <p:spPr bwMode="auto">
              <a:xfrm>
                <a:off x="173" y="507"/>
                <a:ext cx="79"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600"/>
                  <a:gd name="T151" fmla="*/ 0 h 21600"/>
                  <a:gd name="T152" fmla="*/ 21600 w 21600"/>
                  <a:gd name="T153" fmla="*/ 21600 h 216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600" h="21600">
                    <a:moveTo>
                      <a:pt x="21327" y="712"/>
                    </a:moveTo>
                    <a:lnTo>
                      <a:pt x="21327" y="712"/>
                    </a:lnTo>
                    <a:lnTo>
                      <a:pt x="21053" y="712"/>
                    </a:lnTo>
                    <a:lnTo>
                      <a:pt x="20233" y="475"/>
                    </a:lnTo>
                    <a:lnTo>
                      <a:pt x="19686" y="475"/>
                    </a:lnTo>
                    <a:lnTo>
                      <a:pt x="18866" y="237"/>
                    </a:lnTo>
                    <a:lnTo>
                      <a:pt x="17772" y="237"/>
                    </a:lnTo>
                    <a:lnTo>
                      <a:pt x="16405" y="237"/>
                    </a:lnTo>
                    <a:lnTo>
                      <a:pt x="15311" y="0"/>
                    </a:lnTo>
                    <a:lnTo>
                      <a:pt x="13671" y="0"/>
                    </a:lnTo>
                    <a:lnTo>
                      <a:pt x="12030" y="0"/>
                    </a:lnTo>
                    <a:lnTo>
                      <a:pt x="10390" y="237"/>
                    </a:lnTo>
                    <a:lnTo>
                      <a:pt x="8476" y="475"/>
                    </a:lnTo>
                    <a:lnTo>
                      <a:pt x="6835" y="712"/>
                    </a:lnTo>
                    <a:lnTo>
                      <a:pt x="4922" y="1424"/>
                    </a:lnTo>
                    <a:lnTo>
                      <a:pt x="3008" y="1899"/>
                    </a:lnTo>
                    <a:lnTo>
                      <a:pt x="1094" y="2374"/>
                    </a:lnTo>
                    <a:lnTo>
                      <a:pt x="1094" y="3086"/>
                    </a:lnTo>
                    <a:lnTo>
                      <a:pt x="820" y="4035"/>
                    </a:lnTo>
                    <a:lnTo>
                      <a:pt x="273" y="6171"/>
                    </a:lnTo>
                    <a:lnTo>
                      <a:pt x="0" y="8308"/>
                    </a:lnTo>
                    <a:lnTo>
                      <a:pt x="0" y="11156"/>
                    </a:lnTo>
                    <a:lnTo>
                      <a:pt x="0" y="14004"/>
                    </a:lnTo>
                    <a:lnTo>
                      <a:pt x="547" y="17327"/>
                    </a:lnTo>
                    <a:lnTo>
                      <a:pt x="1641" y="21125"/>
                    </a:lnTo>
                    <a:lnTo>
                      <a:pt x="1914" y="21125"/>
                    </a:lnTo>
                    <a:lnTo>
                      <a:pt x="2187" y="21125"/>
                    </a:lnTo>
                    <a:lnTo>
                      <a:pt x="2461" y="20651"/>
                    </a:lnTo>
                    <a:lnTo>
                      <a:pt x="3008" y="20651"/>
                    </a:lnTo>
                    <a:lnTo>
                      <a:pt x="4101" y="20651"/>
                    </a:lnTo>
                    <a:lnTo>
                      <a:pt x="4922" y="20651"/>
                    </a:lnTo>
                    <a:lnTo>
                      <a:pt x="6015" y="20651"/>
                    </a:lnTo>
                    <a:lnTo>
                      <a:pt x="7382" y="20651"/>
                    </a:lnTo>
                    <a:lnTo>
                      <a:pt x="8749" y="20413"/>
                    </a:lnTo>
                    <a:lnTo>
                      <a:pt x="10390" y="20651"/>
                    </a:lnTo>
                    <a:lnTo>
                      <a:pt x="12030" y="20651"/>
                    </a:lnTo>
                    <a:lnTo>
                      <a:pt x="13671" y="20651"/>
                    </a:lnTo>
                    <a:lnTo>
                      <a:pt x="15585" y="20651"/>
                    </a:lnTo>
                    <a:lnTo>
                      <a:pt x="17499" y="21125"/>
                    </a:lnTo>
                    <a:lnTo>
                      <a:pt x="19413" y="21363"/>
                    </a:lnTo>
                    <a:lnTo>
                      <a:pt x="21600" y="21600"/>
                    </a:lnTo>
                    <a:lnTo>
                      <a:pt x="21600" y="20651"/>
                    </a:lnTo>
                    <a:lnTo>
                      <a:pt x="21327" y="18989"/>
                    </a:lnTo>
                    <a:lnTo>
                      <a:pt x="21053" y="16615"/>
                    </a:lnTo>
                    <a:lnTo>
                      <a:pt x="20780" y="13530"/>
                    </a:lnTo>
                    <a:lnTo>
                      <a:pt x="20780" y="10207"/>
                    </a:lnTo>
                    <a:lnTo>
                      <a:pt x="20780" y="6646"/>
                    </a:lnTo>
                    <a:lnTo>
                      <a:pt x="21053" y="3560"/>
                    </a:lnTo>
                    <a:lnTo>
                      <a:pt x="21327" y="712"/>
                    </a:lnTo>
                    <a:close/>
                    <a:moveTo>
                      <a:pt x="21327" y="712"/>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7" name="AutoShape 95"/>
              <p:cNvSpPr>
                <a:spLocks/>
              </p:cNvSpPr>
              <p:nvPr/>
            </p:nvSpPr>
            <p:spPr bwMode="auto">
              <a:xfrm>
                <a:off x="181" y="531"/>
                <a:ext cx="132"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64" y="16320"/>
                    </a:moveTo>
                    <a:lnTo>
                      <a:pt x="0" y="19200"/>
                    </a:lnTo>
                    <a:lnTo>
                      <a:pt x="14073" y="21600"/>
                    </a:lnTo>
                    <a:lnTo>
                      <a:pt x="14564" y="21360"/>
                    </a:lnTo>
                    <a:lnTo>
                      <a:pt x="14891" y="21120"/>
                    </a:lnTo>
                    <a:lnTo>
                      <a:pt x="15382" y="20640"/>
                    </a:lnTo>
                    <a:lnTo>
                      <a:pt x="16036" y="19920"/>
                    </a:lnTo>
                    <a:lnTo>
                      <a:pt x="16855" y="19200"/>
                    </a:lnTo>
                    <a:lnTo>
                      <a:pt x="17509" y="18240"/>
                    </a:lnTo>
                    <a:lnTo>
                      <a:pt x="18327" y="17280"/>
                    </a:lnTo>
                    <a:lnTo>
                      <a:pt x="19145" y="16080"/>
                    </a:lnTo>
                    <a:lnTo>
                      <a:pt x="19800" y="14640"/>
                    </a:lnTo>
                    <a:lnTo>
                      <a:pt x="20455" y="13200"/>
                    </a:lnTo>
                    <a:lnTo>
                      <a:pt x="20945" y="11520"/>
                    </a:lnTo>
                    <a:lnTo>
                      <a:pt x="21436" y="9600"/>
                    </a:lnTo>
                    <a:lnTo>
                      <a:pt x="21600" y="7680"/>
                    </a:lnTo>
                    <a:lnTo>
                      <a:pt x="21600" y="5760"/>
                    </a:lnTo>
                    <a:lnTo>
                      <a:pt x="21109" y="3360"/>
                    </a:lnTo>
                    <a:lnTo>
                      <a:pt x="21109" y="3120"/>
                    </a:lnTo>
                    <a:lnTo>
                      <a:pt x="20945" y="2880"/>
                    </a:lnTo>
                    <a:lnTo>
                      <a:pt x="20782" y="2400"/>
                    </a:lnTo>
                    <a:lnTo>
                      <a:pt x="20618" y="1680"/>
                    </a:lnTo>
                    <a:lnTo>
                      <a:pt x="20291" y="1200"/>
                    </a:lnTo>
                    <a:lnTo>
                      <a:pt x="19636" y="720"/>
                    </a:lnTo>
                    <a:lnTo>
                      <a:pt x="19145" y="480"/>
                    </a:lnTo>
                    <a:lnTo>
                      <a:pt x="18491" y="0"/>
                    </a:lnTo>
                    <a:lnTo>
                      <a:pt x="18491" y="720"/>
                    </a:lnTo>
                    <a:lnTo>
                      <a:pt x="18655" y="1440"/>
                    </a:lnTo>
                    <a:lnTo>
                      <a:pt x="19145" y="2880"/>
                    </a:lnTo>
                    <a:lnTo>
                      <a:pt x="19309" y="4800"/>
                    </a:lnTo>
                    <a:lnTo>
                      <a:pt x="19309" y="7200"/>
                    </a:lnTo>
                    <a:lnTo>
                      <a:pt x="19145" y="9600"/>
                    </a:lnTo>
                    <a:lnTo>
                      <a:pt x="18655" y="12480"/>
                    </a:lnTo>
                    <a:lnTo>
                      <a:pt x="17673" y="15600"/>
                    </a:lnTo>
                    <a:lnTo>
                      <a:pt x="17509" y="15840"/>
                    </a:lnTo>
                    <a:lnTo>
                      <a:pt x="17345" y="16080"/>
                    </a:lnTo>
                    <a:lnTo>
                      <a:pt x="17182" y="16080"/>
                    </a:lnTo>
                    <a:lnTo>
                      <a:pt x="16855" y="16320"/>
                    </a:lnTo>
                    <a:lnTo>
                      <a:pt x="16364" y="16560"/>
                    </a:lnTo>
                    <a:lnTo>
                      <a:pt x="16036" y="16800"/>
                    </a:lnTo>
                    <a:lnTo>
                      <a:pt x="15709" y="17280"/>
                    </a:lnTo>
                    <a:lnTo>
                      <a:pt x="15055" y="17520"/>
                    </a:lnTo>
                    <a:lnTo>
                      <a:pt x="14727" y="17520"/>
                    </a:lnTo>
                    <a:lnTo>
                      <a:pt x="13909" y="17760"/>
                    </a:lnTo>
                    <a:lnTo>
                      <a:pt x="13418" y="17760"/>
                    </a:lnTo>
                    <a:lnTo>
                      <a:pt x="12764" y="17760"/>
                    </a:lnTo>
                    <a:lnTo>
                      <a:pt x="11945" y="17520"/>
                    </a:lnTo>
                    <a:lnTo>
                      <a:pt x="11291" y="17520"/>
                    </a:lnTo>
                    <a:lnTo>
                      <a:pt x="11291" y="20160"/>
                    </a:lnTo>
                    <a:lnTo>
                      <a:pt x="491" y="18480"/>
                    </a:lnTo>
                    <a:lnTo>
                      <a:pt x="164" y="16320"/>
                    </a:lnTo>
                    <a:close/>
                    <a:moveTo>
                      <a:pt x="164" y="1632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8" name="AutoShape 96"/>
              <p:cNvSpPr>
                <a:spLocks/>
              </p:cNvSpPr>
              <p:nvPr/>
            </p:nvSpPr>
            <p:spPr bwMode="auto">
              <a:xfrm>
                <a:off x="165" y="620"/>
                <a:ext cx="96"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100"/>
                    </a:moveTo>
                    <a:lnTo>
                      <a:pt x="225" y="0"/>
                    </a:lnTo>
                    <a:lnTo>
                      <a:pt x="0" y="8100"/>
                    </a:lnTo>
                    <a:lnTo>
                      <a:pt x="20925" y="21600"/>
                    </a:lnTo>
                    <a:lnTo>
                      <a:pt x="21600" y="8100"/>
                    </a:lnTo>
                    <a:close/>
                    <a:moveTo>
                      <a:pt x="21600" y="81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19" name="AutoShape 97"/>
              <p:cNvSpPr>
                <a:spLocks/>
              </p:cNvSpPr>
              <p:nvPr/>
            </p:nvSpPr>
            <p:spPr bwMode="auto">
              <a:xfrm>
                <a:off x="212" y="631"/>
                <a:ext cx="42"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1029" y="0"/>
                    </a:lnTo>
                    <a:lnTo>
                      <a:pt x="0" y="9257"/>
                    </a:lnTo>
                    <a:lnTo>
                      <a:pt x="20571" y="21600"/>
                    </a:lnTo>
                    <a:lnTo>
                      <a:pt x="21600" y="9257"/>
                    </a:lnTo>
                    <a:close/>
                    <a:moveTo>
                      <a:pt x="21600" y="9257"/>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0" name="AutoShape 98"/>
              <p:cNvSpPr>
                <a:spLocks/>
              </p:cNvSpPr>
              <p:nvPr/>
            </p:nvSpPr>
            <p:spPr bwMode="auto">
              <a:xfrm>
                <a:off x="170" y="624"/>
                <a:ext cx="28"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640"/>
                    </a:moveTo>
                    <a:lnTo>
                      <a:pt x="0" y="0"/>
                    </a:lnTo>
                    <a:lnTo>
                      <a:pt x="0" y="8640"/>
                    </a:lnTo>
                    <a:lnTo>
                      <a:pt x="20829" y="21600"/>
                    </a:lnTo>
                    <a:lnTo>
                      <a:pt x="21600" y="8640"/>
                    </a:lnTo>
                    <a:close/>
                    <a:moveTo>
                      <a:pt x="21600" y="864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1" name="AutoShape 99"/>
              <p:cNvSpPr>
                <a:spLocks/>
              </p:cNvSpPr>
              <p:nvPr/>
            </p:nvSpPr>
            <p:spPr bwMode="auto">
              <a:xfrm>
                <a:off x="102" y="633"/>
                <a:ext cx="162"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6284"/>
                    </a:moveTo>
                    <a:lnTo>
                      <a:pt x="0" y="6284"/>
                    </a:lnTo>
                    <a:lnTo>
                      <a:pt x="133" y="6284"/>
                    </a:lnTo>
                    <a:lnTo>
                      <a:pt x="267" y="6284"/>
                    </a:lnTo>
                    <a:lnTo>
                      <a:pt x="533" y="5891"/>
                    </a:lnTo>
                    <a:lnTo>
                      <a:pt x="933" y="5891"/>
                    </a:lnTo>
                    <a:lnTo>
                      <a:pt x="1333" y="5891"/>
                    </a:lnTo>
                    <a:lnTo>
                      <a:pt x="1867" y="5498"/>
                    </a:lnTo>
                    <a:lnTo>
                      <a:pt x="2267" y="5105"/>
                    </a:lnTo>
                    <a:lnTo>
                      <a:pt x="2800" y="4713"/>
                    </a:lnTo>
                    <a:lnTo>
                      <a:pt x="3200" y="4320"/>
                    </a:lnTo>
                    <a:lnTo>
                      <a:pt x="3733" y="3535"/>
                    </a:lnTo>
                    <a:lnTo>
                      <a:pt x="4133" y="3142"/>
                    </a:lnTo>
                    <a:lnTo>
                      <a:pt x="4667" y="2356"/>
                    </a:lnTo>
                    <a:lnTo>
                      <a:pt x="4933" y="1964"/>
                    </a:lnTo>
                    <a:lnTo>
                      <a:pt x="5333" y="785"/>
                    </a:lnTo>
                    <a:lnTo>
                      <a:pt x="5733" y="0"/>
                    </a:lnTo>
                    <a:lnTo>
                      <a:pt x="21600" y="10996"/>
                    </a:lnTo>
                    <a:lnTo>
                      <a:pt x="21467" y="11389"/>
                    </a:lnTo>
                    <a:lnTo>
                      <a:pt x="21200" y="11782"/>
                    </a:lnTo>
                    <a:lnTo>
                      <a:pt x="21067" y="12567"/>
                    </a:lnTo>
                    <a:lnTo>
                      <a:pt x="20933" y="12960"/>
                    </a:lnTo>
                    <a:lnTo>
                      <a:pt x="20667" y="13745"/>
                    </a:lnTo>
                    <a:lnTo>
                      <a:pt x="20267" y="14138"/>
                    </a:lnTo>
                    <a:lnTo>
                      <a:pt x="20000" y="15316"/>
                    </a:lnTo>
                    <a:lnTo>
                      <a:pt x="19600" y="16102"/>
                    </a:lnTo>
                    <a:lnTo>
                      <a:pt x="19200" y="16887"/>
                    </a:lnTo>
                    <a:lnTo>
                      <a:pt x="18800" y="18065"/>
                    </a:lnTo>
                    <a:lnTo>
                      <a:pt x="18267" y="18851"/>
                    </a:lnTo>
                    <a:lnTo>
                      <a:pt x="18000" y="19636"/>
                    </a:lnTo>
                    <a:lnTo>
                      <a:pt x="17467" y="20029"/>
                    </a:lnTo>
                    <a:lnTo>
                      <a:pt x="17067" y="20815"/>
                    </a:lnTo>
                    <a:lnTo>
                      <a:pt x="16800" y="21600"/>
                    </a:lnTo>
                    <a:lnTo>
                      <a:pt x="0" y="6284"/>
                    </a:lnTo>
                    <a:close/>
                    <a:moveTo>
                      <a:pt x="0" y="6284"/>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2" name="AutoShape 100"/>
              <p:cNvSpPr>
                <a:spLocks/>
              </p:cNvSpPr>
              <p:nvPr/>
            </p:nvSpPr>
            <p:spPr bwMode="auto">
              <a:xfrm>
                <a:off x="264" y="627"/>
                <a:ext cx="57"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274" y="21600"/>
                    </a:moveTo>
                    <a:lnTo>
                      <a:pt x="21600" y="9138"/>
                    </a:lnTo>
                    <a:lnTo>
                      <a:pt x="9474" y="0"/>
                    </a:lnTo>
                    <a:lnTo>
                      <a:pt x="0" y="3323"/>
                    </a:lnTo>
                    <a:lnTo>
                      <a:pt x="0" y="20769"/>
                    </a:lnTo>
                    <a:lnTo>
                      <a:pt x="2274" y="21600"/>
                    </a:lnTo>
                    <a:close/>
                    <a:moveTo>
                      <a:pt x="2274" y="2160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3" name="AutoShape 101"/>
              <p:cNvSpPr>
                <a:spLocks/>
              </p:cNvSpPr>
              <p:nvPr/>
            </p:nvSpPr>
            <p:spPr bwMode="auto">
              <a:xfrm>
                <a:off x="113" y="517"/>
                <a:ext cx="32" cy="12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21600" y="527"/>
                    </a:moveTo>
                    <a:lnTo>
                      <a:pt x="21600" y="527"/>
                    </a:lnTo>
                    <a:lnTo>
                      <a:pt x="20925" y="527"/>
                    </a:lnTo>
                    <a:lnTo>
                      <a:pt x="19575" y="351"/>
                    </a:lnTo>
                    <a:lnTo>
                      <a:pt x="18225" y="351"/>
                    </a:lnTo>
                    <a:lnTo>
                      <a:pt x="17550" y="351"/>
                    </a:lnTo>
                    <a:lnTo>
                      <a:pt x="16200" y="0"/>
                    </a:lnTo>
                    <a:lnTo>
                      <a:pt x="14850" y="0"/>
                    </a:lnTo>
                    <a:lnTo>
                      <a:pt x="13500" y="0"/>
                    </a:lnTo>
                    <a:lnTo>
                      <a:pt x="12150" y="0"/>
                    </a:lnTo>
                    <a:lnTo>
                      <a:pt x="9450" y="0"/>
                    </a:lnTo>
                    <a:lnTo>
                      <a:pt x="8100" y="0"/>
                    </a:lnTo>
                    <a:lnTo>
                      <a:pt x="6750" y="351"/>
                    </a:lnTo>
                    <a:lnTo>
                      <a:pt x="4050" y="527"/>
                    </a:lnTo>
                    <a:lnTo>
                      <a:pt x="2700" y="702"/>
                    </a:lnTo>
                    <a:lnTo>
                      <a:pt x="0" y="1054"/>
                    </a:lnTo>
                    <a:lnTo>
                      <a:pt x="0" y="21600"/>
                    </a:lnTo>
                    <a:lnTo>
                      <a:pt x="675" y="21600"/>
                    </a:lnTo>
                    <a:lnTo>
                      <a:pt x="2025" y="21600"/>
                    </a:lnTo>
                    <a:lnTo>
                      <a:pt x="2700" y="21600"/>
                    </a:lnTo>
                    <a:lnTo>
                      <a:pt x="3375" y="21600"/>
                    </a:lnTo>
                    <a:lnTo>
                      <a:pt x="4725" y="21424"/>
                    </a:lnTo>
                    <a:lnTo>
                      <a:pt x="5400" y="21424"/>
                    </a:lnTo>
                    <a:lnTo>
                      <a:pt x="7425" y="21424"/>
                    </a:lnTo>
                    <a:lnTo>
                      <a:pt x="8775" y="21249"/>
                    </a:lnTo>
                    <a:lnTo>
                      <a:pt x="10125" y="21073"/>
                    </a:lnTo>
                    <a:lnTo>
                      <a:pt x="12150" y="21073"/>
                    </a:lnTo>
                    <a:lnTo>
                      <a:pt x="14175" y="20722"/>
                    </a:lnTo>
                    <a:lnTo>
                      <a:pt x="16200" y="20371"/>
                    </a:lnTo>
                    <a:lnTo>
                      <a:pt x="17550" y="20195"/>
                    </a:lnTo>
                    <a:lnTo>
                      <a:pt x="19575" y="20020"/>
                    </a:lnTo>
                    <a:lnTo>
                      <a:pt x="21600" y="19493"/>
                    </a:lnTo>
                    <a:lnTo>
                      <a:pt x="21600" y="527"/>
                    </a:lnTo>
                    <a:close/>
                    <a:moveTo>
                      <a:pt x="21600" y="527"/>
                    </a:moveTo>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4" name="AutoShape 102"/>
              <p:cNvSpPr>
                <a:spLocks/>
              </p:cNvSpPr>
              <p:nvPr/>
            </p:nvSpPr>
            <p:spPr bwMode="auto">
              <a:xfrm>
                <a:off x="114" y="519"/>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21600" y="415"/>
                    </a:moveTo>
                    <a:lnTo>
                      <a:pt x="21600" y="415"/>
                    </a:lnTo>
                    <a:lnTo>
                      <a:pt x="20800" y="415"/>
                    </a:lnTo>
                    <a:lnTo>
                      <a:pt x="20800" y="208"/>
                    </a:lnTo>
                    <a:lnTo>
                      <a:pt x="20000" y="208"/>
                    </a:lnTo>
                    <a:lnTo>
                      <a:pt x="19200" y="208"/>
                    </a:lnTo>
                    <a:lnTo>
                      <a:pt x="18400" y="0"/>
                    </a:lnTo>
                    <a:lnTo>
                      <a:pt x="16000" y="0"/>
                    </a:lnTo>
                    <a:lnTo>
                      <a:pt x="15200" y="0"/>
                    </a:lnTo>
                    <a:lnTo>
                      <a:pt x="13600" y="0"/>
                    </a:lnTo>
                    <a:lnTo>
                      <a:pt x="11200" y="0"/>
                    </a:lnTo>
                    <a:lnTo>
                      <a:pt x="9600" y="0"/>
                    </a:lnTo>
                    <a:lnTo>
                      <a:pt x="8000" y="0"/>
                    </a:lnTo>
                    <a:lnTo>
                      <a:pt x="7200" y="208"/>
                    </a:lnTo>
                    <a:lnTo>
                      <a:pt x="4000" y="415"/>
                    </a:lnTo>
                    <a:lnTo>
                      <a:pt x="2400" y="623"/>
                    </a:lnTo>
                    <a:lnTo>
                      <a:pt x="0" y="831"/>
                    </a:lnTo>
                    <a:lnTo>
                      <a:pt x="0" y="21600"/>
                    </a:lnTo>
                    <a:lnTo>
                      <a:pt x="1600" y="21600"/>
                    </a:lnTo>
                    <a:lnTo>
                      <a:pt x="1600" y="21185"/>
                    </a:lnTo>
                    <a:lnTo>
                      <a:pt x="2400" y="21185"/>
                    </a:lnTo>
                    <a:lnTo>
                      <a:pt x="3200" y="21185"/>
                    </a:lnTo>
                    <a:lnTo>
                      <a:pt x="4800" y="21185"/>
                    </a:lnTo>
                    <a:lnTo>
                      <a:pt x="5600" y="21185"/>
                    </a:lnTo>
                    <a:lnTo>
                      <a:pt x="8000" y="20977"/>
                    </a:lnTo>
                    <a:lnTo>
                      <a:pt x="8800" y="20977"/>
                    </a:lnTo>
                    <a:lnTo>
                      <a:pt x="10400" y="20769"/>
                    </a:lnTo>
                    <a:lnTo>
                      <a:pt x="12800" y="20562"/>
                    </a:lnTo>
                    <a:lnTo>
                      <a:pt x="14400" y="20562"/>
                    </a:lnTo>
                    <a:lnTo>
                      <a:pt x="16000" y="20354"/>
                    </a:lnTo>
                    <a:lnTo>
                      <a:pt x="18400" y="19938"/>
                    </a:lnTo>
                    <a:lnTo>
                      <a:pt x="20000" y="19523"/>
                    </a:lnTo>
                    <a:lnTo>
                      <a:pt x="21600" y="19315"/>
                    </a:lnTo>
                    <a:lnTo>
                      <a:pt x="21600" y="415"/>
                    </a:lnTo>
                    <a:close/>
                    <a:moveTo>
                      <a:pt x="21600" y="415"/>
                    </a:moveTo>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5" name="AutoShape 103"/>
              <p:cNvSpPr>
                <a:spLocks/>
              </p:cNvSpPr>
              <p:nvPr/>
            </p:nvSpPr>
            <p:spPr bwMode="auto">
              <a:xfrm>
                <a:off x="116" y="520"/>
                <a:ext cx="22"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257"/>
                    </a:moveTo>
                    <a:lnTo>
                      <a:pt x="21600" y="257"/>
                    </a:lnTo>
                    <a:lnTo>
                      <a:pt x="20618" y="257"/>
                    </a:lnTo>
                    <a:lnTo>
                      <a:pt x="18655" y="257"/>
                    </a:lnTo>
                    <a:lnTo>
                      <a:pt x="17673" y="0"/>
                    </a:lnTo>
                    <a:lnTo>
                      <a:pt x="16691" y="0"/>
                    </a:lnTo>
                    <a:lnTo>
                      <a:pt x="15709" y="0"/>
                    </a:lnTo>
                    <a:lnTo>
                      <a:pt x="14727" y="0"/>
                    </a:lnTo>
                    <a:lnTo>
                      <a:pt x="13745" y="0"/>
                    </a:lnTo>
                    <a:lnTo>
                      <a:pt x="10800" y="0"/>
                    </a:lnTo>
                    <a:lnTo>
                      <a:pt x="8836" y="0"/>
                    </a:lnTo>
                    <a:lnTo>
                      <a:pt x="7855" y="0"/>
                    </a:lnTo>
                    <a:lnTo>
                      <a:pt x="4909" y="0"/>
                    </a:lnTo>
                    <a:lnTo>
                      <a:pt x="2945" y="257"/>
                    </a:lnTo>
                    <a:lnTo>
                      <a:pt x="1964" y="514"/>
                    </a:lnTo>
                    <a:lnTo>
                      <a:pt x="0" y="771"/>
                    </a:lnTo>
                    <a:lnTo>
                      <a:pt x="0" y="21600"/>
                    </a:lnTo>
                    <a:lnTo>
                      <a:pt x="982" y="21600"/>
                    </a:lnTo>
                    <a:lnTo>
                      <a:pt x="1964" y="21600"/>
                    </a:lnTo>
                    <a:lnTo>
                      <a:pt x="2945" y="21600"/>
                    </a:lnTo>
                    <a:lnTo>
                      <a:pt x="3927" y="21343"/>
                    </a:lnTo>
                    <a:lnTo>
                      <a:pt x="4909" y="21343"/>
                    </a:lnTo>
                    <a:lnTo>
                      <a:pt x="6873" y="21343"/>
                    </a:lnTo>
                    <a:lnTo>
                      <a:pt x="8836" y="20829"/>
                    </a:lnTo>
                    <a:lnTo>
                      <a:pt x="9818" y="20829"/>
                    </a:lnTo>
                    <a:lnTo>
                      <a:pt x="11782" y="20571"/>
                    </a:lnTo>
                    <a:lnTo>
                      <a:pt x="13745" y="20571"/>
                    </a:lnTo>
                    <a:lnTo>
                      <a:pt x="15709" y="20314"/>
                    </a:lnTo>
                    <a:lnTo>
                      <a:pt x="17673" y="20057"/>
                    </a:lnTo>
                    <a:lnTo>
                      <a:pt x="18655" y="19800"/>
                    </a:lnTo>
                    <a:lnTo>
                      <a:pt x="21600" y="19543"/>
                    </a:lnTo>
                    <a:lnTo>
                      <a:pt x="21600" y="257"/>
                    </a:lnTo>
                    <a:close/>
                    <a:moveTo>
                      <a:pt x="21600" y="257"/>
                    </a:moveTo>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6" name="AutoShape 104"/>
              <p:cNvSpPr>
                <a:spLocks/>
              </p:cNvSpPr>
              <p:nvPr/>
            </p:nvSpPr>
            <p:spPr bwMode="auto">
              <a:xfrm>
                <a:off x="117" y="520"/>
                <a:ext cx="17"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665"/>
                    </a:moveTo>
                    <a:lnTo>
                      <a:pt x="21600" y="665"/>
                    </a:lnTo>
                    <a:lnTo>
                      <a:pt x="20329" y="332"/>
                    </a:lnTo>
                    <a:lnTo>
                      <a:pt x="17788" y="332"/>
                    </a:lnTo>
                    <a:lnTo>
                      <a:pt x="13976" y="332"/>
                    </a:lnTo>
                    <a:lnTo>
                      <a:pt x="11435" y="0"/>
                    </a:lnTo>
                    <a:lnTo>
                      <a:pt x="7624" y="332"/>
                    </a:lnTo>
                    <a:lnTo>
                      <a:pt x="2541" y="665"/>
                    </a:lnTo>
                    <a:lnTo>
                      <a:pt x="0" y="997"/>
                    </a:lnTo>
                    <a:lnTo>
                      <a:pt x="0" y="21600"/>
                    </a:lnTo>
                    <a:lnTo>
                      <a:pt x="1271" y="21600"/>
                    </a:lnTo>
                    <a:lnTo>
                      <a:pt x="3812" y="21600"/>
                    </a:lnTo>
                    <a:lnTo>
                      <a:pt x="7624" y="21268"/>
                    </a:lnTo>
                    <a:lnTo>
                      <a:pt x="10165" y="21268"/>
                    </a:lnTo>
                    <a:lnTo>
                      <a:pt x="13976" y="20935"/>
                    </a:lnTo>
                    <a:lnTo>
                      <a:pt x="17788" y="19938"/>
                    </a:lnTo>
                    <a:lnTo>
                      <a:pt x="21600" y="19274"/>
                    </a:lnTo>
                    <a:lnTo>
                      <a:pt x="21600" y="665"/>
                    </a:lnTo>
                    <a:close/>
                    <a:moveTo>
                      <a:pt x="21600" y="665"/>
                    </a:moveTo>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7" name="AutoShape 105"/>
              <p:cNvSpPr>
                <a:spLocks/>
              </p:cNvSpPr>
              <p:nvPr/>
            </p:nvSpPr>
            <p:spPr bwMode="auto">
              <a:xfrm>
                <a:off x="117" y="521"/>
                <a:ext cx="14"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60"/>
                    </a:moveTo>
                    <a:lnTo>
                      <a:pt x="21600" y="460"/>
                    </a:lnTo>
                    <a:lnTo>
                      <a:pt x="20057" y="460"/>
                    </a:lnTo>
                    <a:lnTo>
                      <a:pt x="16971" y="460"/>
                    </a:lnTo>
                    <a:lnTo>
                      <a:pt x="13886" y="0"/>
                    </a:lnTo>
                    <a:lnTo>
                      <a:pt x="12343" y="0"/>
                    </a:lnTo>
                    <a:lnTo>
                      <a:pt x="9257" y="460"/>
                    </a:lnTo>
                    <a:lnTo>
                      <a:pt x="3086" y="460"/>
                    </a:lnTo>
                    <a:lnTo>
                      <a:pt x="0" y="1379"/>
                    </a:lnTo>
                    <a:lnTo>
                      <a:pt x="0" y="21600"/>
                    </a:lnTo>
                    <a:lnTo>
                      <a:pt x="1543" y="21600"/>
                    </a:lnTo>
                    <a:lnTo>
                      <a:pt x="1543" y="20681"/>
                    </a:lnTo>
                    <a:lnTo>
                      <a:pt x="4629" y="20681"/>
                    </a:lnTo>
                    <a:lnTo>
                      <a:pt x="6171" y="20681"/>
                    </a:lnTo>
                    <a:lnTo>
                      <a:pt x="10800" y="20221"/>
                    </a:lnTo>
                    <a:lnTo>
                      <a:pt x="13886" y="20221"/>
                    </a:lnTo>
                    <a:lnTo>
                      <a:pt x="16971" y="19762"/>
                    </a:lnTo>
                    <a:lnTo>
                      <a:pt x="21600" y="18843"/>
                    </a:lnTo>
                    <a:lnTo>
                      <a:pt x="21600" y="460"/>
                    </a:lnTo>
                    <a:close/>
                    <a:moveTo>
                      <a:pt x="21600" y="460"/>
                    </a:moveTo>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8" name="AutoShape 106"/>
              <p:cNvSpPr>
                <a:spLocks/>
              </p:cNvSpPr>
              <p:nvPr/>
            </p:nvSpPr>
            <p:spPr bwMode="auto">
              <a:xfrm>
                <a:off x="118" y="522"/>
                <a:ext cx="9"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800"/>
                    </a:moveTo>
                    <a:lnTo>
                      <a:pt x="21600" y="800"/>
                    </a:lnTo>
                    <a:lnTo>
                      <a:pt x="19200" y="800"/>
                    </a:lnTo>
                    <a:lnTo>
                      <a:pt x="16800" y="800"/>
                    </a:lnTo>
                    <a:lnTo>
                      <a:pt x="14400" y="0"/>
                    </a:lnTo>
                    <a:lnTo>
                      <a:pt x="12000" y="0"/>
                    </a:lnTo>
                    <a:lnTo>
                      <a:pt x="7200" y="0"/>
                    </a:lnTo>
                    <a:lnTo>
                      <a:pt x="2400" y="800"/>
                    </a:lnTo>
                    <a:lnTo>
                      <a:pt x="0" y="1600"/>
                    </a:lnTo>
                    <a:lnTo>
                      <a:pt x="0" y="21600"/>
                    </a:lnTo>
                    <a:lnTo>
                      <a:pt x="2400" y="21600"/>
                    </a:lnTo>
                    <a:lnTo>
                      <a:pt x="4800" y="21600"/>
                    </a:lnTo>
                    <a:lnTo>
                      <a:pt x="7200" y="21600"/>
                    </a:lnTo>
                    <a:lnTo>
                      <a:pt x="12000" y="20800"/>
                    </a:lnTo>
                    <a:lnTo>
                      <a:pt x="14400" y="20800"/>
                    </a:lnTo>
                    <a:lnTo>
                      <a:pt x="19200" y="20000"/>
                    </a:lnTo>
                    <a:lnTo>
                      <a:pt x="21600" y="18400"/>
                    </a:lnTo>
                    <a:lnTo>
                      <a:pt x="21600" y="800"/>
                    </a:lnTo>
                    <a:close/>
                    <a:moveTo>
                      <a:pt x="21600" y="800"/>
                    </a:moveTo>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29" name="AutoShape 107"/>
              <p:cNvSpPr>
                <a:spLocks/>
              </p:cNvSpPr>
              <p:nvPr/>
            </p:nvSpPr>
            <p:spPr bwMode="auto">
              <a:xfrm>
                <a:off x="229" y="599"/>
                <a:ext cx="14"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0800" y="21600"/>
                    </a:moveTo>
                    <a:lnTo>
                      <a:pt x="12343" y="21600"/>
                    </a:lnTo>
                    <a:lnTo>
                      <a:pt x="13886" y="21600"/>
                    </a:lnTo>
                    <a:lnTo>
                      <a:pt x="15429" y="19938"/>
                    </a:lnTo>
                    <a:lnTo>
                      <a:pt x="16971" y="18277"/>
                    </a:lnTo>
                    <a:lnTo>
                      <a:pt x="20057" y="18277"/>
                    </a:lnTo>
                    <a:lnTo>
                      <a:pt x="20057" y="14954"/>
                    </a:lnTo>
                    <a:lnTo>
                      <a:pt x="21600" y="11631"/>
                    </a:lnTo>
                    <a:lnTo>
                      <a:pt x="21600" y="9969"/>
                    </a:lnTo>
                    <a:lnTo>
                      <a:pt x="21600" y="8308"/>
                    </a:lnTo>
                    <a:lnTo>
                      <a:pt x="20057" y="6646"/>
                    </a:lnTo>
                    <a:lnTo>
                      <a:pt x="20057" y="3323"/>
                    </a:lnTo>
                    <a:lnTo>
                      <a:pt x="16971" y="1662"/>
                    </a:lnTo>
                    <a:lnTo>
                      <a:pt x="15429" y="0"/>
                    </a:lnTo>
                    <a:lnTo>
                      <a:pt x="13886" y="0"/>
                    </a:lnTo>
                    <a:lnTo>
                      <a:pt x="12343" y="0"/>
                    </a:lnTo>
                    <a:lnTo>
                      <a:pt x="10800" y="0"/>
                    </a:lnTo>
                    <a:lnTo>
                      <a:pt x="9257" y="0"/>
                    </a:lnTo>
                    <a:lnTo>
                      <a:pt x="6171" y="0"/>
                    </a:lnTo>
                    <a:lnTo>
                      <a:pt x="4629" y="0"/>
                    </a:lnTo>
                    <a:lnTo>
                      <a:pt x="3086" y="1662"/>
                    </a:lnTo>
                    <a:lnTo>
                      <a:pt x="1543" y="3323"/>
                    </a:lnTo>
                    <a:lnTo>
                      <a:pt x="1543" y="6646"/>
                    </a:lnTo>
                    <a:lnTo>
                      <a:pt x="0" y="8308"/>
                    </a:lnTo>
                    <a:lnTo>
                      <a:pt x="0" y="9969"/>
                    </a:lnTo>
                    <a:lnTo>
                      <a:pt x="0" y="11631"/>
                    </a:lnTo>
                    <a:lnTo>
                      <a:pt x="1543" y="14954"/>
                    </a:lnTo>
                    <a:lnTo>
                      <a:pt x="1543" y="18277"/>
                    </a:lnTo>
                    <a:lnTo>
                      <a:pt x="3086" y="18277"/>
                    </a:lnTo>
                    <a:lnTo>
                      <a:pt x="4629" y="19938"/>
                    </a:lnTo>
                    <a:lnTo>
                      <a:pt x="6171" y="21600"/>
                    </a:lnTo>
                    <a:lnTo>
                      <a:pt x="9257" y="21600"/>
                    </a:lnTo>
                    <a:lnTo>
                      <a:pt x="10800" y="21600"/>
                    </a:lnTo>
                    <a:close/>
                    <a:moveTo>
                      <a:pt x="10800" y="21600"/>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0" name="AutoShape 108"/>
              <p:cNvSpPr>
                <a:spLocks/>
              </p:cNvSpPr>
              <p:nvPr/>
            </p:nvSpPr>
            <p:spPr bwMode="auto">
              <a:xfrm>
                <a:off x="154" y="507"/>
                <a:ext cx="19"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6821" y="235"/>
                    </a:moveTo>
                    <a:lnTo>
                      <a:pt x="6821" y="704"/>
                    </a:lnTo>
                    <a:lnTo>
                      <a:pt x="4547" y="1878"/>
                    </a:lnTo>
                    <a:lnTo>
                      <a:pt x="2274" y="3757"/>
                    </a:lnTo>
                    <a:lnTo>
                      <a:pt x="1137" y="6574"/>
                    </a:lnTo>
                    <a:lnTo>
                      <a:pt x="0" y="9626"/>
                    </a:lnTo>
                    <a:lnTo>
                      <a:pt x="0" y="13148"/>
                    </a:lnTo>
                    <a:lnTo>
                      <a:pt x="1137" y="17139"/>
                    </a:lnTo>
                    <a:lnTo>
                      <a:pt x="5684" y="21600"/>
                    </a:lnTo>
                    <a:lnTo>
                      <a:pt x="21600" y="21365"/>
                    </a:lnTo>
                    <a:lnTo>
                      <a:pt x="20463" y="20896"/>
                    </a:lnTo>
                    <a:lnTo>
                      <a:pt x="18189" y="18783"/>
                    </a:lnTo>
                    <a:lnTo>
                      <a:pt x="17053" y="16435"/>
                    </a:lnTo>
                    <a:lnTo>
                      <a:pt x="15916" y="13148"/>
                    </a:lnTo>
                    <a:lnTo>
                      <a:pt x="14779" y="9861"/>
                    </a:lnTo>
                    <a:lnTo>
                      <a:pt x="14779" y="6339"/>
                    </a:lnTo>
                    <a:lnTo>
                      <a:pt x="17053" y="3052"/>
                    </a:lnTo>
                    <a:lnTo>
                      <a:pt x="21600" y="235"/>
                    </a:lnTo>
                    <a:lnTo>
                      <a:pt x="21600" y="0"/>
                    </a:lnTo>
                    <a:lnTo>
                      <a:pt x="20463" y="0"/>
                    </a:lnTo>
                    <a:lnTo>
                      <a:pt x="18189" y="0"/>
                    </a:lnTo>
                    <a:lnTo>
                      <a:pt x="15916" y="0"/>
                    </a:lnTo>
                    <a:lnTo>
                      <a:pt x="12505" y="0"/>
                    </a:lnTo>
                    <a:lnTo>
                      <a:pt x="6821" y="235"/>
                    </a:lnTo>
                    <a:close/>
                    <a:moveTo>
                      <a:pt x="6821" y="235"/>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1" name="AutoShape 109"/>
              <p:cNvSpPr>
                <a:spLocks/>
              </p:cNvSpPr>
              <p:nvPr/>
            </p:nvSpPr>
            <p:spPr bwMode="auto">
              <a:xfrm>
                <a:off x="252" y="495"/>
                <a:ext cx="27"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0800" y="210"/>
                    </a:lnTo>
                    <a:lnTo>
                      <a:pt x="20000" y="839"/>
                    </a:lnTo>
                    <a:lnTo>
                      <a:pt x="17600" y="1887"/>
                    </a:lnTo>
                    <a:lnTo>
                      <a:pt x="16000" y="3775"/>
                    </a:lnTo>
                    <a:lnTo>
                      <a:pt x="14400" y="6711"/>
                    </a:lnTo>
                    <a:lnTo>
                      <a:pt x="12800" y="10276"/>
                    </a:lnTo>
                    <a:lnTo>
                      <a:pt x="14400" y="15309"/>
                    </a:lnTo>
                    <a:lnTo>
                      <a:pt x="16000" y="21600"/>
                    </a:lnTo>
                    <a:lnTo>
                      <a:pt x="4000" y="21600"/>
                    </a:lnTo>
                    <a:lnTo>
                      <a:pt x="4000" y="21181"/>
                    </a:lnTo>
                    <a:lnTo>
                      <a:pt x="3200" y="19083"/>
                    </a:lnTo>
                    <a:lnTo>
                      <a:pt x="1600" y="16777"/>
                    </a:lnTo>
                    <a:lnTo>
                      <a:pt x="800" y="13421"/>
                    </a:lnTo>
                    <a:lnTo>
                      <a:pt x="0" y="9856"/>
                    </a:lnTo>
                    <a:lnTo>
                      <a:pt x="800" y="6501"/>
                    </a:lnTo>
                    <a:lnTo>
                      <a:pt x="3200" y="2936"/>
                    </a:lnTo>
                    <a:lnTo>
                      <a:pt x="7200" y="0"/>
                    </a:lnTo>
                    <a:lnTo>
                      <a:pt x="21600" y="0"/>
                    </a:lnTo>
                    <a:close/>
                    <a:moveTo>
                      <a:pt x="21600" y="0"/>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2" name="AutoShape 110"/>
              <p:cNvSpPr>
                <a:spLocks/>
              </p:cNvSpPr>
              <p:nvPr/>
            </p:nvSpPr>
            <p:spPr bwMode="auto">
              <a:xfrm>
                <a:off x="154" y="512"/>
                <a:ext cx="18" cy="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540"/>
                    </a:moveTo>
                    <a:lnTo>
                      <a:pt x="7200" y="810"/>
                    </a:lnTo>
                    <a:lnTo>
                      <a:pt x="6000" y="2160"/>
                    </a:lnTo>
                    <a:lnTo>
                      <a:pt x="2400" y="4050"/>
                    </a:lnTo>
                    <a:lnTo>
                      <a:pt x="1200" y="6480"/>
                    </a:lnTo>
                    <a:lnTo>
                      <a:pt x="0" y="9720"/>
                    </a:lnTo>
                    <a:lnTo>
                      <a:pt x="1200" y="13500"/>
                    </a:lnTo>
                    <a:lnTo>
                      <a:pt x="2400" y="17550"/>
                    </a:lnTo>
                    <a:lnTo>
                      <a:pt x="6000" y="21600"/>
                    </a:lnTo>
                    <a:lnTo>
                      <a:pt x="19200" y="21600"/>
                    </a:lnTo>
                    <a:lnTo>
                      <a:pt x="19200" y="21060"/>
                    </a:lnTo>
                    <a:lnTo>
                      <a:pt x="18000" y="19170"/>
                    </a:lnTo>
                    <a:lnTo>
                      <a:pt x="16800" y="16470"/>
                    </a:lnTo>
                    <a:lnTo>
                      <a:pt x="15600" y="13500"/>
                    </a:lnTo>
                    <a:lnTo>
                      <a:pt x="14400" y="9990"/>
                    </a:lnTo>
                    <a:lnTo>
                      <a:pt x="14400" y="6480"/>
                    </a:lnTo>
                    <a:lnTo>
                      <a:pt x="16800" y="2970"/>
                    </a:lnTo>
                    <a:lnTo>
                      <a:pt x="21600" y="270"/>
                    </a:lnTo>
                    <a:lnTo>
                      <a:pt x="19200" y="0"/>
                    </a:lnTo>
                    <a:lnTo>
                      <a:pt x="18000" y="0"/>
                    </a:lnTo>
                    <a:lnTo>
                      <a:pt x="15600" y="0"/>
                    </a:lnTo>
                    <a:lnTo>
                      <a:pt x="10800" y="270"/>
                    </a:lnTo>
                    <a:lnTo>
                      <a:pt x="7200" y="540"/>
                    </a:lnTo>
                    <a:close/>
                    <a:moveTo>
                      <a:pt x="7200" y="540"/>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3" name="AutoShape 111"/>
              <p:cNvSpPr>
                <a:spLocks/>
              </p:cNvSpPr>
              <p:nvPr/>
            </p:nvSpPr>
            <p:spPr bwMode="auto">
              <a:xfrm>
                <a:off x="155" y="517"/>
                <a:ext cx="14"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714" y="626"/>
                    </a:moveTo>
                    <a:lnTo>
                      <a:pt x="7714" y="939"/>
                    </a:lnTo>
                    <a:lnTo>
                      <a:pt x="6171" y="2191"/>
                    </a:lnTo>
                    <a:lnTo>
                      <a:pt x="4629" y="4070"/>
                    </a:lnTo>
                    <a:lnTo>
                      <a:pt x="1543" y="6574"/>
                    </a:lnTo>
                    <a:lnTo>
                      <a:pt x="0" y="9704"/>
                    </a:lnTo>
                    <a:lnTo>
                      <a:pt x="0" y="13148"/>
                    </a:lnTo>
                    <a:lnTo>
                      <a:pt x="1543" y="17217"/>
                    </a:lnTo>
                    <a:lnTo>
                      <a:pt x="6171" y="21600"/>
                    </a:lnTo>
                    <a:lnTo>
                      <a:pt x="21600" y="21287"/>
                    </a:lnTo>
                    <a:lnTo>
                      <a:pt x="20057" y="20974"/>
                    </a:lnTo>
                    <a:lnTo>
                      <a:pt x="20057" y="19096"/>
                    </a:lnTo>
                    <a:lnTo>
                      <a:pt x="18514" y="16591"/>
                    </a:lnTo>
                    <a:lnTo>
                      <a:pt x="16971" y="13148"/>
                    </a:lnTo>
                    <a:lnTo>
                      <a:pt x="15429" y="10017"/>
                    </a:lnTo>
                    <a:lnTo>
                      <a:pt x="15429" y="6261"/>
                    </a:lnTo>
                    <a:lnTo>
                      <a:pt x="18514" y="3130"/>
                    </a:lnTo>
                    <a:lnTo>
                      <a:pt x="21600" y="626"/>
                    </a:lnTo>
                    <a:lnTo>
                      <a:pt x="21600" y="0"/>
                    </a:lnTo>
                    <a:lnTo>
                      <a:pt x="20057" y="0"/>
                    </a:lnTo>
                    <a:lnTo>
                      <a:pt x="16971" y="0"/>
                    </a:lnTo>
                    <a:lnTo>
                      <a:pt x="12343" y="0"/>
                    </a:lnTo>
                    <a:lnTo>
                      <a:pt x="7714" y="626"/>
                    </a:lnTo>
                    <a:close/>
                    <a:moveTo>
                      <a:pt x="7714" y="626"/>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4" name="AutoShape 112"/>
              <p:cNvSpPr>
                <a:spLocks/>
              </p:cNvSpPr>
              <p:nvPr/>
            </p:nvSpPr>
            <p:spPr bwMode="auto">
              <a:xfrm>
                <a:off x="156" y="523"/>
                <a:ext cx="12"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386"/>
                    </a:moveTo>
                    <a:lnTo>
                      <a:pt x="5400" y="386"/>
                    </a:lnTo>
                    <a:lnTo>
                      <a:pt x="5400" y="1929"/>
                    </a:lnTo>
                    <a:lnTo>
                      <a:pt x="3600" y="4243"/>
                    </a:lnTo>
                    <a:lnTo>
                      <a:pt x="0" y="6557"/>
                    </a:lnTo>
                    <a:lnTo>
                      <a:pt x="0" y="9643"/>
                    </a:lnTo>
                    <a:lnTo>
                      <a:pt x="0" y="13500"/>
                    </a:lnTo>
                    <a:lnTo>
                      <a:pt x="3600" y="17743"/>
                    </a:lnTo>
                    <a:lnTo>
                      <a:pt x="5400" y="21600"/>
                    </a:lnTo>
                    <a:lnTo>
                      <a:pt x="19800" y="21600"/>
                    </a:lnTo>
                    <a:lnTo>
                      <a:pt x="19800" y="21214"/>
                    </a:lnTo>
                    <a:lnTo>
                      <a:pt x="18000" y="19286"/>
                    </a:lnTo>
                    <a:lnTo>
                      <a:pt x="18000" y="16586"/>
                    </a:lnTo>
                    <a:lnTo>
                      <a:pt x="16200" y="13500"/>
                    </a:lnTo>
                    <a:lnTo>
                      <a:pt x="12600" y="10029"/>
                    </a:lnTo>
                    <a:lnTo>
                      <a:pt x="16200" y="6557"/>
                    </a:lnTo>
                    <a:lnTo>
                      <a:pt x="18000" y="2700"/>
                    </a:lnTo>
                    <a:lnTo>
                      <a:pt x="21600" y="0"/>
                    </a:lnTo>
                    <a:lnTo>
                      <a:pt x="19800" y="0"/>
                    </a:lnTo>
                    <a:lnTo>
                      <a:pt x="18000" y="0"/>
                    </a:lnTo>
                    <a:lnTo>
                      <a:pt x="16200" y="0"/>
                    </a:lnTo>
                    <a:lnTo>
                      <a:pt x="10800" y="0"/>
                    </a:lnTo>
                    <a:lnTo>
                      <a:pt x="7200" y="386"/>
                    </a:lnTo>
                    <a:close/>
                    <a:moveTo>
                      <a:pt x="7200" y="386"/>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5" name="AutoShape 113"/>
              <p:cNvSpPr>
                <a:spLocks/>
              </p:cNvSpPr>
              <p:nvPr/>
            </p:nvSpPr>
            <p:spPr bwMode="auto">
              <a:xfrm>
                <a:off x="156" y="528"/>
                <a:ext cx="10"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8640" y="480"/>
                    </a:moveTo>
                    <a:lnTo>
                      <a:pt x="6480" y="960"/>
                    </a:lnTo>
                    <a:lnTo>
                      <a:pt x="6480" y="2400"/>
                    </a:lnTo>
                    <a:lnTo>
                      <a:pt x="4320" y="3840"/>
                    </a:lnTo>
                    <a:lnTo>
                      <a:pt x="4320" y="6720"/>
                    </a:lnTo>
                    <a:lnTo>
                      <a:pt x="0" y="10080"/>
                    </a:lnTo>
                    <a:lnTo>
                      <a:pt x="0" y="13440"/>
                    </a:lnTo>
                    <a:lnTo>
                      <a:pt x="4320" y="17280"/>
                    </a:lnTo>
                    <a:lnTo>
                      <a:pt x="6480" y="21600"/>
                    </a:lnTo>
                    <a:lnTo>
                      <a:pt x="21600" y="21600"/>
                    </a:lnTo>
                    <a:lnTo>
                      <a:pt x="21600" y="20640"/>
                    </a:lnTo>
                    <a:lnTo>
                      <a:pt x="19440" y="19200"/>
                    </a:lnTo>
                    <a:lnTo>
                      <a:pt x="15120" y="16800"/>
                    </a:lnTo>
                    <a:lnTo>
                      <a:pt x="15120" y="13440"/>
                    </a:lnTo>
                    <a:lnTo>
                      <a:pt x="12960" y="10080"/>
                    </a:lnTo>
                    <a:lnTo>
                      <a:pt x="15120" y="6720"/>
                    </a:lnTo>
                    <a:lnTo>
                      <a:pt x="15120" y="3360"/>
                    </a:lnTo>
                    <a:lnTo>
                      <a:pt x="21600" y="480"/>
                    </a:lnTo>
                    <a:lnTo>
                      <a:pt x="21600" y="0"/>
                    </a:lnTo>
                    <a:lnTo>
                      <a:pt x="19440" y="0"/>
                    </a:lnTo>
                    <a:lnTo>
                      <a:pt x="15120" y="0"/>
                    </a:lnTo>
                    <a:lnTo>
                      <a:pt x="12960" y="480"/>
                    </a:lnTo>
                    <a:lnTo>
                      <a:pt x="8640" y="480"/>
                    </a:lnTo>
                    <a:close/>
                    <a:moveTo>
                      <a:pt x="8640" y="480"/>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6" name="AutoShape 114"/>
              <p:cNvSpPr>
                <a:spLocks/>
              </p:cNvSpPr>
              <p:nvPr/>
            </p:nvSpPr>
            <p:spPr bwMode="auto">
              <a:xfrm>
                <a:off x="158" y="534"/>
                <a:ext cx="7"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600"/>
                  <a:gd name="T70" fmla="*/ 0 h 21600"/>
                  <a:gd name="T71" fmla="*/ 21600 w 21600"/>
                  <a:gd name="T72" fmla="*/ 21600 h 216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600" h="21600">
                    <a:moveTo>
                      <a:pt x="6171" y="675"/>
                    </a:moveTo>
                    <a:lnTo>
                      <a:pt x="3086" y="675"/>
                    </a:lnTo>
                    <a:lnTo>
                      <a:pt x="3086" y="2025"/>
                    </a:lnTo>
                    <a:lnTo>
                      <a:pt x="0" y="4050"/>
                    </a:lnTo>
                    <a:lnTo>
                      <a:pt x="0" y="6750"/>
                    </a:lnTo>
                    <a:lnTo>
                      <a:pt x="0" y="10125"/>
                    </a:lnTo>
                    <a:lnTo>
                      <a:pt x="0" y="13500"/>
                    </a:lnTo>
                    <a:lnTo>
                      <a:pt x="0" y="18225"/>
                    </a:lnTo>
                    <a:lnTo>
                      <a:pt x="3086" y="21600"/>
                    </a:lnTo>
                    <a:lnTo>
                      <a:pt x="15429" y="21600"/>
                    </a:lnTo>
                    <a:lnTo>
                      <a:pt x="15429" y="20925"/>
                    </a:lnTo>
                    <a:lnTo>
                      <a:pt x="15429" y="19575"/>
                    </a:lnTo>
                    <a:lnTo>
                      <a:pt x="12343" y="16875"/>
                    </a:lnTo>
                    <a:lnTo>
                      <a:pt x="12343" y="13500"/>
                    </a:lnTo>
                    <a:lnTo>
                      <a:pt x="12343" y="10125"/>
                    </a:lnTo>
                    <a:lnTo>
                      <a:pt x="12343" y="6075"/>
                    </a:lnTo>
                    <a:lnTo>
                      <a:pt x="12343" y="2700"/>
                    </a:lnTo>
                    <a:lnTo>
                      <a:pt x="21600" y="0"/>
                    </a:lnTo>
                    <a:lnTo>
                      <a:pt x="15429" y="0"/>
                    </a:lnTo>
                    <a:lnTo>
                      <a:pt x="12343" y="0"/>
                    </a:lnTo>
                    <a:lnTo>
                      <a:pt x="9257" y="0"/>
                    </a:lnTo>
                    <a:lnTo>
                      <a:pt x="6171" y="675"/>
                    </a:lnTo>
                    <a:close/>
                    <a:moveTo>
                      <a:pt x="6171" y="675"/>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7" name="AutoShape 115"/>
              <p:cNvSpPr>
                <a:spLocks/>
              </p:cNvSpPr>
              <p:nvPr/>
            </p:nvSpPr>
            <p:spPr bwMode="auto">
              <a:xfrm>
                <a:off x="253" y="501"/>
                <a:ext cx="24"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240"/>
                    </a:moveTo>
                    <a:lnTo>
                      <a:pt x="19800" y="240"/>
                    </a:lnTo>
                    <a:lnTo>
                      <a:pt x="18900" y="720"/>
                    </a:lnTo>
                    <a:lnTo>
                      <a:pt x="17100" y="1920"/>
                    </a:lnTo>
                    <a:lnTo>
                      <a:pt x="15300" y="3840"/>
                    </a:lnTo>
                    <a:lnTo>
                      <a:pt x="13500" y="6720"/>
                    </a:lnTo>
                    <a:lnTo>
                      <a:pt x="12600" y="10320"/>
                    </a:lnTo>
                    <a:lnTo>
                      <a:pt x="13500" y="15360"/>
                    </a:lnTo>
                    <a:lnTo>
                      <a:pt x="16200" y="21600"/>
                    </a:lnTo>
                    <a:lnTo>
                      <a:pt x="4500" y="21600"/>
                    </a:lnTo>
                    <a:lnTo>
                      <a:pt x="3600" y="21120"/>
                    </a:lnTo>
                    <a:lnTo>
                      <a:pt x="2700" y="19440"/>
                    </a:lnTo>
                    <a:lnTo>
                      <a:pt x="900" y="16560"/>
                    </a:lnTo>
                    <a:lnTo>
                      <a:pt x="0" y="13440"/>
                    </a:lnTo>
                    <a:lnTo>
                      <a:pt x="0" y="9840"/>
                    </a:lnTo>
                    <a:lnTo>
                      <a:pt x="900" y="6480"/>
                    </a:lnTo>
                    <a:lnTo>
                      <a:pt x="3600" y="3120"/>
                    </a:lnTo>
                    <a:lnTo>
                      <a:pt x="6300" y="0"/>
                    </a:lnTo>
                    <a:lnTo>
                      <a:pt x="21600" y="240"/>
                    </a:lnTo>
                    <a:close/>
                    <a:moveTo>
                      <a:pt x="21600" y="240"/>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8" name="AutoShape 116"/>
              <p:cNvSpPr>
                <a:spLocks/>
              </p:cNvSpPr>
              <p:nvPr/>
            </p:nvSpPr>
            <p:spPr bwMode="auto">
              <a:xfrm>
                <a:off x="254" y="508"/>
                <a:ext cx="19" cy="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20463" y="568"/>
                    </a:lnTo>
                    <a:lnTo>
                      <a:pt x="19326" y="1989"/>
                    </a:lnTo>
                    <a:lnTo>
                      <a:pt x="15916" y="3695"/>
                    </a:lnTo>
                    <a:lnTo>
                      <a:pt x="14779" y="6253"/>
                    </a:lnTo>
                    <a:lnTo>
                      <a:pt x="13642" y="10232"/>
                    </a:lnTo>
                    <a:lnTo>
                      <a:pt x="14779" y="15347"/>
                    </a:lnTo>
                    <a:lnTo>
                      <a:pt x="15916" y="21600"/>
                    </a:lnTo>
                    <a:lnTo>
                      <a:pt x="4547" y="21600"/>
                    </a:lnTo>
                    <a:lnTo>
                      <a:pt x="4547" y="21032"/>
                    </a:lnTo>
                    <a:lnTo>
                      <a:pt x="3411" y="19326"/>
                    </a:lnTo>
                    <a:lnTo>
                      <a:pt x="2274" y="16484"/>
                    </a:lnTo>
                    <a:lnTo>
                      <a:pt x="0" y="13358"/>
                    </a:lnTo>
                    <a:lnTo>
                      <a:pt x="0" y="9947"/>
                    </a:lnTo>
                    <a:lnTo>
                      <a:pt x="0" y="6253"/>
                    </a:lnTo>
                    <a:lnTo>
                      <a:pt x="3411" y="2558"/>
                    </a:lnTo>
                    <a:lnTo>
                      <a:pt x="6821" y="0"/>
                    </a:lnTo>
                    <a:lnTo>
                      <a:pt x="21600" y="0"/>
                    </a:lnTo>
                    <a:close/>
                    <a:moveTo>
                      <a:pt x="21600" y="0"/>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39" name="AutoShape 117"/>
              <p:cNvSpPr>
                <a:spLocks/>
              </p:cNvSpPr>
              <p:nvPr/>
            </p:nvSpPr>
            <p:spPr bwMode="auto">
              <a:xfrm>
                <a:off x="256" y="514"/>
                <a:ext cx="15"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343"/>
                    </a:lnTo>
                    <a:lnTo>
                      <a:pt x="20160" y="686"/>
                    </a:lnTo>
                    <a:lnTo>
                      <a:pt x="17280" y="2057"/>
                    </a:lnTo>
                    <a:lnTo>
                      <a:pt x="15840" y="4114"/>
                    </a:lnTo>
                    <a:lnTo>
                      <a:pt x="14400" y="6514"/>
                    </a:lnTo>
                    <a:lnTo>
                      <a:pt x="12960" y="10286"/>
                    </a:lnTo>
                    <a:lnTo>
                      <a:pt x="14400" y="15086"/>
                    </a:lnTo>
                    <a:lnTo>
                      <a:pt x="15840" y="21600"/>
                    </a:lnTo>
                    <a:lnTo>
                      <a:pt x="2880" y="21600"/>
                    </a:lnTo>
                    <a:lnTo>
                      <a:pt x="2880" y="21257"/>
                    </a:lnTo>
                    <a:lnTo>
                      <a:pt x="1440" y="19200"/>
                    </a:lnTo>
                    <a:lnTo>
                      <a:pt x="0" y="16800"/>
                    </a:lnTo>
                    <a:lnTo>
                      <a:pt x="0" y="13714"/>
                    </a:lnTo>
                    <a:lnTo>
                      <a:pt x="0" y="9943"/>
                    </a:lnTo>
                    <a:lnTo>
                      <a:pt x="0" y="6514"/>
                    </a:lnTo>
                    <a:lnTo>
                      <a:pt x="1440" y="2743"/>
                    </a:lnTo>
                    <a:lnTo>
                      <a:pt x="5760" y="0"/>
                    </a:lnTo>
                    <a:lnTo>
                      <a:pt x="21600" y="0"/>
                    </a:lnTo>
                    <a:close/>
                    <a:moveTo>
                      <a:pt x="21600" y="0"/>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0" name="AutoShape 118"/>
              <p:cNvSpPr>
                <a:spLocks/>
              </p:cNvSpPr>
              <p:nvPr/>
            </p:nvSpPr>
            <p:spPr bwMode="auto">
              <a:xfrm>
                <a:off x="256" y="520"/>
                <a:ext cx="12"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32"/>
                    </a:moveTo>
                    <a:lnTo>
                      <a:pt x="21600" y="432"/>
                    </a:lnTo>
                    <a:lnTo>
                      <a:pt x="19800" y="864"/>
                    </a:lnTo>
                    <a:lnTo>
                      <a:pt x="18000" y="1728"/>
                    </a:lnTo>
                    <a:lnTo>
                      <a:pt x="16200" y="3888"/>
                    </a:lnTo>
                    <a:lnTo>
                      <a:pt x="16200" y="6480"/>
                    </a:lnTo>
                    <a:lnTo>
                      <a:pt x="14400" y="10368"/>
                    </a:lnTo>
                    <a:lnTo>
                      <a:pt x="14400" y="15552"/>
                    </a:lnTo>
                    <a:lnTo>
                      <a:pt x="16200" y="21600"/>
                    </a:lnTo>
                    <a:lnTo>
                      <a:pt x="3600" y="21600"/>
                    </a:lnTo>
                    <a:lnTo>
                      <a:pt x="3600" y="21168"/>
                    </a:lnTo>
                    <a:lnTo>
                      <a:pt x="3600" y="19440"/>
                    </a:lnTo>
                    <a:lnTo>
                      <a:pt x="1800" y="16416"/>
                    </a:lnTo>
                    <a:lnTo>
                      <a:pt x="1800" y="13392"/>
                    </a:lnTo>
                    <a:lnTo>
                      <a:pt x="0" y="9936"/>
                    </a:lnTo>
                    <a:lnTo>
                      <a:pt x="1800" y="6480"/>
                    </a:lnTo>
                    <a:lnTo>
                      <a:pt x="3600" y="3024"/>
                    </a:lnTo>
                    <a:lnTo>
                      <a:pt x="7200" y="0"/>
                    </a:lnTo>
                    <a:lnTo>
                      <a:pt x="21600" y="432"/>
                    </a:lnTo>
                    <a:close/>
                    <a:moveTo>
                      <a:pt x="21600" y="432"/>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1" name="AutoShape 119"/>
              <p:cNvSpPr>
                <a:spLocks/>
              </p:cNvSpPr>
              <p:nvPr/>
            </p:nvSpPr>
            <p:spPr bwMode="auto">
              <a:xfrm>
                <a:off x="257" y="527"/>
                <a:ext cx="9"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19200" y="600"/>
                    </a:lnTo>
                    <a:lnTo>
                      <a:pt x="19200" y="1800"/>
                    </a:lnTo>
                    <a:lnTo>
                      <a:pt x="16800" y="3600"/>
                    </a:lnTo>
                    <a:lnTo>
                      <a:pt x="14400" y="6000"/>
                    </a:lnTo>
                    <a:lnTo>
                      <a:pt x="14400" y="10200"/>
                    </a:lnTo>
                    <a:lnTo>
                      <a:pt x="14400" y="15000"/>
                    </a:lnTo>
                    <a:lnTo>
                      <a:pt x="16800" y="21600"/>
                    </a:lnTo>
                    <a:lnTo>
                      <a:pt x="4800" y="21600"/>
                    </a:lnTo>
                    <a:lnTo>
                      <a:pt x="2400" y="21600"/>
                    </a:lnTo>
                    <a:lnTo>
                      <a:pt x="2400" y="19200"/>
                    </a:lnTo>
                    <a:lnTo>
                      <a:pt x="2400" y="16800"/>
                    </a:lnTo>
                    <a:lnTo>
                      <a:pt x="0" y="13200"/>
                    </a:lnTo>
                    <a:lnTo>
                      <a:pt x="0" y="9600"/>
                    </a:lnTo>
                    <a:lnTo>
                      <a:pt x="0" y="6000"/>
                    </a:lnTo>
                    <a:lnTo>
                      <a:pt x="2400" y="2400"/>
                    </a:lnTo>
                    <a:lnTo>
                      <a:pt x="7200" y="0"/>
                    </a:lnTo>
                    <a:lnTo>
                      <a:pt x="21600" y="0"/>
                    </a:lnTo>
                    <a:close/>
                    <a:moveTo>
                      <a:pt x="21600" y="0"/>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2" name="Rectangle 120"/>
              <p:cNvSpPr>
                <a:spLocks/>
              </p:cNvSpPr>
              <p:nvPr/>
            </p:nvSpPr>
            <p:spPr bwMode="auto">
              <a:xfrm>
                <a:off x="134" y="517"/>
                <a:ext cx="4"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3" name="AutoShape 121"/>
              <p:cNvSpPr>
                <a:spLocks/>
              </p:cNvSpPr>
              <p:nvPr/>
            </p:nvSpPr>
            <p:spPr bwMode="auto">
              <a:xfrm>
                <a:off x="176" y="515"/>
                <a:ext cx="46"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600"/>
                  <a:gd name="T145" fmla="*/ 0 h 21600"/>
                  <a:gd name="T146" fmla="*/ 21600 w 21600"/>
                  <a:gd name="T147" fmla="*/ 21600 h 216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600" h="21600">
                    <a:moveTo>
                      <a:pt x="1878" y="2356"/>
                    </a:moveTo>
                    <a:lnTo>
                      <a:pt x="1878" y="2749"/>
                    </a:lnTo>
                    <a:lnTo>
                      <a:pt x="1409" y="3535"/>
                    </a:lnTo>
                    <a:lnTo>
                      <a:pt x="470" y="5498"/>
                    </a:lnTo>
                    <a:lnTo>
                      <a:pt x="0" y="7855"/>
                    </a:lnTo>
                    <a:lnTo>
                      <a:pt x="0" y="10996"/>
                    </a:lnTo>
                    <a:lnTo>
                      <a:pt x="0" y="14138"/>
                    </a:lnTo>
                    <a:lnTo>
                      <a:pt x="0" y="18065"/>
                    </a:lnTo>
                    <a:lnTo>
                      <a:pt x="1409" y="21600"/>
                    </a:lnTo>
                    <a:lnTo>
                      <a:pt x="1409" y="21207"/>
                    </a:lnTo>
                    <a:lnTo>
                      <a:pt x="1409" y="20815"/>
                    </a:lnTo>
                    <a:lnTo>
                      <a:pt x="1409" y="20029"/>
                    </a:lnTo>
                    <a:lnTo>
                      <a:pt x="1409" y="19244"/>
                    </a:lnTo>
                    <a:lnTo>
                      <a:pt x="1409" y="18065"/>
                    </a:lnTo>
                    <a:lnTo>
                      <a:pt x="1878" y="16495"/>
                    </a:lnTo>
                    <a:lnTo>
                      <a:pt x="1878" y="15316"/>
                    </a:lnTo>
                    <a:lnTo>
                      <a:pt x="2348" y="13745"/>
                    </a:lnTo>
                    <a:lnTo>
                      <a:pt x="2817" y="12567"/>
                    </a:lnTo>
                    <a:lnTo>
                      <a:pt x="3287" y="10996"/>
                    </a:lnTo>
                    <a:lnTo>
                      <a:pt x="3757" y="9818"/>
                    </a:lnTo>
                    <a:lnTo>
                      <a:pt x="5165" y="8247"/>
                    </a:lnTo>
                    <a:lnTo>
                      <a:pt x="6574" y="7462"/>
                    </a:lnTo>
                    <a:lnTo>
                      <a:pt x="7983" y="6284"/>
                    </a:lnTo>
                    <a:lnTo>
                      <a:pt x="9861" y="5498"/>
                    </a:lnTo>
                    <a:lnTo>
                      <a:pt x="12209" y="5498"/>
                    </a:lnTo>
                    <a:lnTo>
                      <a:pt x="12209" y="5105"/>
                    </a:lnTo>
                    <a:lnTo>
                      <a:pt x="13148" y="4713"/>
                    </a:lnTo>
                    <a:lnTo>
                      <a:pt x="13617" y="4320"/>
                    </a:lnTo>
                    <a:lnTo>
                      <a:pt x="15496" y="3535"/>
                    </a:lnTo>
                    <a:lnTo>
                      <a:pt x="16904" y="2749"/>
                    </a:lnTo>
                    <a:lnTo>
                      <a:pt x="19252" y="1964"/>
                    </a:lnTo>
                    <a:lnTo>
                      <a:pt x="21600" y="785"/>
                    </a:lnTo>
                    <a:lnTo>
                      <a:pt x="21130" y="785"/>
                    </a:lnTo>
                    <a:lnTo>
                      <a:pt x="20191" y="785"/>
                    </a:lnTo>
                    <a:lnTo>
                      <a:pt x="19722" y="393"/>
                    </a:lnTo>
                    <a:lnTo>
                      <a:pt x="18783" y="393"/>
                    </a:lnTo>
                    <a:lnTo>
                      <a:pt x="17843" y="393"/>
                    </a:lnTo>
                    <a:lnTo>
                      <a:pt x="16435" y="393"/>
                    </a:lnTo>
                    <a:lnTo>
                      <a:pt x="15026" y="0"/>
                    </a:lnTo>
                    <a:lnTo>
                      <a:pt x="13148" y="0"/>
                    </a:lnTo>
                    <a:lnTo>
                      <a:pt x="12209" y="0"/>
                    </a:lnTo>
                    <a:lnTo>
                      <a:pt x="10330" y="393"/>
                    </a:lnTo>
                    <a:lnTo>
                      <a:pt x="8922" y="393"/>
                    </a:lnTo>
                    <a:lnTo>
                      <a:pt x="6574" y="393"/>
                    </a:lnTo>
                    <a:lnTo>
                      <a:pt x="5165" y="785"/>
                    </a:lnTo>
                    <a:lnTo>
                      <a:pt x="3287" y="1571"/>
                    </a:lnTo>
                    <a:lnTo>
                      <a:pt x="1878" y="2356"/>
                    </a:lnTo>
                    <a:close/>
                    <a:moveTo>
                      <a:pt x="1878" y="2356"/>
                    </a:move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4" name="AutoShape 122"/>
              <p:cNvSpPr>
                <a:spLocks/>
              </p:cNvSpPr>
              <p:nvPr/>
            </p:nvSpPr>
            <p:spPr bwMode="auto">
              <a:xfrm>
                <a:off x="112" y="556"/>
                <a:ext cx="37" cy="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0" y="14400"/>
                    </a:moveTo>
                    <a:lnTo>
                      <a:pt x="0" y="14400"/>
                    </a:lnTo>
                    <a:lnTo>
                      <a:pt x="584" y="12000"/>
                    </a:lnTo>
                    <a:lnTo>
                      <a:pt x="1168" y="7200"/>
                    </a:lnTo>
                    <a:lnTo>
                      <a:pt x="2335" y="4800"/>
                    </a:lnTo>
                    <a:lnTo>
                      <a:pt x="2919" y="4800"/>
                    </a:lnTo>
                    <a:lnTo>
                      <a:pt x="4086" y="2400"/>
                    </a:lnTo>
                    <a:lnTo>
                      <a:pt x="5254" y="0"/>
                    </a:lnTo>
                    <a:lnTo>
                      <a:pt x="7005" y="0"/>
                    </a:lnTo>
                    <a:lnTo>
                      <a:pt x="8757" y="0"/>
                    </a:lnTo>
                    <a:lnTo>
                      <a:pt x="11092" y="0"/>
                    </a:lnTo>
                    <a:lnTo>
                      <a:pt x="12843" y="0"/>
                    </a:lnTo>
                    <a:lnTo>
                      <a:pt x="15762" y="2400"/>
                    </a:lnTo>
                    <a:lnTo>
                      <a:pt x="18681" y="2400"/>
                    </a:lnTo>
                    <a:lnTo>
                      <a:pt x="21600" y="7200"/>
                    </a:lnTo>
                    <a:lnTo>
                      <a:pt x="21600" y="14400"/>
                    </a:lnTo>
                    <a:lnTo>
                      <a:pt x="21016" y="14400"/>
                    </a:lnTo>
                    <a:lnTo>
                      <a:pt x="21016" y="12000"/>
                    </a:lnTo>
                    <a:lnTo>
                      <a:pt x="19849" y="12000"/>
                    </a:lnTo>
                    <a:lnTo>
                      <a:pt x="19265" y="12000"/>
                    </a:lnTo>
                    <a:lnTo>
                      <a:pt x="17514" y="7200"/>
                    </a:lnTo>
                    <a:lnTo>
                      <a:pt x="16346" y="7200"/>
                    </a:lnTo>
                    <a:lnTo>
                      <a:pt x="14595" y="4800"/>
                    </a:lnTo>
                    <a:lnTo>
                      <a:pt x="12843" y="4800"/>
                    </a:lnTo>
                    <a:lnTo>
                      <a:pt x="11092" y="4800"/>
                    </a:lnTo>
                    <a:lnTo>
                      <a:pt x="8757" y="4800"/>
                    </a:lnTo>
                    <a:lnTo>
                      <a:pt x="7589" y="4800"/>
                    </a:lnTo>
                    <a:lnTo>
                      <a:pt x="5254" y="7200"/>
                    </a:lnTo>
                    <a:lnTo>
                      <a:pt x="4086" y="12000"/>
                    </a:lnTo>
                    <a:lnTo>
                      <a:pt x="2919" y="14400"/>
                    </a:lnTo>
                    <a:lnTo>
                      <a:pt x="1168" y="16800"/>
                    </a:lnTo>
                    <a:lnTo>
                      <a:pt x="0" y="21600"/>
                    </a:lnTo>
                    <a:lnTo>
                      <a:pt x="0" y="14400"/>
                    </a:lnTo>
                    <a:close/>
                    <a:moveTo>
                      <a:pt x="0" y="144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5" name="AutoShape 123"/>
              <p:cNvSpPr>
                <a:spLocks/>
              </p:cNvSpPr>
              <p:nvPr/>
            </p:nvSpPr>
            <p:spPr bwMode="auto">
              <a:xfrm>
                <a:off x="112" y="531"/>
                <a:ext cx="37" cy="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1782"/>
                    </a:moveTo>
                    <a:lnTo>
                      <a:pt x="0" y="11782"/>
                    </a:lnTo>
                    <a:lnTo>
                      <a:pt x="584" y="11782"/>
                    </a:lnTo>
                    <a:lnTo>
                      <a:pt x="584" y="9818"/>
                    </a:lnTo>
                    <a:lnTo>
                      <a:pt x="1168" y="7855"/>
                    </a:lnTo>
                    <a:lnTo>
                      <a:pt x="2335" y="7855"/>
                    </a:lnTo>
                    <a:lnTo>
                      <a:pt x="2919" y="5891"/>
                    </a:lnTo>
                    <a:lnTo>
                      <a:pt x="4086" y="3927"/>
                    </a:lnTo>
                    <a:lnTo>
                      <a:pt x="5254" y="3927"/>
                    </a:lnTo>
                    <a:lnTo>
                      <a:pt x="7005" y="0"/>
                    </a:lnTo>
                    <a:lnTo>
                      <a:pt x="8757" y="0"/>
                    </a:lnTo>
                    <a:lnTo>
                      <a:pt x="11092" y="0"/>
                    </a:lnTo>
                    <a:lnTo>
                      <a:pt x="12843" y="0"/>
                    </a:lnTo>
                    <a:lnTo>
                      <a:pt x="15762" y="3927"/>
                    </a:lnTo>
                    <a:lnTo>
                      <a:pt x="18681" y="5891"/>
                    </a:lnTo>
                    <a:lnTo>
                      <a:pt x="21600" y="7855"/>
                    </a:lnTo>
                    <a:lnTo>
                      <a:pt x="21600" y="11782"/>
                    </a:lnTo>
                    <a:lnTo>
                      <a:pt x="21016" y="11782"/>
                    </a:lnTo>
                    <a:lnTo>
                      <a:pt x="21016" y="9818"/>
                    </a:lnTo>
                    <a:lnTo>
                      <a:pt x="19849" y="9818"/>
                    </a:lnTo>
                    <a:lnTo>
                      <a:pt x="19265" y="9818"/>
                    </a:lnTo>
                    <a:lnTo>
                      <a:pt x="17514" y="7855"/>
                    </a:lnTo>
                    <a:lnTo>
                      <a:pt x="16346" y="7855"/>
                    </a:lnTo>
                    <a:lnTo>
                      <a:pt x="14595" y="7855"/>
                    </a:lnTo>
                    <a:lnTo>
                      <a:pt x="12843" y="5891"/>
                    </a:lnTo>
                    <a:lnTo>
                      <a:pt x="11092" y="5891"/>
                    </a:lnTo>
                    <a:lnTo>
                      <a:pt x="8757" y="5891"/>
                    </a:lnTo>
                    <a:lnTo>
                      <a:pt x="7589" y="5891"/>
                    </a:lnTo>
                    <a:lnTo>
                      <a:pt x="5254" y="7855"/>
                    </a:lnTo>
                    <a:lnTo>
                      <a:pt x="4086" y="9818"/>
                    </a:lnTo>
                    <a:lnTo>
                      <a:pt x="2919" y="11782"/>
                    </a:lnTo>
                    <a:lnTo>
                      <a:pt x="1168" y="17673"/>
                    </a:lnTo>
                    <a:lnTo>
                      <a:pt x="0" y="21600"/>
                    </a:lnTo>
                    <a:lnTo>
                      <a:pt x="0" y="11782"/>
                    </a:lnTo>
                    <a:close/>
                    <a:moveTo>
                      <a:pt x="0" y="11782"/>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6" name="AutoShape 124"/>
              <p:cNvSpPr>
                <a:spLocks/>
              </p:cNvSpPr>
              <p:nvPr/>
            </p:nvSpPr>
            <p:spPr bwMode="auto">
              <a:xfrm>
                <a:off x="147" y="520"/>
                <a:ext cx="61" cy="1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0" y="0"/>
                    </a:moveTo>
                    <a:lnTo>
                      <a:pt x="0" y="20829"/>
                    </a:lnTo>
                    <a:lnTo>
                      <a:pt x="6728" y="21600"/>
                    </a:lnTo>
                    <a:lnTo>
                      <a:pt x="6374" y="18900"/>
                    </a:lnTo>
                    <a:lnTo>
                      <a:pt x="21600" y="20057"/>
                    </a:lnTo>
                    <a:lnTo>
                      <a:pt x="21600" y="18900"/>
                    </a:lnTo>
                    <a:lnTo>
                      <a:pt x="10623" y="18129"/>
                    </a:lnTo>
                    <a:lnTo>
                      <a:pt x="10269" y="15621"/>
                    </a:lnTo>
                    <a:lnTo>
                      <a:pt x="3187" y="15621"/>
                    </a:lnTo>
                    <a:lnTo>
                      <a:pt x="2833" y="15429"/>
                    </a:lnTo>
                    <a:lnTo>
                      <a:pt x="2479" y="14657"/>
                    </a:lnTo>
                    <a:lnTo>
                      <a:pt x="2125" y="13307"/>
                    </a:lnTo>
                    <a:lnTo>
                      <a:pt x="1416" y="11186"/>
                    </a:lnTo>
                    <a:lnTo>
                      <a:pt x="708" y="8871"/>
                    </a:lnTo>
                    <a:lnTo>
                      <a:pt x="354" y="6557"/>
                    </a:lnTo>
                    <a:lnTo>
                      <a:pt x="708" y="3471"/>
                    </a:lnTo>
                    <a:lnTo>
                      <a:pt x="2125" y="579"/>
                    </a:lnTo>
                    <a:lnTo>
                      <a:pt x="0" y="0"/>
                    </a:lnTo>
                    <a:close/>
                    <a:moveTo>
                      <a:pt x="0" y="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7" name="AutoShape 125"/>
              <p:cNvSpPr>
                <a:spLocks/>
              </p:cNvSpPr>
              <p:nvPr/>
            </p:nvSpPr>
            <p:spPr bwMode="auto">
              <a:xfrm>
                <a:off x="177" y="494"/>
                <a:ext cx="79"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21600"/>
                    </a:moveTo>
                    <a:lnTo>
                      <a:pt x="0" y="21600"/>
                    </a:lnTo>
                    <a:lnTo>
                      <a:pt x="820" y="20160"/>
                    </a:lnTo>
                    <a:lnTo>
                      <a:pt x="1094" y="20160"/>
                    </a:lnTo>
                    <a:lnTo>
                      <a:pt x="1914" y="18720"/>
                    </a:lnTo>
                    <a:lnTo>
                      <a:pt x="3008" y="17280"/>
                    </a:lnTo>
                    <a:lnTo>
                      <a:pt x="3828" y="14400"/>
                    </a:lnTo>
                    <a:lnTo>
                      <a:pt x="5195" y="12960"/>
                    </a:lnTo>
                    <a:lnTo>
                      <a:pt x="6562" y="11520"/>
                    </a:lnTo>
                    <a:lnTo>
                      <a:pt x="8203" y="11520"/>
                    </a:lnTo>
                    <a:lnTo>
                      <a:pt x="9570" y="10080"/>
                    </a:lnTo>
                    <a:lnTo>
                      <a:pt x="11484" y="10080"/>
                    </a:lnTo>
                    <a:lnTo>
                      <a:pt x="13124" y="8640"/>
                    </a:lnTo>
                    <a:lnTo>
                      <a:pt x="15038" y="10080"/>
                    </a:lnTo>
                    <a:lnTo>
                      <a:pt x="16952" y="10080"/>
                    </a:lnTo>
                    <a:lnTo>
                      <a:pt x="18866" y="11520"/>
                    </a:lnTo>
                    <a:lnTo>
                      <a:pt x="20780" y="12960"/>
                    </a:lnTo>
                    <a:lnTo>
                      <a:pt x="21600" y="0"/>
                    </a:lnTo>
                    <a:lnTo>
                      <a:pt x="20780" y="0"/>
                    </a:lnTo>
                    <a:lnTo>
                      <a:pt x="20233" y="0"/>
                    </a:lnTo>
                    <a:lnTo>
                      <a:pt x="19139" y="0"/>
                    </a:lnTo>
                    <a:lnTo>
                      <a:pt x="18046" y="0"/>
                    </a:lnTo>
                    <a:lnTo>
                      <a:pt x="16678" y="0"/>
                    </a:lnTo>
                    <a:lnTo>
                      <a:pt x="15311" y="0"/>
                    </a:lnTo>
                    <a:lnTo>
                      <a:pt x="13944" y="1440"/>
                    </a:lnTo>
                    <a:lnTo>
                      <a:pt x="12030" y="1440"/>
                    </a:lnTo>
                    <a:lnTo>
                      <a:pt x="10390" y="1440"/>
                    </a:lnTo>
                    <a:lnTo>
                      <a:pt x="8476" y="2880"/>
                    </a:lnTo>
                    <a:lnTo>
                      <a:pt x="6835" y="4320"/>
                    </a:lnTo>
                    <a:lnTo>
                      <a:pt x="4922" y="7200"/>
                    </a:lnTo>
                    <a:lnTo>
                      <a:pt x="3281" y="8640"/>
                    </a:lnTo>
                    <a:lnTo>
                      <a:pt x="1641" y="10080"/>
                    </a:lnTo>
                    <a:lnTo>
                      <a:pt x="0" y="11520"/>
                    </a:lnTo>
                    <a:lnTo>
                      <a:pt x="0" y="21600"/>
                    </a:lnTo>
                    <a:close/>
                    <a:moveTo>
                      <a:pt x="0" y="21600"/>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8" name="AutoShape 126"/>
              <p:cNvSpPr>
                <a:spLocks/>
              </p:cNvSpPr>
              <p:nvPr/>
            </p:nvSpPr>
            <p:spPr bwMode="auto">
              <a:xfrm>
                <a:off x="132" y="634"/>
                <a:ext cx="132"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600"/>
                  <a:gd name="T118" fmla="*/ 0 h 21600"/>
                  <a:gd name="T119" fmla="*/ 21600 w 21600"/>
                  <a:gd name="T120" fmla="*/ 21600 h 216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600" h="21600">
                    <a:moveTo>
                      <a:pt x="9000" y="20640"/>
                    </a:moveTo>
                    <a:lnTo>
                      <a:pt x="9164" y="20640"/>
                    </a:lnTo>
                    <a:lnTo>
                      <a:pt x="9164" y="20160"/>
                    </a:lnTo>
                    <a:lnTo>
                      <a:pt x="9327" y="20160"/>
                    </a:lnTo>
                    <a:lnTo>
                      <a:pt x="9655" y="19680"/>
                    </a:lnTo>
                    <a:lnTo>
                      <a:pt x="9982" y="19680"/>
                    </a:lnTo>
                    <a:lnTo>
                      <a:pt x="10309" y="19200"/>
                    </a:lnTo>
                    <a:lnTo>
                      <a:pt x="10636" y="18720"/>
                    </a:lnTo>
                    <a:lnTo>
                      <a:pt x="11127" y="18240"/>
                    </a:lnTo>
                    <a:lnTo>
                      <a:pt x="11618" y="17280"/>
                    </a:lnTo>
                    <a:lnTo>
                      <a:pt x="11945" y="16320"/>
                    </a:lnTo>
                    <a:lnTo>
                      <a:pt x="12436" y="15840"/>
                    </a:lnTo>
                    <a:lnTo>
                      <a:pt x="12764" y="15360"/>
                    </a:lnTo>
                    <a:lnTo>
                      <a:pt x="13091" y="13920"/>
                    </a:lnTo>
                    <a:lnTo>
                      <a:pt x="13418" y="13440"/>
                    </a:lnTo>
                    <a:lnTo>
                      <a:pt x="13745" y="12480"/>
                    </a:lnTo>
                    <a:lnTo>
                      <a:pt x="13909" y="11520"/>
                    </a:lnTo>
                    <a:lnTo>
                      <a:pt x="0" y="1440"/>
                    </a:lnTo>
                    <a:lnTo>
                      <a:pt x="982" y="0"/>
                    </a:lnTo>
                    <a:lnTo>
                      <a:pt x="21600" y="15360"/>
                    </a:lnTo>
                    <a:lnTo>
                      <a:pt x="20618" y="16320"/>
                    </a:lnTo>
                    <a:lnTo>
                      <a:pt x="14727" y="12000"/>
                    </a:lnTo>
                    <a:lnTo>
                      <a:pt x="14727" y="12480"/>
                    </a:lnTo>
                    <a:lnTo>
                      <a:pt x="14564" y="12480"/>
                    </a:lnTo>
                    <a:lnTo>
                      <a:pt x="14564" y="12960"/>
                    </a:lnTo>
                    <a:lnTo>
                      <a:pt x="14236" y="13440"/>
                    </a:lnTo>
                    <a:lnTo>
                      <a:pt x="14073" y="13920"/>
                    </a:lnTo>
                    <a:lnTo>
                      <a:pt x="13909" y="14880"/>
                    </a:lnTo>
                    <a:lnTo>
                      <a:pt x="13582" y="15360"/>
                    </a:lnTo>
                    <a:lnTo>
                      <a:pt x="13091" y="15840"/>
                    </a:lnTo>
                    <a:lnTo>
                      <a:pt x="12764" y="16800"/>
                    </a:lnTo>
                    <a:lnTo>
                      <a:pt x="12436" y="17280"/>
                    </a:lnTo>
                    <a:lnTo>
                      <a:pt x="11782" y="18240"/>
                    </a:lnTo>
                    <a:lnTo>
                      <a:pt x="11455" y="19200"/>
                    </a:lnTo>
                    <a:lnTo>
                      <a:pt x="10636" y="19680"/>
                    </a:lnTo>
                    <a:lnTo>
                      <a:pt x="10145" y="20640"/>
                    </a:lnTo>
                    <a:lnTo>
                      <a:pt x="9327" y="21600"/>
                    </a:lnTo>
                    <a:lnTo>
                      <a:pt x="9000" y="20640"/>
                    </a:lnTo>
                    <a:close/>
                    <a:moveTo>
                      <a:pt x="9000" y="2064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49" name="AutoShape 127"/>
              <p:cNvSpPr>
                <a:spLocks/>
              </p:cNvSpPr>
              <p:nvPr/>
            </p:nvSpPr>
            <p:spPr bwMode="auto">
              <a:xfrm>
                <a:off x="104" y="646"/>
                <a:ext cx="135"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20" y="21600"/>
                    </a:lnTo>
                    <a:lnTo>
                      <a:pt x="21600" y="21600"/>
                    </a:lnTo>
                    <a:lnTo>
                      <a:pt x="800"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0" name="AutoShape 128"/>
              <p:cNvSpPr>
                <a:spLocks/>
              </p:cNvSpPr>
              <p:nvPr/>
            </p:nvSpPr>
            <p:spPr bwMode="auto">
              <a:xfrm>
                <a:off x="127" y="641"/>
                <a:ext cx="132" cy="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273" y="21600"/>
                    </a:lnTo>
                    <a:lnTo>
                      <a:pt x="21600" y="21600"/>
                    </a:lnTo>
                    <a:lnTo>
                      <a:pt x="655"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1" name="AutoShape 129"/>
              <p:cNvSpPr>
                <a:spLocks/>
              </p:cNvSpPr>
              <p:nvPr/>
            </p:nvSpPr>
            <p:spPr bwMode="auto">
              <a:xfrm>
                <a:off x="117" y="642"/>
                <a:ext cx="133"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13" y="21600"/>
                    </a:lnTo>
                    <a:lnTo>
                      <a:pt x="21600" y="21600"/>
                    </a:lnTo>
                    <a:lnTo>
                      <a:pt x="487"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2" name="AutoShape 130"/>
              <p:cNvSpPr>
                <a:spLocks/>
              </p:cNvSpPr>
              <p:nvPr/>
            </p:nvSpPr>
            <p:spPr bwMode="auto">
              <a:xfrm>
                <a:off x="86" y="180"/>
                <a:ext cx="249" cy="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00"/>
                  <a:gd name="T112" fmla="*/ 0 h 21600"/>
                  <a:gd name="T113" fmla="*/ 21600 w 21600"/>
                  <a:gd name="T114" fmla="*/ 21600 h 216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00" h="21600">
                    <a:moveTo>
                      <a:pt x="5899" y="2790"/>
                    </a:moveTo>
                    <a:lnTo>
                      <a:pt x="6072" y="1447"/>
                    </a:lnTo>
                    <a:lnTo>
                      <a:pt x="6246" y="1447"/>
                    </a:lnTo>
                    <a:lnTo>
                      <a:pt x="6333" y="1447"/>
                    </a:lnTo>
                    <a:lnTo>
                      <a:pt x="6419" y="1344"/>
                    </a:lnTo>
                    <a:lnTo>
                      <a:pt x="6506" y="1344"/>
                    </a:lnTo>
                    <a:lnTo>
                      <a:pt x="6593" y="1344"/>
                    </a:lnTo>
                    <a:lnTo>
                      <a:pt x="6853" y="1137"/>
                    </a:lnTo>
                    <a:lnTo>
                      <a:pt x="7027" y="1137"/>
                    </a:lnTo>
                    <a:lnTo>
                      <a:pt x="7200" y="1033"/>
                    </a:lnTo>
                    <a:lnTo>
                      <a:pt x="7460" y="1033"/>
                    </a:lnTo>
                    <a:lnTo>
                      <a:pt x="7634" y="930"/>
                    </a:lnTo>
                    <a:lnTo>
                      <a:pt x="7894" y="827"/>
                    </a:lnTo>
                    <a:lnTo>
                      <a:pt x="8241" y="827"/>
                    </a:lnTo>
                    <a:lnTo>
                      <a:pt x="8501" y="723"/>
                    </a:lnTo>
                    <a:lnTo>
                      <a:pt x="8935" y="620"/>
                    </a:lnTo>
                    <a:lnTo>
                      <a:pt x="9282" y="620"/>
                    </a:lnTo>
                    <a:lnTo>
                      <a:pt x="9629" y="413"/>
                    </a:lnTo>
                    <a:lnTo>
                      <a:pt x="10063" y="413"/>
                    </a:lnTo>
                    <a:lnTo>
                      <a:pt x="10496" y="310"/>
                    </a:lnTo>
                    <a:lnTo>
                      <a:pt x="10930" y="207"/>
                    </a:lnTo>
                    <a:lnTo>
                      <a:pt x="11451" y="207"/>
                    </a:lnTo>
                    <a:lnTo>
                      <a:pt x="11884" y="103"/>
                    </a:lnTo>
                    <a:lnTo>
                      <a:pt x="12492" y="103"/>
                    </a:lnTo>
                    <a:lnTo>
                      <a:pt x="13012" y="103"/>
                    </a:lnTo>
                    <a:lnTo>
                      <a:pt x="13619" y="0"/>
                    </a:lnTo>
                    <a:lnTo>
                      <a:pt x="14140" y="0"/>
                    </a:lnTo>
                    <a:lnTo>
                      <a:pt x="14747" y="0"/>
                    </a:lnTo>
                    <a:lnTo>
                      <a:pt x="15441" y="0"/>
                    </a:lnTo>
                    <a:lnTo>
                      <a:pt x="16048" y="0"/>
                    </a:lnTo>
                    <a:lnTo>
                      <a:pt x="16742" y="0"/>
                    </a:lnTo>
                    <a:lnTo>
                      <a:pt x="17436" y="0"/>
                    </a:lnTo>
                    <a:lnTo>
                      <a:pt x="18217" y="413"/>
                    </a:lnTo>
                    <a:lnTo>
                      <a:pt x="18043" y="2894"/>
                    </a:lnTo>
                    <a:lnTo>
                      <a:pt x="18043" y="2997"/>
                    </a:lnTo>
                    <a:lnTo>
                      <a:pt x="18217" y="2997"/>
                    </a:lnTo>
                    <a:lnTo>
                      <a:pt x="18477" y="3204"/>
                    </a:lnTo>
                    <a:lnTo>
                      <a:pt x="18737" y="3514"/>
                    </a:lnTo>
                    <a:lnTo>
                      <a:pt x="19084" y="3721"/>
                    </a:lnTo>
                    <a:lnTo>
                      <a:pt x="19258" y="4031"/>
                    </a:lnTo>
                    <a:lnTo>
                      <a:pt x="19431" y="4547"/>
                    </a:lnTo>
                    <a:lnTo>
                      <a:pt x="19605" y="5167"/>
                    </a:lnTo>
                    <a:lnTo>
                      <a:pt x="21253" y="7131"/>
                    </a:lnTo>
                    <a:lnTo>
                      <a:pt x="20819" y="12092"/>
                    </a:lnTo>
                    <a:lnTo>
                      <a:pt x="18043" y="13745"/>
                    </a:lnTo>
                    <a:lnTo>
                      <a:pt x="21427" y="14986"/>
                    </a:lnTo>
                    <a:lnTo>
                      <a:pt x="21427" y="15089"/>
                    </a:lnTo>
                    <a:lnTo>
                      <a:pt x="21513" y="15296"/>
                    </a:lnTo>
                    <a:lnTo>
                      <a:pt x="21513" y="15709"/>
                    </a:lnTo>
                    <a:lnTo>
                      <a:pt x="21600" y="16019"/>
                    </a:lnTo>
                    <a:lnTo>
                      <a:pt x="21513" y="16536"/>
                    </a:lnTo>
                    <a:lnTo>
                      <a:pt x="21427" y="16949"/>
                    </a:lnTo>
                    <a:lnTo>
                      <a:pt x="21166" y="17569"/>
                    </a:lnTo>
                    <a:lnTo>
                      <a:pt x="12492" y="21600"/>
                    </a:lnTo>
                    <a:lnTo>
                      <a:pt x="0" y="16846"/>
                    </a:lnTo>
                    <a:lnTo>
                      <a:pt x="260" y="16433"/>
                    </a:lnTo>
                    <a:lnTo>
                      <a:pt x="2169" y="15502"/>
                    </a:lnTo>
                    <a:lnTo>
                      <a:pt x="2169" y="2894"/>
                    </a:lnTo>
                    <a:lnTo>
                      <a:pt x="2255" y="2790"/>
                    </a:lnTo>
                    <a:lnTo>
                      <a:pt x="2342" y="2790"/>
                    </a:lnTo>
                    <a:lnTo>
                      <a:pt x="2429" y="2584"/>
                    </a:lnTo>
                    <a:lnTo>
                      <a:pt x="2689" y="2584"/>
                    </a:lnTo>
                    <a:lnTo>
                      <a:pt x="2776" y="2480"/>
                    </a:lnTo>
                    <a:lnTo>
                      <a:pt x="2949" y="2377"/>
                    </a:lnTo>
                    <a:lnTo>
                      <a:pt x="3210" y="2377"/>
                    </a:lnTo>
                    <a:lnTo>
                      <a:pt x="3470" y="2274"/>
                    </a:lnTo>
                    <a:lnTo>
                      <a:pt x="3643" y="2274"/>
                    </a:lnTo>
                    <a:lnTo>
                      <a:pt x="3990" y="2274"/>
                    </a:lnTo>
                    <a:lnTo>
                      <a:pt x="4251" y="2274"/>
                    </a:lnTo>
                    <a:lnTo>
                      <a:pt x="4598" y="2274"/>
                    </a:lnTo>
                    <a:lnTo>
                      <a:pt x="5031" y="2377"/>
                    </a:lnTo>
                    <a:lnTo>
                      <a:pt x="5292" y="2480"/>
                    </a:lnTo>
                    <a:lnTo>
                      <a:pt x="5899" y="2790"/>
                    </a:lnTo>
                    <a:close/>
                    <a:moveTo>
                      <a:pt x="5899" y="279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3" name="AutoShape 131"/>
              <p:cNvSpPr>
                <a:spLocks/>
              </p:cNvSpPr>
              <p:nvPr/>
            </p:nvSpPr>
            <p:spPr bwMode="auto">
              <a:xfrm>
                <a:off x="173" y="195"/>
                <a:ext cx="79"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600"/>
                  <a:gd name="T151" fmla="*/ 0 h 21600"/>
                  <a:gd name="T152" fmla="*/ 21600 w 21600"/>
                  <a:gd name="T153" fmla="*/ 21600 h 216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600" h="21600">
                    <a:moveTo>
                      <a:pt x="21327" y="712"/>
                    </a:moveTo>
                    <a:lnTo>
                      <a:pt x="21327" y="712"/>
                    </a:lnTo>
                    <a:lnTo>
                      <a:pt x="21053" y="712"/>
                    </a:lnTo>
                    <a:lnTo>
                      <a:pt x="20233" y="475"/>
                    </a:lnTo>
                    <a:lnTo>
                      <a:pt x="19686" y="475"/>
                    </a:lnTo>
                    <a:lnTo>
                      <a:pt x="18866" y="237"/>
                    </a:lnTo>
                    <a:lnTo>
                      <a:pt x="17772" y="237"/>
                    </a:lnTo>
                    <a:lnTo>
                      <a:pt x="16405" y="237"/>
                    </a:lnTo>
                    <a:lnTo>
                      <a:pt x="15311" y="0"/>
                    </a:lnTo>
                    <a:lnTo>
                      <a:pt x="13671" y="0"/>
                    </a:lnTo>
                    <a:lnTo>
                      <a:pt x="12030" y="237"/>
                    </a:lnTo>
                    <a:lnTo>
                      <a:pt x="10390" y="237"/>
                    </a:lnTo>
                    <a:lnTo>
                      <a:pt x="8476" y="475"/>
                    </a:lnTo>
                    <a:lnTo>
                      <a:pt x="6835" y="712"/>
                    </a:lnTo>
                    <a:lnTo>
                      <a:pt x="4922" y="1424"/>
                    </a:lnTo>
                    <a:lnTo>
                      <a:pt x="3008" y="1899"/>
                    </a:lnTo>
                    <a:lnTo>
                      <a:pt x="1094" y="2848"/>
                    </a:lnTo>
                    <a:lnTo>
                      <a:pt x="1094" y="3086"/>
                    </a:lnTo>
                    <a:lnTo>
                      <a:pt x="820" y="4035"/>
                    </a:lnTo>
                    <a:lnTo>
                      <a:pt x="273" y="6171"/>
                    </a:lnTo>
                    <a:lnTo>
                      <a:pt x="0" y="8308"/>
                    </a:lnTo>
                    <a:lnTo>
                      <a:pt x="0" y="11156"/>
                    </a:lnTo>
                    <a:lnTo>
                      <a:pt x="0" y="14479"/>
                    </a:lnTo>
                    <a:lnTo>
                      <a:pt x="547" y="17802"/>
                    </a:lnTo>
                    <a:lnTo>
                      <a:pt x="1641" y="21125"/>
                    </a:lnTo>
                    <a:lnTo>
                      <a:pt x="1914" y="21125"/>
                    </a:lnTo>
                    <a:lnTo>
                      <a:pt x="2187" y="21125"/>
                    </a:lnTo>
                    <a:lnTo>
                      <a:pt x="2461" y="21125"/>
                    </a:lnTo>
                    <a:lnTo>
                      <a:pt x="3008" y="21125"/>
                    </a:lnTo>
                    <a:lnTo>
                      <a:pt x="4101" y="20888"/>
                    </a:lnTo>
                    <a:lnTo>
                      <a:pt x="4922" y="20888"/>
                    </a:lnTo>
                    <a:lnTo>
                      <a:pt x="6015" y="20888"/>
                    </a:lnTo>
                    <a:lnTo>
                      <a:pt x="7382" y="20888"/>
                    </a:lnTo>
                    <a:lnTo>
                      <a:pt x="8749" y="20888"/>
                    </a:lnTo>
                    <a:lnTo>
                      <a:pt x="10390" y="20888"/>
                    </a:lnTo>
                    <a:lnTo>
                      <a:pt x="12030" y="20888"/>
                    </a:lnTo>
                    <a:lnTo>
                      <a:pt x="13671" y="20888"/>
                    </a:lnTo>
                    <a:lnTo>
                      <a:pt x="15585" y="21125"/>
                    </a:lnTo>
                    <a:lnTo>
                      <a:pt x="17499" y="21125"/>
                    </a:lnTo>
                    <a:lnTo>
                      <a:pt x="19413" y="21363"/>
                    </a:lnTo>
                    <a:lnTo>
                      <a:pt x="21600" y="21600"/>
                    </a:lnTo>
                    <a:lnTo>
                      <a:pt x="21600" y="21125"/>
                    </a:lnTo>
                    <a:lnTo>
                      <a:pt x="21327" y="19464"/>
                    </a:lnTo>
                    <a:lnTo>
                      <a:pt x="21053" y="16615"/>
                    </a:lnTo>
                    <a:lnTo>
                      <a:pt x="20780" y="13530"/>
                    </a:lnTo>
                    <a:lnTo>
                      <a:pt x="20780" y="10207"/>
                    </a:lnTo>
                    <a:lnTo>
                      <a:pt x="20780" y="6884"/>
                    </a:lnTo>
                    <a:lnTo>
                      <a:pt x="21053" y="3560"/>
                    </a:lnTo>
                    <a:lnTo>
                      <a:pt x="21327" y="712"/>
                    </a:lnTo>
                    <a:close/>
                    <a:moveTo>
                      <a:pt x="21327" y="712"/>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4" name="AutoShape 132"/>
              <p:cNvSpPr>
                <a:spLocks/>
              </p:cNvSpPr>
              <p:nvPr/>
            </p:nvSpPr>
            <p:spPr bwMode="auto">
              <a:xfrm>
                <a:off x="181" y="221"/>
                <a:ext cx="132"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64" y="16080"/>
                    </a:moveTo>
                    <a:lnTo>
                      <a:pt x="0" y="18720"/>
                    </a:lnTo>
                    <a:lnTo>
                      <a:pt x="14073" y="21600"/>
                    </a:lnTo>
                    <a:lnTo>
                      <a:pt x="14564" y="21120"/>
                    </a:lnTo>
                    <a:lnTo>
                      <a:pt x="14891" y="20880"/>
                    </a:lnTo>
                    <a:lnTo>
                      <a:pt x="15382" y="20400"/>
                    </a:lnTo>
                    <a:lnTo>
                      <a:pt x="16036" y="19920"/>
                    </a:lnTo>
                    <a:lnTo>
                      <a:pt x="16855" y="18960"/>
                    </a:lnTo>
                    <a:lnTo>
                      <a:pt x="17509" y="17760"/>
                    </a:lnTo>
                    <a:lnTo>
                      <a:pt x="18327" y="17040"/>
                    </a:lnTo>
                    <a:lnTo>
                      <a:pt x="19145" y="15600"/>
                    </a:lnTo>
                    <a:lnTo>
                      <a:pt x="19800" y="14160"/>
                    </a:lnTo>
                    <a:lnTo>
                      <a:pt x="20455" y="12720"/>
                    </a:lnTo>
                    <a:lnTo>
                      <a:pt x="20945" y="11040"/>
                    </a:lnTo>
                    <a:lnTo>
                      <a:pt x="21436" y="9360"/>
                    </a:lnTo>
                    <a:lnTo>
                      <a:pt x="21600" y="7440"/>
                    </a:lnTo>
                    <a:lnTo>
                      <a:pt x="21600" y="5280"/>
                    </a:lnTo>
                    <a:lnTo>
                      <a:pt x="21109" y="2880"/>
                    </a:lnTo>
                    <a:lnTo>
                      <a:pt x="20945" y="2400"/>
                    </a:lnTo>
                    <a:lnTo>
                      <a:pt x="20782" y="2160"/>
                    </a:lnTo>
                    <a:lnTo>
                      <a:pt x="20618" y="1680"/>
                    </a:lnTo>
                    <a:lnTo>
                      <a:pt x="20291" y="720"/>
                    </a:lnTo>
                    <a:lnTo>
                      <a:pt x="19636" y="480"/>
                    </a:lnTo>
                    <a:lnTo>
                      <a:pt x="19145" y="0"/>
                    </a:lnTo>
                    <a:lnTo>
                      <a:pt x="18491" y="0"/>
                    </a:lnTo>
                    <a:lnTo>
                      <a:pt x="18491" y="240"/>
                    </a:lnTo>
                    <a:lnTo>
                      <a:pt x="18655" y="960"/>
                    </a:lnTo>
                    <a:lnTo>
                      <a:pt x="19145" y="2640"/>
                    </a:lnTo>
                    <a:lnTo>
                      <a:pt x="19309" y="4320"/>
                    </a:lnTo>
                    <a:lnTo>
                      <a:pt x="19309" y="6960"/>
                    </a:lnTo>
                    <a:lnTo>
                      <a:pt x="19145" y="9360"/>
                    </a:lnTo>
                    <a:lnTo>
                      <a:pt x="18655" y="12240"/>
                    </a:lnTo>
                    <a:lnTo>
                      <a:pt x="17673" y="15120"/>
                    </a:lnTo>
                    <a:lnTo>
                      <a:pt x="17673" y="15360"/>
                    </a:lnTo>
                    <a:lnTo>
                      <a:pt x="17509" y="15360"/>
                    </a:lnTo>
                    <a:lnTo>
                      <a:pt x="17345" y="15600"/>
                    </a:lnTo>
                    <a:lnTo>
                      <a:pt x="17182" y="15840"/>
                    </a:lnTo>
                    <a:lnTo>
                      <a:pt x="16855" y="16080"/>
                    </a:lnTo>
                    <a:lnTo>
                      <a:pt x="16364" y="16560"/>
                    </a:lnTo>
                    <a:lnTo>
                      <a:pt x="16036" y="16800"/>
                    </a:lnTo>
                    <a:lnTo>
                      <a:pt x="15709" y="16800"/>
                    </a:lnTo>
                    <a:lnTo>
                      <a:pt x="15055" y="17040"/>
                    </a:lnTo>
                    <a:lnTo>
                      <a:pt x="14727" y="17280"/>
                    </a:lnTo>
                    <a:lnTo>
                      <a:pt x="13909" y="17280"/>
                    </a:lnTo>
                    <a:lnTo>
                      <a:pt x="13418" y="17280"/>
                    </a:lnTo>
                    <a:lnTo>
                      <a:pt x="12764" y="17280"/>
                    </a:lnTo>
                    <a:lnTo>
                      <a:pt x="11945" y="17280"/>
                    </a:lnTo>
                    <a:lnTo>
                      <a:pt x="11291" y="17040"/>
                    </a:lnTo>
                    <a:lnTo>
                      <a:pt x="11291" y="19920"/>
                    </a:lnTo>
                    <a:lnTo>
                      <a:pt x="491" y="18240"/>
                    </a:lnTo>
                    <a:lnTo>
                      <a:pt x="164" y="16080"/>
                    </a:lnTo>
                    <a:close/>
                    <a:moveTo>
                      <a:pt x="164" y="1608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5" name="AutoShape 133"/>
              <p:cNvSpPr>
                <a:spLocks/>
              </p:cNvSpPr>
              <p:nvPr/>
            </p:nvSpPr>
            <p:spPr bwMode="auto">
              <a:xfrm>
                <a:off x="165" y="309"/>
                <a:ext cx="96" cy="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7665"/>
                    </a:moveTo>
                    <a:lnTo>
                      <a:pt x="225" y="0"/>
                    </a:lnTo>
                    <a:lnTo>
                      <a:pt x="0" y="7665"/>
                    </a:lnTo>
                    <a:lnTo>
                      <a:pt x="20925" y="21600"/>
                    </a:lnTo>
                    <a:lnTo>
                      <a:pt x="21600" y="7665"/>
                    </a:lnTo>
                    <a:close/>
                    <a:moveTo>
                      <a:pt x="21600" y="766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6" name="AutoShape 134"/>
              <p:cNvSpPr>
                <a:spLocks/>
              </p:cNvSpPr>
              <p:nvPr/>
            </p:nvSpPr>
            <p:spPr bwMode="auto">
              <a:xfrm>
                <a:off x="212" y="319"/>
                <a:ext cx="42"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1029" y="0"/>
                    </a:lnTo>
                    <a:lnTo>
                      <a:pt x="0" y="9257"/>
                    </a:lnTo>
                    <a:lnTo>
                      <a:pt x="20571" y="21600"/>
                    </a:lnTo>
                    <a:lnTo>
                      <a:pt x="21600" y="9257"/>
                    </a:lnTo>
                    <a:close/>
                    <a:moveTo>
                      <a:pt x="21600" y="9257"/>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7" name="AutoShape 135"/>
              <p:cNvSpPr>
                <a:spLocks/>
              </p:cNvSpPr>
              <p:nvPr/>
            </p:nvSpPr>
            <p:spPr bwMode="auto">
              <a:xfrm>
                <a:off x="170" y="312"/>
                <a:ext cx="28"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640"/>
                    </a:moveTo>
                    <a:lnTo>
                      <a:pt x="0" y="0"/>
                    </a:lnTo>
                    <a:lnTo>
                      <a:pt x="0" y="12960"/>
                    </a:lnTo>
                    <a:lnTo>
                      <a:pt x="20829" y="21600"/>
                    </a:lnTo>
                    <a:lnTo>
                      <a:pt x="21600" y="8640"/>
                    </a:lnTo>
                    <a:close/>
                    <a:moveTo>
                      <a:pt x="21600" y="864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8" name="AutoShape 136"/>
              <p:cNvSpPr>
                <a:spLocks/>
              </p:cNvSpPr>
              <p:nvPr/>
            </p:nvSpPr>
            <p:spPr bwMode="auto">
              <a:xfrm>
                <a:off x="102" y="322"/>
                <a:ext cx="162"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6800"/>
                    </a:moveTo>
                    <a:lnTo>
                      <a:pt x="0" y="6800"/>
                    </a:lnTo>
                    <a:lnTo>
                      <a:pt x="133" y="6800"/>
                    </a:lnTo>
                    <a:lnTo>
                      <a:pt x="267" y="6800"/>
                    </a:lnTo>
                    <a:lnTo>
                      <a:pt x="533" y="6000"/>
                    </a:lnTo>
                    <a:lnTo>
                      <a:pt x="933" y="6000"/>
                    </a:lnTo>
                    <a:lnTo>
                      <a:pt x="1333" y="5600"/>
                    </a:lnTo>
                    <a:lnTo>
                      <a:pt x="1867" y="5600"/>
                    </a:lnTo>
                    <a:lnTo>
                      <a:pt x="2267" y="5200"/>
                    </a:lnTo>
                    <a:lnTo>
                      <a:pt x="2800" y="4800"/>
                    </a:lnTo>
                    <a:lnTo>
                      <a:pt x="3200" y="4400"/>
                    </a:lnTo>
                    <a:lnTo>
                      <a:pt x="3733" y="4000"/>
                    </a:lnTo>
                    <a:lnTo>
                      <a:pt x="4133" y="3200"/>
                    </a:lnTo>
                    <a:lnTo>
                      <a:pt x="4667" y="2400"/>
                    </a:lnTo>
                    <a:lnTo>
                      <a:pt x="4933" y="2000"/>
                    </a:lnTo>
                    <a:lnTo>
                      <a:pt x="5333" y="1200"/>
                    </a:lnTo>
                    <a:lnTo>
                      <a:pt x="5733" y="0"/>
                    </a:lnTo>
                    <a:lnTo>
                      <a:pt x="21600" y="11200"/>
                    </a:lnTo>
                    <a:lnTo>
                      <a:pt x="21467" y="11200"/>
                    </a:lnTo>
                    <a:lnTo>
                      <a:pt x="21200" y="11600"/>
                    </a:lnTo>
                    <a:lnTo>
                      <a:pt x="21067" y="12400"/>
                    </a:lnTo>
                    <a:lnTo>
                      <a:pt x="20933" y="13200"/>
                    </a:lnTo>
                    <a:lnTo>
                      <a:pt x="20667" y="13600"/>
                    </a:lnTo>
                    <a:lnTo>
                      <a:pt x="20267" y="14400"/>
                    </a:lnTo>
                    <a:lnTo>
                      <a:pt x="20000" y="15600"/>
                    </a:lnTo>
                    <a:lnTo>
                      <a:pt x="19600" y="16400"/>
                    </a:lnTo>
                    <a:lnTo>
                      <a:pt x="19200" y="17200"/>
                    </a:lnTo>
                    <a:lnTo>
                      <a:pt x="18800" y="18400"/>
                    </a:lnTo>
                    <a:lnTo>
                      <a:pt x="18267" y="19200"/>
                    </a:lnTo>
                    <a:lnTo>
                      <a:pt x="18000" y="19600"/>
                    </a:lnTo>
                    <a:lnTo>
                      <a:pt x="17467" y="20800"/>
                    </a:lnTo>
                    <a:lnTo>
                      <a:pt x="17067" y="21200"/>
                    </a:lnTo>
                    <a:lnTo>
                      <a:pt x="16800" y="21600"/>
                    </a:lnTo>
                    <a:lnTo>
                      <a:pt x="0" y="6800"/>
                    </a:lnTo>
                    <a:close/>
                    <a:moveTo>
                      <a:pt x="0" y="680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59" name="AutoShape 137"/>
              <p:cNvSpPr>
                <a:spLocks/>
              </p:cNvSpPr>
              <p:nvPr/>
            </p:nvSpPr>
            <p:spPr bwMode="auto">
              <a:xfrm>
                <a:off x="264" y="316"/>
                <a:ext cx="57"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274" y="21600"/>
                    </a:moveTo>
                    <a:lnTo>
                      <a:pt x="21600" y="9138"/>
                    </a:lnTo>
                    <a:lnTo>
                      <a:pt x="9474" y="0"/>
                    </a:lnTo>
                    <a:lnTo>
                      <a:pt x="0" y="3323"/>
                    </a:lnTo>
                    <a:lnTo>
                      <a:pt x="0" y="20769"/>
                    </a:lnTo>
                    <a:lnTo>
                      <a:pt x="2274" y="21600"/>
                    </a:lnTo>
                    <a:close/>
                    <a:moveTo>
                      <a:pt x="2274" y="2160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0" name="AutoShape 138"/>
              <p:cNvSpPr>
                <a:spLocks/>
              </p:cNvSpPr>
              <p:nvPr/>
            </p:nvSpPr>
            <p:spPr bwMode="auto">
              <a:xfrm>
                <a:off x="113" y="205"/>
                <a:ext cx="32" cy="1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21600" y="697"/>
                    </a:moveTo>
                    <a:lnTo>
                      <a:pt x="21600" y="523"/>
                    </a:lnTo>
                    <a:lnTo>
                      <a:pt x="20925" y="523"/>
                    </a:lnTo>
                    <a:lnTo>
                      <a:pt x="19575" y="523"/>
                    </a:lnTo>
                    <a:lnTo>
                      <a:pt x="18225" y="348"/>
                    </a:lnTo>
                    <a:lnTo>
                      <a:pt x="17550" y="348"/>
                    </a:lnTo>
                    <a:lnTo>
                      <a:pt x="16200" y="0"/>
                    </a:lnTo>
                    <a:lnTo>
                      <a:pt x="14850" y="0"/>
                    </a:lnTo>
                    <a:lnTo>
                      <a:pt x="13500" y="0"/>
                    </a:lnTo>
                    <a:lnTo>
                      <a:pt x="12150" y="0"/>
                    </a:lnTo>
                    <a:lnTo>
                      <a:pt x="9450" y="0"/>
                    </a:lnTo>
                    <a:lnTo>
                      <a:pt x="8100" y="348"/>
                    </a:lnTo>
                    <a:lnTo>
                      <a:pt x="6750" y="348"/>
                    </a:lnTo>
                    <a:lnTo>
                      <a:pt x="4050" y="523"/>
                    </a:lnTo>
                    <a:lnTo>
                      <a:pt x="2700" y="697"/>
                    </a:lnTo>
                    <a:lnTo>
                      <a:pt x="0" y="1045"/>
                    </a:lnTo>
                    <a:lnTo>
                      <a:pt x="0" y="21600"/>
                    </a:lnTo>
                    <a:lnTo>
                      <a:pt x="675" y="21600"/>
                    </a:lnTo>
                    <a:lnTo>
                      <a:pt x="2025" y="21600"/>
                    </a:lnTo>
                    <a:lnTo>
                      <a:pt x="2700" y="21600"/>
                    </a:lnTo>
                    <a:lnTo>
                      <a:pt x="3375" y="21426"/>
                    </a:lnTo>
                    <a:lnTo>
                      <a:pt x="4725" y="21426"/>
                    </a:lnTo>
                    <a:lnTo>
                      <a:pt x="5400" y="21426"/>
                    </a:lnTo>
                    <a:lnTo>
                      <a:pt x="7425" y="21252"/>
                    </a:lnTo>
                    <a:lnTo>
                      <a:pt x="8775" y="21252"/>
                    </a:lnTo>
                    <a:lnTo>
                      <a:pt x="10125" y="21077"/>
                    </a:lnTo>
                    <a:lnTo>
                      <a:pt x="12150" y="20903"/>
                    </a:lnTo>
                    <a:lnTo>
                      <a:pt x="14175" y="20555"/>
                    </a:lnTo>
                    <a:lnTo>
                      <a:pt x="16200" y="20381"/>
                    </a:lnTo>
                    <a:lnTo>
                      <a:pt x="17550" y="20206"/>
                    </a:lnTo>
                    <a:lnTo>
                      <a:pt x="19575" y="19858"/>
                    </a:lnTo>
                    <a:lnTo>
                      <a:pt x="21600" y="19684"/>
                    </a:lnTo>
                    <a:lnTo>
                      <a:pt x="21600" y="697"/>
                    </a:lnTo>
                    <a:close/>
                    <a:moveTo>
                      <a:pt x="21600" y="697"/>
                    </a:moveTo>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1" name="AutoShape 139"/>
              <p:cNvSpPr>
                <a:spLocks/>
              </p:cNvSpPr>
              <p:nvPr/>
            </p:nvSpPr>
            <p:spPr bwMode="auto">
              <a:xfrm>
                <a:off x="114" y="207"/>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415"/>
                    </a:moveTo>
                    <a:lnTo>
                      <a:pt x="21600" y="415"/>
                    </a:lnTo>
                    <a:lnTo>
                      <a:pt x="20800" y="415"/>
                    </a:lnTo>
                    <a:lnTo>
                      <a:pt x="20000" y="208"/>
                    </a:lnTo>
                    <a:lnTo>
                      <a:pt x="19200" y="208"/>
                    </a:lnTo>
                    <a:lnTo>
                      <a:pt x="18400" y="0"/>
                    </a:lnTo>
                    <a:lnTo>
                      <a:pt x="16000" y="0"/>
                    </a:lnTo>
                    <a:lnTo>
                      <a:pt x="15200" y="0"/>
                    </a:lnTo>
                    <a:lnTo>
                      <a:pt x="13600" y="0"/>
                    </a:lnTo>
                    <a:lnTo>
                      <a:pt x="11200" y="0"/>
                    </a:lnTo>
                    <a:lnTo>
                      <a:pt x="9600" y="0"/>
                    </a:lnTo>
                    <a:lnTo>
                      <a:pt x="8000" y="0"/>
                    </a:lnTo>
                    <a:lnTo>
                      <a:pt x="7200" y="208"/>
                    </a:lnTo>
                    <a:lnTo>
                      <a:pt x="4000" y="415"/>
                    </a:lnTo>
                    <a:lnTo>
                      <a:pt x="2400" y="623"/>
                    </a:lnTo>
                    <a:lnTo>
                      <a:pt x="0" y="831"/>
                    </a:lnTo>
                    <a:lnTo>
                      <a:pt x="0" y="21600"/>
                    </a:lnTo>
                    <a:lnTo>
                      <a:pt x="1600" y="21600"/>
                    </a:lnTo>
                    <a:lnTo>
                      <a:pt x="2400" y="21600"/>
                    </a:lnTo>
                    <a:lnTo>
                      <a:pt x="3200" y="21600"/>
                    </a:lnTo>
                    <a:lnTo>
                      <a:pt x="4800" y="21600"/>
                    </a:lnTo>
                    <a:lnTo>
                      <a:pt x="5600" y="21185"/>
                    </a:lnTo>
                    <a:lnTo>
                      <a:pt x="8000" y="21185"/>
                    </a:lnTo>
                    <a:lnTo>
                      <a:pt x="8800" y="20977"/>
                    </a:lnTo>
                    <a:lnTo>
                      <a:pt x="10400" y="20977"/>
                    </a:lnTo>
                    <a:lnTo>
                      <a:pt x="12800" y="20769"/>
                    </a:lnTo>
                    <a:lnTo>
                      <a:pt x="14400" y="20562"/>
                    </a:lnTo>
                    <a:lnTo>
                      <a:pt x="16000" y="20354"/>
                    </a:lnTo>
                    <a:lnTo>
                      <a:pt x="18400" y="20146"/>
                    </a:lnTo>
                    <a:lnTo>
                      <a:pt x="20000" y="19731"/>
                    </a:lnTo>
                    <a:lnTo>
                      <a:pt x="21600" y="19315"/>
                    </a:lnTo>
                    <a:lnTo>
                      <a:pt x="21600" y="415"/>
                    </a:lnTo>
                    <a:close/>
                    <a:moveTo>
                      <a:pt x="21600" y="415"/>
                    </a:moveTo>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2" name="AutoShape 140"/>
              <p:cNvSpPr>
                <a:spLocks/>
              </p:cNvSpPr>
              <p:nvPr/>
            </p:nvSpPr>
            <p:spPr bwMode="auto">
              <a:xfrm>
                <a:off x="116" y="208"/>
                <a:ext cx="22"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514"/>
                    </a:moveTo>
                    <a:lnTo>
                      <a:pt x="21600" y="514"/>
                    </a:lnTo>
                    <a:lnTo>
                      <a:pt x="20618" y="257"/>
                    </a:lnTo>
                    <a:lnTo>
                      <a:pt x="18655" y="257"/>
                    </a:lnTo>
                    <a:lnTo>
                      <a:pt x="17673" y="257"/>
                    </a:lnTo>
                    <a:lnTo>
                      <a:pt x="16691" y="0"/>
                    </a:lnTo>
                    <a:lnTo>
                      <a:pt x="15709" y="0"/>
                    </a:lnTo>
                    <a:lnTo>
                      <a:pt x="14727" y="0"/>
                    </a:lnTo>
                    <a:lnTo>
                      <a:pt x="13745" y="0"/>
                    </a:lnTo>
                    <a:lnTo>
                      <a:pt x="10800" y="0"/>
                    </a:lnTo>
                    <a:lnTo>
                      <a:pt x="8836" y="0"/>
                    </a:lnTo>
                    <a:lnTo>
                      <a:pt x="7855" y="0"/>
                    </a:lnTo>
                    <a:lnTo>
                      <a:pt x="4909" y="257"/>
                    </a:lnTo>
                    <a:lnTo>
                      <a:pt x="2945" y="257"/>
                    </a:lnTo>
                    <a:lnTo>
                      <a:pt x="1964" y="514"/>
                    </a:lnTo>
                    <a:lnTo>
                      <a:pt x="0" y="771"/>
                    </a:lnTo>
                    <a:lnTo>
                      <a:pt x="0" y="21600"/>
                    </a:lnTo>
                    <a:lnTo>
                      <a:pt x="982" y="21600"/>
                    </a:lnTo>
                    <a:lnTo>
                      <a:pt x="1964" y="21600"/>
                    </a:lnTo>
                    <a:lnTo>
                      <a:pt x="2945" y="21600"/>
                    </a:lnTo>
                    <a:lnTo>
                      <a:pt x="3927" y="21600"/>
                    </a:lnTo>
                    <a:lnTo>
                      <a:pt x="4909" y="21600"/>
                    </a:lnTo>
                    <a:lnTo>
                      <a:pt x="6873" y="21343"/>
                    </a:lnTo>
                    <a:lnTo>
                      <a:pt x="8836" y="21343"/>
                    </a:lnTo>
                    <a:lnTo>
                      <a:pt x="9818" y="21086"/>
                    </a:lnTo>
                    <a:lnTo>
                      <a:pt x="11782" y="21086"/>
                    </a:lnTo>
                    <a:lnTo>
                      <a:pt x="13745" y="20571"/>
                    </a:lnTo>
                    <a:lnTo>
                      <a:pt x="15709" y="20314"/>
                    </a:lnTo>
                    <a:lnTo>
                      <a:pt x="17673" y="20057"/>
                    </a:lnTo>
                    <a:lnTo>
                      <a:pt x="18655" y="19800"/>
                    </a:lnTo>
                    <a:lnTo>
                      <a:pt x="21600" y="19543"/>
                    </a:lnTo>
                    <a:lnTo>
                      <a:pt x="21600" y="514"/>
                    </a:lnTo>
                    <a:close/>
                    <a:moveTo>
                      <a:pt x="21600" y="514"/>
                    </a:moveTo>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3" name="AutoShape 141"/>
              <p:cNvSpPr>
                <a:spLocks/>
              </p:cNvSpPr>
              <p:nvPr/>
            </p:nvSpPr>
            <p:spPr bwMode="auto">
              <a:xfrm>
                <a:off x="117" y="209"/>
                <a:ext cx="17"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332"/>
                    </a:moveTo>
                    <a:lnTo>
                      <a:pt x="21600" y="332"/>
                    </a:lnTo>
                    <a:lnTo>
                      <a:pt x="20329" y="332"/>
                    </a:lnTo>
                    <a:lnTo>
                      <a:pt x="17788" y="0"/>
                    </a:lnTo>
                    <a:lnTo>
                      <a:pt x="13976" y="0"/>
                    </a:lnTo>
                    <a:lnTo>
                      <a:pt x="11435" y="0"/>
                    </a:lnTo>
                    <a:lnTo>
                      <a:pt x="7624" y="0"/>
                    </a:lnTo>
                    <a:lnTo>
                      <a:pt x="2541" y="332"/>
                    </a:lnTo>
                    <a:lnTo>
                      <a:pt x="0" y="665"/>
                    </a:lnTo>
                    <a:lnTo>
                      <a:pt x="0" y="21600"/>
                    </a:lnTo>
                    <a:lnTo>
                      <a:pt x="1271" y="21600"/>
                    </a:lnTo>
                    <a:lnTo>
                      <a:pt x="3812" y="21268"/>
                    </a:lnTo>
                    <a:lnTo>
                      <a:pt x="7624" y="21268"/>
                    </a:lnTo>
                    <a:lnTo>
                      <a:pt x="10165" y="20935"/>
                    </a:lnTo>
                    <a:lnTo>
                      <a:pt x="13976" y="20603"/>
                    </a:lnTo>
                    <a:lnTo>
                      <a:pt x="17788" y="20271"/>
                    </a:lnTo>
                    <a:lnTo>
                      <a:pt x="21600" y="19274"/>
                    </a:lnTo>
                    <a:lnTo>
                      <a:pt x="21600" y="332"/>
                    </a:lnTo>
                    <a:close/>
                    <a:moveTo>
                      <a:pt x="21600" y="332"/>
                    </a:moveTo>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4" name="AutoShape 142"/>
              <p:cNvSpPr>
                <a:spLocks/>
              </p:cNvSpPr>
              <p:nvPr/>
            </p:nvSpPr>
            <p:spPr bwMode="auto">
              <a:xfrm>
                <a:off x="117" y="210"/>
                <a:ext cx="14"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470"/>
                    </a:moveTo>
                    <a:lnTo>
                      <a:pt x="21600" y="0"/>
                    </a:lnTo>
                    <a:lnTo>
                      <a:pt x="20057" y="0"/>
                    </a:lnTo>
                    <a:lnTo>
                      <a:pt x="16971" y="0"/>
                    </a:lnTo>
                    <a:lnTo>
                      <a:pt x="13886" y="0"/>
                    </a:lnTo>
                    <a:lnTo>
                      <a:pt x="12343" y="0"/>
                    </a:lnTo>
                    <a:lnTo>
                      <a:pt x="9257" y="0"/>
                    </a:lnTo>
                    <a:lnTo>
                      <a:pt x="3086" y="0"/>
                    </a:lnTo>
                    <a:lnTo>
                      <a:pt x="0" y="939"/>
                    </a:lnTo>
                    <a:lnTo>
                      <a:pt x="0" y="21600"/>
                    </a:lnTo>
                    <a:lnTo>
                      <a:pt x="1543" y="21600"/>
                    </a:lnTo>
                    <a:lnTo>
                      <a:pt x="4629" y="21600"/>
                    </a:lnTo>
                    <a:lnTo>
                      <a:pt x="6171" y="20661"/>
                    </a:lnTo>
                    <a:lnTo>
                      <a:pt x="10800" y="20661"/>
                    </a:lnTo>
                    <a:lnTo>
                      <a:pt x="13886" y="20191"/>
                    </a:lnTo>
                    <a:lnTo>
                      <a:pt x="16971" y="19722"/>
                    </a:lnTo>
                    <a:lnTo>
                      <a:pt x="21600" y="19252"/>
                    </a:lnTo>
                    <a:lnTo>
                      <a:pt x="21600" y="470"/>
                    </a:lnTo>
                    <a:close/>
                    <a:moveTo>
                      <a:pt x="21600" y="470"/>
                    </a:moveTo>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5" name="AutoShape 143"/>
              <p:cNvSpPr>
                <a:spLocks/>
              </p:cNvSpPr>
              <p:nvPr/>
            </p:nvSpPr>
            <p:spPr bwMode="auto">
              <a:xfrm>
                <a:off x="118" y="210"/>
                <a:ext cx="9"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800"/>
                    </a:moveTo>
                    <a:lnTo>
                      <a:pt x="21600" y="800"/>
                    </a:lnTo>
                    <a:lnTo>
                      <a:pt x="19200" y="800"/>
                    </a:lnTo>
                    <a:lnTo>
                      <a:pt x="16800" y="800"/>
                    </a:lnTo>
                    <a:lnTo>
                      <a:pt x="14400" y="0"/>
                    </a:lnTo>
                    <a:lnTo>
                      <a:pt x="12000" y="0"/>
                    </a:lnTo>
                    <a:lnTo>
                      <a:pt x="7200" y="800"/>
                    </a:lnTo>
                    <a:lnTo>
                      <a:pt x="2400" y="800"/>
                    </a:lnTo>
                    <a:lnTo>
                      <a:pt x="0" y="1600"/>
                    </a:lnTo>
                    <a:lnTo>
                      <a:pt x="0" y="21600"/>
                    </a:lnTo>
                    <a:lnTo>
                      <a:pt x="2400" y="21600"/>
                    </a:lnTo>
                    <a:lnTo>
                      <a:pt x="4800" y="21600"/>
                    </a:lnTo>
                    <a:lnTo>
                      <a:pt x="7200" y="21600"/>
                    </a:lnTo>
                    <a:lnTo>
                      <a:pt x="12000" y="21600"/>
                    </a:lnTo>
                    <a:lnTo>
                      <a:pt x="14400" y="20800"/>
                    </a:lnTo>
                    <a:lnTo>
                      <a:pt x="19200" y="20000"/>
                    </a:lnTo>
                    <a:lnTo>
                      <a:pt x="21600" y="18400"/>
                    </a:lnTo>
                    <a:lnTo>
                      <a:pt x="21600" y="800"/>
                    </a:lnTo>
                    <a:close/>
                    <a:moveTo>
                      <a:pt x="21600" y="800"/>
                    </a:moveTo>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6" name="AutoShape 144"/>
              <p:cNvSpPr>
                <a:spLocks/>
              </p:cNvSpPr>
              <p:nvPr/>
            </p:nvSpPr>
            <p:spPr bwMode="auto">
              <a:xfrm>
                <a:off x="229" y="287"/>
                <a:ext cx="14"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0800" y="21600"/>
                    </a:moveTo>
                    <a:lnTo>
                      <a:pt x="12343" y="21600"/>
                    </a:lnTo>
                    <a:lnTo>
                      <a:pt x="13886" y="20057"/>
                    </a:lnTo>
                    <a:lnTo>
                      <a:pt x="15429" y="20057"/>
                    </a:lnTo>
                    <a:lnTo>
                      <a:pt x="16971" y="18514"/>
                    </a:lnTo>
                    <a:lnTo>
                      <a:pt x="20057" y="16971"/>
                    </a:lnTo>
                    <a:lnTo>
                      <a:pt x="20057" y="15429"/>
                    </a:lnTo>
                    <a:lnTo>
                      <a:pt x="21600" y="12343"/>
                    </a:lnTo>
                    <a:lnTo>
                      <a:pt x="21600" y="10800"/>
                    </a:lnTo>
                    <a:lnTo>
                      <a:pt x="21600" y="9257"/>
                    </a:lnTo>
                    <a:lnTo>
                      <a:pt x="20057" y="7714"/>
                    </a:lnTo>
                    <a:lnTo>
                      <a:pt x="20057" y="6171"/>
                    </a:lnTo>
                    <a:lnTo>
                      <a:pt x="16971" y="4629"/>
                    </a:lnTo>
                    <a:lnTo>
                      <a:pt x="15429" y="1543"/>
                    </a:lnTo>
                    <a:lnTo>
                      <a:pt x="13886" y="0"/>
                    </a:lnTo>
                    <a:lnTo>
                      <a:pt x="12343" y="0"/>
                    </a:lnTo>
                    <a:lnTo>
                      <a:pt x="10800" y="0"/>
                    </a:lnTo>
                    <a:lnTo>
                      <a:pt x="9257" y="0"/>
                    </a:lnTo>
                    <a:lnTo>
                      <a:pt x="6171" y="0"/>
                    </a:lnTo>
                    <a:lnTo>
                      <a:pt x="4629" y="1543"/>
                    </a:lnTo>
                    <a:lnTo>
                      <a:pt x="3086" y="4629"/>
                    </a:lnTo>
                    <a:lnTo>
                      <a:pt x="1543" y="6171"/>
                    </a:lnTo>
                    <a:lnTo>
                      <a:pt x="1543" y="7714"/>
                    </a:lnTo>
                    <a:lnTo>
                      <a:pt x="0" y="9257"/>
                    </a:lnTo>
                    <a:lnTo>
                      <a:pt x="0" y="10800"/>
                    </a:lnTo>
                    <a:lnTo>
                      <a:pt x="0" y="12343"/>
                    </a:lnTo>
                    <a:lnTo>
                      <a:pt x="1543" y="15429"/>
                    </a:lnTo>
                    <a:lnTo>
                      <a:pt x="1543" y="16971"/>
                    </a:lnTo>
                    <a:lnTo>
                      <a:pt x="3086" y="18514"/>
                    </a:lnTo>
                    <a:lnTo>
                      <a:pt x="4629" y="20057"/>
                    </a:lnTo>
                    <a:lnTo>
                      <a:pt x="6171" y="20057"/>
                    </a:lnTo>
                    <a:lnTo>
                      <a:pt x="9257" y="21600"/>
                    </a:lnTo>
                    <a:lnTo>
                      <a:pt x="10800" y="21600"/>
                    </a:lnTo>
                    <a:close/>
                    <a:moveTo>
                      <a:pt x="10800" y="21600"/>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7" name="AutoShape 145"/>
              <p:cNvSpPr>
                <a:spLocks/>
              </p:cNvSpPr>
              <p:nvPr/>
            </p:nvSpPr>
            <p:spPr bwMode="auto">
              <a:xfrm>
                <a:off x="154" y="195"/>
                <a:ext cx="19"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6821" y="235"/>
                    </a:moveTo>
                    <a:lnTo>
                      <a:pt x="6821" y="704"/>
                    </a:lnTo>
                    <a:lnTo>
                      <a:pt x="4547" y="1878"/>
                    </a:lnTo>
                    <a:lnTo>
                      <a:pt x="2274" y="3757"/>
                    </a:lnTo>
                    <a:lnTo>
                      <a:pt x="1137" y="6574"/>
                    </a:lnTo>
                    <a:lnTo>
                      <a:pt x="0" y="9626"/>
                    </a:lnTo>
                    <a:lnTo>
                      <a:pt x="0" y="13383"/>
                    </a:lnTo>
                    <a:lnTo>
                      <a:pt x="1137" y="17139"/>
                    </a:lnTo>
                    <a:lnTo>
                      <a:pt x="5684" y="21600"/>
                    </a:lnTo>
                    <a:lnTo>
                      <a:pt x="21600" y="21600"/>
                    </a:lnTo>
                    <a:lnTo>
                      <a:pt x="20463" y="20896"/>
                    </a:lnTo>
                    <a:lnTo>
                      <a:pt x="18189" y="19252"/>
                    </a:lnTo>
                    <a:lnTo>
                      <a:pt x="17053" y="16435"/>
                    </a:lnTo>
                    <a:lnTo>
                      <a:pt x="15916" y="13383"/>
                    </a:lnTo>
                    <a:lnTo>
                      <a:pt x="14779" y="9861"/>
                    </a:lnTo>
                    <a:lnTo>
                      <a:pt x="14779" y="6339"/>
                    </a:lnTo>
                    <a:lnTo>
                      <a:pt x="17053" y="3052"/>
                    </a:lnTo>
                    <a:lnTo>
                      <a:pt x="21600" y="235"/>
                    </a:lnTo>
                    <a:lnTo>
                      <a:pt x="21600" y="0"/>
                    </a:lnTo>
                    <a:lnTo>
                      <a:pt x="20463" y="0"/>
                    </a:lnTo>
                    <a:lnTo>
                      <a:pt x="18189" y="0"/>
                    </a:lnTo>
                    <a:lnTo>
                      <a:pt x="15916" y="0"/>
                    </a:lnTo>
                    <a:lnTo>
                      <a:pt x="12505" y="0"/>
                    </a:lnTo>
                    <a:lnTo>
                      <a:pt x="6821" y="235"/>
                    </a:lnTo>
                    <a:close/>
                    <a:moveTo>
                      <a:pt x="6821" y="235"/>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8" name="AutoShape 146"/>
              <p:cNvSpPr>
                <a:spLocks/>
              </p:cNvSpPr>
              <p:nvPr/>
            </p:nvSpPr>
            <p:spPr bwMode="auto">
              <a:xfrm>
                <a:off x="252" y="183"/>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0800" y="208"/>
                    </a:lnTo>
                    <a:lnTo>
                      <a:pt x="20000" y="831"/>
                    </a:lnTo>
                    <a:lnTo>
                      <a:pt x="17600" y="2077"/>
                    </a:lnTo>
                    <a:lnTo>
                      <a:pt x="16000" y="3946"/>
                    </a:lnTo>
                    <a:lnTo>
                      <a:pt x="14400" y="6646"/>
                    </a:lnTo>
                    <a:lnTo>
                      <a:pt x="12800" y="10177"/>
                    </a:lnTo>
                    <a:lnTo>
                      <a:pt x="14400" y="15369"/>
                    </a:lnTo>
                    <a:lnTo>
                      <a:pt x="16000" y="21600"/>
                    </a:lnTo>
                    <a:lnTo>
                      <a:pt x="4000" y="21600"/>
                    </a:lnTo>
                    <a:lnTo>
                      <a:pt x="4000" y="20977"/>
                    </a:lnTo>
                    <a:lnTo>
                      <a:pt x="3200" y="19108"/>
                    </a:lnTo>
                    <a:lnTo>
                      <a:pt x="1600" y="16615"/>
                    </a:lnTo>
                    <a:lnTo>
                      <a:pt x="800" y="13292"/>
                    </a:lnTo>
                    <a:lnTo>
                      <a:pt x="0" y="9762"/>
                    </a:lnTo>
                    <a:lnTo>
                      <a:pt x="800" y="6438"/>
                    </a:lnTo>
                    <a:lnTo>
                      <a:pt x="3200" y="2908"/>
                    </a:lnTo>
                    <a:lnTo>
                      <a:pt x="7200" y="0"/>
                    </a:lnTo>
                    <a:lnTo>
                      <a:pt x="21600" y="0"/>
                    </a:lnTo>
                    <a:close/>
                    <a:moveTo>
                      <a:pt x="21600" y="0"/>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69" name="AutoShape 147"/>
              <p:cNvSpPr>
                <a:spLocks/>
              </p:cNvSpPr>
              <p:nvPr/>
            </p:nvSpPr>
            <p:spPr bwMode="auto">
              <a:xfrm>
                <a:off x="154" y="200"/>
                <a:ext cx="18" cy="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533"/>
                    </a:moveTo>
                    <a:lnTo>
                      <a:pt x="7200" y="800"/>
                    </a:lnTo>
                    <a:lnTo>
                      <a:pt x="6000" y="2133"/>
                    </a:lnTo>
                    <a:lnTo>
                      <a:pt x="2400" y="4000"/>
                    </a:lnTo>
                    <a:lnTo>
                      <a:pt x="1200" y="6667"/>
                    </a:lnTo>
                    <a:lnTo>
                      <a:pt x="0" y="9867"/>
                    </a:lnTo>
                    <a:lnTo>
                      <a:pt x="1200" y="13333"/>
                    </a:lnTo>
                    <a:lnTo>
                      <a:pt x="2400" y="17333"/>
                    </a:lnTo>
                    <a:lnTo>
                      <a:pt x="6000" y="21600"/>
                    </a:lnTo>
                    <a:lnTo>
                      <a:pt x="19200" y="21333"/>
                    </a:lnTo>
                    <a:lnTo>
                      <a:pt x="19200" y="20800"/>
                    </a:lnTo>
                    <a:lnTo>
                      <a:pt x="18000" y="19200"/>
                    </a:lnTo>
                    <a:lnTo>
                      <a:pt x="16800" y="16267"/>
                    </a:lnTo>
                    <a:lnTo>
                      <a:pt x="15600" y="13333"/>
                    </a:lnTo>
                    <a:lnTo>
                      <a:pt x="14400" y="9867"/>
                    </a:lnTo>
                    <a:lnTo>
                      <a:pt x="14400" y="6400"/>
                    </a:lnTo>
                    <a:lnTo>
                      <a:pt x="16800" y="2933"/>
                    </a:lnTo>
                    <a:lnTo>
                      <a:pt x="21600" y="267"/>
                    </a:lnTo>
                    <a:lnTo>
                      <a:pt x="19200" y="0"/>
                    </a:lnTo>
                    <a:lnTo>
                      <a:pt x="18000" y="0"/>
                    </a:lnTo>
                    <a:lnTo>
                      <a:pt x="15600" y="267"/>
                    </a:lnTo>
                    <a:lnTo>
                      <a:pt x="10800" y="267"/>
                    </a:lnTo>
                    <a:lnTo>
                      <a:pt x="7200" y="533"/>
                    </a:lnTo>
                    <a:close/>
                    <a:moveTo>
                      <a:pt x="7200" y="533"/>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0" name="AutoShape 148"/>
              <p:cNvSpPr>
                <a:spLocks/>
              </p:cNvSpPr>
              <p:nvPr/>
            </p:nvSpPr>
            <p:spPr bwMode="auto">
              <a:xfrm>
                <a:off x="155" y="205"/>
                <a:ext cx="14"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714" y="626"/>
                    </a:moveTo>
                    <a:lnTo>
                      <a:pt x="7714" y="939"/>
                    </a:lnTo>
                    <a:lnTo>
                      <a:pt x="6171" y="2191"/>
                    </a:lnTo>
                    <a:lnTo>
                      <a:pt x="4629" y="4070"/>
                    </a:lnTo>
                    <a:lnTo>
                      <a:pt x="1543" y="6574"/>
                    </a:lnTo>
                    <a:lnTo>
                      <a:pt x="0" y="10017"/>
                    </a:lnTo>
                    <a:lnTo>
                      <a:pt x="0" y="13774"/>
                    </a:lnTo>
                    <a:lnTo>
                      <a:pt x="1543" y="17530"/>
                    </a:lnTo>
                    <a:lnTo>
                      <a:pt x="6171" y="21600"/>
                    </a:lnTo>
                    <a:lnTo>
                      <a:pt x="21600" y="21600"/>
                    </a:lnTo>
                    <a:lnTo>
                      <a:pt x="20057" y="20974"/>
                    </a:lnTo>
                    <a:lnTo>
                      <a:pt x="20057" y="19096"/>
                    </a:lnTo>
                    <a:lnTo>
                      <a:pt x="18514" y="16591"/>
                    </a:lnTo>
                    <a:lnTo>
                      <a:pt x="16971" y="13774"/>
                    </a:lnTo>
                    <a:lnTo>
                      <a:pt x="15429" y="10017"/>
                    </a:lnTo>
                    <a:lnTo>
                      <a:pt x="15429" y="6261"/>
                    </a:lnTo>
                    <a:lnTo>
                      <a:pt x="18514" y="3130"/>
                    </a:lnTo>
                    <a:lnTo>
                      <a:pt x="21600" y="626"/>
                    </a:lnTo>
                    <a:lnTo>
                      <a:pt x="21600" y="0"/>
                    </a:lnTo>
                    <a:lnTo>
                      <a:pt x="20057" y="0"/>
                    </a:lnTo>
                    <a:lnTo>
                      <a:pt x="16971" y="0"/>
                    </a:lnTo>
                    <a:lnTo>
                      <a:pt x="12343" y="626"/>
                    </a:lnTo>
                    <a:lnTo>
                      <a:pt x="7714" y="626"/>
                    </a:lnTo>
                    <a:close/>
                    <a:moveTo>
                      <a:pt x="7714" y="626"/>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1" name="AutoShape 149"/>
              <p:cNvSpPr>
                <a:spLocks/>
              </p:cNvSpPr>
              <p:nvPr/>
            </p:nvSpPr>
            <p:spPr bwMode="auto">
              <a:xfrm>
                <a:off x="156" y="211"/>
                <a:ext cx="12" cy="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379"/>
                    </a:moveTo>
                    <a:lnTo>
                      <a:pt x="5400" y="1137"/>
                    </a:lnTo>
                    <a:lnTo>
                      <a:pt x="5400" y="1895"/>
                    </a:lnTo>
                    <a:lnTo>
                      <a:pt x="3600" y="4168"/>
                    </a:lnTo>
                    <a:lnTo>
                      <a:pt x="0" y="6821"/>
                    </a:lnTo>
                    <a:lnTo>
                      <a:pt x="0" y="9853"/>
                    </a:lnTo>
                    <a:lnTo>
                      <a:pt x="0" y="13263"/>
                    </a:lnTo>
                    <a:lnTo>
                      <a:pt x="3600" y="17432"/>
                    </a:lnTo>
                    <a:lnTo>
                      <a:pt x="5400" y="21600"/>
                    </a:lnTo>
                    <a:lnTo>
                      <a:pt x="19800" y="21221"/>
                    </a:lnTo>
                    <a:lnTo>
                      <a:pt x="19800" y="20842"/>
                    </a:lnTo>
                    <a:lnTo>
                      <a:pt x="18000" y="18947"/>
                    </a:lnTo>
                    <a:lnTo>
                      <a:pt x="18000" y="16295"/>
                    </a:lnTo>
                    <a:lnTo>
                      <a:pt x="16200" y="13263"/>
                    </a:lnTo>
                    <a:lnTo>
                      <a:pt x="12600" y="9853"/>
                    </a:lnTo>
                    <a:lnTo>
                      <a:pt x="16200" y="6442"/>
                    </a:lnTo>
                    <a:lnTo>
                      <a:pt x="18000" y="3032"/>
                    </a:lnTo>
                    <a:lnTo>
                      <a:pt x="21600" y="0"/>
                    </a:lnTo>
                    <a:lnTo>
                      <a:pt x="19800" y="0"/>
                    </a:lnTo>
                    <a:lnTo>
                      <a:pt x="18000" y="0"/>
                    </a:lnTo>
                    <a:lnTo>
                      <a:pt x="16200" y="0"/>
                    </a:lnTo>
                    <a:lnTo>
                      <a:pt x="10800" y="0"/>
                    </a:lnTo>
                    <a:lnTo>
                      <a:pt x="7200" y="379"/>
                    </a:lnTo>
                    <a:close/>
                    <a:moveTo>
                      <a:pt x="7200" y="379"/>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2" name="AutoShape 150"/>
              <p:cNvSpPr>
                <a:spLocks/>
              </p:cNvSpPr>
              <p:nvPr/>
            </p:nvSpPr>
            <p:spPr bwMode="auto">
              <a:xfrm>
                <a:off x="156" y="216"/>
                <a:ext cx="10"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8640" y="480"/>
                    </a:moveTo>
                    <a:lnTo>
                      <a:pt x="6480" y="960"/>
                    </a:lnTo>
                    <a:lnTo>
                      <a:pt x="6480" y="2400"/>
                    </a:lnTo>
                    <a:lnTo>
                      <a:pt x="4320" y="4320"/>
                    </a:lnTo>
                    <a:lnTo>
                      <a:pt x="4320" y="6720"/>
                    </a:lnTo>
                    <a:lnTo>
                      <a:pt x="0" y="10080"/>
                    </a:lnTo>
                    <a:lnTo>
                      <a:pt x="0" y="13440"/>
                    </a:lnTo>
                    <a:lnTo>
                      <a:pt x="4320" y="17760"/>
                    </a:lnTo>
                    <a:lnTo>
                      <a:pt x="6480" y="21600"/>
                    </a:lnTo>
                    <a:lnTo>
                      <a:pt x="21600" y="21600"/>
                    </a:lnTo>
                    <a:lnTo>
                      <a:pt x="21600" y="21120"/>
                    </a:lnTo>
                    <a:lnTo>
                      <a:pt x="19440" y="19680"/>
                    </a:lnTo>
                    <a:lnTo>
                      <a:pt x="15120" y="16800"/>
                    </a:lnTo>
                    <a:lnTo>
                      <a:pt x="15120" y="13440"/>
                    </a:lnTo>
                    <a:lnTo>
                      <a:pt x="12960" y="10080"/>
                    </a:lnTo>
                    <a:lnTo>
                      <a:pt x="15120" y="6720"/>
                    </a:lnTo>
                    <a:lnTo>
                      <a:pt x="15120" y="3360"/>
                    </a:lnTo>
                    <a:lnTo>
                      <a:pt x="21600" y="480"/>
                    </a:lnTo>
                    <a:lnTo>
                      <a:pt x="21600" y="0"/>
                    </a:lnTo>
                    <a:lnTo>
                      <a:pt x="19440" y="0"/>
                    </a:lnTo>
                    <a:lnTo>
                      <a:pt x="15120" y="480"/>
                    </a:lnTo>
                    <a:lnTo>
                      <a:pt x="12960" y="480"/>
                    </a:lnTo>
                    <a:lnTo>
                      <a:pt x="8640" y="480"/>
                    </a:lnTo>
                    <a:close/>
                    <a:moveTo>
                      <a:pt x="8640" y="480"/>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3" name="AutoShape 151"/>
              <p:cNvSpPr>
                <a:spLocks/>
              </p:cNvSpPr>
              <p:nvPr/>
            </p:nvSpPr>
            <p:spPr bwMode="auto">
              <a:xfrm>
                <a:off x="158" y="222"/>
                <a:ext cx="7"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6171" y="635"/>
                    </a:moveTo>
                    <a:lnTo>
                      <a:pt x="3086" y="635"/>
                    </a:lnTo>
                    <a:lnTo>
                      <a:pt x="3086" y="1906"/>
                    </a:lnTo>
                    <a:lnTo>
                      <a:pt x="0" y="3812"/>
                    </a:lnTo>
                    <a:lnTo>
                      <a:pt x="0" y="6353"/>
                    </a:lnTo>
                    <a:lnTo>
                      <a:pt x="0" y="9529"/>
                    </a:lnTo>
                    <a:lnTo>
                      <a:pt x="0" y="13341"/>
                    </a:lnTo>
                    <a:lnTo>
                      <a:pt x="0" y="17153"/>
                    </a:lnTo>
                    <a:lnTo>
                      <a:pt x="3086" y="21600"/>
                    </a:lnTo>
                    <a:lnTo>
                      <a:pt x="15429" y="21600"/>
                    </a:lnTo>
                    <a:lnTo>
                      <a:pt x="15429" y="20329"/>
                    </a:lnTo>
                    <a:lnTo>
                      <a:pt x="15429" y="18424"/>
                    </a:lnTo>
                    <a:lnTo>
                      <a:pt x="12343" y="15882"/>
                    </a:lnTo>
                    <a:lnTo>
                      <a:pt x="12343" y="13341"/>
                    </a:lnTo>
                    <a:lnTo>
                      <a:pt x="12343" y="9529"/>
                    </a:lnTo>
                    <a:lnTo>
                      <a:pt x="12343" y="6353"/>
                    </a:lnTo>
                    <a:lnTo>
                      <a:pt x="12343" y="2541"/>
                    </a:lnTo>
                    <a:lnTo>
                      <a:pt x="21600" y="635"/>
                    </a:lnTo>
                    <a:lnTo>
                      <a:pt x="21600" y="0"/>
                    </a:lnTo>
                    <a:lnTo>
                      <a:pt x="15429" y="0"/>
                    </a:lnTo>
                    <a:lnTo>
                      <a:pt x="12343" y="0"/>
                    </a:lnTo>
                    <a:lnTo>
                      <a:pt x="9257" y="0"/>
                    </a:lnTo>
                    <a:lnTo>
                      <a:pt x="6171" y="635"/>
                    </a:lnTo>
                    <a:close/>
                    <a:moveTo>
                      <a:pt x="6171" y="635"/>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4" name="AutoShape 152"/>
              <p:cNvSpPr>
                <a:spLocks/>
              </p:cNvSpPr>
              <p:nvPr/>
            </p:nvSpPr>
            <p:spPr bwMode="auto">
              <a:xfrm>
                <a:off x="253" y="189"/>
                <a:ext cx="24"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237"/>
                    </a:moveTo>
                    <a:lnTo>
                      <a:pt x="19800" y="237"/>
                    </a:lnTo>
                    <a:lnTo>
                      <a:pt x="18900" y="949"/>
                    </a:lnTo>
                    <a:lnTo>
                      <a:pt x="17100" y="1899"/>
                    </a:lnTo>
                    <a:lnTo>
                      <a:pt x="15300" y="3798"/>
                    </a:lnTo>
                    <a:lnTo>
                      <a:pt x="13500" y="6646"/>
                    </a:lnTo>
                    <a:lnTo>
                      <a:pt x="12600" y="10207"/>
                    </a:lnTo>
                    <a:lnTo>
                      <a:pt x="13500" y="15191"/>
                    </a:lnTo>
                    <a:lnTo>
                      <a:pt x="16200" y="21600"/>
                    </a:lnTo>
                    <a:lnTo>
                      <a:pt x="4500" y="21600"/>
                    </a:lnTo>
                    <a:lnTo>
                      <a:pt x="3600" y="20888"/>
                    </a:lnTo>
                    <a:lnTo>
                      <a:pt x="2700" y="19226"/>
                    </a:lnTo>
                    <a:lnTo>
                      <a:pt x="900" y="16615"/>
                    </a:lnTo>
                    <a:lnTo>
                      <a:pt x="0" y="13292"/>
                    </a:lnTo>
                    <a:lnTo>
                      <a:pt x="0" y="9969"/>
                    </a:lnTo>
                    <a:lnTo>
                      <a:pt x="900" y="6409"/>
                    </a:lnTo>
                    <a:lnTo>
                      <a:pt x="3600" y="3086"/>
                    </a:lnTo>
                    <a:lnTo>
                      <a:pt x="6300" y="0"/>
                    </a:lnTo>
                    <a:lnTo>
                      <a:pt x="21600" y="237"/>
                    </a:lnTo>
                    <a:close/>
                    <a:moveTo>
                      <a:pt x="21600" y="237"/>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5" name="AutoShape 153"/>
              <p:cNvSpPr>
                <a:spLocks/>
              </p:cNvSpPr>
              <p:nvPr/>
            </p:nvSpPr>
            <p:spPr bwMode="auto">
              <a:xfrm>
                <a:off x="254" y="196"/>
                <a:ext cx="19"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281"/>
                    </a:lnTo>
                    <a:lnTo>
                      <a:pt x="20463" y="561"/>
                    </a:lnTo>
                    <a:lnTo>
                      <a:pt x="19326" y="1964"/>
                    </a:lnTo>
                    <a:lnTo>
                      <a:pt x="15916" y="3647"/>
                    </a:lnTo>
                    <a:lnTo>
                      <a:pt x="14779" y="6452"/>
                    </a:lnTo>
                    <a:lnTo>
                      <a:pt x="13642" y="10099"/>
                    </a:lnTo>
                    <a:lnTo>
                      <a:pt x="14779" y="15148"/>
                    </a:lnTo>
                    <a:lnTo>
                      <a:pt x="15916" y="21600"/>
                    </a:lnTo>
                    <a:lnTo>
                      <a:pt x="4547" y="21600"/>
                    </a:lnTo>
                    <a:lnTo>
                      <a:pt x="4547" y="21039"/>
                    </a:lnTo>
                    <a:lnTo>
                      <a:pt x="3411" y="19356"/>
                    </a:lnTo>
                    <a:lnTo>
                      <a:pt x="2274" y="16831"/>
                    </a:lnTo>
                    <a:lnTo>
                      <a:pt x="0" y="13465"/>
                    </a:lnTo>
                    <a:lnTo>
                      <a:pt x="0" y="9818"/>
                    </a:lnTo>
                    <a:lnTo>
                      <a:pt x="0" y="6171"/>
                    </a:lnTo>
                    <a:lnTo>
                      <a:pt x="3411" y="3086"/>
                    </a:lnTo>
                    <a:lnTo>
                      <a:pt x="6821" y="0"/>
                    </a:lnTo>
                    <a:lnTo>
                      <a:pt x="21600" y="0"/>
                    </a:lnTo>
                    <a:close/>
                    <a:moveTo>
                      <a:pt x="21600" y="0"/>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6" name="AutoShape 154"/>
              <p:cNvSpPr>
                <a:spLocks/>
              </p:cNvSpPr>
              <p:nvPr/>
            </p:nvSpPr>
            <p:spPr bwMode="auto">
              <a:xfrm>
                <a:off x="256" y="202"/>
                <a:ext cx="15"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338"/>
                    </a:lnTo>
                    <a:lnTo>
                      <a:pt x="20160" y="675"/>
                    </a:lnTo>
                    <a:lnTo>
                      <a:pt x="17280" y="2025"/>
                    </a:lnTo>
                    <a:lnTo>
                      <a:pt x="15840" y="4050"/>
                    </a:lnTo>
                    <a:lnTo>
                      <a:pt x="14400" y="6750"/>
                    </a:lnTo>
                    <a:lnTo>
                      <a:pt x="12960" y="10125"/>
                    </a:lnTo>
                    <a:lnTo>
                      <a:pt x="14400" y="15187"/>
                    </a:lnTo>
                    <a:lnTo>
                      <a:pt x="15840" y="21600"/>
                    </a:lnTo>
                    <a:lnTo>
                      <a:pt x="2880" y="21600"/>
                    </a:lnTo>
                    <a:lnTo>
                      <a:pt x="2880" y="20925"/>
                    </a:lnTo>
                    <a:lnTo>
                      <a:pt x="1440" y="19237"/>
                    </a:lnTo>
                    <a:lnTo>
                      <a:pt x="0" y="16537"/>
                    </a:lnTo>
                    <a:lnTo>
                      <a:pt x="0" y="13500"/>
                    </a:lnTo>
                    <a:lnTo>
                      <a:pt x="0" y="9787"/>
                    </a:lnTo>
                    <a:lnTo>
                      <a:pt x="0" y="6412"/>
                    </a:lnTo>
                    <a:lnTo>
                      <a:pt x="1440" y="2700"/>
                    </a:lnTo>
                    <a:lnTo>
                      <a:pt x="5760" y="0"/>
                    </a:lnTo>
                    <a:lnTo>
                      <a:pt x="21600" y="0"/>
                    </a:lnTo>
                    <a:close/>
                    <a:moveTo>
                      <a:pt x="21600" y="0"/>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7" name="AutoShape 155"/>
              <p:cNvSpPr>
                <a:spLocks/>
              </p:cNvSpPr>
              <p:nvPr/>
            </p:nvSpPr>
            <p:spPr bwMode="auto">
              <a:xfrm>
                <a:off x="256" y="208"/>
                <a:ext cx="12"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24"/>
                    </a:moveTo>
                    <a:lnTo>
                      <a:pt x="21600" y="424"/>
                    </a:lnTo>
                    <a:lnTo>
                      <a:pt x="19800" y="847"/>
                    </a:lnTo>
                    <a:lnTo>
                      <a:pt x="18000" y="1694"/>
                    </a:lnTo>
                    <a:lnTo>
                      <a:pt x="16200" y="3812"/>
                    </a:lnTo>
                    <a:lnTo>
                      <a:pt x="16200" y="6776"/>
                    </a:lnTo>
                    <a:lnTo>
                      <a:pt x="14400" y="10165"/>
                    </a:lnTo>
                    <a:lnTo>
                      <a:pt x="14400" y="15247"/>
                    </a:lnTo>
                    <a:lnTo>
                      <a:pt x="16200" y="21600"/>
                    </a:lnTo>
                    <a:lnTo>
                      <a:pt x="3600" y="21600"/>
                    </a:lnTo>
                    <a:lnTo>
                      <a:pt x="3600" y="21176"/>
                    </a:lnTo>
                    <a:lnTo>
                      <a:pt x="3600" y="19059"/>
                    </a:lnTo>
                    <a:lnTo>
                      <a:pt x="1800" y="16518"/>
                    </a:lnTo>
                    <a:lnTo>
                      <a:pt x="1800" y="13129"/>
                    </a:lnTo>
                    <a:lnTo>
                      <a:pt x="0" y="9741"/>
                    </a:lnTo>
                    <a:lnTo>
                      <a:pt x="1800" y="6353"/>
                    </a:lnTo>
                    <a:lnTo>
                      <a:pt x="3600" y="2965"/>
                    </a:lnTo>
                    <a:lnTo>
                      <a:pt x="7200" y="0"/>
                    </a:lnTo>
                    <a:lnTo>
                      <a:pt x="21600" y="424"/>
                    </a:lnTo>
                    <a:close/>
                    <a:moveTo>
                      <a:pt x="21600" y="424"/>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8" name="AutoShape 156"/>
              <p:cNvSpPr>
                <a:spLocks/>
              </p:cNvSpPr>
              <p:nvPr/>
            </p:nvSpPr>
            <p:spPr bwMode="auto">
              <a:xfrm>
                <a:off x="257" y="215"/>
                <a:ext cx="9" cy="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19200" y="584"/>
                    </a:lnTo>
                    <a:lnTo>
                      <a:pt x="19200" y="1751"/>
                    </a:lnTo>
                    <a:lnTo>
                      <a:pt x="16800" y="3503"/>
                    </a:lnTo>
                    <a:lnTo>
                      <a:pt x="14400" y="5838"/>
                    </a:lnTo>
                    <a:lnTo>
                      <a:pt x="14400" y="9924"/>
                    </a:lnTo>
                    <a:lnTo>
                      <a:pt x="14400" y="14595"/>
                    </a:lnTo>
                    <a:lnTo>
                      <a:pt x="16800" y="21600"/>
                    </a:lnTo>
                    <a:lnTo>
                      <a:pt x="4800" y="21600"/>
                    </a:lnTo>
                    <a:lnTo>
                      <a:pt x="2400" y="21016"/>
                    </a:lnTo>
                    <a:lnTo>
                      <a:pt x="2400" y="18681"/>
                    </a:lnTo>
                    <a:lnTo>
                      <a:pt x="2400" y="16346"/>
                    </a:lnTo>
                    <a:lnTo>
                      <a:pt x="0" y="13427"/>
                    </a:lnTo>
                    <a:lnTo>
                      <a:pt x="0" y="9341"/>
                    </a:lnTo>
                    <a:lnTo>
                      <a:pt x="0" y="5838"/>
                    </a:lnTo>
                    <a:lnTo>
                      <a:pt x="2400" y="2335"/>
                    </a:lnTo>
                    <a:lnTo>
                      <a:pt x="7200" y="0"/>
                    </a:lnTo>
                    <a:lnTo>
                      <a:pt x="21600" y="0"/>
                    </a:lnTo>
                    <a:close/>
                    <a:moveTo>
                      <a:pt x="21600" y="0"/>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79" name="Rectangle 157"/>
              <p:cNvSpPr>
                <a:spLocks/>
              </p:cNvSpPr>
              <p:nvPr/>
            </p:nvSpPr>
            <p:spPr bwMode="auto">
              <a:xfrm>
                <a:off x="134" y="205"/>
                <a:ext cx="4"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0" name="AutoShape 158"/>
              <p:cNvSpPr>
                <a:spLocks/>
              </p:cNvSpPr>
              <p:nvPr/>
            </p:nvSpPr>
            <p:spPr bwMode="auto">
              <a:xfrm>
                <a:off x="176" y="203"/>
                <a:ext cx="46"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878" y="2356"/>
                    </a:moveTo>
                    <a:lnTo>
                      <a:pt x="1878" y="2749"/>
                    </a:lnTo>
                    <a:lnTo>
                      <a:pt x="1409" y="3535"/>
                    </a:lnTo>
                    <a:lnTo>
                      <a:pt x="470" y="5498"/>
                    </a:lnTo>
                    <a:lnTo>
                      <a:pt x="0" y="8247"/>
                    </a:lnTo>
                    <a:lnTo>
                      <a:pt x="0" y="10996"/>
                    </a:lnTo>
                    <a:lnTo>
                      <a:pt x="0" y="14138"/>
                    </a:lnTo>
                    <a:lnTo>
                      <a:pt x="0" y="18065"/>
                    </a:lnTo>
                    <a:lnTo>
                      <a:pt x="1409" y="21600"/>
                    </a:lnTo>
                    <a:lnTo>
                      <a:pt x="1409" y="21207"/>
                    </a:lnTo>
                    <a:lnTo>
                      <a:pt x="1409" y="20029"/>
                    </a:lnTo>
                    <a:lnTo>
                      <a:pt x="1409" y="19244"/>
                    </a:lnTo>
                    <a:lnTo>
                      <a:pt x="1409" y="18065"/>
                    </a:lnTo>
                    <a:lnTo>
                      <a:pt x="1878" y="16887"/>
                    </a:lnTo>
                    <a:lnTo>
                      <a:pt x="1878" y="15316"/>
                    </a:lnTo>
                    <a:lnTo>
                      <a:pt x="2348" y="13745"/>
                    </a:lnTo>
                    <a:lnTo>
                      <a:pt x="2817" y="12567"/>
                    </a:lnTo>
                    <a:lnTo>
                      <a:pt x="3287" y="10996"/>
                    </a:lnTo>
                    <a:lnTo>
                      <a:pt x="3757" y="9818"/>
                    </a:lnTo>
                    <a:lnTo>
                      <a:pt x="5165" y="8247"/>
                    </a:lnTo>
                    <a:lnTo>
                      <a:pt x="6574" y="7462"/>
                    </a:lnTo>
                    <a:lnTo>
                      <a:pt x="7983" y="6284"/>
                    </a:lnTo>
                    <a:lnTo>
                      <a:pt x="9861" y="5891"/>
                    </a:lnTo>
                    <a:lnTo>
                      <a:pt x="12209" y="5498"/>
                    </a:lnTo>
                    <a:lnTo>
                      <a:pt x="12209" y="5105"/>
                    </a:lnTo>
                    <a:lnTo>
                      <a:pt x="13148" y="4713"/>
                    </a:lnTo>
                    <a:lnTo>
                      <a:pt x="13617" y="4320"/>
                    </a:lnTo>
                    <a:lnTo>
                      <a:pt x="15496" y="3535"/>
                    </a:lnTo>
                    <a:lnTo>
                      <a:pt x="16904" y="2749"/>
                    </a:lnTo>
                    <a:lnTo>
                      <a:pt x="19252" y="1964"/>
                    </a:lnTo>
                    <a:lnTo>
                      <a:pt x="21600" y="785"/>
                    </a:lnTo>
                    <a:lnTo>
                      <a:pt x="21130" y="785"/>
                    </a:lnTo>
                    <a:lnTo>
                      <a:pt x="20191" y="785"/>
                    </a:lnTo>
                    <a:lnTo>
                      <a:pt x="19722" y="785"/>
                    </a:lnTo>
                    <a:lnTo>
                      <a:pt x="18783" y="393"/>
                    </a:lnTo>
                    <a:lnTo>
                      <a:pt x="17843" y="393"/>
                    </a:lnTo>
                    <a:lnTo>
                      <a:pt x="16435" y="393"/>
                    </a:lnTo>
                    <a:lnTo>
                      <a:pt x="15026" y="393"/>
                    </a:lnTo>
                    <a:lnTo>
                      <a:pt x="13148" y="0"/>
                    </a:lnTo>
                    <a:lnTo>
                      <a:pt x="12209" y="393"/>
                    </a:lnTo>
                    <a:lnTo>
                      <a:pt x="10330" y="393"/>
                    </a:lnTo>
                    <a:lnTo>
                      <a:pt x="8922" y="393"/>
                    </a:lnTo>
                    <a:lnTo>
                      <a:pt x="6574" y="785"/>
                    </a:lnTo>
                    <a:lnTo>
                      <a:pt x="5165" y="785"/>
                    </a:lnTo>
                    <a:lnTo>
                      <a:pt x="3287" y="1571"/>
                    </a:lnTo>
                    <a:lnTo>
                      <a:pt x="1878" y="2356"/>
                    </a:lnTo>
                    <a:close/>
                    <a:moveTo>
                      <a:pt x="1878" y="2356"/>
                    </a:move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1" name="AutoShape 159"/>
              <p:cNvSpPr>
                <a:spLocks/>
              </p:cNvSpPr>
              <p:nvPr/>
            </p:nvSpPr>
            <p:spPr bwMode="auto">
              <a:xfrm>
                <a:off x="112" y="244"/>
                <a:ext cx="37"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5120"/>
                    </a:moveTo>
                    <a:lnTo>
                      <a:pt x="0" y="15120"/>
                    </a:lnTo>
                    <a:lnTo>
                      <a:pt x="0" y="12960"/>
                    </a:lnTo>
                    <a:lnTo>
                      <a:pt x="584" y="12960"/>
                    </a:lnTo>
                    <a:lnTo>
                      <a:pt x="584" y="10800"/>
                    </a:lnTo>
                    <a:lnTo>
                      <a:pt x="1168" y="6480"/>
                    </a:lnTo>
                    <a:lnTo>
                      <a:pt x="2335" y="6480"/>
                    </a:lnTo>
                    <a:lnTo>
                      <a:pt x="2919" y="4320"/>
                    </a:lnTo>
                    <a:lnTo>
                      <a:pt x="4086" y="2160"/>
                    </a:lnTo>
                    <a:lnTo>
                      <a:pt x="5254" y="2160"/>
                    </a:lnTo>
                    <a:lnTo>
                      <a:pt x="7005" y="0"/>
                    </a:lnTo>
                    <a:lnTo>
                      <a:pt x="8757" y="0"/>
                    </a:lnTo>
                    <a:lnTo>
                      <a:pt x="11092" y="0"/>
                    </a:lnTo>
                    <a:lnTo>
                      <a:pt x="12843" y="0"/>
                    </a:lnTo>
                    <a:lnTo>
                      <a:pt x="15762" y="2160"/>
                    </a:lnTo>
                    <a:lnTo>
                      <a:pt x="18681" y="4320"/>
                    </a:lnTo>
                    <a:lnTo>
                      <a:pt x="21600" y="6480"/>
                    </a:lnTo>
                    <a:lnTo>
                      <a:pt x="21600" y="12960"/>
                    </a:lnTo>
                    <a:lnTo>
                      <a:pt x="21016" y="12960"/>
                    </a:lnTo>
                    <a:lnTo>
                      <a:pt x="19849" y="10800"/>
                    </a:lnTo>
                    <a:lnTo>
                      <a:pt x="19265" y="10800"/>
                    </a:lnTo>
                    <a:lnTo>
                      <a:pt x="17514" y="6480"/>
                    </a:lnTo>
                    <a:lnTo>
                      <a:pt x="16346" y="6480"/>
                    </a:lnTo>
                    <a:lnTo>
                      <a:pt x="14595" y="6480"/>
                    </a:lnTo>
                    <a:lnTo>
                      <a:pt x="12843" y="4320"/>
                    </a:lnTo>
                    <a:lnTo>
                      <a:pt x="11092" y="4320"/>
                    </a:lnTo>
                    <a:lnTo>
                      <a:pt x="8757" y="4320"/>
                    </a:lnTo>
                    <a:lnTo>
                      <a:pt x="7589" y="6480"/>
                    </a:lnTo>
                    <a:lnTo>
                      <a:pt x="5254" y="6480"/>
                    </a:lnTo>
                    <a:lnTo>
                      <a:pt x="4086" y="10800"/>
                    </a:lnTo>
                    <a:lnTo>
                      <a:pt x="2919" y="12960"/>
                    </a:lnTo>
                    <a:lnTo>
                      <a:pt x="1168" y="17280"/>
                    </a:lnTo>
                    <a:lnTo>
                      <a:pt x="0" y="21600"/>
                    </a:lnTo>
                    <a:lnTo>
                      <a:pt x="0" y="15120"/>
                    </a:lnTo>
                    <a:close/>
                    <a:moveTo>
                      <a:pt x="0" y="1512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2" name="AutoShape 160"/>
              <p:cNvSpPr>
                <a:spLocks/>
              </p:cNvSpPr>
              <p:nvPr/>
            </p:nvSpPr>
            <p:spPr bwMode="auto">
              <a:xfrm>
                <a:off x="112" y="219"/>
                <a:ext cx="37" cy="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3745"/>
                    </a:moveTo>
                    <a:lnTo>
                      <a:pt x="0" y="13745"/>
                    </a:lnTo>
                    <a:lnTo>
                      <a:pt x="0" y="11782"/>
                    </a:lnTo>
                    <a:lnTo>
                      <a:pt x="584" y="11782"/>
                    </a:lnTo>
                    <a:lnTo>
                      <a:pt x="584" y="9818"/>
                    </a:lnTo>
                    <a:lnTo>
                      <a:pt x="1168" y="7855"/>
                    </a:lnTo>
                    <a:lnTo>
                      <a:pt x="2335" y="7855"/>
                    </a:lnTo>
                    <a:lnTo>
                      <a:pt x="2919" y="5891"/>
                    </a:lnTo>
                    <a:lnTo>
                      <a:pt x="4086" y="3927"/>
                    </a:lnTo>
                    <a:lnTo>
                      <a:pt x="5254" y="3927"/>
                    </a:lnTo>
                    <a:lnTo>
                      <a:pt x="7005" y="0"/>
                    </a:lnTo>
                    <a:lnTo>
                      <a:pt x="8757" y="0"/>
                    </a:lnTo>
                    <a:lnTo>
                      <a:pt x="11092" y="0"/>
                    </a:lnTo>
                    <a:lnTo>
                      <a:pt x="12843" y="0"/>
                    </a:lnTo>
                    <a:lnTo>
                      <a:pt x="15762" y="3927"/>
                    </a:lnTo>
                    <a:lnTo>
                      <a:pt x="18681" y="5891"/>
                    </a:lnTo>
                    <a:lnTo>
                      <a:pt x="21600" y="7855"/>
                    </a:lnTo>
                    <a:lnTo>
                      <a:pt x="21600" y="11782"/>
                    </a:lnTo>
                    <a:lnTo>
                      <a:pt x="21016" y="11782"/>
                    </a:lnTo>
                    <a:lnTo>
                      <a:pt x="19849" y="9818"/>
                    </a:lnTo>
                    <a:lnTo>
                      <a:pt x="19265" y="9818"/>
                    </a:lnTo>
                    <a:lnTo>
                      <a:pt x="17514" y="9818"/>
                    </a:lnTo>
                    <a:lnTo>
                      <a:pt x="16346" y="7855"/>
                    </a:lnTo>
                    <a:lnTo>
                      <a:pt x="14595" y="7855"/>
                    </a:lnTo>
                    <a:lnTo>
                      <a:pt x="12843" y="5891"/>
                    </a:lnTo>
                    <a:lnTo>
                      <a:pt x="11092" y="5891"/>
                    </a:lnTo>
                    <a:lnTo>
                      <a:pt x="8757" y="5891"/>
                    </a:lnTo>
                    <a:lnTo>
                      <a:pt x="7589" y="7855"/>
                    </a:lnTo>
                    <a:lnTo>
                      <a:pt x="5254" y="7855"/>
                    </a:lnTo>
                    <a:lnTo>
                      <a:pt x="4086" y="9818"/>
                    </a:lnTo>
                    <a:lnTo>
                      <a:pt x="2919" y="11782"/>
                    </a:lnTo>
                    <a:lnTo>
                      <a:pt x="1168" y="17673"/>
                    </a:lnTo>
                    <a:lnTo>
                      <a:pt x="0" y="21600"/>
                    </a:lnTo>
                    <a:lnTo>
                      <a:pt x="0" y="13745"/>
                    </a:lnTo>
                    <a:close/>
                    <a:moveTo>
                      <a:pt x="0" y="137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3" name="AutoShape 161"/>
              <p:cNvSpPr>
                <a:spLocks/>
              </p:cNvSpPr>
              <p:nvPr/>
            </p:nvSpPr>
            <p:spPr bwMode="auto">
              <a:xfrm>
                <a:off x="147" y="208"/>
                <a:ext cx="61" cy="1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0" y="0"/>
                    </a:moveTo>
                    <a:lnTo>
                      <a:pt x="0" y="21027"/>
                    </a:lnTo>
                    <a:lnTo>
                      <a:pt x="6728" y="21600"/>
                    </a:lnTo>
                    <a:lnTo>
                      <a:pt x="6374" y="18733"/>
                    </a:lnTo>
                    <a:lnTo>
                      <a:pt x="21600" y="20071"/>
                    </a:lnTo>
                    <a:lnTo>
                      <a:pt x="21600" y="18924"/>
                    </a:lnTo>
                    <a:lnTo>
                      <a:pt x="10623" y="18350"/>
                    </a:lnTo>
                    <a:lnTo>
                      <a:pt x="10269" y="15865"/>
                    </a:lnTo>
                    <a:lnTo>
                      <a:pt x="3187" y="15865"/>
                    </a:lnTo>
                    <a:lnTo>
                      <a:pt x="2833" y="15292"/>
                    </a:lnTo>
                    <a:lnTo>
                      <a:pt x="2479" y="14527"/>
                    </a:lnTo>
                    <a:lnTo>
                      <a:pt x="2125" y="13189"/>
                    </a:lnTo>
                    <a:lnTo>
                      <a:pt x="1416" y="11278"/>
                    </a:lnTo>
                    <a:lnTo>
                      <a:pt x="708" y="9175"/>
                    </a:lnTo>
                    <a:lnTo>
                      <a:pt x="354" y="6499"/>
                    </a:lnTo>
                    <a:lnTo>
                      <a:pt x="708" y="3823"/>
                    </a:lnTo>
                    <a:lnTo>
                      <a:pt x="2125" y="573"/>
                    </a:lnTo>
                    <a:lnTo>
                      <a:pt x="0" y="0"/>
                    </a:lnTo>
                    <a:close/>
                    <a:moveTo>
                      <a:pt x="0" y="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4" name="AutoShape 162"/>
              <p:cNvSpPr>
                <a:spLocks/>
              </p:cNvSpPr>
              <p:nvPr/>
            </p:nvSpPr>
            <p:spPr bwMode="auto">
              <a:xfrm>
                <a:off x="177" y="182"/>
                <a:ext cx="79"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21600"/>
                    </a:moveTo>
                    <a:lnTo>
                      <a:pt x="0" y="21600"/>
                    </a:lnTo>
                    <a:lnTo>
                      <a:pt x="820" y="20160"/>
                    </a:lnTo>
                    <a:lnTo>
                      <a:pt x="1094" y="20160"/>
                    </a:lnTo>
                    <a:lnTo>
                      <a:pt x="1914" y="18720"/>
                    </a:lnTo>
                    <a:lnTo>
                      <a:pt x="3008" y="17280"/>
                    </a:lnTo>
                    <a:lnTo>
                      <a:pt x="3828" y="15840"/>
                    </a:lnTo>
                    <a:lnTo>
                      <a:pt x="5195" y="12960"/>
                    </a:lnTo>
                    <a:lnTo>
                      <a:pt x="6562" y="11520"/>
                    </a:lnTo>
                    <a:lnTo>
                      <a:pt x="8203" y="11520"/>
                    </a:lnTo>
                    <a:lnTo>
                      <a:pt x="9570" y="10080"/>
                    </a:lnTo>
                    <a:lnTo>
                      <a:pt x="11484" y="10080"/>
                    </a:lnTo>
                    <a:lnTo>
                      <a:pt x="13124" y="8640"/>
                    </a:lnTo>
                    <a:lnTo>
                      <a:pt x="15038" y="10080"/>
                    </a:lnTo>
                    <a:lnTo>
                      <a:pt x="16952" y="10080"/>
                    </a:lnTo>
                    <a:lnTo>
                      <a:pt x="18866" y="11520"/>
                    </a:lnTo>
                    <a:lnTo>
                      <a:pt x="20780" y="12960"/>
                    </a:lnTo>
                    <a:lnTo>
                      <a:pt x="21600" y="0"/>
                    </a:lnTo>
                    <a:lnTo>
                      <a:pt x="20780" y="0"/>
                    </a:lnTo>
                    <a:lnTo>
                      <a:pt x="20233" y="0"/>
                    </a:lnTo>
                    <a:lnTo>
                      <a:pt x="19139" y="0"/>
                    </a:lnTo>
                    <a:lnTo>
                      <a:pt x="18046" y="0"/>
                    </a:lnTo>
                    <a:lnTo>
                      <a:pt x="16678" y="0"/>
                    </a:lnTo>
                    <a:lnTo>
                      <a:pt x="15311" y="0"/>
                    </a:lnTo>
                    <a:lnTo>
                      <a:pt x="13944" y="1440"/>
                    </a:lnTo>
                    <a:lnTo>
                      <a:pt x="12030" y="1440"/>
                    </a:lnTo>
                    <a:lnTo>
                      <a:pt x="10390" y="1440"/>
                    </a:lnTo>
                    <a:lnTo>
                      <a:pt x="8476" y="2880"/>
                    </a:lnTo>
                    <a:lnTo>
                      <a:pt x="6835" y="5760"/>
                    </a:lnTo>
                    <a:lnTo>
                      <a:pt x="4922" y="7200"/>
                    </a:lnTo>
                    <a:lnTo>
                      <a:pt x="3281" y="8640"/>
                    </a:lnTo>
                    <a:lnTo>
                      <a:pt x="1641" y="10080"/>
                    </a:lnTo>
                    <a:lnTo>
                      <a:pt x="0" y="11520"/>
                    </a:lnTo>
                    <a:lnTo>
                      <a:pt x="0" y="21600"/>
                    </a:lnTo>
                    <a:close/>
                    <a:moveTo>
                      <a:pt x="0" y="21600"/>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5" name="AutoShape 163"/>
              <p:cNvSpPr>
                <a:spLocks/>
              </p:cNvSpPr>
              <p:nvPr/>
            </p:nvSpPr>
            <p:spPr bwMode="auto">
              <a:xfrm>
                <a:off x="132" y="323"/>
                <a:ext cx="132"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9000" y="21120"/>
                    </a:moveTo>
                    <a:lnTo>
                      <a:pt x="9164" y="20160"/>
                    </a:lnTo>
                    <a:lnTo>
                      <a:pt x="9327" y="20160"/>
                    </a:lnTo>
                    <a:lnTo>
                      <a:pt x="9655" y="19680"/>
                    </a:lnTo>
                    <a:lnTo>
                      <a:pt x="9982" y="19680"/>
                    </a:lnTo>
                    <a:lnTo>
                      <a:pt x="10309" y="19200"/>
                    </a:lnTo>
                    <a:lnTo>
                      <a:pt x="10636" y="18720"/>
                    </a:lnTo>
                    <a:lnTo>
                      <a:pt x="11127" y="18240"/>
                    </a:lnTo>
                    <a:lnTo>
                      <a:pt x="11618" y="17760"/>
                    </a:lnTo>
                    <a:lnTo>
                      <a:pt x="11945" y="16320"/>
                    </a:lnTo>
                    <a:lnTo>
                      <a:pt x="12436" y="15840"/>
                    </a:lnTo>
                    <a:lnTo>
                      <a:pt x="12764" y="14880"/>
                    </a:lnTo>
                    <a:lnTo>
                      <a:pt x="13091" y="14400"/>
                    </a:lnTo>
                    <a:lnTo>
                      <a:pt x="13418" y="12960"/>
                    </a:lnTo>
                    <a:lnTo>
                      <a:pt x="13745" y="12480"/>
                    </a:lnTo>
                    <a:lnTo>
                      <a:pt x="13909" y="11520"/>
                    </a:lnTo>
                    <a:lnTo>
                      <a:pt x="0" y="1440"/>
                    </a:lnTo>
                    <a:lnTo>
                      <a:pt x="982" y="0"/>
                    </a:lnTo>
                    <a:lnTo>
                      <a:pt x="21600" y="15360"/>
                    </a:lnTo>
                    <a:lnTo>
                      <a:pt x="20618" y="16320"/>
                    </a:lnTo>
                    <a:lnTo>
                      <a:pt x="14727" y="12000"/>
                    </a:lnTo>
                    <a:lnTo>
                      <a:pt x="14727" y="12480"/>
                    </a:lnTo>
                    <a:lnTo>
                      <a:pt x="14564" y="12480"/>
                    </a:lnTo>
                    <a:lnTo>
                      <a:pt x="14564" y="12960"/>
                    </a:lnTo>
                    <a:lnTo>
                      <a:pt x="14236" y="13440"/>
                    </a:lnTo>
                    <a:lnTo>
                      <a:pt x="14073" y="14400"/>
                    </a:lnTo>
                    <a:lnTo>
                      <a:pt x="13909" y="14880"/>
                    </a:lnTo>
                    <a:lnTo>
                      <a:pt x="13582" y="15360"/>
                    </a:lnTo>
                    <a:lnTo>
                      <a:pt x="13091" y="15840"/>
                    </a:lnTo>
                    <a:lnTo>
                      <a:pt x="12764" y="16320"/>
                    </a:lnTo>
                    <a:lnTo>
                      <a:pt x="12436" y="17760"/>
                    </a:lnTo>
                    <a:lnTo>
                      <a:pt x="11782" y="18240"/>
                    </a:lnTo>
                    <a:lnTo>
                      <a:pt x="11455" y="19200"/>
                    </a:lnTo>
                    <a:lnTo>
                      <a:pt x="10636" y="19680"/>
                    </a:lnTo>
                    <a:lnTo>
                      <a:pt x="10145" y="20160"/>
                    </a:lnTo>
                    <a:lnTo>
                      <a:pt x="9327" y="21600"/>
                    </a:lnTo>
                    <a:lnTo>
                      <a:pt x="9000" y="21120"/>
                    </a:lnTo>
                    <a:close/>
                    <a:moveTo>
                      <a:pt x="9000" y="2112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6" name="AutoShape 164"/>
              <p:cNvSpPr>
                <a:spLocks/>
              </p:cNvSpPr>
              <p:nvPr/>
            </p:nvSpPr>
            <p:spPr bwMode="auto">
              <a:xfrm>
                <a:off x="104" y="335"/>
                <a:ext cx="135"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20" y="21600"/>
                    </a:lnTo>
                    <a:lnTo>
                      <a:pt x="21600" y="21600"/>
                    </a:lnTo>
                    <a:lnTo>
                      <a:pt x="800"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7" name="AutoShape 165"/>
              <p:cNvSpPr>
                <a:spLocks/>
              </p:cNvSpPr>
              <p:nvPr/>
            </p:nvSpPr>
            <p:spPr bwMode="auto">
              <a:xfrm>
                <a:off x="127" y="329"/>
                <a:ext cx="132"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273" y="21600"/>
                    </a:lnTo>
                    <a:lnTo>
                      <a:pt x="21600" y="21000"/>
                    </a:lnTo>
                    <a:lnTo>
                      <a:pt x="655"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8" name="AutoShape 166"/>
              <p:cNvSpPr>
                <a:spLocks/>
              </p:cNvSpPr>
              <p:nvPr/>
            </p:nvSpPr>
            <p:spPr bwMode="auto">
              <a:xfrm>
                <a:off x="117" y="332"/>
                <a:ext cx="133"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13" y="21600"/>
                    </a:lnTo>
                    <a:lnTo>
                      <a:pt x="21600" y="21600"/>
                    </a:lnTo>
                    <a:lnTo>
                      <a:pt x="487"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89" name="AutoShape 167"/>
              <p:cNvSpPr>
                <a:spLocks/>
              </p:cNvSpPr>
              <p:nvPr/>
            </p:nvSpPr>
            <p:spPr bwMode="auto">
              <a:xfrm>
                <a:off x="678" y="246"/>
                <a:ext cx="249" cy="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00"/>
                  <a:gd name="T112" fmla="*/ 0 h 21600"/>
                  <a:gd name="T113" fmla="*/ 21600 w 21600"/>
                  <a:gd name="T114" fmla="*/ 21600 h 216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00" h="21600">
                    <a:moveTo>
                      <a:pt x="5899" y="2790"/>
                    </a:moveTo>
                    <a:lnTo>
                      <a:pt x="6072" y="1447"/>
                    </a:lnTo>
                    <a:lnTo>
                      <a:pt x="6159" y="1447"/>
                    </a:lnTo>
                    <a:lnTo>
                      <a:pt x="6246" y="1447"/>
                    </a:lnTo>
                    <a:lnTo>
                      <a:pt x="6419" y="1344"/>
                    </a:lnTo>
                    <a:lnTo>
                      <a:pt x="6506" y="1344"/>
                    </a:lnTo>
                    <a:lnTo>
                      <a:pt x="6593" y="1344"/>
                    </a:lnTo>
                    <a:lnTo>
                      <a:pt x="6766" y="1240"/>
                    </a:lnTo>
                    <a:lnTo>
                      <a:pt x="7027" y="1240"/>
                    </a:lnTo>
                    <a:lnTo>
                      <a:pt x="7200" y="1137"/>
                    </a:lnTo>
                    <a:lnTo>
                      <a:pt x="7373" y="1137"/>
                    </a:lnTo>
                    <a:lnTo>
                      <a:pt x="7634" y="1033"/>
                    </a:lnTo>
                    <a:lnTo>
                      <a:pt x="7894" y="827"/>
                    </a:lnTo>
                    <a:lnTo>
                      <a:pt x="8241" y="827"/>
                    </a:lnTo>
                    <a:lnTo>
                      <a:pt x="8501" y="723"/>
                    </a:lnTo>
                    <a:lnTo>
                      <a:pt x="8935" y="620"/>
                    </a:lnTo>
                    <a:lnTo>
                      <a:pt x="9195" y="620"/>
                    </a:lnTo>
                    <a:lnTo>
                      <a:pt x="9629" y="517"/>
                    </a:lnTo>
                    <a:lnTo>
                      <a:pt x="10063" y="517"/>
                    </a:lnTo>
                    <a:lnTo>
                      <a:pt x="10410" y="413"/>
                    </a:lnTo>
                    <a:lnTo>
                      <a:pt x="10930" y="310"/>
                    </a:lnTo>
                    <a:lnTo>
                      <a:pt x="11451" y="310"/>
                    </a:lnTo>
                    <a:lnTo>
                      <a:pt x="11884" y="103"/>
                    </a:lnTo>
                    <a:lnTo>
                      <a:pt x="12492" y="103"/>
                    </a:lnTo>
                    <a:lnTo>
                      <a:pt x="12925" y="103"/>
                    </a:lnTo>
                    <a:lnTo>
                      <a:pt x="13533" y="0"/>
                    </a:lnTo>
                    <a:lnTo>
                      <a:pt x="14053" y="0"/>
                    </a:lnTo>
                    <a:lnTo>
                      <a:pt x="14660" y="0"/>
                    </a:lnTo>
                    <a:lnTo>
                      <a:pt x="15354" y="0"/>
                    </a:lnTo>
                    <a:lnTo>
                      <a:pt x="15961" y="0"/>
                    </a:lnTo>
                    <a:lnTo>
                      <a:pt x="16742" y="0"/>
                    </a:lnTo>
                    <a:lnTo>
                      <a:pt x="17436" y="0"/>
                    </a:lnTo>
                    <a:lnTo>
                      <a:pt x="18217" y="517"/>
                    </a:lnTo>
                    <a:lnTo>
                      <a:pt x="18043" y="2894"/>
                    </a:lnTo>
                    <a:lnTo>
                      <a:pt x="18043" y="2997"/>
                    </a:lnTo>
                    <a:lnTo>
                      <a:pt x="18217" y="2997"/>
                    </a:lnTo>
                    <a:lnTo>
                      <a:pt x="18390" y="3307"/>
                    </a:lnTo>
                    <a:lnTo>
                      <a:pt x="18737" y="3514"/>
                    </a:lnTo>
                    <a:lnTo>
                      <a:pt x="18998" y="3824"/>
                    </a:lnTo>
                    <a:lnTo>
                      <a:pt x="19258" y="4134"/>
                    </a:lnTo>
                    <a:lnTo>
                      <a:pt x="19431" y="4651"/>
                    </a:lnTo>
                    <a:lnTo>
                      <a:pt x="19518" y="5271"/>
                    </a:lnTo>
                    <a:lnTo>
                      <a:pt x="21253" y="7131"/>
                    </a:lnTo>
                    <a:lnTo>
                      <a:pt x="20733" y="12092"/>
                    </a:lnTo>
                    <a:lnTo>
                      <a:pt x="18043" y="13745"/>
                    </a:lnTo>
                    <a:lnTo>
                      <a:pt x="21340" y="14986"/>
                    </a:lnTo>
                    <a:lnTo>
                      <a:pt x="21340" y="15089"/>
                    </a:lnTo>
                    <a:lnTo>
                      <a:pt x="21513" y="15399"/>
                    </a:lnTo>
                    <a:lnTo>
                      <a:pt x="21513" y="15709"/>
                    </a:lnTo>
                    <a:lnTo>
                      <a:pt x="21600" y="16122"/>
                    </a:lnTo>
                    <a:lnTo>
                      <a:pt x="21513" y="16536"/>
                    </a:lnTo>
                    <a:lnTo>
                      <a:pt x="21340" y="17053"/>
                    </a:lnTo>
                    <a:lnTo>
                      <a:pt x="21166" y="17673"/>
                    </a:lnTo>
                    <a:lnTo>
                      <a:pt x="12492" y="21600"/>
                    </a:lnTo>
                    <a:lnTo>
                      <a:pt x="0" y="16949"/>
                    </a:lnTo>
                    <a:lnTo>
                      <a:pt x="173" y="16433"/>
                    </a:lnTo>
                    <a:lnTo>
                      <a:pt x="2169" y="15606"/>
                    </a:lnTo>
                    <a:lnTo>
                      <a:pt x="2169" y="2894"/>
                    </a:lnTo>
                    <a:lnTo>
                      <a:pt x="2255" y="2790"/>
                    </a:lnTo>
                    <a:lnTo>
                      <a:pt x="2342" y="2790"/>
                    </a:lnTo>
                    <a:lnTo>
                      <a:pt x="2429" y="2687"/>
                    </a:lnTo>
                    <a:lnTo>
                      <a:pt x="2602" y="2687"/>
                    </a:lnTo>
                    <a:lnTo>
                      <a:pt x="2776" y="2584"/>
                    </a:lnTo>
                    <a:lnTo>
                      <a:pt x="2949" y="2480"/>
                    </a:lnTo>
                    <a:lnTo>
                      <a:pt x="3123" y="2480"/>
                    </a:lnTo>
                    <a:lnTo>
                      <a:pt x="3470" y="2274"/>
                    </a:lnTo>
                    <a:lnTo>
                      <a:pt x="3643" y="2274"/>
                    </a:lnTo>
                    <a:lnTo>
                      <a:pt x="3990" y="2274"/>
                    </a:lnTo>
                    <a:lnTo>
                      <a:pt x="4251" y="2274"/>
                    </a:lnTo>
                    <a:lnTo>
                      <a:pt x="4598" y="2274"/>
                    </a:lnTo>
                    <a:lnTo>
                      <a:pt x="4945" y="2480"/>
                    </a:lnTo>
                    <a:lnTo>
                      <a:pt x="5292" y="2584"/>
                    </a:lnTo>
                    <a:lnTo>
                      <a:pt x="5899" y="2790"/>
                    </a:lnTo>
                    <a:close/>
                    <a:moveTo>
                      <a:pt x="5899" y="279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0" name="AutoShape 168"/>
              <p:cNvSpPr>
                <a:spLocks/>
              </p:cNvSpPr>
              <p:nvPr/>
            </p:nvSpPr>
            <p:spPr bwMode="auto">
              <a:xfrm>
                <a:off x="764" y="261"/>
                <a:ext cx="80"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600"/>
                  <a:gd name="T151" fmla="*/ 0 h 21600"/>
                  <a:gd name="T152" fmla="*/ 21600 w 21600"/>
                  <a:gd name="T153" fmla="*/ 21600 h 216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600" h="21600">
                    <a:moveTo>
                      <a:pt x="21330" y="939"/>
                    </a:moveTo>
                    <a:lnTo>
                      <a:pt x="21330" y="939"/>
                    </a:lnTo>
                    <a:lnTo>
                      <a:pt x="20790" y="939"/>
                    </a:lnTo>
                    <a:lnTo>
                      <a:pt x="20250" y="704"/>
                    </a:lnTo>
                    <a:lnTo>
                      <a:pt x="19710" y="704"/>
                    </a:lnTo>
                    <a:lnTo>
                      <a:pt x="18630" y="470"/>
                    </a:lnTo>
                    <a:lnTo>
                      <a:pt x="17820" y="470"/>
                    </a:lnTo>
                    <a:lnTo>
                      <a:pt x="16470" y="470"/>
                    </a:lnTo>
                    <a:lnTo>
                      <a:pt x="15120" y="0"/>
                    </a:lnTo>
                    <a:lnTo>
                      <a:pt x="13770" y="0"/>
                    </a:lnTo>
                    <a:lnTo>
                      <a:pt x="12150" y="470"/>
                    </a:lnTo>
                    <a:lnTo>
                      <a:pt x="10530" y="470"/>
                    </a:lnTo>
                    <a:lnTo>
                      <a:pt x="8640" y="704"/>
                    </a:lnTo>
                    <a:lnTo>
                      <a:pt x="7020" y="939"/>
                    </a:lnTo>
                    <a:lnTo>
                      <a:pt x="5130" y="1409"/>
                    </a:lnTo>
                    <a:lnTo>
                      <a:pt x="3240" y="2113"/>
                    </a:lnTo>
                    <a:lnTo>
                      <a:pt x="1350" y="2817"/>
                    </a:lnTo>
                    <a:lnTo>
                      <a:pt x="1350" y="3052"/>
                    </a:lnTo>
                    <a:lnTo>
                      <a:pt x="1080" y="4226"/>
                    </a:lnTo>
                    <a:lnTo>
                      <a:pt x="540" y="6104"/>
                    </a:lnTo>
                    <a:lnTo>
                      <a:pt x="0" y="8452"/>
                    </a:lnTo>
                    <a:lnTo>
                      <a:pt x="0" y="11035"/>
                    </a:lnTo>
                    <a:lnTo>
                      <a:pt x="0" y="14322"/>
                    </a:lnTo>
                    <a:lnTo>
                      <a:pt x="810" y="17609"/>
                    </a:lnTo>
                    <a:lnTo>
                      <a:pt x="1620" y="20896"/>
                    </a:lnTo>
                    <a:lnTo>
                      <a:pt x="1890" y="20896"/>
                    </a:lnTo>
                    <a:lnTo>
                      <a:pt x="2430" y="20896"/>
                    </a:lnTo>
                    <a:lnTo>
                      <a:pt x="2700" y="20896"/>
                    </a:lnTo>
                    <a:lnTo>
                      <a:pt x="3240" y="20896"/>
                    </a:lnTo>
                    <a:lnTo>
                      <a:pt x="4320" y="20661"/>
                    </a:lnTo>
                    <a:lnTo>
                      <a:pt x="5130" y="20661"/>
                    </a:lnTo>
                    <a:lnTo>
                      <a:pt x="6210" y="20661"/>
                    </a:lnTo>
                    <a:lnTo>
                      <a:pt x="7290" y="20661"/>
                    </a:lnTo>
                    <a:lnTo>
                      <a:pt x="8910" y="20661"/>
                    </a:lnTo>
                    <a:lnTo>
                      <a:pt x="10530" y="20661"/>
                    </a:lnTo>
                    <a:lnTo>
                      <a:pt x="12150" y="20661"/>
                    </a:lnTo>
                    <a:lnTo>
                      <a:pt x="13770" y="20661"/>
                    </a:lnTo>
                    <a:lnTo>
                      <a:pt x="15660" y="20896"/>
                    </a:lnTo>
                    <a:lnTo>
                      <a:pt x="17550" y="20896"/>
                    </a:lnTo>
                    <a:lnTo>
                      <a:pt x="19440" y="21130"/>
                    </a:lnTo>
                    <a:lnTo>
                      <a:pt x="21600" y="21600"/>
                    </a:lnTo>
                    <a:lnTo>
                      <a:pt x="21600" y="20896"/>
                    </a:lnTo>
                    <a:lnTo>
                      <a:pt x="21330" y="19252"/>
                    </a:lnTo>
                    <a:lnTo>
                      <a:pt x="20790" y="16670"/>
                    </a:lnTo>
                    <a:lnTo>
                      <a:pt x="20520" y="13617"/>
                    </a:lnTo>
                    <a:lnTo>
                      <a:pt x="20520" y="10330"/>
                    </a:lnTo>
                    <a:lnTo>
                      <a:pt x="20520" y="7043"/>
                    </a:lnTo>
                    <a:lnTo>
                      <a:pt x="20790" y="3757"/>
                    </a:lnTo>
                    <a:lnTo>
                      <a:pt x="21330" y="939"/>
                    </a:lnTo>
                    <a:close/>
                    <a:moveTo>
                      <a:pt x="21330" y="939"/>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1" name="AutoShape 169"/>
              <p:cNvSpPr>
                <a:spLocks/>
              </p:cNvSpPr>
              <p:nvPr/>
            </p:nvSpPr>
            <p:spPr bwMode="auto">
              <a:xfrm>
                <a:off x="773" y="287"/>
                <a:ext cx="131"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165" y="16320"/>
                    </a:moveTo>
                    <a:lnTo>
                      <a:pt x="0" y="18720"/>
                    </a:lnTo>
                    <a:lnTo>
                      <a:pt x="14180" y="21600"/>
                    </a:lnTo>
                    <a:lnTo>
                      <a:pt x="14510" y="21360"/>
                    </a:lnTo>
                    <a:lnTo>
                      <a:pt x="15005" y="21120"/>
                    </a:lnTo>
                    <a:lnTo>
                      <a:pt x="15499" y="20400"/>
                    </a:lnTo>
                    <a:lnTo>
                      <a:pt x="16159" y="19920"/>
                    </a:lnTo>
                    <a:lnTo>
                      <a:pt x="16818" y="19200"/>
                    </a:lnTo>
                    <a:lnTo>
                      <a:pt x="17643" y="18000"/>
                    </a:lnTo>
                    <a:lnTo>
                      <a:pt x="18467" y="17040"/>
                    </a:lnTo>
                    <a:lnTo>
                      <a:pt x="19127" y="15840"/>
                    </a:lnTo>
                    <a:lnTo>
                      <a:pt x="19951" y="14400"/>
                    </a:lnTo>
                    <a:lnTo>
                      <a:pt x="20446" y="12960"/>
                    </a:lnTo>
                    <a:lnTo>
                      <a:pt x="21105" y="11280"/>
                    </a:lnTo>
                    <a:lnTo>
                      <a:pt x="21435" y="9600"/>
                    </a:lnTo>
                    <a:lnTo>
                      <a:pt x="21600" y="7680"/>
                    </a:lnTo>
                    <a:lnTo>
                      <a:pt x="21600" y="5280"/>
                    </a:lnTo>
                    <a:lnTo>
                      <a:pt x="21270" y="3120"/>
                    </a:lnTo>
                    <a:lnTo>
                      <a:pt x="21105" y="2640"/>
                    </a:lnTo>
                    <a:lnTo>
                      <a:pt x="20940" y="2400"/>
                    </a:lnTo>
                    <a:lnTo>
                      <a:pt x="20776" y="1680"/>
                    </a:lnTo>
                    <a:lnTo>
                      <a:pt x="20281" y="960"/>
                    </a:lnTo>
                    <a:lnTo>
                      <a:pt x="19786" y="720"/>
                    </a:lnTo>
                    <a:lnTo>
                      <a:pt x="19127" y="0"/>
                    </a:lnTo>
                    <a:lnTo>
                      <a:pt x="18632" y="0"/>
                    </a:lnTo>
                    <a:lnTo>
                      <a:pt x="18632" y="240"/>
                    </a:lnTo>
                    <a:lnTo>
                      <a:pt x="18797" y="1200"/>
                    </a:lnTo>
                    <a:lnTo>
                      <a:pt x="19127" y="2880"/>
                    </a:lnTo>
                    <a:lnTo>
                      <a:pt x="19292" y="4560"/>
                    </a:lnTo>
                    <a:lnTo>
                      <a:pt x="19292" y="6960"/>
                    </a:lnTo>
                    <a:lnTo>
                      <a:pt x="19127" y="9600"/>
                    </a:lnTo>
                    <a:lnTo>
                      <a:pt x="18797" y="12480"/>
                    </a:lnTo>
                    <a:lnTo>
                      <a:pt x="17808" y="15120"/>
                    </a:lnTo>
                    <a:lnTo>
                      <a:pt x="17808" y="15360"/>
                    </a:lnTo>
                    <a:lnTo>
                      <a:pt x="17643" y="15360"/>
                    </a:lnTo>
                    <a:lnTo>
                      <a:pt x="17478" y="15840"/>
                    </a:lnTo>
                    <a:lnTo>
                      <a:pt x="17313" y="16080"/>
                    </a:lnTo>
                    <a:lnTo>
                      <a:pt x="16818" y="16320"/>
                    </a:lnTo>
                    <a:lnTo>
                      <a:pt x="16489" y="16560"/>
                    </a:lnTo>
                    <a:lnTo>
                      <a:pt x="16159" y="16800"/>
                    </a:lnTo>
                    <a:lnTo>
                      <a:pt x="15664" y="16800"/>
                    </a:lnTo>
                    <a:lnTo>
                      <a:pt x="15169" y="17040"/>
                    </a:lnTo>
                    <a:lnTo>
                      <a:pt x="14675" y="17520"/>
                    </a:lnTo>
                    <a:lnTo>
                      <a:pt x="14015" y="17520"/>
                    </a:lnTo>
                    <a:lnTo>
                      <a:pt x="13356" y="17520"/>
                    </a:lnTo>
                    <a:lnTo>
                      <a:pt x="12861" y="17520"/>
                    </a:lnTo>
                    <a:lnTo>
                      <a:pt x="12037" y="17520"/>
                    </a:lnTo>
                    <a:lnTo>
                      <a:pt x="11212" y="17040"/>
                    </a:lnTo>
                    <a:lnTo>
                      <a:pt x="11212" y="19920"/>
                    </a:lnTo>
                    <a:lnTo>
                      <a:pt x="495" y="18240"/>
                    </a:lnTo>
                    <a:lnTo>
                      <a:pt x="165" y="16320"/>
                    </a:lnTo>
                    <a:close/>
                    <a:moveTo>
                      <a:pt x="165" y="1632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2" name="AutoShape 170"/>
              <p:cNvSpPr>
                <a:spLocks/>
              </p:cNvSpPr>
              <p:nvPr/>
            </p:nvSpPr>
            <p:spPr bwMode="auto">
              <a:xfrm>
                <a:off x="756" y="376"/>
                <a:ext cx="97"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7200"/>
                    </a:moveTo>
                    <a:lnTo>
                      <a:pt x="223" y="0"/>
                    </a:lnTo>
                    <a:lnTo>
                      <a:pt x="0" y="7200"/>
                    </a:lnTo>
                    <a:lnTo>
                      <a:pt x="20932" y="21600"/>
                    </a:lnTo>
                    <a:lnTo>
                      <a:pt x="21600" y="7200"/>
                    </a:lnTo>
                    <a:close/>
                    <a:moveTo>
                      <a:pt x="21600" y="720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3" name="AutoShape 171"/>
              <p:cNvSpPr>
                <a:spLocks/>
              </p:cNvSpPr>
              <p:nvPr/>
            </p:nvSpPr>
            <p:spPr bwMode="auto">
              <a:xfrm>
                <a:off x="804" y="385"/>
                <a:ext cx="42"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514" y="0"/>
                    </a:lnTo>
                    <a:lnTo>
                      <a:pt x="0" y="9257"/>
                    </a:lnTo>
                    <a:lnTo>
                      <a:pt x="20571" y="21600"/>
                    </a:lnTo>
                    <a:lnTo>
                      <a:pt x="21600" y="9257"/>
                    </a:lnTo>
                    <a:close/>
                    <a:moveTo>
                      <a:pt x="21600" y="9257"/>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4" name="AutoShape 172"/>
              <p:cNvSpPr>
                <a:spLocks/>
              </p:cNvSpPr>
              <p:nvPr/>
            </p:nvSpPr>
            <p:spPr bwMode="auto">
              <a:xfrm>
                <a:off x="762" y="378"/>
                <a:ext cx="28" cy="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818"/>
                    </a:moveTo>
                    <a:lnTo>
                      <a:pt x="0" y="0"/>
                    </a:lnTo>
                    <a:lnTo>
                      <a:pt x="0" y="11782"/>
                    </a:lnTo>
                    <a:lnTo>
                      <a:pt x="20829" y="21600"/>
                    </a:lnTo>
                    <a:lnTo>
                      <a:pt x="21600" y="9818"/>
                    </a:lnTo>
                    <a:close/>
                    <a:moveTo>
                      <a:pt x="21600" y="9818"/>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5" name="AutoShape 173"/>
              <p:cNvSpPr>
                <a:spLocks/>
              </p:cNvSpPr>
              <p:nvPr/>
            </p:nvSpPr>
            <p:spPr bwMode="auto">
              <a:xfrm>
                <a:off x="693" y="389"/>
                <a:ext cx="162"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6400"/>
                    </a:moveTo>
                    <a:lnTo>
                      <a:pt x="0" y="6400"/>
                    </a:lnTo>
                    <a:lnTo>
                      <a:pt x="133" y="6400"/>
                    </a:lnTo>
                    <a:lnTo>
                      <a:pt x="400" y="6400"/>
                    </a:lnTo>
                    <a:lnTo>
                      <a:pt x="667" y="6000"/>
                    </a:lnTo>
                    <a:lnTo>
                      <a:pt x="933" y="6000"/>
                    </a:lnTo>
                    <a:lnTo>
                      <a:pt x="1467" y="5600"/>
                    </a:lnTo>
                    <a:lnTo>
                      <a:pt x="1867" y="5600"/>
                    </a:lnTo>
                    <a:lnTo>
                      <a:pt x="2400" y="5200"/>
                    </a:lnTo>
                    <a:lnTo>
                      <a:pt x="2800" y="4800"/>
                    </a:lnTo>
                    <a:lnTo>
                      <a:pt x="3333" y="4000"/>
                    </a:lnTo>
                    <a:lnTo>
                      <a:pt x="3733" y="3600"/>
                    </a:lnTo>
                    <a:lnTo>
                      <a:pt x="4267" y="3200"/>
                    </a:lnTo>
                    <a:lnTo>
                      <a:pt x="4667" y="2400"/>
                    </a:lnTo>
                    <a:lnTo>
                      <a:pt x="5067" y="1600"/>
                    </a:lnTo>
                    <a:lnTo>
                      <a:pt x="5467" y="800"/>
                    </a:lnTo>
                    <a:lnTo>
                      <a:pt x="5733" y="0"/>
                    </a:lnTo>
                    <a:lnTo>
                      <a:pt x="21600" y="11200"/>
                    </a:lnTo>
                    <a:lnTo>
                      <a:pt x="21467" y="11200"/>
                    </a:lnTo>
                    <a:lnTo>
                      <a:pt x="21333" y="11600"/>
                    </a:lnTo>
                    <a:lnTo>
                      <a:pt x="21200" y="12000"/>
                    </a:lnTo>
                    <a:lnTo>
                      <a:pt x="21067" y="13200"/>
                    </a:lnTo>
                    <a:lnTo>
                      <a:pt x="20667" y="13600"/>
                    </a:lnTo>
                    <a:lnTo>
                      <a:pt x="20400" y="14400"/>
                    </a:lnTo>
                    <a:lnTo>
                      <a:pt x="20133" y="15200"/>
                    </a:lnTo>
                    <a:lnTo>
                      <a:pt x="19600" y="16400"/>
                    </a:lnTo>
                    <a:lnTo>
                      <a:pt x="19333" y="17200"/>
                    </a:lnTo>
                    <a:lnTo>
                      <a:pt x="18800" y="18000"/>
                    </a:lnTo>
                    <a:lnTo>
                      <a:pt x="18400" y="19200"/>
                    </a:lnTo>
                    <a:lnTo>
                      <a:pt x="18133" y="19600"/>
                    </a:lnTo>
                    <a:lnTo>
                      <a:pt x="17600" y="20400"/>
                    </a:lnTo>
                    <a:lnTo>
                      <a:pt x="17200" y="20800"/>
                    </a:lnTo>
                    <a:lnTo>
                      <a:pt x="16800" y="21600"/>
                    </a:lnTo>
                    <a:lnTo>
                      <a:pt x="0" y="6400"/>
                    </a:lnTo>
                    <a:close/>
                    <a:moveTo>
                      <a:pt x="0" y="6400"/>
                    </a:moveTo>
                  </a:path>
                </a:pathLst>
              </a:custGeom>
              <a:solidFill>
                <a:srgbClr val="99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6" name="AutoShape 174"/>
              <p:cNvSpPr>
                <a:spLocks/>
              </p:cNvSpPr>
              <p:nvPr/>
            </p:nvSpPr>
            <p:spPr bwMode="auto">
              <a:xfrm>
                <a:off x="855" y="383"/>
                <a:ext cx="58"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234" y="21600"/>
                    </a:moveTo>
                    <a:lnTo>
                      <a:pt x="21600" y="8308"/>
                    </a:lnTo>
                    <a:lnTo>
                      <a:pt x="9683" y="0"/>
                    </a:lnTo>
                    <a:lnTo>
                      <a:pt x="0" y="2492"/>
                    </a:lnTo>
                    <a:lnTo>
                      <a:pt x="0" y="20769"/>
                    </a:lnTo>
                    <a:lnTo>
                      <a:pt x="2234" y="21600"/>
                    </a:lnTo>
                    <a:close/>
                    <a:moveTo>
                      <a:pt x="2234" y="2160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7" name="AutoShape 175"/>
              <p:cNvSpPr>
                <a:spLocks/>
              </p:cNvSpPr>
              <p:nvPr/>
            </p:nvSpPr>
            <p:spPr bwMode="auto">
              <a:xfrm>
                <a:off x="705" y="272"/>
                <a:ext cx="31" cy="1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21600" y="523"/>
                    </a:moveTo>
                    <a:lnTo>
                      <a:pt x="21600" y="348"/>
                    </a:lnTo>
                    <a:lnTo>
                      <a:pt x="20903" y="348"/>
                    </a:lnTo>
                    <a:lnTo>
                      <a:pt x="20206" y="348"/>
                    </a:lnTo>
                    <a:lnTo>
                      <a:pt x="18813" y="174"/>
                    </a:lnTo>
                    <a:lnTo>
                      <a:pt x="18116" y="174"/>
                    </a:lnTo>
                    <a:lnTo>
                      <a:pt x="16026" y="0"/>
                    </a:lnTo>
                    <a:lnTo>
                      <a:pt x="15329" y="0"/>
                    </a:lnTo>
                    <a:lnTo>
                      <a:pt x="13935" y="0"/>
                    </a:lnTo>
                    <a:lnTo>
                      <a:pt x="11845" y="0"/>
                    </a:lnTo>
                    <a:lnTo>
                      <a:pt x="9755" y="0"/>
                    </a:lnTo>
                    <a:lnTo>
                      <a:pt x="8361" y="174"/>
                    </a:lnTo>
                    <a:lnTo>
                      <a:pt x="6271" y="174"/>
                    </a:lnTo>
                    <a:lnTo>
                      <a:pt x="4181" y="348"/>
                    </a:lnTo>
                    <a:lnTo>
                      <a:pt x="2090" y="523"/>
                    </a:lnTo>
                    <a:lnTo>
                      <a:pt x="0" y="1045"/>
                    </a:lnTo>
                    <a:lnTo>
                      <a:pt x="0" y="21600"/>
                    </a:lnTo>
                    <a:lnTo>
                      <a:pt x="697" y="21600"/>
                    </a:lnTo>
                    <a:lnTo>
                      <a:pt x="1394" y="21600"/>
                    </a:lnTo>
                    <a:lnTo>
                      <a:pt x="2090" y="21600"/>
                    </a:lnTo>
                    <a:lnTo>
                      <a:pt x="3484" y="21426"/>
                    </a:lnTo>
                    <a:lnTo>
                      <a:pt x="4877" y="21426"/>
                    </a:lnTo>
                    <a:lnTo>
                      <a:pt x="5574" y="21426"/>
                    </a:lnTo>
                    <a:lnTo>
                      <a:pt x="6968" y="21077"/>
                    </a:lnTo>
                    <a:lnTo>
                      <a:pt x="9058" y="21077"/>
                    </a:lnTo>
                    <a:lnTo>
                      <a:pt x="10452" y="20903"/>
                    </a:lnTo>
                    <a:lnTo>
                      <a:pt x="11845" y="20729"/>
                    </a:lnTo>
                    <a:lnTo>
                      <a:pt x="14632" y="20555"/>
                    </a:lnTo>
                    <a:lnTo>
                      <a:pt x="16026" y="20381"/>
                    </a:lnTo>
                    <a:lnTo>
                      <a:pt x="18116" y="20206"/>
                    </a:lnTo>
                    <a:lnTo>
                      <a:pt x="20206" y="19684"/>
                    </a:lnTo>
                    <a:lnTo>
                      <a:pt x="21600" y="19510"/>
                    </a:lnTo>
                    <a:lnTo>
                      <a:pt x="21600" y="523"/>
                    </a:lnTo>
                    <a:close/>
                    <a:moveTo>
                      <a:pt x="21600" y="523"/>
                    </a:moveTo>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8" name="AutoShape 176"/>
              <p:cNvSpPr>
                <a:spLocks/>
              </p:cNvSpPr>
              <p:nvPr/>
            </p:nvSpPr>
            <p:spPr bwMode="auto">
              <a:xfrm>
                <a:off x="706" y="273"/>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415"/>
                    </a:moveTo>
                    <a:lnTo>
                      <a:pt x="21600" y="415"/>
                    </a:lnTo>
                    <a:lnTo>
                      <a:pt x="20800" y="415"/>
                    </a:lnTo>
                    <a:lnTo>
                      <a:pt x="20000" y="208"/>
                    </a:lnTo>
                    <a:lnTo>
                      <a:pt x="18400" y="208"/>
                    </a:lnTo>
                    <a:lnTo>
                      <a:pt x="17600" y="0"/>
                    </a:lnTo>
                    <a:lnTo>
                      <a:pt x="16000" y="0"/>
                    </a:lnTo>
                    <a:lnTo>
                      <a:pt x="15200" y="0"/>
                    </a:lnTo>
                    <a:lnTo>
                      <a:pt x="12800" y="0"/>
                    </a:lnTo>
                    <a:lnTo>
                      <a:pt x="11200" y="0"/>
                    </a:lnTo>
                    <a:lnTo>
                      <a:pt x="9600" y="0"/>
                    </a:lnTo>
                    <a:lnTo>
                      <a:pt x="7200" y="0"/>
                    </a:lnTo>
                    <a:lnTo>
                      <a:pt x="6400" y="208"/>
                    </a:lnTo>
                    <a:lnTo>
                      <a:pt x="4000" y="415"/>
                    </a:lnTo>
                    <a:lnTo>
                      <a:pt x="1600" y="831"/>
                    </a:lnTo>
                    <a:lnTo>
                      <a:pt x="0" y="1038"/>
                    </a:lnTo>
                    <a:lnTo>
                      <a:pt x="0" y="21600"/>
                    </a:lnTo>
                    <a:lnTo>
                      <a:pt x="800" y="21600"/>
                    </a:lnTo>
                    <a:lnTo>
                      <a:pt x="1600" y="21600"/>
                    </a:lnTo>
                    <a:lnTo>
                      <a:pt x="3200" y="21600"/>
                    </a:lnTo>
                    <a:lnTo>
                      <a:pt x="4800" y="21600"/>
                    </a:lnTo>
                    <a:lnTo>
                      <a:pt x="5600" y="21392"/>
                    </a:lnTo>
                    <a:lnTo>
                      <a:pt x="7200" y="21392"/>
                    </a:lnTo>
                    <a:lnTo>
                      <a:pt x="8800" y="21185"/>
                    </a:lnTo>
                    <a:lnTo>
                      <a:pt x="10400" y="21185"/>
                    </a:lnTo>
                    <a:lnTo>
                      <a:pt x="12000" y="20977"/>
                    </a:lnTo>
                    <a:lnTo>
                      <a:pt x="14400" y="20562"/>
                    </a:lnTo>
                    <a:lnTo>
                      <a:pt x="16000" y="20354"/>
                    </a:lnTo>
                    <a:lnTo>
                      <a:pt x="17600" y="20146"/>
                    </a:lnTo>
                    <a:lnTo>
                      <a:pt x="20000" y="19938"/>
                    </a:lnTo>
                    <a:lnTo>
                      <a:pt x="21600" y="19523"/>
                    </a:lnTo>
                    <a:lnTo>
                      <a:pt x="21600" y="415"/>
                    </a:lnTo>
                    <a:close/>
                    <a:moveTo>
                      <a:pt x="21600" y="415"/>
                    </a:moveTo>
                  </a:path>
                </a:pathLst>
              </a:custGeom>
              <a:solidFill>
                <a:srgbClr val="93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099" name="AutoShape 177"/>
              <p:cNvSpPr>
                <a:spLocks/>
              </p:cNvSpPr>
              <p:nvPr/>
            </p:nvSpPr>
            <p:spPr bwMode="auto">
              <a:xfrm>
                <a:off x="707" y="274"/>
                <a:ext cx="22"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00"/>
                  <a:gd name="T100" fmla="*/ 0 h 21600"/>
                  <a:gd name="T101" fmla="*/ 21600 w 21600"/>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00" h="21600">
                    <a:moveTo>
                      <a:pt x="21600" y="771"/>
                    </a:moveTo>
                    <a:lnTo>
                      <a:pt x="21600" y="771"/>
                    </a:lnTo>
                    <a:lnTo>
                      <a:pt x="20618" y="257"/>
                    </a:lnTo>
                    <a:lnTo>
                      <a:pt x="19636" y="257"/>
                    </a:lnTo>
                    <a:lnTo>
                      <a:pt x="18655" y="257"/>
                    </a:lnTo>
                    <a:lnTo>
                      <a:pt x="17673" y="0"/>
                    </a:lnTo>
                    <a:lnTo>
                      <a:pt x="16691" y="0"/>
                    </a:lnTo>
                    <a:lnTo>
                      <a:pt x="14727" y="0"/>
                    </a:lnTo>
                    <a:lnTo>
                      <a:pt x="13745" y="0"/>
                    </a:lnTo>
                    <a:lnTo>
                      <a:pt x="11782" y="0"/>
                    </a:lnTo>
                    <a:lnTo>
                      <a:pt x="9818" y="0"/>
                    </a:lnTo>
                    <a:lnTo>
                      <a:pt x="7855" y="0"/>
                    </a:lnTo>
                    <a:lnTo>
                      <a:pt x="5891" y="257"/>
                    </a:lnTo>
                    <a:lnTo>
                      <a:pt x="3927" y="257"/>
                    </a:lnTo>
                    <a:lnTo>
                      <a:pt x="2945" y="771"/>
                    </a:lnTo>
                    <a:lnTo>
                      <a:pt x="0" y="1029"/>
                    </a:lnTo>
                    <a:lnTo>
                      <a:pt x="0" y="21600"/>
                    </a:lnTo>
                    <a:lnTo>
                      <a:pt x="982" y="21600"/>
                    </a:lnTo>
                    <a:lnTo>
                      <a:pt x="2945" y="21600"/>
                    </a:lnTo>
                    <a:lnTo>
                      <a:pt x="3927" y="21600"/>
                    </a:lnTo>
                    <a:lnTo>
                      <a:pt x="4909" y="21600"/>
                    </a:lnTo>
                    <a:lnTo>
                      <a:pt x="5891" y="21600"/>
                    </a:lnTo>
                    <a:lnTo>
                      <a:pt x="6873" y="21343"/>
                    </a:lnTo>
                    <a:lnTo>
                      <a:pt x="9818" y="21343"/>
                    </a:lnTo>
                    <a:lnTo>
                      <a:pt x="10800" y="21086"/>
                    </a:lnTo>
                    <a:lnTo>
                      <a:pt x="12764" y="21086"/>
                    </a:lnTo>
                    <a:lnTo>
                      <a:pt x="13745" y="20829"/>
                    </a:lnTo>
                    <a:lnTo>
                      <a:pt x="16691" y="20571"/>
                    </a:lnTo>
                    <a:lnTo>
                      <a:pt x="18655" y="20314"/>
                    </a:lnTo>
                    <a:lnTo>
                      <a:pt x="19636" y="19800"/>
                    </a:lnTo>
                    <a:lnTo>
                      <a:pt x="21600" y="19543"/>
                    </a:lnTo>
                    <a:lnTo>
                      <a:pt x="21600" y="771"/>
                    </a:lnTo>
                    <a:close/>
                    <a:moveTo>
                      <a:pt x="21600" y="771"/>
                    </a:moveTo>
                  </a:path>
                </a:pathLst>
              </a:custGeom>
              <a:solidFill>
                <a:srgbClr val="A8D8D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0" name="AutoShape 178"/>
              <p:cNvSpPr>
                <a:spLocks/>
              </p:cNvSpPr>
              <p:nvPr/>
            </p:nvSpPr>
            <p:spPr bwMode="auto">
              <a:xfrm>
                <a:off x="708" y="275"/>
                <a:ext cx="18"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655"/>
                    </a:moveTo>
                    <a:lnTo>
                      <a:pt x="21600" y="655"/>
                    </a:lnTo>
                    <a:lnTo>
                      <a:pt x="20400" y="655"/>
                    </a:lnTo>
                    <a:lnTo>
                      <a:pt x="16800" y="0"/>
                    </a:lnTo>
                    <a:lnTo>
                      <a:pt x="14400" y="0"/>
                    </a:lnTo>
                    <a:lnTo>
                      <a:pt x="12000" y="0"/>
                    </a:lnTo>
                    <a:lnTo>
                      <a:pt x="7200" y="0"/>
                    </a:lnTo>
                    <a:lnTo>
                      <a:pt x="3600" y="655"/>
                    </a:lnTo>
                    <a:lnTo>
                      <a:pt x="0" y="982"/>
                    </a:lnTo>
                    <a:lnTo>
                      <a:pt x="0" y="21600"/>
                    </a:lnTo>
                    <a:lnTo>
                      <a:pt x="2400" y="21600"/>
                    </a:lnTo>
                    <a:lnTo>
                      <a:pt x="4800" y="21273"/>
                    </a:lnTo>
                    <a:lnTo>
                      <a:pt x="7200" y="21273"/>
                    </a:lnTo>
                    <a:lnTo>
                      <a:pt x="10800" y="20945"/>
                    </a:lnTo>
                    <a:lnTo>
                      <a:pt x="14400" y="20291"/>
                    </a:lnTo>
                    <a:lnTo>
                      <a:pt x="16800" y="19964"/>
                    </a:lnTo>
                    <a:lnTo>
                      <a:pt x="21600" y="19309"/>
                    </a:lnTo>
                    <a:lnTo>
                      <a:pt x="21600" y="655"/>
                    </a:lnTo>
                    <a:close/>
                    <a:moveTo>
                      <a:pt x="21600" y="655"/>
                    </a:moveTo>
                  </a:path>
                </a:pathLst>
              </a:custGeom>
              <a:solidFill>
                <a:srgbClr val="BC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1" name="AutoShape 179"/>
              <p:cNvSpPr>
                <a:spLocks/>
              </p:cNvSpPr>
              <p:nvPr/>
            </p:nvSpPr>
            <p:spPr bwMode="auto">
              <a:xfrm>
                <a:off x="708" y="277"/>
                <a:ext cx="14"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480"/>
                    </a:moveTo>
                    <a:lnTo>
                      <a:pt x="21600" y="0"/>
                    </a:lnTo>
                    <a:lnTo>
                      <a:pt x="20057" y="0"/>
                    </a:lnTo>
                    <a:lnTo>
                      <a:pt x="18514" y="0"/>
                    </a:lnTo>
                    <a:lnTo>
                      <a:pt x="15429" y="0"/>
                    </a:lnTo>
                    <a:lnTo>
                      <a:pt x="13886" y="0"/>
                    </a:lnTo>
                    <a:lnTo>
                      <a:pt x="9257" y="0"/>
                    </a:lnTo>
                    <a:lnTo>
                      <a:pt x="4629" y="0"/>
                    </a:lnTo>
                    <a:lnTo>
                      <a:pt x="0" y="960"/>
                    </a:lnTo>
                    <a:lnTo>
                      <a:pt x="0" y="21600"/>
                    </a:lnTo>
                    <a:lnTo>
                      <a:pt x="3086" y="21600"/>
                    </a:lnTo>
                    <a:lnTo>
                      <a:pt x="6171" y="21600"/>
                    </a:lnTo>
                    <a:lnTo>
                      <a:pt x="7714" y="21120"/>
                    </a:lnTo>
                    <a:lnTo>
                      <a:pt x="10800" y="21120"/>
                    </a:lnTo>
                    <a:lnTo>
                      <a:pt x="15429" y="20640"/>
                    </a:lnTo>
                    <a:lnTo>
                      <a:pt x="18514" y="20160"/>
                    </a:lnTo>
                    <a:lnTo>
                      <a:pt x="21600" y="19680"/>
                    </a:lnTo>
                    <a:lnTo>
                      <a:pt x="21600" y="480"/>
                    </a:lnTo>
                    <a:close/>
                    <a:moveTo>
                      <a:pt x="21600" y="480"/>
                    </a:moveTo>
                  </a:path>
                </a:pathLst>
              </a:custGeom>
              <a:solidFill>
                <a:srgbClr val="D1F2F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2" name="AutoShape 180"/>
              <p:cNvSpPr>
                <a:spLocks/>
              </p:cNvSpPr>
              <p:nvPr/>
            </p:nvSpPr>
            <p:spPr bwMode="auto">
              <a:xfrm>
                <a:off x="710" y="277"/>
                <a:ext cx="9"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21600" y="800"/>
                    </a:moveTo>
                    <a:lnTo>
                      <a:pt x="21600" y="800"/>
                    </a:lnTo>
                    <a:lnTo>
                      <a:pt x="19200" y="800"/>
                    </a:lnTo>
                    <a:lnTo>
                      <a:pt x="16800" y="800"/>
                    </a:lnTo>
                    <a:lnTo>
                      <a:pt x="12000" y="0"/>
                    </a:lnTo>
                    <a:lnTo>
                      <a:pt x="9600" y="0"/>
                    </a:lnTo>
                    <a:lnTo>
                      <a:pt x="7200" y="800"/>
                    </a:lnTo>
                    <a:lnTo>
                      <a:pt x="2400" y="800"/>
                    </a:lnTo>
                    <a:lnTo>
                      <a:pt x="0" y="1600"/>
                    </a:lnTo>
                    <a:lnTo>
                      <a:pt x="0" y="21600"/>
                    </a:lnTo>
                    <a:lnTo>
                      <a:pt x="2400" y="21600"/>
                    </a:lnTo>
                    <a:lnTo>
                      <a:pt x="4800" y="21600"/>
                    </a:lnTo>
                    <a:lnTo>
                      <a:pt x="7200" y="21600"/>
                    </a:lnTo>
                    <a:lnTo>
                      <a:pt x="9600" y="21600"/>
                    </a:lnTo>
                    <a:lnTo>
                      <a:pt x="12000" y="20000"/>
                    </a:lnTo>
                    <a:lnTo>
                      <a:pt x="19200" y="19200"/>
                    </a:lnTo>
                    <a:lnTo>
                      <a:pt x="21600" y="18400"/>
                    </a:lnTo>
                    <a:lnTo>
                      <a:pt x="21600" y="800"/>
                    </a:lnTo>
                    <a:close/>
                    <a:moveTo>
                      <a:pt x="21600" y="800"/>
                    </a:moveTo>
                  </a:path>
                </a:pathLst>
              </a:custGeom>
              <a:solidFill>
                <a:srgbClr val="E5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3" name="AutoShape 181"/>
              <p:cNvSpPr>
                <a:spLocks/>
              </p:cNvSpPr>
              <p:nvPr/>
            </p:nvSpPr>
            <p:spPr bwMode="auto">
              <a:xfrm>
                <a:off x="820" y="354"/>
                <a:ext cx="14"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00"/>
                  <a:gd name="T103" fmla="*/ 0 h 21600"/>
                  <a:gd name="T104" fmla="*/ 21600 w 21600"/>
                  <a:gd name="T105" fmla="*/ 21600 h 216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00" h="21600">
                    <a:moveTo>
                      <a:pt x="10800" y="21600"/>
                    </a:moveTo>
                    <a:lnTo>
                      <a:pt x="13886" y="21600"/>
                    </a:lnTo>
                    <a:lnTo>
                      <a:pt x="15429" y="20057"/>
                    </a:lnTo>
                    <a:lnTo>
                      <a:pt x="16971" y="20057"/>
                    </a:lnTo>
                    <a:lnTo>
                      <a:pt x="18514" y="16971"/>
                    </a:lnTo>
                    <a:lnTo>
                      <a:pt x="20057" y="15429"/>
                    </a:lnTo>
                    <a:lnTo>
                      <a:pt x="20057" y="13886"/>
                    </a:lnTo>
                    <a:lnTo>
                      <a:pt x="21600" y="12343"/>
                    </a:lnTo>
                    <a:lnTo>
                      <a:pt x="21600" y="10800"/>
                    </a:lnTo>
                    <a:lnTo>
                      <a:pt x="21600" y="9257"/>
                    </a:lnTo>
                    <a:lnTo>
                      <a:pt x="20057" y="6171"/>
                    </a:lnTo>
                    <a:lnTo>
                      <a:pt x="20057" y="4629"/>
                    </a:lnTo>
                    <a:lnTo>
                      <a:pt x="18514" y="3086"/>
                    </a:lnTo>
                    <a:lnTo>
                      <a:pt x="16971" y="1543"/>
                    </a:lnTo>
                    <a:lnTo>
                      <a:pt x="15429" y="0"/>
                    </a:lnTo>
                    <a:lnTo>
                      <a:pt x="13886" y="0"/>
                    </a:lnTo>
                    <a:lnTo>
                      <a:pt x="10800" y="0"/>
                    </a:lnTo>
                    <a:lnTo>
                      <a:pt x="9257" y="0"/>
                    </a:lnTo>
                    <a:lnTo>
                      <a:pt x="7714" y="0"/>
                    </a:lnTo>
                    <a:lnTo>
                      <a:pt x="6171" y="1543"/>
                    </a:lnTo>
                    <a:lnTo>
                      <a:pt x="4629" y="3086"/>
                    </a:lnTo>
                    <a:lnTo>
                      <a:pt x="3086" y="4629"/>
                    </a:lnTo>
                    <a:lnTo>
                      <a:pt x="3086" y="6171"/>
                    </a:lnTo>
                    <a:lnTo>
                      <a:pt x="0" y="9257"/>
                    </a:lnTo>
                    <a:lnTo>
                      <a:pt x="0" y="10800"/>
                    </a:lnTo>
                    <a:lnTo>
                      <a:pt x="0" y="12343"/>
                    </a:lnTo>
                    <a:lnTo>
                      <a:pt x="3086" y="13886"/>
                    </a:lnTo>
                    <a:lnTo>
                      <a:pt x="3086" y="15429"/>
                    </a:lnTo>
                    <a:lnTo>
                      <a:pt x="4629" y="16971"/>
                    </a:lnTo>
                    <a:lnTo>
                      <a:pt x="6171" y="20057"/>
                    </a:lnTo>
                    <a:lnTo>
                      <a:pt x="7714" y="20057"/>
                    </a:lnTo>
                    <a:lnTo>
                      <a:pt x="9257" y="21600"/>
                    </a:lnTo>
                    <a:lnTo>
                      <a:pt x="10800" y="21600"/>
                    </a:lnTo>
                    <a:close/>
                    <a:moveTo>
                      <a:pt x="10800" y="21600"/>
                    </a:move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4" name="AutoShape 182"/>
              <p:cNvSpPr>
                <a:spLocks/>
              </p:cNvSpPr>
              <p:nvPr/>
            </p:nvSpPr>
            <p:spPr bwMode="auto">
              <a:xfrm>
                <a:off x="746" y="261"/>
                <a:ext cx="18" cy="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7200" y="465"/>
                    </a:moveTo>
                    <a:lnTo>
                      <a:pt x="7200" y="929"/>
                    </a:lnTo>
                    <a:lnTo>
                      <a:pt x="3600" y="2090"/>
                    </a:lnTo>
                    <a:lnTo>
                      <a:pt x="2400" y="3948"/>
                    </a:lnTo>
                    <a:lnTo>
                      <a:pt x="1200" y="6735"/>
                    </a:lnTo>
                    <a:lnTo>
                      <a:pt x="0" y="9523"/>
                    </a:lnTo>
                    <a:lnTo>
                      <a:pt x="0" y="13471"/>
                    </a:lnTo>
                    <a:lnTo>
                      <a:pt x="1200" y="17187"/>
                    </a:lnTo>
                    <a:lnTo>
                      <a:pt x="4800" y="21600"/>
                    </a:lnTo>
                    <a:lnTo>
                      <a:pt x="21600" y="21600"/>
                    </a:lnTo>
                    <a:lnTo>
                      <a:pt x="20400" y="20671"/>
                    </a:lnTo>
                    <a:lnTo>
                      <a:pt x="19200" y="19045"/>
                    </a:lnTo>
                    <a:lnTo>
                      <a:pt x="18000" y="16490"/>
                    </a:lnTo>
                    <a:lnTo>
                      <a:pt x="16800" y="13471"/>
                    </a:lnTo>
                    <a:lnTo>
                      <a:pt x="15600" y="9987"/>
                    </a:lnTo>
                    <a:lnTo>
                      <a:pt x="15600" y="6271"/>
                    </a:lnTo>
                    <a:lnTo>
                      <a:pt x="18000" y="3019"/>
                    </a:lnTo>
                    <a:lnTo>
                      <a:pt x="21600" y="465"/>
                    </a:lnTo>
                    <a:lnTo>
                      <a:pt x="21600" y="0"/>
                    </a:lnTo>
                    <a:lnTo>
                      <a:pt x="20400" y="0"/>
                    </a:lnTo>
                    <a:lnTo>
                      <a:pt x="19200" y="0"/>
                    </a:lnTo>
                    <a:lnTo>
                      <a:pt x="16800" y="0"/>
                    </a:lnTo>
                    <a:lnTo>
                      <a:pt x="12000" y="0"/>
                    </a:lnTo>
                    <a:lnTo>
                      <a:pt x="7200" y="465"/>
                    </a:lnTo>
                    <a:close/>
                    <a:moveTo>
                      <a:pt x="7200" y="465"/>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5" name="AutoShape 183"/>
              <p:cNvSpPr>
                <a:spLocks/>
              </p:cNvSpPr>
              <p:nvPr/>
            </p:nvSpPr>
            <p:spPr bwMode="auto">
              <a:xfrm>
                <a:off x="844" y="250"/>
                <a:ext cx="27"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0000" y="208"/>
                    </a:lnTo>
                    <a:lnTo>
                      <a:pt x="19200" y="623"/>
                    </a:lnTo>
                    <a:lnTo>
                      <a:pt x="17600" y="1869"/>
                    </a:lnTo>
                    <a:lnTo>
                      <a:pt x="16000" y="3738"/>
                    </a:lnTo>
                    <a:lnTo>
                      <a:pt x="13600" y="6438"/>
                    </a:lnTo>
                    <a:lnTo>
                      <a:pt x="12800" y="10177"/>
                    </a:lnTo>
                    <a:lnTo>
                      <a:pt x="13600" y="15162"/>
                    </a:lnTo>
                    <a:lnTo>
                      <a:pt x="16000" y="21600"/>
                    </a:lnTo>
                    <a:lnTo>
                      <a:pt x="3200" y="21600"/>
                    </a:lnTo>
                    <a:lnTo>
                      <a:pt x="3200" y="20769"/>
                    </a:lnTo>
                    <a:lnTo>
                      <a:pt x="2400" y="19108"/>
                    </a:lnTo>
                    <a:lnTo>
                      <a:pt x="1600" y="16408"/>
                    </a:lnTo>
                    <a:lnTo>
                      <a:pt x="800" y="13292"/>
                    </a:lnTo>
                    <a:lnTo>
                      <a:pt x="0" y="9762"/>
                    </a:lnTo>
                    <a:lnTo>
                      <a:pt x="800" y="6231"/>
                    </a:lnTo>
                    <a:lnTo>
                      <a:pt x="2400" y="2908"/>
                    </a:lnTo>
                    <a:lnTo>
                      <a:pt x="7200" y="0"/>
                    </a:lnTo>
                    <a:lnTo>
                      <a:pt x="21600" y="0"/>
                    </a:lnTo>
                    <a:close/>
                    <a:moveTo>
                      <a:pt x="21600" y="0"/>
                    </a:moveTo>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6" name="AutoShape 184"/>
              <p:cNvSpPr>
                <a:spLocks/>
              </p:cNvSpPr>
              <p:nvPr/>
            </p:nvSpPr>
            <p:spPr bwMode="auto">
              <a:xfrm>
                <a:off x="746" y="266"/>
                <a:ext cx="17" cy="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624" y="527"/>
                    </a:moveTo>
                    <a:lnTo>
                      <a:pt x="7624" y="1054"/>
                    </a:lnTo>
                    <a:lnTo>
                      <a:pt x="5082" y="2107"/>
                    </a:lnTo>
                    <a:lnTo>
                      <a:pt x="2541" y="3951"/>
                    </a:lnTo>
                    <a:lnTo>
                      <a:pt x="1271" y="6849"/>
                    </a:lnTo>
                    <a:lnTo>
                      <a:pt x="0" y="10010"/>
                    </a:lnTo>
                    <a:lnTo>
                      <a:pt x="1271" y="13171"/>
                    </a:lnTo>
                    <a:lnTo>
                      <a:pt x="2541" y="17385"/>
                    </a:lnTo>
                    <a:lnTo>
                      <a:pt x="5082" y="21600"/>
                    </a:lnTo>
                    <a:lnTo>
                      <a:pt x="20329" y="21337"/>
                    </a:lnTo>
                    <a:lnTo>
                      <a:pt x="20329" y="20546"/>
                    </a:lnTo>
                    <a:lnTo>
                      <a:pt x="19059" y="19229"/>
                    </a:lnTo>
                    <a:lnTo>
                      <a:pt x="17788" y="16332"/>
                    </a:lnTo>
                    <a:lnTo>
                      <a:pt x="16518" y="13171"/>
                    </a:lnTo>
                    <a:lnTo>
                      <a:pt x="13976" y="10010"/>
                    </a:lnTo>
                    <a:lnTo>
                      <a:pt x="13976" y="6585"/>
                    </a:lnTo>
                    <a:lnTo>
                      <a:pt x="17788" y="3161"/>
                    </a:lnTo>
                    <a:lnTo>
                      <a:pt x="21600" y="263"/>
                    </a:lnTo>
                    <a:lnTo>
                      <a:pt x="20329" y="0"/>
                    </a:lnTo>
                    <a:lnTo>
                      <a:pt x="19059" y="0"/>
                    </a:lnTo>
                    <a:lnTo>
                      <a:pt x="16518" y="263"/>
                    </a:lnTo>
                    <a:lnTo>
                      <a:pt x="11435" y="263"/>
                    </a:lnTo>
                    <a:lnTo>
                      <a:pt x="7624" y="527"/>
                    </a:lnTo>
                    <a:close/>
                    <a:moveTo>
                      <a:pt x="7624" y="527"/>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7" name="AutoShape 185"/>
              <p:cNvSpPr>
                <a:spLocks/>
              </p:cNvSpPr>
              <p:nvPr/>
            </p:nvSpPr>
            <p:spPr bwMode="auto">
              <a:xfrm>
                <a:off x="747" y="272"/>
                <a:ext cx="14"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714" y="313"/>
                    </a:moveTo>
                    <a:lnTo>
                      <a:pt x="7714" y="626"/>
                    </a:lnTo>
                    <a:lnTo>
                      <a:pt x="4629" y="2191"/>
                    </a:lnTo>
                    <a:lnTo>
                      <a:pt x="3086" y="4070"/>
                    </a:lnTo>
                    <a:lnTo>
                      <a:pt x="1543" y="6574"/>
                    </a:lnTo>
                    <a:lnTo>
                      <a:pt x="0" y="10017"/>
                    </a:lnTo>
                    <a:lnTo>
                      <a:pt x="0" y="13461"/>
                    </a:lnTo>
                    <a:lnTo>
                      <a:pt x="1543" y="17530"/>
                    </a:lnTo>
                    <a:lnTo>
                      <a:pt x="4629" y="21600"/>
                    </a:lnTo>
                    <a:lnTo>
                      <a:pt x="21600" y="21600"/>
                    </a:lnTo>
                    <a:lnTo>
                      <a:pt x="20057" y="20974"/>
                    </a:lnTo>
                    <a:lnTo>
                      <a:pt x="20057" y="19096"/>
                    </a:lnTo>
                    <a:lnTo>
                      <a:pt x="18514" y="16591"/>
                    </a:lnTo>
                    <a:lnTo>
                      <a:pt x="15429" y="13461"/>
                    </a:lnTo>
                    <a:lnTo>
                      <a:pt x="13886" y="10017"/>
                    </a:lnTo>
                    <a:lnTo>
                      <a:pt x="13886" y="6261"/>
                    </a:lnTo>
                    <a:lnTo>
                      <a:pt x="18514" y="2817"/>
                    </a:lnTo>
                    <a:lnTo>
                      <a:pt x="21600" y="313"/>
                    </a:lnTo>
                    <a:lnTo>
                      <a:pt x="21600" y="0"/>
                    </a:lnTo>
                    <a:lnTo>
                      <a:pt x="20057" y="0"/>
                    </a:lnTo>
                    <a:lnTo>
                      <a:pt x="15429" y="0"/>
                    </a:lnTo>
                    <a:lnTo>
                      <a:pt x="12343" y="313"/>
                    </a:lnTo>
                    <a:lnTo>
                      <a:pt x="7714" y="313"/>
                    </a:lnTo>
                    <a:close/>
                    <a:moveTo>
                      <a:pt x="7714" y="313"/>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8" name="AutoShape 186"/>
              <p:cNvSpPr>
                <a:spLocks/>
              </p:cNvSpPr>
              <p:nvPr/>
            </p:nvSpPr>
            <p:spPr bwMode="auto">
              <a:xfrm>
                <a:off x="748" y="278"/>
                <a:ext cx="12" cy="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7200" y="379"/>
                    </a:moveTo>
                    <a:lnTo>
                      <a:pt x="3600" y="758"/>
                    </a:lnTo>
                    <a:lnTo>
                      <a:pt x="3600" y="1895"/>
                    </a:lnTo>
                    <a:lnTo>
                      <a:pt x="1800" y="3789"/>
                    </a:lnTo>
                    <a:lnTo>
                      <a:pt x="0" y="6442"/>
                    </a:lnTo>
                    <a:lnTo>
                      <a:pt x="0" y="9853"/>
                    </a:lnTo>
                    <a:lnTo>
                      <a:pt x="0" y="13263"/>
                    </a:lnTo>
                    <a:lnTo>
                      <a:pt x="1800" y="17053"/>
                    </a:lnTo>
                    <a:lnTo>
                      <a:pt x="3600" y="21600"/>
                    </a:lnTo>
                    <a:lnTo>
                      <a:pt x="19800" y="21221"/>
                    </a:lnTo>
                    <a:lnTo>
                      <a:pt x="19800" y="20842"/>
                    </a:lnTo>
                    <a:lnTo>
                      <a:pt x="16200" y="18947"/>
                    </a:lnTo>
                    <a:lnTo>
                      <a:pt x="16200" y="16295"/>
                    </a:lnTo>
                    <a:lnTo>
                      <a:pt x="14400" y="13263"/>
                    </a:lnTo>
                    <a:lnTo>
                      <a:pt x="12600" y="9853"/>
                    </a:lnTo>
                    <a:lnTo>
                      <a:pt x="14400" y="6063"/>
                    </a:lnTo>
                    <a:lnTo>
                      <a:pt x="16200" y="3032"/>
                    </a:lnTo>
                    <a:lnTo>
                      <a:pt x="21600" y="0"/>
                    </a:lnTo>
                    <a:lnTo>
                      <a:pt x="19800" y="0"/>
                    </a:lnTo>
                    <a:lnTo>
                      <a:pt x="16200" y="0"/>
                    </a:lnTo>
                    <a:lnTo>
                      <a:pt x="14400" y="0"/>
                    </a:lnTo>
                    <a:lnTo>
                      <a:pt x="10800" y="0"/>
                    </a:lnTo>
                    <a:lnTo>
                      <a:pt x="7200" y="379"/>
                    </a:lnTo>
                    <a:close/>
                    <a:moveTo>
                      <a:pt x="7200" y="379"/>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09" name="AutoShape 187"/>
              <p:cNvSpPr>
                <a:spLocks/>
              </p:cNvSpPr>
              <p:nvPr/>
            </p:nvSpPr>
            <p:spPr bwMode="auto">
              <a:xfrm>
                <a:off x="748" y="283"/>
                <a:ext cx="9"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9600" y="480"/>
                    </a:moveTo>
                    <a:lnTo>
                      <a:pt x="4800" y="960"/>
                    </a:lnTo>
                    <a:lnTo>
                      <a:pt x="4800" y="1920"/>
                    </a:lnTo>
                    <a:lnTo>
                      <a:pt x="2400" y="4320"/>
                    </a:lnTo>
                    <a:lnTo>
                      <a:pt x="2400" y="6720"/>
                    </a:lnTo>
                    <a:lnTo>
                      <a:pt x="0" y="10080"/>
                    </a:lnTo>
                    <a:lnTo>
                      <a:pt x="0" y="13440"/>
                    </a:lnTo>
                    <a:lnTo>
                      <a:pt x="2400" y="17760"/>
                    </a:lnTo>
                    <a:lnTo>
                      <a:pt x="4800" y="21600"/>
                    </a:lnTo>
                    <a:lnTo>
                      <a:pt x="21600" y="21600"/>
                    </a:lnTo>
                    <a:lnTo>
                      <a:pt x="21600" y="21120"/>
                    </a:lnTo>
                    <a:lnTo>
                      <a:pt x="19200" y="19200"/>
                    </a:lnTo>
                    <a:lnTo>
                      <a:pt x="16800" y="16800"/>
                    </a:lnTo>
                    <a:lnTo>
                      <a:pt x="16800" y="13440"/>
                    </a:lnTo>
                    <a:lnTo>
                      <a:pt x="14400" y="10080"/>
                    </a:lnTo>
                    <a:lnTo>
                      <a:pt x="16800" y="6720"/>
                    </a:lnTo>
                    <a:lnTo>
                      <a:pt x="16800" y="3360"/>
                    </a:lnTo>
                    <a:lnTo>
                      <a:pt x="21600" y="480"/>
                    </a:lnTo>
                    <a:lnTo>
                      <a:pt x="21600" y="0"/>
                    </a:lnTo>
                    <a:lnTo>
                      <a:pt x="19200" y="0"/>
                    </a:lnTo>
                    <a:lnTo>
                      <a:pt x="16800" y="480"/>
                    </a:lnTo>
                    <a:lnTo>
                      <a:pt x="14400" y="480"/>
                    </a:lnTo>
                    <a:lnTo>
                      <a:pt x="9600" y="480"/>
                    </a:lnTo>
                    <a:close/>
                    <a:moveTo>
                      <a:pt x="9600" y="480"/>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0" name="AutoShape 188"/>
              <p:cNvSpPr>
                <a:spLocks/>
              </p:cNvSpPr>
              <p:nvPr/>
            </p:nvSpPr>
            <p:spPr bwMode="auto">
              <a:xfrm>
                <a:off x="749" y="288"/>
                <a:ext cx="7"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600"/>
                  <a:gd name="T73" fmla="*/ 0 h 21600"/>
                  <a:gd name="T74" fmla="*/ 21600 w 21600"/>
                  <a:gd name="T75" fmla="*/ 21600 h 216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600" h="21600">
                    <a:moveTo>
                      <a:pt x="9257" y="1271"/>
                    </a:moveTo>
                    <a:lnTo>
                      <a:pt x="3086" y="1271"/>
                    </a:lnTo>
                    <a:lnTo>
                      <a:pt x="3086" y="2541"/>
                    </a:lnTo>
                    <a:lnTo>
                      <a:pt x="0" y="3812"/>
                    </a:lnTo>
                    <a:lnTo>
                      <a:pt x="0" y="6988"/>
                    </a:lnTo>
                    <a:lnTo>
                      <a:pt x="0" y="10165"/>
                    </a:lnTo>
                    <a:lnTo>
                      <a:pt x="0" y="13341"/>
                    </a:lnTo>
                    <a:lnTo>
                      <a:pt x="0" y="17153"/>
                    </a:lnTo>
                    <a:lnTo>
                      <a:pt x="3086" y="21600"/>
                    </a:lnTo>
                    <a:lnTo>
                      <a:pt x="18514" y="21600"/>
                    </a:lnTo>
                    <a:lnTo>
                      <a:pt x="18514" y="20965"/>
                    </a:lnTo>
                    <a:lnTo>
                      <a:pt x="18514" y="19059"/>
                    </a:lnTo>
                    <a:lnTo>
                      <a:pt x="15429" y="16518"/>
                    </a:lnTo>
                    <a:lnTo>
                      <a:pt x="15429" y="13341"/>
                    </a:lnTo>
                    <a:lnTo>
                      <a:pt x="15429" y="10165"/>
                    </a:lnTo>
                    <a:lnTo>
                      <a:pt x="15429" y="6988"/>
                    </a:lnTo>
                    <a:lnTo>
                      <a:pt x="15429" y="3176"/>
                    </a:lnTo>
                    <a:lnTo>
                      <a:pt x="21600" y="1271"/>
                    </a:lnTo>
                    <a:lnTo>
                      <a:pt x="21600" y="0"/>
                    </a:lnTo>
                    <a:lnTo>
                      <a:pt x="18514" y="0"/>
                    </a:lnTo>
                    <a:lnTo>
                      <a:pt x="15429" y="0"/>
                    </a:lnTo>
                    <a:lnTo>
                      <a:pt x="12343" y="0"/>
                    </a:lnTo>
                    <a:lnTo>
                      <a:pt x="9257" y="1271"/>
                    </a:lnTo>
                    <a:close/>
                    <a:moveTo>
                      <a:pt x="9257" y="1271"/>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1" name="AutoShape 189"/>
              <p:cNvSpPr>
                <a:spLocks/>
              </p:cNvSpPr>
              <p:nvPr/>
            </p:nvSpPr>
            <p:spPr bwMode="auto">
              <a:xfrm>
                <a:off x="845" y="256"/>
                <a:ext cx="23" cy="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237"/>
                    </a:moveTo>
                    <a:lnTo>
                      <a:pt x="20661" y="237"/>
                    </a:lnTo>
                    <a:lnTo>
                      <a:pt x="19722" y="712"/>
                    </a:lnTo>
                    <a:lnTo>
                      <a:pt x="17843" y="1899"/>
                    </a:lnTo>
                    <a:lnTo>
                      <a:pt x="15026" y="3798"/>
                    </a:lnTo>
                    <a:lnTo>
                      <a:pt x="14087" y="6646"/>
                    </a:lnTo>
                    <a:lnTo>
                      <a:pt x="13148" y="10207"/>
                    </a:lnTo>
                    <a:lnTo>
                      <a:pt x="14087" y="15191"/>
                    </a:lnTo>
                    <a:lnTo>
                      <a:pt x="15965" y="21600"/>
                    </a:lnTo>
                    <a:lnTo>
                      <a:pt x="4696" y="21600"/>
                    </a:lnTo>
                    <a:lnTo>
                      <a:pt x="2817" y="20651"/>
                    </a:lnTo>
                    <a:lnTo>
                      <a:pt x="1878" y="18989"/>
                    </a:lnTo>
                    <a:lnTo>
                      <a:pt x="939" y="16615"/>
                    </a:lnTo>
                    <a:lnTo>
                      <a:pt x="0" y="13292"/>
                    </a:lnTo>
                    <a:lnTo>
                      <a:pt x="0" y="9969"/>
                    </a:lnTo>
                    <a:lnTo>
                      <a:pt x="939" y="6409"/>
                    </a:lnTo>
                    <a:lnTo>
                      <a:pt x="2817" y="2848"/>
                    </a:lnTo>
                    <a:lnTo>
                      <a:pt x="6574" y="0"/>
                    </a:lnTo>
                    <a:lnTo>
                      <a:pt x="21600" y="237"/>
                    </a:lnTo>
                    <a:close/>
                    <a:moveTo>
                      <a:pt x="21600" y="237"/>
                    </a:moveTo>
                  </a:path>
                </a:pathLst>
              </a:custGeom>
              <a:solidFill>
                <a:srgbClr val="59B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2" name="AutoShape 190"/>
              <p:cNvSpPr>
                <a:spLocks/>
              </p:cNvSpPr>
              <p:nvPr/>
            </p:nvSpPr>
            <p:spPr bwMode="auto">
              <a:xfrm>
                <a:off x="846" y="263"/>
                <a:ext cx="19" cy="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281"/>
                    </a:lnTo>
                    <a:lnTo>
                      <a:pt x="20463" y="561"/>
                    </a:lnTo>
                    <a:lnTo>
                      <a:pt x="18189" y="1964"/>
                    </a:lnTo>
                    <a:lnTo>
                      <a:pt x="15916" y="3366"/>
                    </a:lnTo>
                    <a:lnTo>
                      <a:pt x="14779" y="6452"/>
                    </a:lnTo>
                    <a:lnTo>
                      <a:pt x="13642" y="10099"/>
                    </a:lnTo>
                    <a:lnTo>
                      <a:pt x="14779" y="14868"/>
                    </a:lnTo>
                    <a:lnTo>
                      <a:pt x="15916" y="21600"/>
                    </a:lnTo>
                    <a:lnTo>
                      <a:pt x="4547" y="21600"/>
                    </a:lnTo>
                    <a:lnTo>
                      <a:pt x="4547" y="20758"/>
                    </a:lnTo>
                    <a:lnTo>
                      <a:pt x="2274" y="19356"/>
                    </a:lnTo>
                    <a:lnTo>
                      <a:pt x="1137" y="16551"/>
                    </a:lnTo>
                    <a:lnTo>
                      <a:pt x="0" y="13465"/>
                    </a:lnTo>
                    <a:lnTo>
                      <a:pt x="0" y="9818"/>
                    </a:lnTo>
                    <a:lnTo>
                      <a:pt x="0" y="6171"/>
                    </a:lnTo>
                    <a:lnTo>
                      <a:pt x="2274" y="2805"/>
                    </a:lnTo>
                    <a:lnTo>
                      <a:pt x="6821" y="0"/>
                    </a:lnTo>
                    <a:lnTo>
                      <a:pt x="21600" y="0"/>
                    </a:lnTo>
                    <a:close/>
                    <a:moveTo>
                      <a:pt x="21600" y="0"/>
                    </a:moveTo>
                  </a:path>
                </a:pathLst>
              </a:custGeom>
              <a:solidFill>
                <a:srgbClr val="72C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3" name="AutoShape 191"/>
              <p:cNvSpPr>
                <a:spLocks/>
              </p:cNvSpPr>
              <p:nvPr/>
            </p:nvSpPr>
            <p:spPr bwMode="auto">
              <a:xfrm>
                <a:off x="847" y="268"/>
                <a:ext cx="1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665"/>
                    </a:lnTo>
                    <a:lnTo>
                      <a:pt x="20160" y="997"/>
                    </a:lnTo>
                    <a:lnTo>
                      <a:pt x="18720" y="1994"/>
                    </a:lnTo>
                    <a:lnTo>
                      <a:pt x="17280" y="3988"/>
                    </a:lnTo>
                    <a:lnTo>
                      <a:pt x="15840" y="6646"/>
                    </a:lnTo>
                    <a:lnTo>
                      <a:pt x="14400" y="10302"/>
                    </a:lnTo>
                    <a:lnTo>
                      <a:pt x="15840" y="15286"/>
                    </a:lnTo>
                    <a:lnTo>
                      <a:pt x="17280" y="21600"/>
                    </a:lnTo>
                    <a:lnTo>
                      <a:pt x="4320" y="21600"/>
                    </a:lnTo>
                    <a:lnTo>
                      <a:pt x="4320" y="20603"/>
                    </a:lnTo>
                    <a:lnTo>
                      <a:pt x="1440" y="19274"/>
                    </a:lnTo>
                    <a:lnTo>
                      <a:pt x="0" y="16615"/>
                    </a:lnTo>
                    <a:lnTo>
                      <a:pt x="0" y="13292"/>
                    </a:lnTo>
                    <a:lnTo>
                      <a:pt x="0" y="9969"/>
                    </a:lnTo>
                    <a:lnTo>
                      <a:pt x="0" y="6314"/>
                    </a:lnTo>
                    <a:lnTo>
                      <a:pt x="1440" y="2991"/>
                    </a:lnTo>
                    <a:lnTo>
                      <a:pt x="7200" y="0"/>
                    </a:lnTo>
                    <a:lnTo>
                      <a:pt x="21600" y="0"/>
                    </a:lnTo>
                    <a:close/>
                    <a:moveTo>
                      <a:pt x="21600" y="0"/>
                    </a:moveTo>
                  </a:path>
                </a:pathLst>
              </a:custGeom>
              <a:solidFill>
                <a:srgbClr val="8CD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4" name="AutoShape 192"/>
              <p:cNvSpPr>
                <a:spLocks/>
              </p:cNvSpPr>
              <p:nvPr/>
            </p:nvSpPr>
            <p:spPr bwMode="auto">
              <a:xfrm>
                <a:off x="847" y="274"/>
                <a:ext cx="13"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415"/>
                    </a:moveTo>
                    <a:lnTo>
                      <a:pt x="21600" y="415"/>
                    </a:lnTo>
                    <a:lnTo>
                      <a:pt x="19938" y="1246"/>
                    </a:lnTo>
                    <a:lnTo>
                      <a:pt x="18277" y="2077"/>
                    </a:lnTo>
                    <a:lnTo>
                      <a:pt x="16615" y="4154"/>
                    </a:lnTo>
                    <a:lnTo>
                      <a:pt x="16615" y="7062"/>
                    </a:lnTo>
                    <a:lnTo>
                      <a:pt x="13292" y="10385"/>
                    </a:lnTo>
                    <a:lnTo>
                      <a:pt x="13292" y="15369"/>
                    </a:lnTo>
                    <a:lnTo>
                      <a:pt x="16615" y="21600"/>
                    </a:lnTo>
                    <a:lnTo>
                      <a:pt x="4985" y="21600"/>
                    </a:lnTo>
                    <a:lnTo>
                      <a:pt x="4985" y="21185"/>
                    </a:lnTo>
                    <a:lnTo>
                      <a:pt x="4985" y="19108"/>
                    </a:lnTo>
                    <a:lnTo>
                      <a:pt x="1662" y="16615"/>
                    </a:lnTo>
                    <a:lnTo>
                      <a:pt x="1662" y="13292"/>
                    </a:lnTo>
                    <a:lnTo>
                      <a:pt x="0" y="9969"/>
                    </a:lnTo>
                    <a:lnTo>
                      <a:pt x="1662" y="6646"/>
                    </a:lnTo>
                    <a:lnTo>
                      <a:pt x="4985" y="2908"/>
                    </a:lnTo>
                    <a:lnTo>
                      <a:pt x="8308" y="0"/>
                    </a:lnTo>
                    <a:lnTo>
                      <a:pt x="21600" y="415"/>
                    </a:lnTo>
                    <a:close/>
                    <a:moveTo>
                      <a:pt x="21600" y="415"/>
                    </a:moveTo>
                  </a:path>
                </a:pathLst>
              </a:custGeom>
              <a:solidFill>
                <a:srgbClr val="A5E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5" name="AutoShape 193"/>
              <p:cNvSpPr>
                <a:spLocks/>
              </p:cNvSpPr>
              <p:nvPr/>
            </p:nvSpPr>
            <p:spPr bwMode="auto">
              <a:xfrm>
                <a:off x="848" y="281"/>
                <a:ext cx="10"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00"/>
                  <a:gd name="T61" fmla="*/ 0 h 21600"/>
                  <a:gd name="T62" fmla="*/ 21600 w 21600"/>
                  <a:gd name="T63" fmla="*/ 21600 h 216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00" h="21600">
                    <a:moveTo>
                      <a:pt x="21600" y="0"/>
                    </a:moveTo>
                    <a:lnTo>
                      <a:pt x="21600" y="0"/>
                    </a:lnTo>
                    <a:lnTo>
                      <a:pt x="19440" y="1137"/>
                    </a:lnTo>
                    <a:lnTo>
                      <a:pt x="19440" y="2274"/>
                    </a:lnTo>
                    <a:lnTo>
                      <a:pt x="15120" y="3411"/>
                    </a:lnTo>
                    <a:lnTo>
                      <a:pt x="12960" y="6253"/>
                    </a:lnTo>
                    <a:lnTo>
                      <a:pt x="12960" y="10232"/>
                    </a:lnTo>
                    <a:lnTo>
                      <a:pt x="12960" y="14779"/>
                    </a:lnTo>
                    <a:lnTo>
                      <a:pt x="15120" y="21600"/>
                    </a:lnTo>
                    <a:lnTo>
                      <a:pt x="6480" y="21600"/>
                    </a:lnTo>
                    <a:lnTo>
                      <a:pt x="4320" y="21032"/>
                    </a:lnTo>
                    <a:lnTo>
                      <a:pt x="4320" y="18758"/>
                    </a:lnTo>
                    <a:lnTo>
                      <a:pt x="4320" y="15916"/>
                    </a:lnTo>
                    <a:lnTo>
                      <a:pt x="0" y="13642"/>
                    </a:lnTo>
                    <a:lnTo>
                      <a:pt x="0" y="9663"/>
                    </a:lnTo>
                    <a:lnTo>
                      <a:pt x="0" y="6253"/>
                    </a:lnTo>
                    <a:lnTo>
                      <a:pt x="4320" y="2842"/>
                    </a:lnTo>
                    <a:lnTo>
                      <a:pt x="8640" y="0"/>
                    </a:lnTo>
                    <a:lnTo>
                      <a:pt x="21600" y="0"/>
                    </a:lnTo>
                    <a:close/>
                    <a:moveTo>
                      <a:pt x="21600" y="0"/>
                    </a:moveTo>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6" name="AutoShape 194"/>
              <p:cNvSpPr>
                <a:spLocks/>
              </p:cNvSpPr>
              <p:nvPr/>
            </p:nvSpPr>
            <p:spPr bwMode="auto">
              <a:xfrm>
                <a:off x="768" y="270"/>
                <a:ext cx="45"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0"/>
                  <a:gd name="T142" fmla="*/ 0 h 21600"/>
                  <a:gd name="T143" fmla="*/ 21600 w 21600"/>
                  <a:gd name="T144" fmla="*/ 21600 h 216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0" h="21600">
                    <a:moveTo>
                      <a:pt x="1440" y="1964"/>
                    </a:moveTo>
                    <a:lnTo>
                      <a:pt x="1440" y="2749"/>
                    </a:lnTo>
                    <a:lnTo>
                      <a:pt x="960" y="3535"/>
                    </a:lnTo>
                    <a:lnTo>
                      <a:pt x="480" y="5498"/>
                    </a:lnTo>
                    <a:lnTo>
                      <a:pt x="0" y="8247"/>
                    </a:lnTo>
                    <a:lnTo>
                      <a:pt x="0" y="10996"/>
                    </a:lnTo>
                    <a:lnTo>
                      <a:pt x="0" y="14138"/>
                    </a:lnTo>
                    <a:lnTo>
                      <a:pt x="0" y="17673"/>
                    </a:lnTo>
                    <a:lnTo>
                      <a:pt x="960" y="21600"/>
                    </a:lnTo>
                    <a:lnTo>
                      <a:pt x="960" y="20815"/>
                    </a:lnTo>
                    <a:lnTo>
                      <a:pt x="960" y="20029"/>
                    </a:lnTo>
                    <a:lnTo>
                      <a:pt x="960" y="19244"/>
                    </a:lnTo>
                    <a:lnTo>
                      <a:pt x="960" y="17673"/>
                    </a:lnTo>
                    <a:lnTo>
                      <a:pt x="1440" y="16887"/>
                    </a:lnTo>
                    <a:lnTo>
                      <a:pt x="1440" y="14924"/>
                    </a:lnTo>
                    <a:lnTo>
                      <a:pt x="2400" y="13745"/>
                    </a:lnTo>
                    <a:lnTo>
                      <a:pt x="2880" y="12175"/>
                    </a:lnTo>
                    <a:lnTo>
                      <a:pt x="3360" y="10996"/>
                    </a:lnTo>
                    <a:lnTo>
                      <a:pt x="3840" y="9425"/>
                    </a:lnTo>
                    <a:lnTo>
                      <a:pt x="4800" y="8247"/>
                    </a:lnTo>
                    <a:lnTo>
                      <a:pt x="6720" y="7069"/>
                    </a:lnTo>
                    <a:lnTo>
                      <a:pt x="7680" y="6284"/>
                    </a:lnTo>
                    <a:lnTo>
                      <a:pt x="10080" y="5891"/>
                    </a:lnTo>
                    <a:lnTo>
                      <a:pt x="12480" y="5498"/>
                    </a:lnTo>
                    <a:lnTo>
                      <a:pt x="12480" y="5105"/>
                    </a:lnTo>
                    <a:lnTo>
                      <a:pt x="13440" y="4320"/>
                    </a:lnTo>
                    <a:lnTo>
                      <a:pt x="13920" y="3927"/>
                    </a:lnTo>
                    <a:lnTo>
                      <a:pt x="15840" y="3535"/>
                    </a:lnTo>
                    <a:lnTo>
                      <a:pt x="17280" y="2749"/>
                    </a:lnTo>
                    <a:lnTo>
                      <a:pt x="19680" y="1571"/>
                    </a:lnTo>
                    <a:lnTo>
                      <a:pt x="21600" y="785"/>
                    </a:lnTo>
                    <a:lnTo>
                      <a:pt x="21120" y="785"/>
                    </a:lnTo>
                    <a:lnTo>
                      <a:pt x="20640" y="785"/>
                    </a:lnTo>
                    <a:lnTo>
                      <a:pt x="20160" y="785"/>
                    </a:lnTo>
                    <a:lnTo>
                      <a:pt x="19200" y="393"/>
                    </a:lnTo>
                    <a:lnTo>
                      <a:pt x="17760" y="393"/>
                    </a:lnTo>
                    <a:lnTo>
                      <a:pt x="16800" y="393"/>
                    </a:lnTo>
                    <a:lnTo>
                      <a:pt x="14880" y="393"/>
                    </a:lnTo>
                    <a:lnTo>
                      <a:pt x="13440" y="0"/>
                    </a:lnTo>
                    <a:lnTo>
                      <a:pt x="12480" y="393"/>
                    </a:lnTo>
                    <a:lnTo>
                      <a:pt x="10560" y="393"/>
                    </a:lnTo>
                    <a:lnTo>
                      <a:pt x="9120" y="393"/>
                    </a:lnTo>
                    <a:lnTo>
                      <a:pt x="6720" y="785"/>
                    </a:lnTo>
                    <a:lnTo>
                      <a:pt x="4800" y="785"/>
                    </a:lnTo>
                    <a:lnTo>
                      <a:pt x="3360" y="1178"/>
                    </a:lnTo>
                    <a:lnTo>
                      <a:pt x="1440" y="1964"/>
                    </a:lnTo>
                    <a:close/>
                    <a:moveTo>
                      <a:pt x="1440" y="1964"/>
                    </a:move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7" name="AutoShape 195"/>
              <p:cNvSpPr>
                <a:spLocks/>
              </p:cNvSpPr>
              <p:nvPr/>
            </p:nvSpPr>
            <p:spPr bwMode="auto">
              <a:xfrm>
                <a:off x="704" y="311"/>
                <a:ext cx="37" cy="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5120"/>
                    </a:moveTo>
                    <a:lnTo>
                      <a:pt x="0" y="15120"/>
                    </a:lnTo>
                    <a:lnTo>
                      <a:pt x="0" y="10800"/>
                    </a:lnTo>
                    <a:lnTo>
                      <a:pt x="584" y="10800"/>
                    </a:lnTo>
                    <a:lnTo>
                      <a:pt x="584" y="8640"/>
                    </a:lnTo>
                    <a:lnTo>
                      <a:pt x="1168" y="6480"/>
                    </a:lnTo>
                    <a:lnTo>
                      <a:pt x="1751" y="6480"/>
                    </a:lnTo>
                    <a:lnTo>
                      <a:pt x="2335" y="4320"/>
                    </a:lnTo>
                    <a:lnTo>
                      <a:pt x="4086" y="2160"/>
                    </a:lnTo>
                    <a:lnTo>
                      <a:pt x="5254" y="2160"/>
                    </a:lnTo>
                    <a:lnTo>
                      <a:pt x="6422" y="0"/>
                    </a:lnTo>
                    <a:lnTo>
                      <a:pt x="8757" y="0"/>
                    </a:lnTo>
                    <a:lnTo>
                      <a:pt x="10508" y="0"/>
                    </a:lnTo>
                    <a:lnTo>
                      <a:pt x="12843" y="0"/>
                    </a:lnTo>
                    <a:lnTo>
                      <a:pt x="15762" y="2160"/>
                    </a:lnTo>
                    <a:lnTo>
                      <a:pt x="18097" y="4320"/>
                    </a:lnTo>
                    <a:lnTo>
                      <a:pt x="21600" y="6480"/>
                    </a:lnTo>
                    <a:lnTo>
                      <a:pt x="21600" y="10800"/>
                    </a:lnTo>
                    <a:lnTo>
                      <a:pt x="21016" y="10800"/>
                    </a:lnTo>
                    <a:lnTo>
                      <a:pt x="19849" y="8640"/>
                    </a:lnTo>
                    <a:lnTo>
                      <a:pt x="18681" y="8640"/>
                    </a:lnTo>
                    <a:lnTo>
                      <a:pt x="17514" y="6480"/>
                    </a:lnTo>
                    <a:lnTo>
                      <a:pt x="16346" y="6480"/>
                    </a:lnTo>
                    <a:lnTo>
                      <a:pt x="14011" y="6480"/>
                    </a:lnTo>
                    <a:lnTo>
                      <a:pt x="12843" y="4320"/>
                    </a:lnTo>
                    <a:lnTo>
                      <a:pt x="10508" y="4320"/>
                    </a:lnTo>
                    <a:lnTo>
                      <a:pt x="8757" y="4320"/>
                    </a:lnTo>
                    <a:lnTo>
                      <a:pt x="7589" y="6480"/>
                    </a:lnTo>
                    <a:lnTo>
                      <a:pt x="5254" y="6480"/>
                    </a:lnTo>
                    <a:lnTo>
                      <a:pt x="4086" y="8640"/>
                    </a:lnTo>
                    <a:lnTo>
                      <a:pt x="2335" y="10800"/>
                    </a:lnTo>
                    <a:lnTo>
                      <a:pt x="1168" y="17280"/>
                    </a:lnTo>
                    <a:lnTo>
                      <a:pt x="0" y="21600"/>
                    </a:lnTo>
                    <a:lnTo>
                      <a:pt x="0" y="15120"/>
                    </a:lnTo>
                    <a:close/>
                    <a:moveTo>
                      <a:pt x="0" y="1512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8" name="AutoShape 196"/>
              <p:cNvSpPr>
                <a:spLocks/>
              </p:cNvSpPr>
              <p:nvPr/>
            </p:nvSpPr>
            <p:spPr bwMode="auto">
              <a:xfrm>
                <a:off x="704" y="286"/>
                <a:ext cx="37" cy="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13745"/>
                    </a:moveTo>
                    <a:lnTo>
                      <a:pt x="0" y="13745"/>
                    </a:lnTo>
                    <a:lnTo>
                      <a:pt x="0" y="11782"/>
                    </a:lnTo>
                    <a:lnTo>
                      <a:pt x="584" y="11782"/>
                    </a:lnTo>
                    <a:lnTo>
                      <a:pt x="584" y="9818"/>
                    </a:lnTo>
                    <a:lnTo>
                      <a:pt x="1168" y="7855"/>
                    </a:lnTo>
                    <a:lnTo>
                      <a:pt x="1751" y="7855"/>
                    </a:lnTo>
                    <a:lnTo>
                      <a:pt x="2335" y="3927"/>
                    </a:lnTo>
                    <a:lnTo>
                      <a:pt x="4086" y="1964"/>
                    </a:lnTo>
                    <a:lnTo>
                      <a:pt x="5254" y="1964"/>
                    </a:lnTo>
                    <a:lnTo>
                      <a:pt x="6422" y="0"/>
                    </a:lnTo>
                    <a:lnTo>
                      <a:pt x="8757" y="0"/>
                    </a:lnTo>
                    <a:lnTo>
                      <a:pt x="10508" y="0"/>
                    </a:lnTo>
                    <a:lnTo>
                      <a:pt x="12843" y="0"/>
                    </a:lnTo>
                    <a:lnTo>
                      <a:pt x="15762" y="1964"/>
                    </a:lnTo>
                    <a:lnTo>
                      <a:pt x="18097" y="3927"/>
                    </a:lnTo>
                    <a:lnTo>
                      <a:pt x="21600" y="7855"/>
                    </a:lnTo>
                    <a:lnTo>
                      <a:pt x="21600" y="11782"/>
                    </a:lnTo>
                    <a:lnTo>
                      <a:pt x="21016" y="11782"/>
                    </a:lnTo>
                    <a:lnTo>
                      <a:pt x="19849" y="9818"/>
                    </a:lnTo>
                    <a:lnTo>
                      <a:pt x="18681" y="9818"/>
                    </a:lnTo>
                    <a:lnTo>
                      <a:pt x="17514" y="9818"/>
                    </a:lnTo>
                    <a:lnTo>
                      <a:pt x="16346" y="7855"/>
                    </a:lnTo>
                    <a:lnTo>
                      <a:pt x="14011" y="7855"/>
                    </a:lnTo>
                    <a:lnTo>
                      <a:pt x="12843" y="3927"/>
                    </a:lnTo>
                    <a:lnTo>
                      <a:pt x="10508" y="3927"/>
                    </a:lnTo>
                    <a:lnTo>
                      <a:pt x="8757" y="3927"/>
                    </a:lnTo>
                    <a:lnTo>
                      <a:pt x="7589" y="7855"/>
                    </a:lnTo>
                    <a:lnTo>
                      <a:pt x="5254" y="7855"/>
                    </a:lnTo>
                    <a:lnTo>
                      <a:pt x="4086" y="9818"/>
                    </a:lnTo>
                    <a:lnTo>
                      <a:pt x="2335" y="11782"/>
                    </a:lnTo>
                    <a:lnTo>
                      <a:pt x="1168" y="15709"/>
                    </a:lnTo>
                    <a:lnTo>
                      <a:pt x="0" y="21600"/>
                    </a:lnTo>
                    <a:lnTo>
                      <a:pt x="0" y="13745"/>
                    </a:lnTo>
                    <a:close/>
                    <a:moveTo>
                      <a:pt x="0" y="13745"/>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19" name="AutoShape 197"/>
              <p:cNvSpPr>
                <a:spLocks/>
              </p:cNvSpPr>
              <p:nvPr/>
            </p:nvSpPr>
            <p:spPr bwMode="auto">
              <a:xfrm>
                <a:off x="739" y="274"/>
                <a:ext cx="60"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600"/>
                  <a:gd name="T58" fmla="*/ 0 h 21600"/>
                  <a:gd name="T59" fmla="*/ 21600 w 21600"/>
                  <a:gd name="T60" fmla="*/ 21600 h 216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600" h="21600">
                    <a:moveTo>
                      <a:pt x="0" y="0"/>
                    </a:moveTo>
                    <a:lnTo>
                      <a:pt x="0" y="20842"/>
                    </a:lnTo>
                    <a:lnTo>
                      <a:pt x="6480" y="21600"/>
                    </a:lnTo>
                    <a:lnTo>
                      <a:pt x="6120" y="18568"/>
                    </a:lnTo>
                    <a:lnTo>
                      <a:pt x="21600" y="19895"/>
                    </a:lnTo>
                    <a:lnTo>
                      <a:pt x="21600" y="18947"/>
                    </a:lnTo>
                    <a:lnTo>
                      <a:pt x="10800" y="18189"/>
                    </a:lnTo>
                    <a:lnTo>
                      <a:pt x="10440" y="15726"/>
                    </a:lnTo>
                    <a:lnTo>
                      <a:pt x="3240" y="15726"/>
                    </a:lnTo>
                    <a:lnTo>
                      <a:pt x="2880" y="15347"/>
                    </a:lnTo>
                    <a:lnTo>
                      <a:pt x="2520" y="14400"/>
                    </a:lnTo>
                    <a:lnTo>
                      <a:pt x="2160" y="13074"/>
                    </a:lnTo>
                    <a:lnTo>
                      <a:pt x="1080" y="11368"/>
                    </a:lnTo>
                    <a:lnTo>
                      <a:pt x="720" y="9095"/>
                    </a:lnTo>
                    <a:lnTo>
                      <a:pt x="360" y="6442"/>
                    </a:lnTo>
                    <a:lnTo>
                      <a:pt x="720" y="3789"/>
                    </a:lnTo>
                    <a:lnTo>
                      <a:pt x="2160" y="758"/>
                    </a:lnTo>
                    <a:lnTo>
                      <a:pt x="0" y="0"/>
                    </a:lnTo>
                    <a:close/>
                    <a:moveTo>
                      <a:pt x="0" y="0"/>
                    </a:moveTo>
                  </a:path>
                </a:pathLst>
              </a:custGeom>
              <a:solidFill>
                <a:srgbClr val="001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0" name="AutoShape 198"/>
              <p:cNvSpPr>
                <a:spLocks/>
              </p:cNvSpPr>
              <p:nvPr/>
            </p:nvSpPr>
            <p:spPr bwMode="auto">
              <a:xfrm>
                <a:off x="769" y="249"/>
                <a:ext cx="78"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600"/>
                  <a:gd name="T106" fmla="*/ 0 h 21600"/>
                  <a:gd name="T107" fmla="*/ 21600 w 21600"/>
                  <a:gd name="T108" fmla="*/ 21600 h 216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600" h="21600">
                    <a:moveTo>
                      <a:pt x="0" y="21600"/>
                    </a:moveTo>
                    <a:lnTo>
                      <a:pt x="0" y="21600"/>
                    </a:lnTo>
                    <a:lnTo>
                      <a:pt x="554" y="20160"/>
                    </a:lnTo>
                    <a:lnTo>
                      <a:pt x="1108" y="20160"/>
                    </a:lnTo>
                    <a:lnTo>
                      <a:pt x="1938" y="17280"/>
                    </a:lnTo>
                    <a:lnTo>
                      <a:pt x="3046" y="15840"/>
                    </a:lnTo>
                    <a:lnTo>
                      <a:pt x="3877" y="14400"/>
                    </a:lnTo>
                    <a:lnTo>
                      <a:pt x="5262" y="12960"/>
                    </a:lnTo>
                    <a:lnTo>
                      <a:pt x="6369" y="11520"/>
                    </a:lnTo>
                    <a:lnTo>
                      <a:pt x="8031" y="11520"/>
                    </a:lnTo>
                    <a:lnTo>
                      <a:pt x="9692" y="10080"/>
                    </a:lnTo>
                    <a:lnTo>
                      <a:pt x="11631" y="10080"/>
                    </a:lnTo>
                    <a:lnTo>
                      <a:pt x="13292" y="7200"/>
                    </a:lnTo>
                    <a:lnTo>
                      <a:pt x="15231" y="10080"/>
                    </a:lnTo>
                    <a:lnTo>
                      <a:pt x="17169" y="10080"/>
                    </a:lnTo>
                    <a:lnTo>
                      <a:pt x="19108" y="11520"/>
                    </a:lnTo>
                    <a:lnTo>
                      <a:pt x="21046" y="12960"/>
                    </a:lnTo>
                    <a:lnTo>
                      <a:pt x="21600" y="0"/>
                    </a:lnTo>
                    <a:lnTo>
                      <a:pt x="21046" y="0"/>
                    </a:lnTo>
                    <a:lnTo>
                      <a:pt x="20492" y="0"/>
                    </a:lnTo>
                    <a:lnTo>
                      <a:pt x="19385" y="0"/>
                    </a:lnTo>
                    <a:lnTo>
                      <a:pt x="18000" y="0"/>
                    </a:lnTo>
                    <a:lnTo>
                      <a:pt x="16892" y="0"/>
                    </a:lnTo>
                    <a:lnTo>
                      <a:pt x="15508" y="0"/>
                    </a:lnTo>
                    <a:lnTo>
                      <a:pt x="13846" y="1440"/>
                    </a:lnTo>
                    <a:lnTo>
                      <a:pt x="11908" y="1440"/>
                    </a:lnTo>
                    <a:lnTo>
                      <a:pt x="10246" y="1440"/>
                    </a:lnTo>
                    <a:lnTo>
                      <a:pt x="8308" y="2880"/>
                    </a:lnTo>
                    <a:lnTo>
                      <a:pt x="6923" y="4320"/>
                    </a:lnTo>
                    <a:lnTo>
                      <a:pt x="4985" y="5760"/>
                    </a:lnTo>
                    <a:lnTo>
                      <a:pt x="3323" y="7200"/>
                    </a:lnTo>
                    <a:lnTo>
                      <a:pt x="1662" y="10080"/>
                    </a:lnTo>
                    <a:lnTo>
                      <a:pt x="0" y="11520"/>
                    </a:lnTo>
                    <a:lnTo>
                      <a:pt x="0" y="21600"/>
                    </a:lnTo>
                    <a:close/>
                    <a:moveTo>
                      <a:pt x="0" y="21600"/>
                    </a:move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1" name="AutoShape 199"/>
              <p:cNvSpPr>
                <a:spLocks/>
              </p:cNvSpPr>
              <p:nvPr/>
            </p:nvSpPr>
            <p:spPr bwMode="auto">
              <a:xfrm>
                <a:off x="724" y="390"/>
                <a:ext cx="131"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8904" y="21109"/>
                    </a:moveTo>
                    <a:lnTo>
                      <a:pt x="9234" y="20618"/>
                    </a:lnTo>
                    <a:lnTo>
                      <a:pt x="9398" y="20618"/>
                    </a:lnTo>
                    <a:lnTo>
                      <a:pt x="9728" y="20127"/>
                    </a:lnTo>
                    <a:lnTo>
                      <a:pt x="9893" y="20127"/>
                    </a:lnTo>
                    <a:lnTo>
                      <a:pt x="10388" y="19636"/>
                    </a:lnTo>
                    <a:lnTo>
                      <a:pt x="10718" y="19145"/>
                    </a:lnTo>
                    <a:lnTo>
                      <a:pt x="11047" y="18164"/>
                    </a:lnTo>
                    <a:lnTo>
                      <a:pt x="11707" y="17673"/>
                    </a:lnTo>
                    <a:lnTo>
                      <a:pt x="12037" y="16691"/>
                    </a:lnTo>
                    <a:lnTo>
                      <a:pt x="12366" y="16200"/>
                    </a:lnTo>
                    <a:lnTo>
                      <a:pt x="12861" y="14727"/>
                    </a:lnTo>
                    <a:lnTo>
                      <a:pt x="13191" y="14236"/>
                    </a:lnTo>
                    <a:lnTo>
                      <a:pt x="13356" y="13255"/>
                    </a:lnTo>
                    <a:lnTo>
                      <a:pt x="13850" y="12764"/>
                    </a:lnTo>
                    <a:lnTo>
                      <a:pt x="14015" y="11291"/>
                    </a:lnTo>
                    <a:lnTo>
                      <a:pt x="0" y="982"/>
                    </a:lnTo>
                    <a:lnTo>
                      <a:pt x="824" y="0"/>
                    </a:lnTo>
                    <a:lnTo>
                      <a:pt x="21600" y="15709"/>
                    </a:lnTo>
                    <a:lnTo>
                      <a:pt x="20776" y="16691"/>
                    </a:lnTo>
                    <a:lnTo>
                      <a:pt x="14675" y="12273"/>
                    </a:lnTo>
                    <a:lnTo>
                      <a:pt x="14675" y="12764"/>
                    </a:lnTo>
                    <a:lnTo>
                      <a:pt x="14510" y="12764"/>
                    </a:lnTo>
                    <a:lnTo>
                      <a:pt x="14510" y="13255"/>
                    </a:lnTo>
                    <a:lnTo>
                      <a:pt x="14345" y="13745"/>
                    </a:lnTo>
                    <a:lnTo>
                      <a:pt x="14180" y="14236"/>
                    </a:lnTo>
                    <a:lnTo>
                      <a:pt x="14015" y="14727"/>
                    </a:lnTo>
                    <a:lnTo>
                      <a:pt x="13521" y="15709"/>
                    </a:lnTo>
                    <a:lnTo>
                      <a:pt x="13191" y="16200"/>
                    </a:lnTo>
                    <a:lnTo>
                      <a:pt x="12861" y="16691"/>
                    </a:lnTo>
                    <a:lnTo>
                      <a:pt x="12366" y="17673"/>
                    </a:lnTo>
                    <a:lnTo>
                      <a:pt x="11872" y="18164"/>
                    </a:lnTo>
                    <a:lnTo>
                      <a:pt x="11542" y="19636"/>
                    </a:lnTo>
                    <a:lnTo>
                      <a:pt x="10718" y="20127"/>
                    </a:lnTo>
                    <a:lnTo>
                      <a:pt x="10058" y="20618"/>
                    </a:lnTo>
                    <a:lnTo>
                      <a:pt x="9398" y="21600"/>
                    </a:lnTo>
                    <a:lnTo>
                      <a:pt x="8904" y="21109"/>
                    </a:lnTo>
                    <a:close/>
                    <a:moveTo>
                      <a:pt x="8904" y="21109"/>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2" name="AutoShape 200"/>
              <p:cNvSpPr>
                <a:spLocks/>
              </p:cNvSpPr>
              <p:nvPr/>
            </p:nvSpPr>
            <p:spPr bwMode="auto">
              <a:xfrm>
                <a:off x="696" y="402"/>
                <a:ext cx="135"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0960" y="21600"/>
                    </a:lnTo>
                    <a:lnTo>
                      <a:pt x="21600" y="21600"/>
                    </a:lnTo>
                    <a:lnTo>
                      <a:pt x="640"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3" name="AutoShape 201"/>
              <p:cNvSpPr>
                <a:spLocks/>
              </p:cNvSpPr>
              <p:nvPr/>
            </p:nvSpPr>
            <p:spPr bwMode="auto">
              <a:xfrm>
                <a:off x="719" y="396"/>
                <a:ext cx="132"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109" y="21600"/>
                    </a:lnTo>
                    <a:lnTo>
                      <a:pt x="21600" y="21000"/>
                    </a:lnTo>
                    <a:lnTo>
                      <a:pt x="491"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4" name="AutoShape 202"/>
              <p:cNvSpPr>
                <a:spLocks/>
              </p:cNvSpPr>
              <p:nvPr/>
            </p:nvSpPr>
            <p:spPr bwMode="auto">
              <a:xfrm>
                <a:off x="708" y="398"/>
                <a:ext cx="133"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275" y="21600"/>
                    </a:lnTo>
                    <a:lnTo>
                      <a:pt x="21600" y="21600"/>
                    </a:lnTo>
                    <a:lnTo>
                      <a:pt x="650" y="0"/>
                    </a:lnTo>
                    <a:lnTo>
                      <a:pt x="0" y="0"/>
                    </a:lnTo>
                    <a:close/>
                    <a:moveTo>
                      <a:pt x="0" y="0"/>
                    </a:move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5" name="Line 203"/>
              <p:cNvSpPr>
                <a:spLocks noChangeShapeType="1"/>
              </p:cNvSpPr>
              <p:nvPr/>
            </p:nvSpPr>
            <p:spPr bwMode="auto">
              <a:xfrm>
                <a:off x="1045" y="709"/>
                <a:ext cx="274" cy="1"/>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6" name="AutoShape 204"/>
              <p:cNvSpPr>
                <a:spLocks/>
              </p:cNvSpPr>
              <p:nvPr/>
            </p:nvSpPr>
            <p:spPr bwMode="auto">
              <a:xfrm>
                <a:off x="2497" y="324"/>
                <a:ext cx="1198" cy="7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w 21600"/>
                  <a:gd name="T111" fmla="*/ 0 h 21600"/>
                  <a:gd name="T112" fmla="*/ 0 w 21600"/>
                  <a:gd name="T113" fmla="*/ 0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600"/>
                  <a:gd name="T172" fmla="*/ 0 h 21600"/>
                  <a:gd name="T173" fmla="*/ 21600 w 21600"/>
                  <a:gd name="T174" fmla="*/ 21600 h 216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600" h="21600">
                    <a:moveTo>
                      <a:pt x="20915" y="391"/>
                    </a:moveTo>
                    <a:lnTo>
                      <a:pt x="20807" y="270"/>
                    </a:lnTo>
                    <a:lnTo>
                      <a:pt x="20717" y="150"/>
                    </a:lnTo>
                    <a:lnTo>
                      <a:pt x="20590" y="90"/>
                    </a:lnTo>
                    <a:lnTo>
                      <a:pt x="20500" y="60"/>
                    </a:lnTo>
                    <a:lnTo>
                      <a:pt x="20374" y="0"/>
                    </a:lnTo>
                    <a:lnTo>
                      <a:pt x="20248" y="0"/>
                    </a:lnTo>
                    <a:lnTo>
                      <a:pt x="20122" y="0"/>
                    </a:lnTo>
                    <a:lnTo>
                      <a:pt x="19959" y="60"/>
                    </a:lnTo>
                    <a:lnTo>
                      <a:pt x="19815" y="90"/>
                    </a:lnTo>
                    <a:lnTo>
                      <a:pt x="19671" y="150"/>
                    </a:lnTo>
                    <a:lnTo>
                      <a:pt x="19509" y="210"/>
                    </a:lnTo>
                    <a:lnTo>
                      <a:pt x="19364" y="300"/>
                    </a:lnTo>
                    <a:lnTo>
                      <a:pt x="19184" y="391"/>
                    </a:lnTo>
                    <a:lnTo>
                      <a:pt x="19022" y="511"/>
                    </a:lnTo>
                    <a:lnTo>
                      <a:pt x="18679" y="721"/>
                    </a:lnTo>
                    <a:lnTo>
                      <a:pt x="18319" y="961"/>
                    </a:lnTo>
                    <a:lnTo>
                      <a:pt x="17976" y="1202"/>
                    </a:lnTo>
                    <a:lnTo>
                      <a:pt x="17615" y="1472"/>
                    </a:lnTo>
                    <a:lnTo>
                      <a:pt x="17237" y="1682"/>
                    </a:lnTo>
                    <a:lnTo>
                      <a:pt x="16876" y="1953"/>
                    </a:lnTo>
                    <a:lnTo>
                      <a:pt x="16678" y="2013"/>
                    </a:lnTo>
                    <a:lnTo>
                      <a:pt x="16497" y="2103"/>
                    </a:lnTo>
                    <a:lnTo>
                      <a:pt x="16299" y="2193"/>
                    </a:lnTo>
                    <a:lnTo>
                      <a:pt x="16137" y="2253"/>
                    </a:lnTo>
                    <a:lnTo>
                      <a:pt x="15957" y="2283"/>
                    </a:lnTo>
                    <a:lnTo>
                      <a:pt x="15776" y="2313"/>
                    </a:lnTo>
                    <a:lnTo>
                      <a:pt x="15614" y="2313"/>
                    </a:lnTo>
                    <a:lnTo>
                      <a:pt x="15416" y="2373"/>
                    </a:lnTo>
                    <a:lnTo>
                      <a:pt x="15091" y="2313"/>
                    </a:lnTo>
                    <a:lnTo>
                      <a:pt x="14731" y="2283"/>
                    </a:lnTo>
                    <a:lnTo>
                      <a:pt x="14388" y="2253"/>
                    </a:lnTo>
                    <a:lnTo>
                      <a:pt x="14027" y="2193"/>
                    </a:lnTo>
                    <a:lnTo>
                      <a:pt x="13667" y="2103"/>
                    </a:lnTo>
                    <a:lnTo>
                      <a:pt x="13324" y="2013"/>
                    </a:lnTo>
                    <a:lnTo>
                      <a:pt x="12964" y="1953"/>
                    </a:lnTo>
                    <a:lnTo>
                      <a:pt x="12585" y="1833"/>
                    </a:lnTo>
                    <a:lnTo>
                      <a:pt x="12206" y="1772"/>
                    </a:lnTo>
                    <a:lnTo>
                      <a:pt x="11810" y="1742"/>
                    </a:lnTo>
                    <a:lnTo>
                      <a:pt x="11395" y="1682"/>
                    </a:lnTo>
                    <a:lnTo>
                      <a:pt x="10998" y="1682"/>
                    </a:lnTo>
                    <a:lnTo>
                      <a:pt x="10800" y="1682"/>
                    </a:lnTo>
                    <a:lnTo>
                      <a:pt x="10566" y="1682"/>
                    </a:lnTo>
                    <a:lnTo>
                      <a:pt x="10349" y="1742"/>
                    </a:lnTo>
                    <a:lnTo>
                      <a:pt x="10133" y="1772"/>
                    </a:lnTo>
                    <a:lnTo>
                      <a:pt x="9917" y="1833"/>
                    </a:lnTo>
                    <a:lnTo>
                      <a:pt x="9682" y="1893"/>
                    </a:lnTo>
                    <a:lnTo>
                      <a:pt x="9448" y="1953"/>
                    </a:lnTo>
                    <a:lnTo>
                      <a:pt x="9195" y="2043"/>
                    </a:lnTo>
                    <a:lnTo>
                      <a:pt x="8925" y="2103"/>
                    </a:lnTo>
                    <a:lnTo>
                      <a:pt x="8654" y="2193"/>
                    </a:lnTo>
                    <a:lnTo>
                      <a:pt x="8366" y="2283"/>
                    </a:lnTo>
                    <a:lnTo>
                      <a:pt x="8077" y="2373"/>
                    </a:lnTo>
                    <a:lnTo>
                      <a:pt x="7789" y="2463"/>
                    </a:lnTo>
                    <a:lnTo>
                      <a:pt x="7482" y="2584"/>
                    </a:lnTo>
                    <a:lnTo>
                      <a:pt x="7176" y="2674"/>
                    </a:lnTo>
                    <a:lnTo>
                      <a:pt x="6851" y="2794"/>
                    </a:lnTo>
                    <a:lnTo>
                      <a:pt x="6220" y="3004"/>
                    </a:lnTo>
                    <a:lnTo>
                      <a:pt x="5589" y="3245"/>
                    </a:lnTo>
                    <a:lnTo>
                      <a:pt x="4940" y="3515"/>
                    </a:lnTo>
                    <a:lnTo>
                      <a:pt x="4327" y="3845"/>
                    </a:lnTo>
                    <a:lnTo>
                      <a:pt x="4021" y="3966"/>
                    </a:lnTo>
                    <a:lnTo>
                      <a:pt x="3714" y="4146"/>
                    </a:lnTo>
                    <a:lnTo>
                      <a:pt x="3426" y="4326"/>
                    </a:lnTo>
                    <a:lnTo>
                      <a:pt x="3155" y="4506"/>
                    </a:lnTo>
                    <a:lnTo>
                      <a:pt x="2867" y="4687"/>
                    </a:lnTo>
                    <a:lnTo>
                      <a:pt x="2614" y="4897"/>
                    </a:lnTo>
                    <a:lnTo>
                      <a:pt x="2362" y="5077"/>
                    </a:lnTo>
                    <a:lnTo>
                      <a:pt x="2110" y="5287"/>
                    </a:lnTo>
                    <a:lnTo>
                      <a:pt x="1875" y="5498"/>
                    </a:lnTo>
                    <a:lnTo>
                      <a:pt x="1659" y="5738"/>
                    </a:lnTo>
                    <a:lnTo>
                      <a:pt x="1478" y="5948"/>
                    </a:lnTo>
                    <a:lnTo>
                      <a:pt x="1280" y="6189"/>
                    </a:lnTo>
                    <a:lnTo>
                      <a:pt x="1118" y="6429"/>
                    </a:lnTo>
                    <a:lnTo>
                      <a:pt x="974" y="6669"/>
                    </a:lnTo>
                    <a:lnTo>
                      <a:pt x="847" y="6970"/>
                    </a:lnTo>
                    <a:lnTo>
                      <a:pt x="721" y="7240"/>
                    </a:lnTo>
                    <a:lnTo>
                      <a:pt x="613" y="7510"/>
                    </a:lnTo>
                    <a:lnTo>
                      <a:pt x="505" y="7871"/>
                    </a:lnTo>
                    <a:lnTo>
                      <a:pt x="415" y="8201"/>
                    </a:lnTo>
                    <a:lnTo>
                      <a:pt x="343" y="8532"/>
                    </a:lnTo>
                    <a:lnTo>
                      <a:pt x="252" y="8922"/>
                    </a:lnTo>
                    <a:lnTo>
                      <a:pt x="180" y="9313"/>
                    </a:lnTo>
                    <a:lnTo>
                      <a:pt x="144" y="9703"/>
                    </a:lnTo>
                    <a:lnTo>
                      <a:pt x="108" y="10094"/>
                    </a:lnTo>
                    <a:lnTo>
                      <a:pt x="54" y="10515"/>
                    </a:lnTo>
                    <a:lnTo>
                      <a:pt x="36" y="10935"/>
                    </a:lnTo>
                    <a:lnTo>
                      <a:pt x="18" y="11356"/>
                    </a:lnTo>
                    <a:lnTo>
                      <a:pt x="0" y="11746"/>
                    </a:lnTo>
                    <a:lnTo>
                      <a:pt x="0" y="12197"/>
                    </a:lnTo>
                    <a:lnTo>
                      <a:pt x="0" y="12618"/>
                    </a:lnTo>
                    <a:lnTo>
                      <a:pt x="0" y="13038"/>
                    </a:lnTo>
                    <a:lnTo>
                      <a:pt x="18" y="13459"/>
                    </a:lnTo>
                    <a:lnTo>
                      <a:pt x="36" y="13849"/>
                    </a:lnTo>
                    <a:lnTo>
                      <a:pt x="90" y="14270"/>
                    </a:lnTo>
                    <a:lnTo>
                      <a:pt x="108" y="14690"/>
                    </a:lnTo>
                    <a:lnTo>
                      <a:pt x="144" y="15081"/>
                    </a:lnTo>
                    <a:lnTo>
                      <a:pt x="216" y="15441"/>
                    </a:lnTo>
                    <a:lnTo>
                      <a:pt x="252" y="15802"/>
                    </a:lnTo>
                    <a:lnTo>
                      <a:pt x="307" y="16192"/>
                    </a:lnTo>
                    <a:lnTo>
                      <a:pt x="379" y="16553"/>
                    </a:lnTo>
                    <a:lnTo>
                      <a:pt x="433" y="16853"/>
                    </a:lnTo>
                    <a:lnTo>
                      <a:pt x="505" y="17184"/>
                    </a:lnTo>
                    <a:lnTo>
                      <a:pt x="595" y="17484"/>
                    </a:lnTo>
                    <a:lnTo>
                      <a:pt x="667" y="17725"/>
                    </a:lnTo>
                    <a:lnTo>
                      <a:pt x="757" y="18025"/>
                    </a:lnTo>
                    <a:lnTo>
                      <a:pt x="847" y="18235"/>
                    </a:lnTo>
                    <a:lnTo>
                      <a:pt x="920" y="18476"/>
                    </a:lnTo>
                    <a:lnTo>
                      <a:pt x="1028" y="18656"/>
                    </a:lnTo>
                    <a:lnTo>
                      <a:pt x="1136" y="18836"/>
                    </a:lnTo>
                    <a:lnTo>
                      <a:pt x="1262" y="18986"/>
                    </a:lnTo>
                    <a:lnTo>
                      <a:pt x="1388" y="19167"/>
                    </a:lnTo>
                    <a:lnTo>
                      <a:pt x="1533" y="19317"/>
                    </a:lnTo>
                    <a:lnTo>
                      <a:pt x="1659" y="19467"/>
                    </a:lnTo>
                    <a:lnTo>
                      <a:pt x="1821" y="19557"/>
                    </a:lnTo>
                    <a:lnTo>
                      <a:pt x="1983" y="19707"/>
                    </a:lnTo>
                    <a:lnTo>
                      <a:pt x="2146" y="19797"/>
                    </a:lnTo>
                    <a:lnTo>
                      <a:pt x="2308" y="19888"/>
                    </a:lnTo>
                    <a:lnTo>
                      <a:pt x="2488" y="19978"/>
                    </a:lnTo>
                    <a:lnTo>
                      <a:pt x="2867" y="20128"/>
                    </a:lnTo>
                    <a:lnTo>
                      <a:pt x="3245" y="20218"/>
                    </a:lnTo>
                    <a:lnTo>
                      <a:pt x="3642" y="20338"/>
                    </a:lnTo>
                    <a:lnTo>
                      <a:pt x="4057" y="20428"/>
                    </a:lnTo>
                    <a:lnTo>
                      <a:pt x="4471" y="20518"/>
                    </a:lnTo>
                    <a:lnTo>
                      <a:pt x="4904" y="20579"/>
                    </a:lnTo>
                    <a:lnTo>
                      <a:pt x="5319" y="20609"/>
                    </a:lnTo>
                    <a:lnTo>
                      <a:pt x="5752" y="20699"/>
                    </a:lnTo>
                    <a:lnTo>
                      <a:pt x="6166" y="20789"/>
                    </a:lnTo>
                    <a:lnTo>
                      <a:pt x="6581" y="20909"/>
                    </a:lnTo>
                    <a:lnTo>
                      <a:pt x="6797" y="20939"/>
                    </a:lnTo>
                    <a:lnTo>
                      <a:pt x="7014" y="20969"/>
                    </a:lnTo>
                    <a:lnTo>
                      <a:pt x="7230" y="21029"/>
                    </a:lnTo>
                    <a:lnTo>
                      <a:pt x="7446" y="21059"/>
                    </a:lnTo>
                    <a:lnTo>
                      <a:pt x="7915" y="21149"/>
                    </a:lnTo>
                    <a:lnTo>
                      <a:pt x="8402" y="21239"/>
                    </a:lnTo>
                    <a:lnTo>
                      <a:pt x="8871" y="21330"/>
                    </a:lnTo>
                    <a:lnTo>
                      <a:pt x="9376" y="21360"/>
                    </a:lnTo>
                    <a:lnTo>
                      <a:pt x="10385" y="21450"/>
                    </a:lnTo>
                    <a:lnTo>
                      <a:pt x="10890" y="21480"/>
                    </a:lnTo>
                    <a:lnTo>
                      <a:pt x="11377" y="21540"/>
                    </a:lnTo>
                    <a:lnTo>
                      <a:pt x="11864" y="21570"/>
                    </a:lnTo>
                    <a:lnTo>
                      <a:pt x="12333" y="21600"/>
                    </a:lnTo>
                    <a:lnTo>
                      <a:pt x="12531" y="21600"/>
                    </a:lnTo>
                    <a:lnTo>
                      <a:pt x="12765" y="21600"/>
                    </a:lnTo>
                    <a:lnTo>
                      <a:pt x="12982" y="21600"/>
                    </a:lnTo>
                    <a:lnTo>
                      <a:pt x="13198" y="21600"/>
                    </a:lnTo>
                    <a:lnTo>
                      <a:pt x="13378" y="21600"/>
                    </a:lnTo>
                    <a:lnTo>
                      <a:pt x="13577" y="21600"/>
                    </a:lnTo>
                    <a:lnTo>
                      <a:pt x="13757" y="21600"/>
                    </a:lnTo>
                    <a:lnTo>
                      <a:pt x="13937" y="21600"/>
                    </a:lnTo>
                    <a:lnTo>
                      <a:pt x="14100" y="21600"/>
                    </a:lnTo>
                    <a:lnTo>
                      <a:pt x="14262" y="21600"/>
                    </a:lnTo>
                    <a:lnTo>
                      <a:pt x="14442" y="21600"/>
                    </a:lnTo>
                    <a:lnTo>
                      <a:pt x="14586" y="21570"/>
                    </a:lnTo>
                    <a:lnTo>
                      <a:pt x="14713" y="21570"/>
                    </a:lnTo>
                    <a:lnTo>
                      <a:pt x="14857" y="21570"/>
                    </a:lnTo>
                    <a:lnTo>
                      <a:pt x="15127" y="21540"/>
                    </a:lnTo>
                    <a:lnTo>
                      <a:pt x="15362" y="21480"/>
                    </a:lnTo>
                    <a:lnTo>
                      <a:pt x="15596" y="21420"/>
                    </a:lnTo>
                    <a:lnTo>
                      <a:pt x="15794" y="21390"/>
                    </a:lnTo>
                    <a:lnTo>
                      <a:pt x="16011" y="21330"/>
                    </a:lnTo>
                    <a:lnTo>
                      <a:pt x="16227" y="21239"/>
                    </a:lnTo>
                    <a:lnTo>
                      <a:pt x="16407" y="21179"/>
                    </a:lnTo>
                    <a:lnTo>
                      <a:pt x="16786" y="21029"/>
                    </a:lnTo>
                    <a:lnTo>
                      <a:pt x="17002" y="20939"/>
                    </a:lnTo>
                    <a:lnTo>
                      <a:pt x="17183" y="20819"/>
                    </a:lnTo>
                    <a:lnTo>
                      <a:pt x="17399" y="20759"/>
                    </a:lnTo>
                    <a:lnTo>
                      <a:pt x="17615" y="20639"/>
                    </a:lnTo>
                    <a:lnTo>
                      <a:pt x="17850" y="20518"/>
                    </a:lnTo>
                    <a:lnTo>
                      <a:pt x="18066" y="20398"/>
                    </a:lnTo>
                    <a:lnTo>
                      <a:pt x="18301" y="20308"/>
                    </a:lnTo>
                    <a:lnTo>
                      <a:pt x="18553" y="20188"/>
                    </a:lnTo>
                    <a:lnTo>
                      <a:pt x="19040" y="19978"/>
                    </a:lnTo>
                    <a:lnTo>
                      <a:pt x="19292" y="19888"/>
                    </a:lnTo>
                    <a:lnTo>
                      <a:pt x="19527" y="19737"/>
                    </a:lnTo>
                    <a:lnTo>
                      <a:pt x="19761" y="19587"/>
                    </a:lnTo>
                    <a:lnTo>
                      <a:pt x="19995" y="19437"/>
                    </a:lnTo>
                    <a:lnTo>
                      <a:pt x="20194" y="19257"/>
                    </a:lnTo>
                    <a:lnTo>
                      <a:pt x="20410" y="19076"/>
                    </a:lnTo>
                    <a:lnTo>
                      <a:pt x="20590" y="18836"/>
                    </a:lnTo>
                    <a:lnTo>
                      <a:pt x="20771" y="18626"/>
                    </a:lnTo>
                    <a:lnTo>
                      <a:pt x="20915" y="18325"/>
                    </a:lnTo>
                    <a:lnTo>
                      <a:pt x="21005" y="18205"/>
                    </a:lnTo>
                    <a:lnTo>
                      <a:pt x="21059" y="18055"/>
                    </a:lnTo>
                    <a:lnTo>
                      <a:pt x="21167" y="17725"/>
                    </a:lnTo>
                    <a:lnTo>
                      <a:pt x="21275" y="17394"/>
                    </a:lnTo>
                    <a:lnTo>
                      <a:pt x="21348" y="17034"/>
                    </a:lnTo>
                    <a:lnTo>
                      <a:pt x="21420" y="16643"/>
                    </a:lnTo>
                    <a:lnTo>
                      <a:pt x="21474" y="16253"/>
                    </a:lnTo>
                    <a:lnTo>
                      <a:pt x="21528" y="15832"/>
                    </a:lnTo>
                    <a:lnTo>
                      <a:pt x="21546" y="15411"/>
                    </a:lnTo>
                    <a:lnTo>
                      <a:pt x="21564" y="14961"/>
                    </a:lnTo>
                    <a:lnTo>
                      <a:pt x="21582" y="14510"/>
                    </a:lnTo>
                    <a:lnTo>
                      <a:pt x="21582" y="14029"/>
                    </a:lnTo>
                    <a:lnTo>
                      <a:pt x="21582" y="13519"/>
                    </a:lnTo>
                    <a:lnTo>
                      <a:pt x="21582" y="13008"/>
                    </a:lnTo>
                    <a:lnTo>
                      <a:pt x="21582" y="12467"/>
                    </a:lnTo>
                    <a:lnTo>
                      <a:pt x="21582" y="11957"/>
                    </a:lnTo>
                    <a:lnTo>
                      <a:pt x="21582" y="11416"/>
                    </a:lnTo>
                    <a:lnTo>
                      <a:pt x="21564" y="10845"/>
                    </a:lnTo>
                    <a:lnTo>
                      <a:pt x="21564" y="10575"/>
                    </a:lnTo>
                    <a:lnTo>
                      <a:pt x="21564" y="10304"/>
                    </a:lnTo>
                    <a:lnTo>
                      <a:pt x="21564" y="9944"/>
                    </a:lnTo>
                    <a:lnTo>
                      <a:pt x="21564" y="9643"/>
                    </a:lnTo>
                    <a:lnTo>
                      <a:pt x="21582" y="9283"/>
                    </a:lnTo>
                    <a:lnTo>
                      <a:pt x="21582" y="8922"/>
                    </a:lnTo>
                    <a:lnTo>
                      <a:pt x="21582" y="8532"/>
                    </a:lnTo>
                    <a:lnTo>
                      <a:pt x="21582" y="8141"/>
                    </a:lnTo>
                    <a:lnTo>
                      <a:pt x="21600" y="7390"/>
                    </a:lnTo>
                    <a:lnTo>
                      <a:pt x="21600" y="6579"/>
                    </a:lnTo>
                    <a:lnTo>
                      <a:pt x="21600" y="5768"/>
                    </a:lnTo>
                    <a:lnTo>
                      <a:pt x="21582" y="4987"/>
                    </a:lnTo>
                    <a:lnTo>
                      <a:pt x="21564" y="4236"/>
                    </a:lnTo>
                    <a:lnTo>
                      <a:pt x="21564" y="3845"/>
                    </a:lnTo>
                    <a:lnTo>
                      <a:pt x="21546" y="3485"/>
                    </a:lnTo>
                    <a:lnTo>
                      <a:pt x="21528" y="3094"/>
                    </a:lnTo>
                    <a:lnTo>
                      <a:pt x="21474" y="2794"/>
                    </a:lnTo>
                    <a:lnTo>
                      <a:pt x="21456" y="2433"/>
                    </a:lnTo>
                    <a:lnTo>
                      <a:pt x="21420" y="2103"/>
                    </a:lnTo>
                    <a:lnTo>
                      <a:pt x="21384" y="1833"/>
                    </a:lnTo>
                    <a:lnTo>
                      <a:pt x="21330" y="1562"/>
                    </a:lnTo>
                    <a:lnTo>
                      <a:pt x="21275" y="1322"/>
                    </a:lnTo>
                    <a:lnTo>
                      <a:pt x="21203" y="1051"/>
                    </a:lnTo>
                    <a:lnTo>
                      <a:pt x="21149" y="841"/>
                    </a:lnTo>
                    <a:lnTo>
                      <a:pt x="21077" y="691"/>
                    </a:lnTo>
                    <a:lnTo>
                      <a:pt x="21005" y="511"/>
                    </a:lnTo>
                    <a:lnTo>
                      <a:pt x="20915" y="391"/>
                    </a:lnTo>
                    <a:close/>
                    <a:moveTo>
                      <a:pt x="20915" y="391"/>
                    </a:move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27" name="Line 205"/>
              <p:cNvSpPr>
                <a:spLocks noChangeShapeType="1"/>
              </p:cNvSpPr>
              <p:nvPr/>
            </p:nvSpPr>
            <p:spPr bwMode="auto">
              <a:xfrm rot="10800000" flipH="1">
                <a:off x="1714" y="698"/>
                <a:ext cx="165" cy="2"/>
              </a:xfrm>
              <a:prstGeom prst="line">
                <a:avLst/>
              </a:prstGeom>
              <a:noFill/>
              <a:ln w="111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grpSp>
            <p:nvGrpSpPr>
              <p:cNvPr id="39128" name="Group 206"/>
              <p:cNvGrpSpPr>
                <a:grpSpLocks/>
              </p:cNvGrpSpPr>
              <p:nvPr/>
            </p:nvGrpSpPr>
            <p:grpSpPr bwMode="auto">
              <a:xfrm>
                <a:off x="1844" y="360"/>
                <a:ext cx="278" cy="690"/>
                <a:chOff x="0" y="0"/>
                <a:chExt cx="278" cy="690"/>
              </a:xfrm>
            </p:grpSpPr>
            <p:sp>
              <p:nvSpPr>
                <p:cNvPr id="39130" name="AutoShape 207"/>
                <p:cNvSpPr>
                  <a:spLocks/>
                </p:cNvSpPr>
                <p:nvPr/>
              </p:nvSpPr>
              <p:spPr bwMode="auto">
                <a:xfrm>
                  <a:off x="28" y="51"/>
                  <a:ext cx="138" cy="6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6420"/>
                      </a:moveTo>
                      <a:lnTo>
                        <a:pt x="21600" y="21600"/>
                      </a:lnTo>
                      <a:lnTo>
                        <a:pt x="21600" y="2607"/>
                      </a:lnTo>
                      <a:lnTo>
                        <a:pt x="18157" y="1659"/>
                      </a:lnTo>
                      <a:lnTo>
                        <a:pt x="0" y="0"/>
                      </a:lnTo>
                      <a:lnTo>
                        <a:pt x="0" y="16420"/>
                      </a:lnTo>
                      <a:close/>
                      <a:moveTo>
                        <a:pt x="0" y="16420"/>
                      </a:moveTo>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1" name="Rectangle 208"/>
                <p:cNvSpPr>
                  <a:spLocks/>
                </p:cNvSpPr>
                <p:nvPr/>
              </p:nvSpPr>
              <p:spPr bwMode="auto">
                <a:xfrm>
                  <a:off x="166" y="123"/>
                  <a:ext cx="84" cy="56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2" name="AutoShape 209"/>
                <p:cNvSpPr>
                  <a:spLocks/>
                </p:cNvSpPr>
                <p:nvPr/>
              </p:nvSpPr>
              <p:spPr bwMode="auto">
                <a:xfrm>
                  <a:off x="163" y="123"/>
                  <a:ext cx="86"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21600" y="0"/>
                      </a:lnTo>
                      <a:lnTo>
                        <a:pt x="21600" y="21600"/>
                      </a:lnTo>
                      <a:lnTo>
                        <a:pt x="0" y="10125"/>
                      </a:lnTo>
                      <a:lnTo>
                        <a:pt x="0" y="0"/>
                      </a:lnTo>
                      <a:close/>
                      <a:moveTo>
                        <a:pt x="0" y="0"/>
                      </a:move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3" name="Rectangle 210"/>
                <p:cNvSpPr>
                  <a:spLocks/>
                </p:cNvSpPr>
                <p:nvPr/>
              </p:nvSpPr>
              <p:spPr bwMode="auto">
                <a:xfrm>
                  <a:off x="166" y="206"/>
                  <a:ext cx="4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4" name="Rectangle 211"/>
                <p:cNvSpPr>
                  <a:spLocks/>
                </p:cNvSpPr>
                <p:nvPr/>
              </p:nvSpPr>
              <p:spPr bwMode="auto">
                <a:xfrm>
                  <a:off x="209" y="205"/>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5" name="Rectangle 212"/>
                <p:cNvSpPr>
                  <a:spLocks/>
                </p:cNvSpPr>
                <p:nvPr/>
              </p:nvSpPr>
              <p:spPr bwMode="auto">
                <a:xfrm>
                  <a:off x="187" y="168"/>
                  <a:ext cx="43"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6" name="Rectangle 213"/>
                <p:cNvSpPr>
                  <a:spLocks/>
                </p:cNvSpPr>
                <p:nvPr/>
              </p:nvSpPr>
              <p:spPr bwMode="auto">
                <a:xfrm>
                  <a:off x="231" y="168"/>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7" name="Rectangle 214"/>
                <p:cNvSpPr>
                  <a:spLocks/>
                </p:cNvSpPr>
                <p:nvPr/>
              </p:nvSpPr>
              <p:spPr bwMode="auto">
                <a:xfrm>
                  <a:off x="162" y="168"/>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8" name="Rectangle 215"/>
                <p:cNvSpPr>
                  <a:spLocks/>
                </p:cNvSpPr>
                <p:nvPr/>
              </p:nvSpPr>
              <p:spPr bwMode="auto">
                <a:xfrm>
                  <a:off x="165" y="129"/>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39" name="Rectangle 216"/>
                <p:cNvSpPr>
                  <a:spLocks/>
                </p:cNvSpPr>
                <p:nvPr/>
              </p:nvSpPr>
              <p:spPr bwMode="auto">
                <a:xfrm>
                  <a:off x="210" y="130"/>
                  <a:ext cx="43"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0" name="Rectangle 217"/>
                <p:cNvSpPr>
                  <a:spLocks/>
                </p:cNvSpPr>
                <p:nvPr/>
              </p:nvSpPr>
              <p:spPr bwMode="auto">
                <a:xfrm>
                  <a:off x="165" y="281"/>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1" name="Rectangle 218"/>
                <p:cNvSpPr>
                  <a:spLocks/>
                </p:cNvSpPr>
                <p:nvPr/>
              </p:nvSpPr>
              <p:spPr bwMode="auto">
                <a:xfrm>
                  <a:off x="209" y="281"/>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2" name="Rectangle 219"/>
                <p:cNvSpPr>
                  <a:spLocks/>
                </p:cNvSpPr>
                <p:nvPr/>
              </p:nvSpPr>
              <p:spPr bwMode="auto">
                <a:xfrm>
                  <a:off x="230" y="243"/>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3" name="Rectangle 220"/>
                <p:cNvSpPr>
                  <a:spLocks/>
                </p:cNvSpPr>
                <p:nvPr/>
              </p:nvSpPr>
              <p:spPr bwMode="auto">
                <a:xfrm>
                  <a:off x="166" y="243"/>
                  <a:ext cx="17"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4" name="Rectangle 221"/>
                <p:cNvSpPr>
                  <a:spLocks/>
                </p:cNvSpPr>
                <p:nvPr/>
              </p:nvSpPr>
              <p:spPr bwMode="auto">
                <a:xfrm>
                  <a:off x="165" y="354"/>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5" name="Rectangle 222"/>
                <p:cNvSpPr>
                  <a:spLocks/>
                </p:cNvSpPr>
                <p:nvPr/>
              </p:nvSpPr>
              <p:spPr bwMode="auto">
                <a:xfrm>
                  <a:off x="209" y="354"/>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6" name="Rectangle 223"/>
                <p:cNvSpPr>
                  <a:spLocks/>
                </p:cNvSpPr>
                <p:nvPr/>
              </p:nvSpPr>
              <p:spPr bwMode="auto">
                <a:xfrm>
                  <a:off x="187" y="317"/>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7" name="Rectangle 224"/>
                <p:cNvSpPr>
                  <a:spLocks/>
                </p:cNvSpPr>
                <p:nvPr/>
              </p:nvSpPr>
              <p:spPr bwMode="auto">
                <a:xfrm>
                  <a:off x="230" y="317"/>
                  <a:ext cx="2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8" name="Rectangle 225"/>
                <p:cNvSpPr>
                  <a:spLocks/>
                </p:cNvSpPr>
                <p:nvPr/>
              </p:nvSpPr>
              <p:spPr bwMode="auto">
                <a:xfrm>
                  <a:off x="165" y="317"/>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49" name="Rectangle 226"/>
                <p:cNvSpPr>
                  <a:spLocks/>
                </p:cNvSpPr>
                <p:nvPr/>
              </p:nvSpPr>
              <p:spPr bwMode="auto">
                <a:xfrm>
                  <a:off x="165" y="430"/>
                  <a:ext cx="40"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0" name="Rectangle 227"/>
                <p:cNvSpPr>
                  <a:spLocks/>
                </p:cNvSpPr>
                <p:nvPr/>
              </p:nvSpPr>
              <p:spPr bwMode="auto">
                <a:xfrm>
                  <a:off x="209" y="430"/>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1" name="Rectangle 228"/>
                <p:cNvSpPr>
                  <a:spLocks/>
                </p:cNvSpPr>
                <p:nvPr/>
              </p:nvSpPr>
              <p:spPr bwMode="auto">
                <a:xfrm>
                  <a:off x="186" y="392"/>
                  <a:ext cx="43"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2" name="Rectangle 229"/>
                <p:cNvSpPr>
                  <a:spLocks/>
                </p:cNvSpPr>
                <p:nvPr/>
              </p:nvSpPr>
              <p:spPr bwMode="auto">
                <a:xfrm>
                  <a:off x="230" y="392"/>
                  <a:ext cx="21"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3" name="Rectangle 230"/>
                <p:cNvSpPr>
                  <a:spLocks/>
                </p:cNvSpPr>
                <p:nvPr/>
              </p:nvSpPr>
              <p:spPr bwMode="auto">
                <a:xfrm>
                  <a:off x="166" y="392"/>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4" name="Rectangle 231"/>
                <p:cNvSpPr>
                  <a:spLocks/>
                </p:cNvSpPr>
                <p:nvPr/>
              </p:nvSpPr>
              <p:spPr bwMode="auto">
                <a:xfrm>
                  <a:off x="165" y="505"/>
                  <a:ext cx="4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5" name="Rectangle 232"/>
                <p:cNvSpPr>
                  <a:spLocks/>
                </p:cNvSpPr>
                <p:nvPr/>
              </p:nvSpPr>
              <p:spPr bwMode="auto">
                <a:xfrm>
                  <a:off x="209" y="504"/>
                  <a:ext cx="43" cy="34"/>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6" name="Rectangle 233"/>
                <p:cNvSpPr>
                  <a:spLocks/>
                </p:cNvSpPr>
                <p:nvPr/>
              </p:nvSpPr>
              <p:spPr bwMode="auto">
                <a:xfrm>
                  <a:off x="187" y="467"/>
                  <a:ext cx="43"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7" name="Rectangle 234"/>
                <p:cNvSpPr>
                  <a:spLocks/>
                </p:cNvSpPr>
                <p:nvPr/>
              </p:nvSpPr>
              <p:spPr bwMode="auto">
                <a:xfrm>
                  <a:off x="231" y="467"/>
                  <a:ext cx="21"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8" name="Rectangle 235"/>
                <p:cNvSpPr>
                  <a:spLocks/>
                </p:cNvSpPr>
                <p:nvPr/>
              </p:nvSpPr>
              <p:spPr bwMode="auto">
                <a:xfrm>
                  <a:off x="165" y="580"/>
                  <a:ext cx="40" cy="33"/>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59" name="Rectangle 236"/>
                <p:cNvSpPr>
                  <a:spLocks/>
                </p:cNvSpPr>
                <p:nvPr/>
              </p:nvSpPr>
              <p:spPr bwMode="auto">
                <a:xfrm>
                  <a:off x="209" y="580"/>
                  <a:ext cx="4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0" name="Rectangle 237"/>
                <p:cNvSpPr>
                  <a:spLocks/>
                </p:cNvSpPr>
                <p:nvPr/>
              </p:nvSpPr>
              <p:spPr bwMode="auto">
                <a:xfrm>
                  <a:off x="187" y="543"/>
                  <a:ext cx="42" cy="31"/>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1" name="Rectangle 238"/>
                <p:cNvSpPr>
                  <a:spLocks/>
                </p:cNvSpPr>
                <p:nvPr/>
              </p:nvSpPr>
              <p:spPr bwMode="auto">
                <a:xfrm>
                  <a:off x="230" y="541"/>
                  <a:ext cx="22"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2" name="Rectangle 239"/>
                <p:cNvSpPr>
                  <a:spLocks/>
                </p:cNvSpPr>
                <p:nvPr/>
              </p:nvSpPr>
              <p:spPr bwMode="auto">
                <a:xfrm>
                  <a:off x="166" y="541"/>
                  <a:ext cx="17" cy="33"/>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3" name="Rectangle 240"/>
                <p:cNvSpPr>
                  <a:spLocks/>
                </p:cNvSpPr>
                <p:nvPr/>
              </p:nvSpPr>
              <p:spPr bwMode="auto">
                <a:xfrm>
                  <a:off x="165" y="654"/>
                  <a:ext cx="40"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4" name="Rectangle 241"/>
                <p:cNvSpPr>
                  <a:spLocks/>
                </p:cNvSpPr>
                <p:nvPr/>
              </p:nvSpPr>
              <p:spPr bwMode="auto">
                <a:xfrm>
                  <a:off x="209" y="654"/>
                  <a:ext cx="42" cy="32"/>
                </a:xfrm>
                <a:prstGeom prst="rect">
                  <a:avLst/>
                </a:prstGeom>
                <a:solidFill>
                  <a:srgbClr val="4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5" name="Rectangle 242"/>
                <p:cNvSpPr>
                  <a:spLocks/>
                </p:cNvSpPr>
                <p:nvPr/>
              </p:nvSpPr>
              <p:spPr bwMode="auto">
                <a:xfrm>
                  <a:off x="187" y="616"/>
                  <a:ext cx="42"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6" name="Rectangle 243"/>
                <p:cNvSpPr>
                  <a:spLocks/>
                </p:cNvSpPr>
                <p:nvPr/>
              </p:nvSpPr>
              <p:spPr bwMode="auto">
                <a:xfrm>
                  <a:off x="230" y="616"/>
                  <a:ext cx="22"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7" name="Rectangle 244"/>
                <p:cNvSpPr>
                  <a:spLocks/>
                </p:cNvSpPr>
                <p:nvPr/>
              </p:nvSpPr>
              <p:spPr bwMode="auto">
                <a:xfrm>
                  <a:off x="165" y="616"/>
                  <a:ext cx="18" cy="32"/>
                </a:xfrm>
                <a:prstGeom prst="rect">
                  <a:avLst/>
                </a:prstGeom>
                <a:solidFill>
                  <a:srgbClr val="E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8" name="AutoShape 245"/>
                <p:cNvSpPr>
                  <a:spLocks/>
                </p:cNvSpPr>
                <p:nvPr/>
              </p:nvSpPr>
              <p:spPr bwMode="auto">
                <a:xfrm>
                  <a:off x="154" y="643"/>
                  <a:ext cx="12"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5795"/>
                      </a:moveTo>
                      <a:lnTo>
                        <a:pt x="21600" y="21600"/>
                      </a:lnTo>
                      <a:lnTo>
                        <a:pt x="0" y="15278"/>
                      </a:lnTo>
                      <a:lnTo>
                        <a:pt x="0" y="0"/>
                      </a:lnTo>
                      <a:lnTo>
                        <a:pt x="21600" y="5795"/>
                      </a:lnTo>
                      <a:close/>
                      <a:moveTo>
                        <a:pt x="21600" y="579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69" name="AutoShape 246"/>
                <p:cNvSpPr>
                  <a:spLocks/>
                </p:cNvSpPr>
                <p:nvPr/>
              </p:nvSpPr>
              <p:spPr bwMode="auto">
                <a:xfrm>
                  <a:off x="117" y="601"/>
                  <a:ext cx="35" cy="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343"/>
                      </a:moveTo>
                      <a:lnTo>
                        <a:pt x="21600" y="21600"/>
                      </a:lnTo>
                      <a:lnTo>
                        <a:pt x="0" y="9257"/>
                      </a:lnTo>
                      <a:lnTo>
                        <a:pt x="0" y="0"/>
                      </a:lnTo>
                      <a:lnTo>
                        <a:pt x="21600" y="12343"/>
                      </a:lnTo>
                      <a:close/>
                      <a:moveTo>
                        <a:pt x="21600" y="12343"/>
                      </a:moveTo>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0" name="AutoShape 247"/>
                <p:cNvSpPr>
                  <a:spLocks/>
                </p:cNvSpPr>
                <p:nvPr/>
              </p:nvSpPr>
              <p:spPr bwMode="auto">
                <a:xfrm>
                  <a:off x="81" y="562"/>
                  <a:ext cx="35"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573"/>
                      </a:moveTo>
                      <a:lnTo>
                        <a:pt x="21600" y="21600"/>
                      </a:lnTo>
                      <a:lnTo>
                        <a:pt x="0" y="9027"/>
                      </a:lnTo>
                      <a:lnTo>
                        <a:pt x="0" y="0"/>
                      </a:lnTo>
                      <a:lnTo>
                        <a:pt x="21600" y="12573"/>
                      </a:lnTo>
                      <a:close/>
                      <a:moveTo>
                        <a:pt x="21600" y="1257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1" name="AutoShape 248"/>
                <p:cNvSpPr>
                  <a:spLocks/>
                </p:cNvSpPr>
                <p:nvPr/>
              </p:nvSpPr>
              <p:spPr bwMode="auto">
                <a:xfrm>
                  <a:off x="44" y="523"/>
                  <a:ext cx="34"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295"/>
                      </a:moveTo>
                      <a:lnTo>
                        <a:pt x="21600" y="21600"/>
                      </a:lnTo>
                      <a:lnTo>
                        <a:pt x="0" y="9305"/>
                      </a:lnTo>
                      <a:lnTo>
                        <a:pt x="0" y="0"/>
                      </a:lnTo>
                      <a:lnTo>
                        <a:pt x="21600" y="12295"/>
                      </a:lnTo>
                      <a:close/>
                      <a:moveTo>
                        <a:pt x="21600" y="12295"/>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2" name="AutoShape 249"/>
                <p:cNvSpPr>
                  <a:spLocks/>
                </p:cNvSpPr>
                <p:nvPr/>
              </p:nvSpPr>
              <p:spPr bwMode="auto">
                <a:xfrm>
                  <a:off x="25" y="502"/>
                  <a:ext cx="17"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452"/>
                      </a:moveTo>
                      <a:lnTo>
                        <a:pt x="21600" y="21600"/>
                      </a:lnTo>
                      <a:lnTo>
                        <a:pt x="0" y="12678"/>
                      </a:lnTo>
                      <a:lnTo>
                        <a:pt x="0" y="0"/>
                      </a:lnTo>
                      <a:lnTo>
                        <a:pt x="21600" y="8452"/>
                      </a:lnTo>
                      <a:close/>
                      <a:moveTo>
                        <a:pt x="21600" y="845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3" name="AutoShape 250"/>
                <p:cNvSpPr>
                  <a:spLocks/>
                </p:cNvSpPr>
                <p:nvPr/>
              </p:nvSpPr>
              <p:spPr bwMode="auto">
                <a:xfrm>
                  <a:off x="154" y="124"/>
                  <a:ext cx="12"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3000"/>
                      </a:moveTo>
                      <a:lnTo>
                        <a:pt x="21600" y="21600"/>
                      </a:lnTo>
                      <a:lnTo>
                        <a:pt x="0" y="18600"/>
                      </a:lnTo>
                      <a:lnTo>
                        <a:pt x="0" y="0"/>
                      </a:lnTo>
                      <a:lnTo>
                        <a:pt x="21600" y="3000"/>
                      </a:lnTo>
                      <a:close/>
                      <a:moveTo>
                        <a:pt x="21600" y="30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4" name="AutoShape 251"/>
                <p:cNvSpPr>
                  <a:spLocks/>
                </p:cNvSpPr>
                <p:nvPr/>
              </p:nvSpPr>
              <p:spPr bwMode="auto">
                <a:xfrm>
                  <a:off x="117" y="104"/>
                  <a:ext cx="35"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376"/>
                      </a:moveTo>
                      <a:lnTo>
                        <a:pt x="21600" y="21600"/>
                      </a:lnTo>
                      <a:lnTo>
                        <a:pt x="0" y="13224"/>
                      </a:lnTo>
                      <a:lnTo>
                        <a:pt x="0" y="0"/>
                      </a:lnTo>
                      <a:lnTo>
                        <a:pt x="21600" y="8376"/>
                      </a:lnTo>
                      <a:close/>
                      <a:moveTo>
                        <a:pt x="21600" y="8376"/>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5" name="AutoShape 252"/>
                <p:cNvSpPr>
                  <a:spLocks/>
                </p:cNvSpPr>
                <p:nvPr/>
              </p:nvSpPr>
              <p:spPr bwMode="auto">
                <a:xfrm>
                  <a:off x="81" y="85"/>
                  <a:ext cx="35"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452"/>
                      </a:moveTo>
                      <a:lnTo>
                        <a:pt x="21600" y="21600"/>
                      </a:lnTo>
                      <a:lnTo>
                        <a:pt x="0" y="13148"/>
                      </a:lnTo>
                      <a:lnTo>
                        <a:pt x="0" y="0"/>
                      </a:lnTo>
                      <a:lnTo>
                        <a:pt x="21600" y="8452"/>
                      </a:lnTo>
                      <a:close/>
                      <a:moveTo>
                        <a:pt x="21600" y="845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6" name="AutoShape 253"/>
                <p:cNvSpPr>
                  <a:spLocks/>
                </p:cNvSpPr>
                <p:nvPr/>
              </p:nvSpPr>
              <p:spPr bwMode="auto">
                <a:xfrm>
                  <a:off x="44" y="65"/>
                  <a:ext cx="34"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452"/>
                      </a:moveTo>
                      <a:lnTo>
                        <a:pt x="21600" y="21600"/>
                      </a:lnTo>
                      <a:lnTo>
                        <a:pt x="0" y="13148"/>
                      </a:lnTo>
                      <a:lnTo>
                        <a:pt x="0" y="0"/>
                      </a:lnTo>
                      <a:lnTo>
                        <a:pt x="21600" y="8452"/>
                      </a:lnTo>
                      <a:close/>
                      <a:moveTo>
                        <a:pt x="21600" y="845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7" name="AutoShape 254"/>
                <p:cNvSpPr>
                  <a:spLocks/>
                </p:cNvSpPr>
                <p:nvPr/>
              </p:nvSpPr>
              <p:spPr bwMode="auto">
                <a:xfrm>
                  <a:off x="25" y="54"/>
                  <a:ext cx="17"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6000"/>
                      </a:moveTo>
                      <a:lnTo>
                        <a:pt x="21600" y="21600"/>
                      </a:lnTo>
                      <a:lnTo>
                        <a:pt x="0" y="16800"/>
                      </a:lnTo>
                      <a:lnTo>
                        <a:pt x="0" y="0"/>
                      </a:lnTo>
                      <a:lnTo>
                        <a:pt x="21600" y="6000"/>
                      </a:lnTo>
                      <a:close/>
                      <a:moveTo>
                        <a:pt x="21600" y="6000"/>
                      </a:moveTo>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8" name="AutoShape 255"/>
                <p:cNvSpPr>
                  <a:spLocks/>
                </p:cNvSpPr>
                <p:nvPr/>
              </p:nvSpPr>
              <p:spPr bwMode="auto">
                <a:xfrm>
                  <a:off x="117" y="175"/>
                  <a:ext cx="35"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138"/>
                      </a:moveTo>
                      <a:lnTo>
                        <a:pt x="21600" y="21600"/>
                      </a:lnTo>
                      <a:lnTo>
                        <a:pt x="0" y="12046"/>
                      </a:lnTo>
                      <a:lnTo>
                        <a:pt x="0" y="0"/>
                      </a:lnTo>
                      <a:lnTo>
                        <a:pt x="21600" y="9138"/>
                      </a:lnTo>
                      <a:close/>
                      <a:moveTo>
                        <a:pt x="21600" y="9138"/>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79" name="AutoShape 256"/>
                <p:cNvSpPr>
                  <a:spLocks/>
                </p:cNvSpPr>
                <p:nvPr/>
              </p:nvSpPr>
              <p:spPr bwMode="auto">
                <a:xfrm>
                  <a:off x="81" y="152"/>
                  <a:ext cx="35"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554"/>
                      </a:moveTo>
                      <a:lnTo>
                        <a:pt x="21600" y="21600"/>
                      </a:lnTo>
                      <a:lnTo>
                        <a:pt x="0" y="12462"/>
                      </a:lnTo>
                      <a:lnTo>
                        <a:pt x="0" y="0"/>
                      </a:lnTo>
                      <a:lnTo>
                        <a:pt x="21600" y="9554"/>
                      </a:lnTo>
                      <a:close/>
                      <a:moveTo>
                        <a:pt x="21600" y="9554"/>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0" name="AutoShape 257"/>
                <p:cNvSpPr>
                  <a:spLocks/>
                </p:cNvSpPr>
                <p:nvPr/>
              </p:nvSpPr>
              <p:spPr bwMode="auto">
                <a:xfrm>
                  <a:off x="44" y="130"/>
                  <a:ext cx="34"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21600" y="21600"/>
                      </a:lnTo>
                      <a:lnTo>
                        <a:pt x="0" y="11902"/>
                      </a:lnTo>
                      <a:lnTo>
                        <a:pt x="0" y="0"/>
                      </a:lnTo>
                      <a:lnTo>
                        <a:pt x="21600" y="9257"/>
                      </a:lnTo>
                      <a:close/>
                      <a:moveTo>
                        <a:pt x="21600" y="9257"/>
                      </a:moveTo>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1" name="AutoShape 258"/>
                <p:cNvSpPr>
                  <a:spLocks/>
                </p:cNvSpPr>
                <p:nvPr/>
              </p:nvSpPr>
              <p:spPr bwMode="auto">
                <a:xfrm>
                  <a:off x="25" y="118"/>
                  <a:ext cx="17"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6092"/>
                      </a:moveTo>
                      <a:lnTo>
                        <a:pt x="21600" y="21600"/>
                      </a:lnTo>
                      <a:lnTo>
                        <a:pt x="0" y="14954"/>
                      </a:lnTo>
                      <a:lnTo>
                        <a:pt x="0" y="0"/>
                      </a:lnTo>
                      <a:lnTo>
                        <a:pt x="21600" y="6092"/>
                      </a:lnTo>
                      <a:close/>
                      <a:moveTo>
                        <a:pt x="21600" y="609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2" name="AutoShape 259"/>
                <p:cNvSpPr>
                  <a:spLocks/>
                </p:cNvSpPr>
                <p:nvPr/>
              </p:nvSpPr>
              <p:spPr bwMode="auto">
                <a:xfrm>
                  <a:off x="154" y="273"/>
                  <a:ext cx="12"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547"/>
                      </a:moveTo>
                      <a:lnTo>
                        <a:pt x="21600" y="21600"/>
                      </a:lnTo>
                      <a:lnTo>
                        <a:pt x="0" y="17053"/>
                      </a:lnTo>
                      <a:lnTo>
                        <a:pt x="0" y="0"/>
                      </a:lnTo>
                      <a:lnTo>
                        <a:pt x="21600" y="4547"/>
                      </a:lnTo>
                      <a:close/>
                      <a:moveTo>
                        <a:pt x="21600" y="4547"/>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3" name="AutoShape 260"/>
                <p:cNvSpPr>
                  <a:spLocks/>
                </p:cNvSpPr>
                <p:nvPr/>
              </p:nvSpPr>
              <p:spPr bwMode="auto">
                <a:xfrm>
                  <a:off x="117" y="246"/>
                  <a:ext cx="35"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425"/>
                      </a:moveTo>
                      <a:lnTo>
                        <a:pt x="21600" y="21600"/>
                      </a:lnTo>
                      <a:lnTo>
                        <a:pt x="0" y="11782"/>
                      </a:lnTo>
                      <a:lnTo>
                        <a:pt x="0" y="0"/>
                      </a:lnTo>
                      <a:lnTo>
                        <a:pt x="21600" y="9425"/>
                      </a:lnTo>
                      <a:close/>
                      <a:moveTo>
                        <a:pt x="21600" y="9425"/>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4" name="AutoShape 261"/>
                <p:cNvSpPr>
                  <a:spLocks/>
                </p:cNvSpPr>
                <p:nvPr/>
              </p:nvSpPr>
              <p:spPr bwMode="auto">
                <a:xfrm>
                  <a:off x="81" y="220"/>
                  <a:ext cx="35"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400"/>
                      </a:moveTo>
                      <a:lnTo>
                        <a:pt x="21600" y="21600"/>
                      </a:lnTo>
                      <a:lnTo>
                        <a:pt x="0" y="11200"/>
                      </a:lnTo>
                      <a:lnTo>
                        <a:pt x="0" y="0"/>
                      </a:lnTo>
                      <a:lnTo>
                        <a:pt x="21600" y="10400"/>
                      </a:lnTo>
                      <a:close/>
                      <a:moveTo>
                        <a:pt x="21600" y="104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5" name="AutoShape 262"/>
                <p:cNvSpPr>
                  <a:spLocks/>
                </p:cNvSpPr>
                <p:nvPr/>
              </p:nvSpPr>
              <p:spPr bwMode="auto">
                <a:xfrm>
                  <a:off x="44" y="196"/>
                  <a:ext cx="34"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969"/>
                      </a:moveTo>
                      <a:lnTo>
                        <a:pt x="21600" y="21600"/>
                      </a:lnTo>
                      <a:lnTo>
                        <a:pt x="0" y="11631"/>
                      </a:lnTo>
                      <a:lnTo>
                        <a:pt x="0" y="0"/>
                      </a:lnTo>
                      <a:lnTo>
                        <a:pt x="21600" y="9969"/>
                      </a:lnTo>
                      <a:close/>
                      <a:moveTo>
                        <a:pt x="21600" y="9969"/>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6" name="AutoShape 263"/>
                <p:cNvSpPr>
                  <a:spLocks/>
                </p:cNvSpPr>
                <p:nvPr/>
              </p:nvSpPr>
              <p:spPr bwMode="auto">
                <a:xfrm>
                  <a:off x="25" y="183"/>
                  <a:ext cx="17"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5684"/>
                      </a:moveTo>
                      <a:lnTo>
                        <a:pt x="21600" y="21600"/>
                      </a:lnTo>
                      <a:lnTo>
                        <a:pt x="0" y="15347"/>
                      </a:lnTo>
                      <a:lnTo>
                        <a:pt x="0" y="0"/>
                      </a:lnTo>
                      <a:lnTo>
                        <a:pt x="21600" y="5684"/>
                      </a:lnTo>
                      <a:close/>
                      <a:moveTo>
                        <a:pt x="21600" y="5684"/>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7" name="AutoShape 264"/>
                <p:cNvSpPr>
                  <a:spLocks/>
                </p:cNvSpPr>
                <p:nvPr/>
              </p:nvSpPr>
              <p:spPr bwMode="auto">
                <a:xfrm>
                  <a:off x="154" y="345"/>
                  <a:ext cx="11"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860"/>
                      </a:moveTo>
                      <a:lnTo>
                        <a:pt x="21600" y="21600"/>
                      </a:lnTo>
                      <a:lnTo>
                        <a:pt x="0" y="17280"/>
                      </a:lnTo>
                      <a:lnTo>
                        <a:pt x="0" y="0"/>
                      </a:lnTo>
                      <a:lnTo>
                        <a:pt x="21600" y="4860"/>
                      </a:lnTo>
                      <a:close/>
                      <a:moveTo>
                        <a:pt x="21600" y="486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8" name="AutoShape 265"/>
                <p:cNvSpPr>
                  <a:spLocks/>
                </p:cNvSpPr>
                <p:nvPr/>
              </p:nvSpPr>
              <p:spPr bwMode="auto">
                <a:xfrm>
                  <a:off x="117" y="317"/>
                  <a:ext cx="35" cy="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232"/>
                      </a:moveTo>
                      <a:lnTo>
                        <a:pt x="21600" y="21600"/>
                      </a:lnTo>
                      <a:lnTo>
                        <a:pt x="0" y="10989"/>
                      </a:lnTo>
                      <a:lnTo>
                        <a:pt x="0" y="0"/>
                      </a:lnTo>
                      <a:lnTo>
                        <a:pt x="21600" y="10232"/>
                      </a:lnTo>
                      <a:close/>
                      <a:moveTo>
                        <a:pt x="21600" y="1023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89" name="AutoShape 266"/>
                <p:cNvSpPr>
                  <a:spLocks/>
                </p:cNvSpPr>
                <p:nvPr/>
              </p:nvSpPr>
              <p:spPr bwMode="auto">
                <a:xfrm>
                  <a:off x="81" y="289"/>
                  <a:ext cx="35"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0800"/>
                      </a:lnTo>
                      <a:lnTo>
                        <a:pt x="0" y="0"/>
                      </a:lnTo>
                      <a:lnTo>
                        <a:pt x="21600" y="10800"/>
                      </a:lnTo>
                      <a:close/>
                      <a:moveTo>
                        <a:pt x="21600" y="108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0" name="AutoShape 267"/>
                <p:cNvSpPr>
                  <a:spLocks/>
                </p:cNvSpPr>
                <p:nvPr/>
              </p:nvSpPr>
              <p:spPr bwMode="auto">
                <a:xfrm>
                  <a:off x="44" y="260"/>
                  <a:ext cx="34"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0800"/>
                      </a:lnTo>
                      <a:lnTo>
                        <a:pt x="0" y="0"/>
                      </a:lnTo>
                      <a:lnTo>
                        <a:pt x="21600" y="10800"/>
                      </a:lnTo>
                      <a:close/>
                      <a:moveTo>
                        <a:pt x="21600" y="108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1" name="AutoShape 268"/>
                <p:cNvSpPr>
                  <a:spLocks/>
                </p:cNvSpPr>
                <p:nvPr/>
              </p:nvSpPr>
              <p:spPr bwMode="auto">
                <a:xfrm>
                  <a:off x="25" y="246"/>
                  <a:ext cx="17"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6849"/>
                      </a:moveTo>
                      <a:lnTo>
                        <a:pt x="21600" y="21600"/>
                      </a:lnTo>
                      <a:lnTo>
                        <a:pt x="0" y="13171"/>
                      </a:lnTo>
                      <a:lnTo>
                        <a:pt x="0" y="0"/>
                      </a:lnTo>
                      <a:lnTo>
                        <a:pt x="21600" y="6849"/>
                      </a:lnTo>
                      <a:close/>
                      <a:moveTo>
                        <a:pt x="21600" y="6849"/>
                      </a:moveTo>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2" name="AutoShape 269"/>
                <p:cNvSpPr>
                  <a:spLocks/>
                </p:cNvSpPr>
                <p:nvPr/>
              </p:nvSpPr>
              <p:spPr bwMode="auto">
                <a:xfrm>
                  <a:off x="154" y="420"/>
                  <a:ext cx="12"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5268"/>
                      </a:moveTo>
                      <a:lnTo>
                        <a:pt x="21600" y="21600"/>
                      </a:lnTo>
                      <a:lnTo>
                        <a:pt x="0" y="15805"/>
                      </a:lnTo>
                      <a:lnTo>
                        <a:pt x="0" y="0"/>
                      </a:lnTo>
                      <a:lnTo>
                        <a:pt x="21600" y="5268"/>
                      </a:lnTo>
                      <a:close/>
                      <a:moveTo>
                        <a:pt x="21600" y="5268"/>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3" name="AutoShape 270"/>
                <p:cNvSpPr>
                  <a:spLocks/>
                </p:cNvSpPr>
                <p:nvPr/>
              </p:nvSpPr>
              <p:spPr bwMode="auto">
                <a:xfrm>
                  <a:off x="117" y="388"/>
                  <a:ext cx="35"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983"/>
                      </a:moveTo>
                      <a:lnTo>
                        <a:pt x="21600" y="21600"/>
                      </a:lnTo>
                      <a:lnTo>
                        <a:pt x="0" y="10983"/>
                      </a:lnTo>
                      <a:lnTo>
                        <a:pt x="0" y="0"/>
                      </a:lnTo>
                      <a:lnTo>
                        <a:pt x="21600" y="10983"/>
                      </a:lnTo>
                      <a:close/>
                      <a:moveTo>
                        <a:pt x="21600" y="1098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4" name="AutoShape 271"/>
                <p:cNvSpPr>
                  <a:spLocks/>
                </p:cNvSpPr>
                <p:nvPr/>
              </p:nvSpPr>
              <p:spPr bwMode="auto">
                <a:xfrm>
                  <a:off x="81" y="357"/>
                  <a:ext cx="35"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983"/>
                      </a:moveTo>
                      <a:lnTo>
                        <a:pt x="21600" y="21600"/>
                      </a:lnTo>
                      <a:lnTo>
                        <a:pt x="0" y="10251"/>
                      </a:lnTo>
                      <a:lnTo>
                        <a:pt x="0" y="0"/>
                      </a:lnTo>
                      <a:lnTo>
                        <a:pt x="21600" y="10983"/>
                      </a:lnTo>
                      <a:close/>
                      <a:moveTo>
                        <a:pt x="21600" y="1098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5" name="AutoShape 272"/>
                <p:cNvSpPr>
                  <a:spLocks/>
                </p:cNvSpPr>
                <p:nvPr/>
              </p:nvSpPr>
              <p:spPr bwMode="auto">
                <a:xfrm>
                  <a:off x="44" y="325"/>
                  <a:ext cx="34"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349"/>
                      </a:moveTo>
                      <a:lnTo>
                        <a:pt x="21600" y="21600"/>
                      </a:lnTo>
                      <a:lnTo>
                        <a:pt x="0" y="10251"/>
                      </a:lnTo>
                      <a:lnTo>
                        <a:pt x="0" y="0"/>
                      </a:lnTo>
                      <a:lnTo>
                        <a:pt x="21600" y="11349"/>
                      </a:lnTo>
                      <a:close/>
                      <a:moveTo>
                        <a:pt x="21600" y="11349"/>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6" name="AutoShape 273"/>
                <p:cNvSpPr>
                  <a:spLocks/>
                </p:cNvSpPr>
                <p:nvPr/>
              </p:nvSpPr>
              <p:spPr bwMode="auto">
                <a:xfrm>
                  <a:off x="25" y="310"/>
                  <a:ext cx="17"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7200"/>
                      </a:moveTo>
                      <a:lnTo>
                        <a:pt x="21600" y="21600"/>
                      </a:lnTo>
                      <a:lnTo>
                        <a:pt x="0" y="13886"/>
                      </a:lnTo>
                      <a:lnTo>
                        <a:pt x="0" y="0"/>
                      </a:lnTo>
                      <a:lnTo>
                        <a:pt x="21600" y="7200"/>
                      </a:lnTo>
                      <a:close/>
                      <a:moveTo>
                        <a:pt x="21600" y="7200"/>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7" name="AutoShape 274"/>
                <p:cNvSpPr>
                  <a:spLocks/>
                </p:cNvSpPr>
                <p:nvPr/>
              </p:nvSpPr>
              <p:spPr bwMode="auto">
                <a:xfrm>
                  <a:off x="154" y="496"/>
                  <a:ext cx="11"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547"/>
                      </a:moveTo>
                      <a:lnTo>
                        <a:pt x="21600" y="21600"/>
                      </a:lnTo>
                      <a:lnTo>
                        <a:pt x="0" y="15347"/>
                      </a:lnTo>
                      <a:lnTo>
                        <a:pt x="0" y="0"/>
                      </a:lnTo>
                      <a:lnTo>
                        <a:pt x="21600" y="4547"/>
                      </a:lnTo>
                      <a:close/>
                      <a:moveTo>
                        <a:pt x="21600" y="4547"/>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8" name="AutoShape 275"/>
                <p:cNvSpPr>
                  <a:spLocks/>
                </p:cNvSpPr>
                <p:nvPr/>
              </p:nvSpPr>
              <p:spPr bwMode="auto">
                <a:xfrm>
                  <a:off x="117" y="460"/>
                  <a:ext cx="35"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971"/>
                      </a:moveTo>
                      <a:lnTo>
                        <a:pt x="21600" y="21600"/>
                      </a:lnTo>
                      <a:lnTo>
                        <a:pt x="0" y="9943"/>
                      </a:lnTo>
                      <a:lnTo>
                        <a:pt x="0" y="0"/>
                      </a:lnTo>
                      <a:lnTo>
                        <a:pt x="21600" y="10971"/>
                      </a:lnTo>
                      <a:close/>
                      <a:moveTo>
                        <a:pt x="21600" y="10971"/>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199" name="AutoShape 276"/>
                <p:cNvSpPr>
                  <a:spLocks/>
                </p:cNvSpPr>
                <p:nvPr/>
              </p:nvSpPr>
              <p:spPr bwMode="auto">
                <a:xfrm>
                  <a:off x="81" y="426"/>
                  <a:ext cx="35"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520"/>
                      </a:moveTo>
                      <a:lnTo>
                        <a:pt x="21600" y="21600"/>
                      </a:lnTo>
                      <a:lnTo>
                        <a:pt x="0" y="10080"/>
                      </a:lnTo>
                      <a:lnTo>
                        <a:pt x="0" y="0"/>
                      </a:lnTo>
                      <a:lnTo>
                        <a:pt x="21600" y="11520"/>
                      </a:lnTo>
                      <a:close/>
                      <a:moveTo>
                        <a:pt x="21600" y="1152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0" name="AutoShape 277"/>
                <p:cNvSpPr>
                  <a:spLocks/>
                </p:cNvSpPr>
                <p:nvPr/>
              </p:nvSpPr>
              <p:spPr bwMode="auto">
                <a:xfrm>
                  <a:off x="43" y="390"/>
                  <a:ext cx="35" cy="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393"/>
                      </a:moveTo>
                      <a:lnTo>
                        <a:pt x="21600" y="21600"/>
                      </a:lnTo>
                      <a:lnTo>
                        <a:pt x="0" y="10269"/>
                      </a:lnTo>
                      <a:lnTo>
                        <a:pt x="0" y="0"/>
                      </a:lnTo>
                      <a:lnTo>
                        <a:pt x="21600" y="12393"/>
                      </a:lnTo>
                      <a:close/>
                      <a:moveTo>
                        <a:pt x="21600" y="1239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1" name="AutoShape 278"/>
                <p:cNvSpPr>
                  <a:spLocks/>
                </p:cNvSpPr>
                <p:nvPr/>
              </p:nvSpPr>
              <p:spPr bwMode="auto">
                <a:xfrm>
                  <a:off x="25" y="374"/>
                  <a:ext cx="17"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7200"/>
                      </a:moveTo>
                      <a:lnTo>
                        <a:pt x="21600" y="21600"/>
                      </a:lnTo>
                      <a:lnTo>
                        <a:pt x="0" y="13371"/>
                      </a:lnTo>
                      <a:lnTo>
                        <a:pt x="0" y="0"/>
                      </a:lnTo>
                      <a:lnTo>
                        <a:pt x="21600" y="7200"/>
                      </a:lnTo>
                      <a:close/>
                      <a:moveTo>
                        <a:pt x="21600" y="72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2" name="AutoShape 279"/>
                <p:cNvSpPr>
                  <a:spLocks/>
                </p:cNvSpPr>
                <p:nvPr/>
              </p:nvSpPr>
              <p:spPr bwMode="auto">
                <a:xfrm>
                  <a:off x="154" y="567"/>
                  <a:ext cx="11"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6382"/>
                      </a:moveTo>
                      <a:lnTo>
                        <a:pt x="21600" y="21600"/>
                      </a:lnTo>
                      <a:lnTo>
                        <a:pt x="0" y="15709"/>
                      </a:lnTo>
                      <a:lnTo>
                        <a:pt x="0" y="0"/>
                      </a:lnTo>
                      <a:lnTo>
                        <a:pt x="21600" y="6382"/>
                      </a:lnTo>
                      <a:close/>
                      <a:moveTo>
                        <a:pt x="21600" y="638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3" name="AutoShape 280"/>
                <p:cNvSpPr>
                  <a:spLocks/>
                </p:cNvSpPr>
                <p:nvPr/>
              </p:nvSpPr>
              <p:spPr bwMode="auto">
                <a:xfrm>
                  <a:off x="117" y="531"/>
                  <a:ext cx="3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631"/>
                      </a:moveTo>
                      <a:lnTo>
                        <a:pt x="21600" y="21600"/>
                      </a:lnTo>
                      <a:lnTo>
                        <a:pt x="0" y="9637"/>
                      </a:lnTo>
                      <a:lnTo>
                        <a:pt x="0" y="0"/>
                      </a:lnTo>
                      <a:lnTo>
                        <a:pt x="21600" y="11631"/>
                      </a:lnTo>
                      <a:close/>
                      <a:moveTo>
                        <a:pt x="21600" y="11631"/>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4" name="AutoShape 281"/>
                <p:cNvSpPr>
                  <a:spLocks/>
                </p:cNvSpPr>
                <p:nvPr/>
              </p:nvSpPr>
              <p:spPr bwMode="auto">
                <a:xfrm>
                  <a:off x="81" y="493"/>
                  <a:ext cx="3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295"/>
                      </a:moveTo>
                      <a:lnTo>
                        <a:pt x="21600" y="21600"/>
                      </a:lnTo>
                      <a:lnTo>
                        <a:pt x="0" y="9969"/>
                      </a:lnTo>
                      <a:lnTo>
                        <a:pt x="0" y="0"/>
                      </a:lnTo>
                      <a:lnTo>
                        <a:pt x="21600" y="12295"/>
                      </a:lnTo>
                      <a:close/>
                      <a:moveTo>
                        <a:pt x="21600" y="1229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5" name="AutoShape 282"/>
                <p:cNvSpPr>
                  <a:spLocks/>
                </p:cNvSpPr>
                <p:nvPr/>
              </p:nvSpPr>
              <p:spPr bwMode="auto">
                <a:xfrm>
                  <a:off x="44" y="457"/>
                  <a:ext cx="34"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2000"/>
                      </a:moveTo>
                      <a:lnTo>
                        <a:pt x="21600" y="21600"/>
                      </a:lnTo>
                      <a:lnTo>
                        <a:pt x="0" y="9600"/>
                      </a:lnTo>
                      <a:lnTo>
                        <a:pt x="0" y="0"/>
                      </a:lnTo>
                      <a:lnTo>
                        <a:pt x="21600" y="12000"/>
                      </a:lnTo>
                      <a:close/>
                      <a:moveTo>
                        <a:pt x="21600" y="12000"/>
                      </a:moveTo>
                    </a:path>
                  </a:pathLst>
                </a:custGeom>
                <a:solidFill>
                  <a:srgbClr val="2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6" name="AutoShape 283"/>
                <p:cNvSpPr>
                  <a:spLocks/>
                </p:cNvSpPr>
                <p:nvPr/>
              </p:nvSpPr>
              <p:spPr bwMode="auto">
                <a:xfrm>
                  <a:off x="25" y="440"/>
                  <a:ext cx="17"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7855"/>
                      </a:moveTo>
                      <a:lnTo>
                        <a:pt x="21600" y="21600"/>
                      </a:lnTo>
                      <a:lnTo>
                        <a:pt x="0" y="11782"/>
                      </a:lnTo>
                      <a:lnTo>
                        <a:pt x="0" y="0"/>
                      </a:lnTo>
                      <a:lnTo>
                        <a:pt x="21600" y="7855"/>
                      </a:lnTo>
                      <a:close/>
                      <a:moveTo>
                        <a:pt x="21600" y="785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7" name="AutoShape 284"/>
                <p:cNvSpPr>
                  <a:spLocks/>
                </p:cNvSpPr>
                <p:nvPr/>
              </p:nvSpPr>
              <p:spPr bwMode="auto">
                <a:xfrm>
                  <a:off x="25" y="471"/>
                  <a:ext cx="29"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782"/>
                      </a:moveTo>
                      <a:lnTo>
                        <a:pt x="21600" y="21600"/>
                      </a:lnTo>
                      <a:lnTo>
                        <a:pt x="0" y="10604"/>
                      </a:lnTo>
                      <a:lnTo>
                        <a:pt x="0" y="0"/>
                      </a:lnTo>
                      <a:lnTo>
                        <a:pt x="21600" y="11782"/>
                      </a:lnTo>
                      <a:close/>
                      <a:moveTo>
                        <a:pt x="21600" y="1178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8" name="AutoShape 285"/>
                <p:cNvSpPr>
                  <a:spLocks/>
                </p:cNvSpPr>
                <p:nvPr/>
              </p:nvSpPr>
              <p:spPr bwMode="auto">
                <a:xfrm>
                  <a:off x="126" y="574"/>
                  <a:ext cx="39" cy="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3082"/>
                      </a:moveTo>
                      <a:lnTo>
                        <a:pt x="21600" y="21600"/>
                      </a:lnTo>
                      <a:lnTo>
                        <a:pt x="0" y="9127"/>
                      </a:lnTo>
                      <a:lnTo>
                        <a:pt x="0" y="0"/>
                      </a:lnTo>
                      <a:lnTo>
                        <a:pt x="21600" y="13082"/>
                      </a:lnTo>
                      <a:close/>
                      <a:moveTo>
                        <a:pt x="21600" y="1308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09" name="AutoShape 286"/>
                <p:cNvSpPr>
                  <a:spLocks/>
                </p:cNvSpPr>
                <p:nvPr/>
              </p:nvSpPr>
              <p:spPr bwMode="auto">
                <a:xfrm>
                  <a:off x="92" y="539"/>
                  <a:ext cx="32"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475"/>
                      </a:moveTo>
                      <a:lnTo>
                        <a:pt x="21600" y="21600"/>
                      </a:lnTo>
                      <a:lnTo>
                        <a:pt x="0" y="9787"/>
                      </a:lnTo>
                      <a:lnTo>
                        <a:pt x="0" y="0"/>
                      </a:lnTo>
                      <a:lnTo>
                        <a:pt x="21600" y="11475"/>
                      </a:lnTo>
                      <a:close/>
                      <a:moveTo>
                        <a:pt x="21600" y="1147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0" name="AutoShape 287"/>
                <p:cNvSpPr>
                  <a:spLocks/>
                </p:cNvSpPr>
                <p:nvPr/>
              </p:nvSpPr>
              <p:spPr bwMode="auto">
                <a:xfrm>
                  <a:off x="56" y="503"/>
                  <a:ext cx="34"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845"/>
                      </a:moveTo>
                      <a:lnTo>
                        <a:pt x="21600" y="21600"/>
                      </a:lnTo>
                      <a:lnTo>
                        <a:pt x="0" y="9058"/>
                      </a:lnTo>
                      <a:lnTo>
                        <a:pt x="0" y="0"/>
                      </a:lnTo>
                      <a:lnTo>
                        <a:pt x="21600" y="11845"/>
                      </a:lnTo>
                      <a:close/>
                      <a:moveTo>
                        <a:pt x="21600" y="1184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1" name="AutoShape 288"/>
                <p:cNvSpPr>
                  <a:spLocks/>
                </p:cNvSpPr>
                <p:nvPr/>
              </p:nvSpPr>
              <p:spPr bwMode="auto">
                <a:xfrm>
                  <a:off x="25" y="87"/>
                  <a:ext cx="30"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345"/>
                      </a:moveTo>
                      <a:lnTo>
                        <a:pt x="21600" y="21600"/>
                      </a:lnTo>
                      <a:lnTo>
                        <a:pt x="0" y="13255"/>
                      </a:lnTo>
                      <a:lnTo>
                        <a:pt x="0" y="0"/>
                      </a:lnTo>
                      <a:lnTo>
                        <a:pt x="21600" y="8345"/>
                      </a:lnTo>
                      <a:close/>
                      <a:moveTo>
                        <a:pt x="21600" y="834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2" name="AutoShape 289"/>
                <p:cNvSpPr>
                  <a:spLocks/>
                </p:cNvSpPr>
                <p:nvPr/>
              </p:nvSpPr>
              <p:spPr bwMode="auto">
                <a:xfrm>
                  <a:off x="93" y="125"/>
                  <a:ext cx="33"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208"/>
                      </a:moveTo>
                      <a:lnTo>
                        <a:pt x="21600" y="21600"/>
                      </a:lnTo>
                      <a:lnTo>
                        <a:pt x="0" y="12960"/>
                      </a:lnTo>
                      <a:lnTo>
                        <a:pt x="0" y="0"/>
                      </a:lnTo>
                      <a:lnTo>
                        <a:pt x="21600" y="8208"/>
                      </a:lnTo>
                      <a:close/>
                      <a:moveTo>
                        <a:pt x="21600" y="8208"/>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3" name="AutoShape 290"/>
                <p:cNvSpPr>
                  <a:spLocks/>
                </p:cNvSpPr>
                <p:nvPr/>
              </p:nvSpPr>
              <p:spPr bwMode="auto">
                <a:xfrm>
                  <a:off x="57" y="104"/>
                  <a:ext cx="34"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57"/>
                      </a:moveTo>
                      <a:lnTo>
                        <a:pt x="21600" y="21600"/>
                      </a:lnTo>
                      <a:lnTo>
                        <a:pt x="0" y="12343"/>
                      </a:lnTo>
                      <a:lnTo>
                        <a:pt x="0" y="0"/>
                      </a:lnTo>
                      <a:lnTo>
                        <a:pt x="21600" y="9257"/>
                      </a:lnTo>
                      <a:close/>
                      <a:moveTo>
                        <a:pt x="21600" y="9257"/>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4" name="AutoShape 291"/>
                <p:cNvSpPr>
                  <a:spLocks/>
                </p:cNvSpPr>
                <p:nvPr/>
              </p:nvSpPr>
              <p:spPr bwMode="auto">
                <a:xfrm>
                  <a:off x="25" y="150"/>
                  <a:ext cx="30"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450"/>
                      </a:moveTo>
                      <a:lnTo>
                        <a:pt x="21600" y="21600"/>
                      </a:lnTo>
                      <a:lnTo>
                        <a:pt x="0" y="12150"/>
                      </a:lnTo>
                      <a:lnTo>
                        <a:pt x="0" y="0"/>
                      </a:lnTo>
                      <a:lnTo>
                        <a:pt x="21600" y="9450"/>
                      </a:lnTo>
                      <a:close/>
                      <a:moveTo>
                        <a:pt x="21600" y="945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5" name="AutoShape 292"/>
                <p:cNvSpPr>
                  <a:spLocks/>
                </p:cNvSpPr>
                <p:nvPr/>
              </p:nvSpPr>
              <p:spPr bwMode="auto">
                <a:xfrm>
                  <a:off x="127" y="218"/>
                  <a:ext cx="3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643"/>
                      </a:moveTo>
                      <a:lnTo>
                        <a:pt x="21600" y="21600"/>
                      </a:lnTo>
                      <a:lnTo>
                        <a:pt x="0" y="11571"/>
                      </a:lnTo>
                      <a:lnTo>
                        <a:pt x="0" y="0"/>
                      </a:lnTo>
                      <a:lnTo>
                        <a:pt x="21600" y="9643"/>
                      </a:lnTo>
                      <a:close/>
                      <a:moveTo>
                        <a:pt x="21600" y="964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6" name="AutoShape 293"/>
                <p:cNvSpPr>
                  <a:spLocks/>
                </p:cNvSpPr>
                <p:nvPr/>
              </p:nvSpPr>
              <p:spPr bwMode="auto">
                <a:xfrm>
                  <a:off x="93" y="196"/>
                  <a:ext cx="33"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8894"/>
                      </a:moveTo>
                      <a:lnTo>
                        <a:pt x="21600" y="21600"/>
                      </a:lnTo>
                      <a:lnTo>
                        <a:pt x="0" y="12282"/>
                      </a:lnTo>
                      <a:lnTo>
                        <a:pt x="0" y="0"/>
                      </a:lnTo>
                      <a:lnTo>
                        <a:pt x="21600" y="8894"/>
                      </a:lnTo>
                      <a:close/>
                      <a:moveTo>
                        <a:pt x="21600" y="8894"/>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7" name="AutoShape 294"/>
                <p:cNvSpPr>
                  <a:spLocks/>
                </p:cNvSpPr>
                <p:nvPr/>
              </p:nvSpPr>
              <p:spPr bwMode="auto">
                <a:xfrm>
                  <a:off x="57" y="172"/>
                  <a:ext cx="34"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504"/>
                      </a:moveTo>
                      <a:lnTo>
                        <a:pt x="21600" y="21600"/>
                      </a:lnTo>
                      <a:lnTo>
                        <a:pt x="0" y="11664"/>
                      </a:lnTo>
                      <a:lnTo>
                        <a:pt x="0" y="0"/>
                      </a:lnTo>
                      <a:lnTo>
                        <a:pt x="21600" y="9504"/>
                      </a:lnTo>
                      <a:close/>
                      <a:moveTo>
                        <a:pt x="21600" y="9504"/>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8" name="AutoShape 295"/>
                <p:cNvSpPr>
                  <a:spLocks/>
                </p:cNvSpPr>
                <p:nvPr/>
              </p:nvSpPr>
              <p:spPr bwMode="auto">
                <a:xfrm>
                  <a:off x="25" y="214"/>
                  <a:ext cx="30"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580"/>
                      </a:moveTo>
                      <a:lnTo>
                        <a:pt x="21600" y="21600"/>
                      </a:lnTo>
                      <a:lnTo>
                        <a:pt x="0" y="11902"/>
                      </a:lnTo>
                      <a:lnTo>
                        <a:pt x="0" y="0"/>
                      </a:lnTo>
                      <a:lnTo>
                        <a:pt x="21600" y="10580"/>
                      </a:lnTo>
                      <a:close/>
                      <a:moveTo>
                        <a:pt x="21600" y="1058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19" name="AutoShape 296"/>
                <p:cNvSpPr>
                  <a:spLocks/>
                </p:cNvSpPr>
                <p:nvPr/>
              </p:nvSpPr>
              <p:spPr bwMode="auto">
                <a:xfrm>
                  <a:off x="93" y="264"/>
                  <a:ext cx="33"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600"/>
                      </a:moveTo>
                      <a:lnTo>
                        <a:pt x="21600" y="21600"/>
                      </a:lnTo>
                      <a:lnTo>
                        <a:pt x="0" y="12000"/>
                      </a:lnTo>
                      <a:lnTo>
                        <a:pt x="0" y="0"/>
                      </a:lnTo>
                      <a:lnTo>
                        <a:pt x="21600" y="9600"/>
                      </a:lnTo>
                      <a:close/>
                      <a:moveTo>
                        <a:pt x="21600" y="96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0" name="AutoShape 297"/>
                <p:cNvSpPr>
                  <a:spLocks/>
                </p:cNvSpPr>
                <p:nvPr/>
              </p:nvSpPr>
              <p:spPr bwMode="auto">
                <a:xfrm>
                  <a:off x="57" y="238"/>
                  <a:ext cx="34" cy="5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189"/>
                      </a:moveTo>
                      <a:lnTo>
                        <a:pt x="21600" y="21600"/>
                      </a:lnTo>
                      <a:lnTo>
                        <a:pt x="0" y="11411"/>
                      </a:lnTo>
                      <a:lnTo>
                        <a:pt x="0" y="0"/>
                      </a:lnTo>
                      <a:lnTo>
                        <a:pt x="21600" y="10189"/>
                      </a:lnTo>
                      <a:close/>
                      <a:moveTo>
                        <a:pt x="21600" y="10189"/>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1" name="AutoShape 298"/>
                <p:cNvSpPr>
                  <a:spLocks/>
                </p:cNvSpPr>
                <p:nvPr/>
              </p:nvSpPr>
              <p:spPr bwMode="auto">
                <a:xfrm>
                  <a:off x="25" y="279"/>
                  <a:ext cx="29"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936"/>
                      </a:moveTo>
                      <a:lnTo>
                        <a:pt x="21600" y="21600"/>
                      </a:lnTo>
                      <a:lnTo>
                        <a:pt x="0" y="11232"/>
                      </a:lnTo>
                      <a:lnTo>
                        <a:pt x="0" y="0"/>
                      </a:lnTo>
                      <a:lnTo>
                        <a:pt x="21600" y="9936"/>
                      </a:lnTo>
                      <a:close/>
                      <a:moveTo>
                        <a:pt x="21600" y="9936"/>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2" name="AutoShape 299"/>
                <p:cNvSpPr>
                  <a:spLocks/>
                </p:cNvSpPr>
                <p:nvPr/>
              </p:nvSpPr>
              <p:spPr bwMode="auto">
                <a:xfrm>
                  <a:off x="126" y="359"/>
                  <a:ext cx="40"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314"/>
                      </a:moveTo>
                      <a:lnTo>
                        <a:pt x="21600" y="21600"/>
                      </a:lnTo>
                      <a:lnTo>
                        <a:pt x="0" y="10971"/>
                      </a:lnTo>
                      <a:lnTo>
                        <a:pt x="0" y="0"/>
                      </a:lnTo>
                      <a:lnTo>
                        <a:pt x="21600" y="11314"/>
                      </a:lnTo>
                      <a:close/>
                      <a:moveTo>
                        <a:pt x="21600" y="11314"/>
                      </a:moveTo>
                    </a:path>
                  </a:pathLst>
                </a:custGeom>
                <a:solidFill>
                  <a:srgbClr val="4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3" name="AutoShape 300"/>
                <p:cNvSpPr>
                  <a:spLocks/>
                </p:cNvSpPr>
                <p:nvPr/>
              </p:nvSpPr>
              <p:spPr bwMode="auto">
                <a:xfrm>
                  <a:off x="92" y="332"/>
                  <a:ext cx="32"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683"/>
                      </a:moveTo>
                      <a:lnTo>
                        <a:pt x="21600" y="21600"/>
                      </a:lnTo>
                      <a:lnTo>
                        <a:pt x="0" y="10800"/>
                      </a:lnTo>
                      <a:lnTo>
                        <a:pt x="0" y="0"/>
                      </a:lnTo>
                      <a:lnTo>
                        <a:pt x="21600" y="9683"/>
                      </a:lnTo>
                      <a:close/>
                      <a:moveTo>
                        <a:pt x="21600" y="9683"/>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4" name="AutoShape 301"/>
                <p:cNvSpPr>
                  <a:spLocks/>
                </p:cNvSpPr>
                <p:nvPr/>
              </p:nvSpPr>
              <p:spPr bwMode="auto">
                <a:xfrm>
                  <a:off x="56" y="303"/>
                  <a:ext cx="34"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1186"/>
                      </a:lnTo>
                      <a:lnTo>
                        <a:pt x="0" y="0"/>
                      </a:lnTo>
                      <a:lnTo>
                        <a:pt x="21600" y="10800"/>
                      </a:lnTo>
                      <a:close/>
                      <a:moveTo>
                        <a:pt x="21600" y="10800"/>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5" name="AutoShape 302"/>
                <p:cNvSpPr>
                  <a:spLocks/>
                </p:cNvSpPr>
                <p:nvPr/>
              </p:nvSpPr>
              <p:spPr bwMode="auto">
                <a:xfrm>
                  <a:off x="25" y="343"/>
                  <a:ext cx="29"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165"/>
                      </a:moveTo>
                      <a:lnTo>
                        <a:pt x="21600" y="21600"/>
                      </a:lnTo>
                      <a:lnTo>
                        <a:pt x="0" y="10588"/>
                      </a:lnTo>
                      <a:lnTo>
                        <a:pt x="0" y="0"/>
                      </a:lnTo>
                      <a:lnTo>
                        <a:pt x="21600" y="10165"/>
                      </a:lnTo>
                      <a:close/>
                      <a:moveTo>
                        <a:pt x="21600" y="1016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6" name="AutoShape 303"/>
                <p:cNvSpPr>
                  <a:spLocks/>
                </p:cNvSpPr>
                <p:nvPr/>
              </p:nvSpPr>
              <p:spPr bwMode="auto">
                <a:xfrm>
                  <a:off x="126" y="432"/>
                  <a:ext cx="40"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812"/>
                      </a:moveTo>
                      <a:lnTo>
                        <a:pt x="21600" y="21600"/>
                      </a:lnTo>
                      <a:lnTo>
                        <a:pt x="0" y="10125"/>
                      </a:lnTo>
                      <a:lnTo>
                        <a:pt x="0" y="0"/>
                      </a:lnTo>
                      <a:lnTo>
                        <a:pt x="21600" y="11812"/>
                      </a:lnTo>
                      <a:close/>
                      <a:moveTo>
                        <a:pt x="21600" y="11812"/>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7" name="AutoShape 304"/>
                <p:cNvSpPr>
                  <a:spLocks/>
                </p:cNvSpPr>
                <p:nvPr/>
              </p:nvSpPr>
              <p:spPr bwMode="auto">
                <a:xfrm>
                  <a:off x="92" y="401"/>
                  <a:ext cx="32"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440"/>
                      </a:moveTo>
                      <a:lnTo>
                        <a:pt x="21600" y="21600"/>
                      </a:lnTo>
                      <a:lnTo>
                        <a:pt x="0" y="10440"/>
                      </a:lnTo>
                      <a:lnTo>
                        <a:pt x="0" y="0"/>
                      </a:lnTo>
                      <a:lnTo>
                        <a:pt x="21600" y="10440"/>
                      </a:lnTo>
                      <a:close/>
                      <a:moveTo>
                        <a:pt x="21600" y="10440"/>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8" name="AutoShape 305"/>
                <p:cNvSpPr>
                  <a:spLocks/>
                </p:cNvSpPr>
                <p:nvPr/>
              </p:nvSpPr>
              <p:spPr bwMode="auto">
                <a:xfrm>
                  <a:off x="56" y="368"/>
                  <a:ext cx="34"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520"/>
                      </a:moveTo>
                      <a:lnTo>
                        <a:pt x="21600" y="21600"/>
                      </a:lnTo>
                      <a:lnTo>
                        <a:pt x="0" y="10800"/>
                      </a:lnTo>
                      <a:lnTo>
                        <a:pt x="0" y="0"/>
                      </a:lnTo>
                      <a:lnTo>
                        <a:pt x="21600" y="11520"/>
                      </a:lnTo>
                      <a:close/>
                      <a:moveTo>
                        <a:pt x="21600" y="1152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29" name="AutoShape 306"/>
                <p:cNvSpPr>
                  <a:spLocks/>
                </p:cNvSpPr>
                <p:nvPr/>
              </p:nvSpPr>
              <p:spPr bwMode="auto">
                <a:xfrm>
                  <a:off x="25" y="406"/>
                  <a:ext cx="2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186"/>
                      </a:moveTo>
                      <a:lnTo>
                        <a:pt x="21600" y="21600"/>
                      </a:lnTo>
                      <a:lnTo>
                        <a:pt x="0" y="10800"/>
                      </a:lnTo>
                      <a:lnTo>
                        <a:pt x="0" y="0"/>
                      </a:lnTo>
                      <a:lnTo>
                        <a:pt x="21600" y="11186"/>
                      </a:lnTo>
                      <a:close/>
                      <a:moveTo>
                        <a:pt x="21600" y="11186"/>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0" name="AutoShape 307"/>
                <p:cNvSpPr>
                  <a:spLocks/>
                </p:cNvSpPr>
                <p:nvPr/>
              </p:nvSpPr>
              <p:spPr bwMode="auto">
                <a:xfrm>
                  <a:off x="126" y="503"/>
                  <a:ext cx="40" cy="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726"/>
                      </a:moveTo>
                      <a:lnTo>
                        <a:pt x="21600" y="21600"/>
                      </a:lnTo>
                      <a:lnTo>
                        <a:pt x="0" y="9566"/>
                      </a:lnTo>
                      <a:lnTo>
                        <a:pt x="0" y="0"/>
                      </a:lnTo>
                      <a:lnTo>
                        <a:pt x="21600" y="11726"/>
                      </a:lnTo>
                      <a:close/>
                      <a:moveTo>
                        <a:pt x="21600" y="11726"/>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1" name="AutoShape 308"/>
                <p:cNvSpPr>
                  <a:spLocks/>
                </p:cNvSpPr>
                <p:nvPr/>
              </p:nvSpPr>
              <p:spPr bwMode="auto">
                <a:xfrm>
                  <a:off x="92" y="471"/>
                  <a:ext cx="32"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0452"/>
                      </a:lnTo>
                      <a:lnTo>
                        <a:pt x="0" y="0"/>
                      </a:lnTo>
                      <a:lnTo>
                        <a:pt x="21600" y="10800"/>
                      </a:lnTo>
                      <a:close/>
                      <a:moveTo>
                        <a:pt x="21600" y="10800"/>
                      </a:moveTo>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2" name="AutoShape 309"/>
                <p:cNvSpPr>
                  <a:spLocks/>
                </p:cNvSpPr>
                <p:nvPr/>
              </p:nvSpPr>
              <p:spPr bwMode="auto">
                <a:xfrm>
                  <a:off x="56" y="436"/>
                  <a:ext cx="34"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1845"/>
                      </a:moveTo>
                      <a:lnTo>
                        <a:pt x="21600" y="21600"/>
                      </a:lnTo>
                      <a:lnTo>
                        <a:pt x="0" y="9755"/>
                      </a:lnTo>
                      <a:lnTo>
                        <a:pt x="0" y="0"/>
                      </a:lnTo>
                      <a:lnTo>
                        <a:pt x="21600" y="11845"/>
                      </a:lnTo>
                      <a:close/>
                      <a:moveTo>
                        <a:pt x="21600" y="1184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3" name="AutoShape 310"/>
                <p:cNvSpPr>
                  <a:spLocks/>
                </p:cNvSpPr>
                <p:nvPr/>
              </p:nvSpPr>
              <p:spPr bwMode="auto">
                <a:xfrm>
                  <a:off x="127" y="145"/>
                  <a:ext cx="38"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9200"/>
                      </a:moveTo>
                      <a:lnTo>
                        <a:pt x="21600" y="21600"/>
                      </a:lnTo>
                      <a:lnTo>
                        <a:pt x="0" y="12400"/>
                      </a:lnTo>
                      <a:lnTo>
                        <a:pt x="0" y="0"/>
                      </a:lnTo>
                      <a:lnTo>
                        <a:pt x="21600" y="9200"/>
                      </a:lnTo>
                      <a:close/>
                      <a:moveTo>
                        <a:pt x="21600" y="9200"/>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4" name="AutoShape 311"/>
                <p:cNvSpPr>
                  <a:spLocks/>
                </p:cNvSpPr>
                <p:nvPr/>
              </p:nvSpPr>
              <p:spPr bwMode="auto">
                <a:xfrm>
                  <a:off x="154" y="198"/>
                  <a:ext cx="12"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547"/>
                      </a:moveTo>
                      <a:lnTo>
                        <a:pt x="21600" y="21600"/>
                      </a:lnTo>
                      <a:lnTo>
                        <a:pt x="0" y="17053"/>
                      </a:lnTo>
                      <a:lnTo>
                        <a:pt x="0" y="0"/>
                      </a:lnTo>
                      <a:lnTo>
                        <a:pt x="21600" y="4547"/>
                      </a:lnTo>
                      <a:close/>
                      <a:moveTo>
                        <a:pt x="21600" y="4547"/>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5" name="AutoShape 312"/>
                <p:cNvSpPr>
                  <a:spLocks/>
                </p:cNvSpPr>
                <p:nvPr/>
              </p:nvSpPr>
              <p:spPr bwMode="auto">
                <a:xfrm>
                  <a:off x="127" y="289"/>
                  <a:ext cx="3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055"/>
                      </a:moveTo>
                      <a:lnTo>
                        <a:pt x="21600" y="21600"/>
                      </a:lnTo>
                      <a:lnTo>
                        <a:pt x="0" y="11172"/>
                      </a:lnTo>
                      <a:lnTo>
                        <a:pt x="0" y="0"/>
                      </a:lnTo>
                      <a:lnTo>
                        <a:pt x="21600" y="10055"/>
                      </a:lnTo>
                      <a:close/>
                      <a:moveTo>
                        <a:pt x="21600" y="10055"/>
                      </a:moveTo>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6" name="Rectangle 313"/>
                <p:cNvSpPr>
                  <a:spLocks/>
                </p:cNvSpPr>
                <p:nvPr/>
              </p:nvSpPr>
              <p:spPr bwMode="auto">
                <a:xfrm>
                  <a:off x="165" y="467"/>
                  <a:ext cx="18" cy="32"/>
                </a:xfrm>
                <a:prstGeom prst="rect">
                  <a:avLst/>
                </a:prstGeom>
                <a:solidFill>
                  <a:srgbClr val="6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7" name="AutoShape 314"/>
                <p:cNvSpPr>
                  <a:spLocks/>
                </p:cNvSpPr>
                <p:nvPr/>
              </p:nvSpPr>
              <p:spPr bwMode="auto">
                <a:xfrm>
                  <a:off x="0" y="0"/>
                  <a:ext cx="278" cy="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9246" y="1641"/>
                      </a:lnTo>
                      <a:lnTo>
                        <a:pt x="21600" y="20506"/>
                      </a:lnTo>
                      <a:lnTo>
                        <a:pt x="13053" y="21600"/>
                      </a:lnTo>
                      <a:lnTo>
                        <a:pt x="0" y="0"/>
                      </a:lnTo>
                      <a:close/>
                      <a:moveTo>
                        <a:pt x="0" y="0"/>
                      </a:move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8" name="AutoShape 315"/>
                <p:cNvSpPr>
                  <a:spLocks/>
                </p:cNvSpPr>
                <p:nvPr/>
              </p:nvSpPr>
              <p:spPr bwMode="auto">
                <a:xfrm>
                  <a:off x="169" y="73"/>
                  <a:ext cx="108"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0" y="366"/>
                      </a:moveTo>
                      <a:lnTo>
                        <a:pt x="21600" y="0"/>
                      </a:lnTo>
                      <a:lnTo>
                        <a:pt x="21600" y="21600"/>
                      </a:lnTo>
                      <a:lnTo>
                        <a:pt x="0" y="21600"/>
                      </a:lnTo>
                      <a:lnTo>
                        <a:pt x="200" y="366"/>
                      </a:lnTo>
                      <a:close/>
                      <a:moveTo>
                        <a:pt x="200" y="366"/>
                      </a:move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9239" name="AutoShape 316"/>
                <p:cNvSpPr>
                  <a:spLocks/>
                </p:cNvSpPr>
                <p:nvPr/>
              </p:nvSpPr>
              <p:spPr bwMode="auto">
                <a:xfrm>
                  <a:off x="1" y="0"/>
                  <a:ext cx="172" cy="1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0" y="7420"/>
                      </a:lnTo>
                      <a:lnTo>
                        <a:pt x="21600" y="21600"/>
                      </a:lnTo>
                      <a:lnTo>
                        <a:pt x="21600" y="12037"/>
                      </a:lnTo>
                      <a:lnTo>
                        <a:pt x="0" y="0"/>
                      </a:lnTo>
                      <a:close/>
                      <a:moveTo>
                        <a:pt x="0" y="0"/>
                      </a:moveTo>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grpSp>
          <p:sp>
            <p:nvSpPr>
              <p:cNvPr id="39129" name="Line 317"/>
              <p:cNvSpPr>
                <a:spLocks noChangeShapeType="1"/>
              </p:cNvSpPr>
              <p:nvPr/>
            </p:nvSpPr>
            <p:spPr bwMode="auto">
              <a:xfrm>
                <a:off x="2094" y="712"/>
                <a:ext cx="40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grpSp>
        <p:grpSp>
          <p:nvGrpSpPr>
            <p:cNvPr id="38917" name="Group 318"/>
            <p:cNvGrpSpPr>
              <a:grpSpLocks/>
            </p:cNvGrpSpPr>
            <p:nvPr/>
          </p:nvGrpSpPr>
          <p:grpSpPr bwMode="auto">
            <a:xfrm>
              <a:off x="3746500" y="8624888"/>
              <a:ext cx="5722938" cy="558800"/>
              <a:chOff x="0" y="18"/>
              <a:chExt cx="3605" cy="352"/>
            </a:xfrm>
          </p:grpSpPr>
          <p:sp>
            <p:nvSpPr>
              <p:cNvPr id="38919" name="Rectangle 319"/>
              <p:cNvSpPr>
                <a:spLocks/>
              </p:cNvSpPr>
              <p:nvPr/>
            </p:nvSpPr>
            <p:spPr bwMode="auto">
              <a:xfrm>
                <a:off x="2816" y="69"/>
                <a:ext cx="40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mic Sans MS" charset="0"/>
                    <a:ea typeface="ヒラギノ角ゴ ProN W3" charset="0"/>
                    <a:cs typeface="Comic Sans MS" charset="0"/>
                    <a:sym typeface="Comic Sans MS" charset="0"/>
                  </a:rPr>
                  <a:t>Internet</a:t>
                </a:r>
              </a:p>
            </p:txBody>
          </p:sp>
          <p:sp>
            <p:nvSpPr>
              <p:cNvPr id="38920" name="Rectangle 320"/>
              <p:cNvSpPr>
                <a:spLocks/>
              </p:cNvSpPr>
              <p:nvPr/>
            </p:nvSpPr>
            <p:spPr bwMode="auto">
              <a:xfrm>
                <a:off x="524" y="50"/>
                <a:ext cx="9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mic Sans MS" charset="0"/>
                    <a:ea typeface="ヒラギノ角ゴ ProN W3" charset="0"/>
                    <a:cs typeface="Comic Sans MS" charset="0"/>
                    <a:sym typeface="Comic Sans MS" charset="0"/>
                  </a:rPr>
                  <a:t>privately administered</a:t>
                </a:r>
              </a:p>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mic Sans MS" charset="0"/>
                    <a:ea typeface="ヒラギノ角ゴ ProN W3" charset="0"/>
                    <a:cs typeface="Comic Sans MS" charset="0"/>
                    <a:sym typeface="Comic Sans MS" charset="0"/>
                  </a:rPr>
                  <a:t>222.22/16</a:t>
                </a:r>
              </a:p>
            </p:txBody>
          </p:sp>
          <p:sp>
            <p:nvSpPr>
              <p:cNvPr id="38921" name="Line 321"/>
              <p:cNvSpPr>
                <a:spLocks noChangeShapeType="1"/>
              </p:cNvSpPr>
              <p:nvPr/>
            </p:nvSpPr>
            <p:spPr bwMode="auto">
              <a:xfrm rot="10800000" flipH="1">
                <a:off x="1837" y="119"/>
                <a:ext cx="156" cy="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2" name="Line 322"/>
              <p:cNvSpPr>
                <a:spLocks noChangeShapeType="1"/>
              </p:cNvSpPr>
              <p:nvPr/>
            </p:nvSpPr>
            <p:spPr bwMode="auto">
              <a:xfrm flipH="1">
                <a:off x="0" y="142"/>
                <a:ext cx="2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3" name="Line 323"/>
              <p:cNvSpPr>
                <a:spLocks noChangeShapeType="1"/>
              </p:cNvSpPr>
              <p:nvPr/>
            </p:nvSpPr>
            <p:spPr bwMode="auto">
              <a:xfrm>
                <a:off x="8" y="33"/>
                <a:ext cx="1" cy="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4" name="Line 324"/>
              <p:cNvSpPr>
                <a:spLocks noChangeShapeType="1"/>
              </p:cNvSpPr>
              <p:nvPr/>
            </p:nvSpPr>
            <p:spPr bwMode="auto">
              <a:xfrm>
                <a:off x="1978" y="25"/>
                <a:ext cx="1" cy="2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5" name="Line 325"/>
              <p:cNvSpPr>
                <a:spLocks noChangeShapeType="1"/>
              </p:cNvSpPr>
              <p:nvPr/>
            </p:nvSpPr>
            <p:spPr bwMode="auto">
              <a:xfrm flipH="1">
                <a:off x="1985" y="117"/>
                <a:ext cx="716" cy="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6" name="Line 326"/>
              <p:cNvSpPr>
                <a:spLocks noChangeShapeType="1"/>
              </p:cNvSpPr>
              <p:nvPr/>
            </p:nvSpPr>
            <p:spPr bwMode="auto">
              <a:xfrm>
                <a:off x="3604" y="18"/>
                <a:ext cx="1"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7" name="Line 327"/>
              <p:cNvSpPr>
                <a:spLocks noChangeShapeType="1"/>
              </p:cNvSpPr>
              <p:nvPr/>
            </p:nvSpPr>
            <p:spPr bwMode="auto">
              <a:xfrm>
                <a:off x="3332" y="111"/>
                <a:ext cx="26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38928" name="Rectangle 328"/>
              <p:cNvSpPr>
                <a:spLocks/>
              </p:cNvSpPr>
              <p:nvPr/>
            </p:nvSpPr>
            <p:spPr bwMode="auto">
              <a:xfrm>
                <a:off x="441" y="249"/>
                <a:ext cx="3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ヒラギノ角ゴ ProN W3" charset="0"/>
                  <a:cs typeface="Comic Sans MS" charset="0"/>
                  <a:sym typeface="Comic Sans MS" charset="0"/>
                </a:endParaRPr>
              </a:p>
            </p:txBody>
          </p:sp>
        </p:grpSp>
      </p:grpSp>
      <p:sp>
        <p:nvSpPr>
          <p:cNvPr id="38918" name="Rectangle 329"/>
          <p:cNvSpPr>
            <a:spLocks/>
          </p:cNvSpPr>
          <p:nvPr/>
        </p:nvSpPr>
        <p:spPr bwMode="auto">
          <a:xfrm>
            <a:off x="241300" y="2133600"/>
            <a:ext cx="127635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marR="0" lvl="0" indent="0" algn="l" defTabSz="914400" rtl="0" eaLnBrk="1" fontAlgn="base" latinLnBrk="0" hangingPunct="1">
              <a:lnSpc>
                <a:spcPct val="100000"/>
              </a:lnSpc>
              <a:spcBef>
                <a:spcPct val="0"/>
              </a:spcBef>
              <a:spcAft>
                <a:spcPct val="0"/>
              </a:spcAft>
              <a:buClr>
                <a:srgbClr val="000080"/>
              </a:buClr>
              <a:buSzPct val="125000"/>
              <a:buFont typeface="Arial" charset="0"/>
              <a:buChar char="•"/>
              <a:tabLst/>
              <a:defRPr/>
            </a:pPr>
            <a:r>
              <a:rPr kumimoji="0" lang="en-US" altLang="en-US" sz="3600" b="1" i="0" u="none" strike="noStrike" kern="1200" cap="none" spc="0" normalizeH="0" baseline="0" noProof="0" dirty="0">
                <a:ln>
                  <a:noFill/>
                </a:ln>
                <a:solidFill>
                  <a:srgbClr val="000000"/>
                </a:solidFill>
                <a:effectLst/>
                <a:uLnTx/>
                <a:uFillTx/>
                <a:latin typeface="Gill Sans" charset="0"/>
                <a:ea typeface="ヒラギノ角ゴ ProN W3"/>
                <a:cs typeface="Arial" pitchFamily="34" charset="0"/>
                <a:sym typeface="Gill Sans" charset="0"/>
              </a:rPr>
              <a:t>Firewalls enforces security between networks of different security policies</a:t>
            </a:r>
            <a:endParaRPr kumimoji="0" lang="en-US" sz="3600" b="0" i="0" u="none" strike="noStrike" kern="1200" cap="none" spc="0" normalizeH="0" baseline="0" noProof="0" dirty="0">
              <a:ln>
                <a:noFill/>
              </a:ln>
              <a:solidFill>
                <a:srgbClr val="000000"/>
              </a:solidFill>
              <a:effectLst/>
              <a:uLnTx/>
              <a:uFillTx/>
              <a:latin typeface="Arial" charset="0"/>
              <a:ea typeface="ヒラギノ角ゴ ProN W3" charset="0"/>
              <a:cs typeface="Arial" charset="0"/>
              <a:sym typeface="Arial" charset="0"/>
            </a:endParaRPr>
          </a:p>
          <a:p>
            <a:pPr marL="39688" marR="0" lvl="0" indent="0" algn="l" defTabSz="914400" rtl="0" eaLnBrk="1" fontAlgn="base" latinLnBrk="0" hangingPunct="1">
              <a:lnSpc>
                <a:spcPct val="100000"/>
              </a:lnSpc>
              <a:spcBef>
                <a:spcPct val="0"/>
              </a:spcBef>
              <a:spcAft>
                <a:spcPct val="0"/>
              </a:spcAft>
              <a:buClr>
                <a:srgbClr val="000080"/>
              </a:buClr>
              <a:buSzPct val="125000"/>
              <a:buFont typeface="Arial" charset="0"/>
              <a:buChar char="•"/>
              <a:tabLst/>
              <a:defRPr/>
            </a:pPr>
            <a:r>
              <a:rPr kumimoji="0" lang="en-US" sz="3600" b="0" i="0" u="none" strike="noStrike" kern="1200" cap="none" spc="0" normalizeH="0" baseline="0" noProof="0" dirty="0">
                <a:ln>
                  <a:noFill/>
                </a:ln>
                <a:solidFill>
                  <a:srgbClr val="000000"/>
                </a:solidFill>
                <a:effectLst/>
                <a:uLnTx/>
                <a:uFillTx/>
                <a:latin typeface="Arial" charset="0"/>
                <a:ea typeface="ヒラギノ角ゴ ProN W3" charset="0"/>
                <a:cs typeface="Arial" charset="0"/>
                <a:sym typeface="Arial" charset="0"/>
              </a:rPr>
              <a:t>Data firewall isolates an organization</a:t>
            </a:r>
            <a:r>
              <a:rPr kumimoji="0" lang="ja-JP" altLang="en-US" sz="3600" b="0" i="0" u="none" strike="noStrike" kern="1200" cap="none" spc="0" normalizeH="0" baseline="0" noProof="0" dirty="0">
                <a:ln>
                  <a:noFill/>
                </a:ln>
                <a:solidFill>
                  <a:srgbClr val="000000"/>
                </a:solidFill>
                <a:effectLst/>
                <a:uLnTx/>
                <a:uFillTx/>
                <a:latin typeface="Arial" charset="0"/>
                <a:ea typeface="ヒラギノ角ゴ ProN W3" charset="0"/>
                <a:cs typeface="Arial" charset="0"/>
                <a:sym typeface="Arial" charset="0"/>
              </a:rPr>
              <a:t>’</a:t>
            </a:r>
            <a:r>
              <a:rPr kumimoji="0" lang="en-US" altLang="ja-JP" sz="3600" b="0" i="0" u="none" strike="noStrike" kern="1200" cap="none" spc="0" normalizeH="0" baseline="0" noProof="0" dirty="0">
                <a:ln>
                  <a:noFill/>
                </a:ln>
                <a:solidFill>
                  <a:srgbClr val="000000"/>
                </a:solidFill>
                <a:effectLst/>
                <a:uLnTx/>
                <a:uFillTx/>
                <a:latin typeface="Arial" charset="0"/>
                <a:ea typeface="ヒラギノ角ゴ ProN W3" charset="0"/>
                <a:cs typeface="Arial" charset="0"/>
                <a:sym typeface="Arial" charset="0"/>
              </a:rPr>
              <a:t>s internal net from an untrusted network such as the Internet, allowing some packets to pass and blocking others.</a:t>
            </a:r>
          </a:p>
        </p:txBody>
      </p:sp>
    </p:spTree>
    <p:extLst>
      <p:ext uri="{BB962C8B-B14F-4D97-AF65-F5344CB8AC3E}">
        <p14:creationId xmlns:p14="http://schemas.microsoft.com/office/powerpoint/2010/main" val="2458764597"/>
      </p:ext>
    </p:extLst>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atin typeface="Arial" charset="0"/>
              </a:rPr>
              <a:t>What can I do with netfilter/iptables? </a:t>
            </a:r>
          </a:p>
        </p:txBody>
      </p:sp>
      <p:sp>
        <p:nvSpPr>
          <p:cNvPr id="3" name="Content Placeholder 2"/>
          <p:cNvSpPr>
            <a:spLocks noGrp="1"/>
          </p:cNvSpPr>
          <p:nvPr>
            <p:ph idx="1"/>
          </p:nvPr>
        </p:nvSpPr>
        <p:spPr>
          <a:xfrm>
            <a:off x="571500" y="1968500"/>
            <a:ext cx="12128500" cy="7632700"/>
          </a:xfrm>
        </p:spPr>
        <p:txBody>
          <a:bodyPr/>
          <a:lstStyle/>
          <a:p>
            <a:pPr marL="457200" indent="-457200">
              <a:lnSpc>
                <a:spcPct val="90000"/>
              </a:lnSpc>
              <a:defRPr/>
            </a:pPr>
            <a:r>
              <a:rPr lang="en-US" sz="2800" dirty="0">
                <a:ea typeface="+mn-ea"/>
                <a:cs typeface="+mn-cs"/>
              </a:rPr>
              <a:t>Build internet firewalls based on stateless and </a:t>
            </a:r>
            <a:r>
              <a:rPr lang="en-US" sz="2800" dirty="0" err="1">
                <a:ea typeface="+mn-ea"/>
                <a:cs typeface="+mn-cs"/>
              </a:rPr>
              <a:t>stateful</a:t>
            </a:r>
            <a:r>
              <a:rPr lang="en-US" sz="2800" dirty="0">
                <a:ea typeface="+mn-ea"/>
                <a:cs typeface="+mn-cs"/>
              </a:rPr>
              <a:t> packet filtering </a:t>
            </a:r>
          </a:p>
          <a:p>
            <a:pPr marL="457200" indent="-457200">
              <a:lnSpc>
                <a:spcPct val="90000"/>
              </a:lnSpc>
              <a:defRPr/>
            </a:pPr>
            <a:r>
              <a:rPr lang="en-US" sz="2800" dirty="0">
                <a:ea typeface="+mn-ea"/>
                <a:cs typeface="+mn-cs"/>
              </a:rPr>
              <a:t>Use NAT and masquerading for sharing internet access if you don't have enough public IP addresses. (SNAT service; outgoing traffic/internal initiated) </a:t>
            </a:r>
          </a:p>
          <a:p>
            <a:pPr marL="457200" indent="-457200">
              <a:lnSpc>
                <a:spcPct val="90000"/>
              </a:lnSpc>
              <a:defRPr/>
            </a:pPr>
            <a:r>
              <a:rPr lang="en-US" sz="2800" dirty="0">
                <a:ea typeface="+mn-ea"/>
                <a:cs typeface="+mn-cs"/>
              </a:rPr>
              <a:t>Use NAT to implement transparent proxies. Here it means clients does not know how and where the request is served. (DNAT service; incoming traffic/external requests)</a:t>
            </a:r>
          </a:p>
          <a:p>
            <a:pPr marL="457200" indent="-457200">
              <a:lnSpc>
                <a:spcPct val="90000"/>
              </a:lnSpc>
              <a:defRPr/>
            </a:pPr>
            <a:r>
              <a:rPr lang="en-US" sz="2800" dirty="0">
                <a:ea typeface="+mn-ea"/>
                <a:cs typeface="+mn-cs"/>
              </a:rPr>
              <a:t>Aid the </a:t>
            </a:r>
            <a:r>
              <a:rPr lang="en-US" sz="2800" dirty="0" err="1">
                <a:ea typeface="+mn-ea"/>
                <a:cs typeface="+mn-cs"/>
              </a:rPr>
              <a:t>tc</a:t>
            </a:r>
            <a:r>
              <a:rPr lang="en-US" sz="2800" dirty="0">
                <a:ea typeface="+mn-ea"/>
                <a:cs typeface="+mn-cs"/>
              </a:rPr>
              <a:t> (traffic control) and iproute2 (utility for controlling TCP/UDP networking  and traffic control) systems to build sophisticated </a:t>
            </a:r>
            <a:r>
              <a:rPr lang="en-US" sz="2800" dirty="0" err="1">
                <a:ea typeface="+mn-ea"/>
                <a:cs typeface="+mn-cs"/>
              </a:rPr>
              <a:t>QoS</a:t>
            </a:r>
            <a:r>
              <a:rPr lang="en-US" sz="2800" dirty="0">
                <a:ea typeface="+mn-ea"/>
                <a:cs typeface="+mn-cs"/>
              </a:rPr>
              <a:t> and policy-based routing </a:t>
            </a:r>
          </a:p>
          <a:p>
            <a:pPr marL="457200" lvl="1" indent="-457200">
              <a:lnSpc>
                <a:spcPct val="90000"/>
              </a:lnSpc>
              <a:buFont typeface="Gill Sans" charset="0"/>
              <a:buChar char="•"/>
              <a:defRPr/>
            </a:pPr>
            <a:r>
              <a:rPr lang="en-US" sz="2800" dirty="0">
                <a:ea typeface="+mn-ea"/>
                <a:cs typeface="+mn-cs"/>
              </a:rPr>
              <a:t>Do further packet manipulation (mangling) like altering bits of the IP header</a:t>
            </a:r>
          </a:p>
          <a:p>
            <a:pPr marL="914400" lvl="1" indent="-457200">
              <a:lnSpc>
                <a:spcPct val="90000"/>
              </a:lnSpc>
              <a:defRPr/>
            </a:pPr>
            <a:r>
              <a:rPr lang="en-US" sz="2800" dirty="0">
                <a:ea typeface="+mn-ea"/>
                <a:cs typeface="+mn-cs"/>
              </a:rPr>
              <a:t>Type of Service (TOS; 2</a:t>
            </a:r>
            <a:r>
              <a:rPr lang="en-US" sz="2800" baseline="30000" dirty="0">
                <a:ea typeface="+mn-ea"/>
                <a:cs typeface="+mn-cs"/>
              </a:rPr>
              <a:t>nd</a:t>
            </a:r>
            <a:r>
              <a:rPr lang="en-US" sz="2800" dirty="0">
                <a:ea typeface="+mn-ea"/>
                <a:cs typeface="+mn-cs"/>
              </a:rPr>
              <a:t> Byte in IP header for </a:t>
            </a:r>
            <a:r>
              <a:rPr lang="en-US" sz="2800" dirty="0" err="1">
                <a:ea typeface="+mn-ea"/>
                <a:cs typeface="+mn-cs"/>
              </a:rPr>
              <a:t>QoS</a:t>
            </a:r>
            <a:r>
              <a:rPr lang="en-US" sz="2800" dirty="0">
                <a:ea typeface="+mn-ea"/>
                <a:cs typeface="+mn-cs"/>
              </a:rPr>
              <a:t> </a:t>
            </a:r>
            <a:r>
              <a:rPr lang="en-US" sz="2800" dirty="0">
                <a:ea typeface="+mn-ea"/>
                <a:cs typeface="+mn-cs"/>
                <a:hlinkClick r:id="rId2"/>
              </a:rPr>
              <a:t>RFC791</a:t>
            </a:r>
            <a:r>
              <a:rPr lang="en-US" sz="2800" dirty="0">
                <a:ea typeface="+mn-ea"/>
                <a:cs typeface="+mn-cs"/>
              </a:rPr>
              <a:t>)</a:t>
            </a:r>
          </a:p>
          <a:p>
            <a:pPr marL="914400" lvl="1" indent="-457200">
              <a:lnSpc>
                <a:spcPct val="90000"/>
              </a:lnSpc>
              <a:defRPr/>
            </a:pPr>
            <a:r>
              <a:rPr lang="en-US" sz="2800" dirty="0">
                <a:ea typeface="+mn-ea"/>
                <a:cs typeface="+mn-cs"/>
              </a:rPr>
              <a:t>Differential Service Control Point (DSCP upper 6bits of TOS field; </a:t>
            </a:r>
            <a:r>
              <a:rPr lang="en-US" sz="2800" dirty="0">
                <a:ea typeface="+mn-ea"/>
                <a:cs typeface="+mn-cs"/>
                <a:hlinkClick r:id="rId3"/>
              </a:rPr>
              <a:t>RFC2474</a:t>
            </a:r>
            <a:r>
              <a:rPr lang="en-US" sz="2800" dirty="0">
                <a:ea typeface="+mn-ea"/>
                <a:cs typeface="+mn-cs"/>
              </a:rPr>
              <a:t>)</a:t>
            </a:r>
          </a:p>
          <a:p>
            <a:pPr marL="914400" lvl="1" indent="-457200">
              <a:lnSpc>
                <a:spcPct val="90000"/>
              </a:lnSpc>
              <a:defRPr/>
            </a:pPr>
            <a:r>
              <a:rPr lang="en-US" sz="2800" dirty="0">
                <a:ea typeface="+mn-ea"/>
                <a:cs typeface="+mn-cs"/>
              </a:rPr>
              <a:t>Explicit Congestion Notification (ECN bit 6 and 7 of TOS field; </a:t>
            </a:r>
            <a:r>
              <a:rPr lang="en-US" sz="2800" dirty="0">
                <a:ea typeface="+mn-ea"/>
                <a:cs typeface="+mn-cs"/>
                <a:hlinkClick r:id="rId4"/>
              </a:rPr>
              <a:t>RFC3168</a:t>
            </a:r>
            <a:r>
              <a:rPr lang="en-US" sz="2800" dirty="0">
                <a:ea typeface="+mn-ea"/>
                <a:cs typeface="+mn-cs"/>
              </a:rPr>
              <a:t>) </a:t>
            </a:r>
          </a:p>
          <a:p>
            <a:pPr>
              <a:defRPr/>
            </a:pPr>
            <a:endParaRPr lang="en-US" sz="2800" dirty="0">
              <a:ea typeface="+mn-ea"/>
              <a:cs typeface="+mn-cs"/>
            </a:endParaRPr>
          </a:p>
        </p:txBody>
      </p:sp>
      <p:sp>
        <p:nvSpPr>
          <p:cNvPr id="73731"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7E76BA0-4D61-184D-A714-DC37C8D9FAD1}" type="slidenum">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4991270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7586"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IPtables Table types</a:t>
            </a:r>
          </a:p>
        </p:txBody>
      </p:sp>
      <p:sp>
        <p:nvSpPr>
          <p:cNvPr id="67587" name="Rectangle 5"/>
          <p:cNvSpPr>
            <a:spLocks noGrp="1" noChangeArrowheads="1"/>
          </p:cNvSpPr>
          <p:nvPr>
            <p:ph type="body" idx="1"/>
          </p:nvPr>
        </p:nvSpPr>
        <p:spPr>
          <a:xfrm>
            <a:off x="482600" y="1981200"/>
            <a:ext cx="12128500" cy="7772400"/>
          </a:xfrm>
        </p:spPr>
        <p:txBody>
          <a:bodyPr>
            <a:normAutofit lnSpcReduction="10000"/>
          </a:bodyPr>
          <a:lstStyle/>
          <a:p>
            <a:pPr eaLnBrk="1" hangingPunct="1"/>
            <a:r>
              <a:rPr lang="en-US" sz="3200" dirty="0">
                <a:latin typeface="Arial" charset="0"/>
                <a:ea typeface="ヒラギノ角ゴ ProN W3" charset="0"/>
                <a:cs typeface="ヒラギノ角ゴ ProN W3" charset="0"/>
              </a:rPr>
              <a:t>FILTER:	</a:t>
            </a:r>
          </a:p>
          <a:p>
            <a:pPr lvl="1" eaLnBrk="1" hangingPunct="1"/>
            <a:r>
              <a:rPr lang="en-US" sz="3200" dirty="0">
                <a:latin typeface="Arial" charset="0"/>
                <a:ea typeface="ヒラギノ角ゴ ProN W3" charset="0"/>
                <a:cs typeface="ヒラギノ角ゴ ProN W3" charset="0"/>
              </a:rPr>
              <a:t>What we have been talking about so far!</a:t>
            </a:r>
          </a:p>
          <a:p>
            <a:pPr lvl="1" eaLnBrk="1" hangingPunct="1"/>
            <a:r>
              <a:rPr lang="en-US" sz="3200" dirty="0">
                <a:latin typeface="Arial" charset="0"/>
                <a:ea typeface="ヒラギノ角ゴ ProN W3" charset="0"/>
                <a:cs typeface="ヒラギノ角ゴ ProN W3" charset="0"/>
              </a:rPr>
              <a:t>3 chain types: INPUT, OUTPUT, and FORWARD</a:t>
            </a:r>
          </a:p>
          <a:p>
            <a:pPr eaLnBrk="1" hangingPunct="1"/>
            <a:endParaRPr lang="en-US" sz="3200" dirty="0">
              <a:latin typeface="Arial" charset="0"/>
              <a:ea typeface="ヒラギノ角ゴ ProN W3" charset="0"/>
              <a:cs typeface="ヒラギノ角ゴ ProN W3" charset="0"/>
            </a:endParaRPr>
          </a:p>
          <a:p>
            <a:pPr eaLnBrk="1" hangingPunct="1"/>
            <a:r>
              <a:rPr lang="en-US" sz="3200" dirty="0">
                <a:latin typeface="Arial" charset="0"/>
                <a:ea typeface="ヒラギノ角ゴ ProN W3" charset="0"/>
                <a:cs typeface="ヒラギノ角ゴ ProN W3" charset="0"/>
              </a:rPr>
              <a:t>NAT:</a:t>
            </a:r>
          </a:p>
          <a:p>
            <a:pPr lvl="1" eaLnBrk="1" hangingPunct="1"/>
            <a:r>
              <a:rPr lang="en-US" sz="3200" dirty="0">
                <a:latin typeface="Arial" charset="0"/>
                <a:ea typeface="ヒラギノ角ゴ ProN W3" charset="0"/>
                <a:cs typeface="ヒラギノ角ゴ ProN W3" charset="0"/>
              </a:rPr>
              <a:t>Hide internal network hosts from outside world. Outside world only sees the gateway</a:t>
            </a:r>
            <a:r>
              <a:rPr lang="ja-JP" altLang="en-US" sz="3200" dirty="0">
                <a:latin typeface="Arial" charset="0"/>
                <a:ea typeface="ヒラギノ角ゴ ProN W3" charset="0"/>
                <a:cs typeface="ヒラギノ角ゴ ProN W3" charset="0"/>
              </a:rPr>
              <a:t>’</a:t>
            </a:r>
            <a:r>
              <a:rPr lang="en-US" altLang="ja-JP" sz="3200" dirty="0">
                <a:latin typeface="Arial" charset="0"/>
                <a:ea typeface="ヒラギノ角ゴ ProN W3" charset="0"/>
                <a:cs typeface="ヒラギノ角ゴ ProN W3" charset="0"/>
              </a:rPr>
              <a:t>s external IP address, and no other internal IP addresses</a:t>
            </a:r>
          </a:p>
          <a:p>
            <a:pPr lvl="1" eaLnBrk="1" hangingPunct="1"/>
            <a:r>
              <a:rPr lang="en-US" sz="3200" dirty="0">
                <a:latin typeface="Arial" charset="0"/>
                <a:ea typeface="ヒラギノ角ゴ ProN W3" charset="0"/>
                <a:cs typeface="ヒラギノ角ゴ ProN W3" charset="0"/>
              </a:rPr>
              <a:t>PREROUTING, POSTROUTING, and others</a:t>
            </a:r>
          </a:p>
          <a:p>
            <a:pPr eaLnBrk="1" hangingPunct="1"/>
            <a:endParaRPr lang="en-US" sz="3200" dirty="0">
              <a:latin typeface="Arial" charset="0"/>
              <a:ea typeface="ヒラギノ角ゴ ProN W3" charset="0"/>
              <a:cs typeface="ヒラギノ角ゴ ProN W3" charset="0"/>
            </a:endParaRPr>
          </a:p>
          <a:p>
            <a:pPr eaLnBrk="1" hangingPunct="1"/>
            <a:r>
              <a:rPr lang="en-US" sz="3200" dirty="0">
                <a:latin typeface="Arial" charset="0"/>
                <a:ea typeface="ヒラギノ角ゴ ProN W3" charset="0"/>
                <a:cs typeface="ヒラギノ角ゴ ProN W3" charset="0"/>
              </a:rPr>
              <a:t>MANGLE</a:t>
            </a:r>
          </a:p>
          <a:p>
            <a:pPr lvl="1" eaLnBrk="1" hangingPunct="1"/>
            <a:r>
              <a:rPr lang="en-US" altLang="ja-JP" sz="3200" dirty="0">
                <a:latin typeface="Arial" charset="0"/>
                <a:ea typeface="ヒラギノ角ゴ ProN W3" charset="0"/>
                <a:cs typeface="ヒラギノ角ゴ ProN W3" charset="0"/>
              </a:rPr>
              <a:t>Used for packet</a:t>
            </a:r>
          </a:p>
          <a:p>
            <a:pPr marL="228600" lvl="1" indent="0" eaLnBrk="1" hangingPunct="1">
              <a:buNone/>
            </a:pPr>
            <a:r>
              <a:rPr lang="en-US" altLang="ja-JP" sz="3200" dirty="0">
                <a:latin typeface="Arial" charset="0"/>
                <a:ea typeface="ヒラギノ角ゴ ProN W3" charset="0"/>
                <a:cs typeface="ヒラギノ角ゴ ProN W3" charset="0"/>
              </a:rPr>
              <a:t>alterations</a:t>
            </a:r>
          </a:p>
          <a:p>
            <a:pPr marL="228600" lvl="1" indent="0" eaLnBrk="1" hangingPunct="1">
              <a:buNone/>
            </a:pPr>
            <a:endParaRPr lang="en-US" altLang="ja-JP" sz="3200" dirty="0">
              <a:latin typeface="Arial" charset="0"/>
              <a:ea typeface="ヒラギノ角ゴ ProN W3" charset="0"/>
              <a:cs typeface="ヒラギノ角ゴ ProN W3" charset="0"/>
            </a:endParaRPr>
          </a:p>
          <a:p>
            <a:pPr eaLnBrk="1" hangingPunct="1"/>
            <a:r>
              <a:rPr lang="en-US" sz="3200" dirty="0">
                <a:latin typeface="Arial" charset="0"/>
                <a:ea typeface="ヒラギノ角ゴ ProN W3" charset="0"/>
                <a:cs typeface="ヒラギノ角ゴ ProN W3" charset="0"/>
              </a:rPr>
              <a:t>RAW</a:t>
            </a:r>
          </a:p>
          <a:p>
            <a:pPr lvl="1" eaLnBrk="1" hangingPunct="1"/>
            <a:r>
              <a:rPr lang="en-US" sz="3200" dirty="0">
                <a:latin typeface="Arial" charset="0"/>
                <a:ea typeface="ヒラギノ角ゴ ProN W3" charset="0"/>
                <a:cs typeface="ヒラギノ角ゴ ProN W3" charset="0"/>
              </a:rPr>
              <a:t>Used for removing packets</a:t>
            </a:r>
          </a:p>
          <a:p>
            <a:pPr marL="228600" lvl="1" indent="0" eaLnBrk="1" hangingPunct="1">
              <a:buNone/>
            </a:pPr>
            <a:r>
              <a:rPr lang="en-US" sz="3200" dirty="0">
                <a:latin typeface="Arial" charset="0"/>
                <a:ea typeface="ヒラギノ角ゴ ProN W3" charset="0"/>
                <a:cs typeface="ヒラギノ角ゴ ProN W3" charset="0"/>
              </a:rPr>
              <a:t>from connection tracking</a:t>
            </a:r>
          </a:p>
          <a:p>
            <a:pPr marL="228600" lvl="1" indent="0" eaLnBrk="1" hangingPunct="1">
              <a:buNone/>
            </a:pPr>
            <a:endParaRPr lang="en-US" altLang="ja-JP" sz="3200" dirty="0">
              <a:latin typeface="Arial" charset="0"/>
              <a:ea typeface="ヒラギノ角ゴ ProN W3" charset="0"/>
              <a:cs typeface="ヒラギノ角ゴ ProN W3" charset="0"/>
            </a:endParaRP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pic>
        <p:nvPicPr>
          <p:cNvPr id="7" name="Picture 7" descr="http://static.thegeekstuff.com/wp-content/uploads/2011/01/iptables-filter-nat-mangle-t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00" y="6513436"/>
            <a:ext cx="61214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096808"/>
      </p:ext>
    </p:extLst>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8610"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Tables, Chains &amp; Rules</a:t>
            </a:r>
          </a:p>
        </p:txBody>
      </p:sp>
      <p:sp>
        <p:nvSpPr>
          <p:cNvPr id="68611" name="Rectangle 5"/>
          <p:cNvSpPr>
            <a:spLocks noGrp="1" noChangeArrowheads="1"/>
          </p:cNvSpPr>
          <p:nvPr>
            <p:ph type="body" idx="1"/>
          </p:nvPr>
        </p:nvSpPr>
        <p:spPr>
          <a:xfrm>
            <a:off x="482600" y="1981200"/>
            <a:ext cx="12128500" cy="7772400"/>
          </a:xfrm>
        </p:spPr>
        <p:txBody>
          <a:bodyPr/>
          <a:lstStyle/>
          <a:p>
            <a:pPr eaLnBrk="1" hangingPunct="1"/>
            <a:r>
              <a:rPr lang="en-US" dirty="0">
                <a:latin typeface="Arial" charset="0"/>
                <a:ea typeface="ヒラギノ角ゴ ProN W3" charset="0"/>
                <a:cs typeface="ヒラギノ角ゴ ProN W3" charset="0"/>
              </a:rPr>
              <a:t>Four types of tables: FILTER, NAT, MANGLE, and RAW</a:t>
            </a:r>
          </a:p>
          <a:p>
            <a:pPr eaLnBrk="1" hangingPunct="1"/>
            <a:endParaRPr lang="en-US" dirty="0">
              <a:latin typeface="Arial" charset="0"/>
              <a:ea typeface="ヒラギノ角ゴ ProN W3" charset="0"/>
              <a:cs typeface="ヒラギノ角ゴ ProN W3" charset="0"/>
            </a:endParaRPr>
          </a:p>
          <a:p>
            <a:pPr eaLnBrk="1" hangingPunct="1"/>
            <a:r>
              <a:rPr lang="en-US" dirty="0">
                <a:latin typeface="Arial" charset="0"/>
                <a:ea typeface="ヒラギノ角ゴ ProN W3" charset="0"/>
                <a:cs typeface="ヒラギノ角ゴ ProN W3" charset="0"/>
              </a:rPr>
              <a:t>A table consists of chains.</a:t>
            </a:r>
          </a:p>
          <a:p>
            <a:pPr lvl="1" eaLnBrk="1" hangingPunct="1"/>
            <a:r>
              <a:rPr lang="en-US" dirty="0">
                <a:latin typeface="Arial" charset="0"/>
                <a:ea typeface="ヒラギノ角ゴ ProN W3" charset="0"/>
                <a:cs typeface="ヒラギノ角ゴ ProN W3" charset="0"/>
              </a:rPr>
              <a:t>For example, a filter table can have an INPUT chain, OUTPUT chain, and a FORWARD chain.</a:t>
            </a:r>
          </a:p>
          <a:p>
            <a:pPr lvl="1" eaLnBrk="1" hangingPunct="1"/>
            <a:endParaRPr lang="en-US" dirty="0">
              <a:latin typeface="Arial" charset="0"/>
              <a:ea typeface="ヒラギノ角ゴ ProN W3" charset="0"/>
              <a:cs typeface="ヒラギノ角ゴ ProN W3" charset="0"/>
            </a:endParaRPr>
          </a:p>
          <a:p>
            <a:pPr eaLnBrk="1" hangingPunct="1"/>
            <a:r>
              <a:rPr lang="en-US" dirty="0">
                <a:latin typeface="Arial" charset="0"/>
                <a:ea typeface="ヒラギノ角ゴ ProN W3" charset="0"/>
                <a:cs typeface="ヒラギノ角ゴ ProN W3" charset="0"/>
              </a:rPr>
              <a:t>A chain consists of a set of rules.</a:t>
            </a:r>
          </a:p>
          <a:p>
            <a:pPr lvl="1" eaLnBrk="1" hangingPunct="1">
              <a:buFont typeface="Gill Sans" charset="0"/>
              <a:buNone/>
            </a:pPr>
            <a:endParaRPr lang="en-US" dirty="0">
              <a:latin typeface="Arial" charset="0"/>
              <a:ea typeface="ヒラギノ角ゴ ProN W3" charset="0"/>
              <a:cs typeface="ヒラギノ角ゴ ProN W3" charset="0"/>
            </a:endParaRPr>
          </a:p>
          <a:p>
            <a:pPr eaLnBrk="1" hangingPunct="1">
              <a:buFont typeface="ZapfDingbats" charset="0"/>
              <a:buNone/>
            </a:pPr>
            <a:endParaRPr lang="en-US" dirty="0">
              <a:latin typeface="Courier" charset="0"/>
              <a:ea typeface="ヒラギノ角ゴ ProN W3" charset="0"/>
            </a:endParaRP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16656021"/>
      </p:ext>
    </p:extLst>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8370"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Network or Host Firewall?</a:t>
            </a:r>
          </a:p>
        </p:txBody>
      </p:sp>
      <p:sp>
        <p:nvSpPr>
          <p:cNvPr id="58371" name="Rectangle 5"/>
          <p:cNvSpPr>
            <a:spLocks noGrp="1" noChangeArrowheads="1"/>
          </p:cNvSpPr>
          <p:nvPr>
            <p:ph type="body" idx="1"/>
          </p:nvPr>
        </p:nvSpPr>
        <p:spPr>
          <a:xfrm>
            <a:off x="571500" y="1968500"/>
            <a:ext cx="12128500" cy="774700"/>
          </a:xfrm>
        </p:spPr>
        <p:txBody>
          <a:bodyPr/>
          <a:lstStyle/>
          <a:p>
            <a:pPr eaLnBrk="1" hangingPunct="1"/>
            <a:r>
              <a:rPr lang="en-US">
                <a:latin typeface="Arial" charset="0"/>
                <a:ea typeface="ヒラギノ角ゴ ProN W3" charset="0"/>
                <a:cs typeface="ヒラギノ角ゴ ProN W3" charset="0"/>
              </a:rPr>
              <a:t>Network Firewall: linux host with 2 Interfaces</a:t>
            </a:r>
          </a:p>
        </p:txBody>
      </p:sp>
      <p:sp>
        <p:nvSpPr>
          <p:cNvPr id="8" name="Rectangle 5"/>
          <p:cNvSpPr txBox="1">
            <a:spLocks noChangeArrowheads="1"/>
          </p:cNvSpPr>
          <p:nvPr/>
        </p:nvSpPr>
        <p:spPr bwMode="auto">
          <a:xfrm>
            <a:off x="558800" y="5943600"/>
            <a:ext cx="12128500" cy="774700"/>
          </a:xfrm>
          <a:prstGeom prst="rect">
            <a:avLst/>
          </a:prstGeom>
          <a:noFill/>
          <a:ln w="12700">
            <a:noFill/>
            <a:miter lim="800000"/>
            <a:headEnd/>
            <a:tailEnd/>
          </a:ln>
          <a:effectLst/>
        </p:spPr>
        <p:txBody>
          <a:bodyPr lIns="50800" tIns="50800" rIns="50800" bIns="50800"/>
          <a:lstStyle/>
          <a:p>
            <a:pPr marL="342900" marR="0" lvl="0" indent="-342900" algn="l" defTabSz="914400" rtl="0" eaLnBrk="1" fontAlgn="base" latinLnBrk="0" hangingPunct="1">
              <a:lnSpc>
                <a:spcPct val="100000"/>
              </a:lnSpc>
              <a:spcBef>
                <a:spcPct val="0"/>
              </a:spcBef>
              <a:spcAft>
                <a:spcPct val="0"/>
              </a:spcAft>
              <a:buClr>
                <a:srgbClr val="400080"/>
              </a:buClr>
              <a:buSzPct val="88000"/>
              <a:buFont typeface="Gill Sans" charset="0"/>
              <a:buChar char="•"/>
              <a:tabLst/>
              <a:defRPr/>
            </a:pPr>
            <a:r>
              <a:rPr kumimoji="0" lang="en-US" sz="3600" b="0" i="0" u="none" strike="noStrike" kern="0" cap="none" spc="0" normalizeH="0" baseline="0" noProof="0" dirty="0">
                <a:ln>
                  <a:noFill/>
                </a:ln>
                <a:solidFill>
                  <a:srgbClr val="000000"/>
                </a:solidFill>
                <a:effectLst/>
                <a:uLnTx/>
                <a:uFillTx/>
                <a:latin typeface="Arial"/>
                <a:ea typeface="ヒラギノ角ゴ ProN W3" charset="0"/>
                <a:cs typeface="+mn-cs"/>
                <a:sym typeface="Arial" charset="0"/>
              </a:rPr>
              <a:t>Host Firewall: </a:t>
            </a:r>
            <a:r>
              <a:rPr kumimoji="0" lang="en-US" sz="3600" b="0" i="0" u="none" strike="noStrike" kern="0" cap="none" spc="0" normalizeH="0" baseline="0" noProof="0" dirty="0" err="1">
                <a:ln>
                  <a:noFill/>
                </a:ln>
                <a:solidFill>
                  <a:srgbClr val="000000"/>
                </a:solidFill>
                <a:effectLst/>
                <a:uLnTx/>
                <a:uFillTx/>
                <a:latin typeface="Arial"/>
                <a:ea typeface="ヒラギノ角ゴ ProN W3" charset="0"/>
                <a:cs typeface="+mn-cs"/>
                <a:sym typeface="Arial" charset="0"/>
              </a:rPr>
              <a:t>linux</a:t>
            </a:r>
            <a:r>
              <a:rPr kumimoji="0" lang="en-US" sz="3600" b="0" i="0" u="none" strike="noStrike" kern="0" cap="none" spc="0" normalizeH="0" baseline="0" noProof="0" dirty="0">
                <a:ln>
                  <a:noFill/>
                </a:ln>
                <a:solidFill>
                  <a:srgbClr val="000000"/>
                </a:solidFill>
                <a:effectLst/>
                <a:uLnTx/>
                <a:uFillTx/>
                <a:latin typeface="Arial"/>
                <a:ea typeface="ヒラギノ角ゴ ProN W3" charset="0"/>
                <a:cs typeface="+mn-cs"/>
                <a:sym typeface="Arial" charset="0"/>
              </a:rPr>
              <a:t> host with 1 Interface</a:t>
            </a:r>
          </a:p>
        </p:txBody>
      </p:sp>
      <p:grpSp>
        <p:nvGrpSpPr>
          <p:cNvPr id="58374" name="Group 3"/>
          <p:cNvGrpSpPr>
            <a:grpSpLocks/>
          </p:cNvGrpSpPr>
          <p:nvPr/>
        </p:nvGrpSpPr>
        <p:grpSpPr bwMode="auto">
          <a:xfrm>
            <a:off x="1930400" y="3429000"/>
            <a:ext cx="6346825" cy="2362200"/>
            <a:chOff x="204" y="910"/>
            <a:chExt cx="3998" cy="1488"/>
          </a:xfrm>
        </p:grpSpPr>
        <p:sp>
          <p:nvSpPr>
            <p:cNvPr id="58386" name="Rectangle 4"/>
            <p:cNvSpPr>
              <a:spLocks noChangeArrowheads="1"/>
            </p:cNvSpPr>
            <p:nvPr/>
          </p:nvSpPr>
          <p:spPr bwMode="auto">
            <a:xfrm>
              <a:off x="1937" y="1224"/>
              <a:ext cx="697" cy="6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87" name="Text Box 5"/>
            <p:cNvSpPr txBox="1">
              <a:spLocks noChangeArrowheads="1"/>
            </p:cNvSpPr>
            <p:nvPr/>
          </p:nvSpPr>
          <p:spPr bwMode="auto">
            <a:xfrm>
              <a:off x="1953" y="1261"/>
              <a:ext cx="6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linux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host 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iptables</a:t>
              </a:r>
            </a:p>
          </p:txBody>
        </p:sp>
        <p:sp>
          <p:nvSpPr>
            <p:cNvPr id="58388" name="Line 6"/>
            <p:cNvSpPr>
              <a:spLocks noChangeShapeType="1"/>
            </p:cNvSpPr>
            <p:nvPr/>
          </p:nvSpPr>
          <p:spPr bwMode="auto">
            <a:xfrm>
              <a:off x="1566" y="1517"/>
              <a:ext cx="3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89" name="Line 7"/>
            <p:cNvSpPr>
              <a:spLocks noChangeShapeType="1"/>
            </p:cNvSpPr>
            <p:nvPr/>
          </p:nvSpPr>
          <p:spPr bwMode="auto">
            <a:xfrm>
              <a:off x="2637" y="1525"/>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90" name="Freeform 8"/>
            <p:cNvSpPr>
              <a:spLocks/>
            </p:cNvSpPr>
            <p:nvPr/>
          </p:nvSpPr>
          <p:spPr bwMode="auto">
            <a:xfrm>
              <a:off x="2913" y="1041"/>
              <a:ext cx="1289" cy="1291"/>
            </a:xfrm>
            <a:custGeom>
              <a:avLst/>
              <a:gdLst>
                <a:gd name="T0" fmla="*/ 232 w 1292"/>
                <a:gd name="T1" fmla="*/ 7 h 1255"/>
                <a:gd name="T2" fmla="*/ 35 w 1292"/>
                <a:gd name="T3" fmla="*/ 192 h 1255"/>
                <a:gd name="T4" fmla="*/ 29 w 1292"/>
                <a:gd name="T5" fmla="*/ 637 h 1255"/>
                <a:gd name="T6" fmla="*/ 53 w 1292"/>
                <a:gd name="T7" fmla="*/ 1010 h 1255"/>
                <a:gd name="T8" fmla="*/ 238 w 1292"/>
                <a:gd name="T9" fmla="*/ 1062 h 1255"/>
                <a:gd name="T10" fmla="*/ 639 w 1292"/>
                <a:gd name="T11" fmla="*/ 1374 h 1255"/>
                <a:gd name="T12" fmla="*/ 981 w 1292"/>
                <a:gd name="T13" fmla="*/ 1508 h 1255"/>
                <a:gd name="T14" fmla="*/ 1178 w 1292"/>
                <a:gd name="T15" fmla="*/ 1245 h 1255"/>
                <a:gd name="T16" fmla="*/ 1250 w 1292"/>
                <a:gd name="T17" fmla="*/ 543 h 1255"/>
                <a:gd name="T18" fmla="*/ 1184 w 1292"/>
                <a:gd name="T19" fmla="*/ 257 h 1255"/>
                <a:gd name="T20" fmla="*/ 735 w 1292"/>
                <a:gd name="T21" fmla="*/ 140 h 1255"/>
                <a:gd name="T22" fmla="*/ 232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91" name="Text Box 9"/>
            <p:cNvSpPr txBox="1">
              <a:spLocks noChangeArrowheads="1"/>
            </p:cNvSpPr>
            <p:nvPr/>
          </p:nvSpPr>
          <p:spPr bwMode="auto">
            <a:xfrm>
              <a:off x="3074" y="1315"/>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Internet</a:t>
              </a:r>
            </a:p>
          </p:txBody>
        </p:sp>
        <p:sp>
          <p:nvSpPr>
            <p:cNvPr id="58392" name="Freeform 10"/>
            <p:cNvSpPr>
              <a:spLocks/>
            </p:cNvSpPr>
            <p:nvPr/>
          </p:nvSpPr>
          <p:spPr bwMode="auto">
            <a:xfrm>
              <a:off x="204" y="910"/>
              <a:ext cx="1584" cy="1488"/>
            </a:xfrm>
            <a:custGeom>
              <a:avLst/>
              <a:gdLst>
                <a:gd name="T0" fmla="*/ 993 w 1292"/>
                <a:gd name="T1" fmla="*/ 21 h 1255"/>
                <a:gd name="T2" fmla="*/ 147 w 1292"/>
                <a:gd name="T3" fmla="*/ 519 h 1255"/>
                <a:gd name="T4" fmla="*/ 121 w 1292"/>
                <a:gd name="T5" fmla="*/ 1722 h 1255"/>
                <a:gd name="T6" fmla="*/ 221 w 1292"/>
                <a:gd name="T7" fmla="*/ 2732 h 1255"/>
                <a:gd name="T8" fmla="*/ 1019 w 1292"/>
                <a:gd name="T9" fmla="*/ 2870 h 1255"/>
                <a:gd name="T10" fmla="*/ 2692 w 1292"/>
                <a:gd name="T11" fmla="*/ 3723 h 1255"/>
                <a:gd name="T12" fmla="*/ 4143 w 1292"/>
                <a:gd name="T13" fmla="*/ 4075 h 1255"/>
                <a:gd name="T14" fmla="*/ 4990 w 1292"/>
                <a:gd name="T15" fmla="*/ 3365 h 1255"/>
                <a:gd name="T16" fmla="*/ 5291 w 1292"/>
                <a:gd name="T17" fmla="*/ 1467 h 1255"/>
                <a:gd name="T18" fmla="*/ 5016 w 1292"/>
                <a:gd name="T19" fmla="*/ 694 h 1255"/>
                <a:gd name="T20" fmla="*/ 3117 w 1292"/>
                <a:gd name="T21" fmla="*/ 377 h 1255"/>
                <a:gd name="T22" fmla="*/ 993 w 1292"/>
                <a:gd name="T23" fmla="*/ 2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93" name="Text Box 11"/>
            <p:cNvSpPr txBox="1">
              <a:spLocks noChangeArrowheads="1"/>
            </p:cNvSpPr>
            <p:nvPr/>
          </p:nvSpPr>
          <p:spPr bwMode="auto">
            <a:xfrm>
              <a:off x="540" y="1198"/>
              <a:ext cx="101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protected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network</a:t>
              </a:r>
            </a:p>
          </p:txBody>
        </p:sp>
      </p:grpSp>
      <p:sp>
        <p:nvSpPr>
          <p:cNvPr id="58375" name="Text Box 24"/>
          <p:cNvSpPr txBox="1">
            <a:spLocks noChangeArrowheads="1"/>
          </p:cNvSpPr>
          <p:nvPr/>
        </p:nvSpPr>
        <p:spPr bwMode="auto">
          <a:xfrm>
            <a:off x="5359400" y="2667000"/>
            <a:ext cx="777875"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Gill Sans" charset="0"/>
                <a:ea typeface="ヒラギノ角ゴ ProN W3" charset="0"/>
                <a:sym typeface="Gill Sans" charset="0"/>
              </a:rPr>
              <a:t>filter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Gill Sans" charset="0"/>
                <a:ea typeface="ヒラギノ角ゴ ProN W3" charset="0"/>
                <a:sym typeface="Gill Sans" charset="0"/>
              </a:rPr>
              <a:t>table</a:t>
            </a:r>
          </a:p>
        </p:txBody>
      </p:sp>
      <p:sp>
        <p:nvSpPr>
          <p:cNvPr id="58376" name="Line 25"/>
          <p:cNvSpPr>
            <a:spLocks noChangeShapeType="1"/>
          </p:cNvSpPr>
          <p:nvPr/>
        </p:nvSpPr>
        <p:spPr bwMode="auto">
          <a:xfrm flipH="1">
            <a:off x="5511800" y="3352800"/>
            <a:ext cx="263525" cy="4143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58377" name="Group 23"/>
          <p:cNvGrpSpPr>
            <a:grpSpLocks/>
          </p:cNvGrpSpPr>
          <p:nvPr/>
        </p:nvGrpSpPr>
        <p:grpSpPr bwMode="auto">
          <a:xfrm>
            <a:off x="3378200" y="7162800"/>
            <a:ext cx="3646488" cy="2049463"/>
            <a:chOff x="2098" y="2857"/>
            <a:chExt cx="2297" cy="1291"/>
          </a:xfrm>
        </p:grpSpPr>
        <p:sp>
          <p:nvSpPr>
            <p:cNvPr id="58380" name="Freeform 17"/>
            <p:cNvSpPr>
              <a:spLocks/>
            </p:cNvSpPr>
            <p:nvPr/>
          </p:nvSpPr>
          <p:spPr bwMode="auto">
            <a:xfrm>
              <a:off x="3106" y="2857"/>
              <a:ext cx="1289" cy="1291"/>
            </a:xfrm>
            <a:custGeom>
              <a:avLst/>
              <a:gdLst>
                <a:gd name="T0" fmla="*/ 232 w 1292"/>
                <a:gd name="T1" fmla="*/ 7 h 1255"/>
                <a:gd name="T2" fmla="*/ 35 w 1292"/>
                <a:gd name="T3" fmla="*/ 192 h 1255"/>
                <a:gd name="T4" fmla="*/ 29 w 1292"/>
                <a:gd name="T5" fmla="*/ 637 h 1255"/>
                <a:gd name="T6" fmla="*/ 53 w 1292"/>
                <a:gd name="T7" fmla="*/ 1010 h 1255"/>
                <a:gd name="T8" fmla="*/ 238 w 1292"/>
                <a:gd name="T9" fmla="*/ 1062 h 1255"/>
                <a:gd name="T10" fmla="*/ 639 w 1292"/>
                <a:gd name="T11" fmla="*/ 1374 h 1255"/>
                <a:gd name="T12" fmla="*/ 981 w 1292"/>
                <a:gd name="T13" fmla="*/ 1508 h 1255"/>
                <a:gd name="T14" fmla="*/ 1178 w 1292"/>
                <a:gd name="T15" fmla="*/ 1245 h 1255"/>
                <a:gd name="T16" fmla="*/ 1250 w 1292"/>
                <a:gd name="T17" fmla="*/ 543 h 1255"/>
                <a:gd name="T18" fmla="*/ 1184 w 1292"/>
                <a:gd name="T19" fmla="*/ 257 h 1255"/>
                <a:gd name="T20" fmla="*/ 735 w 1292"/>
                <a:gd name="T21" fmla="*/ 140 h 1255"/>
                <a:gd name="T22" fmla="*/ 232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58381" name="Group 22"/>
            <p:cNvGrpSpPr>
              <a:grpSpLocks/>
            </p:cNvGrpSpPr>
            <p:nvPr/>
          </p:nvGrpSpPr>
          <p:grpSpPr bwMode="auto">
            <a:xfrm>
              <a:off x="2098" y="3136"/>
              <a:ext cx="2035" cy="649"/>
              <a:chOff x="2098" y="3136"/>
              <a:chExt cx="2035" cy="649"/>
            </a:xfrm>
          </p:grpSpPr>
          <p:sp>
            <p:nvSpPr>
              <p:cNvPr id="58382" name="Rectangle 14"/>
              <p:cNvSpPr>
                <a:spLocks noChangeArrowheads="1"/>
              </p:cNvSpPr>
              <p:nvPr/>
            </p:nvSpPr>
            <p:spPr bwMode="auto">
              <a:xfrm>
                <a:off x="2098" y="3136"/>
                <a:ext cx="697" cy="6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83" name="Text Box 15"/>
              <p:cNvSpPr txBox="1">
                <a:spLocks noChangeArrowheads="1"/>
              </p:cNvSpPr>
              <p:nvPr/>
            </p:nvSpPr>
            <p:spPr bwMode="auto">
              <a:xfrm>
                <a:off x="2114" y="3173"/>
                <a:ext cx="6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linux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host 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iptables</a:t>
                </a:r>
              </a:p>
            </p:txBody>
          </p:sp>
          <p:sp>
            <p:nvSpPr>
              <p:cNvPr id="58384" name="Line 16"/>
              <p:cNvSpPr>
                <a:spLocks noChangeShapeType="1"/>
              </p:cNvSpPr>
              <p:nvPr/>
            </p:nvSpPr>
            <p:spPr bwMode="auto">
              <a:xfrm>
                <a:off x="2810" y="3429"/>
                <a:ext cx="3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8385" name="Text Box 21"/>
              <p:cNvSpPr txBox="1">
                <a:spLocks noChangeArrowheads="1"/>
              </p:cNvSpPr>
              <p:nvPr/>
            </p:nvSpPr>
            <p:spPr bwMode="auto">
              <a:xfrm>
                <a:off x="3293" y="3166"/>
                <a:ext cx="8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network</a:t>
                </a:r>
              </a:p>
            </p:txBody>
          </p:sp>
        </p:grpSp>
      </p:grpSp>
      <p:sp>
        <p:nvSpPr>
          <p:cNvPr id="58378" name="Text Box 26"/>
          <p:cNvSpPr txBox="1">
            <a:spLocks noChangeArrowheads="1"/>
          </p:cNvSpPr>
          <p:nvPr/>
        </p:nvSpPr>
        <p:spPr bwMode="auto">
          <a:xfrm>
            <a:off x="4445000" y="6629400"/>
            <a:ext cx="777875"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Gill Sans" charset="0"/>
                <a:ea typeface="ヒラギノ角ゴ ProN W3" charset="0"/>
                <a:sym typeface="Gill Sans" charset="0"/>
              </a:rPr>
              <a:t>filter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Gill Sans" charset="0"/>
                <a:ea typeface="ヒラギノ角ゴ ProN W3" charset="0"/>
                <a:sym typeface="Gill Sans" charset="0"/>
              </a:rPr>
              <a:t>table</a:t>
            </a:r>
          </a:p>
        </p:txBody>
      </p:sp>
      <p:sp>
        <p:nvSpPr>
          <p:cNvPr id="58379" name="Line 27"/>
          <p:cNvSpPr>
            <a:spLocks noChangeShapeType="1"/>
          </p:cNvSpPr>
          <p:nvPr/>
        </p:nvSpPr>
        <p:spPr bwMode="auto">
          <a:xfrm flipH="1">
            <a:off x="4673600" y="7315200"/>
            <a:ext cx="263525" cy="4143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27"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139086554"/>
      </p:ext>
    </p:extLst>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59394"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Chain Types for Host Firewall</a:t>
            </a:r>
          </a:p>
        </p:txBody>
      </p:sp>
      <p:sp>
        <p:nvSpPr>
          <p:cNvPr id="20"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
        <p:nvSpPr>
          <p:cNvPr id="21" name="Rectangle 3"/>
          <p:cNvSpPr>
            <a:spLocks/>
          </p:cNvSpPr>
          <p:nvPr/>
        </p:nvSpPr>
        <p:spPr bwMode="auto">
          <a:xfrm>
            <a:off x="5562600" y="949960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Gill Sans"/>
                <a:ea typeface="ヒラギノ角ゴ ProN W3"/>
                <a:sym typeface="Gill Sans"/>
              </a:rPr>
              <a:t>CS 6823 - Network Security</a:t>
            </a:r>
          </a:p>
        </p:txBody>
      </p:sp>
      <p:grpSp>
        <p:nvGrpSpPr>
          <p:cNvPr id="23" name="Group 2"/>
          <p:cNvGrpSpPr>
            <a:grpSpLocks/>
          </p:cNvGrpSpPr>
          <p:nvPr/>
        </p:nvGrpSpPr>
        <p:grpSpPr bwMode="auto">
          <a:xfrm>
            <a:off x="300038" y="2627313"/>
            <a:ext cx="6278562" cy="6134100"/>
            <a:chOff x="1778000" y="2697163"/>
            <a:chExt cx="6278562" cy="6135687"/>
          </a:xfrm>
        </p:grpSpPr>
        <p:grpSp>
          <p:nvGrpSpPr>
            <p:cNvPr id="24" name="Group 16"/>
            <p:cNvGrpSpPr>
              <a:grpSpLocks/>
            </p:cNvGrpSpPr>
            <p:nvPr/>
          </p:nvGrpSpPr>
          <p:grpSpPr bwMode="auto">
            <a:xfrm>
              <a:off x="1778000" y="6575425"/>
              <a:ext cx="6194425" cy="2257425"/>
              <a:chOff x="300" y="910"/>
              <a:chExt cx="3902" cy="1422"/>
            </a:xfrm>
          </p:grpSpPr>
          <p:sp>
            <p:nvSpPr>
              <p:cNvPr id="49" name="Rectangle 17"/>
              <p:cNvSpPr>
                <a:spLocks noChangeArrowheads="1"/>
              </p:cNvSpPr>
              <p:nvPr/>
            </p:nvSpPr>
            <p:spPr bwMode="auto">
              <a:xfrm>
                <a:off x="1937" y="1224"/>
                <a:ext cx="697" cy="6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50" name="Text Box 18"/>
              <p:cNvSpPr txBox="1">
                <a:spLocks noChangeArrowheads="1"/>
              </p:cNvSpPr>
              <p:nvPr/>
            </p:nvSpPr>
            <p:spPr bwMode="auto">
              <a:xfrm>
                <a:off x="1953" y="1261"/>
                <a:ext cx="6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linux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host 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iptables</a:t>
                </a:r>
              </a:p>
            </p:txBody>
          </p:sp>
          <p:sp>
            <p:nvSpPr>
              <p:cNvPr id="51" name="Line 19"/>
              <p:cNvSpPr>
                <a:spLocks noChangeShapeType="1"/>
              </p:cNvSpPr>
              <p:nvPr/>
            </p:nvSpPr>
            <p:spPr bwMode="auto">
              <a:xfrm>
                <a:off x="1566" y="1517"/>
                <a:ext cx="3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2" name="Line 20"/>
              <p:cNvSpPr>
                <a:spLocks noChangeShapeType="1"/>
              </p:cNvSpPr>
              <p:nvPr/>
            </p:nvSpPr>
            <p:spPr bwMode="auto">
              <a:xfrm>
                <a:off x="2637" y="1525"/>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3" name="Freeform 21"/>
              <p:cNvSpPr>
                <a:spLocks/>
              </p:cNvSpPr>
              <p:nvPr/>
            </p:nvSpPr>
            <p:spPr bwMode="auto">
              <a:xfrm>
                <a:off x="2913" y="1041"/>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4" name="Text Box 22"/>
              <p:cNvSpPr txBox="1">
                <a:spLocks noChangeArrowheads="1"/>
              </p:cNvSpPr>
              <p:nvPr/>
            </p:nvSpPr>
            <p:spPr bwMode="auto">
              <a:xfrm>
                <a:off x="3074" y="1315"/>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Internet</a:t>
                </a:r>
              </a:p>
            </p:txBody>
          </p:sp>
          <p:sp>
            <p:nvSpPr>
              <p:cNvPr id="55" name="Freeform 23"/>
              <p:cNvSpPr>
                <a:spLocks/>
              </p:cNvSpPr>
              <p:nvPr/>
            </p:nvSpPr>
            <p:spPr bwMode="auto">
              <a:xfrm>
                <a:off x="300" y="910"/>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56" name="Text Box 24"/>
              <p:cNvSpPr txBox="1">
                <a:spLocks noChangeArrowheads="1"/>
              </p:cNvSpPr>
              <p:nvPr/>
            </p:nvSpPr>
            <p:spPr bwMode="auto">
              <a:xfrm>
                <a:off x="405" y="1180"/>
                <a:ext cx="1149"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protected</a:t>
                </a:r>
                <a:b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b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network</a:t>
                </a:r>
              </a:p>
            </p:txBody>
          </p:sp>
        </p:grpSp>
        <p:grpSp>
          <p:nvGrpSpPr>
            <p:cNvPr id="25" name="Group 32"/>
            <p:cNvGrpSpPr>
              <a:grpSpLocks/>
            </p:cNvGrpSpPr>
            <p:nvPr/>
          </p:nvGrpSpPr>
          <p:grpSpPr bwMode="auto">
            <a:xfrm>
              <a:off x="1862137" y="2697163"/>
              <a:ext cx="6194425" cy="2257425"/>
              <a:chOff x="300" y="910"/>
              <a:chExt cx="3902" cy="1422"/>
            </a:xfrm>
          </p:grpSpPr>
          <p:sp>
            <p:nvSpPr>
              <p:cNvPr id="42" name="Rectangle 33"/>
              <p:cNvSpPr>
                <a:spLocks noChangeArrowheads="1"/>
              </p:cNvSpPr>
              <p:nvPr/>
            </p:nvSpPr>
            <p:spPr bwMode="auto">
              <a:xfrm>
                <a:off x="1937" y="1224"/>
                <a:ext cx="697" cy="6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43" name="Text Box 34"/>
              <p:cNvSpPr txBox="1">
                <a:spLocks noChangeArrowheads="1"/>
              </p:cNvSpPr>
              <p:nvPr/>
            </p:nvSpPr>
            <p:spPr bwMode="auto">
              <a:xfrm>
                <a:off x="1953" y="1261"/>
                <a:ext cx="6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linux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host 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iptables</a:t>
                </a:r>
              </a:p>
            </p:txBody>
          </p:sp>
          <p:sp>
            <p:nvSpPr>
              <p:cNvPr id="44" name="Line 35"/>
              <p:cNvSpPr>
                <a:spLocks noChangeShapeType="1"/>
              </p:cNvSpPr>
              <p:nvPr/>
            </p:nvSpPr>
            <p:spPr bwMode="auto">
              <a:xfrm>
                <a:off x="1566" y="1517"/>
                <a:ext cx="3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45" name="Line 36"/>
              <p:cNvSpPr>
                <a:spLocks noChangeShapeType="1"/>
              </p:cNvSpPr>
              <p:nvPr/>
            </p:nvSpPr>
            <p:spPr bwMode="auto">
              <a:xfrm>
                <a:off x="2637" y="1525"/>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46" name="Freeform 37"/>
              <p:cNvSpPr>
                <a:spLocks/>
              </p:cNvSpPr>
              <p:nvPr/>
            </p:nvSpPr>
            <p:spPr bwMode="auto">
              <a:xfrm>
                <a:off x="2913" y="1041"/>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47" name="Text Box 38"/>
              <p:cNvSpPr txBox="1">
                <a:spLocks noChangeArrowheads="1"/>
              </p:cNvSpPr>
              <p:nvPr/>
            </p:nvSpPr>
            <p:spPr bwMode="auto">
              <a:xfrm>
                <a:off x="3074" y="1315"/>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dirty="0">
                    <a:ln>
                      <a:noFill/>
                    </a:ln>
                    <a:solidFill>
                      <a:srgbClr val="000000"/>
                    </a:solidFill>
                    <a:effectLst/>
                    <a:uLnTx/>
                    <a:uFillTx/>
                    <a:latin typeface="Gill Sans"/>
                    <a:ea typeface="ヒラギノ角ゴ ProN W3"/>
                    <a:sym typeface="Gill Sans"/>
                  </a:rPr>
                  <a:t>Internet</a:t>
                </a:r>
              </a:p>
            </p:txBody>
          </p:sp>
          <p:sp>
            <p:nvSpPr>
              <p:cNvPr id="48" name="Freeform 39"/>
              <p:cNvSpPr>
                <a:spLocks/>
              </p:cNvSpPr>
              <p:nvPr/>
            </p:nvSpPr>
            <p:spPr bwMode="auto">
              <a:xfrm>
                <a:off x="300" y="910"/>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26" name="Line 41"/>
            <p:cNvSpPr>
              <a:spLocks noChangeShapeType="1"/>
            </p:cNvSpPr>
            <p:nvPr/>
          </p:nvSpPr>
          <p:spPr bwMode="auto">
            <a:xfrm>
              <a:off x="3806825" y="3880156"/>
              <a:ext cx="669925" cy="0"/>
            </a:xfrm>
            <a:prstGeom prst="line">
              <a:avLst/>
            </a:prstGeom>
            <a:noFill/>
            <a:ln w="50800">
              <a:solidFill>
                <a:srgbClr val="FF0000"/>
              </a:solidFill>
              <a:round/>
              <a:headEnd w="lg" len="med"/>
              <a:tailEnd type="triangle"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27" name="Line 42"/>
            <p:cNvSpPr>
              <a:spLocks noChangeShapeType="1"/>
            </p:cNvSpPr>
            <p:nvPr/>
          </p:nvSpPr>
          <p:spPr bwMode="auto">
            <a:xfrm flipH="1">
              <a:off x="5570537" y="3880156"/>
              <a:ext cx="477838" cy="0"/>
            </a:xfrm>
            <a:prstGeom prst="line">
              <a:avLst/>
            </a:prstGeom>
            <a:noFill/>
            <a:ln w="50800">
              <a:solidFill>
                <a:srgbClr val="FF0000"/>
              </a:solidFill>
              <a:round/>
              <a:headEnd w="lg" len="med"/>
              <a:tailEnd type="triangle"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nvGrpSpPr>
            <p:cNvPr id="28" name="Group 44"/>
            <p:cNvGrpSpPr>
              <a:grpSpLocks/>
            </p:cNvGrpSpPr>
            <p:nvPr/>
          </p:nvGrpSpPr>
          <p:grpSpPr bwMode="auto">
            <a:xfrm>
              <a:off x="1860550" y="4594225"/>
              <a:ext cx="6194425" cy="2257425"/>
              <a:chOff x="300" y="910"/>
              <a:chExt cx="3902" cy="1422"/>
            </a:xfrm>
          </p:grpSpPr>
          <p:sp>
            <p:nvSpPr>
              <p:cNvPr id="35" name="Rectangle 45"/>
              <p:cNvSpPr>
                <a:spLocks noChangeArrowheads="1"/>
              </p:cNvSpPr>
              <p:nvPr/>
            </p:nvSpPr>
            <p:spPr bwMode="auto">
              <a:xfrm>
                <a:off x="1937" y="1224"/>
                <a:ext cx="697" cy="6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endParaRPr>
              </a:p>
            </p:txBody>
          </p:sp>
          <p:sp>
            <p:nvSpPr>
              <p:cNvPr id="36" name="Text Box 46"/>
              <p:cNvSpPr txBox="1">
                <a:spLocks noChangeArrowheads="1"/>
              </p:cNvSpPr>
              <p:nvPr/>
            </p:nvSpPr>
            <p:spPr bwMode="auto">
              <a:xfrm>
                <a:off x="1953" y="1261"/>
                <a:ext cx="64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linux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host 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a:ea typeface="ヒラギノ角ゴ ProN W3"/>
                    <a:sym typeface="Gill Sans"/>
                  </a:rPr>
                  <a:t>iptables</a:t>
                </a:r>
              </a:p>
            </p:txBody>
          </p:sp>
          <p:sp>
            <p:nvSpPr>
              <p:cNvPr id="37" name="Line 47"/>
              <p:cNvSpPr>
                <a:spLocks noChangeShapeType="1"/>
              </p:cNvSpPr>
              <p:nvPr/>
            </p:nvSpPr>
            <p:spPr bwMode="auto">
              <a:xfrm>
                <a:off x="1566" y="1517"/>
                <a:ext cx="3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8" name="Line 48"/>
              <p:cNvSpPr>
                <a:spLocks noChangeShapeType="1"/>
              </p:cNvSpPr>
              <p:nvPr/>
            </p:nvSpPr>
            <p:spPr bwMode="auto">
              <a:xfrm>
                <a:off x="2637" y="1525"/>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9" name="Freeform 49"/>
              <p:cNvSpPr>
                <a:spLocks/>
              </p:cNvSpPr>
              <p:nvPr/>
            </p:nvSpPr>
            <p:spPr bwMode="auto">
              <a:xfrm>
                <a:off x="2913" y="1041"/>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40" name="Text Box 50"/>
              <p:cNvSpPr txBox="1">
                <a:spLocks noChangeArrowheads="1"/>
              </p:cNvSpPr>
              <p:nvPr/>
            </p:nvSpPr>
            <p:spPr bwMode="auto">
              <a:xfrm>
                <a:off x="3074" y="1315"/>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1200" cap="none" spc="0" normalizeH="0" baseline="0" noProof="0">
                    <a:ln>
                      <a:noFill/>
                    </a:ln>
                    <a:solidFill>
                      <a:srgbClr val="000000"/>
                    </a:solidFill>
                    <a:effectLst/>
                    <a:uLnTx/>
                    <a:uFillTx/>
                    <a:latin typeface="Gill Sans"/>
                    <a:ea typeface="ヒラギノ角ゴ ProN W3"/>
                    <a:sym typeface="Gill Sans"/>
                  </a:rPr>
                  <a:t>Internet</a:t>
                </a:r>
              </a:p>
            </p:txBody>
          </p:sp>
          <p:sp>
            <p:nvSpPr>
              <p:cNvPr id="41" name="Freeform 51"/>
              <p:cNvSpPr>
                <a:spLocks/>
              </p:cNvSpPr>
              <p:nvPr/>
            </p:nvSpPr>
            <p:spPr bwMode="auto">
              <a:xfrm>
                <a:off x="300" y="910"/>
                <a:ext cx="1289" cy="1291"/>
              </a:xfrm>
              <a:custGeom>
                <a:avLst/>
                <a:gdLst>
                  <a:gd name="T0" fmla="*/ 227 w 1292"/>
                  <a:gd name="T1" fmla="*/ 7 h 1255"/>
                  <a:gd name="T2" fmla="*/ 35 w 1292"/>
                  <a:gd name="T3" fmla="*/ 222 h 1255"/>
                  <a:gd name="T4" fmla="*/ 29 w 1292"/>
                  <a:gd name="T5" fmla="*/ 733 h 1255"/>
                  <a:gd name="T6" fmla="*/ 53 w 1292"/>
                  <a:gd name="T7" fmla="*/ 1164 h 1255"/>
                  <a:gd name="T8" fmla="*/ 233 w 1292"/>
                  <a:gd name="T9" fmla="*/ 1222 h 1255"/>
                  <a:gd name="T10" fmla="*/ 634 w 1292"/>
                  <a:gd name="T11" fmla="*/ 1583 h 1255"/>
                  <a:gd name="T12" fmla="*/ 971 w 1292"/>
                  <a:gd name="T13" fmla="*/ 1736 h 1255"/>
                  <a:gd name="T14" fmla="*/ 1163 w 1292"/>
                  <a:gd name="T15" fmla="*/ 1435 h 1255"/>
                  <a:gd name="T16" fmla="*/ 1235 w 1292"/>
                  <a:gd name="T17" fmla="*/ 625 h 1255"/>
                  <a:gd name="T18" fmla="*/ 1169 w 1292"/>
                  <a:gd name="T19" fmla="*/ 296 h 1255"/>
                  <a:gd name="T20" fmla="*/ 725 w 1292"/>
                  <a:gd name="T21" fmla="*/ 160 h 1255"/>
                  <a:gd name="T22" fmla="*/ 22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grpSp>
        <p:sp>
          <p:nvSpPr>
            <p:cNvPr id="29" name="Line 53"/>
            <p:cNvSpPr>
              <a:spLocks noChangeShapeType="1"/>
            </p:cNvSpPr>
            <p:nvPr/>
          </p:nvSpPr>
          <p:spPr bwMode="auto">
            <a:xfrm>
              <a:off x="3805237" y="5785649"/>
              <a:ext cx="669925" cy="0"/>
            </a:xfrm>
            <a:prstGeom prst="line">
              <a:avLst/>
            </a:prstGeom>
            <a:noFill/>
            <a:ln w="50800">
              <a:solidFill>
                <a:srgbClr val="FF0000"/>
              </a:solidFill>
              <a:round/>
              <a:headEnd type="triangle" w="lg" len="med"/>
              <a:tailEnd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0" name="Line 54"/>
            <p:cNvSpPr>
              <a:spLocks noChangeShapeType="1"/>
            </p:cNvSpPr>
            <p:nvPr/>
          </p:nvSpPr>
          <p:spPr bwMode="auto">
            <a:xfrm flipH="1">
              <a:off x="5568950" y="5785649"/>
              <a:ext cx="477837" cy="0"/>
            </a:xfrm>
            <a:prstGeom prst="line">
              <a:avLst/>
            </a:prstGeom>
            <a:noFill/>
            <a:ln w="50800">
              <a:solidFill>
                <a:srgbClr val="FF0000"/>
              </a:solidFill>
              <a:round/>
              <a:headEnd type="triangle" w="lg" len="med"/>
              <a:tailEnd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1" name="Line 72"/>
            <p:cNvSpPr>
              <a:spLocks noChangeShapeType="1"/>
            </p:cNvSpPr>
            <p:nvPr/>
          </p:nvSpPr>
          <p:spPr bwMode="auto">
            <a:xfrm flipV="1">
              <a:off x="3759200" y="7754661"/>
              <a:ext cx="2203450" cy="12700"/>
            </a:xfrm>
            <a:prstGeom prst="line">
              <a:avLst/>
            </a:prstGeom>
            <a:noFill/>
            <a:ln w="50800">
              <a:solidFill>
                <a:srgbClr val="FF0000"/>
              </a:solidFill>
              <a:round/>
              <a:headEnd w="lg" len="med"/>
              <a:tailEnd type="triangle"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2" name="Line 73"/>
            <p:cNvSpPr>
              <a:spLocks noChangeShapeType="1"/>
            </p:cNvSpPr>
            <p:nvPr/>
          </p:nvSpPr>
          <p:spPr bwMode="auto">
            <a:xfrm flipH="1">
              <a:off x="3773487" y="7462483"/>
              <a:ext cx="2203450" cy="0"/>
            </a:xfrm>
            <a:prstGeom prst="line">
              <a:avLst/>
            </a:prstGeom>
            <a:noFill/>
            <a:ln w="50800">
              <a:solidFill>
                <a:srgbClr val="FF0000"/>
              </a:solidFill>
              <a:round/>
              <a:headEnd w="lg" len="med"/>
              <a:tailEnd type="triangle" w="lg"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33" name="Text Box 24"/>
            <p:cNvSpPr txBox="1">
              <a:spLocks noChangeArrowheads="1"/>
            </p:cNvSpPr>
            <p:nvPr/>
          </p:nvSpPr>
          <p:spPr bwMode="auto">
            <a:xfrm>
              <a:off x="2020887" y="5022850"/>
              <a:ext cx="18240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protected</a:t>
              </a:r>
              <a:b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b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network</a:t>
              </a:r>
            </a:p>
          </p:txBody>
        </p:sp>
        <p:sp>
          <p:nvSpPr>
            <p:cNvPr id="34" name="Text Box 24"/>
            <p:cNvSpPr txBox="1">
              <a:spLocks noChangeArrowheads="1"/>
            </p:cNvSpPr>
            <p:nvPr/>
          </p:nvSpPr>
          <p:spPr bwMode="auto">
            <a:xfrm>
              <a:off x="1944687" y="3117850"/>
              <a:ext cx="18240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protected</a:t>
              </a:r>
              <a:b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br>
              <a:r>
                <a:rPr kumimoji="0" lang="en-US" altLang="en-US" sz="3200" b="0" i="0" u="none" strike="noStrike" kern="1200" cap="none" spc="0" normalizeH="0" baseline="0" noProof="0">
                  <a:ln>
                    <a:noFill/>
                  </a:ln>
                  <a:solidFill>
                    <a:srgbClr val="000000"/>
                  </a:solidFill>
                  <a:effectLst/>
                  <a:uLnTx/>
                  <a:uFillTx/>
                  <a:latin typeface="Gill Sans"/>
                  <a:ea typeface="ヒラギノ角ゴ ProN W3"/>
                  <a:sym typeface="Gill Sans"/>
                </a:rPr>
                <a:t>network</a:t>
              </a:r>
            </a:p>
          </p:txBody>
        </p:sp>
      </p:grpSp>
      <p:sp>
        <p:nvSpPr>
          <p:cNvPr id="57" name="Rectangle 1"/>
          <p:cNvSpPr>
            <a:spLocks noChangeArrowheads="1"/>
          </p:cNvSpPr>
          <p:nvPr/>
        </p:nvSpPr>
        <p:spPr bwMode="auto">
          <a:xfrm>
            <a:off x="6959600" y="3206750"/>
            <a:ext cx="5715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1pPr>
            <a:lvl2pPr marL="742950" indent="-28575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2pPr>
            <a:lvl3pPr marL="11430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3pPr>
            <a:lvl4pPr marL="16002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4pPr>
            <a:lvl5pPr marL="2057400" indent="-228600">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5pPr>
            <a:lvl6pPr marL="25146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6pPr>
            <a:lvl7pPr marL="29718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7pPr>
            <a:lvl8pPr marL="34290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8pPr>
            <a:lvl9pPr marL="3886200" indent="-228600" eaLnBrk="0" fontAlgn="base" hangingPunct="0">
              <a:spcBef>
                <a:spcPct val="0"/>
              </a:spcBef>
              <a:spcAft>
                <a:spcPct val="0"/>
              </a:spcAft>
              <a:buClr>
                <a:srgbClr val="400080"/>
              </a:buClr>
              <a:buSzPct val="88000"/>
              <a:buFont typeface="Gill Sans"/>
              <a:buChar char="-"/>
              <a:defRPr sz="3600">
                <a:solidFill>
                  <a:schemeClr val="tx1"/>
                </a:solidFill>
                <a:latin typeface="Arial" pitchFamily="34" charset="0"/>
                <a:ea typeface="MS PGothic" pitchFamily="34" charset="-128"/>
                <a:sym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FF0000"/>
                </a:solidFill>
                <a:effectLst/>
                <a:uLnTx/>
                <a:uFillTx/>
                <a:latin typeface="Gill Sans"/>
                <a:ea typeface="ヒラギノ角ゴ ProN W3"/>
                <a:sym typeface="Gill Sans"/>
              </a:rPr>
              <a:t>INPUT chain: </a:t>
            </a:r>
            <a:r>
              <a:rPr kumimoji="0" lang="en-US" altLang="en-US" sz="3600" b="0" i="0" u="none" strike="noStrike" kern="1200" cap="none" spc="0" normalizeH="0" baseline="0" noProof="0" dirty="0">
                <a:ln>
                  <a:noFill/>
                </a:ln>
                <a:solidFill>
                  <a:srgbClr val="000000"/>
                </a:solidFill>
                <a:effectLst/>
                <a:uLnTx/>
                <a:uFillTx/>
                <a:latin typeface="Gill Sans"/>
                <a:ea typeface="ヒラギノ角ゴ ProN W3"/>
                <a:sym typeface="Gill Sans"/>
              </a:rPr>
              <a:t>applies for all packets destined to firewall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dirty="0">
              <a:ln>
                <a:noFill/>
              </a:ln>
              <a:solidFill>
                <a:srgbClr val="000000"/>
              </a:solidFill>
              <a:effectLst/>
              <a:uLnTx/>
              <a:uFillTx/>
              <a:latin typeface="Gill Sans"/>
              <a:ea typeface="ヒラギノ角ゴ ProN W3"/>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FF0000"/>
                </a:solidFill>
                <a:effectLst/>
                <a:uLnTx/>
                <a:uFillTx/>
                <a:latin typeface="Gill Sans"/>
                <a:ea typeface="ヒラギノ角ゴ ProN W3"/>
                <a:sym typeface="Gill Sans"/>
              </a:rPr>
              <a:t>OUTPUT chain: </a:t>
            </a:r>
            <a:r>
              <a:rPr kumimoji="0" lang="en-US" altLang="en-US" sz="3600" b="0" i="0" u="none" strike="noStrike" kern="1200" cap="none" spc="0" normalizeH="0" baseline="0" noProof="0" dirty="0">
                <a:ln>
                  <a:noFill/>
                </a:ln>
                <a:solidFill>
                  <a:srgbClr val="000000"/>
                </a:solidFill>
                <a:effectLst/>
                <a:uLnTx/>
                <a:uFillTx/>
                <a:latin typeface="Gill Sans"/>
                <a:ea typeface="ヒラギノ角ゴ ProN W3"/>
                <a:sym typeface="Gill Sans"/>
              </a:rPr>
              <a:t>applies for all packets originating from firewall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dirty="0">
              <a:ln>
                <a:noFill/>
              </a:ln>
              <a:solidFill>
                <a:srgbClr val="FF0000"/>
              </a:solidFill>
              <a:effectLst/>
              <a:uLnTx/>
              <a:uFillTx/>
              <a:latin typeface="Gill Sans"/>
              <a:ea typeface="ヒラギノ角ゴ ProN W3"/>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FF0000"/>
                </a:solidFill>
                <a:effectLst/>
                <a:uLnTx/>
                <a:uFillTx/>
                <a:latin typeface="Gill Sans"/>
                <a:ea typeface="ヒラギノ角ゴ ProN W3"/>
                <a:sym typeface="Gill Sans"/>
              </a:rPr>
              <a:t>FORWARD chain:</a:t>
            </a:r>
            <a:r>
              <a:rPr kumimoji="0" lang="en-US" altLang="en-US" sz="3600" b="0" i="0" u="none" strike="noStrike" kern="1200" cap="none" spc="0" normalizeH="0" baseline="0" noProof="0" dirty="0">
                <a:ln>
                  <a:noFill/>
                </a:ln>
                <a:solidFill>
                  <a:srgbClr val="000000"/>
                </a:solidFill>
                <a:effectLst/>
                <a:uLnTx/>
                <a:uFillTx/>
                <a:latin typeface="Gill Sans"/>
                <a:ea typeface="ヒラギノ角ゴ ProN W3"/>
                <a:sym typeface="Gill Sans"/>
              </a:rPr>
              <a:t> applies for all packets passing through the firewall</a:t>
            </a:r>
          </a:p>
        </p:txBody>
      </p:sp>
    </p:spTree>
    <p:extLst>
      <p:ext uri="{BB962C8B-B14F-4D97-AF65-F5344CB8AC3E}">
        <p14:creationId xmlns:p14="http://schemas.microsoft.com/office/powerpoint/2010/main" val="1933426872"/>
      </p:ext>
    </p:extLst>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3490"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iptables: Examples</a:t>
            </a:r>
          </a:p>
        </p:txBody>
      </p:sp>
      <p:sp>
        <p:nvSpPr>
          <p:cNvPr id="63491" name="Rectangle 5"/>
          <p:cNvSpPr>
            <a:spLocks noGrp="1" noChangeArrowheads="1"/>
          </p:cNvSpPr>
          <p:nvPr>
            <p:ph type="body" idx="1"/>
          </p:nvPr>
        </p:nvSpPr>
        <p:spPr/>
        <p:txBody>
          <a:bodyPr/>
          <a:lstStyle/>
          <a:p>
            <a:pPr eaLnBrk="1" hangingPunct="1">
              <a:buFont typeface="Gill Sans" charset="0"/>
              <a:buNone/>
            </a:pPr>
            <a:r>
              <a:rPr lang="en-US" sz="2800" dirty="0">
                <a:latin typeface="Courier" charset="0"/>
                <a:ea typeface="ヒラギノ角ゴ ProN W3" charset="0"/>
              </a:rPr>
              <a:t>iptables –A INPUT –</a:t>
            </a:r>
            <a:r>
              <a:rPr lang="en-US" sz="2800" dirty="0" err="1">
                <a:latin typeface="Courier" charset="0"/>
                <a:ea typeface="ヒラギノ角ゴ ProN W3" charset="0"/>
              </a:rPr>
              <a:t>i</a:t>
            </a:r>
            <a:r>
              <a:rPr lang="en-US" sz="2800" dirty="0">
                <a:latin typeface="Courier" charset="0"/>
                <a:ea typeface="ヒラギノ角ゴ ProN W3" charset="0"/>
              </a:rPr>
              <a:t> eth0 –j REJECT</a:t>
            </a:r>
          </a:p>
          <a:p>
            <a:pPr eaLnBrk="1" hangingPunct="1"/>
            <a:endParaRPr lang="en-US" dirty="0">
              <a:latin typeface="Arial" charset="0"/>
              <a:ea typeface="ヒラギノ角ゴ ProN W3" charset="0"/>
            </a:endParaRPr>
          </a:p>
          <a:p>
            <a:pPr eaLnBrk="1" hangingPunct="1"/>
            <a:r>
              <a:rPr lang="en-US" dirty="0">
                <a:latin typeface="Arial" charset="0"/>
                <a:ea typeface="ヒラギノ角ゴ ProN W3" charset="0"/>
              </a:rPr>
              <a:t>Sets a rule</a:t>
            </a:r>
          </a:p>
          <a:p>
            <a:pPr lvl="1" eaLnBrk="1" hangingPunct="1"/>
            <a:r>
              <a:rPr lang="en-US" dirty="0">
                <a:latin typeface="Arial" charset="0"/>
                <a:ea typeface="ヒラギノ角ゴ ProN W3" charset="0"/>
              </a:rPr>
              <a:t>Rejects all packets that enter from the interface eth0 (except for those accepted by previous rules)</a:t>
            </a:r>
          </a:p>
          <a:p>
            <a:pPr lvl="1" eaLnBrk="1" hangingPunct="1"/>
            <a:endParaRPr lang="en-US" dirty="0">
              <a:latin typeface="Arial" charset="0"/>
              <a:ea typeface="ヒラギノ角ゴ ProN W3" charset="0"/>
            </a:endParaRPr>
          </a:p>
          <a:p>
            <a:pPr eaLnBrk="1" hangingPunct="1">
              <a:defRPr/>
            </a:pPr>
            <a:r>
              <a:rPr lang="en-US" altLang="en-US" dirty="0">
                <a:latin typeface="Courier New" panose="02070309020205020404" pitchFamily="49" charset="0"/>
                <a:ea typeface="ヒラギノ角ゴ ProN W3"/>
                <a:cs typeface="Courier New" panose="02070309020205020404" pitchFamily="49" charset="0"/>
              </a:rPr>
              <a:t>-A INPUT, --append</a:t>
            </a:r>
            <a:r>
              <a:rPr lang="en-US" altLang="en-US" dirty="0">
                <a:ea typeface="ヒラギノ角ゴ ProN W3"/>
                <a:cs typeface="ヒラギノ角ゴ ProN W3"/>
              </a:rPr>
              <a:t>: add rule to end of INPUT chain</a:t>
            </a:r>
          </a:p>
          <a:p>
            <a:pPr eaLnBrk="1" hangingPunct="1">
              <a:defRPr/>
            </a:pPr>
            <a:r>
              <a:rPr lang="en-US" altLang="en-US" dirty="0">
                <a:latin typeface="Courier New" panose="02070309020205020404" pitchFamily="49" charset="0"/>
                <a:ea typeface="ヒラギノ角ゴ ProN W3"/>
                <a:cs typeface="Courier New" panose="02070309020205020404" pitchFamily="49" charset="0"/>
              </a:rPr>
              <a:t>-</a:t>
            </a:r>
            <a:r>
              <a:rPr lang="en-US" altLang="en-US" dirty="0" err="1">
                <a:latin typeface="Courier New" panose="02070309020205020404" pitchFamily="49" charset="0"/>
                <a:ea typeface="ヒラギノ角ゴ ProN W3"/>
                <a:cs typeface="Courier New" panose="02070309020205020404" pitchFamily="49" charset="0"/>
              </a:rPr>
              <a:t>i</a:t>
            </a:r>
            <a:r>
              <a:rPr lang="en-US" altLang="en-US" dirty="0">
                <a:latin typeface="Courier New" panose="02070309020205020404" pitchFamily="49" charset="0"/>
                <a:ea typeface="ヒラギノ角ゴ ProN W3"/>
                <a:cs typeface="Courier New" panose="02070309020205020404" pitchFamily="49" charset="0"/>
              </a:rPr>
              <a:t>, --in-interface</a:t>
            </a:r>
            <a:r>
              <a:rPr lang="en-US" altLang="en-US" dirty="0">
                <a:ea typeface="ヒラギノ角ゴ ProN W3"/>
                <a:cs typeface="ヒラギノ角ゴ ProN W3"/>
              </a:rPr>
              <a:t>: interface via which a packet was received</a:t>
            </a:r>
          </a:p>
          <a:p>
            <a:pPr eaLnBrk="1" hangingPunct="1">
              <a:defRPr/>
            </a:pPr>
            <a:r>
              <a:rPr lang="en-US" altLang="en-US" dirty="0">
                <a:latin typeface="Courier New" panose="02070309020205020404" pitchFamily="49" charset="0"/>
                <a:ea typeface="ヒラギノ角ゴ ProN W3"/>
                <a:cs typeface="Courier New" panose="02070309020205020404" pitchFamily="49" charset="0"/>
              </a:rPr>
              <a:t>-j REJECT</a:t>
            </a:r>
            <a:r>
              <a:rPr lang="en-US" altLang="en-US" dirty="0">
                <a:ea typeface="ヒラギノ角ゴ ProN W3"/>
                <a:cs typeface="ヒラギノ角ゴ ProN W3"/>
              </a:rPr>
              <a:t>: if this packet matches the rule, jump to the REJECT rule (which simply denies the packet)</a:t>
            </a: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059896570"/>
      </p:ext>
    </p:extLst>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4514"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iptables: Examples</a:t>
            </a:r>
          </a:p>
        </p:txBody>
      </p:sp>
      <p:sp>
        <p:nvSpPr>
          <p:cNvPr id="64515" name="Rectangle 5"/>
          <p:cNvSpPr>
            <a:spLocks noGrp="1" noChangeArrowheads="1"/>
          </p:cNvSpPr>
          <p:nvPr>
            <p:ph type="body" idx="1"/>
          </p:nvPr>
        </p:nvSpPr>
        <p:spPr/>
        <p:txBody>
          <a:bodyPr/>
          <a:lstStyle/>
          <a:p>
            <a:pPr eaLnBrk="1" hangingPunct="1">
              <a:buFont typeface="Gill Sans" charset="0"/>
              <a:buNone/>
            </a:pPr>
            <a:r>
              <a:rPr lang="en-US" sz="2800" dirty="0" err="1">
                <a:latin typeface="Courier" charset="0"/>
                <a:ea typeface="ヒラギノ角ゴ ProN W3" charset="0"/>
              </a:rPr>
              <a:t>iptables</a:t>
            </a:r>
            <a:r>
              <a:rPr lang="en-US" sz="2800" dirty="0">
                <a:latin typeface="Courier" charset="0"/>
                <a:ea typeface="ヒラギノ角ゴ ProN W3" charset="0"/>
              </a:rPr>
              <a:t> –A INPUT –i eth0 –s 232.16.4.0/24 –j ACCEPT</a:t>
            </a:r>
          </a:p>
          <a:p>
            <a:pPr eaLnBrk="1" hangingPunct="1"/>
            <a:endParaRPr lang="en-US" dirty="0">
              <a:latin typeface="Arial" charset="0"/>
              <a:ea typeface="ヒラギノ角ゴ ProN W3" charset="0"/>
            </a:endParaRPr>
          </a:p>
          <a:p>
            <a:pPr eaLnBrk="1" hangingPunct="1"/>
            <a:r>
              <a:rPr lang="en-US" dirty="0">
                <a:latin typeface="Arial" charset="0"/>
                <a:ea typeface="ヒラギノ角ゴ ProN W3" charset="0"/>
              </a:rPr>
              <a:t>Sets a rule</a:t>
            </a:r>
          </a:p>
          <a:p>
            <a:pPr lvl="1" eaLnBrk="1" hangingPunct="1"/>
            <a:r>
              <a:rPr lang="en-US" dirty="0">
                <a:latin typeface="Arial" charset="0"/>
                <a:ea typeface="ヒラギノ角ゴ ProN W3" charset="0"/>
              </a:rPr>
              <a:t>Accepts packets that enter from interface eth0 and have a source address in 232.16.4.0/24</a:t>
            </a:r>
          </a:p>
          <a:p>
            <a:pPr eaLnBrk="1" hangingPunct="1"/>
            <a:r>
              <a:rPr lang="en-US" dirty="0">
                <a:latin typeface="Arial" charset="0"/>
                <a:ea typeface="ヒラギノ角ゴ ProN W3" charset="0"/>
              </a:rPr>
              <a:t>Kernel applies the rules in order</a:t>
            </a:r>
          </a:p>
          <a:p>
            <a:pPr lvl="1" eaLnBrk="1" hangingPunct="1"/>
            <a:r>
              <a:rPr lang="en-US" dirty="0">
                <a:latin typeface="Arial" charset="0"/>
                <a:ea typeface="ヒラギノ角ゴ ProN W3" charset="0"/>
              </a:rPr>
              <a:t>The first rule that matches the packet determines the action for that packet</a:t>
            </a:r>
          </a:p>
          <a:p>
            <a:pPr eaLnBrk="1" hangingPunct="1"/>
            <a:r>
              <a:rPr lang="en-US" altLang="en-US" dirty="0">
                <a:latin typeface="Courier New" pitchFamily="49" charset="0"/>
                <a:ea typeface="ヒラギノ角ゴ ProN W3"/>
                <a:cs typeface="Courier New" pitchFamily="49" charset="0"/>
              </a:rPr>
              <a:t>-A INPUT, --append</a:t>
            </a:r>
            <a:r>
              <a:rPr lang="en-US" altLang="en-US" dirty="0">
                <a:ea typeface="ヒラギノ角ゴ ProN W3"/>
                <a:cs typeface="ヒラギノ角ゴ ProN W3"/>
              </a:rPr>
              <a:t>: add rule to end of INPUT chain</a:t>
            </a:r>
          </a:p>
          <a:p>
            <a:pPr eaLnBrk="1" hangingPunct="1"/>
            <a:r>
              <a:rPr lang="en-US" altLang="en-US" dirty="0">
                <a:latin typeface="Courier New" pitchFamily="49" charset="0"/>
                <a:ea typeface="ヒラギノ角ゴ ProN W3"/>
                <a:cs typeface="ヒラギノ角ゴ ProN W3"/>
              </a:rPr>
              <a:t>-</a:t>
            </a:r>
            <a:r>
              <a:rPr lang="en-US" altLang="en-US" dirty="0" err="1">
                <a:latin typeface="Courier New" pitchFamily="49" charset="0"/>
                <a:ea typeface="ヒラギノ角ゴ ProN W3"/>
                <a:cs typeface="ヒラギノ角ゴ ProN W3"/>
              </a:rPr>
              <a:t>i</a:t>
            </a:r>
            <a:r>
              <a:rPr lang="en-US" altLang="en-US" dirty="0">
                <a:latin typeface="Courier New" pitchFamily="49" charset="0"/>
                <a:ea typeface="ヒラギノ角ゴ ProN W3"/>
                <a:cs typeface="ヒラギノ角ゴ ProN W3"/>
              </a:rPr>
              <a:t>, --in-interface</a:t>
            </a:r>
            <a:r>
              <a:rPr lang="en-US" altLang="en-US" dirty="0">
                <a:ea typeface="ヒラギノ角ゴ ProN W3"/>
                <a:cs typeface="ヒラギノ角ゴ ProN W3"/>
              </a:rPr>
              <a:t>: interface via which a packet was received</a:t>
            </a:r>
          </a:p>
          <a:p>
            <a:pPr eaLnBrk="1" hangingPunct="1"/>
            <a:r>
              <a:rPr lang="en-US" altLang="en-US" dirty="0">
                <a:latin typeface="Courier New" pitchFamily="49" charset="0"/>
                <a:ea typeface="ヒラギノ角ゴ ProN W3"/>
                <a:cs typeface="ヒラギノ角ゴ ProN W3"/>
              </a:rPr>
              <a:t>-s, --source</a:t>
            </a:r>
            <a:r>
              <a:rPr lang="en-US" altLang="en-US" dirty="0">
                <a:ea typeface="ヒラギノ角ゴ ProN W3"/>
                <a:cs typeface="ヒラギノ角ゴ ProN W3"/>
              </a:rPr>
              <a:t>: source address/mask</a:t>
            </a:r>
          </a:p>
          <a:p>
            <a:pPr eaLnBrk="1" hangingPunct="1"/>
            <a:r>
              <a:rPr lang="en-US" altLang="en-US" dirty="0">
                <a:latin typeface="Courier New" pitchFamily="49" charset="0"/>
                <a:ea typeface="ヒラギノ角ゴ ProN W3"/>
                <a:cs typeface="ヒラギノ角ゴ ProN W3"/>
              </a:rPr>
              <a:t>-j ACCEPT</a:t>
            </a:r>
            <a:r>
              <a:rPr lang="en-US" altLang="en-US" dirty="0">
                <a:ea typeface="ヒラギノ角ゴ ProN W3"/>
                <a:cs typeface="ヒラギノ角ゴ ProN W3"/>
              </a:rPr>
              <a:t>: if this packet matches the rule, ACCEPT it</a:t>
            </a:r>
          </a:p>
        </p:txBody>
      </p:sp>
      <p:sp>
        <p:nvSpPr>
          <p:cNvPr id="7"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905618712"/>
      </p:ext>
    </p:extLst>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5538"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iptables: More Examples</a:t>
            </a:r>
          </a:p>
        </p:txBody>
      </p:sp>
      <p:sp>
        <p:nvSpPr>
          <p:cNvPr id="65539" name="Rectangle 5"/>
          <p:cNvSpPr>
            <a:spLocks noGrp="1" noChangeArrowheads="1"/>
          </p:cNvSpPr>
          <p:nvPr>
            <p:ph type="body" idx="1"/>
          </p:nvPr>
        </p:nvSpPr>
        <p:spPr>
          <a:xfrm>
            <a:off x="558800" y="1828800"/>
            <a:ext cx="12128500" cy="7785100"/>
          </a:xfrm>
        </p:spPr>
        <p:txBody>
          <a:bodyPr>
            <a:normAutofit lnSpcReduction="10000"/>
          </a:bodyPr>
          <a:lstStyle/>
          <a:p>
            <a:pPr eaLnBrk="1" hangingPunct="1">
              <a:buFont typeface="Gill Sans" charset="0"/>
              <a:buNone/>
            </a:pPr>
            <a:r>
              <a:rPr lang="en-US" dirty="0" err="1">
                <a:latin typeface="Courier" charset="0"/>
                <a:ea typeface="ヒラギノ角ゴ ProN W3" charset="0"/>
              </a:rPr>
              <a:t>iptables</a:t>
            </a:r>
            <a:r>
              <a:rPr lang="en-US" dirty="0">
                <a:latin typeface="Courier" charset="0"/>
                <a:ea typeface="ヒラギノ角ゴ ProN W3" charset="0"/>
              </a:rPr>
              <a:t> –L</a:t>
            </a:r>
          </a:p>
          <a:p>
            <a:pPr eaLnBrk="1" hangingPunct="1"/>
            <a:r>
              <a:rPr lang="en-US" dirty="0">
                <a:latin typeface="Arial" charset="0"/>
                <a:ea typeface="ヒラギノ角ゴ ProN W3" charset="0"/>
              </a:rPr>
              <a:t>Lists current rules</a:t>
            </a:r>
          </a:p>
          <a:p>
            <a:pPr eaLnBrk="1" hangingPunct="1"/>
            <a:endParaRPr lang="en-US" dirty="0">
              <a:latin typeface="Arial" charset="0"/>
              <a:ea typeface="ヒラギノ角ゴ ProN W3" charset="0"/>
            </a:endParaRPr>
          </a:p>
          <a:p>
            <a:pPr eaLnBrk="1" hangingPunct="1"/>
            <a:endParaRPr lang="en-US" dirty="0">
              <a:latin typeface="Arial" charset="0"/>
              <a:ea typeface="ヒラギノ角ゴ ProN W3" charset="0"/>
            </a:endParaRPr>
          </a:p>
          <a:p>
            <a:pPr eaLnBrk="1" hangingPunct="1"/>
            <a:endParaRPr lang="en-US" dirty="0">
              <a:latin typeface="Arial" charset="0"/>
              <a:ea typeface="ヒラギノ角ゴ ProN W3" charset="0"/>
            </a:endParaRPr>
          </a:p>
          <a:p>
            <a:pPr eaLnBrk="1" hangingPunct="1"/>
            <a:endParaRPr lang="en-US" dirty="0">
              <a:latin typeface="Arial" charset="0"/>
              <a:ea typeface="ヒラギノ角ゴ ProN W3" charset="0"/>
            </a:endParaRPr>
          </a:p>
          <a:p>
            <a:pPr eaLnBrk="1" hangingPunct="1"/>
            <a:endParaRPr lang="en-US" dirty="0">
              <a:latin typeface="Arial" charset="0"/>
              <a:ea typeface="ヒラギノ角ゴ ProN W3" charset="0"/>
            </a:endParaRPr>
          </a:p>
          <a:p>
            <a:pPr eaLnBrk="1" hangingPunct="1">
              <a:buFont typeface="Gill Sans" charset="0"/>
              <a:buNone/>
            </a:pPr>
            <a:endParaRPr lang="en-US" dirty="0">
              <a:latin typeface="Courier" charset="0"/>
              <a:ea typeface="ヒラギノ角ゴ ProN W3" charset="0"/>
            </a:endParaRPr>
          </a:p>
          <a:p>
            <a:pPr eaLnBrk="1" hangingPunct="1">
              <a:buFont typeface="Gill Sans" charset="0"/>
              <a:buNone/>
            </a:pPr>
            <a:r>
              <a:rPr lang="en-US" dirty="0">
                <a:latin typeface="Courier" charset="0"/>
                <a:ea typeface="ヒラギノ角ゴ ProN W3" charset="0"/>
              </a:rPr>
              <a:t>iptables –F (-t table)</a:t>
            </a:r>
          </a:p>
          <a:p>
            <a:pPr eaLnBrk="1" hangingPunct="1"/>
            <a:r>
              <a:rPr lang="en-US" dirty="0">
                <a:latin typeface="Arial" charset="0"/>
                <a:ea typeface="ヒラギノ角ゴ ProN W3" charset="0"/>
                <a:cs typeface="ヒラギノ角ゴ ProN W3" charset="0"/>
              </a:rPr>
              <a:t>Flush all rules in the filter table</a:t>
            </a:r>
          </a:p>
          <a:p>
            <a:pPr marL="228600" lvl="1" indent="0" eaLnBrk="1" hangingPunct="1">
              <a:buNone/>
            </a:pPr>
            <a:endParaRPr lang="en-US" dirty="0">
              <a:latin typeface="Courier" charset="0"/>
            </a:endParaRPr>
          </a:p>
          <a:p>
            <a:pPr eaLnBrk="1" hangingPunct="1">
              <a:buFont typeface="Gill Sans" charset="0"/>
              <a:buNone/>
            </a:pPr>
            <a:r>
              <a:rPr lang="en-US" sz="2400" dirty="0" err="1">
                <a:latin typeface="Courier" charset="0"/>
                <a:ea typeface="ヒラギノ角ゴ ProN W3" charset="0"/>
                <a:cs typeface="ヒラギノ角ゴ ProN W3" charset="0"/>
              </a:rPr>
              <a:t>iptables</a:t>
            </a:r>
            <a:r>
              <a:rPr lang="en-US" sz="2400" dirty="0">
                <a:latin typeface="Courier" charset="0"/>
                <a:ea typeface="ヒラギノ角ゴ ProN W3" charset="0"/>
                <a:cs typeface="ヒラギノ角ゴ ProN W3" charset="0"/>
              </a:rPr>
              <a:t> –I INPUT 1 –p </a:t>
            </a:r>
            <a:r>
              <a:rPr lang="en-US" sz="2400" dirty="0" err="1">
                <a:latin typeface="Courier" charset="0"/>
                <a:ea typeface="ヒラギノ角ゴ ProN W3" charset="0"/>
                <a:cs typeface="ヒラギノ角ゴ ProN W3" charset="0"/>
              </a:rPr>
              <a:t>tcp</a:t>
            </a:r>
            <a:r>
              <a:rPr lang="en-US" sz="2400" dirty="0">
                <a:latin typeface="Courier" charset="0"/>
                <a:ea typeface="ヒラギノ角ゴ ProN W3" charset="0"/>
                <a:cs typeface="ヒラギノ角ゴ ProN W3" charset="0"/>
              </a:rPr>
              <a:t> –</a:t>
            </a:r>
            <a:r>
              <a:rPr lang="en-US" sz="2400" dirty="0" err="1">
                <a:latin typeface="Courier" charset="0"/>
                <a:ea typeface="ヒラギノ角ゴ ProN W3" charset="0"/>
                <a:cs typeface="ヒラギノ角ゴ ProN W3" charset="0"/>
              </a:rPr>
              <a:t>tcp</a:t>
            </a:r>
            <a:r>
              <a:rPr lang="en-US" sz="2400" dirty="0">
                <a:latin typeface="Courier" charset="0"/>
                <a:ea typeface="ヒラギノ角ゴ ProN W3" charset="0"/>
                <a:cs typeface="ヒラギノ角ゴ ProN W3" charset="0"/>
              </a:rPr>
              <a:t>-flags SYN –s 232.16.4.0/24 –d 0/0:22 –j ACCEPT </a:t>
            </a:r>
          </a:p>
          <a:p>
            <a:pPr lvl="1" eaLnBrk="1" hangingPunct="1"/>
            <a:r>
              <a:rPr lang="en-US" dirty="0">
                <a:latin typeface="Arial" charset="0"/>
              </a:rPr>
              <a:t>Default table is filter (so it’s unspecified)</a:t>
            </a:r>
          </a:p>
          <a:p>
            <a:pPr lvl="1" eaLnBrk="1" hangingPunct="1"/>
            <a:r>
              <a:rPr lang="en-US" dirty="0">
                <a:latin typeface="Arial" charset="0"/>
              </a:rPr>
              <a:t>-I INPUT 1: insert INPUT rules at top</a:t>
            </a:r>
          </a:p>
          <a:p>
            <a:pPr lvl="1" eaLnBrk="1" hangingPunct="1"/>
            <a:r>
              <a:rPr lang="en-US" dirty="0">
                <a:latin typeface="Arial" charset="0"/>
              </a:rPr>
              <a:t>Accept TCP SYN to from 232.16.4.0.24 to port 22 (</a:t>
            </a:r>
            <a:r>
              <a:rPr lang="en-US" dirty="0" err="1">
                <a:latin typeface="Arial" charset="0"/>
              </a:rPr>
              <a:t>ssh</a:t>
            </a:r>
            <a:r>
              <a:rPr lang="en-US" dirty="0">
                <a:latin typeface="Arial" charset="0"/>
              </a:rPr>
              <a:t>)</a:t>
            </a:r>
          </a:p>
          <a:p>
            <a:pPr lvl="1" eaLnBrk="1" hangingPunct="1"/>
            <a:endParaRPr lang="en-US" dirty="0">
              <a:latin typeface="Courier" charset="0"/>
            </a:endParaRPr>
          </a:p>
          <a:p>
            <a:pPr lvl="1" eaLnBrk="1" hangingPunct="1"/>
            <a:endParaRPr lang="en-US" dirty="0">
              <a:latin typeface="Courier" charset="0"/>
            </a:endParaRPr>
          </a:p>
          <a:p>
            <a:pPr eaLnBrk="1" hangingPunct="1"/>
            <a:endParaRPr lang="en-US" dirty="0">
              <a:latin typeface="Arial" charset="0"/>
              <a:ea typeface="ヒラギノ角ゴ ProN W3" charset="0"/>
              <a:cs typeface="ヒラギノ角ゴ ProN W3" charset="0"/>
            </a:endParaRPr>
          </a:p>
          <a:p>
            <a:pPr eaLnBrk="1" hangingPunct="1"/>
            <a:endParaRPr lang="en-US" dirty="0">
              <a:latin typeface="Arial" charset="0"/>
              <a:ea typeface="ヒラギノ角ゴ ProN W3" charset="0"/>
              <a:cs typeface="ヒラギノ角ゴ ProN W3" charset="0"/>
            </a:endParaRPr>
          </a:p>
          <a:p>
            <a:pPr eaLnBrk="1" hangingPunct="1"/>
            <a:endParaRPr lang="en-US" dirty="0">
              <a:latin typeface="Arial" charset="0"/>
              <a:ea typeface="ヒラギノ角ゴ ProN W3" charset="0"/>
              <a:cs typeface="ヒラギノ角ゴ ProN W3" charset="0"/>
            </a:endParaRP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pic>
        <p:nvPicPr>
          <p:cNvPr id="7" name="Picture 7" descr="Displays iptables rules"/>
          <p:cNvPicPr>
            <a:picLocks noChangeAspect="1" noChangeArrowheads="1"/>
          </p:cNvPicPr>
          <p:nvPr/>
        </p:nvPicPr>
        <p:blipFill>
          <a:blip r:embed="rId2">
            <a:extLst>
              <a:ext uri="{28A0092B-C50C-407E-A947-70E740481C1C}">
                <a14:useLocalDpi xmlns:a14="http://schemas.microsoft.com/office/drawing/2010/main" val="0"/>
              </a:ext>
            </a:extLst>
          </a:blip>
          <a:srcRect l="1515" t="30238" b="17464"/>
          <a:stretch>
            <a:fillRect/>
          </a:stretch>
        </p:blipFill>
        <p:spPr bwMode="auto">
          <a:xfrm>
            <a:off x="863600" y="3048000"/>
            <a:ext cx="108712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215172"/>
      </p:ext>
    </p:extLst>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08C2-2793-5D4C-AF52-353E6B964C36}"/>
              </a:ext>
            </a:extLst>
          </p:cNvPr>
          <p:cNvSpPr>
            <a:spLocks noGrp="1"/>
          </p:cNvSpPr>
          <p:nvPr>
            <p:ph type="title"/>
          </p:nvPr>
        </p:nvSpPr>
        <p:spPr/>
        <p:txBody>
          <a:bodyPr/>
          <a:lstStyle/>
          <a:p>
            <a:r>
              <a:rPr lang="en-US" dirty="0"/>
              <a:t>Iptables: Default policy</a:t>
            </a:r>
          </a:p>
        </p:txBody>
      </p:sp>
      <p:sp>
        <p:nvSpPr>
          <p:cNvPr id="3" name="Content Placeholder 2">
            <a:extLst>
              <a:ext uri="{FF2B5EF4-FFF2-40B4-BE49-F238E27FC236}">
                <a16:creationId xmlns:a16="http://schemas.microsoft.com/office/drawing/2014/main" id="{548CA209-3C3E-0142-9A01-CC45AD28672C}"/>
              </a:ext>
            </a:extLst>
          </p:cNvPr>
          <p:cNvSpPr>
            <a:spLocks noGrp="1"/>
          </p:cNvSpPr>
          <p:nvPr>
            <p:ph idx="1"/>
          </p:nvPr>
        </p:nvSpPr>
        <p:spPr/>
        <p:txBody>
          <a:bodyPr/>
          <a:lstStyle/>
          <a:p>
            <a:r>
              <a:rPr lang="en-US" dirty="0" err="1"/>
              <a:t>Iptable</a:t>
            </a:r>
            <a:r>
              <a:rPr lang="en-US" dirty="0"/>
              <a:t> rules are read from top to bottom, so order of the rules matter greatly</a:t>
            </a:r>
          </a:p>
          <a:p>
            <a:r>
              <a:rPr lang="en-US" dirty="0"/>
              <a:t>It’s a good idea to set a default policy in case the packet does not match any of the rules</a:t>
            </a:r>
          </a:p>
          <a:p>
            <a:pPr lvl="1"/>
            <a:r>
              <a:rPr lang="en-US" dirty="0">
                <a:latin typeface="Courier New" panose="02070309020205020404" pitchFamily="49" charset="0"/>
                <a:cs typeface="Courier New" panose="02070309020205020404" pitchFamily="49" charset="0"/>
              </a:rPr>
              <a:t>iptables –P INPUT DROP</a:t>
            </a:r>
          </a:p>
          <a:p>
            <a:pPr lvl="1"/>
            <a:r>
              <a:rPr lang="en-US" dirty="0">
                <a:latin typeface="Courier New" panose="02070309020205020404" pitchFamily="49" charset="0"/>
                <a:cs typeface="Courier New" panose="02070309020205020404" pitchFamily="49" charset="0"/>
              </a:rPr>
              <a:t>iptables –P OUTPUT DROP</a:t>
            </a:r>
          </a:p>
          <a:p>
            <a:pPr lvl="1"/>
            <a:r>
              <a:rPr lang="en-US" dirty="0">
                <a:latin typeface="Courier New" panose="02070309020205020404" pitchFamily="49" charset="0"/>
                <a:cs typeface="Courier New" panose="02070309020205020404" pitchFamily="49" charset="0"/>
              </a:rPr>
              <a:t>iptables –P FORWARD DROP</a:t>
            </a:r>
          </a:p>
          <a:p>
            <a:pPr lvl="1"/>
            <a:endParaRPr lang="en-US" dirty="0"/>
          </a:p>
        </p:txBody>
      </p:sp>
      <p:sp>
        <p:nvSpPr>
          <p:cNvPr id="4" name="Slide Number Placeholder 3">
            <a:extLst>
              <a:ext uri="{FF2B5EF4-FFF2-40B4-BE49-F238E27FC236}">
                <a16:creationId xmlns:a16="http://schemas.microsoft.com/office/drawing/2014/main" id="{D88821F5-6A91-D44A-B9B3-EBD20D732F6F}"/>
              </a:ext>
            </a:extLst>
          </p:cNvPr>
          <p:cNvSpPr>
            <a:spLocks noGrp="1"/>
          </p:cNvSpPr>
          <p:nvPr>
            <p:ph type="sldNum" sz="quarter" idx="10"/>
          </p:nvPr>
        </p:nvSpPr>
        <p:spPr/>
        <p:txBody>
          <a:bodyPr/>
          <a:lstStyle/>
          <a:p>
            <a:pPr>
              <a:defRPr/>
            </a:pPr>
            <a:fld id="{0B2BED60-7A5C-F143-8A92-E9401321A5DA}" type="slidenum">
              <a:rPr lang="en-US" smtClean="0"/>
              <a:pPr>
                <a:defRPr/>
              </a:pPr>
              <a:t>28</a:t>
            </a:fld>
            <a:endParaRPr lang="en-US"/>
          </a:p>
        </p:txBody>
      </p:sp>
    </p:spTree>
    <p:extLst>
      <p:ext uri="{BB962C8B-B14F-4D97-AF65-F5344CB8AC3E}">
        <p14:creationId xmlns:p14="http://schemas.microsoft.com/office/powerpoint/2010/main" val="18784065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66562"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iptables Options</a:t>
            </a:r>
          </a:p>
        </p:txBody>
      </p:sp>
      <p:sp>
        <p:nvSpPr>
          <p:cNvPr id="66563" name="Rectangle 5"/>
          <p:cNvSpPr>
            <a:spLocks noGrp="1" noChangeArrowheads="1"/>
          </p:cNvSpPr>
          <p:nvPr>
            <p:ph type="body" idx="1"/>
          </p:nvPr>
        </p:nvSpPr>
        <p:spPr>
          <a:xfrm>
            <a:off x="482600" y="1981200"/>
            <a:ext cx="12128500" cy="7772400"/>
          </a:xfrm>
        </p:spPr>
        <p:txBody>
          <a:bodyPr>
            <a:normAutofit fontScale="92500"/>
          </a:bodyPr>
          <a:lstStyle/>
          <a:p>
            <a:pPr eaLnBrk="1" hangingPunct="1">
              <a:buFont typeface="ZapfDingbats" pitchFamily="82" charset="2"/>
              <a:buNone/>
            </a:pPr>
            <a:r>
              <a:rPr lang="en-US" altLang="en-US" dirty="0">
                <a:latin typeface="Courier New" pitchFamily="49" charset="0"/>
                <a:ea typeface="ヒラギノ角ゴ ProN W3"/>
                <a:cs typeface="Courier New" pitchFamily="49" charset="0"/>
              </a:rPr>
              <a:t>-p protocol type (</a:t>
            </a:r>
            <a:r>
              <a:rPr lang="en-US" altLang="en-US" dirty="0" err="1">
                <a:latin typeface="Courier New" pitchFamily="49" charset="0"/>
                <a:ea typeface="ヒラギノ角ゴ ProN W3"/>
                <a:cs typeface="Courier New" pitchFamily="49" charset="0"/>
              </a:rPr>
              <a:t>tcp</a:t>
            </a:r>
            <a:r>
              <a:rPr lang="en-US" altLang="en-US" dirty="0">
                <a:latin typeface="Courier New" pitchFamily="49" charset="0"/>
                <a:ea typeface="ヒラギノ角ゴ ProN W3"/>
                <a:cs typeface="Courier New" pitchFamily="49" charset="0"/>
              </a:rPr>
              <a:t>, </a:t>
            </a:r>
            <a:r>
              <a:rPr lang="en-US" altLang="en-US" dirty="0" err="1">
                <a:latin typeface="Courier New" pitchFamily="49" charset="0"/>
                <a:ea typeface="ヒラギノ角ゴ ProN W3"/>
                <a:cs typeface="Courier New" pitchFamily="49" charset="0"/>
              </a:rPr>
              <a:t>udp</a:t>
            </a:r>
            <a:r>
              <a:rPr lang="en-US" altLang="en-US" dirty="0">
                <a:latin typeface="Courier New" pitchFamily="49" charset="0"/>
                <a:ea typeface="ヒラギノ角ゴ ProN W3"/>
                <a:cs typeface="Courier New" pitchFamily="49" charset="0"/>
              </a:rPr>
              <a:t>, </a:t>
            </a:r>
            <a:r>
              <a:rPr lang="en-US" altLang="en-US" dirty="0" err="1">
                <a:latin typeface="Courier New" pitchFamily="49" charset="0"/>
                <a:ea typeface="ヒラギノ角ゴ ProN W3"/>
                <a:cs typeface="Courier New" pitchFamily="49" charset="0"/>
              </a:rPr>
              <a:t>icmp</a:t>
            </a:r>
            <a:r>
              <a:rPr lang="en-US" altLang="en-US" dirty="0">
                <a:latin typeface="Courier New" pitchFamily="49" charset="0"/>
                <a:ea typeface="ヒラギノ角ゴ ProN W3"/>
                <a:cs typeface="Courier New" pitchFamily="49" charset="0"/>
              </a:rPr>
              <a:t>)</a:t>
            </a: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-s source -d </a:t>
            </a:r>
            <a:r>
              <a:rPr lang="en-US" altLang="en-US" dirty="0" err="1">
                <a:latin typeface="Courier New" pitchFamily="49" charset="0"/>
                <a:ea typeface="ヒラギノ角ゴ ProN W3"/>
                <a:cs typeface="Courier New" pitchFamily="49" charset="0"/>
              </a:rPr>
              <a:t>dest</a:t>
            </a:r>
            <a:r>
              <a:rPr lang="en-US" altLang="en-US" dirty="0">
                <a:latin typeface="Courier New" pitchFamily="49" charset="0"/>
                <a:ea typeface="ヒラギノ角ゴ ProN W3"/>
                <a:cs typeface="Courier New" pitchFamily="49" charset="0"/>
              </a:rPr>
              <a:t> IP address &amp; port number</a:t>
            </a: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a:t>
            </a:r>
            <a:r>
              <a:rPr lang="en-US" altLang="en-US" dirty="0" err="1">
                <a:latin typeface="Courier New" pitchFamily="49" charset="0"/>
                <a:ea typeface="ヒラギノ角ゴ ProN W3"/>
                <a:cs typeface="Courier New" pitchFamily="49" charset="0"/>
              </a:rPr>
              <a:t>i</a:t>
            </a:r>
            <a:r>
              <a:rPr lang="en-US" altLang="en-US" dirty="0">
                <a:latin typeface="Courier New" pitchFamily="49" charset="0"/>
                <a:ea typeface="ヒラギノ角ゴ ProN W3"/>
                <a:cs typeface="Courier New" pitchFamily="49" charset="0"/>
              </a:rPr>
              <a:t> in, -o out interface name (lo, ppp0, eth0)</a:t>
            </a: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-j target (ACCEPT, REJECT, DROP)</a:t>
            </a: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--sport source port, --</a:t>
            </a:r>
            <a:r>
              <a:rPr lang="en-US" altLang="en-US" dirty="0" err="1">
                <a:latin typeface="Courier New" pitchFamily="49" charset="0"/>
                <a:ea typeface="ヒラギノ角ゴ ProN W3"/>
                <a:cs typeface="Courier New" pitchFamily="49" charset="0"/>
              </a:rPr>
              <a:t>dport</a:t>
            </a:r>
            <a:r>
              <a:rPr lang="en-US" altLang="en-US" dirty="0">
                <a:latin typeface="Courier New" pitchFamily="49" charset="0"/>
                <a:ea typeface="ヒラギノ角ゴ ProN W3"/>
                <a:cs typeface="Courier New" pitchFamily="49" charset="0"/>
              </a:rPr>
              <a:t> </a:t>
            </a:r>
            <a:r>
              <a:rPr lang="en-US" altLang="en-US" dirty="0" err="1">
                <a:latin typeface="Courier New" pitchFamily="49" charset="0"/>
                <a:ea typeface="ヒラギノ角ゴ ProN W3"/>
                <a:cs typeface="Courier New" pitchFamily="49" charset="0"/>
              </a:rPr>
              <a:t>dest</a:t>
            </a:r>
            <a:r>
              <a:rPr lang="en-US" altLang="en-US" dirty="0">
                <a:latin typeface="Courier New" pitchFamily="49" charset="0"/>
                <a:ea typeface="ヒラギノ角ゴ ProN W3"/>
                <a:cs typeface="Courier New" pitchFamily="49" charset="0"/>
              </a:rPr>
              <a:t> port</a:t>
            </a: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a:t>
            </a:r>
            <a:r>
              <a:rPr lang="en-US" altLang="en-US" dirty="0" err="1">
                <a:latin typeface="Courier New" pitchFamily="49" charset="0"/>
                <a:ea typeface="ヒラギノ角ゴ ProN W3"/>
                <a:cs typeface="Courier New" pitchFamily="49" charset="0"/>
              </a:rPr>
              <a:t>icmp</a:t>
            </a:r>
            <a:r>
              <a:rPr lang="en-US" altLang="en-US" dirty="0">
                <a:latin typeface="Courier New" pitchFamily="49" charset="0"/>
                <a:ea typeface="ヒラギノ角ゴ ProN W3"/>
                <a:cs typeface="Courier New" pitchFamily="49" charset="0"/>
              </a:rPr>
              <a:t>-type</a:t>
            </a:r>
          </a:p>
          <a:p>
            <a:pPr eaLnBrk="1" hangingPunct="1">
              <a:buNone/>
            </a:pPr>
            <a:endParaRPr lang="en-US" altLang="en-US" dirty="0">
              <a:cs typeface="Courier New" pitchFamily="49" charset="0"/>
            </a:endParaRPr>
          </a:p>
          <a:p>
            <a:pPr eaLnBrk="1" hangingPunct="1">
              <a:buNone/>
            </a:pPr>
            <a:r>
              <a:rPr lang="en-US" altLang="en-US" dirty="0">
                <a:cs typeface="Courier New" pitchFamily="49" charset="0"/>
              </a:rPr>
              <a:t>Connection tracking for </a:t>
            </a:r>
            <a:r>
              <a:rPr lang="en-US" altLang="en-US" dirty="0" err="1">
                <a:cs typeface="Courier New" pitchFamily="49" charset="0"/>
              </a:rPr>
              <a:t>stateful</a:t>
            </a:r>
            <a:r>
              <a:rPr lang="en-US" altLang="en-US" dirty="0">
                <a:cs typeface="Courier New" pitchFamily="49" charset="0"/>
              </a:rPr>
              <a:t> firewall</a:t>
            </a:r>
            <a:endParaRPr lang="en-US" altLang="en-US" dirty="0">
              <a:latin typeface="Courier New" pitchFamily="49" charset="0"/>
              <a:ea typeface="ヒラギノ角ゴ ProN W3"/>
              <a:cs typeface="Courier New" pitchFamily="49" charset="0"/>
            </a:endParaRPr>
          </a:p>
          <a:p>
            <a:pPr eaLnBrk="1" hangingPunct="1">
              <a:buFont typeface="ZapfDingbats" pitchFamily="82" charset="2"/>
              <a:buNone/>
            </a:pPr>
            <a:r>
              <a:rPr lang="en-US" altLang="en-US" dirty="0">
                <a:latin typeface="Courier New" pitchFamily="49" charset="0"/>
                <a:ea typeface="ヒラギノ角ゴ ProN W3"/>
                <a:cs typeface="Courier New" pitchFamily="49" charset="0"/>
              </a:rPr>
              <a:t>-m </a:t>
            </a:r>
            <a:r>
              <a:rPr lang="en-US" altLang="en-US" dirty="0" err="1">
                <a:latin typeface="Courier New" pitchFamily="49" charset="0"/>
                <a:ea typeface="ヒラギノ角ゴ ProN W3"/>
                <a:cs typeface="Courier New" pitchFamily="49" charset="0"/>
              </a:rPr>
              <a:t>conntrack</a:t>
            </a:r>
            <a:r>
              <a:rPr lang="en-US" altLang="en-US" dirty="0">
                <a:latin typeface="Courier New" pitchFamily="49" charset="0"/>
                <a:ea typeface="ヒラギノ角ゴ ProN W3"/>
                <a:cs typeface="Courier New" pitchFamily="49" charset="0"/>
              </a:rPr>
              <a:t> --</a:t>
            </a:r>
            <a:r>
              <a:rPr lang="en-US" altLang="en-US" dirty="0" err="1">
                <a:latin typeface="Courier New" pitchFamily="49" charset="0"/>
                <a:ea typeface="ヒラギノ角ゴ ProN W3"/>
                <a:cs typeface="Courier New" pitchFamily="49" charset="0"/>
              </a:rPr>
              <a:t>ctstate</a:t>
            </a:r>
            <a:r>
              <a:rPr lang="en-US" altLang="en-US" dirty="0">
                <a:latin typeface="Courier New" pitchFamily="49" charset="0"/>
                <a:ea typeface="ヒラギノ角ゴ ProN W3"/>
                <a:cs typeface="Courier New" pitchFamily="49" charset="0"/>
              </a:rPr>
              <a:t> RELATED,ESTABLISHED</a:t>
            </a:r>
          </a:p>
          <a:p>
            <a:pPr eaLnBrk="1" hangingPunct="1">
              <a:buFont typeface="ZapfDingbats" pitchFamily="82" charset="2"/>
              <a:buNone/>
            </a:pPr>
            <a:r>
              <a:rPr lang="en-US" altLang="en-US" dirty="0" err="1">
                <a:cs typeface="Courier New" pitchFamily="49" charset="0"/>
              </a:rPr>
              <a:t>ctstate</a:t>
            </a:r>
            <a:r>
              <a:rPr lang="en-US" altLang="en-US" dirty="0">
                <a:cs typeface="Courier New" pitchFamily="49" charset="0"/>
              </a:rPr>
              <a:t> options:</a:t>
            </a:r>
          </a:p>
          <a:p>
            <a:pPr eaLnBrk="1" hangingPunct="1"/>
            <a:r>
              <a:rPr lang="en-US" altLang="en-US" sz="2800" dirty="0">
                <a:cs typeface="Courier New" pitchFamily="49" charset="0"/>
              </a:rPr>
              <a:t>NEW: Allow new connections</a:t>
            </a:r>
          </a:p>
          <a:p>
            <a:pPr eaLnBrk="1" hangingPunct="1"/>
            <a:r>
              <a:rPr lang="en-US" altLang="en-US" sz="2800" dirty="0">
                <a:cs typeface="Courier New" pitchFamily="49" charset="0"/>
              </a:rPr>
              <a:t>ESTABLISHED: Allow established sessions to receive traffic</a:t>
            </a:r>
          </a:p>
          <a:p>
            <a:pPr eaLnBrk="1" hangingPunct="1"/>
            <a:r>
              <a:rPr lang="en-US" altLang="en-US" sz="2800" dirty="0">
                <a:cs typeface="Courier New" pitchFamily="49" charset="0"/>
              </a:rPr>
              <a:t>RELATED: Allow related established connections, e.g., FTP 20/21</a:t>
            </a:r>
          </a:p>
          <a:p>
            <a:pPr marL="0" indent="0" eaLnBrk="1" hangingPunct="1">
              <a:buNone/>
            </a:pPr>
            <a:endParaRPr lang="en-US" altLang="en-US" dirty="0">
              <a:latin typeface="Courier New" pitchFamily="49" charset="0"/>
              <a:ea typeface="ヒラギノ角ゴ ProN W3"/>
              <a:cs typeface="Courier New" pitchFamily="49" charset="0"/>
            </a:endParaRPr>
          </a:p>
          <a:p>
            <a:pPr marL="0" indent="0" eaLnBrk="1" hangingPunct="1">
              <a:buNone/>
            </a:pPr>
            <a:r>
              <a:rPr lang="en-US" altLang="en-US" dirty="0">
                <a:latin typeface="Courier New" pitchFamily="49" charset="0"/>
                <a:ea typeface="ヒラギノ角ゴ ProN W3"/>
                <a:cs typeface="Courier New" pitchFamily="49" charset="0"/>
              </a:rPr>
              <a:t>-m state --state RELATED,ESTABLISHED</a:t>
            </a:r>
          </a:p>
          <a:p>
            <a:pPr eaLnBrk="1" hangingPunct="1"/>
            <a:r>
              <a:rPr lang="en-US" altLang="en-US" sz="2800" dirty="0">
                <a:cs typeface="Courier New" pitchFamily="49" charset="0"/>
              </a:rPr>
              <a:t>Older method, but still fine</a:t>
            </a: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673128564"/>
      </p:ext>
    </p:extLst>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39938"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Firewall Goals:</a:t>
            </a:r>
            <a:endParaRPr lang="en-US">
              <a:latin typeface="ＭＳ Ｐゴシック" charset="0"/>
              <a:sym typeface="ＭＳ Ｐゴシック" charset="0"/>
            </a:endParaRPr>
          </a:p>
        </p:txBody>
      </p:sp>
      <p:sp>
        <p:nvSpPr>
          <p:cNvPr id="39939" name="Rectangle 5"/>
          <p:cNvSpPr>
            <a:spLocks noGrp="1" noChangeArrowheads="1"/>
          </p:cNvSpPr>
          <p:nvPr>
            <p:ph type="body" idx="1"/>
          </p:nvPr>
        </p:nvSpPr>
        <p:spPr/>
        <p:txBody>
          <a:bodyPr/>
          <a:lstStyle/>
          <a:p>
            <a:pPr eaLnBrk="1" hangingPunct="1"/>
            <a:r>
              <a:rPr lang="en-US" sz="4000" dirty="0">
                <a:latin typeface="Arial" charset="0"/>
                <a:ea typeface="ヒラギノ角ゴ ProN W3" charset="0"/>
                <a:cs typeface="ヒラギノ角ゴ ProN W3" charset="0"/>
              </a:rPr>
              <a:t>All traffic from outside to inside and vice-versa passes through the firewall</a:t>
            </a:r>
          </a:p>
          <a:p>
            <a:pPr eaLnBrk="1" hangingPunct="1"/>
            <a:r>
              <a:rPr lang="en-US" sz="4000" dirty="0">
                <a:latin typeface="Arial" charset="0"/>
                <a:ea typeface="ヒラギノ角ゴ ProN W3" charset="0"/>
                <a:cs typeface="ヒラギノ角ゴ ProN W3" charset="0"/>
              </a:rPr>
              <a:t>Only authorized traffic, as defined by local security policy, will be allowed to pass</a:t>
            </a:r>
          </a:p>
          <a:p>
            <a:pPr eaLnBrk="1" hangingPunct="1"/>
            <a:r>
              <a:rPr lang="en-US" sz="4000" dirty="0">
                <a:latin typeface="Arial" charset="0"/>
                <a:ea typeface="ヒラギノ角ゴ ProN W3" charset="0"/>
                <a:cs typeface="ヒラギノ角ゴ ProN W3" charset="0"/>
              </a:rPr>
              <a:t>The firewall itself is immune to penetration</a:t>
            </a:r>
          </a:p>
        </p:txBody>
      </p:sp>
      <p:sp>
        <p:nvSpPr>
          <p:cNvPr id="39940" name="Rectangle 6"/>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3</a:t>
            </a:r>
          </a:p>
        </p:txBody>
      </p:sp>
    </p:spTree>
    <p:extLst>
      <p:ext uri="{BB962C8B-B14F-4D97-AF65-F5344CB8AC3E}">
        <p14:creationId xmlns:p14="http://schemas.microsoft.com/office/powerpoint/2010/main" val="4048779862"/>
      </p:ext>
    </p:extLst>
  </p:cSld>
  <p:clrMapOvr>
    <a:masterClrMapping/>
  </p:clrMapOvr>
  <p:transition spd="med">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iptables</a:t>
            </a:r>
            <a:r>
              <a:rPr lang="en-US" dirty="0"/>
              <a:t> Connection Tracking (</a:t>
            </a:r>
            <a:r>
              <a:rPr lang="en-US" dirty="0" err="1"/>
              <a:t>Stateful</a:t>
            </a:r>
            <a:r>
              <a:rPr lang="en-US" dirty="0"/>
              <a:t> Firewall)</a:t>
            </a:r>
          </a:p>
        </p:txBody>
      </p:sp>
      <p:sp>
        <p:nvSpPr>
          <p:cNvPr id="3" name="Content Placeholder 2"/>
          <p:cNvSpPr>
            <a:spLocks noGrp="1"/>
          </p:cNvSpPr>
          <p:nvPr>
            <p:ph idx="1"/>
          </p:nvPr>
        </p:nvSpPr>
        <p:spPr/>
        <p:txBody>
          <a:bodyPr>
            <a:normAutofit lnSpcReduction="10000"/>
          </a:bodyPr>
          <a:lstStyle/>
          <a:p>
            <a:pPr marL="0" indent="0">
              <a:buNone/>
            </a:pPr>
            <a:r>
              <a:rPr lang="en-US" sz="2800" dirty="0">
                <a:solidFill>
                  <a:schemeClr val="tx1"/>
                </a:solidFill>
                <a:latin typeface="Courier New" charset="0"/>
                <a:ea typeface="Courier New" charset="0"/>
                <a:cs typeface="Courier New" charset="0"/>
                <a:sym typeface="Arial" charset="0"/>
              </a:rPr>
              <a:t>-A FORWARD -s 192.168.1.0/24 -i eth0 -o eth1 -m </a:t>
            </a:r>
            <a:r>
              <a:rPr lang="en-US" sz="2800" dirty="0" err="1">
                <a:solidFill>
                  <a:schemeClr val="tx1"/>
                </a:solidFill>
                <a:latin typeface="Courier New" charset="0"/>
                <a:ea typeface="Courier New" charset="0"/>
                <a:cs typeface="Courier New" charset="0"/>
                <a:sym typeface="Arial" charset="0"/>
              </a:rPr>
              <a:t>conntrack</a:t>
            </a:r>
            <a:r>
              <a:rPr lang="en-US" sz="2800" dirty="0">
                <a:solidFill>
                  <a:schemeClr val="tx1"/>
                </a:solidFill>
                <a:latin typeface="Courier New" charset="0"/>
                <a:ea typeface="Courier New" charset="0"/>
                <a:cs typeface="Courier New" charset="0"/>
                <a:sym typeface="Arial" charset="0"/>
              </a:rPr>
              <a:t> --</a:t>
            </a:r>
            <a:r>
              <a:rPr lang="en-US" sz="2800" dirty="0" err="1">
                <a:solidFill>
                  <a:schemeClr val="tx1"/>
                </a:solidFill>
                <a:latin typeface="Courier New" charset="0"/>
                <a:ea typeface="Courier New" charset="0"/>
                <a:cs typeface="Courier New" charset="0"/>
                <a:sym typeface="Arial" charset="0"/>
              </a:rPr>
              <a:t>ctstate</a:t>
            </a:r>
            <a:r>
              <a:rPr lang="en-US" sz="2800" dirty="0">
                <a:solidFill>
                  <a:schemeClr val="tx1"/>
                </a:solidFill>
                <a:latin typeface="Courier New" charset="0"/>
                <a:ea typeface="Courier New" charset="0"/>
                <a:cs typeface="Courier New" charset="0"/>
                <a:sym typeface="Arial" charset="0"/>
              </a:rPr>
              <a:t> NEW -j ACCEPT</a:t>
            </a:r>
          </a:p>
          <a:p>
            <a:pPr marL="0" indent="0">
              <a:buNone/>
            </a:pPr>
            <a:r>
              <a:rPr lang="en-US" sz="2800" dirty="0">
                <a:solidFill>
                  <a:schemeClr val="tx1"/>
                </a:solidFill>
                <a:latin typeface="Courier New" charset="0"/>
                <a:ea typeface="Courier New" charset="0"/>
                <a:cs typeface="Courier New" charset="0"/>
                <a:sym typeface="Arial" charset="0"/>
              </a:rPr>
              <a:t>-A FORWARD -m </a:t>
            </a:r>
            <a:r>
              <a:rPr lang="en-US" sz="2800" dirty="0" err="1">
                <a:solidFill>
                  <a:schemeClr val="tx1"/>
                </a:solidFill>
                <a:latin typeface="Courier New" charset="0"/>
                <a:ea typeface="Courier New" charset="0"/>
                <a:cs typeface="Courier New" charset="0"/>
                <a:sym typeface="Arial" charset="0"/>
              </a:rPr>
              <a:t>conntrack</a:t>
            </a:r>
            <a:r>
              <a:rPr lang="en-US" sz="2800" dirty="0">
                <a:solidFill>
                  <a:schemeClr val="tx1"/>
                </a:solidFill>
                <a:latin typeface="Courier New" charset="0"/>
                <a:ea typeface="Courier New" charset="0"/>
                <a:cs typeface="Courier New" charset="0"/>
                <a:sym typeface="Arial" charset="0"/>
              </a:rPr>
              <a:t> --</a:t>
            </a:r>
            <a:r>
              <a:rPr lang="en-US" sz="2800" dirty="0" err="1">
                <a:solidFill>
                  <a:schemeClr val="tx1"/>
                </a:solidFill>
                <a:latin typeface="Courier New" charset="0"/>
                <a:ea typeface="Courier New" charset="0"/>
                <a:cs typeface="Courier New" charset="0"/>
                <a:sym typeface="Arial" charset="0"/>
              </a:rPr>
              <a:t>ctstate</a:t>
            </a:r>
            <a:r>
              <a:rPr lang="en-US" sz="2800" dirty="0">
                <a:solidFill>
                  <a:schemeClr val="tx1"/>
                </a:solidFill>
                <a:latin typeface="Courier New" charset="0"/>
                <a:ea typeface="Courier New" charset="0"/>
                <a:cs typeface="Courier New" charset="0"/>
                <a:sym typeface="Arial" charset="0"/>
              </a:rPr>
              <a:t> RELATED,ESTABLISHED -j ACCEPT</a:t>
            </a:r>
          </a:p>
          <a:p>
            <a:pPr marL="0" indent="0">
              <a:buNone/>
            </a:pP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-A FORWARD: append to the FORWARD chain</a:t>
            </a:r>
            <a:endParaRPr lang="en-US" sz="3600" dirty="0">
              <a:solidFill>
                <a:schemeClr val="tx1"/>
              </a:solidFill>
              <a:latin typeface="Courier New" charset="0"/>
              <a:ea typeface="Courier New" charset="0"/>
              <a:cs typeface="Courier New" charset="0"/>
              <a:sym typeface="Arial" charset="0"/>
            </a:endParaRPr>
          </a:p>
          <a:p>
            <a:pPr marL="0" indent="0">
              <a:buNone/>
            </a:pPr>
            <a:r>
              <a:rPr lang="en-US" dirty="0">
                <a:latin typeface="Courier New" charset="0"/>
                <a:ea typeface="Courier New" charset="0"/>
                <a:cs typeface="Courier New" charset="0"/>
              </a:rPr>
              <a:t>-s: source address</a:t>
            </a:r>
          </a:p>
          <a:p>
            <a:pPr marL="0" indent="0">
              <a:buNone/>
            </a:pPr>
            <a:r>
              <a:rPr lang="en-US" sz="3600" dirty="0">
                <a:solidFill>
                  <a:schemeClr val="tx1"/>
                </a:solidFill>
                <a:latin typeface="Courier New" charset="0"/>
                <a:ea typeface="Courier New" charset="0"/>
                <a:cs typeface="Courier New" charset="0"/>
                <a:sym typeface="Arial" charset="0"/>
              </a:rPr>
              <a:t>-</a:t>
            </a:r>
            <a:r>
              <a:rPr lang="en-US" sz="3600" dirty="0" err="1">
                <a:solidFill>
                  <a:schemeClr val="tx1"/>
                </a:solidFill>
                <a:latin typeface="Courier New" charset="0"/>
                <a:ea typeface="Courier New" charset="0"/>
                <a:cs typeface="Courier New" charset="0"/>
                <a:sym typeface="Arial" charset="0"/>
              </a:rPr>
              <a:t>i</a:t>
            </a:r>
            <a:r>
              <a:rPr lang="en-US" sz="3600" dirty="0">
                <a:solidFill>
                  <a:schemeClr val="tx1"/>
                </a:solidFill>
                <a:latin typeface="Courier New" charset="0"/>
                <a:ea typeface="Courier New" charset="0"/>
                <a:cs typeface="Courier New" charset="0"/>
                <a:sym typeface="Arial" charset="0"/>
              </a:rPr>
              <a:t> eth0: </a:t>
            </a:r>
            <a:r>
              <a:rPr lang="en-US" dirty="0">
                <a:latin typeface="Courier New" charset="0"/>
                <a:ea typeface="Courier New" charset="0"/>
                <a:cs typeface="Courier New" charset="0"/>
              </a:rPr>
              <a:t>coming in interface eth0</a:t>
            </a:r>
          </a:p>
          <a:p>
            <a:pPr marL="0" indent="0">
              <a:buNone/>
            </a:pPr>
            <a:r>
              <a:rPr lang="en-US" dirty="0">
                <a:latin typeface="Courier New" charset="0"/>
                <a:ea typeface="Courier New" charset="0"/>
                <a:cs typeface="Courier New" charset="0"/>
              </a:rPr>
              <a:t>-o eth1: outgoing to interface eth1</a:t>
            </a:r>
            <a:endParaRPr lang="en-US" dirty="0"/>
          </a:p>
          <a:p>
            <a:pPr marL="0" indent="0">
              <a:buNone/>
            </a:pPr>
            <a:r>
              <a:rPr lang="en-US" dirty="0">
                <a:latin typeface="Courier New" charset="0"/>
                <a:ea typeface="Courier New" charset="0"/>
                <a:cs typeface="Courier New" charset="0"/>
              </a:rPr>
              <a:t>-m </a:t>
            </a:r>
            <a:r>
              <a:rPr lang="en-US" dirty="0" err="1">
                <a:latin typeface="Courier New" charset="0"/>
                <a:ea typeface="Courier New" charset="0"/>
                <a:cs typeface="Courier New" charset="0"/>
              </a:rPr>
              <a:t>conntrack</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ctstate</a:t>
            </a:r>
            <a:r>
              <a:rPr lang="en-US" dirty="0">
                <a:latin typeface="Courier New" charset="0"/>
                <a:ea typeface="Courier New" charset="0"/>
                <a:cs typeface="Courier New" charset="0"/>
              </a:rPr>
              <a:t>: NEW,ESTABLISHED,RELATED</a:t>
            </a:r>
          </a:p>
          <a:p>
            <a:pPr marL="0" indent="0">
              <a:buNone/>
            </a:pP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The first rule ensures that only the 192.168.1.0/24 network can start new connections</a:t>
            </a:r>
            <a:endParaRPr lang="en-US"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8335503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600" y="167909"/>
            <a:ext cx="5562600" cy="9451499"/>
          </a:xfrm>
        </p:spPr>
      </p:pic>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
        <p:nvSpPr>
          <p:cNvPr id="6" name="TextBox 5"/>
          <p:cNvSpPr txBox="1"/>
          <p:nvPr/>
        </p:nvSpPr>
        <p:spPr>
          <a:xfrm>
            <a:off x="1532195" y="838200"/>
            <a:ext cx="4406591" cy="138499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Packet Traversal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Through </a:t>
            </a:r>
            <a:r>
              <a:rPr kumimoji="0" lang="en-US" sz="4200" b="0" i="0" u="none" strike="noStrike" kern="1200" cap="none" spc="0" normalizeH="0" baseline="0" noProof="0" dirty="0" err="1">
                <a:ln>
                  <a:noFill/>
                </a:ln>
                <a:solidFill>
                  <a:srgbClr val="000000"/>
                </a:solidFill>
                <a:effectLst/>
                <a:uLnTx/>
                <a:uFillTx/>
                <a:latin typeface="Gill Sans" charset="0"/>
                <a:ea typeface="ヒラギノ角ゴ ProN W3" charset="0"/>
                <a:sym typeface="Gill Sans" charset="0"/>
              </a:rPr>
              <a:t>IPTables</a:t>
            </a:r>
            <a:endParaRPr kumimoji="0" lang="en-US" sz="42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endParaRPr>
          </a:p>
        </p:txBody>
      </p:sp>
      <p:sp>
        <p:nvSpPr>
          <p:cNvPr id="2" name="Rectangle 1"/>
          <p:cNvSpPr/>
          <p:nvPr/>
        </p:nvSpPr>
        <p:spPr>
          <a:xfrm>
            <a:off x="177800" y="8839200"/>
            <a:ext cx="6502400" cy="707886"/>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Gill Sans" charset="0"/>
                <a:ea typeface="ヒラギノ角ゴ ProN W3" charset="0"/>
                <a:sym typeface="Gill Sans" charset="0"/>
              </a:rPr>
              <a:t>IPtables</a:t>
            </a:r>
            <a:r>
              <a:rPr kumimoji="0" lang="en-US" sz="20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 Traversing of tables and chain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http://www.iptables.info/en/structure-of-iptables.html</a:t>
            </a:r>
          </a:p>
        </p:txBody>
      </p:sp>
    </p:spTree>
    <p:extLst>
      <p:ext uri="{BB962C8B-B14F-4D97-AF65-F5344CB8AC3E}">
        <p14:creationId xmlns:p14="http://schemas.microsoft.com/office/powerpoint/2010/main" val="393362979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4732338" y="830263"/>
            <a:ext cx="7567612" cy="1625600"/>
          </a:xfrm>
        </p:spPr>
        <p:txBody>
          <a:bodyPr/>
          <a:lstStyle/>
          <a:p>
            <a:r>
              <a:rPr lang="en-US" sz="4600">
                <a:latin typeface="Arial" charset="0"/>
              </a:rPr>
              <a:t>Incoming Packet Journey through Linux Firewall</a:t>
            </a:r>
          </a:p>
        </p:txBody>
      </p:sp>
      <p:sp>
        <p:nvSpPr>
          <p:cNvPr id="74754" name="Rectangle 4"/>
          <p:cNvSpPr>
            <a:spLocks noChangeArrowheads="1"/>
          </p:cNvSpPr>
          <p:nvPr/>
        </p:nvSpPr>
        <p:spPr bwMode="auto">
          <a:xfrm>
            <a:off x="2166938" y="1550988"/>
            <a:ext cx="325437" cy="54133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endParaRPr>
          </a:p>
        </p:txBody>
      </p:sp>
      <p:sp>
        <p:nvSpPr>
          <p:cNvPr id="74755" name="Text Box 5"/>
          <p:cNvSpPr txBox="1">
            <a:spLocks noChangeArrowheads="1"/>
          </p:cNvSpPr>
          <p:nvPr/>
        </p:nvSpPr>
        <p:spPr bwMode="auto">
          <a:xfrm>
            <a:off x="1033463" y="795338"/>
            <a:ext cx="3324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NIC to Internet (eth0)</a:t>
            </a:r>
          </a:p>
        </p:txBody>
      </p:sp>
      <p:sp>
        <p:nvSpPr>
          <p:cNvPr id="74756" name="Rectangle 6"/>
          <p:cNvSpPr>
            <a:spLocks noChangeArrowheads="1"/>
          </p:cNvSpPr>
          <p:nvPr/>
        </p:nvSpPr>
        <p:spPr bwMode="auto">
          <a:xfrm>
            <a:off x="758825" y="2471738"/>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err="1">
                <a:ln>
                  <a:noFill/>
                </a:ln>
                <a:solidFill>
                  <a:srgbClr val="000000"/>
                </a:solidFill>
                <a:effectLst/>
                <a:uLnTx/>
                <a:uFillTx/>
                <a:latin typeface="Arial" charset="0"/>
                <a:ea typeface="ヒラギノ角ゴ ProN W3" charset="0"/>
                <a:sym typeface="Gill Sans" charset="0"/>
              </a:rPr>
              <a:t>nat</a:t>
            </a:r>
            <a: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t> Table</a:t>
            </a:r>
            <a:b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br>
            <a: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t>PREROUTING Chain</a:t>
            </a:r>
          </a:p>
        </p:txBody>
      </p:sp>
      <p:sp>
        <p:nvSpPr>
          <p:cNvPr id="74757" name="Oval 8"/>
          <p:cNvSpPr>
            <a:spLocks noChangeArrowheads="1"/>
          </p:cNvSpPr>
          <p:nvPr/>
        </p:nvSpPr>
        <p:spPr bwMode="auto">
          <a:xfrm>
            <a:off x="1084263" y="3576638"/>
            <a:ext cx="2925762" cy="866775"/>
          </a:xfrm>
          <a:prstGeom prst="ellipse">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Routing</a:t>
            </a:r>
            <a:b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Decision</a:t>
            </a:r>
          </a:p>
        </p:txBody>
      </p:sp>
      <p:sp>
        <p:nvSpPr>
          <p:cNvPr id="74758" name="Line 9"/>
          <p:cNvSpPr>
            <a:spLocks noChangeShapeType="1"/>
          </p:cNvSpPr>
          <p:nvPr/>
        </p:nvSpPr>
        <p:spPr bwMode="auto">
          <a:xfrm>
            <a:off x="2384425" y="3251200"/>
            <a:ext cx="0" cy="5413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59" name="Line 10"/>
          <p:cNvSpPr>
            <a:spLocks noChangeShapeType="1"/>
          </p:cNvSpPr>
          <p:nvPr/>
        </p:nvSpPr>
        <p:spPr bwMode="auto">
          <a:xfrm>
            <a:off x="2384425" y="2022475"/>
            <a:ext cx="0" cy="5429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0" name="Rectangle 12"/>
          <p:cNvSpPr>
            <a:spLocks noChangeArrowheads="1"/>
          </p:cNvSpPr>
          <p:nvPr/>
        </p:nvSpPr>
        <p:spPr bwMode="auto">
          <a:xfrm>
            <a:off x="6267450" y="4786313"/>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t>filter Table</a:t>
            </a:r>
            <a:b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t>FORWARD Chain</a:t>
            </a:r>
          </a:p>
        </p:txBody>
      </p:sp>
      <p:sp>
        <p:nvSpPr>
          <p:cNvPr id="74761" name="Line 13"/>
          <p:cNvSpPr>
            <a:spLocks noChangeShapeType="1"/>
          </p:cNvSpPr>
          <p:nvPr/>
        </p:nvSpPr>
        <p:spPr bwMode="auto">
          <a:xfrm>
            <a:off x="8020050" y="3792538"/>
            <a:ext cx="0" cy="92233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2" name="Line 15"/>
          <p:cNvSpPr>
            <a:spLocks noChangeShapeType="1"/>
          </p:cNvSpPr>
          <p:nvPr/>
        </p:nvSpPr>
        <p:spPr bwMode="auto">
          <a:xfrm>
            <a:off x="4225925" y="3792538"/>
            <a:ext cx="383857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3" name="Rectangle 17"/>
          <p:cNvSpPr>
            <a:spLocks noChangeArrowheads="1"/>
          </p:cNvSpPr>
          <p:nvPr/>
        </p:nvSpPr>
        <p:spPr bwMode="auto">
          <a:xfrm>
            <a:off x="631825" y="7224713"/>
            <a:ext cx="3378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000000"/>
                </a:solidFill>
                <a:effectLst/>
                <a:uLnTx/>
                <a:uFillTx/>
                <a:latin typeface="Arial" charset="0"/>
                <a:ea typeface="ヒラギノ角ゴ ProN W3" charset="0"/>
                <a:sym typeface="Gill Sans" charset="0"/>
              </a:rPr>
              <a:t>POSTROUTING Chain</a:t>
            </a:r>
          </a:p>
        </p:txBody>
      </p:sp>
      <p:sp>
        <p:nvSpPr>
          <p:cNvPr id="74764" name="Line 18"/>
          <p:cNvSpPr>
            <a:spLocks noChangeShapeType="1"/>
          </p:cNvSpPr>
          <p:nvPr/>
        </p:nvSpPr>
        <p:spPr bwMode="auto">
          <a:xfrm>
            <a:off x="2492375" y="6284913"/>
            <a:ext cx="0" cy="8683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5" name="Line 20"/>
          <p:cNvSpPr>
            <a:spLocks noChangeShapeType="1"/>
          </p:cNvSpPr>
          <p:nvPr/>
        </p:nvSpPr>
        <p:spPr bwMode="auto">
          <a:xfrm flipV="1">
            <a:off x="2447925" y="6276975"/>
            <a:ext cx="5626100" cy="793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6" name="Line 21"/>
          <p:cNvSpPr>
            <a:spLocks noChangeShapeType="1"/>
          </p:cNvSpPr>
          <p:nvPr/>
        </p:nvSpPr>
        <p:spPr bwMode="auto">
          <a:xfrm>
            <a:off x="8020050" y="5616575"/>
            <a:ext cx="0" cy="66833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7" name="Rectangle 22"/>
          <p:cNvSpPr>
            <a:spLocks noChangeArrowheads="1"/>
          </p:cNvSpPr>
          <p:nvPr/>
        </p:nvSpPr>
        <p:spPr bwMode="auto">
          <a:xfrm>
            <a:off x="2330450" y="8324850"/>
            <a:ext cx="361950" cy="10477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68" name="Text Box 23"/>
          <p:cNvSpPr txBox="1">
            <a:spLocks noChangeArrowheads="1"/>
          </p:cNvSpPr>
          <p:nvPr/>
        </p:nvSpPr>
        <p:spPr bwMode="auto">
          <a:xfrm>
            <a:off x="2757488" y="8651875"/>
            <a:ext cx="24050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NIC to Intranet</a:t>
            </a:r>
          </a:p>
        </p:txBody>
      </p:sp>
      <p:sp>
        <p:nvSpPr>
          <p:cNvPr id="74769" name="Line 24"/>
          <p:cNvSpPr>
            <a:spLocks noChangeShapeType="1"/>
          </p:cNvSpPr>
          <p:nvPr/>
        </p:nvSpPr>
        <p:spPr bwMode="auto">
          <a:xfrm>
            <a:off x="2462213" y="8001000"/>
            <a:ext cx="1587" cy="1524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4770" name="Rectangle 25"/>
          <p:cNvSpPr>
            <a:spLocks noChangeArrowheads="1"/>
          </p:cNvSpPr>
          <p:nvPr/>
        </p:nvSpPr>
        <p:spPr bwMode="auto">
          <a:xfrm>
            <a:off x="4300538" y="2433900"/>
            <a:ext cx="8558173" cy="123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a:t>
            </a: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-t </a:t>
            </a:r>
            <a:r>
              <a:rPr kumimoji="0" 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nat</a:t>
            </a: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 PREROUTING -p TCP </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t>
            </a:r>
            <a:r>
              <a:rPr kumimoji="0" 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a:t>
            </a: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eth0 -d 128.168.60.12 --</a:t>
            </a:r>
            <a:r>
              <a:rPr kumimoji="0" 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dport</a:t>
            </a: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80 </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-j DNAT --to-destination 192.168.10.2 </a:t>
            </a:r>
          </a:p>
        </p:txBody>
      </p:sp>
      <p:sp>
        <p:nvSpPr>
          <p:cNvPr id="74771" name="Rectangle 26"/>
          <p:cNvSpPr>
            <a:spLocks noChangeArrowheads="1"/>
          </p:cNvSpPr>
          <p:nvPr/>
        </p:nvSpPr>
        <p:spPr bwMode="auto">
          <a:xfrm>
            <a:off x="5041900" y="6351588"/>
            <a:ext cx="7861300" cy="271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046" tIns="65023" rIns="130046" bIns="65023">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 -A FORWARD –p ALL</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-s 128.199.66.1 -j REJECT</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 -A FORWARD -p ALL -s 128.200.0.2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-j LOG --log-prefix "bad guy:"</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4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a:t>
            </a: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 FORWARD -p ALL -s 128.200.0.2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-j DROP</a:t>
            </a:r>
            <a:br>
              <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endParaRPr kumimoji="0" lang="en-US" sz="24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endParaRPr>
          </a:p>
        </p:txBody>
      </p:sp>
      <p:sp>
        <p:nvSpPr>
          <p:cNvPr id="21"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
        <p:nvSpPr>
          <p:cNvPr id="22" name="Text Box 23"/>
          <p:cNvSpPr txBox="1">
            <a:spLocks noChangeArrowheads="1"/>
          </p:cNvSpPr>
          <p:nvPr/>
        </p:nvSpPr>
        <p:spPr bwMode="auto">
          <a:xfrm>
            <a:off x="5664200" y="9207360"/>
            <a:ext cx="6933892"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Note: </a:t>
            </a:r>
            <a:r>
              <a:rPr kumimoji="0" lang="en-US" sz="2600" b="0" i="0" u="none" strike="noStrike" kern="1200" cap="none" spc="0" normalizeH="0" baseline="0" noProof="0" dirty="0" err="1">
                <a:ln>
                  <a:noFill/>
                </a:ln>
                <a:solidFill>
                  <a:srgbClr val="000000"/>
                </a:solidFill>
                <a:effectLst/>
                <a:uLnTx/>
                <a:uFillTx/>
                <a:latin typeface="Gill Sans" charset="0"/>
                <a:ea typeface="ヒラギノ角ゴ ProN W3" charset="0"/>
                <a:sym typeface="Gill Sans" charset="0"/>
              </a:rPr>
              <a:t>IPTables</a:t>
            </a:r>
            <a:r>
              <a:rPr kumimoji="0" lang="en-US" sz="2600" b="0" i="0" u="none" strike="noStrike" kern="1200" cap="none" spc="0" normalizeH="0" baseline="0" noProof="0" dirty="0">
                <a:ln>
                  <a:noFill/>
                </a:ln>
                <a:solidFill>
                  <a:srgbClr val="000000"/>
                </a:solidFill>
                <a:effectLst/>
                <a:uLnTx/>
                <a:uFillTx/>
                <a:latin typeface="Gill Sans" charset="0"/>
                <a:ea typeface="ヒラギノ角ゴ ProN W3" charset="0"/>
                <a:sym typeface="Gill Sans" charset="0"/>
              </a:rPr>
              <a:t> continues processing after –j LOG</a:t>
            </a:r>
          </a:p>
        </p:txBody>
      </p:sp>
    </p:spTree>
    <p:extLst>
      <p:ext uri="{BB962C8B-B14F-4D97-AF65-F5344CB8AC3E}">
        <p14:creationId xmlns:p14="http://schemas.microsoft.com/office/powerpoint/2010/main" val="85169915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atin typeface="Arial" charset="0"/>
              </a:rPr>
              <a:t>DNAT and IPtables command</a:t>
            </a:r>
          </a:p>
        </p:txBody>
      </p:sp>
      <p:sp>
        <p:nvSpPr>
          <p:cNvPr id="75778" name="Rectangle 3"/>
          <p:cNvSpPr>
            <a:spLocks noGrp="1" noChangeArrowheads="1"/>
          </p:cNvSpPr>
          <p:nvPr>
            <p:ph type="body" idx="1"/>
          </p:nvPr>
        </p:nvSpPr>
        <p:spPr/>
        <p:txBody>
          <a:bodyPr/>
          <a:lstStyle/>
          <a:p>
            <a:pPr>
              <a:lnSpc>
                <a:spcPct val="90000"/>
              </a:lnSpc>
            </a:pPr>
            <a:r>
              <a:rPr lang="en-US" sz="2800" dirty="0">
                <a:latin typeface="Arial" charset="0"/>
              </a:rPr>
              <a:t>DNAT: Destination Network Address Translation. </a:t>
            </a:r>
          </a:p>
          <a:p>
            <a:pPr>
              <a:lnSpc>
                <a:spcPct val="90000"/>
              </a:lnSpc>
            </a:pPr>
            <a:endParaRPr lang="en-US" sz="2800" dirty="0">
              <a:latin typeface="Arial" charset="0"/>
            </a:endParaRPr>
          </a:p>
          <a:p>
            <a:pPr>
              <a:lnSpc>
                <a:spcPct val="90000"/>
              </a:lnSpc>
            </a:pPr>
            <a:r>
              <a:rPr lang="en-US" sz="2800" dirty="0">
                <a:latin typeface="Arial" charset="0"/>
              </a:rPr>
              <a:t>Deal with packets from Internet to our Internet exposed servers.</a:t>
            </a:r>
          </a:p>
          <a:p>
            <a:pPr>
              <a:lnSpc>
                <a:spcPct val="90000"/>
              </a:lnSpc>
            </a:pPr>
            <a:endParaRPr lang="en-US" sz="2800" dirty="0">
              <a:latin typeface="Arial" charset="0"/>
            </a:endParaRPr>
          </a:p>
          <a:p>
            <a:pPr>
              <a:lnSpc>
                <a:spcPct val="90000"/>
              </a:lnSpc>
            </a:pPr>
            <a:r>
              <a:rPr lang="en-US" sz="2800" dirty="0">
                <a:latin typeface="Arial" charset="0"/>
              </a:rPr>
              <a:t>It translates the destination (external) IP addresses to the corresponding internal IP address of DMZ servers.</a:t>
            </a:r>
          </a:p>
          <a:p>
            <a:pPr>
              <a:lnSpc>
                <a:spcPct val="90000"/>
              </a:lnSpc>
            </a:pPr>
            <a:endParaRPr lang="en-US" sz="2800" dirty="0">
              <a:latin typeface="Arial" charset="0"/>
            </a:endParaRPr>
          </a:p>
          <a:p>
            <a:pPr>
              <a:lnSpc>
                <a:spcPct val="90000"/>
              </a:lnSpc>
            </a:pPr>
            <a:r>
              <a:rPr lang="en-US" sz="2800" dirty="0" err="1">
                <a:latin typeface="Courier New" panose="02070309020205020404" pitchFamily="49" charset="0"/>
                <a:cs typeface="Courier New" panose="02070309020205020404" pitchFamily="49" charset="0"/>
              </a:rPr>
              <a:t>iptables</a:t>
            </a:r>
            <a:r>
              <a:rPr lang="en-US" sz="2800" dirty="0">
                <a:latin typeface="Courier New" panose="02070309020205020404" pitchFamily="49" charset="0"/>
                <a:cs typeface="Courier New" panose="02070309020205020404" pitchFamily="49" charset="0"/>
              </a:rPr>
              <a:t> -t </a:t>
            </a:r>
            <a:r>
              <a:rPr lang="en-US" sz="2800" dirty="0" err="1">
                <a:latin typeface="Courier New" panose="02070309020205020404" pitchFamily="49" charset="0"/>
                <a:cs typeface="Courier New" panose="02070309020205020404" pitchFamily="49" charset="0"/>
              </a:rPr>
              <a:t>nat</a:t>
            </a:r>
            <a:r>
              <a:rPr lang="en-US" sz="2800" dirty="0">
                <a:latin typeface="Courier New" panose="02070309020205020404" pitchFamily="49" charset="0"/>
                <a:cs typeface="Courier New" panose="02070309020205020404" pitchFamily="49" charset="0"/>
              </a:rPr>
              <a:t> -A PREROUTING -p TCP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eth0 -d 128.168.60.12 --</a:t>
            </a:r>
            <a:r>
              <a:rPr lang="en-US" sz="2800" dirty="0" err="1">
                <a:latin typeface="Courier New" panose="02070309020205020404" pitchFamily="49" charset="0"/>
                <a:cs typeface="Courier New" panose="02070309020205020404" pitchFamily="49" charset="0"/>
              </a:rPr>
              <a:t>dport</a:t>
            </a:r>
            <a:r>
              <a:rPr lang="en-US" sz="2800" dirty="0">
                <a:latin typeface="Courier New" panose="02070309020205020404" pitchFamily="49" charset="0"/>
                <a:cs typeface="Courier New" panose="02070309020205020404" pitchFamily="49" charset="0"/>
              </a:rPr>
              <a:t> 80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-j DNAT --to-destination 192.168.10.2</a:t>
            </a:r>
          </a:p>
          <a:p>
            <a:pPr>
              <a:lnSpc>
                <a:spcPct val="90000"/>
              </a:lnSpc>
            </a:pPr>
            <a:endParaRPr lang="en-US" sz="2800" dirty="0">
              <a:latin typeface="Arial" charset="0"/>
            </a:endParaRPr>
          </a:p>
          <a:p>
            <a:pPr>
              <a:lnSpc>
                <a:spcPct val="90000"/>
              </a:lnSpc>
            </a:pPr>
            <a:r>
              <a:rPr lang="en-US" sz="2800" dirty="0">
                <a:latin typeface="Arial" charset="0"/>
              </a:rPr>
              <a:t>-t specify the type of tables</a:t>
            </a:r>
            <a:br>
              <a:rPr lang="en-US" sz="2800" dirty="0">
                <a:latin typeface="Arial" charset="0"/>
              </a:rPr>
            </a:br>
            <a:r>
              <a:rPr lang="en-US" sz="2800" dirty="0">
                <a:latin typeface="Arial" charset="0"/>
              </a:rPr>
              <a:t>-A Append to a specific chain</a:t>
            </a:r>
            <a:br>
              <a:rPr lang="en-US" sz="2800" dirty="0">
                <a:latin typeface="Arial" charset="0"/>
              </a:rPr>
            </a:br>
            <a:r>
              <a:rPr lang="en-US" sz="2800" dirty="0">
                <a:latin typeface="Arial" charset="0"/>
              </a:rPr>
              <a:t>-p specify the protocol</a:t>
            </a:r>
            <a:br>
              <a:rPr lang="en-US" sz="2800" dirty="0">
                <a:latin typeface="Arial" charset="0"/>
              </a:rPr>
            </a:br>
            <a:r>
              <a:rPr lang="en-US" sz="2800" dirty="0">
                <a:latin typeface="Arial" charset="0"/>
              </a:rPr>
              <a:t>-</a:t>
            </a:r>
            <a:r>
              <a:rPr lang="en-US" sz="2800" dirty="0" err="1">
                <a:latin typeface="Arial" charset="0"/>
              </a:rPr>
              <a:t>i</a:t>
            </a:r>
            <a:r>
              <a:rPr lang="en-US" sz="2800" dirty="0">
                <a:latin typeface="Arial" charset="0"/>
              </a:rPr>
              <a:t>  specify the incoming interface</a:t>
            </a:r>
            <a:br>
              <a:rPr lang="en-US" sz="2800" dirty="0">
                <a:latin typeface="Arial" charset="0"/>
              </a:rPr>
            </a:br>
            <a:r>
              <a:rPr lang="en-US" sz="2800" dirty="0">
                <a:latin typeface="Arial" charset="0"/>
              </a:rPr>
              <a:t>-d specify the matched destination IP address in packet</a:t>
            </a:r>
            <a:br>
              <a:rPr lang="en-US" sz="2800" dirty="0">
                <a:latin typeface="Arial" charset="0"/>
              </a:rPr>
            </a:br>
            <a:r>
              <a:rPr lang="en-US" sz="2800" dirty="0">
                <a:latin typeface="Arial" charset="0"/>
              </a:rPr>
              <a:t>-j  specify the “target” or operation to be performed.</a:t>
            </a:r>
            <a:br>
              <a:rPr lang="en-US" sz="2800" dirty="0">
                <a:latin typeface="Arial" charset="0"/>
              </a:rPr>
            </a:br>
            <a:r>
              <a:rPr lang="en-US" sz="2800" dirty="0">
                <a:latin typeface="Arial" charset="0"/>
              </a:rPr>
              <a:t>--to-destination substitute the destination IP address. </a:t>
            </a:r>
          </a:p>
          <a:p>
            <a:pPr>
              <a:lnSpc>
                <a:spcPct val="90000"/>
              </a:lnSpc>
            </a:pPr>
            <a:endParaRPr lang="en-US" sz="2800" dirty="0">
              <a:latin typeface="Arial" charset="0"/>
            </a:endParaRPr>
          </a:p>
        </p:txBody>
      </p:sp>
      <p:sp>
        <p:nvSpPr>
          <p:cNvPr id="4"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85282700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5399088" y="838200"/>
            <a:ext cx="7569200" cy="1625600"/>
          </a:xfrm>
        </p:spPr>
        <p:txBody>
          <a:bodyPr/>
          <a:lstStyle/>
          <a:p>
            <a:r>
              <a:rPr lang="en-US" altLang="en-US" sz="4600" dirty="0"/>
              <a:t>Forwarded Packet Journey through Linux Firewall (2)</a:t>
            </a:r>
            <a:endParaRPr lang="en-US" sz="4600" dirty="0">
              <a:latin typeface="Arial" charset="0"/>
            </a:endParaRPr>
          </a:p>
        </p:txBody>
      </p:sp>
      <p:sp>
        <p:nvSpPr>
          <p:cNvPr id="76802" name="Rectangle 5"/>
          <p:cNvSpPr>
            <a:spLocks noChangeArrowheads="1"/>
          </p:cNvSpPr>
          <p:nvPr/>
        </p:nvSpPr>
        <p:spPr bwMode="auto">
          <a:xfrm>
            <a:off x="2141538" y="1055688"/>
            <a:ext cx="325437" cy="54292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03" name="Text Box 6"/>
          <p:cNvSpPr txBox="1">
            <a:spLocks noChangeArrowheads="1"/>
          </p:cNvSpPr>
          <p:nvPr/>
        </p:nvSpPr>
        <p:spPr bwMode="auto">
          <a:xfrm>
            <a:off x="2768600" y="823913"/>
            <a:ext cx="240347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NIC to Intranet</a:t>
            </a:r>
          </a:p>
        </p:txBody>
      </p:sp>
      <p:sp>
        <p:nvSpPr>
          <p:cNvPr id="76804" name="Rectangle 7"/>
          <p:cNvSpPr>
            <a:spLocks noChangeArrowheads="1"/>
          </p:cNvSpPr>
          <p:nvPr/>
        </p:nvSpPr>
        <p:spPr bwMode="auto">
          <a:xfrm>
            <a:off x="750888" y="1905000"/>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PREROUTING Chain</a:t>
            </a:r>
          </a:p>
        </p:txBody>
      </p:sp>
      <p:sp>
        <p:nvSpPr>
          <p:cNvPr id="76805" name="Oval 9"/>
          <p:cNvSpPr>
            <a:spLocks noChangeArrowheads="1"/>
          </p:cNvSpPr>
          <p:nvPr/>
        </p:nvSpPr>
        <p:spPr bwMode="auto">
          <a:xfrm>
            <a:off x="1076325" y="3894138"/>
            <a:ext cx="2925763" cy="866775"/>
          </a:xfrm>
          <a:prstGeom prst="ellipse">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Routing</a:t>
            </a:r>
            <a:b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Decision</a:t>
            </a:r>
          </a:p>
        </p:txBody>
      </p:sp>
      <p:sp>
        <p:nvSpPr>
          <p:cNvPr id="76806" name="Line 11"/>
          <p:cNvSpPr>
            <a:spLocks noChangeShapeType="1"/>
          </p:cNvSpPr>
          <p:nvPr/>
        </p:nvSpPr>
        <p:spPr bwMode="auto">
          <a:xfrm>
            <a:off x="2359025" y="2647950"/>
            <a:ext cx="17463" cy="146367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07" name="Line 12"/>
          <p:cNvSpPr>
            <a:spLocks noChangeShapeType="1"/>
          </p:cNvSpPr>
          <p:nvPr/>
        </p:nvSpPr>
        <p:spPr bwMode="auto">
          <a:xfrm>
            <a:off x="2359025" y="1455738"/>
            <a:ext cx="0" cy="54133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08" name="Rectangle 14"/>
          <p:cNvSpPr>
            <a:spLocks noChangeArrowheads="1"/>
          </p:cNvSpPr>
          <p:nvPr/>
        </p:nvSpPr>
        <p:spPr bwMode="auto">
          <a:xfrm>
            <a:off x="4310063" y="4868863"/>
            <a:ext cx="3251200" cy="868362"/>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filter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FORWARD Chain</a:t>
            </a:r>
          </a:p>
        </p:txBody>
      </p:sp>
      <p:sp>
        <p:nvSpPr>
          <p:cNvPr id="76809" name="Line 16"/>
          <p:cNvSpPr>
            <a:spLocks noChangeShapeType="1"/>
          </p:cNvSpPr>
          <p:nvPr/>
        </p:nvSpPr>
        <p:spPr bwMode="auto">
          <a:xfrm>
            <a:off x="5772150" y="4092575"/>
            <a:ext cx="53975" cy="77628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0" name="Line 17"/>
          <p:cNvSpPr>
            <a:spLocks noChangeShapeType="1"/>
          </p:cNvSpPr>
          <p:nvPr/>
        </p:nvSpPr>
        <p:spPr bwMode="auto">
          <a:xfrm>
            <a:off x="4219575" y="4111625"/>
            <a:ext cx="161607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1" name="Rectangle 19"/>
          <p:cNvSpPr>
            <a:spLocks noChangeArrowheads="1"/>
          </p:cNvSpPr>
          <p:nvPr/>
        </p:nvSpPr>
        <p:spPr bwMode="auto">
          <a:xfrm>
            <a:off x="642938" y="7561263"/>
            <a:ext cx="3378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POSTROUTING Chain</a:t>
            </a:r>
          </a:p>
        </p:txBody>
      </p:sp>
      <p:sp>
        <p:nvSpPr>
          <p:cNvPr id="76812" name="Line 20"/>
          <p:cNvSpPr>
            <a:spLocks noChangeShapeType="1"/>
          </p:cNvSpPr>
          <p:nvPr/>
        </p:nvSpPr>
        <p:spPr bwMode="auto">
          <a:xfrm>
            <a:off x="2484438" y="6567488"/>
            <a:ext cx="19050" cy="106521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3" name="Line 22"/>
          <p:cNvSpPr>
            <a:spLocks noChangeShapeType="1"/>
          </p:cNvSpPr>
          <p:nvPr/>
        </p:nvSpPr>
        <p:spPr bwMode="auto">
          <a:xfrm flipV="1">
            <a:off x="2439988" y="6577013"/>
            <a:ext cx="3513137" cy="26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4" name="Line 23"/>
          <p:cNvSpPr>
            <a:spLocks noChangeShapeType="1"/>
          </p:cNvSpPr>
          <p:nvPr/>
        </p:nvSpPr>
        <p:spPr bwMode="auto">
          <a:xfrm flipH="1">
            <a:off x="5899150" y="5772150"/>
            <a:ext cx="17463" cy="8493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5" name="Rectangle 24"/>
          <p:cNvSpPr>
            <a:spLocks noChangeArrowheads="1"/>
          </p:cNvSpPr>
          <p:nvPr/>
        </p:nvSpPr>
        <p:spPr bwMode="auto">
          <a:xfrm>
            <a:off x="2268538" y="9166225"/>
            <a:ext cx="325437" cy="54133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6" name="Text Box 25"/>
          <p:cNvSpPr txBox="1">
            <a:spLocks noChangeArrowheads="1"/>
          </p:cNvSpPr>
          <p:nvPr/>
        </p:nvSpPr>
        <p:spPr bwMode="auto">
          <a:xfrm>
            <a:off x="2832100" y="8969375"/>
            <a:ext cx="33258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NIC to Internet (eth0)</a:t>
            </a:r>
          </a:p>
        </p:txBody>
      </p:sp>
      <p:sp>
        <p:nvSpPr>
          <p:cNvPr id="76817" name="Line 26"/>
          <p:cNvSpPr>
            <a:spLocks noChangeShapeType="1"/>
          </p:cNvSpPr>
          <p:nvPr/>
        </p:nvSpPr>
        <p:spPr bwMode="auto">
          <a:xfrm flipH="1">
            <a:off x="2484438" y="8408988"/>
            <a:ext cx="19050" cy="131921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6818" name="Rectangle 28"/>
          <p:cNvSpPr>
            <a:spLocks noChangeArrowheads="1"/>
          </p:cNvSpPr>
          <p:nvPr/>
        </p:nvSpPr>
        <p:spPr bwMode="auto">
          <a:xfrm>
            <a:off x="5877920" y="2647950"/>
            <a:ext cx="6873875" cy="173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 -A FORWARD</a:t>
            </a:r>
            <a:b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-s 192.168.10.10 -j DROP</a:t>
            </a:r>
            <a:endPar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endParaRPr>
          </a:p>
          <a:p>
            <a:pPr marL="457200" marR="0" lvl="0" indent="-457200" algn="l" defTabSz="914400" rtl="0" eaLnBrk="1" fontAlgn="base" latinLnBrk="0" hangingPunct="1">
              <a:lnSpc>
                <a:spcPct val="100000"/>
              </a:lnSpc>
              <a:spcBef>
                <a:spcPct val="0"/>
              </a:spcBef>
              <a:spcAft>
                <a:spcPct val="0"/>
              </a:spcAft>
              <a:buClrTx/>
              <a:buSzTx/>
              <a:buFont typeface="Arial"/>
              <a:buChar char="•"/>
              <a:tabLst/>
              <a:defRPr/>
            </a:pPr>
            <a: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t>Certain system in Intranet not allowed out</a:t>
            </a:r>
          </a:p>
          <a:p>
            <a:pPr marL="457200" marR="0" lvl="0" indent="-457200" algn="l" defTabSz="914400" rtl="0" eaLnBrk="1" fontAlgn="base" latinLnBrk="0" hangingPunct="1">
              <a:lnSpc>
                <a:spcPct val="100000"/>
              </a:lnSpc>
              <a:spcBef>
                <a:spcPct val="0"/>
              </a:spcBef>
              <a:spcAft>
                <a:spcPct val="0"/>
              </a:spcAft>
              <a:buClrTx/>
              <a:buSzTx/>
              <a:buFont typeface="Arial"/>
              <a:buChar char="•"/>
              <a:tabLst/>
              <a:defRPr/>
            </a:pPr>
            <a: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t>What happens to the return packets?</a:t>
            </a:r>
          </a:p>
        </p:txBody>
      </p:sp>
      <p:sp>
        <p:nvSpPr>
          <p:cNvPr id="76819" name="Rectangle 29"/>
          <p:cNvSpPr>
            <a:spLocks noChangeArrowheads="1"/>
          </p:cNvSpPr>
          <p:nvPr/>
        </p:nvSpPr>
        <p:spPr bwMode="auto">
          <a:xfrm>
            <a:off x="4713370" y="7144162"/>
            <a:ext cx="8166100" cy="170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046" tIns="65023" rIns="130046" bIns="65023"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a:t>
            </a:r>
            <a: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-t </a:t>
            </a:r>
            <a:r>
              <a:rPr kumimoji="0" lang="en-US" sz="26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nat</a:t>
            </a:r>
            <a: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 POSTROUTING -o eth0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-j MASQUERADE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ヒラギノ角ゴ ProN W3"/>
                <a:cs typeface="Courier New" pitchFamily="49" charset="0"/>
                <a:sym typeface="Gill Sans"/>
              </a:rPr>
              <a:t>Alter the IP address to look like interface eth0</a:t>
            </a:r>
            <a:br>
              <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rPr>
            </a:br>
            <a:endParaRPr kumimoji="0" lang="en-US" sz="2600" b="0" i="0" u="none" strike="noStrike" kern="1200" cap="none" spc="0" normalizeH="0" baseline="0" noProof="0" dirty="0">
              <a:ln>
                <a:noFill/>
              </a:ln>
              <a:solidFill>
                <a:srgbClr val="000000"/>
              </a:solidFill>
              <a:effectLst/>
              <a:uLnTx/>
              <a:uFillTx/>
              <a:latin typeface="Arial" charset="0"/>
              <a:ea typeface="ヒラギノ角ゴ ProN W3" charset="0"/>
              <a:sym typeface="Gill Sans" charset="0"/>
            </a:endParaRPr>
          </a:p>
        </p:txBody>
      </p:sp>
      <p:sp>
        <p:nvSpPr>
          <p:cNvPr id="21"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20401981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dirty="0">
                <a:latin typeface="Arial" charset="0"/>
              </a:rPr>
              <a:t>SNAT vs. MASQUERADE</a:t>
            </a:r>
          </a:p>
        </p:txBody>
      </p:sp>
      <p:sp>
        <p:nvSpPr>
          <p:cNvPr id="77826" name="Rectangle 3"/>
          <p:cNvSpPr>
            <a:spLocks noGrp="1" noChangeArrowheads="1"/>
          </p:cNvSpPr>
          <p:nvPr>
            <p:ph type="body" idx="1"/>
          </p:nvPr>
        </p:nvSpPr>
        <p:spPr/>
        <p:txBody>
          <a:bodyPr/>
          <a:lstStyle/>
          <a:p>
            <a:r>
              <a:rPr lang="en-US" dirty="0">
                <a:latin typeface="Arial" charset="0"/>
              </a:rPr>
              <a:t>SNAT which translates only the IP addresses, the port number is preserved unchanged. </a:t>
            </a:r>
          </a:p>
          <a:p>
            <a:r>
              <a:rPr lang="en-US" dirty="0">
                <a:latin typeface="Arial" charset="0"/>
              </a:rPr>
              <a:t>However, it requires that you have the equal number of outgoing IP addresses as IP address in your intranet that are carrying in the source address field of the outgoing packets. </a:t>
            </a:r>
          </a:p>
          <a:p>
            <a:r>
              <a:rPr lang="en-US" dirty="0">
                <a:latin typeface="Arial" charset="0"/>
              </a:rPr>
              <a:t>Since it does not have to search for the available port or available IP address, SNAT is faster than MASQUERADE. </a:t>
            </a:r>
          </a:p>
          <a:p>
            <a:r>
              <a:rPr lang="en-US" dirty="0">
                <a:latin typeface="Arial" charset="0"/>
              </a:rPr>
              <a:t>For smaller organization which only have a few static IP addresses, MASQUERADE is the typically method.</a:t>
            </a:r>
          </a:p>
        </p:txBody>
      </p:sp>
      <p:sp>
        <p:nvSpPr>
          <p:cNvPr id="4"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8837408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588" y="914400"/>
            <a:ext cx="12496800" cy="979488"/>
          </a:xfrm>
        </p:spPr>
        <p:txBody>
          <a:bodyPr/>
          <a:lstStyle/>
          <a:p>
            <a:r>
              <a:rPr lang="en-US" sz="4400">
                <a:latin typeface="Arial" charset="0"/>
              </a:rPr>
              <a:t>Incoming Packet to Service in Firewall</a:t>
            </a:r>
          </a:p>
        </p:txBody>
      </p:sp>
      <p:sp>
        <p:nvSpPr>
          <p:cNvPr id="78850" name="Rectangle 12"/>
          <p:cNvSpPr>
            <a:spLocks noChangeArrowheads="1"/>
          </p:cNvSpPr>
          <p:nvPr/>
        </p:nvSpPr>
        <p:spPr bwMode="auto">
          <a:xfrm>
            <a:off x="2025650" y="7258050"/>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filter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INPUT Chain</a:t>
            </a:r>
          </a:p>
        </p:txBody>
      </p:sp>
      <p:sp>
        <p:nvSpPr>
          <p:cNvPr id="78851" name="Line 14"/>
          <p:cNvSpPr>
            <a:spLocks noChangeShapeType="1"/>
          </p:cNvSpPr>
          <p:nvPr/>
        </p:nvSpPr>
        <p:spPr bwMode="auto">
          <a:xfrm>
            <a:off x="3760788" y="5830888"/>
            <a:ext cx="0" cy="153511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52" name="Line 15"/>
          <p:cNvSpPr>
            <a:spLocks noChangeShapeType="1"/>
          </p:cNvSpPr>
          <p:nvPr/>
        </p:nvSpPr>
        <p:spPr bwMode="auto">
          <a:xfrm>
            <a:off x="3778250" y="5849938"/>
            <a:ext cx="383857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53" name="Rectangle 4"/>
          <p:cNvSpPr>
            <a:spLocks noChangeArrowheads="1"/>
          </p:cNvSpPr>
          <p:nvPr/>
        </p:nvSpPr>
        <p:spPr bwMode="auto">
          <a:xfrm>
            <a:off x="8712200" y="2057400"/>
            <a:ext cx="325438" cy="54133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54" name="Text Box 5"/>
          <p:cNvSpPr txBox="1">
            <a:spLocks noChangeArrowheads="1"/>
          </p:cNvSpPr>
          <p:nvPr/>
        </p:nvSpPr>
        <p:spPr bwMode="auto">
          <a:xfrm>
            <a:off x="9169400" y="1981200"/>
            <a:ext cx="33258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NIC to Internet (eth0)</a:t>
            </a:r>
          </a:p>
        </p:txBody>
      </p:sp>
      <p:sp>
        <p:nvSpPr>
          <p:cNvPr id="78855" name="Rectangle 6"/>
          <p:cNvSpPr>
            <a:spLocks noChangeArrowheads="1"/>
          </p:cNvSpPr>
          <p:nvPr/>
        </p:nvSpPr>
        <p:spPr bwMode="auto">
          <a:xfrm>
            <a:off x="7264400" y="3733800"/>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PREROUTING Chain</a:t>
            </a:r>
          </a:p>
        </p:txBody>
      </p:sp>
      <p:sp>
        <p:nvSpPr>
          <p:cNvPr id="78856" name="Oval 8"/>
          <p:cNvSpPr>
            <a:spLocks noChangeArrowheads="1"/>
          </p:cNvSpPr>
          <p:nvPr/>
        </p:nvSpPr>
        <p:spPr bwMode="auto">
          <a:xfrm>
            <a:off x="7553325" y="5380038"/>
            <a:ext cx="2925763" cy="866775"/>
          </a:xfrm>
          <a:prstGeom prst="ellipse">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Routing</a:t>
            </a:r>
            <a:b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Gill Sans" charset="0"/>
                <a:ea typeface="ヒラギノ角ゴ ProN W3" charset="0"/>
                <a:sym typeface="Gill Sans" charset="0"/>
              </a:rPr>
              <a:t>Decision</a:t>
            </a:r>
          </a:p>
        </p:txBody>
      </p:sp>
      <p:sp>
        <p:nvSpPr>
          <p:cNvPr id="78857" name="Line 9"/>
          <p:cNvSpPr>
            <a:spLocks noChangeShapeType="1"/>
          </p:cNvSpPr>
          <p:nvPr/>
        </p:nvSpPr>
        <p:spPr bwMode="auto">
          <a:xfrm>
            <a:off x="8853488" y="4584700"/>
            <a:ext cx="0" cy="10112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58" name="Line 10"/>
          <p:cNvSpPr>
            <a:spLocks noChangeShapeType="1"/>
          </p:cNvSpPr>
          <p:nvPr/>
        </p:nvSpPr>
        <p:spPr bwMode="auto">
          <a:xfrm flipH="1">
            <a:off x="8918575" y="2514600"/>
            <a:ext cx="22225" cy="10874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8859" name="Rectangle 25"/>
          <p:cNvSpPr>
            <a:spLocks noChangeArrowheads="1"/>
          </p:cNvSpPr>
          <p:nvPr/>
        </p:nvSpPr>
        <p:spPr bwMode="auto">
          <a:xfrm>
            <a:off x="6066" y="3639864"/>
            <a:ext cx="7187605" cy="105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iptables</a:t>
            </a: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-t </a:t>
            </a:r>
            <a:r>
              <a:rPr kumimoji="0" lang="en-US" sz="20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nat</a:t>
            </a: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 PREROUTING -p TCP </a:t>
            </a:r>
            <a:b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a:t>
            </a:r>
            <a:r>
              <a:rPr kumimoji="0" lang="en-US" sz="20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i</a:t>
            </a: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eth0 -d 128.168.60.11 --</a:t>
            </a:r>
            <a:r>
              <a:rPr kumimoji="0" lang="en-US" sz="2000" b="0" i="0" u="none" strike="noStrike" kern="1200" cap="none" spc="0" normalizeH="0" baseline="0" noProof="0" dirty="0" err="1">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dport</a:t>
            </a: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53 </a:t>
            </a:r>
            <a:b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br>
            <a:r>
              <a:rPr kumimoji="0" lang="en-US" sz="2000" b="0" i="0" u="none" strike="noStrike" kern="1200" cap="none" spc="0" normalizeH="0" baseline="0" noProof="0" dirty="0">
                <a:ln>
                  <a:noFill/>
                </a:ln>
                <a:solidFill>
                  <a:srgbClr val="000000"/>
                </a:solidFill>
                <a:effectLst/>
                <a:uLnTx/>
                <a:uFillTx/>
                <a:latin typeface="Courier New" panose="02070309020205020404" pitchFamily="49" charset="0"/>
                <a:ea typeface="ヒラギノ角ゴ ProN W3" charset="0"/>
                <a:cs typeface="Courier New" panose="02070309020205020404" pitchFamily="49" charset="0"/>
                <a:sym typeface="Gill Sans" charset="0"/>
              </a:rPr>
              <a:t>       -j DNAT --to-destination 192.168.10.1 </a:t>
            </a:r>
          </a:p>
        </p:txBody>
      </p:sp>
      <p:sp>
        <p:nvSpPr>
          <p:cNvPr id="78860" name="AutoShape 29"/>
          <p:cNvSpPr>
            <a:spLocks noChangeArrowheads="1"/>
          </p:cNvSpPr>
          <p:nvPr/>
        </p:nvSpPr>
        <p:spPr bwMode="auto">
          <a:xfrm>
            <a:off x="2460625" y="8504238"/>
            <a:ext cx="2582863" cy="1011237"/>
          </a:xfrm>
          <a:prstGeom prst="pentagon">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Local</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Process</a:t>
            </a:r>
          </a:p>
        </p:txBody>
      </p:sp>
      <p:sp>
        <p:nvSpPr>
          <p:cNvPr id="78861" name="Line 21"/>
          <p:cNvSpPr>
            <a:spLocks noChangeShapeType="1"/>
          </p:cNvSpPr>
          <p:nvPr/>
        </p:nvSpPr>
        <p:spPr bwMode="auto">
          <a:xfrm>
            <a:off x="3760788" y="8016875"/>
            <a:ext cx="0" cy="5953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
        <p:nvSpPr>
          <p:cNvPr id="17" name="Rectangle 1"/>
          <p:cNvSpPr>
            <a:spLocks noChangeArrowheads="1"/>
          </p:cNvSpPr>
          <p:nvPr/>
        </p:nvSpPr>
        <p:spPr bwMode="auto">
          <a:xfrm>
            <a:off x="7521575" y="7945438"/>
            <a:ext cx="53054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200">
                <a:solidFill>
                  <a:srgbClr val="000000"/>
                </a:solidFill>
                <a:latin typeface="Gill Sans"/>
                <a:ea typeface="ヒラギノ角ゴ ProN W3"/>
                <a:cs typeface="ヒラギノ角ゴ ProN W3"/>
                <a:sym typeface="Gill Sans"/>
              </a:defRPr>
            </a:lvl1pPr>
            <a:lvl2pPr marL="742950" indent="-285750">
              <a:defRPr sz="4200">
                <a:solidFill>
                  <a:srgbClr val="000000"/>
                </a:solidFill>
                <a:latin typeface="Gill Sans"/>
                <a:ea typeface="ヒラギノ角ゴ ProN W3"/>
                <a:cs typeface="ヒラギノ角ゴ ProN W3"/>
                <a:sym typeface="Gill Sans"/>
              </a:defRPr>
            </a:lvl2pPr>
            <a:lvl3pPr marL="1143000" indent="-228600">
              <a:defRPr sz="4200">
                <a:solidFill>
                  <a:srgbClr val="000000"/>
                </a:solidFill>
                <a:latin typeface="Gill Sans"/>
                <a:ea typeface="ヒラギノ角ゴ ProN W3"/>
                <a:cs typeface="ヒラギノ角ゴ ProN W3"/>
                <a:sym typeface="Gill Sans"/>
              </a:defRPr>
            </a:lvl3pPr>
            <a:lvl4pPr marL="1600200" indent="-228600">
              <a:defRPr sz="4200">
                <a:solidFill>
                  <a:srgbClr val="000000"/>
                </a:solidFill>
                <a:latin typeface="Gill Sans"/>
                <a:ea typeface="ヒラギノ角ゴ ProN W3"/>
                <a:cs typeface="ヒラギノ角ゴ ProN W3"/>
                <a:sym typeface="Gill Sans"/>
              </a:defRPr>
            </a:lvl4pPr>
            <a:lvl5pPr marL="2057400" indent="-228600">
              <a:defRPr sz="4200">
                <a:solidFill>
                  <a:srgbClr val="000000"/>
                </a:solidFill>
                <a:latin typeface="Gill Sans"/>
                <a:ea typeface="ヒラギノ角ゴ ProN W3"/>
                <a:cs typeface="ヒラギノ角ゴ ProN W3"/>
                <a:sym typeface="Gill Sans"/>
              </a:defRPr>
            </a:lvl5pPr>
            <a:lvl6pPr marL="2514600" indent="-228600" eaLnBrk="0" fontAlgn="base" hangingPunct="0">
              <a:spcBef>
                <a:spcPct val="0"/>
              </a:spcBef>
              <a:spcAft>
                <a:spcPct val="0"/>
              </a:spcAft>
              <a:defRPr sz="4200">
                <a:solidFill>
                  <a:srgbClr val="000000"/>
                </a:solidFill>
                <a:latin typeface="Gill Sans"/>
                <a:ea typeface="ヒラギノ角ゴ ProN W3"/>
                <a:cs typeface="ヒラギノ角ゴ ProN W3"/>
                <a:sym typeface="Gill Sans"/>
              </a:defRPr>
            </a:lvl6pPr>
            <a:lvl7pPr marL="2971800" indent="-228600" eaLnBrk="0" fontAlgn="base" hangingPunct="0">
              <a:spcBef>
                <a:spcPct val="0"/>
              </a:spcBef>
              <a:spcAft>
                <a:spcPct val="0"/>
              </a:spcAft>
              <a:defRPr sz="4200">
                <a:solidFill>
                  <a:srgbClr val="000000"/>
                </a:solidFill>
                <a:latin typeface="Gill Sans"/>
                <a:ea typeface="ヒラギノ角ゴ ProN W3"/>
                <a:cs typeface="ヒラギノ角ゴ ProN W3"/>
                <a:sym typeface="Gill Sans"/>
              </a:defRPr>
            </a:lvl7pPr>
            <a:lvl8pPr marL="3429000" indent="-228600" eaLnBrk="0" fontAlgn="base" hangingPunct="0">
              <a:spcBef>
                <a:spcPct val="0"/>
              </a:spcBef>
              <a:spcAft>
                <a:spcPct val="0"/>
              </a:spcAft>
              <a:defRPr sz="4200">
                <a:solidFill>
                  <a:srgbClr val="000000"/>
                </a:solidFill>
                <a:latin typeface="Gill Sans"/>
                <a:ea typeface="ヒラギノ角ゴ ProN W3"/>
                <a:cs typeface="ヒラギノ角ゴ ProN W3"/>
                <a:sym typeface="Gill Sans"/>
              </a:defRPr>
            </a:lvl8pPr>
            <a:lvl9pPr marL="3886200" indent="-228600" eaLnBrk="0" fontAlgn="base" hangingPunct="0">
              <a:spcBef>
                <a:spcPct val="0"/>
              </a:spcBef>
              <a:spcAft>
                <a:spcPct val="0"/>
              </a:spcAft>
              <a:defRPr sz="4200">
                <a:solidFill>
                  <a:srgbClr val="000000"/>
                </a:solidFill>
                <a:latin typeface="Gill Sans"/>
                <a:ea typeface="ヒラギノ角ゴ ProN W3"/>
                <a:cs typeface="ヒラギノ角ゴ ProN W3"/>
                <a:sym typeface="Gill San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a:ea typeface="ヒラギノ角ゴ ProN W3"/>
                <a:sym typeface="Gill Sans"/>
              </a:rPr>
              <a:t>Packets going to 128.168.60.11 port 53 will change the destination address to 192.168.10.1. Then the packet goes through the INPUT chain.</a:t>
            </a:r>
          </a:p>
        </p:txBody>
      </p:sp>
    </p:spTree>
    <p:extLst>
      <p:ext uri="{BB962C8B-B14F-4D97-AF65-F5344CB8AC3E}">
        <p14:creationId xmlns:p14="http://schemas.microsoft.com/office/powerpoint/2010/main" val="209743232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732338" y="830263"/>
            <a:ext cx="7567612" cy="1625600"/>
          </a:xfrm>
        </p:spPr>
        <p:txBody>
          <a:bodyPr/>
          <a:lstStyle/>
          <a:p>
            <a:r>
              <a:rPr lang="en-US" sz="4600">
                <a:latin typeface="Arial" charset="0"/>
              </a:rPr>
              <a:t>Outgoing Packet Journey from Inside Firewall</a:t>
            </a:r>
          </a:p>
        </p:txBody>
      </p:sp>
      <p:sp>
        <p:nvSpPr>
          <p:cNvPr id="79874" name="Rectangle 12"/>
          <p:cNvSpPr>
            <a:spLocks noChangeArrowheads="1"/>
          </p:cNvSpPr>
          <p:nvPr/>
        </p:nvSpPr>
        <p:spPr bwMode="auto">
          <a:xfrm>
            <a:off x="1030288" y="5292725"/>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filter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OUTPUT Chain</a:t>
            </a:r>
          </a:p>
        </p:txBody>
      </p:sp>
      <p:sp>
        <p:nvSpPr>
          <p:cNvPr id="79875" name="Line 14"/>
          <p:cNvSpPr>
            <a:spLocks noChangeShapeType="1"/>
          </p:cNvSpPr>
          <p:nvPr/>
        </p:nvSpPr>
        <p:spPr bwMode="auto">
          <a:xfrm>
            <a:off x="2763838" y="4859338"/>
            <a:ext cx="0" cy="54133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76" name="Rectangle 17"/>
          <p:cNvSpPr>
            <a:spLocks noChangeArrowheads="1"/>
          </p:cNvSpPr>
          <p:nvPr/>
        </p:nvSpPr>
        <p:spPr bwMode="auto">
          <a:xfrm>
            <a:off x="4335463" y="7856538"/>
            <a:ext cx="3376612"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POSTROUTING Chain</a:t>
            </a:r>
          </a:p>
        </p:txBody>
      </p:sp>
      <p:sp>
        <p:nvSpPr>
          <p:cNvPr id="79877" name="Line 18"/>
          <p:cNvSpPr>
            <a:spLocks noChangeShapeType="1"/>
          </p:cNvSpPr>
          <p:nvPr/>
        </p:nvSpPr>
        <p:spPr bwMode="auto">
          <a:xfrm>
            <a:off x="6196013" y="6340475"/>
            <a:ext cx="0" cy="14811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78" name="Line 20"/>
          <p:cNvSpPr>
            <a:spLocks noChangeShapeType="1"/>
          </p:cNvSpPr>
          <p:nvPr/>
        </p:nvSpPr>
        <p:spPr bwMode="auto">
          <a:xfrm flipV="1">
            <a:off x="2717800" y="6348413"/>
            <a:ext cx="3513138" cy="26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79" name="Line 21"/>
          <p:cNvSpPr>
            <a:spLocks noChangeShapeType="1"/>
          </p:cNvSpPr>
          <p:nvPr/>
        </p:nvSpPr>
        <p:spPr bwMode="auto">
          <a:xfrm>
            <a:off x="2781300" y="6159500"/>
            <a:ext cx="0" cy="2159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80" name="Rectangle 22"/>
          <p:cNvSpPr>
            <a:spLocks noChangeArrowheads="1"/>
          </p:cNvSpPr>
          <p:nvPr/>
        </p:nvSpPr>
        <p:spPr bwMode="auto">
          <a:xfrm>
            <a:off x="5978525" y="8902700"/>
            <a:ext cx="325438" cy="54133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81" name="Text Box 23"/>
          <p:cNvSpPr txBox="1">
            <a:spLocks noChangeArrowheads="1"/>
          </p:cNvSpPr>
          <p:nvPr/>
        </p:nvSpPr>
        <p:spPr bwMode="auto">
          <a:xfrm>
            <a:off x="6542088" y="8705850"/>
            <a:ext cx="33258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rPr>
              <a:t>NIC to Internet (eth0)</a:t>
            </a:r>
          </a:p>
        </p:txBody>
      </p:sp>
      <p:sp>
        <p:nvSpPr>
          <p:cNvPr id="79882" name="Line 24"/>
          <p:cNvSpPr>
            <a:spLocks noChangeShapeType="1"/>
          </p:cNvSpPr>
          <p:nvPr/>
        </p:nvSpPr>
        <p:spPr bwMode="auto">
          <a:xfrm>
            <a:off x="6196013" y="8923338"/>
            <a:ext cx="0" cy="54133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79883" name="Rectangle 27"/>
          <p:cNvSpPr>
            <a:spLocks noChangeArrowheads="1"/>
          </p:cNvSpPr>
          <p:nvPr/>
        </p:nvSpPr>
        <p:spPr bwMode="auto">
          <a:xfrm>
            <a:off x="993775" y="4117975"/>
            <a:ext cx="3251200" cy="866775"/>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nat Table</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OUTPUT Chain</a:t>
            </a:r>
          </a:p>
        </p:txBody>
      </p:sp>
      <p:sp>
        <p:nvSpPr>
          <p:cNvPr id="79884" name="AutoShape 28"/>
          <p:cNvSpPr>
            <a:spLocks noChangeArrowheads="1"/>
          </p:cNvSpPr>
          <p:nvPr/>
        </p:nvSpPr>
        <p:spPr bwMode="auto">
          <a:xfrm>
            <a:off x="1390650" y="1246188"/>
            <a:ext cx="2582863" cy="1011237"/>
          </a:xfrm>
          <a:prstGeom prst="pentagon">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130046" tIns="65023" rIns="130046" bIns="65023" anchor="ctr">
            <a:flatTx/>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Local</a:t>
            </a:r>
            <a:b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br>
            <a:r>
              <a:rPr kumimoji="0" lang="en-US" sz="2600" b="0" i="0" u="none" strike="noStrike" kern="1200" cap="none" spc="0" normalizeH="0" baseline="0" noProof="0">
                <a:ln>
                  <a:noFill/>
                </a:ln>
                <a:solidFill>
                  <a:srgbClr val="FFFFFF"/>
                </a:solidFill>
                <a:effectLst/>
                <a:uLnTx/>
                <a:uFillTx/>
                <a:latin typeface="Arial" charset="0"/>
                <a:ea typeface="ヒラギノ角ゴ ProN W3" charset="0"/>
                <a:sym typeface="Gill Sans" charset="0"/>
              </a:rPr>
              <a:t>Process</a:t>
            </a:r>
          </a:p>
        </p:txBody>
      </p:sp>
      <p:sp>
        <p:nvSpPr>
          <p:cNvPr id="79885" name="Line 9"/>
          <p:cNvSpPr>
            <a:spLocks noChangeShapeType="1"/>
          </p:cNvSpPr>
          <p:nvPr/>
        </p:nvSpPr>
        <p:spPr bwMode="auto">
          <a:xfrm>
            <a:off x="2727325" y="2166938"/>
            <a:ext cx="0" cy="198755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srgbClr val="000000"/>
              </a:solidFill>
              <a:effectLst/>
              <a:uLnTx/>
              <a:uFillTx/>
              <a:latin typeface="Gill Sans" charset="0"/>
              <a:ea typeface="ヒラギノ角ゴ ProN W3" charset="0"/>
              <a:sym typeface="Gill Sans" charset="0"/>
            </a:endParaRPr>
          </a:p>
        </p:txBody>
      </p:sp>
      <p:sp>
        <p:nvSpPr>
          <p:cNvPr id="15"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427232881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14400"/>
            <a:ext cx="12382500" cy="939800"/>
          </a:xfrm>
        </p:spPr>
        <p:txBody>
          <a:bodyPr/>
          <a:lstStyle/>
          <a:p>
            <a:r>
              <a:rPr lang="en-US" dirty="0" err="1"/>
              <a:t>IPTables</a:t>
            </a:r>
            <a:r>
              <a:rPr lang="en-US" dirty="0"/>
              <a:t> Tables and Targets</a:t>
            </a:r>
          </a:p>
        </p:txBody>
      </p:sp>
      <p:sp>
        <p:nvSpPr>
          <p:cNvPr id="3" name="Content Placeholder 2"/>
          <p:cNvSpPr>
            <a:spLocks noGrp="1"/>
          </p:cNvSpPr>
          <p:nvPr>
            <p:ph idx="1"/>
          </p:nvPr>
        </p:nvSpPr>
        <p:spPr>
          <a:xfrm>
            <a:off x="571500" y="1968500"/>
            <a:ext cx="12128500" cy="6946900"/>
          </a:xfrm>
        </p:spPr>
        <p:txBody>
          <a:bodyPr/>
          <a:lstStyle/>
          <a:p>
            <a:r>
              <a:rPr lang="en-US" dirty="0" err="1"/>
              <a:t>IPTables</a:t>
            </a:r>
            <a:r>
              <a:rPr lang="en-US" dirty="0"/>
              <a:t> has 4 built in tables</a:t>
            </a:r>
          </a:p>
          <a:p>
            <a:pPr lvl="2"/>
            <a:r>
              <a:rPr lang="en-US" dirty="0"/>
              <a:t>Raw</a:t>
            </a:r>
          </a:p>
          <a:p>
            <a:pPr lvl="2"/>
            <a:r>
              <a:rPr lang="en-US" dirty="0"/>
              <a:t>Mangle</a:t>
            </a:r>
          </a:p>
          <a:p>
            <a:pPr lvl="2"/>
            <a:r>
              <a:rPr lang="en-US" dirty="0"/>
              <a:t>NAT</a:t>
            </a:r>
          </a:p>
          <a:p>
            <a:pPr lvl="2"/>
            <a:r>
              <a:rPr lang="en-US" dirty="0"/>
              <a:t>FILTER</a:t>
            </a:r>
          </a:p>
          <a:p>
            <a:r>
              <a:rPr lang="en-US" dirty="0" err="1"/>
              <a:t>IPTables</a:t>
            </a:r>
            <a:r>
              <a:rPr lang="en-US" dirty="0"/>
              <a:t> has numerous Targets (-j), interesting ones are:</a:t>
            </a:r>
          </a:p>
          <a:p>
            <a:pPr lvl="2"/>
            <a:r>
              <a:rPr lang="en-US" dirty="0"/>
              <a:t>ACCEPT/REJECT/DROP</a:t>
            </a:r>
          </a:p>
          <a:p>
            <a:pPr lvl="2"/>
            <a:r>
              <a:rPr lang="en-US" dirty="0"/>
              <a:t>LOG</a:t>
            </a:r>
          </a:p>
          <a:p>
            <a:pPr lvl="2"/>
            <a:r>
              <a:rPr lang="en-US" dirty="0"/>
              <a:t>TOS</a:t>
            </a:r>
          </a:p>
          <a:p>
            <a:pPr lvl="2"/>
            <a:r>
              <a:rPr lang="en-US" dirty="0"/>
              <a:t>TTL</a:t>
            </a:r>
          </a:p>
          <a:p>
            <a:pPr lvl="2"/>
            <a:r>
              <a:rPr lang="en-US" dirty="0"/>
              <a:t>MARK</a:t>
            </a:r>
          </a:p>
          <a:p>
            <a:pPr lvl="2"/>
            <a:r>
              <a:rPr lang="en-US" dirty="0"/>
              <a:t>SECMARK</a:t>
            </a:r>
          </a:p>
          <a:p>
            <a:pPr lvl="2"/>
            <a:r>
              <a:rPr lang="en-US" dirty="0"/>
              <a:t>CONNSECMARK</a:t>
            </a:r>
          </a:p>
          <a:p>
            <a:pPr lvl="2"/>
            <a:endParaRPr lang="en-US"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400033542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Table</a:t>
            </a:r>
          </a:p>
        </p:txBody>
      </p:sp>
      <p:sp>
        <p:nvSpPr>
          <p:cNvPr id="3" name="Content Placeholder 2"/>
          <p:cNvSpPr>
            <a:spLocks noGrp="1"/>
          </p:cNvSpPr>
          <p:nvPr>
            <p:ph idx="1"/>
          </p:nvPr>
        </p:nvSpPr>
        <p:spPr/>
        <p:txBody>
          <a:bodyPr/>
          <a:lstStyle/>
          <a:p>
            <a:r>
              <a:rPr lang="en-US" sz="2800" dirty="0"/>
              <a:t>Primarily used for filtering packets. Packets are matched according to the pattern and then filtered</a:t>
            </a:r>
          </a:p>
          <a:p>
            <a:r>
              <a:rPr lang="en-US" sz="2800" dirty="0"/>
              <a:t>Actions can be performed based on header and content</a:t>
            </a:r>
          </a:p>
          <a:p>
            <a:r>
              <a:rPr lang="en-US" sz="2800" dirty="0"/>
              <a:t>The FILTER table is not the only place that filtering can be performed, but it’s the best place due to design and convention</a:t>
            </a:r>
          </a:p>
          <a:p>
            <a:r>
              <a:rPr lang="en-US" sz="2800" dirty="0"/>
              <a:t>Almost all targets are usable in this table (e.g., DROP , LOG , ACCEPT  or REJECT)</a:t>
            </a:r>
          </a:p>
          <a:p>
            <a:r>
              <a:rPr lang="en-US" sz="2800" dirty="0"/>
              <a:t>The FILTER table includes the built in chains: INPUT, OUTPUT, and FORWARD</a:t>
            </a:r>
          </a:p>
          <a:p>
            <a:pPr marL="0" indent="0">
              <a:buNone/>
            </a:pPr>
            <a:endParaRPr lang="en-US" sz="2800" dirty="0"/>
          </a:p>
          <a:p>
            <a:pPr marL="0" indent="0">
              <a:buNone/>
            </a:pPr>
            <a:endParaRPr lang="en-US" sz="2800" dirty="0"/>
          </a:p>
          <a:p>
            <a:pPr marL="0" indent="0">
              <a:buNone/>
            </a:pPr>
            <a:r>
              <a:rPr lang="en-US" sz="2400" dirty="0" err="1">
                <a:latin typeface="Courier New" panose="02070309020205020404" pitchFamily="49" charset="0"/>
                <a:cs typeface="Courier New" panose="02070309020205020404" pitchFamily="49" charset="0"/>
              </a:rPr>
              <a:t>iptables</a:t>
            </a:r>
            <a:r>
              <a:rPr lang="en-US" sz="2400" dirty="0">
                <a:latin typeface="Courier New" panose="02070309020205020404" pitchFamily="49" charset="0"/>
                <a:cs typeface="Courier New" panose="02070309020205020404" pitchFamily="49" charset="0"/>
              </a:rPr>
              <a:t> -A INPUT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eth1 -s 192.168.0.0/24 -j DROP</a:t>
            </a:r>
          </a:p>
          <a:p>
            <a:pPr marL="0" indent="0">
              <a:buNone/>
            </a:pPr>
            <a:r>
              <a:rPr lang="en-US" sz="2800" dirty="0"/>
              <a:t>Add a rule to drop packets coming from eth1 and 192.168.0.0/24 destined to the host. Table is FILTER (default, so it’s not shown), chain is INPUT, and target is DROP.</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4467140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0962"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Firewalls Terms</a:t>
            </a:r>
          </a:p>
        </p:txBody>
      </p:sp>
      <p:sp>
        <p:nvSpPr>
          <p:cNvPr id="40963" name="Rectangle 5"/>
          <p:cNvSpPr>
            <a:spLocks noGrp="1" noChangeArrowheads="1"/>
          </p:cNvSpPr>
          <p:nvPr>
            <p:ph type="body" idx="1"/>
          </p:nvPr>
        </p:nvSpPr>
        <p:spPr>
          <a:xfrm>
            <a:off x="571500" y="2438400"/>
            <a:ext cx="12128500" cy="7315200"/>
          </a:xfrm>
        </p:spPr>
        <p:txBody>
          <a:bodyPr/>
          <a:lstStyle/>
          <a:p>
            <a:pPr eaLnBrk="1" hangingPunct="1"/>
            <a:r>
              <a:rPr lang="en-US" b="1" dirty="0">
                <a:latin typeface="Arial" charset="0"/>
                <a:ea typeface="ヒラギノ角ゴ ProN W3" charset="0"/>
                <a:cs typeface="ヒラギノ角ゴ ProN W3" charset="0"/>
              </a:rPr>
              <a:t>Packet Filters (Traditional) </a:t>
            </a:r>
            <a:r>
              <a:rPr lang="en-US" dirty="0">
                <a:latin typeface="Arial" charset="0"/>
                <a:ea typeface="ヒラギノ角ゴ ProN W3" charset="0"/>
                <a:cs typeface="ヒラギノ角ゴ ProN W3" charset="0"/>
              </a:rPr>
              <a:t>– fast, stateless firewalls</a:t>
            </a:r>
          </a:p>
          <a:p>
            <a:pPr eaLnBrk="1" hangingPunct="1"/>
            <a:r>
              <a:rPr lang="en-US" b="1" dirty="0" err="1">
                <a:latin typeface="Arial" charset="0"/>
                <a:ea typeface="ヒラギノ角ゴ ProN W3" charset="0"/>
                <a:cs typeface="ヒラギノ角ゴ ProN W3" charset="0"/>
                <a:sym typeface="Courier" charset="0"/>
              </a:rPr>
              <a:t>Stateful</a:t>
            </a:r>
            <a:r>
              <a:rPr lang="en-US" b="1" dirty="0">
                <a:latin typeface="Arial" charset="0"/>
                <a:ea typeface="ヒラギノ角ゴ ProN W3" charset="0"/>
                <a:cs typeface="ヒラギノ角ゴ ProN W3" charset="0"/>
                <a:sym typeface="Courier" charset="0"/>
              </a:rPr>
              <a:t> Firewalls </a:t>
            </a:r>
            <a:r>
              <a:rPr lang="en-US" dirty="0">
                <a:latin typeface="Arial" charset="0"/>
                <a:ea typeface="ヒラギノ角ゴ ProN W3" charset="0"/>
                <a:cs typeface="ヒラギノ角ゴ ProN W3" charset="0"/>
                <a:sym typeface="Courier" charset="0"/>
              </a:rPr>
              <a:t>– FWs that maintain connection info</a:t>
            </a:r>
          </a:p>
          <a:p>
            <a:pPr eaLnBrk="1" hangingPunct="1"/>
            <a:r>
              <a:rPr lang="en-US" b="1" dirty="0">
                <a:latin typeface="Arial" charset="0"/>
                <a:ea typeface="ヒラギノ角ゴ ProN W3" charset="0"/>
                <a:cs typeface="ヒラギノ角ゴ ProN W3" charset="0"/>
                <a:sym typeface="Courier" charset="0"/>
              </a:rPr>
              <a:t>Proxies (Application Gateway)</a:t>
            </a:r>
            <a:r>
              <a:rPr lang="en-US" dirty="0">
                <a:latin typeface="Arial" charset="0"/>
                <a:ea typeface="ヒラギノ角ゴ ProN W3" charset="0"/>
                <a:cs typeface="ヒラギノ角ゴ ProN W3" charset="0"/>
                <a:sym typeface="Courier" charset="0"/>
              </a:rPr>
              <a:t> – a server used as an intermediary on an network, such as web, email, FTP</a:t>
            </a:r>
          </a:p>
          <a:p>
            <a:pPr eaLnBrk="1" hangingPunct="1"/>
            <a:r>
              <a:rPr lang="en-US" b="1" dirty="0">
                <a:latin typeface="Arial" charset="0"/>
                <a:ea typeface="ヒラギノ角ゴ ProN W3" charset="0"/>
                <a:cs typeface="ヒラギノ角ゴ ProN W3" charset="0"/>
                <a:sym typeface="Courier" charset="0"/>
              </a:rPr>
              <a:t>Bastion Host </a:t>
            </a:r>
            <a:r>
              <a:rPr lang="en-US" dirty="0">
                <a:latin typeface="Arial" charset="0"/>
                <a:ea typeface="ヒラギノ角ゴ ProN W3" charset="0"/>
                <a:cs typeface="ヒラギノ角ゴ ProN W3" charset="0"/>
                <a:sym typeface="Courier" charset="0"/>
              </a:rPr>
              <a:t>– host intended to withstand attacks</a:t>
            </a:r>
          </a:p>
          <a:p>
            <a:pPr eaLnBrk="1" hangingPunct="1"/>
            <a:r>
              <a:rPr lang="en-US" b="1" dirty="0">
                <a:latin typeface="Arial" charset="0"/>
                <a:ea typeface="ヒラギノ角ゴ ProN W3" charset="0"/>
                <a:cs typeface="ヒラギノ角ゴ ProN W3" charset="0"/>
                <a:sym typeface="Courier" charset="0"/>
              </a:rPr>
              <a:t>DMZ (Demilitarized Zone or Perimeter Network) </a:t>
            </a:r>
            <a:r>
              <a:rPr lang="en-US" dirty="0">
                <a:latin typeface="Arial" charset="0"/>
                <a:ea typeface="ヒラギノ角ゴ ProN W3" charset="0"/>
                <a:cs typeface="ヒラギノ角ゴ ProN W3" charset="0"/>
                <a:sym typeface="Courier" charset="0"/>
              </a:rPr>
              <a:t> – The area of the network where outward facing services are exposed</a:t>
            </a:r>
          </a:p>
          <a:p>
            <a:pPr eaLnBrk="1" hangingPunct="1"/>
            <a:r>
              <a:rPr lang="en-US" b="1" dirty="0">
                <a:latin typeface="Arial" charset="0"/>
                <a:ea typeface="ヒラギノ角ゴ ProN W3" charset="0"/>
                <a:cs typeface="ヒラギノ角ゴ ProN W3" charset="0"/>
              </a:rPr>
              <a:t>Access Control Lists</a:t>
            </a:r>
            <a:r>
              <a:rPr lang="en-US" dirty="0">
                <a:latin typeface="Arial" charset="0"/>
                <a:ea typeface="ヒラギノ角ゴ ProN W3" charset="0"/>
                <a:cs typeface="ヒラギノ角ゴ ProN W3" charset="0"/>
              </a:rPr>
              <a:t> – Another term for packet filter firewall, commonly used when referring to non-firewall devices</a:t>
            </a:r>
          </a:p>
          <a:p>
            <a:pPr eaLnBrk="1" hangingPunct="1"/>
            <a:endParaRPr lang="en-US" dirty="0">
              <a:latin typeface="Arial" charset="0"/>
              <a:ea typeface="ヒラギノ角ゴ ProN W3" charset="0"/>
              <a:cs typeface="ヒラギノ角ゴ ProN W3" charset="0"/>
              <a:sym typeface="Courier" charset="0"/>
            </a:endParaRPr>
          </a:p>
        </p:txBody>
      </p:sp>
      <p:sp>
        <p:nvSpPr>
          <p:cNvPr id="40964" name="Rectangle 6"/>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4</a:t>
            </a:r>
          </a:p>
        </p:txBody>
      </p:sp>
    </p:spTree>
    <p:extLst>
      <p:ext uri="{BB962C8B-B14F-4D97-AF65-F5344CB8AC3E}">
        <p14:creationId xmlns:p14="http://schemas.microsoft.com/office/powerpoint/2010/main" val="266134803"/>
      </p:ext>
    </p:extLst>
  </p:cSld>
  <p:clrMapOvr>
    <a:masterClrMapping/>
  </p:clrMapOvr>
  <p:transition spd="med">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Table</a:t>
            </a:r>
          </a:p>
        </p:txBody>
      </p:sp>
      <p:sp>
        <p:nvSpPr>
          <p:cNvPr id="3" name="Content Placeholder 2"/>
          <p:cNvSpPr>
            <a:spLocks noGrp="1"/>
          </p:cNvSpPr>
          <p:nvPr>
            <p:ph idx="1"/>
          </p:nvPr>
        </p:nvSpPr>
        <p:spPr/>
        <p:txBody>
          <a:bodyPr/>
          <a:lstStyle/>
          <a:p>
            <a:r>
              <a:rPr lang="en-US" sz="3200" dirty="0"/>
              <a:t>Mainly used to mark a packet to not be tracked by the connection tracking system; to make </a:t>
            </a:r>
            <a:r>
              <a:rPr lang="en-US" sz="3200" dirty="0" err="1"/>
              <a:t>IPTables</a:t>
            </a:r>
            <a:r>
              <a:rPr lang="en-US" sz="3200" dirty="0"/>
              <a:t> treat certain packets in a stateless manner</a:t>
            </a:r>
          </a:p>
          <a:p>
            <a:r>
              <a:rPr lang="en-US" sz="3200" dirty="0"/>
              <a:t>This is done by using the NOTRACK  target on the packet. If a connection is hit with the NOTRACK  target, then </a:t>
            </a:r>
            <a:r>
              <a:rPr lang="en-US" sz="3200" dirty="0" err="1">
                <a:latin typeface="Courier New" panose="02070309020205020404" pitchFamily="49" charset="0"/>
                <a:cs typeface="Courier New" panose="02070309020205020404" pitchFamily="49" charset="0"/>
              </a:rPr>
              <a:t>conntrack</a:t>
            </a:r>
            <a:r>
              <a:rPr lang="en-US" sz="3200" dirty="0"/>
              <a:t> will simply not track the connection.</a:t>
            </a:r>
          </a:p>
          <a:p>
            <a:r>
              <a:rPr lang="en-US" sz="3200" dirty="0"/>
              <a:t>The RAW table only has the PREROUTING  and OUTPUT  chains</a:t>
            </a:r>
          </a:p>
          <a:p>
            <a:r>
              <a:rPr lang="en-US" sz="3200" dirty="0"/>
              <a:t>This is the only place that packets can be dealt with before connection tracking</a:t>
            </a:r>
          </a:p>
          <a:p>
            <a:endParaRPr lang="en-US" sz="3200" dirty="0"/>
          </a:p>
          <a:p>
            <a:pPr marL="0" indent="0">
              <a:buNone/>
            </a:pPr>
            <a:r>
              <a:rPr lang="en-US" sz="3200" dirty="0"/>
              <a:t>Silly example:</a:t>
            </a:r>
          </a:p>
          <a:p>
            <a:pPr marL="0" indent="0">
              <a:buNone/>
            </a:pPr>
            <a:r>
              <a:rPr lang="en-US" sz="2400" dirty="0" err="1">
                <a:latin typeface="Courier New" panose="02070309020205020404" pitchFamily="49" charset="0"/>
                <a:cs typeface="Courier New" panose="02070309020205020404" pitchFamily="49" charset="0"/>
              </a:rPr>
              <a:t>iptables</a:t>
            </a:r>
            <a:r>
              <a:rPr lang="en-US" sz="2400" dirty="0">
                <a:latin typeface="Courier New" panose="02070309020205020404" pitchFamily="49" charset="0"/>
                <a:cs typeface="Courier New" panose="02070309020205020404" pitchFamily="49" charset="0"/>
              </a:rPr>
              <a:t> -t raw -A PREROUTING -p </a:t>
            </a:r>
            <a:r>
              <a:rPr lang="en-US" sz="2400" dirty="0" err="1">
                <a:latin typeface="Courier New" panose="02070309020205020404" pitchFamily="49" charset="0"/>
                <a:cs typeface="Courier New" panose="02070309020205020404" pitchFamily="49" charset="0"/>
              </a:rPr>
              <a:t>tcp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dport</a:t>
            </a:r>
            <a:r>
              <a:rPr lang="en-US" sz="2400" dirty="0">
                <a:latin typeface="Courier New" panose="02070309020205020404" pitchFamily="49" charset="0"/>
                <a:cs typeface="Courier New" panose="02070309020205020404" pitchFamily="49" charset="0"/>
              </a:rPr>
              <a:t> 21 -j NOTRACK</a:t>
            </a:r>
          </a:p>
          <a:p>
            <a:pPr marL="0" indent="0">
              <a:buNone/>
            </a:pPr>
            <a:r>
              <a:rPr lang="en-US" sz="3200" dirty="0"/>
              <a:t>Don’t track FTP connections. Note, that the return connection is still being tracked</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46499602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14400"/>
            <a:ext cx="12382500" cy="939800"/>
          </a:xfrm>
        </p:spPr>
        <p:txBody>
          <a:bodyPr/>
          <a:lstStyle/>
          <a:p>
            <a:r>
              <a:rPr lang="en-US" dirty="0"/>
              <a:t>MANGLE Table</a:t>
            </a:r>
          </a:p>
        </p:txBody>
      </p:sp>
      <p:sp>
        <p:nvSpPr>
          <p:cNvPr id="3" name="Content Placeholder 2"/>
          <p:cNvSpPr>
            <a:spLocks noGrp="1"/>
          </p:cNvSpPr>
          <p:nvPr>
            <p:ph idx="1"/>
          </p:nvPr>
        </p:nvSpPr>
        <p:spPr>
          <a:xfrm>
            <a:off x="571500" y="1968500"/>
            <a:ext cx="12128500" cy="6946900"/>
          </a:xfrm>
        </p:spPr>
        <p:txBody>
          <a:bodyPr/>
          <a:lstStyle/>
          <a:p>
            <a:r>
              <a:rPr lang="en-US" dirty="0"/>
              <a:t>This table should mainly be used for mangling packets. In other words, you may freely use the mangle targets within this table, to change TOS  (Type Of Service) fields, etc.</a:t>
            </a:r>
          </a:p>
          <a:p>
            <a:r>
              <a:rPr lang="en-US" dirty="0"/>
              <a:t>You are strongly advised not to use this table for any filtering; nor will any DNAT, SNAT or Masquerading work in this table.</a:t>
            </a:r>
          </a:p>
          <a:p>
            <a:r>
              <a:rPr lang="en-US" dirty="0"/>
              <a:t>Valid Targets</a:t>
            </a:r>
          </a:p>
          <a:p>
            <a:pPr lvl="2"/>
            <a:r>
              <a:rPr lang="en-US" sz="2800" dirty="0"/>
              <a:t>TOS</a:t>
            </a:r>
          </a:p>
          <a:p>
            <a:pPr lvl="2"/>
            <a:r>
              <a:rPr lang="en-US" sz="2800" dirty="0"/>
              <a:t>TTL</a:t>
            </a:r>
          </a:p>
          <a:p>
            <a:pPr lvl="2"/>
            <a:r>
              <a:rPr lang="en-US" sz="2800" dirty="0"/>
              <a:t>MARK</a:t>
            </a:r>
          </a:p>
          <a:p>
            <a:pPr lvl="2"/>
            <a:r>
              <a:rPr lang="en-US" sz="2800" dirty="0"/>
              <a:t>SECMARK</a:t>
            </a:r>
          </a:p>
          <a:p>
            <a:pPr lvl="2"/>
            <a:r>
              <a:rPr lang="en-US" sz="2800" dirty="0"/>
              <a:t>CONNSECMARK</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47292503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TOS Target</a:t>
            </a:r>
          </a:p>
        </p:txBody>
      </p:sp>
      <p:sp>
        <p:nvSpPr>
          <p:cNvPr id="3" name="Content Placeholder 2"/>
          <p:cNvSpPr>
            <a:spLocks noGrp="1"/>
          </p:cNvSpPr>
          <p:nvPr>
            <p:ph idx="1"/>
          </p:nvPr>
        </p:nvSpPr>
        <p:spPr>
          <a:xfrm>
            <a:off x="571500" y="1968500"/>
            <a:ext cx="12128500" cy="7632700"/>
          </a:xfrm>
        </p:spPr>
        <p:txBody>
          <a:bodyPr/>
          <a:lstStyle/>
          <a:p>
            <a:r>
              <a:rPr lang="en-US" dirty="0"/>
              <a:t>Changes the Type of Service field in the IPv4 header.</a:t>
            </a:r>
          </a:p>
          <a:p>
            <a:r>
              <a:rPr lang="en-US" dirty="0"/>
              <a:t>Generally this field is ignored</a:t>
            </a:r>
          </a:p>
          <a:p>
            <a:r>
              <a:rPr lang="en-US" dirty="0"/>
              <a:t>Don’t set this in other words for packets going to the Internet unless you want to make routing decisions on it, with iproute2.</a:t>
            </a:r>
          </a:p>
          <a:p>
            <a:pPr marL="0" indent="0">
              <a:buNone/>
            </a:pPr>
            <a:endParaRPr lang="en-US" dirty="0"/>
          </a:p>
          <a:p>
            <a:pPr marL="0" indent="0">
              <a:buNone/>
            </a:pPr>
            <a:r>
              <a:rPr lang="en-US" sz="2800" dirty="0" err="1">
                <a:latin typeface="Courier New" panose="02070309020205020404" pitchFamily="49" charset="0"/>
                <a:cs typeface="Courier New" panose="02070309020205020404" pitchFamily="49" charset="0"/>
              </a:rPr>
              <a:t>iptables</a:t>
            </a:r>
            <a:r>
              <a:rPr lang="en-US" sz="2800" dirty="0">
                <a:latin typeface="Courier New" panose="02070309020205020404" pitchFamily="49" charset="0"/>
                <a:cs typeface="Courier New" panose="02070309020205020404" pitchFamily="49" charset="0"/>
              </a:rPr>
              <a:t> -t mangle -A PREROUTING -p TCP --</a:t>
            </a:r>
            <a:r>
              <a:rPr lang="en-US" sz="2800" dirty="0" err="1">
                <a:latin typeface="Courier New" panose="02070309020205020404" pitchFamily="49" charset="0"/>
                <a:cs typeface="Courier New" panose="02070309020205020404" pitchFamily="49" charset="0"/>
              </a:rPr>
              <a:t>dport</a:t>
            </a:r>
            <a:r>
              <a:rPr lang="en-US" sz="2800" dirty="0">
                <a:latin typeface="Courier New" panose="02070309020205020404" pitchFamily="49" charset="0"/>
                <a:cs typeface="Courier New" panose="02070309020205020404" pitchFamily="49" charset="0"/>
              </a:rPr>
              <a:t> 22 -j TOS –set-tos 0x10</a:t>
            </a:r>
          </a:p>
          <a:p>
            <a:pPr marL="0" indent="0">
              <a:buNone/>
            </a:pPr>
            <a:r>
              <a:rPr lang="en-US" dirty="0"/>
              <a:t>Set the TOS value to HEX 10</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80678441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TTL Target</a:t>
            </a:r>
          </a:p>
        </p:txBody>
      </p:sp>
      <p:sp>
        <p:nvSpPr>
          <p:cNvPr id="3" name="Content Placeholder 2"/>
          <p:cNvSpPr>
            <a:spLocks noGrp="1"/>
          </p:cNvSpPr>
          <p:nvPr>
            <p:ph idx="1"/>
          </p:nvPr>
        </p:nvSpPr>
        <p:spPr/>
        <p:txBody>
          <a:bodyPr/>
          <a:lstStyle/>
          <a:p>
            <a:r>
              <a:rPr lang="en-US" dirty="0"/>
              <a:t>Changes the Time To Live field of the packet.</a:t>
            </a:r>
          </a:p>
          <a:p>
            <a:r>
              <a:rPr lang="en-US" dirty="0"/>
              <a:t>We could tell packets to only have a specific TTL  and so on. One good reason for this could be that we don’t want to give </a:t>
            </a:r>
            <a:r>
              <a:rPr lang="en-US" dirty="0" err="1"/>
              <a:t>ourself</a:t>
            </a:r>
            <a:r>
              <a:rPr lang="en-US" dirty="0"/>
              <a:t> away to nosy Internet Service Providers. Some Internet Service Providers do not like users running multiple computers on one single connection, and there are some Internet Service Providers known to look for a single host generating different TTL  values, and take this as one of many signs of multiple computers connected to a single connection.</a:t>
            </a:r>
          </a:p>
          <a:p>
            <a:pPr marL="0" indent="0">
              <a:buNone/>
            </a:pPr>
            <a:endParaRPr lang="en-US" sz="4000" dirty="0"/>
          </a:p>
          <a:p>
            <a:pPr marL="0" indent="0">
              <a:buNone/>
            </a:pPr>
            <a:r>
              <a:rPr lang="en-US" sz="2800" dirty="0" err="1">
                <a:latin typeface="Courier New" panose="02070309020205020404" pitchFamily="49" charset="0"/>
                <a:cs typeface="Courier New" panose="02070309020205020404" pitchFamily="49" charset="0"/>
              </a:rPr>
              <a:t>iptables</a:t>
            </a:r>
            <a:r>
              <a:rPr lang="en-US" sz="2800" dirty="0">
                <a:latin typeface="Courier New" panose="02070309020205020404" pitchFamily="49" charset="0"/>
                <a:cs typeface="Courier New" panose="02070309020205020404" pitchFamily="49" charset="0"/>
              </a:rPr>
              <a:t> -t mangle -A POSTROUTING -o eth0 -j TTL --</a:t>
            </a:r>
            <a:r>
              <a:rPr lang="en-US" sz="2800" dirty="0" err="1">
                <a:latin typeface="Courier New" panose="02070309020205020404" pitchFamily="49" charset="0"/>
                <a:cs typeface="Courier New" panose="02070309020205020404" pitchFamily="49" charset="0"/>
              </a:rPr>
              <a:t>ttl</a:t>
            </a:r>
            <a:r>
              <a:rPr lang="en-US" sz="2800" dirty="0">
                <a:latin typeface="Courier New" panose="02070309020205020404" pitchFamily="49" charset="0"/>
                <a:cs typeface="Courier New" panose="02070309020205020404" pitchFamily="49" charset="0"/>
              </a:rPr>
              <a:t>-set 64</a:t>
            </a:r>
          </a:p>
          <a:p>
            <a:r>
              <a:rPr lang="en-US" dirty="0"/>
              <a:t>Set all outgoing packets on eth0 to TTL 64</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07108128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 Target</a:t>
            </a:r>
          </a:p>
        </p:txBody>
      </p:sp>
      <p:sp>
        <p:nvSpPr>
          <p:cNvPr id="3" name="Content Placeholder 2"/>
          <p:cNvSpPr>
            <a:spLocks noGrp="1"/>
          </p:cNvSpPr>
          <p:nvPr>
            <p:ph idx="1"/>
          </p:nvPr>
        </p:nvSpPr>
        <p:spPr/>
        <p:txBody>
          <a:bodyPr/>
          <a:lstStyle/>
          <a:p>
            <a:r>
              <a:rPr lang="en-US" dirty="0"/>
              <a:t>The MARK  target is used to set special mark values to the packet. These marks could then be recognized by the iproute2  programs to do different routing on the packet depending on what mark  they have, or if they don’t have any. We could also do bandwidth limiting and Class Based Queuing based on these marks.</a:t>
            </a:r>
          </a:p>
          <a:p>
            <a:pPr marL="0" indent="0">
              <a:buNone/>
            </a:pPr>
            <a:endParaRPr lang="en-US" dirty="0"/>
          </a:p>
          <a:p>
            <a:pPr marL="0" indent="0">
              <a:buNone/>
            </a:pPr>
            <a:r>
              <a:rPr lang="en-US" sz="2800" dirty="0" err="1">
                <a:latin typeface="Courier New" panose="02070309020205020404" pitchFamily="49" charset="0"/>
                <a:cs typeface="Courier New" panose="02070309020205020404" pitchFamily="49" charset="0"/>
              </a:rPr>
              <a:t>iptables</a:t>
            </a:r>
            <a:r>
              <a:rPr lang="en-US" sz="2800" dirty="0">
                <a:latin typeface="Courier New" panose="02070309020205020404" pitchFamily="49" charset="0"/>
                <a:cs typeface="Courier New" panose="02070309020205020404" pitchFamily="49" charset="0"/>
              </a:rPr>
              <a:t> -A PREROUTING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eth0 -t mangle -p </a:t>
            </a:r>
            <a:r>
              <a:rPr lang="en-US" sz="2800" dirty="0" err="1">
                <a:latin typeface="Courier New" panose="02070309020205020404" pitchFamily="49" charset="0"/>
                <a:cs typeface="Courier New" panose="02070309020205020404" pitchFamily="49" charset="0"/>
              </a:rPr>
              <a:t>tcp</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dport</a:t>
            </a:r>
            <a:r>
              <a:rPr lang="en-US" sz="2800" dirty="0">
                <a:latin typeface="Courier New" panose="02070309020205020404" pitchFamily="49" charset="0"/>
                <a:cs typeface="Courier New" panose="02070309020205020404" pitchFamily="49" charset="0"/>
              </a:rPr>
              <a:t> 25 -j MARK --set-mark 1</a:t>
            </a:r>
          </a:p>
          <a:p>
            <a:r>
              <a:rPr lang="en-US" dirty="0"/>
              <a:t>Market SMTP packets with “1”. Then, the rules can be added to the routing tables to route packets marked with 1 to a specific connection</a:t>
            </a:r>
          </a:p>
          <a:p>
            <a:endParaRPr lang="en-US"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33609230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SECMARK and CONNSECMARK Target</a:t>
            </a:r>
          </a:p>
        </p:txBody>
      </p:sp>
      <p:sp>
        <p:nvSpPr>
          <p:cNvPr id="3" name="Content Placeholder 2"/>
          <p:cNvSpPr>
            <a:spLocks noGrp="1"/>
          </p:cNvSpPr>
          <p:nvPr>
            <p:ph idx="1"/>
          </p:nvPr>
        </p:nvSpPr>
        <p:spPr/>
        <p:txBody>
          <a:bodyPr/>
          <a:lstStyle/>
          <a:p>
            <a:r>
              <a:rPr lang="en-US" dirty="0"/>
              <a:t>SECMARK and CONNSECMARK are used increase the security of the system by bringing the firewall functions to specific processes.</a:t>
            </a:r>
          </a:p>
          <a:p>
            <a:r>
              <a:rPr lang="en-US" dirty="0"/>
              <a:t>For example, only the </a:t>
            </a:r>
            <a:r>
              <a:rPr lang="en-US" dirty="0" err="1"/>
              <a:t>ftpd</a:t>
            </a:r>
            <a:r>
              <a:rPr lang="en-US" dirty="0"/>
              <a:t> service should be able to use ports 21 and 22.</a:t>
            </a:r>
          </a:p>
          <a:p>
            <a:endParaRPr lang="en-US" dirty="0"/>
          </a:p>
          <a:p>
            <a:r>
              <a:rPr lang="en-US" dirty="0"/>
              <a:t>The SECMARK  target can be used to set security context marks on single packets for usage in </a:t>
            </a:r>
            <a:r>
              <a:rPr lang="en-US" dirty="0" err="1"/>
              <a:t>SELinux</a:t>
            </a:r>
            <a:r>
              <a:rPr lang="en-US" dirty="0"/>
              <a:t>  and other security systems that are able to handle these marks. This is then used for very fine grained security on what subsystems of the system can touch what packets.</a:t>
            </a:r>
          </a:p>
          <a:p>
            <a:r>
              <a:rPr lang="en-US" dirty="0"/>
              <a:t>CONNSECMARK  is used for the entire session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74318658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Table</a:t>
            </a:r>
          </a:p>
        </p:txBody>
      </p:sp>
      <p:sp>
        <p:nvSpPr>
          <p:cNvPr id="3" name="Content Placeholder 2"/>
          <p:cNvSpPr>
            <a:spLocks noGrp="1"/>
          </p:cNvSpPr>
          <p:nvPr>
            <p:ph idx="1"/>
          </p:nvPr>
        </p:nvSpPr>
        <p:spPr/>
        <p:txBody>
          <a:bodyPr/>
          <a:lstStyle/>
          <a:p>
            <a:r>
              <a:rPr lang="en-US" dirty="0"/>
              <a:t>This table should only be used for NAT  (Network Address Translation) on different packets. In other words, it should only be used to translate the packet’s source field or destination field. Note that, as we have said before, only the first packet in a stream will hit this table. After this, the rest of the packets will automatically have the same action taken on them as the first packet. The actual targets that do these kind of things</a:t>
            </a:r>
          </a:p>
          <a:p>
            <a:r>
              <a:rPr lang="en-US" dirty="0"/>
              <a:t>Valid Targets</a:t>
            </a:r>
          </a:p>
          <a:p>
            <a:pPr lvl="2"/>
            <a:r>
              <a:rPr lang="en-US" sz="2800" dirty="0"/>
              <a:t>DNAT</a:t>
            </a:r>
          </a:p>
          <a:p>
            <a:pPr lvl="2"/>
            <a:r>
              <a:rPr lang="en-US" sz="2800" dirty="0"/>
              <a:t>SNAT</a:t>
            </a:r>
          </a:p>
          <a:p>
            <a:pPr lvl="2"/>
            <a:r>
              <a:rPr lang="en-US" sz="2800" dirty="0"/>
              <a:t>MASQUERADE</a:t>
            </a:r>
          </a:p>
          <a:p>
            <a:pPr lvl="2"/>
            <a:r>
              <a:rPr lang="en-US" sz="2800" dirty="0"/>
              <a:t>REDIRECT</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5200552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DNAT Target</a:t>
            </a:r>
          </a:p>
        </p:txBody>
      </p:sp>
      <p:sp>
        <p:nvSpPr>
          <p:cNvPr id="3" name="Content Placeholder 2"/>
          <p:cNvSpPr>
            <a:spLocks noGrp="1"/>
          </p:cNvSpPr>
          <p:nvPr>
            <p:ph idx="1"/>
          </p:nvPr>
        </p:nvSpPr>
        <p:spPr/>
        <p:txBody>
          <a:bodyPr/>
          <a:lstStyle/>
          <a:p>
            <a:r>
              <a:rPr lang="en-US" dirty="0"/>
              <a:t>The DNAT  target is mainly used in cases where you have a public IP and want to redirect accesses to the firewall to some other host (on a DMZ  for example). In other words, we change the destination address of the packet and reroute it to the host.</a:t>
            </a:r>
          </a:p>
          <a:p>
            <a:endParaRPr lang="en-US" dirty="0"/>
          </a:p>
          <a:p>
            <a:pPr marL="0" indent="0">
              <a:buNone/>
            </a:pPr>
            <a:r>
              <a:rPr lang="en-US" sz="3200" dirty="0" err="1">
                <a:latin typeface="Courier New" panose="02070309020205020404" pitchFamily="49" charset="0"/>
                <a:cs typeface="Courier New" panose="02070309020205020404" pitchFamily="49" charset="0"/>
              </a:rPr>
              <a:t>iptables</a:t>
            </a:r>
            <a:r>
              <a:rPr lang="en-US" sz="3200" dirty="0">
                <a:latin typeface="Courier New" panose="02070309020205020404" pitchFamily="49" charset="0"/>
                <a:cs typeface="Courier New" panose="02070309020205020404" pitchFamily="49" charset="0"/>
              </a:rPr>
              <a:t> -t </a:t>
            </a:r>
            <a:r>
              <a:rPr lang="en-US" sz="3200" dirty="0" err="1">
                <a:latin typeface="Courier New" panose="02070309020205020404" pitchFamily="49" charset="0"/>
                <a:cs typeface="Courier New" panose="02070309020205020404" pitchFamily="49" charset="0"/>
              </a:rPr>
              <a:t>nat</a:t>
            </a:r>
            <a:r>
              <a:rPr lang="en-US" sz="3200" dirty="0">
                <a:latin typeface="Courier New" panose="02070309020205020404" pitchFamily="49" charset="0"/>
                <a:cs typeface="Courier New" panose="02070309020205020404" pitchFamily="49" charset="0"/>
              </a:rPr>
              <a:t> -A PREROUTING -d 205.254.211.17</a:t>
            </a:r>
          </a:p>
          <a:p>
            <a:pPr marL="0" indent="0">
              <a:buNone/>
            </a:pPr>
            <a:r>
              <a:rPr lang="en-US" sz="3200" dirty="0">
                <a:latin typeface="Courier New" panose="02070309020205020404" pitchFamily="49" charset="0"/>
                <a:cs typeface="Courier New" panose="02070309020205020404" pitchFamily="49" charset="0"/>
              </a:rPr>
              <a:t>	-j DNAT --to-destination 192.168.100.17</a:t>
            </a:r>
          </a:p>
          <a:p>
            <a:pPr marL="0" indent="0">
              <a:buNone/>
            </a:pPr>
            <a:r>
              <a:rPr lang="en-US" dirty="0"/>
              <a:t>Changes any packet with destination IP matching 205.254.211.17  to 192.168.100.17.</a:t>
            </a:r>
          </a:p>
          <a:p>
            <a:r>
              <a:rPr lang="en-US" dirty="0"/>
              <a:t>Note that something must be done with the return packet, if any (See SNAT)</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7097399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SNAT Target</a:t>
            </a:r>
          </a:p>
        </p:txBody>
      </p:sp>
      <p:sp>
        <p:nvSpPr>
          <p:cNvPr id="3" name="Content Placeholder 2"/>
          <p:cNvSpPr>
            <a:spLocks noGrp="1"/>
          </p:cNvSpPr>
          <p:nvPr>
            <p:ph idx="1"/>
          </p:nvPr>
        </p:nvSpPr>
        <p:spPr/>
        <p:txBody>
          <a:bodyPr>
            <a:normAutofit fontScale="92500" lnSpcReduction="10000"/>
          </a:bodyPr>
          <a:lstStyle/>
          <a:p>
            <a:r>
              <a:rPr lang="en-US" dirty="0"/>
              <a:t>SNAT is mainly used for changing the source address of packets. For the most part you’ll hide your local networks or DMZ, etc. A very good example would be that of a firewall of which we know outside IP address, but need to substitute our local network’s IP numbers with that of our firewall. With this target the firewall will automatically  SNAT and De-SNAT the packets, hence making it possible to make connections from the LAN to the Internet.</a:t>
            </a:r>
          </a:p>
          <a:p>
            <a:r>
              <a:rPr lang="en-US" dirty="0"/>
              <a:t>Example, if your network uses 192.168.0.0/</a:t>
            </a:r>
            <a:r>
              <a:rPr lang="en-US" dirty="0" err="1"/>
              <a:t>netmask</a:t>
            </a:r>
            <a:r>
              <a:rPr lang="en-US" dirty="0"/>
              <a:t> for example, the packets would never get back from the Internet, because IANA has regulated these networks (among others) as private and only for use in isolated LANs.</a:t>
            </a:r>
          </a:p>
          <a:p>
            <a:pPr marL="0" indent="0">
              <a:buNone/>
            </a:pPr>
            <a:endParaRPr lang="en-US" dirty="0"/>
          </a:p>
          <a:p>
            <a:pPr marL="0" indent="0">
              <a:buNone/>
            </a:pPr>
            <a:r>
              <a:rPr lang="en-US" sz="3000" dirty="0" err="1">
                <a:latin typeface="Courier New" panose="02070309020205020404" pitchFamily="49" charset="0"/>
                <a:cs typeface="Courier New" panose="02070309020205020404" pitchFamily="49" charset="0"/>
              </a:rPr>
              <a:t>iptables</a:t>
            </a:r>
            <a:r>
              <a:rPr lang="en-US" sz="3000" dirty="0">
                <a:latin typeface="Courier New" panose="02070309020205020404" pitchFamily="49" charset="0"/>
                <a:cs typeface="Courier New" panose="02070309020205020404" pitchFamily="49" charset="0"/>
              </a:rPr>
              <a:t> -t </a:t>
            </a:r>
            <a:r>
              <a:rPr lang="en-US" sz="3000" dirty="0" err="1">
                <a:latin typeface="Courier New" panose="02070309020205020404" pitchFamily="49" charset="0"/>
                <a:cs typeface="Courier New" panose="02070309020205020404" pitchFamily="49" charset="0"/>
              </a:rPr>
              <a:t>nat</a:t>
            </a:r>
            <a:r>
              <a:rPr lang="en-US" sz="3000" dirty="0">
                <a:latin typeface="Courier New" panose="02070309020205020404" pitchFamily="49" charset="0"/>
                <a:cs typeface="Courier New" panose="02070309020205020404" pitchFamily="49" charset="0"/>
              </a:rPr>
              <a:t> -A POSTROUTING -s 192.168.100.17 -j SNAT</a:t>
            </a:r>
          </a:p>
          <a:p>
            <a:pPr marL="0" indent="0">
              <a:buNone/>
            </a:pPr>
            <a:r>
              <a:rPr lang="en-US" sz="3000" dirty="0">
                <a:latin typeface="Courier New" panose="02070309020205020404" pitchFamily="49" charset="0"/>
                <a:cs typeface="Courier New" panose="02070309020205020404" pitchFamily="49" charset="0"/>
              </a:rPr>
              <a:t>	--to-destination 205.254.211.17</a:t>
            </a:r>
          </a:p>
          <a:p>
            <a:r>
              <a:rPr lang="en-US" dirty="0"/>
              <a:t>For any packets with destination IP 192.168.100.17, change the destination IP to 205.254.211.17</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68411097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MASQUERADE Target</a:t>
            </a:r>
          </a:p>
        </p:txBody>
      </p:sp>
      <p:sp>
        <p:nvSpPr>
          <p:cNvPr id="3" name="Content Placeholder 2"/>
          <p:cNvSpPr>
            <a:spLocks noGrp="1"/>
          </p:cNvSpPr>
          <p:nvPr>
            <p:ph idx="1"/>
          </p:nvPr>
        </p:nvSpPr>
        <p:spPr/>
        <p:txBody>
          <a:bodyPr>
            <a:normAutofit lnSpcReduction="10000"/>
          </a:bodyPr>
          <a:lstStyle/>
          <a:p>
            <a:r>
              <a:rPr lang="en-US" dirty="0"/>
              <a:t>The MASQUERADE  target is used in exactly the same way as SNAT, but the MASQUERADE  target takes a little bit more overhead to compute. The reason for this, is that each time that the MASQUERADE target gets hit by a packet, it automatically checks for the IP address to use, instead of doing as the SNAT  target does - just using the single configured IP address.</a:t>
            </a:r>
          </a:p>
          <a:p>
            <a:r>
              <a:rPr lang="en-US" dirty="0"/>
              <a:t>The MASQUERADE  target makes it possible to work properly with Dynamic DHCP  IP addresses that your ISP might provide for your PPP , </a:t>
            </a:r>
            <a:r>
              <a:rPr lang="en-US" dirty="0" err="1"/>
              <a:t>PPPoE</a:t>
            </a:r>
            <a:r>
              <a:rPr lang="en-US" dirty="0"/>
              <a:t>  or SLIP  connections to the Internet.</a:t>
            </a:r>
          </a:p>
          <a:p>
            <a:endParaRPr lang="en-US" dirty="0"/>
          </a:p>
          <a:p>
            <a:pPr marL="0" indent="0">
              <a:buNone/>
            </a:pPr>
            <a:r>
              <a:rPr lang="fr-FR" sz="2800" dirty="0" err="1">
                <a:latin typeface="Courier New" panose="02070309020205020404" pitchFamily="49" charset="0"/>
                <a:cs typeface="Courier New" panose="02070309020205020404" pitchFamily="49" charset="0"/>
              </a:rPr>
              <a:t>iptables</a:t>
            </a:r>
            <a:r>
              <a:rPr lang="fr-FR" sz="2800" dirty="0">
                <a:latin typeface="Courier New" panose="02070309020205020404" pitchFamily="49" charset="0"/>
                <a:cs typeface="Courier New" panose="02070309020205020404" pitchFamily="49" charset="0"/>
              </a:rPr>
              <a:t> -t </a:t>
            </a:r>
            <a:r>
              <a:rPr lang="fr-FR" sz="2800" dirty="0" err="1">
                <a:latin typeface="Courier New" panose="02070309020205020404" pitchFamily="49" charset="0"/>
                <a:cs typeface="Courier New" panose="02070309020205020404" pitchFamily="49" charset="0"/>
              </a:rPr>
              <a:t>nat</a:t>
            </a:r>
            <a:r>
              <a:rPr lang="fr-FR" sz="2800" dirty="0">
                <a:latin typeface="Courier New" panose="02070309020205020404" pitchFamily="49" charset="0"/>
                <a:cs typeface="Courier New" panose="02070309020205020404" pitchFamily="49" charset="0"/>
              </a:rPr>
              <a:t> -A POSTROUTING -o eth0 -j MASQUERADE</a:t>
            </a:r>
          </a:p>
          <a:p>
            <a:pPr marL="0" indent="0">
              <a:buNone/>
            </a:pPr>
            <a:r>
              <a:rPr lang="fr-FR" dirty="0"/>
              <a:t>MASQUERADE changes the source </a:t>
            </a:r>
            <a:r>
              <a:rPr lang="fr-FR" dirty="0" err="1"/>
              <a:t>address</a:t>
            </a:r>
            <a:r>
              <a:rPr lang="fr-FR" dirty="0"/>
              <a:t> to match the interface</a:t>
            </a:r>
            <a:endParaRPr lang="en-US"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9630318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1986" name="Rectangle 4"/>
          <p:cNvSpPr>
            <a:spLocks noGrp="1" noChangeArrowheads="1"/>
          </p:cNvSpPr>
          <p:nvPr>
            <p:ph type="title"/>
          </p:nvPr>
        </p:nvSpPr>
        <p:spPr/>
        <p:txBody>
          <a:bodyPr/>
          <a:lstStyle/>
          <a:p>
            <a:pPr eaLnBrk="1" hangingPunct="1"/>
            <a:r>
              <a:rPr lang="en-US" dirty="0">
                <a:latin typeface="Arial" charset="0"/>
                <a:ea typeface="ヒラギノ角ゴ ProN W3" charset="0"/>
                <a:cs typeface="ヒラギノ角ゴ ProN W3" charset="0"/>
              </a:rPr>
              <a:t>Packet Filters (Stateless)</a:t>
            </a:r>
            <a:endParaRPr lang="en-US" dirty="0">
              <a:latin typeface="ＭＳ Ｐゴシック" charset="0"/>
              <a:sym typeface="ＭＳ Ｐゴシック" charset="0"/>
            </a:endParaRPr>
          </a:p>
        </p:txBody>
      </p:sp>
      <p:sp>
        <p:nvSpPr>
          <p:cNvPr id="41987" name="Rectangle 5"/>
          <p:cNvSpPr>
            <a:spLocks noGrp="1" noChangeArrowheads="1"/>
          </p:cNvSpPr>
          <p:nvPr>
            <p:ph type="body" idx="1"/>
          </p:nvPr>
        </p:nvSpPr>
        <p:spPr/>
        <p:txBody>
          <a:bodyPr/>
          <a:lstStyle/>
          <a:p>
            <a:pPr eaLnBrk="1" hangingPunct="1"/>
            <a:r>
              <a:rPr lang="en-US" sz="3200" dirty="0">
                <a:latin typeface="Arial" charset="0"/>
                <a:ea typeface="ヒラギノ角ゴ ProN W3" charset="0"/>
                <a:cs typeface="ヒラギノ角ゴ ProN W3" charset="0"/>
              </a:rPr>
              <a:t>Analyzes each datagram going through it; makes drop decision based on:</a:t>
            </a:r>
          </a:p>
          <a:p>
            <a:pPr lvl="1" eaLnBrk="1" hangingPunct="1"/>
            <a:r>
              <a:rPr lang="en-US" sz="3200" b="1" dirty="0">
                <a:latin typeface="Arial" charset="0"/>
                <a:ea typeface="ヒラギノ角ゴ ProN W3" charset="0"/>
                <a:cs typeface="ヒラギノ角ゴ ProN W3" charset="0"/>
              </a:rPr>
              <a:t>Source IP address</a:t>
            </a:r>
          </a:p>
          <a:p>
            <a:pPr lvl="1" eaLnBrk="1" hangingPunct="1"/>
            <a:r>
              <a:rPr lang="en-US" sz="3200" b="1" dirty="0">
                <a:latin typeface="Arial" charset="0"/>
                <a:ea typeface="ヒラギノ角ゴ ProN W3" charset="0"/>
                <a:cs typeface="ヒラギノ角ゴ ProN W3" charset="0"/>
              </a:rPr>
              <a:t>Destination IP address</a:t>
            </a:r>
          </a:p>
          <a:p>
            <a:pPr lvl="1" eaLnBrk="1" hangingPunct="1"/>
            <a:r>
              <a:rPr lang="en-US" sz="3200" b="1" dirty="0">
                <a:latin typeface="Arial" charset="0"/>
                <a:ea typeface="ヒラギノ角ゴ ProN W3" charset="0"/>
                <a:cs typeface="ヒラギノ角ゴ ProN W3" charset="0"/>
              </a:rPr>
              <a:t>Source port</a:t>
            </a:r>
          </a:p>
          <a:p>
            <a:pPr lvl="1" eaLnBrk="1" hangingPunct="1"/>
            <a:r>
              <a:rPr lang="en-US" sz="3200" b="1" dirty="0">
                <a:latin typeface="Arial" charset="0"/>
                <a:ea typeface="ヒラギノ角ゴ ProN W3" charset="0"/>
                <a:cs typeface="ヒラギノ角ゴ ProN W3" charset="0"/>
              </a:rPr>
              <a:t>Destination port</a:t>
            </a:r>
          </a:p>
          <a:p>
            <a:pPr lvl="1" eaLnBrk="1" hangingPunct="1"/>
            <a:r>
              <a:rPr lang="en-US" sz="3200" b="1" dirty="0">
                <a:latin typeface="Arial" charset="0"/>
                <a:ea typeface="ヒラギノ角ゴ ProN W3" charset="0"/>
                <a:cs typeface="ヒラギノ角ゴ ProN W3" charset="0"/>
              </a:rPr>
              <a:t>TCP flag bits</a:t>
            </a:r>
          </a:p>
          <a:p>
            <a:pPr lvl="2" eaLnBrk="1" hangingPunct="1"/>
            <a:r>
              <a:rPr lang="en-US" sz="3200" dirty="0">
                <a:latin typeface="Arial" charset="0"/>
                <a:ea typeface="ヒラギノ角ゴ ProN W3" charset="0"/>
                <a:cs typeface="ヒラギノ角ゴ ProN W3" charset="0"/>
              </a:rPr>
              <a:t>SYN bit set: datagram for connection initiation</a:t>
            </a:r>
          </a:p>
          <a:p>
            <a:pPr lvl="2" eaLnBrk="1" hangingPunct="1"/>
            <a:r>
              <a:rPr lang="en-US" sz="3200" dirty="0">
                <a:latin typeface="Arial" charset="0"/>
                <a:ea typeface="ヒラギノ角ゴ ProN W3" charset="0"/>
                <a:cs typeface="ヒラギノ角ゴ ProN W3" charset="0"/>
              </a:rPr>
              <a:t>ACK bit set: part of established connection</a:t>
            </a:r>
          </a:p>
          <a:p>
            <a:pPr lvl="1" eaLnBrk="1" hangingPunct="1"/>
            <a:r>
              <a:rPr lang="en-US" sz="3200" b="1" dirty="0">
                <a:latin typeface="Arial" charset="0"/>
                <a:ea typeface="ヒラギノ角ゴ ProN W3" charset="0"/>
                <a:cs typeface="ヒラギノ角ゴ ProN W3" charset="0"/>
              </a:rPr>
              <a:t>TCP, UDP or ICMP</a:t>
            </a:r>
          </a:p>
          <a:p>
            <a:pPr lvl="2" eaLnBrk="1" hangingPunct="1"/>
            <a:r>
              <a:rPr lang="en-US" sz="3200" dirty="0">
                <a:latin typeface="Arial" charset="0"/>
                <a:ea typeface="ヒラギノ角ゴ ProN W3" charset="0"/>
                <a:cs typeface="ヒラギノ角ゴ ProN W3" charset="0"/>
              </a:rPr>
              <a:t>Firewalls often configured to block all UDP</a:t>
            </a:r>
          </a:p>
          <a:p>
            <a:pPr lvl="1" eaLnBrk="1" hangingPunct="1"/>
            <a:r>
              <a:rPr lang="en-US" sz="3200" b="1" dirty="0">
                <a:latin typeface="Arial" charset="0"/>
                <a:ea typeface="ヒラギノ角ゴ ProN W3" charset="0"/>
                <a:cs typeface="ヒラギノ角ゴ ProN W3" charset="0"/>
              </a:rPr>
              <a:t>Direction</a:t>
            </a:r>
          </a:p>
          <a:p>
            <a:pPr lvl="2" eaLnBrk="1" hangingPunct="1"/>
            <a:r>
              <a:rPr lang="en-US" sz="3200" dirty="0">
                <a:latin typeface="Arial" charset="0"/>
                <a:ea typeface="ヒラギノ角ゴ ProN W3" charset="0"/>
                <a:cs typeface="ヒラギノ角ゴ ProN W3" charset="0"/>
              </a:rPr>
              <a:t>Is the datagram leaving or entering the internal network</a:t>
            </a:r>
          </a:p>
          <a:p>
            <a:pPr lvl="1" eaLnBrk="1" hangingPunct="1"/>
            <a:r>
              <a:rPr lang="en-US" sz="3200" b="1" dirty="0">
                <a:latin typeface="Arial" charset="0"/>
                <a:ea typeface="ヒラギノ角ゴ ProN W3" charset="0"/>
                <a:cs typeface="ヒラギノ角ゴ ProN W3" charset="0"/>
              </a:rPr>
              <a:t>Router Interface</a:t>
            </a:r>
          </a:p>
          <a:p>
            <a:pPr lvl="2" eaLnBrk="1" hangingPunct="1"/>
            <a:r>
              <a:rPr lang="en-US" sz="3200" dirty="0">
                <a:latin typeface="Arial" charset="0"/>
                <a:ea typeface="ヒラギノ角ゴ ProN W3" charset="0"/>
                <a:cs typeface="ヒラギノ角ゴ ProN W3" charset="0"/>
              </a:rPr>
              <a:t>Decisions can be different for different interfaces</a:t>
            </a:r>
          </a:p>
          <a:p>
            <a:pPr lvl="2" eaLnBrk="1" hangingPunct="1"/>
            <a:endParaRPr lang="en-US" sz="3200" dirty="0">
              <a:latin typeface="Arial" charset="0"/>
              <a:ea typeface="ヒラギノ角ゴ ProN W3" charset="0"/>
              <a:cs typeface="ヒラギノ角ゴ ProN W3" charset="0"/>
            </a:endParaRPr>
          </a:p>
        </p:txBody>
      </p:sp>
      <p:sp>
        <p:nvSpPr>
          <p:cNvPr id="41988" name="Rectangle 6"/>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rPr>
              <a:t>5</a:t>
            </a:r>
          </a:p>
        </p:txBody>
      </p:sp>
    </p:spTree>
    <p:extLst>
      <p:ext uri="{BB962C8B-B14F-4D97-AF65-F5344CB8AC3E}">
        <p14:creationId xmlns:p14="http://schemas.microsoft.com/office/powerpoint/2010/main" val="1450349644"/>
      </p:ext>
    </p:extLst>
  </p:cSld>
  <p:clrMapOvr>
    <a:masterClrMapping/>
  </p:clrMapOvr>
  <p:transition spd="med">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 Target</a:t>
            </a:r>
          </a:p>
        </p:txBody>
      </p:sp>
      <p:sp>
        <p:nvSpPr>
          <p:cNvPr id="3" name="Content Placeholder 2"/>
          <p:cNvSpPr>
            <a:spLocks noGrp="1"/>
          </p:cNvSpPr>
          <p:nvPr>
            <p:ph idx="1"/>
          </p:nvPr>
        </p:nvSpPr>
        <p:spPr/>
        <p:txBody>
          <a:bodyPr>
            <a:normAutofit fontScale="92500" lnSpcReduction="20000"/>
          </a:bodyPr>
          <a:lstStyle/>
          <a:p>
            <a:r>
              <a:rPr lang="en-US" dirty="0"/>
              <a:t>The REDIRECT target is used to redirect packets and streams to the machine itself. This means that we could for example REDIRECT  all packets destined for the HTTP ports to an HTTP proxy like squid, on our own host. Locally generated packets are mapped to the 127.0.0.1 address. In other words, this rewrites the destination address to our own host for packets that are forwarded, or something alike. The REDIRECT target is extremely good to use when we want, for example, transparent </a:t>
            </a:r>
            <a:r>
              <a:rPr lang="en-US" dirty="0" err="1"/>
              <a:t>proxying</a:t>
            </a:r>
            <a:r>
              <a:rPr lang="en-US" dirty="0"/>
              <a:t>, where the LAN  hosts do not know about the proxy at all.</a:t>
            </a:r>
          </a:p>
          <a:p>
            <a:r>
              <a:rPr lang="en-US" dirty="0"/>
              <a:t>REDIRECT target is only valid within the PREROUTING and OUTPUT chains of the </a:t>
            </a:r>
            <a:r>
              <a:rPr lang="en-US" dirty="0" err="1"/>
              <a:t>nat</a:t>
            </a:r>
            <a:r>
              <a:rPr lang="en-US" dirty="0"/>
              <a:t> table</a:t>
            </a:r>
          </a:p>
          <a:p>
            <a:endParaRPr lang="en-US" dirty="0"/>
          </a:p>
          <a:p>
            <a:pPr marL="0" indent="0">
              <a:buNone/>
            </a:pPr>
            <a:r>
              <a:rPr lang="en-US" sz="3000" dirty="0" err="1">
                <a:latin typeface="Courier New" panose="02070309020205020404" pitchFamily="49" charset="0"/>
                <a:cs typeface="Courier New" panose="02070309020205020404" pitchFamily="49" charset="0"/>
              </a:rPr>
              <a:t>iptables</a:t>
            </a:r>
            <a:r>
              <a:rPr lang="en-US" sz="3000" dirty="0">
                <a:latin typeface="Courier New" panose="02070309020205020404" pitchFamily="49" charset="0"/>
                <a:cs typeface="Courier New" panose="02070309020205020404" pitchFamily="49" charset="0"/>
              </a:rPr>
              <a:t> -t </a:t>
            </a:r>
            <a:r>
              <a:rPr lang="en-US" sz="3000" dirty="0" err="1">
                <a:latin typeface="Courier New" panose="02070309020205020404" pitchFamily="49" charset="0"/>
                <a:cs typeface="Courier New" panose="02070309020205020404" pitchFamily="49" charset="0"/>
              </a:rPr>
              <a:t>nat</a:t>
            </a:r>
            <a:r>
              <a:rPr lang="en-US" sz="3000" dirty="0">
                <a:latin typeface="Courier New" panose="02070309020205020404" pitchFamily="49" charset="0"/>
                <a:cs typeface="Courier New" panose="02070309020205020404" pitchFamily="49" charset="0"/>
              </a:rPr>
              <a:t> -A PREROUTING -p </a:t>
            </a:r>
            <a:r>
              <a:rPr lang="en-US" sz="3000" dirty="0" err="1">
                <a:latin typeface="Courier New" panose="02070309020205020404" pitchFamily="49" charset="0"/>
                <a:cs typeface="Courier New" panose="02070309020205020404" pitchFamily="49" charset="0"/>
              </a:rPr>
              <a:t>tcp</a:t>
            </a: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dport</a:t>
            </a:r>
            <a:r>
              <a:rPr lang="en-US" sz="3000" dirty="0">
                <a:latin typeface="Courier New" panose="02070309020205020404" pitchFamily="49" charset="0"/>
                <a:cs typeface="Courier New" panose="02070309020205020404" pitchFamily="49" charset="0"/>
              </a:rPr>
              <a:t> 80</a:t>
            </a:r>
          </a:p>
          <a:p>
            <a:pPr marL="609600" lvl="2" indent="0">
              <a:buNone/>
            </a:pPr>
            <a:r>
              <a:rPr lang="en-US" sz="3000" dirty="0">
                <a:latin typeface="Courier New" panose="02070309020205020404" pitchFamily="49" charset="0"/>
                <a:cs typeface="Courier New" panose="02070309020205020404" pitchFamily="49" charset="0"/>
              </a:rPr>
              <a:t>-j REDIRECT --to-ports 8080</a:t>
            </a:r>
          </a:p>
          <a:p>
            <a:r>
              <a:rPr lang="en-US" dirty="0"/>
              <a:t>Redirect packets to the local host. E.g., FORWARD packets are redirected to the local host and port number changed to 8080</a:t>
            </a:r>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B2BED60-7A5C-F143-8A92-E9401321A5DA}"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14538082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3010" name="Rectangle 4"/>
          <p:cNvSpPr>
            <a:spLocks noGrp="1" noChangeArrowheads="1"/>
          </p:cNvSpPr>
          <p:nvPr>
            <p:ph type="title"/>
          </p:nvPr>
        </p:nvSpPr>
        <p:spPr>
          <a:xfrm>
            <a:off x="330200" y="304800"/>
            <a:ext cx="12382500" cy="1854200"/>
          </a:xfrm>
        </p:spPr>
        <p:txBody>
          <a:bodyPr/>
          <a:lstStyle/>
          <a:p>
            <a:pPr eaLnBrk="1" hangingPunct="1"/>
            <a:r>
              <a:rPr lang="en-US" dirty="0">
                <a:latin typeface="Arial" charset="0"/>
                <a:ea typeface="ヒラギノ角ゴ ProN W3" charset="0"/>
                <a:cs typeface="ヒラギノ角ゴ ProN W3" charset="0"/>
              </a:rPr>
              <a:t>Stateless Firewalls (Traditional or Packet Filtering)</a:t>
            </a:r>
          </a:p>
        </p:txBody>
      </p:sp>
      <p:sp>
        <p:nvSpPr>
          <p:cNvPr id="43011" name="Rectangle 5"/>
          <p:cNvSpPr>
            <a:spLocks noGrp="1" noChangeArrowheads="1"/>
          </p:cNvSpPr>
          <p:nvPr>
            <p:ph type="body" idx="1"/>
          </p:nvPr>
        </p:nvSpPr>
        <p:spPr>
          <a:xfrm>
            <a:off x="635000" y="2286000"/>
            <a:ext cx="12128500" cy="4267200"/>
          </a:xfrm>
        </p:spPr>
        <p:txBody>
          <a:bodyPr/>
          <a:lstStyle/>
          <a:p>
            <a:pPr eaLnBrk="1" hangingPunct="1"/>
            <a:r>
              <a:rPr lang="en-US" dirty="0">
                <a:latin typeface="Arial" charset="0"/>
                <a:ea typeface="ヒラギノ角ゴ ProN W3" charset="0"/>
                <a:cs typeface="ヒラギノ角ゴ ProN W3" charset="0"/>
              </a:rPr>
              <a:t>Advantages</a:t>
            </a:r>
          </a:p>
          <a:p>
            <a:pPr lvl="1" eaLnBrk="1" hangingPunct="1"/>
            <a:r>
              <a:rPr lang="en-US" dirty="0">
                <a:latin typeface="Arial" charset="0"/>
                <a:ea typeface="ヒラギノ角ゴ ProN W3" charset="0"/>
                <a:cs typeface="ヒラギノ角ゴ ProN W3" charset="0"/>
              </a:rPr>
              <a:t>One screening router can protect entire network</a:t>
            </a:r>
          </a:p>
          <a:p>
            <a:pPr lvl="1" eaLnBrk="1" hangingPunct="1"/>
            <a:r>
              <a:rPr lang="en-US" dirty="0">
                <a:latin typeface="Arial" charset="0"/>
                <a:ea typeface="ヒラギノ角ゴ ProN W3" charset="0"/>
                <a:cs typeface="ヒラギノ角ゴ ProN W3" charset="0"/>
              </a:rPr>
              <a:t>Can be efficient if filtering rules are kept simple</a:t>
            </a:r>
          </a:p>
          <a:p>
            <a:pPr lvl="1" eaLnBrk="1" hangingPunct="1"/>
            <a:r>
              <a:rPr lang="en-US" dirty="0">
                <a:latin typeface="Arial" charset="0"/>
                <a:ea typeface="ヒラギノ角ゴ ProN W3" charset="0"/>
                <a:cs typeface="ヒラギノ角ゴ ProN W3" charset="0"/>
              </a:rPr>
              <a:t>Widely available. Almost any router even Linux boxes</a:t>
            </a:r>
          </a:p>
          <a:p>
            <a:pPr eaLnBrk="1" hangingPunct="1"/>
            <a:endParaRPr lang="en-US" dirty="0">
              <a:latin typeface="Arial" charset="0"/>
              <a:ea typeface="ヒラギノ角ゴ ProN W3" charset="0"/>
              <a:cs typeface="ヒラギノ角ゴ ProN W3" charset="0"/>
            </a:endParaRPr>
          </a:p>
          <a:p>
            <a:pPr eaLnBrk="1" hangingPunct="1"/>
            <a:r>
              <a:rPr lang="en-US" dirty="0">
                <a:latin typeface="Arial" charset="0"/>
                <a:ea typeface="ヒラギノ角ゴ ProN W3" charset="0"/>
                <a:cs typeface="ヒラギノ角ゴ ProN W3" charset="0"/>
              </a:rPr>
              <a:t>Disadvantages</a:t>
            </a:r>
          </a:p>
          <a:p>
            <a:pPr lvl="1" eaLnBrk="1" hangingPunct="1"/>
            <a:r>
              <a:rPr lang="en-US" dirty="0">
                <a:latin typeface="Arial" charset="0"/>
                <a:ea typeface="ヒラギノ角ゴ ProN W3" charset="0"/>
                <a:cs typeface="ヒラギノ角ゴ ProN W3" charset="0"/>
              </a:rPr>
              <a:t>Cannot enforce some policies. For example, permit certain users</a:t>
            </a:r>
          </a:p>
          <a:p>
            <a:pPr lvl="1" eaLnBrk="1" hangingPunct="1"/>
            <a:r>
              <a:rPr lang="en-US" dirty="0">
                <a:latin typeface="Arial" charset="0"/>
                <a:ea typeface="ヒラギノ角ゴ ProN W3" charset="0"/>
                <a:cs typeface="ヒラギノ角ゴ ProN W3" charset="0"/>
              </a:rPr>
              <a:t>Rules can get complicated and difficult to test</a:t>
            </a:r>
          </a:p>
          <a:p>
            <a:pPr lvl="1" eaLnBrk="1" hangingPunct="1"/>
            <a:r>
              <a:rPr lang="en-US" dirty="0">
                <a:latin typeface="Arial" charset="0"/>
                <a:ea typeface="ヒラギノ角ゴ ProN W3" charset="0"/>
                <a:cs typeface="ヒラギノ角ゴ ProN W3" charset="0"/>
              </a:rPr>
              <a:t>Example: Attacker can send a malformed packet attack by sending ACK=1 segments, with source port 80</a:t>
            </a:r>
          </a:p>
        </p:txBody>
      </p:sp>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630286305"/>
      </p:ext>
    </p:extLst>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6082"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Filtering Rules - Examples</a:t>
            </a:r>
          </a:p>
        </p:txBody>
      </p:sp>
      <p:sp>
        <p:nvSpPr>
          <p:cNvPr id="46084" name="Rectangle 8"/>
          <p:cNvSpPr>
            <a:spLocks/>
          </p:cNvSpPr>
          <p:nvPr/>
        </p:nvSpPr>
        <p:spPr bwMode="auto">
          <a:xfrm>
            <a:off x="10872788" y="8839200"/>
            <a:ext cx="1687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ヒラギノ角ゴ ProN W3" charset="0"/>
                <a:cs typeface="Arial" charset="0"/>
                <a:sym typeface="Arial" charset="0"/>
              </a:rPr>
              <a:t>Cortesty: Wikipedia</a:t>
            </a:r>
          </a:p>
        </p:txBody>
      </p:sp>
      <p:graphicFrame>
        <p:nvGraphicFramePr>
          <p:cNvPr id="11" name="Content Placeholder 10"/>
          <p:cNvGraphicFramePr>
            <a:graphicFrameLocks noGrp="1"/>
          </p:cNvGraphicFramePr>
          <p:nvPr>
            <p:ph idx="1"/>
          </p:nvPr>
        </p:nvGraphicFramePr>
        <p:xfrm>
          <a:off x="558800" y="1968500"/>
          <a:ext cx="12128500" cy="6605590"/>
        </p:xfrm>
        <a:graphic>
          <a:graphicData uri="http://schemas.openxmlformats.org/drawingml/2006/table">
            <a:tbl>
              <a:tblPr firstRow="1" bandRow="1">
                <a:tableStyleId>{9DCAF9ED-07DC-4A11-8D7F-57B35C25682E}</a:tableStyleId>
              </a:tblPr>
              <a:tblGrid>
                <a:gridCol w="6064250">
                  <a:extLst>
                    <a:ext uri="{9D8B030D-6E8A-4147-A177-3AD203B41FA5}">
                      <a16:colId xmlns:a16="http://schemas.microsoft.com/office/drawing/2014/main" val="20000"/>
                    </a:ext>
                  </a:extLst>
                </a:gridCol>
                <a:gridCol w="6064250">
                  <a:extLst>
                    <a:ext uri="{9D8B030D-6E8A-4147-A177-3AD203B41FA5}">
                      <a16:colId xmlns:a16="http://schemas.microsoft.com/office/drawing/2014/main" val="20001"/>
                    </a:ext>
                  </a:extLst>
                </a:gridCol>
              </a:tblGrid>
              <a:tr h="802787">
                <a:tc>
                  <a:txBody>
                    <a:bodyPr/>
                    <a:lstStyle/>
                    <a:p>
                      <a:r>
                        <a:rPr lang="en-US" sz="2800" dirty="0"/>
                        <a:t>Policy</a:t>
                      </a:r>
                    </a:p>
                  </a:txBody>
                  <a:tcPr marT="45716" marB="45716"/>
                </a:tc>
                <a:tc>
                  <a:txBody>
                    <a:bodyPr/>
                    <a:lstStyle/>
                    <a:p>
                      <a:r>
                        <a:rPr lang="en-US" sz="2800" dirty="0"/>
                        <a:t>Firewall</a:t>
                      </a:r>
                      <a:r>
                        <a:rPr lang="en-US" sz="2800" baseline="0" dirty="0"/>
                        <a:t> Setting</a:t>
                      </a:r>
                      <a:endParaRPr lang="en-US" sz="2800" dirty="0"/>
                    </a:p>
                  </a:txBody>
                  <a:tcPr marT="45716" marB="45716"/>
                </a:tc>
                <a:extLst>
                  <a:ext uri="{0D108BD9-81ED-4DB2-BD59-A6C34878D82A}">
                    <a16:rowId xmlns:a16="http://schemas.microsoft.com/office/drawing/2014/main" val="10000"/>
                  </a:ext>
                </a:extLst>
              </a:tr>
              <a:tr h="822952">
                <a:tc>
                  <a:txBody>
                    <a:bodyPr/>
                    <a:lstStyle/>
                    <a:p>
                      <a:r>
                        <a:rPr lang="en-US" sz="2400" dirty="0"/>
                        <a:t>No outside Web access</a:t>
                      </a:r>
                    </a:p>
                  </a:txBody>
                  <a:tcPr marT="45716" marB="45716"/>
                </a:tc>
                <a:tc>
                  <a:txBody>
                    <a:bodyPr/>
                    <a:lstStyle/>
                    <a:p>
                      <a:r>
                        <a:rPr lang="en-US" sz="2400" dirty="0"/>
                        <a:t>Drop all outgoing packet to any IP address on port 80</a:t>
                      </a:r>
                    </a:p>
                  </a:txBody>
                  <a:tcPr marT="45716" marB="45716"/>
                </a:tc>
                <a:extLst>
                  <a:ext uri="{0D108BD9-81ED-4DB2-BD59-A6C34878D82A}">
                    <a16:rowId xmlns:a16="http://schemas.microsoft.com/office/drawing/2014/main" val="10001"/>
                  </a:ext>
                </a:extLst>
              </a:tr>
              <a:tr h="1385633">
                <a:tc>
                  <a:txBody>
                    <a:bodyPr/>
                    <a:lstStyle/>
                    <a:p>
                      <a:r>
                        <a:rPr lang="en-US" sz="2400" dirty="0"/>
                        <a:t>External connections to public Web server only.</a:t>
                      </a:r>
                    </a:p>
                  </a:txBody>
                  <a:tcPr marT="45716" marB="45716"/>
                </a:tc>
                <a:tc>
                  <a:txBody>
                    <a:bodyPr/>
                    <a:lstStyle/>
                    <a:p>
                      <a:r>
                        <a:rPr lang="en-US" sz="2400" dirty="0"/>
                        <a:t>Drop</a:t>
                      </a:r>
                      <a:r>
                        <a:rPr lang="en-US" sz="2400" baseline="0" dirty="0"/>
                        <a:t> all incoming TCP SYN packets to any IP except 222.22.44.203 port 80</a:t>
                      </a:r>
                      <a:endParaRPr lang="en-US" sz="2400" dirty="0"/>
                    </a:p>
                  </a:txBody>
                  <a:tcPr marT="45716" marB="45716"/>
                </a:tc>
                <a:extLst>
                  <a:ext uri="{0D108BD9-81ED-4DB2-BD59-A6C34878D82A}">
                    <a16:rowId xmlns:a16="http://schemas.microsoft.com/office/drawing/2014/main" val="10002"/>
                  </a:ext>
                </a:extLst>
              </a:tr>
              <a:tr h="1385633">
                <a:tc>
                  <a:txBody>
                    <a:bodyPr/>
                    <a:lstStyle/>
                    <a:p>
                      <a:r>
                        <a:rPr lang="en-US" sz="2400" dirty="0"/>
                        <a:t>Prevent IPTV from eating</a:t>
                      </a:r>
                      <a:r>
                        <a:rPr lang="en-US" sz="2400" baseline="0" dirty="0"/>
                        <a:t> up the available bandwidth</a:t>
                      </a:r>
                      <a:endParaRPr lang="en-US" sz="2400" dirty="0"/>
                    </a:p>
                  </a:txBody>
                  <a:tcPr marT="45716" marB="45716"/>
                </a:tc>
                <a:tc>
                  <a:txBody>
                    <a:bodyPr/>
                    <a:lstStyle/>
                    <a:p>
                      <a:r>
                        <a:rPr lang="en-US" sz="2400" dirty="0"/>
                        <a:t>Drop all incoming UDP packets except DNS and router broadcasts</a:t>
                      </a:r>
                    </a:p>
                  </a:txBody>
                  <a:tcPr marT="45716" marB="45716"/>
                </a:tc>
                <a:extLst>
                  <a:ext uri="{0D108BD9-81ED-4DB2-BD59-A6C34878D82A}">
                    <a16:rowId xmlns:a16="http://schemas.microsoft.com/office/drawing/2014/main" val="10003"/>
                  </a:ext>
                </a:extLst>
              </a:tr>
              <a:tr h="1385633">
                <a:tc>
                  <a:txBody>
                    <a:bodyPr/>
                    <a:lstStyle/>
                    <a:p>
                      <a:r>
                        <a:rPr lang="en-US" sz="2400" dirty="0"/>
                        <a:t>Prevent your</a:t>
                      </a:r>
                      <a:r>
                        <a:rPr lang="en-US" sz="2400" baseline="0" dirty="0"/>
                        <a:t> network from being used for a SMURF </a:t>
                      </a:r>
                      <a:r>
                        <a:rPr lang="en-US" sz="2400" baseline="0" dirty="0" err="1"/>
                        <a:t>DoS</a:t>
                      </a:r>
                      <a:r>
                        <a:rPr lang="en-US" sz="2400" baseline="0" dirty="0"/>
                        <a:t> attack</a:t>
                      </a:r>
                      <a:endParaRPr lang="en-US" sz="2400" dirty="0"/>
                    </a:p>
                  </a:txBody>
                  <a:tcPr marT="45716" marB="45716"/>
                </a:tc>
                <a:tc>
                  <a:txBody>
                    <a:bodyPr/>
                    <a:lstStyle/>
                    <a:p>
                      <a:r>
                        <a:rPr lang="en-US" sz="2400" dirty="0"/>
                        <a:t>Drop all ICMP packets going to a broadcast</a:t>
                      </a:r>
                      <a:r>
                        <a:rPr lang="en-US" sz="2400" baseline="0" dirty="0"/>
                        <a:t> address (</a:t>
                      </a:r>
                      <a:r>
                        <a:rPr lang="en-US" sz="2400" baseline="0" dirty="0" err="1"/>
                        <a:t>eg</a:t>
                      </a:r>
                      <a:r>
                        <a:rPr lang="en-US" sz="2400" baseline="0" dirty="0"/>
                        <a:t> 222.22.255.255)</a:t>
                      </a:r>
                      <a:endParaRPr lang="en-US" sz="2400" dirty="0"/>
                    </a:p>
                  </a:txBody>
                  <a:tcPr marT="45716" marB="45716"/>
                </a:tc>
                <a:extLst>
                  <a:ext uri="{0D108BD9-81ED-4DB2-BD59-A6C34878D82A}">
                    <a16:rowId xmlns:a16="http://schemas.microsoft.com/office/drawing/2014/main" val="10004"/>
                  </a:ext>
                </a:extLst>
              </a:tr>
              <a:tr h="822952">
                <a:tc>
                  <a:txBody>
                    <a:bodyPr/>
                    <a:lstStyle/>
                    <a:p>
                      <a:r>
                        <a:rPr lang="en-US" sz="2400" dirty="0"/>
                        <a:t>Prevent your network from being </a:t>
                      </a:r>
                      <a:r>
                        <a:rPr lang="en-US" sz="2400" dirty="0" err="1"/>
                        <a:t>tracerouted</a:t>
                      </a:r>
                      <a:endParaRPr lang="en-US" sz="2400" dirty="0"/>
                    </a:p>
                  </a:txBody>
                  <a:tcPr marT="45716" marB="45716"/>
                </a:tc>
                <a:tc>
                  <a:txBody>
                    <a:bodyPr/>
                    <a:lstStyle/>
                    <a:p>
                      <a:r>
                        <a:rPr lang="en-US" sz="2400" dirty="0"/>
                        <a:t>Drop</a:t>
                      </a:r>
                      <a:r>
                        <a:rPr lang="en-US" sz="2400" baseline="0" dirty="0"/>
                        <a:t> all outgoing ICMP</a:t>
                      </a:r>
                      <a:endParaRPr lang="en-US" sz="2400" dirty="0"/>
                    </a:p>
                  </a:txBody>
                  <a:tcPr marT="45716" marB="45716"/>
                </a:tc>
                <a:extLst>
                  <a:ext uri="{0D108BD9-81ED-4DB2-BD59-A6C34878D82A}">
                    <a16:rowId xmlns:a16="http://schemas.microsoft.com/office/drawing/2014/main" val="10005"/>
                  </a:ext>
                </a:extLst>
              </a:tr>
            </a:tbl>
          </a:graphicData>
        </a:graphic>
      </p:graphicFrame>
      <p:sp>
        <p:nvSpPr>
          <p:cNvPr id="7"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4263289052"/>
      </p:ext>
    </p:extLst>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7106"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Access control lists – Apply rules from top to bottom</a:t>
            </a:r>
            <a:endParaRPr lang="en-US">
              <a:latin typeface="ＭＳ Ｐゴシック" charset="0"/>
              <a:sym typeface="ＭＳ Ｐゴシック"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92345823"/>
              </p:ext>
            </p:extLst>
          </p:nvPr>
        </p:nvGraphicFramePr>
        <p:xfrm>
          <a:off x="571500" y="1968500"/>
          <a:ext cx="12128501" cy="7175502"/>
        </p:xfrm>
        <a:graphic>
          <a:graphicData uri="http://schemas.openxmlformats.org/drawingml/2006/table">
            <a:tbl>
              <a:tblPr firstRow="1" bandRow="1">
                <a:tableStyleId>{9DCAF9ED-07DC-4A11-8D7F-57B35C25682E}</a:tableStyleId>
              </a:tblPr>
              <a:tblGrid>
                <a:gridCol w="1732643">
                  <a:extLst>
                    <a:ext uri="{9D8B030D-6E8A-4147-A177-3AD203B41FA5}">
                      <a16:colId xmlns:a16="http://schemas.microsoft.com/office/drawing/2014/main" val="20000"/>
                    </a:ext>
                  </a:extLst>
                </a:gridCol>
                <a:gridCol w="1732643">
                  <a:extLst>
                    <a:ext uri="{9D8B030D-6E8A-4147-A177-3AD203B41FA5}">
                      <a16:colId xmlns:a16="http://schemas.microsoft.com/office/drawing/2014/main" val="20001"/>
                    </a:ext>
                  </a:extLst>
                </a:gridCol>
                <a:gridCol w="1932214">
                  <a:extLst>
                    <a:ext uri="{9D8B030D-6E8A-4147-A177-3AD203B41FA5}">
                      <a16:colId xmlns:a16="http://schemas.microsoft.com/office/drawing/2014/main" val="20002"/>
                    </a:ext>
                  </a:extLst>
                </a:gridCol>
                <a:gridCol w="1533072">
                  <a:extLst>
                    <a:ext uri="{9D8B030D-6E8A-4147-A177-3AD203B41FA5}">
                      <a16:colId xmlns:a16="http://schemas.microsoft.com/office/drawing/2014/main" val="20003"/>
                    </a:ext>
                  </a:extLst>
                </a:gridCol>
                <a:gridCol w="1591128">
                  <a:extLst>
                    <a:ext uri="{9D8B030D-6E8A-4147-A177-3AD203B41FA5}">
                      <a16:colId xmlns:a16="http://schemas.microsoft.com/office/drawing/2014/main" val="20004"/>
                    </a:ext>
                  </a:extLst>
                </a:gridCol>
                <a:gridCol w="1874158">
                  <a:extLst>
                    <a:ext uri="{9D8B030D-6E8A-4147-A177-3AD203B41FA5}">
                      <a16:colId xmlns:a16="http://schemas.microsoft.com/office/drawing/2014/main" val="20005"/>
                    </a:ext>
                  </a:extLst>
                </a:gridCol>
                <a:gridCol w="1732643">
                  <a:extLst>
                    <a:ext uri="{9D8B030D-6E8A-4147-A177-3AD203B41FA5}">
                      <a16:colId xmlns:a16="http://schemas.microsoft.com/office/drawing/2014/main" val="20006"/>
                    </a:ext>
                  </a:extLst>
                </a:gridCol>
              </a:tblGrid>
              <a:tr h="1195917">
                <a:tc>
                  <a:txBody>
                    <a:bodyPr/>
                    <a:lstStyle/>
                    <a:p>
                      <a:r>
                        <a:rPr lang="en-US" sz="2400" dirty="0"/>
                        <a:t>Action</a:t>
                      </a:r>
                    </a:p>
                  </a:txBody>
                  <a:tcPr/>
                </a:tc>
                <a:tc>
                  <a:txBody>
                    <a:bodyPr/>
                    <a:lstStyle/>
                    <a:p>
                      <a:r>
                        <a:rPr lang="en-US" sz="2400" dirty="0"/>
                        <a:t>Source Address</a:t>
                      </a:r>
                    </a:p>
                  </a:txBody>
                  <a:tcPr/>
                </a:tc>
                <a:tc>
                  <a:txBody>
                    <a:bodyPr/>
                    <a:lstStyle/>
                    <a:p>
                      <a:r>
                        <a:rPr lang="en-US" sz="2400" dirty="0"/>
                        <a:t>Destination Address</a:t>
                      </a:r>
                    </a:p>
                  </a:txBody>
                  <a:tcPr/>
                </a:tc>
                <a:tc>
                  <a:txBody>
                    <a:bodyPr/>
                    <a:lstStyle/>
                    <a:p>
                      <a:r>
                        <a:rPr lang="en-US" sz="2400" dirty="0"/>
                        <a:t>Protocol</a:t>
                      </a:r>
                    </a:p>
                  </a:txBody>
                  <a:tcPr/>
                </a:tc>
                <a:tc>
                  <a:txBody>
                    <a:bodyPr/>
                    <a:lstStyle/>
                    <a:p>
                      <a:r>
                        <a:rPr lang="en-US" sz="2400" dirty="0"/>
                        <a:t>Source Port</a:t>
                      </a:r>
                    </a:p>
                  </a:txBody>
                  <a:tcPr/>
                </a:tc>
                <a:tc>
                  <a:txBody>
                    <a:bodyPr/>
                    <a:lstStyle/>
                    <a:p>
                      <a:r>
                        <a:rPr lang="en-US" sz="2400" dirty="0"/>
                        <a:t>Destination Port</a:t>
                      </a:r>
                    </a:p>
                  </a:txBody>
                  <a:tcPr/>
                </a:tc>
                <a:tc>
                  <a:txBody>
                    <a:bodyPr/>
                    <a:lstStyle/>
                    <a:p>
                      <a:r>
                        <a:rPr lang="en-US" sz="2400" dirty="0"/>
                        <a:t>Flag Bit</a:t>
                      </a:r>
                    </a:p>
                  </a:txBody>
                  <a:tcPr/>
                </a:tc>
                <a:extLst>
                  <a:ext uri="{0D108BD9-81ED-4DB2-BD59-A6C34878D82A}">
                    <a16:rowId xmlns:a16="http://schemas.microsoft.com/office/drawing/2014/main" val="10000"/>
                  </a:ext>
                </a:extLst>
              </a:tr>
              <a:tr h="1195917">
                <a:tc>
                  <a:txBody>
                    <a:bodyPr/>
                    <a:lstStyle/>
                    <a:p>
                      <a:r>
                        <a:rPr lang="en-US" sz="2400" dirty="0"/>
                        <a:t>Allow</a:t>
                      </a:r>
                    </a:p>
                  </a:txBody>
                  <a:tcPr/>
                </a:tc>
                <a:tc>
                  <a:txBody>
                    <a:bodyPr/>
                    <a:lstStyle/>
                    <a:p>
                      <a:r>
                        <a:rPr lang="en-US" sz="2400" dirty="0"/>
                        <a:t>222.22/16</a:t>
                      </a:r>
                    </a:p>
                  </a:txBody>
                  <a:tcPr/>
                </a:tc>
                <a:tc>
                  <a:txBody>
                    <a:bodyPr/>
                    <a:lstStyle/>
                    <a:p>
                      <a:r>
                        <a:rPr lang="en-US" sz="2400" dirty="0"/>
                        <a:t>Outside of 222.22/16</a:t>
                      </a:r>
                    </a:p>
                  </a:txBody>
                  <a:tcPr/>
                </a:tc>
                <a:tc>
                  <a:txBody>
                    <a:bodyPr/>
                    <a:lstStyle/>
                    <a:p>
                      <a:r>
                        <a:rPr lang="en-US" sz="2400" dirty="0"/>
                        <a:t>TCP</a:t>
                      </a:r>
                    </a:p>
                  </a:txBody>
                  <a:tcPr/>
                </a:tc>
                <a:tc>
                  <a:txBody>
                    <a:bodyPr/>
                    <a:lstStyle/>
                    <a:p>
                      <a:pPr>
                        <a:buFont typeface="Wingdings" charset="2"/>
                        <a:buNone/>
                      </a:pPr>
                      <a:r>
                        <a:rPr lang="en-US" sz="2400" dirty="0"/>
                        <a:t>&gt;1023</a:t>
                      </a:r>
                    </a:p>
                  </a:txBody>
                  <a:tcPr/>
                </a:tc>
                <a:tc>
                  <a:txBody>
                    <a:bodyPr/>
                    <a:lstStyle/>
                    <a:p>
                      <a:r>
                        <a:rPr lang="en-US" sz="2400" dirty="0"/>
                        <a:t>80</a:t>
                      </a:r>
                    </a:p>
                  </a:txBody>
                  <a:tcPr/>
                </a:tc>
                <a:tc>
                  <a:txBody>
                    <a:bodyPr/>
                    <a:lstStyle/>
                    <a:p>
                      <a:r>
                        <a:rPr lang="en-US" sz="2400" dirty="0"/>
                        <a:t>Any</a:t>
                      </a:r>
                    </a:p>
                  </a:txBody>
                  <a:tcPr/>
                </a:tc>
                <a:extLst>
                  <a:ext uri="{0D108BD9-81ED-4DB2-BD59-A6C34878D82A}">
                    <a16:rowId xmlns:a16="http://schemas.microsoft.com/office/drawing/2014/main" val="10001"/>
                  </a:ext>
                </a:extLst>
              </a:tr>
              <a:tr h="1195917">
                <a:tc>
                  <a:txBody>
                    <a:bodyPr/>
                    <a:lstStyle/>
                    <a:p>
                      <a:r>
                        <a:rPr lang="en-US" sz="2400" dirty="0"/>
                        <a:t>Allow</a:t>
                      </a:r>
                    </a:p>
                  </a:txBody>
                  <a:tcPr/>
                </a:tc>
                <a:tc>
                  <a:txBody>
                    <a:bodyPr/>
                    <a:lstStyle/>
                    <a:p>
                      <a:r>
                        <a:rPr lang="en-US" sz="2400" dirty="0"/>
                        <a:t>Outside</a:t>
                      </a:r>
                      <a:r>
                        <a:rPr lang="en-US" sz="2400" baseline="0" dirty="0"/>
                        <a:t> of 222.22/16</a:t>
                      </a:r>
                      <a:endParaRPr lang="en-US" sz="2400" dirty="0"/>
                    </a:p>
                  </a:txBody>
                  <a:tcPr/>
                </a:tc>
                <a:tc>
                  <a:txBody>
                    <a:bodyPr/>
                    <a:lstStyle/>
                    <a:p>
                      <a:r>
                        <a:rPr lang="en-US" sz="2400" dirty="0"/>
                        <a:t>222.22/16</a:t>
                      </a:r>
                    </a:p>
                  </a:txBody>
                  <a:tcPr/>
                </a:tc>
                <a:tc>
                  <a:txBody>
                    <a:bodyPr/>
                    <a:lstStyle/>
                    <a:p>
                      <a:r>
                        <a:rPr lang="en-US" sz="2400" dirty="0"/>
                        <a:t>TCP</a:t>
                      </a:r>
                    </a:p>
                  </a:txBody>
                  <a:tcPr/>
                </a:tc>
                <a:tc>
                  <a:txBody>
                    <a:bodyPr/>
                    <a:lstStyle/>
                    <a:p>
                      <a:r>
                        <a:rPr lang="en-US" sz="2400" dirty="0"/>
                        <a:t>80</a:t>
                      </a:r>
                    </a:p>
                  </a:txBody>
                  <a:tcPr/>
                </a:tc>
                <a:tc>
                  <a:txBody>
                    <a:bodyPr/>
                    <a:lstStyle/>
                    <a:p>
                      <a:r>
                        <a:rPr lang="en-US" sz="2400" dirty="0"/>
                        <a:t>&gt;1023</a:t>
                      </a:r>
                    </a:p>
                  </a:txBody>
                  <a:tcPr/>
                </a:tc>
                <a:tc>
                  <a:txBody>
                    <a:bodyPr/>
                    <a:lstStyle/>
                    <a:p>
                      <a:r>
                        <a:rPr lang="en-US" sz="2400" dirty="0"/>
                        <a:t>ACK</a:t>
                      </a:r>
                    </a:p>
                  </a:txBody>
                  <a:tcPr/>
                </a:tc>
                <a:extLst>
                  <a:ext uri="{0D108BD9-81ED-4DB2-BD59-A6C34878D82A}">
                    <a16:rowId xmlns:a16="http://schemas.microsoft.com/office/drawing/2014/main" val="10002"/>
                  </a:ext>
                </a:extLst>
              </a:tr>
              <a:tr h="1195917">
                <a:tc>
                  <a:txBody>
                    <a:bodyPr/>
                    <a:lstStyle/>
                    <a:p>
                      <a:r>
                        <a:rPr lang="en-US" sz="2400" dirty="0"/>
                        <a:t>Allow</a:t>
                      </a:r>
                    </a:p>
                  </a:txBody>
                  <a:tcPr/>
                </a:tc>
                <a:tc>
                  <a:txBody>
                    <a:bodyPr/>
                    <a:lstStyle/>
                    <a:p>
                      <a:r>
                        <a:rPr lang="en-US" sz="2400" dirty="0"/>
                        <a:t>222.22/16</a:t>
                      </a:r>
                    </a:p>
                  </a:txBody>
                  <a:tcPr/>
                </a:tc>
                <a:tc>
                  <a:txBody>
                    <a:bodyPr/>
                    <a:lstStyle/>
                    <a:p>
                      <a:r>
                        <a:rPr lang="en-US" sz="2400" dirty="0"/>
                        <a:t>Outside of</a:t>
                      </a:r>
                      <a:r>
                        <a:rPr lang="en-US" sz="2400" baseline="0" dirty="0"/>
                        <a:t> 222.22/16</a:t>
                      </a:r>
                      <a:endParaRPr lang="en-US" sz="2400" dirty="0"/>
                    </a:p>
                  </a:txBody>
                  <a:tcPr/>
                </a:tc>
                <a:tc>
                  <a:txBody>
                    <a:bodyPr/>
                    <a:lstStyle/>
                    <a:p>
                      <a:r>
                        <a:rPr lang="en-US" sz="2400" dirty="0"/>
                        <a:t>UDP</a:t>
                      </a:r>
                    </a:p>
                  </a:txBody>
                  <a:tcPr/>
                </a:tc>
                <a:tc>
                  <a:txBody>
                    <a:bodyPr/>
                    <a:lstStyle/>
                    <a:p>
                      <a:r>
                        <a:rPr lang="en-US" sz="2400" dirty="0"/>
                        <a:t>&gt;1023</a:t>
                      </a:r>
                    </a:p>
                  </a:txBody>
                  <a:tcPr/>
                </a:tc>
                <a:tc>
                  <a:txBody>
                    <a:bodyPr/>
                    <a:lstStyle/>
                    <a:p>
                      <a:r>
                        <a:rPr lang="en-US" sz="2400" dirty="0"/>
                        <a:t>53</a:t>
                      </a:r>
                    </a:p>
                  </a:txBody>
                  <a:tcPr/>
                </a:tc>
                <a:tc>
                  <a:txBody>
                    <a:bodyPr/>
                    <a:lstStyle/>
                    <a:p>
                      <a:r>
                        <a:rPr lang="en-US" sz="2400" dirty="0"/>
                        <a:t>--</a:t>
                      </a:r>
                    </a:p>
                  </a:txBody>
                  <a:tcPr/>
                </a:tc>
                <a:extLst>
                  <a:ext uri="{0D108BD9-81ED-4DB2-BD59-A6C34878D82A}">
                    <a16:rowId xmlns:a16="http://schemas.microsoft.com/office/drawing/2014/main" val="10003"/>
                  </a:ext>
                </a:extLst>
              </a:tr>
              <a:tr h="1195917">
                <a:tc>
                  <a:txBody>
                    <a:bodyPr/>
                    <a:lstStyle/>
                    <a:p>
                      <a:r>
                        <a:rPr lang="en-US" sz="2400" dirty="0"/>
                        <a:t>Allow</a:t>
                      </a:r>
                    </a:p>
                  </a:txBody>
                  <a:tcPr/>
                </a:tc>
                <a:tc>
                  <a:txBody>
                    <a:bodyPr/>
                    <a:lstStyle/>
                    <a:p>
                      <a:r>
                        <a:rPr lang="en-US" sz="2400" dirty="0"/>
                        <a:t>Outside of 222.22/16</a:t>
                      </a:r>
                    </a:p>
                  </a:txBody>
                  <a:tcPr/>
                </a:tc>
                <a:tc>
                  <a:txBody>
                    <a:bodyPr/>
                    <a:lstStyle/>
                    <a:p>
                      <a:r>
                        <a:rPr lang="en-US" sz="2400" dirty="0"/>
                        <a:t>222.22/16</a:t>
                      </a:r>
                    </a:p>
                  </a:txBody>
                  <a:tcPr/>
                </a:tc>
                <a:tc>
                  <a:txBody>
                    <a:bodyPr/>
                    <a:lstStyle/>
                    <a:p>
                      <a:r>
                        <a:rPr lang="en-US" sz="2400" dirty="0"/>
                        <a:t>UDP</a:t>
                      </a:r>
                    </a:p>
                  </a:txBody>
                  <a:tcPr/>
                </a:tc>
                <a:tc>
                  <a:txBody>
                    <a:bodyPr/>
                    <a:lstStyle/>
                    <a:p>
                      <a:r>
                        <a:rPr lang="en-US" sz="2400" dirty="0"/>
                        <a:t>53</a:t>
                      </a:r>
                    </a:p>
                  </a:txBody>
                  <a:tcPr/>
                </a:tc>
                <a:tc>
                  <a:txBody>
                    <a:bodyPr/>
                    <a:lstStyle/>
                    <a:p>
                      <a:r>
                        <a:rPr lang="en-US" sz="2400" dirty="0"/>
                        <a:t>&gt;1023</a:t>
                      </a:r>
                    </a:p>
                  </a:txBody>
                  <a:tcPr/>
                </a:tc>
                <a:tc>
                  <a:txBody>
                    <a:bodyPr/>
                    <a:lstStyle/>
                    <a:p>
                      <a:r>
                        <a:rPr lang="en-US" sz="2400" dirty="0"/>
                        <a:t>__</a:t>
                      </a:r>
                    </a:p>
                  </a:txBody>
                  <a:tcPr/>
                </a:tc>
                <a:extLst>
                  <a:ext uri="{0D108BD9-81ED-4DB2-BD59-A6C34878D82A}">
                    <a16:rowId xmlns:a16="http://schemas.microsoft.com/office/drawing/2014/main" val="10004"/>
                  </a:ext>
                </a:extLst>
              </a:tr>
              <a:tr h="1195917">
                <a:tc>
                  <a:txBody>
                    <a:bodyPr/>
                    <a:lstStyle/>
                    <a:p>
                      <a:r>
                        <a:rPr lang="en-US" sz="2400" dirty="0"/>
                        <a:t>Reject</a:t>
                      </a:r>
                    </a:p>
                  </a:txBody>
                  <a:tcPr/>
                </a:tc>
                <a:tc>
                  <a:txBody>
                    <a:bodyPr/>
                    <a:lstStyle/>
                    <a:p>
                      <a:r>
                        <a:rPr lang="en-US" sz="2400" dirty="0"/>
                        <a:t>All</a:t>
                      </a:r>
                    </a:p>
                  </a:txBody>
                  <a:tcPr/>
                </a:tc>
                <a:tc>
                  <a:txBody>
                    <a:bodyPr/>
                    <a:lstStyle/>
                    <a:p>
                      <a:r>
                        <a:rPr lang="en-US" sz="2400" dirty="0"/>
                        <a:t>All</a:t>
                      </a:r>
                    </a:p>
                  </a:txBody>
                  <a:tcPr/>
                </a:tc>
                <a:tc>
                  <a:txBody>
                    <a:bodyPr/>
                    <a:lstStyle/>
                    <a:p>
                      <a:r>
                        <a:rPr lang="en-US" sz="2400" dirty="0"/>
                        <a:t>All</a:t>
                      </a:r>
                    </a:p>
                  </a:txBody>
                  <a:tcPr/>
                </a:tc>
                <a:tc>
                  <a:txBody>
                    <a:bodyPr/>
                    <a:lstStyle/>
                    <a:p>
                      <a:r>
                        <a:rPr lang="en-US" sz="2400" dirty="0"/>
                        <a:t>All</a:t>
                      </a:r>
                    </a:p>
                  </a:txBody>
                  <a:tcPr/>
                </a:tc>
                <a:tc>
                  <a:txBody>
                    <a:bodyPr/>
                    <a:lstStyle/>
                    <a:p>
                      <a:r>
                        <a:rPr lang="en-US" sz="2400" dirty="0"/>
                        <a:t>All</a:t>
                      </a:r>
                    </a:p>
                  </a:txBody>
                  <a:tcPr/>
                </a:tc>
                <a:tc>
                  <a:txBody>
                    <a:bodyPr/>
                    <a:lstStyle/>
                    <a:p>
                      <a:r>
                        <a:rPr lang="en-US" sz="2400" dirty="0"/>
                        <a:t>All</a:t>
                      </a:r>
                    </a:p>
                  </a:txBody>
                  <a:tcPr/>
                </a:tc>
                <a:extLst>
                  <a:ext uri="{0D108BD9-81ED-4DB2-BD59-A6C34878D82A}">
                    <a16:rowId xmlns:a16="http://schemas.microsoft.com/office/drawing/2014/main" val="10005"/>
                  </a:ext>
                </a:extLst>
              </a:tr>
            </a:tbl>
          </a:graphicData>
        </a:graphic>
      </p:graphicFrame>
      <p:sp>
        <p:nvSpPr>
          <p:cNvPr id="6"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spTree>
    <p:extLst>
      <p:ext uri="{BB962C8B-B14F-4D97-AF65-F5344CB8AC3E}">
        <p14:creationId xmlns:p14="http://schemas.microsoft.com/office/powerpoint/2010/main" val="2433564348"/>
      </p:ext>
    </p:extLst>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Gill Sans" charset="0"/>
                <a:ea typeface="ヒラギノ角ゴ ProN W3" charset="0"/>
                <a:cs typeface="Gill Sans" charset="0"/>
                <a:sym typeface="Gill Sans" charset="0"/>
              </a:rPr>
              <a:t>CS 6823 - Network Security</a:t>
            </a:r>
          </a:p>
        </p:txBody>
      </p:sp>
      <p:sp>
        <p:nvSpPr>
          <p:cNvPr id="49154" name="Rectangle 4"/>
          <p:cNvSpPr>
            <a:spLocks noGrp="1" noChangeArrowheads="1"/>
          </p:cNvSpPr>
          <p:nvPr>
            <p:ph type="title"/>
          </p:nvPr>
        </p:nvSpPr>
        <p:spPr/>
        <p:txBody>
          <a:bodyPr/>
          <a:lstStyle/>
          <a:p>
            <a:pPr eaLnBrk="1" hangingPunct="1"/>
            <a:r>
              <a:rPr lang="en-US">
                <a:latin typeface="Arial" charset="0"/>
                <a:ea typeface="ヒラギノ角ゴ ProN W3" charset="0"/>
                <a:cs typeface="ヒラギノ角ゴ ProN W3" charset="0"/>
              </a:rPr>
              <a:t>Stateful Filters: Example</a:t>
            </a:r>
          </a:p>
        </p:txBody>
      </p:sp>
      <p:sp>
        <p:nvSpPr>
          <p:cNvPr id="49155" name="Rectangle 5"/>
          <p:cNvSpPr>
            <a:spLocks noGrp="1" noChangeArrowheads="1"/>
          </p:cNvSpPr>
          <p:nvPr>
            <p:ph type="body" idx="1"/>
          </p:nvPr>
        </p:nvSpPr>
        <p:spPr>
          <a:xfrm>
            <a:off x="482600" y="1981200"/>
            <a:ext cx="12128500" cy="2133600"/>
          </a:xfrm>
        </p:spPr>
        <p:txBody>
          <a:bodyPr/>
          <a:lstStyle/>
          <a:p>
            <a:pPr marL="457200" indent="-457200" eaLnBrk="1" hangingPunct="1">
              <a:buFontTx/>
              <a:buAutoNum type="arabicParenR"/>
            </a:pPr>
            <a:r>
              <a:rPr lang="en-US" sz="3200">
                <a:latin typeface="Arial" charset="0"/>
                <a:ea typeface="ヒラギノ角ゴ ProN W3" charset="0"/>
                <a:cs typeface="ヒラギノ角ゴ ProN W3" charset="0"/>
              </a:rPr>
              <a:t>Packet arrives from outside: SA=37.96.87.123, SP=80,</a:t>
            </a:r>
            <a:br>
              <a:rPr lang="en-US" sz="3200">
                <a:latin typeface="Arial" charset="0"/>
                <a:ea typeface="ヒラギノ角ゴ ProN W3" charset="0"/>
                <a:cs typeface="ヒラギノ角ゴ ProN W3" charset="0"/>
              </a:rPr>
            </a:br>
            <a:r>
              <a:rPr lang="en-US" sz="3200">
                <a:latin typeface="Arial" charset="0"/>
                <a:ea typeface="ヒラギノ角ゴ ProN W3" charset="0"/>
                <a:cs typeface="ヒラギノ角ゴ ProN W3" charset="0"/>
              </a:rPr>
              <a:t>DA=222.22.1.7, DP=12699, SYN=0, ACK=1</a:t>
            </a:r>
          </a:p>
          <a:p>
            <a:pPr marL="457200" indent="-457200" eaLnBrk="1" hangingPunct="1">
              <a:buFontTx/>
              <a:buAutoNum type="arabicParenR"/>
            </a:pPr>
            <a:r>
              <a:rPr lang="en-US" sz="3200">
                <a:latin typeface="Arial" charset="0"/>
                <a:ea typeface="ヒラギノ角ゴ ProN W3" charset="0"/>
                <a:cs typeface="ヒラギノ角ゴ ProN W3" charset="0"/>
              </a:rPr>
              <a:t>Check filter table </a:t>
            </a:r>
            <a:r>
              <a:rPr lang="en-US" sz="3200">
                <a:latin typeface="Arial" charset="0"/>
                <a:ea typeface="MS Mincho" charset="0"/>
                <a:cs typeface="MS Mincho" charset="0"/>
              </a:rPr>
              <a:t>➜ check stateful table</a:t>
            </a:r>
          </a:p>
          <a:p>
            <a:pPr marL="457200" indent="-457200" eaLnBrk="1" hangingPunct="1">
              <a:buFontTx/>
              <a:buAutoNum type="arabicParenR"/>
            </a:pPr>
            <a:r>
              <a:rPr lang="en-US" sz="3200">
                <a:latin typeface="Arial" charset="0"/>
                <a:ea typeface="ヒラギノ角ゴ ProN W3" charset="0"/>
                <a:cs typeface="ヒラギノ角ゴ ProN W3" charset="0"/>
              </a:rPr>
              <a:t>Connection is listed in connection table </a:t>
            </a:r>
            <a:r>
              <a:rPr lang="en-US" sz="3200">
                <a:latin typeface="Arial" charset="0"/>
                <a:ea typeface="MS Mincho" charset="0"/>
                <a:cs typeface="MS Mincho" charset="0"/>
              </a:rPr>
              <a:t>➜ let packet through</a:t>
            </a:r>
          </a:p>
          <a:p>
            <a:pPr marL="457200" indent="-457200" eaLnBrk="1" hangingPunct="1">
              <a:buFontTx/>
              <a:buAutoNum type="arabicParenR"/>
            </a:pPr>
            <a:endParaRPr lang="en-US" sz="3200">
              <a:solidFill>
                <a:srgbClr val="339933"/>
              </a:solidFill>
              <a:latin typeface="Arial" charset="0"/>
              <a:ea typeface="MS Mincho" charset="0"/>
              <a:cs typeface="MS Mincho" charset="0"/>
            </a:endParaRPr>
          </a:p>
          <a:p>
            <a:pPr marL="457200" indent="-457200" eaLnBrk="1" hangingPunct="1">
              <a:buFontTx/>
              <a:buAutoNum type="arabicParenR"/>
            </a:pPr>
            <a:endParaRPr lang="en-US" sz="3200">
              <a:solidFill>
                <a:srgbClr val="339933"/>
              </a:solidFill>
              <a:latin typeface="MS Mincho" charset="0"/>
              <a:ea typeface="MS Mincho" charset="0"/>
              <a:cs typeface="MS Mincho" charset="0"/>
            </a:endParaRPr>
          </a:p>
          <a:p>
            <a:pPr marL="457200" indent="-457200" eaLnBrk="1" hangingPunct="1">
              <a:buFont typeface="Gill Sans" charset="0"/>
              <a:buNone/>
            </a:pPr>
            <a:endParaRPr lang="en-US" sz="2400">
              <a:latin typeface="Arial" charset="0"/>
              <a:ea typeface="ヒラギノ角ゴ ProN W3" charset="0"/>
              <a:cs typeface="ヒラギノ角ゴ ProN W3" charset="0"/>
            </a:endParaRPr>
          </a:p>
          <a:p>
            <a:pPr marL="457200" indent="-457200" eaLnBrk="1" hangingPunct="1">
              <a:buFont typeface="Gill Sans" charset="0"/>
              <a:buNone/>
            </a:pPr>
            <a:r>
              <a:rPr lang="en-US" sz="2400">
                <a:latin typeface="Arial" charset="0"/>
                <a:ea typeface="ヒラギノ角ゴ ProN W3" charset="0"/>
                <a:cs typeface="ヒラギノ角ゴ ProN W3" charset="0"/>
              </a:rPr>
              <a:t> </a:t>
            </a:r>
          </a:p>
          <a:p>
            <a:pPr marL="457200" indent="-457200" eaLnBrk="1" hangingPunct="1">
              <a:buFontTx/>
              <a:buChar char="•"/>
            </a:pPr>
            <a:endParaRPr lang="en-US" sz="2400">
              <a:latin typeface="Arial" charset="0"/>
              <a:ea typeface="ヒラギノ角ゴ ProN W3" charset="0"/>
              <a:cs typeface="ヒラギノ角ゴ ProN W3" charset="0"/>
            </a:endParaRPr>
          </a:p>
          <a:p>
            <a:pPr lvl="1" eaLnBrk="1" hangingPunct="1">
              <a:buFont typeface="Gill Sans" charset="0"/>
              <a:buNone/>
            </a:pPr>
            <a:endParaRPr lang="en-US" sz="2400">
              <a:latin typeface="Arial" charset="0"/>
              <a:ea typeface="ヒラギノ角ゴ ProN W3" charset="0"/>
              <a:cs typeface="ヒラギノ角ゴ ProN W3" charset="0"/>
            </a:endParaRPr>
          </a:p>
          <a:p>
            <a:pPr marL="457200" indent="-457200" eaLnBrk="1" hangingPunct="1">
              <a:buFont typeface="ZapfDingbats" charset="0"/>
              <a:buNone/>
            </a:pPr>
            <a:endParaRPr lang="en-US" sz="2400">
              <a:latin typeface="Courier" charset="0"/>
              <a:ea typeface="ヒラギノ角ゴ ProN W3" charset="0"/>
            </a:endParaRPr>
          </a:p>
        </p:txBody>
      </p:sp>
      <p:sp>
        <p:nvSpPr>
          <p:cNvPr id="7" name="Rectangle 6"/>
          <p:cNvSpPr>
            <a:spLocks/>
          </p:cNvSpPr>
          <p:nvPr/>
        </p:nvSpPr>
        <p:spPr bwMode="auto">
          <a:xfrm>
            <a:off x="12781111" y="9461500"/>
            <a:ext cx="1663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marR="0" lvl="0" indent="0" algn="ctr" defTabSz="914400" rtl="0" eaLnBrk="1" fontAlgn="base" latinLnBrk="0" hangingPunct="1">
              <a:lnSpc>
                <a:spcPct val="100000"/>
              </a:lnSpc>
              <a:spcBef>
                <a:spcPct val="0"/>
              </a:spcBef>
              <a:spcAft>
                <a:spcPct val="0"/>
              </a:spcAft>
              <a:buClrTx/>
              <a:buSzTx/>
              <a:buFontTx/>
              <a:buNone/>
              <a:tabLst/>
              <a:defRPr/>
            </a:pPr>
            <a:fld id="{7E15B705-C4AD-474A-8C0D-8AECF61E0787}" type="slidenum">
              <a:rPr kumimoji="0" lang="en-US" sz="1200" b="0" i="0" u="none" strike="noStrike" kern="1200" cap="none" spc="0" normalizeH="0" baseline="0" noProof="0" smtClean="0">
                <a:ln>
                  <a:noFill/>
                </a:ln>
                <a:solidFill>
                  <a:srgbClr val="000000"/>
                </a:solidFill>
                <a:effectLst/>
                <a:uLnTx/>
                <a:uFillTx/>
                <a:latin typeface="Gill Sans" charset="0"/>
                <a:ea typeface="ヒラギノ角ゴ ProN W3" charset="0"/>
                <a:cs typeface="Gill Sans" charset="0"/>
                <a:sym typeface="Gill Sans" charset="0"/>
              </a:rPr>
              <a:pPr marL="39688"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Gill Sans" charset="0"/>
              <a:ea typeface="ヒラギノ角ゴ ProN W3" charset="0"/>
              <a:cs typeface="Gill Sans" charset="0"/>
              <a:sym typeface="Gill Sans" charset="0"/>
            </a:endParaRPr>
          </a:p>
        </p:txBody>
      </p:sp>
      <p:graphicFrame>
        <p:nvGraphicFramePr>
          <p:cNvPr id="8" name="Content Placeholder 9"/>
          <p:cNvGraphicFramePr>
            <a:graphicFrameLocks/>
          </p:cNvGraphicFramePr>
          <p:nvPr>
            <p:extLst>
              <p:ext uri="{D42A27DB-BD31-4B8C-83A1-F6EECF244321}">
                <p14:modId xmlns:p14="http://schemas.microsoft.com/office/powerpoint/2010/main" val="880572562"/>
              </p:ext>
            </p:extLst>
          </p:nvPr>
        </p:nvGraphicFramePr>
        <p:xfrm>
          <a:off x="571500" y="4191000"/>
          <a:ext cx="12128502" cy="4800600"/>
        </p:xfrm>
        <a:graphic>
          <a:graphicData uri="http://schemas.openxmlformats.org/drawingml/2006/table">
            <a:tbl>
              <a:tblPr firstRow="1" bandRow="1">
                <a:tableStyleId>{9DCAF9ED-07DC-4A11-8D7F-57B35C25682E}</a:tableStyleId>
              </a:tblPr>
              <a:tblGrid>
                <a:gridCol w="1516063">
                  <a:extLst>
                    <a:ext uri="{9D8B030D-6E8A-4147-A177-3AD203B41FA5}">
                      <a16:colId xmlns:a16="http://schemas.microsoft.com/office/drawing/2014/main" val="20000"/>
                    </a:ext>
                  </a:extLst>
                </a:gridCol>
                <a:gridCol w="1516063">
                  <a:extLst>
                    <a:ext uri="{9D8B030D-6E8A-4147-A177-3AD203B41FA5}">
                      <a16:colId xmlns:a16="http://schemas.microsoft.com/office/drawing/2014/main" val="20001"/>
                    </a:ext>
                  </a:extLst>
                </a:gridCol>
                <a:gridCol w="1690687">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92237">
                  <a:extLst>
                    <a:ext uri="{9D8B030D-6E8A-4147-A177-3AD203B41FA5}">
                      <a16:colId xmlns:a16="http://schemas.microsoft.com/office/drawing/2014/main" val="20004"/>
                    </a:ext>
                  </a:extLst>
                </a:gridCol>
                <a:gridCol w="1639888">
                  <a:extLst>
                    <a:ext uri="{9D8B030D-6E8A-4147-A177-3AD203B41FA5}">
                      <a16:colId xmlns:a16="http://schemas.microsoft.com/office/drawing/2014/main" val="20005"/>
                    </a:ext>
                  </a:extLst>
                </a:gridCol>
                <a:gridCol w="1516063">
                  <a:extLst>
                    <a:ext uri="{9D8B030D-6E8A-4147-A177-3AD203B41FA5}">
                      <a16:colId xmlns:a16="http://schemas.microsoft.com/office/drawing/2014/main" val="20006"/>
                    </a:ext>
                  </a:extLst>
                </a:gridCol>
                <a:gridCol w="1516063">
                  <a:extLst>
                    <a:ext uri="{9D8B030D-6E8A-4147-A177-3AD203B41FA5}">
                      <a16:colId xmlns:a16="http://schemas.microsoft.com/office/drawing/2014/main" val="20007"/>
                    </a:ext>
                  </a:extLst>
                </a:gridCol>
              </a:tblGrid>
              <a:tr h="800100">
                <a:tc>
                  <a:txBody>
                    <a:bodyPr/>
                    <a:lstStyle/>
                    <a:p>
                      <a:r>
                        <a:rPr lang="en-US" sz="1800" dirty="0"/>
                        <a:t>Action</a:t>
                      </a:r>
                    </a:p>
                  </a:txBody>
                  <a:tcPr/>
                </a:tc>
                <a:tc>
                  <a:txBody>
                    <a:bodyPr/>
                    <a:lstStyle/>
                    <a:p>
                      <a:r>
                        <a:rPr lang="en-US" sz="1800" dirty="0"/>
                        <a:t>Source Address</a:t>
                      </a:r>
                    </a:p>
                  </a:txBody>
                  <a:tcPr/>
                </a:tc>
                <a:tc>
                  <a:txBody>
                    <a:bodyPr/>
                    <a:lstStyle/>
                    <a:p>
                      <a:r>
                        <a:rPr lang="en-US" sz="1800" dirty="0"/>
                        <a:t>Destination Address</a:t>
                      </a:r>
                    </a:p>
                  </a:txBody>
                  <a:tcPr/>
                </a:tc>
                <a:tc>
                  <a:txBody>
                    <a:bodyPr/>
                    <a:lstStyle/>
                    <a:p>
                      <a:r>
                        <a:rPr lang="en-US" sz="1800" dirty="0"/>
                        <a:t>Protocol</a:t>
                      </a:r>
                    </a:p>
                  </a:txBody>
                  <a:tcPr/>
                </a:tc>
                <a:tc>
                  <a:txBody>
                    <a:bodyPr/>
                    <a:lstStyle/>
                    <a:p>
                      <a:r>
                        <a:rPr lang="en-US" sz="1800" dirty="0"/>
                        <a:t>Source Port</a:t>
                      </a:r>
                    </a:p>
                  </a:txBody>
                  <a:tcPr/>
                </a:tc>
                <a:tc>
                  <a:txBody>
                    <a:bodyPr/>
                    <a:lstStyle/>
                    <a:p>
                      <a:r>
                        <a:rPr lang="en-US" sz="1800" dirty="0"/>
                        <a:t>Destination Port</a:t>
                      </a:r>
                    </a:p>
                  </a:txBody>
                  <a:tcPr/>
                </a:tc>
                <a:tc>
                  <a:txBody>
                    <a:bodyPr/>
                    <a:lstStyle/>
                    <a:p>
                      <a:r>
                        <a:rPr lang="en-US" sz="1800" dirty="0"/>
                        <a:t>Flag Bit</a:t>
                      </a:r>
                    </a:p>
                  </a:txBody>
                  <a:tcPr/>
                </a:tc>
                <a:tc>
                  <a:txBody>
                    <a:bodyPr/>
                    <a:lstStyle/>
                    <a:p>
                      <a:r>
                        <a:rPr lang="en-US" sz="1800" dirty="0"/>
                        <a:t>Check Connection</a:t>
                      </a:r>
                    </a:p>
                  </a:txBody>
                  <a:tcPr/>
                </a:tc>
                <a:extLst>
                  <a:ext uri="{0D108BD9-81ED-4DB2-BD59-A6C34878D82A}">
                    <a16:rowId xmlns:a16="http://schemas.microsoft.com/office/drawing/2014/main" val="10000"/>
                  </a:ext>
                </a:extLst>
              </a:tr>
              <a:tr h="800100">
                <a:tc>
                  <a:txBody>
                    <a:bodyPr/>
                    <a:lstStyle/>
                    <a:p>
                      <a:r>
                        <a:rPr lang="en-US" sz="1800" dirty="0"/>
                        <a:t>Allow</a:t>
                      </a:r>
                    </a:p>
                  </a:txBody>
                  <a:tcPr/>
                </a:tc>
                <a:tc>
                  <a:txBody>
                    <a:bodyPr/>
                    <a:lstStyle/>
                    <a:p>
                      <a:r>
                        <a:rPr lang="en-US" sz="1800" dirty="0"/>
                        <a:t>222.22/16</a:t>
                      </a:r>
                    </a:p>
                  </a:txBody>
                  <a:tcPr/>
                </a:tc>
                <a:tc>
                  <a:txBody>
                    <a:bodyPr/>
                    <a:lstStyle/>
                    <a:p>
                      <a:r>
                        <a:rPr lang="en-US" sz="1800" dirty="0"/>
                        <a:t>Outside of 222.22/16</a:t>
                      </a:r>
                    </a:p>
                  </a:txBody>
                  <a:tcPr/>
                </a:tc>
                <a:tc>
                  <a:txBody>
                    <a:bodyPr/>
                    <a:lstStyle/>
                    <a:p>
                      <a:r>
                        <a:rPr lang="en-US" sz="1800" dirty="0"/>
                        <a:t>TCP</a:t>
                      </a:r>
                    </a:p>
                  </a:txBody>
                  <a:tcPr/>
                </a:tc>
                <a:tc>
                  <a:txBody>
                    <a:bodyPr/>
                    <a:lstStyle/>
                    <a:p>
                      <a:pPr>
                        <a:buFont typeface="Wingdings" charset="2"/>
                        <a:buNone/>
                      </a:pPr>
                      <a:r>
                        <a:rPr lang="en-US" sz="1800" dirty="0"/>
                        <a:t>&gt;1023</a:t>
                      </a:r>
                    </a:p>
                  </a:txBody>
                  <a:tcPr/>
                </a:tc>
                <a:tc>
                  <a:txBody>
                    <a:bodyPr/>
                    <a:lstStyle/>
                    <a:p>
                      <a:r>
                        <a:rPr lang="en-US" sz="1800" dirty="0"/>
                        <a:t>80</a:t>
                      </a:r>
                    </a:p>
                  </a:txBody>
                  <a:tcPr/>
                </a:tc>
                <a:tc>
                  <a:txBody>
                    <a:bodyPr/>
                    <a:lstStyle/>
                    <a:p>
                      <a:r>
                        <a:rPr lang="en-US" sz="1800" dirty="0"/>
                        <a:t>Any</a:t>
                      </a:r>
                    </a:p>
                  </a:txBody>
                  <a:tcPr/>
                </a:tc>
                <a:tc>
                  <a:txBody>
                    <a:bodyPr/>
                    <a:lstStyle/>
                    <a:p>
                      <a:endParaRPr lang="en-US" sz="1800" dirty="0"/>
                    </a:p>
                  </a:txBody>
                  <a:tcPr/>
                </a:tc>
                <a:extLst>
                  <a:ext uri="{0D108BD9-81ED-4DB2-BD59-A6C34878D82A}">
                    <a16:rowId xmlns:a16="http://schemas.microsoft.com/office/drawing/2014/main" val="10001"/>
                  </a:ext>
                </a:extLst>
              </a:tr>
              <a:tr h="800100">
                <a:tc>
                  <a:txBody>
                    <a:bodyPr/>
                    <a:lstStyle/>
                    <a:p>
                      <a:r>
                        <a:rPr lang="en-US" sz="1800" dirty="0"/>
                        <a:t>Allow</a:t>
                      </a:r>
                    </a:p>
                  </a:txBody>
                  <a:tcPr/>
                </a:tc>
                <a:tc>
                  <a:txBody>
                    <a:bodyPr/>
                    <a:lstStyle/>
                    <a:p>
                      <a:r>
                        <a:rPr lang="en-US" sz="1800" dirty="0"/>
                        <a:t>Outside</a:t>
                      </a:r>
                      <a:r>
                        <a:rPr lang="en-US" sz="1800" baseline="0" dirty="0"/>
                        <a:t> of 222.22/16</a:t>
                      </a:r>
                      <a:endParaRPr lang="en-US" sz="1800" dirty="0"/>
                    </a:p>
                  </a:txBody>
                  <a:tcPr/>
                </a:tc>
                <a:tc>
                  <a:txBody>
                    <a:bodyPr/>
                    <a:lstStyle/>
                    <a:p>
                      <a:r>
                        <a:rPr lang="en-US" sz="1800" dirty="0"/>
                        <a:t>222.22/16</a:t>
                      </a:r>
                    </a:p>
                  </a:txBody>
                  <a:tcPr/>
                </a:tc>
                <a:tc>
                  <a:txBody>
                    <a:bodyPr/>
                    <a:lstStyle/>
                    <a:p>
                      <a:r>
                        <a:rPr lang="en-US" sz="1800" dirty="0"/>
                        <a:t>TCP</a:t>
                      </a:r>
                    </a:p>
                  </a:txBody>
                  <a:tcPr/>
                </a:tc>
                <a:tc>
                  <a:txBody>
                    <a:bodyPr/>
                    <a:lstStyle/>
                    <a:p>
                      <a:r>
                        <a:rPr lang="en-US" sz="1800" dirty="0"/>
                        <a:t>80</a:t>
                      </a:r>
                    </a:p>
                  </a:txBody>
                  <a:tcPr/>
                </a:tc>
                <a:tc>
                  <a:txBody>
                    <a:bodyPr/>
                    <a:lstStyle/>
                    <a:p>
                      <a:r>
                        <a:rPr lang="en-US" sz="1800" dirty="0"/>
                        <a:t>&gt;1023</a:t>
                      </a:r>
                    </a:p>
                  </a:txBody>
                  <a:tcPr/>
                </a:tc>
                <a:tc>
                  <a:txBody>
                    <a:bodyPr/>
                    <a:lstStyle/>
                    <a:p>
                      <a:r>
                        <a:rPr lang="en-US" sz="1800" dirty="0"/>
                        <a:t>ACK</a:t>
                      </a:r>
                    </a:p>
                  </a:txBody>
                  <a:tcPr/>
                </a:tc>
                <a:tc>
                  <a:txBody>
                    <a:bodyPr/>
                    <a:lstStyle/>
                    <a:p>
                      <a:r>
                        <a:rPr lang="en-US" sz="1800" dirty="0"/>
                        <a:t>X</a:t>
                      </a:r>
                    </a:p>
                  </a:txBody>
                  <a:tcPr/>
                </a:tc>
                <a:extLst>
                  <a:ext uri="{0D108BD9-81ED-4DB2-BD59-A6C34878D82A}">
                    <a16:rowId xmlns:a16="http://schemas.microsoft.com/office/drawing/2014/main" val="10002"/>
                  </a:ext>
                </a:extLst>
              </a:tr>
              <a:tr h="800100">
                <a:tc>
                  <a:txBody>
                    <a:bodyPr/>
                    <a:lstStyle/>
                    <a:p>
                      <a:r>
                        <a:rPr lang="en-US" sz="1800" dirty="0"/>
                        <a:t>Allow</a:t>
                      </a:r>
                    </a:p>
                  </a:txBody>
                  <a:tcPr/>
                </a:tc>
                <a:tc>
                  <a:txBody>
                    <a:bodyPr/>
                    <a:lstStyle/>
                    <a:p>
                      <a:r>
                        <a:rPr lang="en-US" sz="1800" dirty="0"/>
                        <a:t>222.22/16</a:t>
                      </a:r>
                    </a:p>
                  </a:txBody>
                  <a:tcPr/>
                </a:tc>
                <a:tc>
                  <a:txBody>
                    <a:bodyPr/>
                    <a:lstStyle/>
                    <a:p>
                      <a:r>
                        <a:rPr lang="en-US" sz="1800" dirty="0"/>
                        <a:t>Outside of</a:t>
                      </a:r>
                      <a:r>
                        <a:rPr lang="en-US" sz="1800" baseline="0" dirty="0"/>
                        <a:t> 222.22/16</a:t>
                      </a:r>
                      <a:endParaRPr lang="en-US" sz="1800" dirty="0"/>
                    </a:p>
                  </a:txBody>
                  <a:tcPr/>
                </a:tc>
                <a:tc>
                  <a:txBody>
                    <a:bodyPr/>
                    <a:lstStyle/>
                    <a:p>
                      <a:r>
                        <a:rPr lang="en-US" sz="1800" dirty="0"/>
                        <a:t>UDP</a:t>
                      </a:r>
                    </a:p>
                  </a:txBody>
                  <a:tcPr/>
                </a:tc>
                <a:tc>
                  <a:txBody>
                    <a:bodyPr/>
                    <a:lstStyle/>
                    <a:p>
                      <a:r>
                        <a:rPr lang="en-US" sz="1800" dirty="0"/>
                        <a:t>&gt;1023</a:t>
                      </a:r>
                    </a:p>
                  </a:txBody>
                  <a:tcPr/>
                </a:tc>
                <a:tc>
                  <a:txBody>
                    <a:bodyPr/>
                    <a:lstStyle/>
                    <a:p>
                      <a:r>
                        <a:rPr lang="en-US" sz="1800" dirty="0"/>
                        <a:t>53</a:t>
                      </a:r>
                    </a:p>
                  </a:txBody>
                  <a:tcPr/>
                </a:tc>
                <a:tc>
                  <a:txBody>
                    <a:bodyPr/>
                    <a:lstStyle/>
                    <a:p>
                      <a:r>
                        <a:rPr lang="en-US" sz="1800" dirty="0"/>
                        <a:t>--</a:t>
                      </a:r>
                    </a:p>
                  </a:txBody>
                  <a:tcPr/>
                </a:tc>
                <a:tc>
                  <a:txBody>
                    <a:bodyPr/>
                    <a:lstStyle/>
                    <a:p>
                      <a:endParaRPr lang="en-US" sz="1800" dirty="0"/>
                    </a:p>
                  </a:txBody>
                  <a:tcPr/>
                </a:tc>
                <a:extLst>
                  <a:ext uri="{0D108BD9-81ED-4DB2-BD59-A6C34878D82A}">
                    <a16:rowId xmlns:a16="http://schemas.microsoft.com/office/drawing/2014/main" val="10003"/>
                  </a:ext>
                </a:extLst>
              </a:tr>
              <a:tr h="800100">
                <a:tc>
                  <a:txBody>
                    <a:bodyPr/>
                    <a:lstStyle/>
                    <a:p>
                      <a:r>
                        <a:rPr lang="en-US" sz="1800" dirty="0"/>
                        <a:t>Allow</a:t>
                      </a:r>
                    </a:p>
                  </a:txBody>
                  <a:tcPr/>
                </a:tc>
                <a:tc>
                  <a:txBody>
                    <a:bodyPr/>
                    <a:lstStyle/>
                    <a:p>
                      <a:r>
                        <a:rPr lang="en-US" sz="1800" dirty="0"/>
                        <a:t>Outside of 222.22/16</a:t>
                      </a:r>
                    </a:p>
                  </a:txBody>
                  <a:tcPr/>
                </a:tc>
                <a:tc>
                  <a:txBody>
                    <a:bodyPr/>
                    <a:lstStyle/>
                    <a:p>
                      <a:r>
                        <a:rPr lang="en-US" sz="1800" dirty="0"/>
                        <a:t>222.22/16</a:t>
                      </a:r>
                    </a:p>
                  </a:txBody>
                  <a:tcPr/>
                </a:tc>
                <a:tc>
                  <a:txBody>
                    <a:bodyPr/>
                    <a:lstStyle/>
                    <a:p>
                      <a:r>
                        <a:rPr lang="en-US" sz="1800" dirty="0"/>
                        <a:t>UDP</a:t>
                      </a:r>
                    </a:p>
                  </a:txBody>
                  <a:tcPr/>
                </a:tc>
                <a:tc>
                  <a:txBody>
                    <a:bodyPr/>
                    <a:lstStyle/>
                    <a:p>
                      <a:r>
                        <a:rPr lang="en-US" sz="1800" dirty="0"/>
                        <a:t>53</a:t>
                      </a:r>
                    </a:p>
                  </a:txBody>
                  <a:tcPr/>
                </a:tc>
                <a:tc>
                  <a:txBody>
                    <a:bodyPr/>
                    <a:lstStyle/>
                    <a:p>
                      <a:r>
                        <a:rPr lang="en-US" sz="1800" dirty="0"/>
                        <a:t>&gt;1023</a:t>
                      </a:r>
                    </a:p>
                  </a:txBody>
                  <a:tcPr/>
                </a:tc>
                <a:tc>
                  <a:txBody>
                    <a:bodyPr/>
                    <a:lstStyle/>
                    <a:p>
                      <a:r>
                        <a:rPr lang="en-US" sz="1800" dirty="0"/>
                        <a:t>--</a:t>
                      </a:r>
                    </a:p>
                  </a:txBody>
                  <a:tcPr/>
                </a:tc>
                <a:tc>
                  <a:txBody>
                    <a:bodyPr/>
                    <a:lstStyle/>
                    <a:p>
                      <a:r>
                        <a:rPr lang="en-US" sz="1800" dirty="0"/>
                        <a:t>X</a:t>
                      </a:r>
                    </a:p>
                  </a:txBody>
                  <a:tcPr/>
                </a:tc>
                <a:extLst>
                  <a:ext uri="{0D108BD9-81ED-4DB2-BD59-A6C34878D82A}">
                    <a16:rowId xmlns:a16="http://schemas.microsoft.com/office/drawing/2014/main" val="10004"/>
                  </a:ext>
                </a:extLst>
              </a:tr>
              <a:tr h="800100">
                <a:tc>
                  <a:txBody>
                    <a:bodyPr/>
                    <a:lstStyle/>
                    <a:p>
                      <a:r>
                        <a:rPr lang="en-US" sz="1800" dirty="0"/>
                        <a:t>Reject</a:t>
                      </a:r>
                    </a:p>
                  </a:txBody>
                  <a:tcPr/>
                </a:tc>
                <a:tc>
                  <a:txBody>
                    <a:bodyPr/>
                    <a:lstStyle/>
                    <a:p>
                      <a:r>
                        <a:rPr lang="en-US" sz="1800" dirty="0"/>
                        <a:t>All</a:t>
                      </a:r>
                    </a:p>
                  </a:txBody>
                  <a:tcPr/>
                </a:tc>
                <a:tc>
                  <a:txBody>
                    <a:bodyPr/>
                    <a:lstStyle/>
                    <a:p>
                      <a:r>
                        <a:rPr lang="en-US" sz="1800" dirty="0"/>
                        <a:t>All</a:t>
                      </a:r>
                    </a:p>
                  </a:txBody>
                  <a:tcPr/>
                </a:tc>
                <a:tc>
                  <a:txBody>
                    <a:bodyPr/>
                    <a:lstStyle/>
                    <a:p>
                      <a:r>
                        <a:rPr lang="en-US" sz="1800" dirty="0"/>
                        <a:t>All</a:t>
                      </a:r>
                    </a:p>
                  </a:txBody>
                  <a:tcPr/>
                </a:tc>
                <a:tc>
                  <a:txBody>
                    <a:bodyPr/>
                    <a:lstStyle/>
                    <a:p>
                      <a:r>
                        <a:rPr lang="en-US" sz="1800" dirty="0"/>
                        <a:t>All</a:t>
                      </a:r>
                    </a:p>
                  </a:txBody>
                  <a:tcPr/>
                </a:tc>
                <a:tc>
                  <a:txBody>
                    <a:bodyPr/>
                    <a:lstStyle/>
                    <a:p>
                      <a:r>
                        <a:rPr lang="en-US" sz="1800" dirty="0"/>
                        <a:t>All</a:t>
                      </a:r>
                    </a:p>
                  </a:txBody>
                  <a:tcPr/>
                </a:tc>
                <a:tc>
                  <a:txBody>
                    <a:bodyPr/>
                    <a:lstStyle/>
                    <a:p>
                      <a:r>
                        <a:rPr lang="en-US" sz="1800" dirty="0"/>
                        <a:t>All</a:t>
                      </a:r>
                    </a:p>
                  </a:txBody>
                  <a:tcPr/>
                </a:tc>
                <a:tc>
                  <a:txBody>
                    <a:bodyPr/>
                    <a:lstStyle/>
                    <a:p>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8572472"/>
      </p:ext>
    </p:extLst>
  </p:cSld>
  <p:clrMapOvr>
    <a:masterClrMapping/>
  </p:clrMapOvr>
  <p:transition spd="med">
    <p:dissolve/>
  </p:transition>
</p:sld>
</file>

<file path=ppt/theme/theme1.xml><?xml version="1.0" encoding="utf-8"?>
<a:theme xmlns:a="http://schemas.openxmlformats.org/drawingml/2006/main" name="Poly 2+">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YU">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ullets">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Poly 2+</Template>
  <TotalTime>8583</TotalTime>
  <Pages>0</Pages>
  <Words>3927</Words>
  <Characters>0</Characters>
  <Application>Microsoft Macintosh PowerPoint</Application>
  <PresentationFormat>Custom</PresentationFormat>
  <Lines>0</Lines>
  <Paragraphs>660</Paragraphs>
  <Slides>50</Slides>
  <Notes>0</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50</vt:i4>
      </vt:variant>
    </vt:vector>
  </HeadingPairs>
  <TitlesOfParts>
    <vt:vector size="67" baseType="lpstr">
      <vt:lpstr>MS Mincho</vt:lpstr>
      <vt:lpstr>ＭＳ Ｐゴシック</vt:lpstr>
      <vt:lpstr>Arial</vt:lpstr>
      <vt:lpstr>Calibri</vt:lpstr>
      <vt:lpstr>Comic Sans MS</vt:lpstr>
      <vt:lpstr>Courier</vt:lpstr>
      <vt:lpstr>Courier New</vt:lpstr>
      <vt:lpstr>Gill Sans</vt:lpstr>
      <vt:lpstr>Times New Roman</vt:lpstr>
      <vt:lpstr>Wingdings</vt:lpstr>
      <vt:lpstr>ZapfDingbats</vt:lpstr>
      <vt:lpstr>Poly 2+</vt:lpstr>
      <vt:lpstr>Blank</vt:lpstr>
      <vt:lpstr>1_Blank</vt:lpstr>
      <vt:lpstr>NYU</vt:lpstr>
      <vt:lpstr>Bullets</vt:lpstr>
      <vt:lpstr>Clip</vt:lpstr>
      <vt:lpstr>Firewalls</vt:lpstr>
      <vt:lpstr>Firewall</vt:lpstr>
      <vt:lpstr>Firewall Goals:</vt:lpstr>
      <vt:lpstr>Firewalls Terms</vt:lpstr>
      <vt:lpstr>Packet Filters (Stateless)</vt:lpstr>
      <vt:lpstr>Stateless Firewalls (Traditional or Packet Filtering)</vt:lpstr>
      <vt:lpstr>Filtering Rules - Examples</vt:lpstr>
      <vt:lpstr>Access control lists – Apply rules from top to bottom</vt:lpstr>
      <vt:lpstr>Stateful Filters: Example</vt:lpstr>
      <vt:lpstr>Stateful Firewalls</vt:lpstr>
      <vt:lpstr>Application Gateways (Proxies) &amp; Packet Filter</vt:lpstr>
      <vt:lpstr>Application Gateways (Proxies)</vt:lpstr>
      <vt:lpstr>Advantages and Disadvantages of Proxy Gateways</vt:lpstr>
      <vt:lpstr>Chaining Proxies</vt:lpstr>
      <vt:lpstr>SOCKS Proxy Protocol</vt:lpstr>
      <vt:lpstr>DeMilitarized Zone (DMZ)</vt:lpstr>
      <vt:lpstr>Linux Firewall Implementation – Netfilter/IPTables</vt:lpstr>
      <vt:lpstr>Linux IPtables/Netfilter</vt:lpstr>
      <vt:lpstr>Netfilter and IPtables</vt:lpstr>
      <vt:lpstr>What can I do with netfilter/iptables? </vt:lpstr>
      <vt:lpstr>IPtables Table types</vt:lpstr>
      <vt:lpstr>Tables, Chains &amp; Rules</vt:lpstr>
      <vt:lpstr>Network or Host Firewall?</vt:lpstr>
      <vt:lpstr>Chain Types for Host Firewall</vt:lpstr>
      <vt:lpstr>iptables: Examples</vt:lpstr>
      <vt:lpstr>iptables: Examples</vt:lpstr>
      <vt:lpstr>iptables: More Examples</vt:lpstr>
      <vt:lpstr>Iptables: Default policy</vt:lpstr>
      <vt:lpstr>iptables Options</vt:lpstr>
      <vt:lpstr>iptables Connection Tracking (Stateful Firewall)</vt:lpstr>
      <vt:lpstr>PowerPoint Presentation</vt:lpstr>
      <vt:lpstr>Incoming Packet Journey through Linux Firewall</vt:lpstr>
      <vt:lpstr>DNAT and IPtables command</vt:lpstr>
      <vt:lpstr>Forwarded Packet Journey through Linux Firewall (2)</vt:lpstr>
      <vt:lpstr>SNAT vs. MASQUERADE</vt:lpstr>
      <vt:lpstr>Incoming Packet to Service in Firewall</vt:lpstr>
      <vt:lpstr>Outgoing Packet Journey from Inside Firewall</vt:lpstr>
      <vt:lpstr>IPTables Tables and Targets</vt:lpstr>
      <vt:lpstr>FILTER Table</vt:lpstr>
      <vt:lpstr>RAW Table</vt:lpstr>
      <vt:lpstr>MANGLE Table</vt:lpstr>
      <vt:lpstr>TOS Target</vt:lpstr>
      <vt:lpstr>TTL Target</vt:lpstr>
      <vt:lpstr>MARK Target</vt:lpstr>
      <vt:lpstr>SECMARK and CONNSECMARK Target</vt:lpstr>
      <vt:lpstr>NAT Table</vt:lpstr>
      <vt:lpstr>DNAT Target</vt:lpstr>
      <vt:lpstr>SNAT Target</vt:lpstr>
      <vt:lpstr>MASQUERADE Target</vt:lpstr>
      <vt:lpstr>REDIRECT 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 Mak</cp:lastModifiedBy>
  <cp:revision>138</cp:revision>
  <dcterms:created xsi:type="dcterms:W3CDTF">2009-10-30T17:16:23Z</dcterms:created>
  <dcterms:modified xsi:type="dcterms:W3CDTF">2019-08-04T04:15:57Z</dcterms:modified>
</cp:coreProperties>
</file>