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3.jpeg" ContentType="image/jpeg"/>
  <Override PartName="/ppt/media/image4.png" ContentType="image/png"/>
  <Override PartName="/ppt/media/image5.wmf" ContentType="image/x-wmf"/>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3004800" cy="9753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4640" cy="3771360"/>
          </a:xfrm>
          <a:prstGeom prst="rect">
            <a:avLst/>
          </a:prstGeom>
        </p:spPr>
        <p:txBody>
          <a:bodyPr lIns="0" rIns="0" tIns="0" bIns="0" anchor="ctr"/>
          <a:p>
            <a:r>
              <a:rPr b="0" lang="en-US" sz="4200" spc="-1" strike="noStrike">
                <a:solidFill>
                  <a:srgbClr val="000000"/>
                </a:solidFill>
                <a:latin typeface="Gill Sans"/>
              </a:rPr>
              <a:t>Click to move the slide</a:t>
            </a:r>
            <a:endParaRPr b="0" lang="en-US" sz="4200" spc="-1" strike="noStrike">
              <a:solidFill>
                <a:srgbClr val="000000"/>
              </a:solidFill>
              <a:latin typeface="Gill Sans"/>
            </a:endParaRPr>
          </a:p>
        </p:txBody>
      </p:sp>
      <p:sp>
        <p:nvSpPr>
          <p:cNvPr id="124"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25"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26"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27"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28" name="PlaceHolder 6"/>
          <p:cNvSpPr>
            <a:spLocks noGrp="1"/>
          </p:cNvSpPr>
          <p:nvPr>
            <p:ph type="sldNum"/>
          </p:nvPr>
        </p:nvSpPr>
        <p:spPr>
          <a:xfrm>
            <a:off x="4399200" y="9555480"/>
            <a:ext cx="3372840" cy="502560"/>
          </a:xfrm>
          <a:prstGeom prst="rect">
            <a:avLst/>
          </a:prstGeom>
        </p:spPr>
        <p:txBody>
          <a:bodyPr lIns="0" rIns="0" tIns="0" bIns="0" anchor="b"/>
          <a:p>
            <a:pPr algn="r"/>
            <a:fld id="{DCF5C34A-8B9C-4839-89A7-0842D45058D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1143000" y="685800"/>
            <a:ext cx="4571640" cy="3428640"/>
          </a:xfrm>
          <a:prstGeom prst="rect">
            <a:avLst/>
          </a:prstGeom>
        </p:spPr>
      </p:sp>
      <p:sp>
        <p:nvSpPr>
          <p:cNvPr id="189"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latin typeface="Arial"/>
                <a:ea typeface="MS PGothic"/>
              </a:rPr>
              <a:t>Stack Exchange</a:t>
            </a:r>
            <a:endParaRPr b="0" lang="en-US" sz="2000" spc="-1" strike="noStrike">
              <a:latin typeface="Arial"/>
            </a:endParaRPr>
          </a:p>
        </p:txBody>
      </p:sp>
      <p:sp>
        <p:nvSpPr>
          <p:cNvPr id="190" name="TextShape 3"/>
          <p:cNvSpPr txBox="1"/>
          <p:nvPr/>
        </p:nvSpPr>
        <p:spPr>
          <a:xfrm>
            <a:off x="3884760" y="8685360"/>
            <a:ext cx="2971440" cy="456840"/>
          </a:xfrm>
          <a:prstGeom prst="rect">
            <a:avLst/>
          </a:prstGeom>
          <a:noFill/>
          <a:ln>
            <a:noFill/>
          </a:ln>
        </p:spPr>
        <p:txBody>
          <a:bodyPr anchor="b"/>
          <a:p>
            <a:pPr algn="r">
              <a:lnSpc>
                <a:spcPct val="100000"/>
              </a:lnSpc>
            </a:pPr>
            <a:fld id="{21B33519-05CB-4775-8F49-731280C0E07B}"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1143000" y="685800"/>
            <a:ext cx="4571640" cy="3428640"/>
          </a:xfrm>
          <a:prstGeom prst="rect">
            <a:avLst/>
          </a:prstGeom>
        </p:spPr>
      </p:sp>
      <p:sp>
        <p:nvSpPr>
          <p:cNvPr id="192" name="PlaceHolder 2"/>
          <p:cNvSpPr>
            <a:spLocks noGrp="1"/>
          </p:cNvSpPr>
          <p:nvPr>
            <p:ph type="body"/>
          </p:nvPr>
        </p:nvSpPr>
        <p:spPr>
          <a:xfrm>
            <a:off x="685800" y="4343400"/>
            <a:ext cx="5486040" cy="4114440"/>
          </a:xfrm>
          <a:prstGeom prst="rect">
            <a:avLst/>
          </a:prstGeom>
        </p:spPr>
        <p:txBody>
          <a:bodyPr/>
          <a:p>
            <a:pPr marL="228600" indent="-228240">
              <a:lnSpc>
                <a:spcPct val="100000"/>
              </a:lnSpc>
              <a:buClr>
                <a:srgbClr val="000000"/>
              </a:buClr>
              <a:buFont typeface="StarSymbol"/>
              <a:buAutoNum type="arabicPeriod"/>
            </a:pPr>
            <a:r>
              <a:rPr b="0" lang="en-US" sz="2000" spc="-1" strike="noStrike">
                <a:latin typeface="Arial"/>
                <a:ea typeface="MS PGothic"/>
              </a:rPr>
              <a:t>TCP/IP: understanding the OSI model</a:t>
            </a:r>
            <a:endParaRPr b="0" lang="en-US" sz="2000" spc="-1" strike="noStrike">
              <a:latin typeface="Arial"/>
            </a:endParaRPr>
          </a:p>
          <a:p>
            <a:pPr marL="228600" indent="-228240">
              <a:lnSpc>
                <a:spcPct val="100000"/>
              </a:lnSpc>
              <a:buClr>
                <a:srgbClr val="000000"/>
              </a:buClr>
              <a:buFont typeface="StarSymbol"/>
              <a:buAutoNum type="arabicPeriod"/>
            </a:pPr>
            <a:r>
              <a:rPr b="0" lang="en-US" sz="2000" spc="-1" strike="noStrike">
                <a:latin typeface="Arial"/>
                <a:ea typeface="MS PGothic"/>
              </a:rPr>
              <a:t>ARP vs. IP</a:t>
            </a:r>
            <a:endParaRPr b="0" lang="en-US" sz="2000" spc="-1" strike="noStrike">
              <a:latin typeface="Arial"/>
            </a:endParaRPr>
          </a:p>
          <a:p>
            <a:pPr marL="228600" indent="-228240">
              <a:lnSpc>
                <a:spcPct val="100000"/>
              </a:lnSpc>
              <a:buClr>
                <a:srgbClr val="000000"/>
              </a:buClr>
              <a:buFont typeface="StarSymbol"/>
              <a:buAutoNum type="arabicPeriod"/>
            </a:pPr>
            <a:r>
              <a:rPr b="0" lang="en-US" sz="2000" spc="-1" strike="noStrike">
                <a:latin typeface="Arial"/>
                <a:ea typeface="MS PGothic"/>
              </a:rPr>
              <a:t>Ethernet, IP, TCP packet</a:t>
            </a:r>
            <a:endParaRPr b="0" lang="en-US" sz="2000" spc="-1" strike="noStrike">
              <a:latin typeface="Arial"/>
            </a:endParaRPr>
          </a:p>
          <a:p>
            <a:pPr>
              <a:lnSpc>
                <a:spcPct val="100000"/>
              </a:lnSpc>
            </a:pPr>
            <a:endParaRPr b="0" lang="en-US" sz="2000" spc="-1" strike="noStrike">
              <a:latin typeface="Arial"/>
            </a:endParaRPr>
          </a:p>
          <a:p>
            <a:pPr marL="228600" indent="-228240">
              <a:lnSpc>
                <a:spcPct val="100000"/>
              </a:lnSpc>
            </a:pPr>
            <a:r>
              <a:rPr b="0" lang="en-US" sz="2000" spc="-1" strike="noStrike">
                <a:latin typeface="Arial"/>
                <a:ea typeface="MS PGothic"/>
              </a:rPr>
              <a:t>Linux – Lab 1</a:t>
            </a:r>
            <a:endParaRPr b="0" lang="en-US" sz="2000" spc="-1" strike="noStrike">
              <a:latin typeface="Arial"/>
            </a:endParaRPr>
          </a:p>
          <a:p>
            <a:pPr marL="228600" indent="-228240">
              <a:lnSpc>
                <a:spcPct val="100000"/>
              </a:lnSpc>
            </a:pPr>
            <a:endParaRPr b="0" lang="en-US" sz="2000" spc="-1" strike="noStrike">
              <a:latin typeface="Arial"/>
            </a:endParaRPr>
          </a:p>
          <a:p>
            <a:pPr marL="228600" indent="-228240">
              <a:lnSpc>
                <a:spcPct val="100000"/>
              </a:lnSpc>
            </a:pPr>
            <a:r>
              <a:rPr b="0" lang="en-US" sz="2000" spc="-1" strike="noStrike">
                <a:latin typeface="Arial"/>
                <a:ea typeface="MS PGothic"/>
              </a:rPr>
              <a:t>Course difficulty – Computer Security</a:t>
            </a:r>
            <a:endParaRPr b="0" lang="en-US" sz="2000" spc="-1" strike="noStrike">
              <a:latin typeface="Arial"/>
            </a:endParaRPr>
          </a:p>
          <a:p>
            <a:pPr marL="228600" indent="-228240">
              <a:lnSpc>
                <a:spcPct val="100000"/>
              </a:lnSpc>
            </a:pPr>
            <a:endParaRPr b="0" lang="en-US" sz="2000" spc="-1" strike="noStrike">
              <a:latin typeface="Arial"/>
            </a:endParaRPr>
          </a:p>
          <a:p>
            <a:pPr marL="228600" indent="-228240">
              <a:lnSpc>
                <a:spcPct val="100000"/>
              </a:lnSpc>
            </a:pPr>
            <a:r>
              <a:rPr b="0" lang="en-US" sz="2000" spc="-1" strike="noStrike">
                <a:latin typeface="Arial"/>
                <a:ea typeface="MS PGothic"/>
              </a:rPr>
              <a:t>- make clear what the prerequisits</a:t>
            </a:r>
            <a:endParaRPr b="0" lang="en-US" sz="2000" spc="-1" strike="noStrike">
              <a:latin typeface="Arial"/>
            </a:endParaRPr>
          </a:p>
          <a:p>
            <a:pPr marL="228600" indent="-228240">
              <a:lnSpc>
                <a:spcPct val="100000"/>
              </a:lnSpc>
            </a:pPr>
            <a:r>
              <a:rPr b="0" lang="en-US" sz="2000" spc="-1" strike="noStrike">
                <a:latin typeface="Arial"/>
                <a:ea typeface="MS PGothic"/>
              </a:rPr>
              <a:t>   </a:t>
            </a:r>
            <a:r>
              <a:rPr b="0" lang="en-US" sz="2000" spc="-1" strike="noStrike">
                <a:latin typeface="Arial"/>
                <a:ea typeface="MS PGothic"/>
              </a:rPr>
              <a:t>- don't have it, they should drop the class</a:t>
            </a:r>
            <a:endParaRPr b="0" lang="en-US" sz="2000" spc="-1" strike="noStrike">
              <a:latin typeface="Arial"/>
            </a:endParaRPr>
          </a:p>
          <a:p>
            <a:pPr marL="228600" indent="-228240">
              <a:lnSpc>
                <a:spcPct val="100000"/>
              </a:lnSpc>
            </a:pPr>
            <a:r>
              <a:rPr b="0" lang="en-US" sz="2000" spc="-1" strike="noStrike">
                <a:latin typeface="Arial"/>
                <a:ea typeface="MS PGothic"/>
              </a:rPr>
              <a:t>   </a:t>
            </a:r>
            <a:r>
              <a:rPr b="0" lang="en-US" sz="2000" spc="-1" strike="noStrike">
                <a:latin typeface="Arial"/>
                <a:ea typeface="MS PGothic"/>
              </a:rPr>
              <a:t>- NYU only has one week to add/drop. next monday</a:t>
            </a:r>
            <a:endParaRPr b="0" lang="en-US" sz="2000" spc="-1" strike="noStrike">
              <a:latin typeface="Arial"/>
            </a:endParaRPr>
          </a:p>
          <a:p>
            <a:pPr marL="228600" indent="-228240">
              <a:lnSpc>
                <a:spcPct val="100000"/>
              </a:lnSpc>
            </a:pPr>
            <a:r>
              <a:rPr b="0" lang="en-US" sz="2000" spc="-1" strike="noStrike">
                <a:latin typeface="Arial"/>
                <a:ea typeface="MS PGothic"/>
              </a:rPr>
              <a:t>   </a:t>
            </a:r>
            <a:r>
              <a:rPr b="0" lang="en-US" sz="2000" spc="-1" strike="noStrike">
                <a:latin typeface="Arial"/>
                <a:ea typeface="MS PGothic"/>
              </a:rPr>
              <a:t>- 3.4 is the average grade</a:t>
            </a:r>
            <a:endParaRPr b="0" lang="en-US" sz="2000" spc="-1" strike="noStrike">
              <a:latin typeface="Arial"/>
            </a:endParaRPr>
          </a:p>
        </p:txBody>
      </p:sp>
      <p:sp>
        <p:nvSpPr>
          <p:cNvPr id="193" name="TextShape 3"/>
          <p:cNvSpPr txBox="1"/>
          <p:nvPr/>
        </p:nvSpPr>
        <p:spPr>
          <a:xfrm>
            <a:off x="3884760" y="8685360"/>
            <a:ext cx="2971440" cy="456840"/>
          </a:xfrm>
          <a:prstGeom prst="rect">
            <a:avLst/>
          </a:prstGeom>
          <a:noFill/>
          <a:ln>
            <a:noFill/>
          </a:ln>
        </p:spPr>
        <p:txBody>
          <a:bodyPr anchor="b"/>
          <a:p>
            <a:pPr algn="r">
              <a:lnSpc>
                <a:spcPct val="100000"/>
              </a:lnSpc>
            </a:pPr>
            <a:fld id="{39EF8D99-AC43-4F1A-8CAB-382BC1D2FB77}"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1143000" y="685800"/>
            <a:ext cx="4571640" cy="3428640"/>
          </a:xfrm>
          <a:prstGeom prst="rect">
            <a:avLst/>
          </a:prstGeom>
        </p:spPr>
      </p:sp>
      <p:sp>
        <p:nvSpPr>
          <p:cNvPr id="195"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latin typeface="Arial"/>
                <a:ea typeface="MS PGothic"/>
              </a:rPr>
              <a:t>Books not required, but it helps a lot to get you into the mindset of fundamentals</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96" name="TextShape 3"/>
          <p:cNvSpPr txBox="1"/>
          <p:nvPr/>
        </p:nvSpPr>
        <p:spPr>
          <a:xfrm>
            <a:off x="3884760" y="8685360"/>
            <a:ext cx="2971440" cy="456840"/>
          </a:xfrm>
          <a:prstGeom prst="rect">
            <a:avLst/>
          </a:prstGeom>
          <a:noFill/>
          <a:ln>
            <a:noFill/>
          </a:ln>
        </p:spPr>
        <p:txBody>
          <a:bodyPr anchor="b"/>
          <a:p>
            <a:pPr algn="r">
              <a:lnSpc>
                <a:spcPct val="100000"/>
              </a:lnSpc>
            </a:pPr>
            <a:fld id="{9DC14C37-7342-4DD3-956B-E24B4F959FC9}"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1143000" y="685800"/>
            <a:ext cx="4571640" cy="3428640"/>
          </a:xfrm>
          <a:prstGeom prst="rect">
            <a:avLst/>
          </a:prstGeom>
        </p:spPr>
      </p:sp>
      <p:sp>
        <p:nvSpPr>
          <p:cNvPr id="198"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latin typeface="Arial"/>
                <a:ea typeface="MS PGothic"/>
              </a:rPr>
              <a:t>How to get an A</a:t>
            </a:r>
            <a:endParaRPr b="0" lang="en-US" sz="2000" spc="-1" strike="noStrike">
              <a:latin typeface="Arial"/>
            </a:endParaRPr>
          </a:p>
          <a:p>
            <a:pPr marL="216000" indent="-216000">
              <a:lnSpc>
                <a:spcPct val="100000"/>
              </a:lnSpc>
            </a:pPr>
            <a:r>
              <a:rPr b="0" lang="en-US" sz="2000" spc="-1" strike="noStrike">
                <a:latin typeface="Arial"/>
                <a:ea typeface="MS PGothic"/>
              </a:rPr>
              <a:t>change of grades are not allowed</a:t>
            </a:r>
            <a:endParaRPr b="0" lang="en-US" sz="2000" spc="-1" strike="noStrike">
              <a:latin typeface="Arial"/>
            </a:endParaRPr>
          </a:p>
          <a:p>
            <a:pPr marL="216000" indent="-216000">
              <a:lnSpc>
                <a:spcPct val="100000"/>
              </a:lnSpc>
            </a:pPr>
            <a:r>
              <a:rPr b="0" lang="en-US" sz="2000" spc="-1" strike="noStrike">
                <a:latin typeface="Arial"/>
                <a:ea typeface="MS PGothic"/>
              </a:rPr>
              <a:t>Plagiarism in academics vs. legal</a:t>
            </a:r>
            <a:endParaRPr b="0" lang="en-US" sz="2000" spc="-1" strike="noStrike">
              <a:latin typeface="Arial"/>
            </a:endParaRPr>
          </a:p>
          <a:p>
            <a:pPr marL="216000" indent="-216000">
              <a:lnSpc>
                <a:spcPct val="100000"/>
              </a:lnSpc>
            </a:pPr>
            <a:r>
              <a:rPr b="0" lang="en-US" sz="2000" spc="-1" strike="noStrike">
                <a:latin typeface="Arial"/>
                <a:ea typeface="MS PGothic"/>
              </a:rPr>
              <a:t>No tolerance</a:t>
            </a:r>
            <a:endParaRPr b="0" lang="en-US" sz="2000" spc="-1" strike="noStrike">
              <a:latin typeface="Arial"/>
            </a:endParaRPr>
          </a:p>
          <a:p>
            <a:pPr marL="216000" indent="-216000">
              <a:lnSpc>
                <a:spcPct val="100000"/>
              </a:lnSpc>
            </a:pPr>
            <a:endParaRPr b="0" lang="en-US" sz="2000" spc="-1" strike="noStrike">
              <a:latin typeface="Arial"/>
            </a:endParaRPr>
          </a:p>
        </p:txBody>
      </p:sp>
      <p:sp>
        <p:nvSpPr>
          <p:cNvPr id="199" name="TextShape 3"/>
          <p:cNvSpPr txBox="1"/>
          <p:nvPr/>
        </p:nvSpPr>
        <p:spPr>
          <a:xfrm>
            <a:off x="3884760" y="8685360"/>
            <a:ext cx="2971440" cy="456840"/>
          </a:xfrm>
          <a:prstGeom prst="rect">
            <a:avLst/>
          </a:prstGeom>
          <a:noFill/>
          <a:ln>
            <a:noFill/>
          </a:ln>
        </p:spPr>
        <p:txBody>
          <a:bodyPr anchor="b"/>
          <a:p>
            <a:pPr algn="r">
              <a:lnSpc>
                <a:spcPct val="100000"/>
              </a:lnSpc>
            </a:pPr>
            <a:fld id="{8B6DBEFE-19AD-4E28-B153-71C1AF2CB034}"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1143000" y="685800"/>
            <a:ext cx="4571640" cy="3428640"/>
          </a:xfrm>
          <a:prstGeom prst="rect">
            <a:avLst/>
          </a:prstGeom>
        </p:spPr>
      </p:sp>
      <p:sp>
        <p:nvSpPr>
          <p:cNvPr id="186" name="PlaceHolder 2"/>
          <p:cNvSpPr>
            <a:spLocks noGrp="1"/>
          </p:cNvSpPr>
          <p:nvPr>
            <p:ph type="body"/>
          </p:nvPr>
        </p:nvSpPr>
        <p:spPr>
          <a:xfrm>
            <a:off x="685800" y="4343400"/>
            <a:ext cx="5486040" cy="4114440"/>
          </a:xfrm>
          <a:prstGeom prst="rect">
            <a:avLst/>
          </a:prstGeom>
        </p:spPr>
        <p:txBody>
          <a:bodyPr/>
          <a:p>
            <a:pPr marL="171360" indent="-171000">
              <a:lnSpc>
                <a:spcPct val="100000"/>
              </a:lnSpc>
              <a:buClr>
                <a:srgbClr val="000000"/>
              </a:buClr>
              <a:buFont typeface="Arial"/>
              <a:buChar char="•"/>
            </a:pPr>
            <a:r>
              <a:rPr b="0" lang="en-US" sz="2000" spc="-1" strike="noStrike">
                <a:latin typeface="Arial"/>
              </a:rPr>
              <a:t>Purpose: Security concepts, not specific technologies</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Next several classes: All the steps that a hacker needs to break into a system:</a:t>
            </a:r>
            <a:endParaRPr b="0" lang="en-US" sz="2000" spc="-1" strike="noStrike">
              <a:latin typeface="Arial"/>
            </a:endParaRPr>
          </a:p>
          <a:p>
            <a:pPr marL="228600" indent="-228240">
              <a:lnSpc>
                <a:spcPct val="100000"/>
              </a:lnSpc>
              <a:buClr>
                <a:srgbClr val="000000"/>
              </a:buClr>
              <a:buFont typeface="+mj-lt"/>
              <a:buAutoNum type="arabicPeriod"/>
            </a:pPr>
            <a:r>
              <a:rPr b="0" lang="en-US" sz="2000" spc="-1" strike="noStrike">
                <a:latin typeface="Arial"/>
              </a:rPr>
              <a:t>Gathering information – what IP addresses are owned, topology</a:t>
            </a:r>
            <a:endParaRPr b="0" lang="en-US" sz="2000" spc="-1" strike="noStrike">
              <a:latin typeface="Arial"/>
            </a:endParaRPr>
          </a:p>
          <a:p>
            <a:pPr marL="228600" indent="-228240">
              <a:lnSpc>
                <a:spcPct val="100000"/>
              </a:lnSpc>
              <a:buClr>
                <a:srgbClr val="000000"/>
              </a:buClr>
              <a:buFont typeface="+mj-lt"/>
              <a:buAutoNum type="arabicPeriod"/>
            </a:pPr>
            <a:r>
              <a:rPr b="0" lang="en-US" sz="2000" spc="-1" strike="noStrike">
                <a:latin typeface="Arial"/>
              </a:rPr>
              <a:t>Identifying hosts and services</a:t>
            </a:r>
            <a:endParaRPr b="0" lang="en-US" sz="2000" spc="-1" strike="noStrike">
              <a:latin typeface="Arial"/>
            </a:endParaRPr>
          </a:p>
          <a:p>
            <a:pPr marL="228600" indent="-228240">
              <a:lnSpc>
                <a:spcPct val="100000"/>
              </a:lnSpc>
              <a:buClr>
                <a:srgbClr val="000000"/>
              </a:buClr>
              <a:buFont typeface="+mj-lt"/>
              <a:buAutoNum type="arabicPeriod"/>
            </a:pPr>
            <a:r>
              <a:rPr b="0" lang="en-US" sz="2000" spc="-1" strike="noStrike">
                <a:latin typeface="Arial"/>
              </a:rPr>
              <a:t>Finding vulnerabilities</a:t>
            </a:r>
            <a:endParaRPr b="0" lang="en-US" sz="2000" spc="-1" strike="noStrike">
              <a:latin typeface="Arial"/>
            </a:endParaRPr>
          </a:p>
          <a:p>
            <a:pPr marL="228600" indent="-228240">
              <a:lnSpc>
                <a:spcPct val="100000"/>
              </a:lnSpc>
              <a:buClr>
                <a:srgbClr val="000000"/>
              </a:buClr>
              <a:buFont typeface="+mj-lt"/>
              <a:buAutoNum type="arabicPeriod"/>
            </a:pPr>
            <a:r>
              <a:rPr b="0" lang="en-US" sz="2000" spc="-1" strike="noStrike">
                <a:latin typeface="Arial"/>
              </a:rPr>
              <a:t>Exploitation: gaining access, elevating access</a:t>
            </a:r>
            <a:endParaRPr b="0" lang="en-US" sz="2000" spc="-1" strike="noStrike">
              <a:latin typeface="Arial"/>
            </a:endParaRPr>
          </a:p>
          <a:p>
            <a:pPr marL="228600" indent="-228240">
              <a:lnSpc>
                <a:spcPct val="100000"/>
              </a:lnSpc>
              <a:buClr>
                <a:srgbClr val="000000"/>
              </a:buClr>
              <a:buFont typeface="+mj-lt"/>
              <a:buAutoNum type="arabicPeriod"/>
            </a:pPr>
            <a:r>
              <a:rPr b="0" lang="en-US" sz="2000" spc="-1" strike="noStrike">
                <a:latin typeface="Arial"/>
              </a:rPr>
              <a:t>Post-Exploitation: maintaining access, removing traces</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Cryptography: how encryption works, how SSL works</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Network Defense Tools</a:t>
            </a:r>
            <a:endParaRPr b="0" lang="en-US" sz="2000" spc="-1" strike="noStrike">
              <a:latin typeface="Arial"/>
            </a:endParaRPr>
          </a:p>
          <a:p>
            <a:pPr marL="171360" indent="-171000">
              <a:lnSpc>
                <a:spcPct val="100000"/>
              </a:lnSpc>
              <a:buClr>
                <a:srgbClr val="000000"/>
              </a:buClr>
              <a:buFont typeface="Arial"/>
              <a:buChar char="•"/>
            </a:pPr>
            <a:r>
              <a:rPr b="0" lang="en-US" sz="2000" spc="-1" strike="noStrike">
                <a:latin typeface="Arial"/>
              </a:rPr>
              <a:t>IPv6</a:t>
            </a:r>
            <a:endParaRPr b="0" lang="en-US" sz="2000" spc="-1" strike="noStrike">
              <a:latin typeface="Arial"/>
            </a:endParaRPr>
          </a:p>
        </p:txBody>
      </p:sp>
      <p:sp>
        <p:nvSpPr>
          <p:cNvPr id="187" name="TextShape 3"/>
          <p:cNvSpPr txBox="1"/>
          <p:nvPr/>
        </p:nvSpPr>
        <p:spPr>
          <a:xfrm>
            <a:off x="3884760" y="8685360"/>
            <a:ext cx="2971440" cy="456840"/>
          </a:xfrm>
          <a:prstGeom prst="rect">
            <a:avLst/>
          </a:prstGeom>
          <a:noFill/>
          <a:ln>
            <a:noFill/>
          </a:ln>
        </p:spPr>
        <p:txBody>
          <a:bodyPr anchor="b"/>
          <a:p>
            <a:pPr algn="r">
              <a:lnSpc>
                <a:spcPct val="100000"/>
              </a:lnSpc>
            </a:pPr>
            <a:fld id="{EFB5361E-699B-4D49-8C84-9C197BDD654E}"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27" name="PlaceHolder 2"/>
          <p:cNvSpPr>
            <a:spLocks noGrp="1"/>
          </p:cNvSpPr>
          <p:nvPr>
            <p:ph type="body"/>
          </p:nvPr>
        </p:nvSpPr>
        <p:spPr>
          <a:xfrm>
            <a:off x="571680" y="1968480"/>
            <a:ext cx="1212804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28" name="PlaceHolder 3"/>
          <p:cNvSpPr>
            <a:spLocks noGrp="1"/>
          </p:cNvSpPr>
          <p:nvPr>
            <p:ph type="body"/>
          </p:nvPr>
        </p:nvSpPr>
        <p:spPr>
          <a:xfrm>
            <a:off x="571680" y="5756400"/>
            <a:ext cx="1212804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30" name="PlaceHolder 2"/>
          <p:cNvSpPr>
            <a:spLocks noGrp="1"/>
          </p:cNvSpPr>
          <p:nvPr>
            <p:ph type="body"/>
          </p:nvPr>
        </p:nvSpPr>
        <p:spPr>
          <a:xfrm>
            <a:off x="57168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31" name="PlaceHolder 3"/>
          <p:cNvSpPr>
            <a:spLocks noGrp="1"/>
          </p:cNvSpPr>
          <p:nvPr>
            <p:ph type="body"/>
          </p:nvPr>
        </p:nvSpPr>
        <p:spPr>
          <a:xfrm>
            <a:off x="678636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32" name="PlaceHolder 4"/>
          <p:cNvSpPr>
            <a:spLocks noGrp="1"/>
          </p:cNvSpPr>
          <p:nvPr>
            <p:ph type="body"/>
          </p:nvPr>
        </p:nvSpPr>
        <p:spPr>
          <a:xfrm>
            <a:off x="571680" y="575640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33" name="PlaceHolder 5"/>
          <p:cNvSpPr>
            <a:spLocks noGrp="1"/>
          </p:cNvSpPr>
          <p:nvPr>
            <p:ph type="body"/>
          </p:nvPr>
        </p:nvSpPr>
        <p:spPr>
          <a:xfrm>
            <a:off x="6786360" y="575640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35" name="PlaceHolder 2"/>
          <p:cNvSpPr>
            <a:spLocks noGrp="1"/>
          </p:cNvSpPr>
          <p:nvPr>
            <p:ph type="body"/>
          </p:nvPr>
        </p:nvSpPr>
        <p:spPr>
          <a:xfrm>
            <a:off x="571680" y="196848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36" name="PlaceHolder 3"/>
          <p:cNvSpPr>
            <a:spLocks noGrp="1"/>
          </p:cNvSpPr>
          <p:nvPr>
            <p:ph type="body"/>
          </p:nvPr>
        </p:nvSpPr>
        <p:spPr>
          <a:xfrm>
            <a:off x="4672080" y="196848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37" name="PlaceHolder 4"/>
          <p:cNvSpPr>
            <a:spLocks noGrp="1"/>
          </p:cNvSpPr>
          <p:nvPr>
            <p:ph type="body"/>
          </p:nvPr>
        </p:nvSpPr>
        <p:spPr>
          <a:xfrm>
            <a:off x="8772840" y="196848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38" name="PlaceHolder 5"/>
          <p:cNvSpPr>
            <a:spLocks noGrp="1"/>
          </p:cNvSpPr>
          <p:nvPr>
            <p:ph type="body"/>
          </p:nvPr>
        </p:nvSpPr>
        <p:spPr>
          <a:xfrm>
            <a:off x="571680" y="575640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39" name="PlaceHolder 6"/>
          <p:cNvSpPr>
            <a:spLocks noGrp="1"/>
          </p:cNvSpPr>
          <p:nvPr>
            <p:ph type="body"/>
          </p:nvPr>
        </p:nvSpPr>
        <p:spPr>
          <a:xfrm>
            <a:off x="4672080" y="575640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40" name="PlaceHolder 7"/>
          <p:cNvSpPr>
            <a:spLocks noGrp="1"/>
          </p:cNvSpPr>
          <p:nvPr>
            <p:ph type="body"/>
          </p:nvPr>
        </p:nvSpPr>
        <p:spPr>
          <a:xfrm>
            <a:off x="8772840" y="575640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47" name="PlaceHolder 2"/>
          <p:cNvSpPr>
            <a:spLocks noGrp="1"/>
          </p:cNvSpPr>
          <p:nvPr>
            <p:ph type="subTitle"/>
          </p:nvPr>
        </p:nvSpPr>
        <p:spPr>
          <a:xfrm>
            <a:off x="571680" y="1968480"/>
            <a:ext cx="12128040" cy="7251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49" name="PlaceHolder 2"/>
          <p:cNvSpPr>
            <a:spLocks noGrp="1"/>
          </p:cNvSpPr>
          <p:nvPr>
            <p:ph type="body"/>
          </p:nvPr>
        </p:nvSpPr>
        <p:spPr>
          <a:xfrm>
            <a:off x="571680" y="1968480"/>
            <a:ext cx="12128040" cy="72514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51" name="PlaceHolder 2"/>
          <p:cNvSpPr>
            <a:spLocks noGrp="1"/>
          </p:cNvSpPr>
          <p:nvPr>
            <p:ph type="body"/>
          </p:nvPr>
        </p:nvSpPr>
        <p:spPr>
          <a:xfrm>
            <a:off x="571680" y="1968480"/>
            <a:ext cx="5918400" cy="7251480"/>
          </a:xfrm>
          <a:prstGeom prst="rect">
            <a:avLst/>
          </a:prstGeom>
        </p:spPr>
        <p:txBody>
          <a:bodyPr lIns="0" rIns="0" tIns="0" bIns="0">
            <a:normAutofit/>
          </a:bodyPr>
          <a:p>
            <a:endParaRPr b="0" lang="en-US" sz="3600" spc="-1" strike="noStrike">
              <a:solidFill>
                <a:srgbClr val="000000"/>
              </a:solidFill>
              <a:latin typeface="Arial"/>
            </a:endParaRPr>
          </a:p>
        </p:txBody>
      </p:sp>
      <p:sp>
        <p:nvSpPr>
          <p:cNvPr id="52" name="PlaceHolder 3"/>
          <p:cNvSpPr>
            <a:spLocks noGrp="1"/>
          </p:cNvSpPr>
          <p:nvPr>
            <p:ph type="body"/>
          </p:nvPr>
        </p:nvSpPr>
        <p:spPr>
          <a:xfrm>
            <a:off x="6786360" y="1968480"/>
            <a:ext cx="5918400" cy="72514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17520" y="901800"/>
            <a:ext cx="12382200" cy="4415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56" name="PlaceHolder 2"/>
          <p:cNvSpPr>
            <a:spLocks noGrp="1"/>
          </p:cNvSpPr>
          <p:nvPr>
            <p:ph type="body"/>
          </p:nvPr>
        </p:nvSpPr>
        <p:spPr>
          <a:xfrm>
            <a:off x="57168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57" name="PlaceHolder 3"/>
          <p:cNvSpPr>
            <a:spLocks noGrp="1"/>
          </p:cNvSpPr>
          <p:nvPr>
            <p:ph type="body"/>
          </p:nvPr>
        </p:nvSpPr>
        <p:spPr>
          <a:xfrm>
            <a:off x="6786360" y="1968480"/>
            <a:ext cx="5918400" cy="7251480"/>
          </a:xfrm>
          <a:prstGeom prst="rect">
            <a:avLst/>
          </a:prstGeom>
        </p:spPr>
        <p:txBody>
          <a:bodyPr lIns="0" rIns="0" tIns="0" bIns="0">
            <a:normAutofit/>
          </a:bodyPr>
          <a:p>
            <a:endParaRPr b="0" lang="en-US" sz="3600" spc="-1" strike="noStrike">
              <a:solidFill>
                <a:srgbClr val="000000"/>
              </a:solidFill>
              <a:latin typeface="Arial"/>
            </a:endParaRPr>
          </a:p>
        </p:txBody>
      </p:sp>
      <p:sp>
        <p:nvSpPr>
          <p:cNvPr id="58" name="PlaceHolder 4"/>
          <p:cNvSpPr>
            <a:spLocks noGrp="1"/>
          </p:cNvSpPr>
          <p:nvPr>
            <p:ph type="body"/>
          </p:nvPr>
        </p:nvSpPr>
        <p:spPr>
          <a:xfrm>
            <a:off x="571680" y="575640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6" name="PlaceHolder 2"/>
          <p:cNvSpPr>
            <a:spLocks noGrp="1"/>
          </p:cNvSpPr>
          <p:nvPr>
            <p:ph type="subTitle"/>
          </p:nvPr>
        </p:nvSpPr>
        <p:spPr>
          <a:xfrm>
            <a:off x="571680" y="1968480"/>
            <a:ext cx="12128040" cy="7251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60" name="PlaceHolder 2"/>
          <p:cNvSpPr>
            <a:spLocks noGrp="1"/>
          </p:cNvSpPr>
          <p:nvPr>
            <p:ph type="body"/>
          </p:nvPr>
        </p:nvSpPr>
        <p:spPr>
          <a:xfrm>
            <a:off x="571680" y="1968480"/>
            <a:ext cx="5918400" cy="7251480"/>
          </a:xfrm>
          <a:prstGeom prst="rect">
            <a:avLst/>
          </a:prstGeom>
        </p:spPr>
        <p:txBody>
          <a:bodyPr lIns="0" rIns="0" tIns="0" bIns="0">
            <a:normAutofit/>
          </a:bodyPr>
          <a:p>
            <a:endParaRPr b="0" lang="en-US" sz="3600" spc="-1" strike="noStrike">
              <a:solidFill>
                <a:srgbClr val="000000"/>
              </a:solidFill>
              <a:latin typeface="Arial"/>
            </a:endParaRPr>
          </a:p>
        </p:txBody>
      </p:sp>
      <p:sp>
        <p:nvSpPr>
          <p:cNvPr id="61" name="PlaceHolder 3"/>
          <p:cNvSpPr>
            <a:spLocks noGrp="1"/>
          </p:cNvSpPr>
          <p:nvPr>
            <p:ph type="body"/>
          </p:nvPr>
        </p:nvSpPr>
        <p:spPr>
          <a:xfrm>
            <a:off x="678636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62" name="PlaceHolder 4"/>
          <p:cNvSpPr>
            <a:spLocks noGrp="1"/>
          </p:cNvSpPr>
          <p:nvPr>
            <p:ph type="body"/>
          </p:nvPr>
        </p:nvSpPr>
        <p:spPr>
          <a:xfrm>
            <a:off x="6786360" y="575640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64" name="PlaceHolder 2"/>
          <p:cNvSpPr>
            <a:spLocks noGrp="1"/>
          </p:cNvSpPr>
          <p:nvPr>
            <p:ph type="body"/>
          </p:nvPr>
        </p:nvSpPr>
        <p:spPr>
          <a:xfrm>
            <a:off x="57168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65" name="PlaceHolder 3"/>
          <p:cNvSpPr>
            <a:spLocks noGrp="1"/>
          </p:cNvSpPr>
          <p:nvPr>
            <p:ph type="body"/>
          </p:nvPr>
        </p:nvSpPr>
        <p:spPr>
          <a:xfrm>
            <a:off x="678636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66" name="PlaceHolder 4"/>
          <p:cNvSpPr>
            <a:spLocks noGrp="1"/>
          </p:cNvSpPr>
          <p:nvPr>
            <p:ph type="body"/>
          </p:nvPr>
        </p:nvSpPr>
        <p:spPr>
          <a:xfrm>
            <a:off x="571680" y="5756400"/>
            <a:ext cx="1212804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68" name="PlaceHolder 2"/>
          <p:cNvSpPr>
            <a:spLocks noGrp="1"/>
          </p:cNvSpPr>
          <p:nvPr>
            <p:ph type="body"/>
          </p:nvPr>
        </p:nvSpPr>
        <p:spPr>
          <a:xfrm>
            <a:off x="571680" y="1968480"/>
            <a:ext cx="1212804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69" name="PlaceHolder 3"/>
          <p:cNvSpPr>
            <a:spLocks noGrp="1"/>
          </p:cNvSpPr>
          <p:nvPr>
            <p:ph type="body"/>
          </p:nvPr>
        </p:nvSpPr>
        <p:spPr>
          <a:xfrm>
            <a:off x="571680" y="5756400"/>
            <a:ext cx="1212804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71" name="PlaceHolder 2"/>
          <p:cNvSpPr>
            <a:spLocks noGrp="1"/>
          </p:cNvSpPr>
          <p:nvPr>
            <p:ph type="body"/>
          </p:nvPr>
        </p:nvSpPr>
        <p:spPr>
          <a:xfrm>
            <a:off x="57168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72" name="PlaceHolder 3"/>
          <p:cNvSpPr>
            <a:spLocks noGrp="1"/>
          </p:cNvSpPr>
          <p:nvPr>
            <p:ph type="body"/>
          </p:nvPr>
        </p:nvSpPr>
        <p:spPr>
          <a:xfrm>
            <a:off x="678636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73" name="PlaceHolder 4"/>
          <p:cNvSpPr>
            <a:spLocks noGrp="1"/>
          </p:cNvSpPr>
          <p:nvPr>
            <p:ph type="body"/>
          </p:nvPr>
        </p:nvSpPr>
        <p:spPr>
          <a:xfrm>
            <a:off x="571680" y="575640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74" name="PlaceHolder 5"/>
          <p:cNvSpPr>
            <a:spLocks noGrp="1"/>
          </p:cNvSpPr>
          <p:nvPr>
            <p:ph type="body"/>
          </p:nvPr>
        </p:nvSpPr>
        <p:spPr>
          <a:xfrm>
            <a:off x="6786360" y="575640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76" name="PlaceHolder 2"/>
          <p:cNvSpPr>
            <a:spLocks noGrp="1"/>
          </p:cNvSpPr>
          <p:nvPr>
            <p:ph type="body"/>
          </p:nvPr>
        </p:nvSpPr>
        <p:spPr>
          <a:xfrm>
            <a:off x="571680" y="196848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77" name="PlaceHolder 3"/>
          <p:cNvSpPr>
            <a:spLocks noGrp="1"/>
          </p:cNvSpPr>
          <p:nvPr>
            <p:ph type="body"/>
          </p:nvPr>
        </p:nvSpPr>
        <p:spPr>
          <a:xfrm>
            <a:off x="4672080" y="196848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78" name="PlaceHolder 4"/>
          <p:cNvSpPr>
            <a:spLocks noGrp="1"/>
          </p:cNvSpPr>
          <p:nvPr>
            <p:ph type="body"/>
          </p:nvPr>
        </p:nvSpPr>
        <p:spPr>
          <a:xfrm>
            <a:off x="8772840" y="196848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79" name="PlaceHolder 5"/>
          <p:cNvSpPr>
            <a:spLocks noGrp="1"/>
          </p:cNvSpPr>
          <p:nvPr>
            <p:ph type="body"/>
          </p:nvPr>
        </p:nvSpPr>
        <p:spPr>
          <a:xfrm>
            <a:off x="571680" y="575640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80" name="PlaceHolder 6"/>
          <p:cNvSpPr>
            <a:spLocks noGrp="1"/>
          </p:cNvSpPr>
          <p:nvPr>
            <p:ph type="body"/>
          </p:nvPr>
        </p:nvSpPr>
        <p:spPr>
          <a:xfrm>
            <a:off x="4672080" y="575640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81" name="PlaceHolder 7"/>
          <p:cNvSpPr>
            <a:spLocks noGrp="1"/>
          </p:cNvSpPr>
          <p:nvPr>
            <p:ph type="body"/>
          </p:nvPr>
        </p:nvSpPr>
        <p:spPr>
          <a:xfrm>
            <a:off x="8772840" y="575640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88" name="PlaceHolder 2"/>
          <p:cNvSpPr>
            <a:spLocks noGrp="1"/>
          </p:cNvSpPr>
          <p:nvPr>
            <p:ph type="subTitle"/>
          </p:nvPr>
        </p:nvSpPr>
        <p:spPr>
          <a:xfrm>
            <a:off x="571680" y="1968480"/>
            <a:ext cx="12128040" cy="7251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90" name="PlaceHolder 2"/>
          <p:cNvSpPr>
            <a:spLocks noGrp="1"/>
          </p:cNvSpPr>
          <p:nvPr>
            <p:ph type="body"/>
          </p:nvPr>
        </p:nvSpPr>
        <p:spPr>
          <a:xfrm>
            <a:off x="571680" y="1968480"/>
            <a:ext cx="12128040" cy="72514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92" name="PlaceHolder 2"/>
          <p:cNvSpPr>
            <a:spLocks noGrp="1"/>
          </p:cNvSpPr>
          <p:nvPr>
            <p:ph type="body"/>
          </p:nvPr>
        </p:nvSpPr>
        <p:spPr>
          <a:xfrm>
            <a:off x="571680" y="1968480"/>
            <a:ext cx="5918400" cy="7251480"/>
          </a:xfrm>
          <a:prstGeom prst="rect">
            <a:avLst/>
          </a:prstGeom>
        </p:spPr>
        <p:txBody>
          <a:bodyPr lIns="0" rIns="0" tIns="0" bIns="0">
            <a:normAutofit/>
          </a:bodyPr>
          <a:p>
            <a:endParaRPr b="0" lang="en-US" sz="3600" spc="-1" strike="noStrike">
              <a:solidFill>
                <a:srgbClr val="000000"/>
              </a:solidFill>
              <a:latin typeface="Arial"/>
            </a:endParaRPr>
          </a:p>
        </p:txBody>
      </p:sp>
      <p:sp>
        <p:nvSpPr>
          <p:cNvPr id="93" name="PlaceHolder 3"/>
          <p:cNvSpPr>
            <a:spLocks noGrp="1"/>
          </p:cNvSpPr>
          <p:nvPr>
            <p:ph type="body"/>
          </p:nvPr>
        </p:nvSpPr>
        <p:spPr>
          <a:xfrm>
            <a:off x="6786360" y="1968480"/>
            <a:ext cx="5918400" cy="72514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8" name="PlaceHolder 2"/>
          <p:cNvSpPr>
            <a:spLocks noGrp="1"/>
          </p:cNvSpPr>
          <p:nvPr>
            <p:ph type="body"/>
          </p:nvPr>
        </p:nvSpPr>
        <p:spPr>
          <a:xfrm>
            <a:off x="571680" y="1968480"/>
            <a:ext cx="12128040" cy="72514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17520" y="901800"/>
            <a:ext cx="12382200" cy="4415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97" name="PlaceHolder 2"/>
          <p:cNvSpPr>
            <a:spLocks noGrp="1"/>
          </p:cNvSpPr>
          <p:nvPr>
            <p:ph type="body"/>
          </p:nvPr>
        </p:nvSpPr>
        <p:spPr>
          <a:xfrm>
            <a:off x="57168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98" name="PlaceHolder 3"/>
          <p:cNvSpPr>
            <a:spLocks noGrp="1"/>
          </p:cNvSpPr>
          <p:nvPr>
            <p:ph type="body"/>
          </p:nvPr>
        </p:nvSpPr>
        <p:spPr>
          <a:xfrm>
            <a:off x="6786360" y="1968480"/>
            <a:ext cx="5918400" cy="7251480"/>
          </a:xfrm>
          <a:prstGeom prst="rect">
            <a:avLst/>
          </a:prstGeom>
        </p:spPr>
        <p:txBody>
          <a:bodyPr lIns="0" rIns="0" tIns="0" bIns="0">
            <a:normAutofit/>
          </a:bodyPr>
          <a:p>
            <a:endParaRPr b="0" lang="en-US" sz="3600" spc="-1" strike="noStrike">
              <a:solidFill>
                <a:srgbClr val="000000"/>
              </a:solidFill>
              <a:latin typeface="Arial"/>
            </a:endParaRPr>
          </a:p>
        </p:txBody>
      </p:sp>
      <p:sp>
        <p:nvSpPr>
          <p:cNvPr id="99" name="PlaceHolder 4"/>
          <p:cNvSpPr>
            <a:spLocks noGrp="1"/>
          </p:cNvSpPr>
          <p:nvPr>
            <p:ph type="body"/>
          </p:nvPr>
        </p:nvSpPr>
        <p:spPr>
          <a:xfrm>
            <a:off x="571680" y="575640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101" name="PlaceHolder 2"/>
          <p:cNvSpPr>
            <a:spLocks noGrp="1"/>
          </p:cNvSpPr>
          <p:nvPr>
            <p:ph type="body"/>
          </p:nvPr>
        </p:nvSpPr>
        <p:spPr>
          <a:xfrm>
            <a:off x="571680" y="1968480"/>
            <a:ext cx="5918400" cy="7251480"/>
          </a:xfrm>
          <a:prstGeom prst="rect">
            <a:avLst/>
          </a:prstGeom>
        </p:spPr>
        <p:txBody>
          <a:bodyPr lIns="0" rIns="0" tIns="0" bIns="0">
            <a:normAutofit/>
          </a:bodyPr>
          <a:p>
            <a:endParaRPr b="0" lang="en-US" sz="3600" spc="-1" strike="noStrike">
              <a:solidFill>
                <a:srgbClr val="000000"/>
              </a:solidFill>
              <a:latin typeface="Arial"/>
            </a:endParaRPr>
          </a:p>
        </p:txBody>
      </p:sp>
      <p:sp>
        <p:nvSpPr>
          <p:cNvPr id="102" name="PlaceHolder 3"/>
          <p:cNvSpPr>
            <a:spLocks noGrp="1"/>
          </p:cNvSpPr>
          <p:nvPr>
            <p:ph type="body"/>
          </p:nvPr>
        </p:nvSpPr>
        <p:spPr>
          <a:xfrm>
            <a:off x="678636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103" name="PlaceHolder 4"/>
          <p:cNvSpPr>
            <a:spLocks noGrp="1"/>
          </p:cNvSpPr>
          <p:nvPr>
            <p:ph type="body"/>
          </p:nvPr>
        </p:nvSpPr>
        <p:spPr>
          <a:xfrm>
            <a:off x="6786360" y="575640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105" name="PlaceHolder 2"/>
          <p:cNvSpPr>
            <a:spLocks noGrp="1"/>
          </p:cNvSpPr>
          <p:nvPr>
            <p:ph type="body"/>
          </p:nvPr>
        </p:nvSpPr>
        <p:spPr>
          <a:xfrm>
            <a:off x="57168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106" name="PlaceHolder 3"/>
          <p:cNvSpPr>
            <a:spLocks noGrp="1"/>
          </p:cNvSpPr>
          <p:nvPr>
            <p:ph type="body"/>
          </p:nvPr>
        </p:nvSpPr>
        <p:spPr>
          <a:xfrm>
            <a:off x="678636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107" name="PlaceHolder 4"/>
          <p:cNvSpPr>
            <a:spLocks noGrp="1"/>
          </p:cNvSpPr>
          <p:nvPr>
            <p:ph type="body"/>
          </p:nvPr>
        </p:nvSpPr>
        <p:spPr>
          <a:xfrm>
            <a:off x="571680" y="5756400"/>
            <a:ext cx="1212804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109" name="PlaceHolder 2"/>
          <p:cNvSpPr>
            <a:spLocks noGrp="1"/>
          </p:cNvSpPr>
          <p:nvPr>
            <p:ph type="body"/>
          </p:nvPr>
        </p:nvSpPr>
        <p:spPr>
          <a:xfrm>
            <a:off x="571680" y="1968480"/>
            <a:ext cx="1212804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110" name="PlaceHolder 3"/>
          <p:cNvSpPr>
            <a:spLocks noGrp="1"/>
          </p:cNvSpPr>
          <p:nvPr>
            <p:ph type="body"/>
          </p:nvPr>
        </p:nvSpPr>
        <p:spPr>
          <a:xfrm>
            <a:off x="571680" y="5756400"/>
            <a:ext cx="1212804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112" name="PlaceHolder 2"/>
          <p:cNvSpPr>
            <a:spLocks noGrp="1"/>
          </p:cNvSpPr>
          <p:nvPr>
            <p:ph type="body"/>
          </p:nvPr>
        </p:nvSpPr>
        <p:spPr>
          <a:xfrm>
            <a:off x="57168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113" name="PlaceHolder 3"/>
          <p:cNvSpPr>
            <a:spLocks noGrp="1"/>
          </p:cNvSpPr>
          <p:nvPr>
            <p:ph type="body"/>
          </p:nvPr>
        </p:nvSpPr>
        <p:spPr>
          <a:xfrm>
            <a:off x="678636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114" name="PlaceHolder 4"/>
          <p:cNvSpPr>
            <a:spLocks noGrp="1"/>
          </p:cNvSpPr>
          <p:nvPr>
            <p:ph type="body"/>
          </p:nvPr>
        </p:nvSpPr>
        <p:spPr>
          <a:xfrm>
            <a:off x="571680" y="575640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115" name="PlaceHolder 5"/>
          <p:cNvSpPr>
            <a:spLocks noGrp="1"/>
          </p:cNvSpPr>
          <p:nvPr>
            <p:ph type="body"/>
          </p:nvPr>
        </p:nvSpPr>
        <p:spPr>
          <a:xfrm>
            <a:off x="6786360" y="575640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117" name="PlaceHolder 2"/>
          <p:cNvSpPr>
            <a:spLocks noGrp="1"/>
          </p:cNvSpPr>
          <p:nvPr>
            <p:ph type="body"/>
          </p:nvPr>
        </p:nvSpPr>
        <p:spPr>
          <a:xfrm>
            <a:off x="571680" y="196848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118" name="PlaceHolder 3"/>
          <p:cNvSpPr>
            <a:spLocks noGrp="1"/>
          </p:cNvSpPr>
          <p:nvPr>
            <p:ph type="body"/>
          </p:nvPr>
        </p:nvSpPr>
        <p:spPr>
          <a:xfrm>
            <a:off x="4672080" y="196848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119" name="PlaceHolder 4"/>
          <p:cNvSpPr>
            <a:spLocks noGrp="1"/>
          </p:cNvSpPr>
          <p:nvPr>
            <p:ph type="body"/>
          </p:nvPr>
        </p:nvSpPr>
        <p:spPr>
          <a:xfrm>
            <a:off x="8772840" y="196848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120" name="PlaceHolder 5"/>
          <p:cNvSpPr>
            <a:spLocks noGrp="1"/>
          </p:cNvSpPr>
          <p:nvPr>
            <p:ph type="body"/>
          </p:nvPr>
        </p:nvSpPr>
        <p:spPr>
          <a:xfrm>
            <a:off x="571680" y="575640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121" name="PlaceHolder 6"/>
          <p:cNvSpPr>
            <a:spLocks noGrp="1"/>
          </p:cNvSpPr>
          <p:nvPr>
            <p:ph type="body"/>
          </p:nvPr>
        </p:nvSpPr>
        <p:spPr>
          <a:xfrm>
            <a:off x="4672080" y="575640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122" name="PlaceHolder 7"/>
          <p:cNvSpPr>
            <a:spLocks noGrp="1"/>
          </p:cNvSpPr>
          <p:nvPr>
            <p:ph type="body"/>
          </p:nvPr>
        </p:nvSpPr>
        <p:spPr>
          <a:xfrm>
            <a:off x="8772840" y="5756400"/>
            <a:ext cx="390492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10" name="PlaceHolder 2"/>
          <p:cNvSpPr>
            <a:spLocks noGrp="1"/>
          </p:cNvSpPr>
          <p:nvPr>
            <p:ph type="body"/>
          </p:nvPr>
        </p:nvSpPr>
        <p:spPr>
          <a:xfrm>
            <a:off x="571680" y="1968480"/>
            <a:ext cx="5918400" cy="7251480"/>
          </a:xfrm>
          <a:prstGeom prst="rect">
            <a:avLst/>
          </a:prstGeom>
        </p:spPr>
        <p:txBody>
          <a:bodyPr lIns="0" rIns="0" tIns="0" bIns="0">
            <a:normAutofit/>
          </a:bodyPr>
          <a:p>
            <a:endParaRPr b="0" lang="en-US" sz="3600" spc="-1" strike="noStrike">
              <a:solidFill>
                <a:srgbClr val="000000"/>
              </a:solidFill>
              <a:latin typeface="Arial"/>
            </a:endParaRPr>
          </a:p>
        </p:txBody>
      </p:sp>
      <p:sp>
        <p:nvSpPr>
          <p:cNvPr id="11" name="PlaceHolder 3"/>
          <p:cNvSpPr>
            <a:spLocks noGrp="1"/>
          </p:cNvSpPr>
          <p:nvPr>
            <p:ph type="body"/>
          </p:nvPr>
        </p:nvSpPr>
        <p:spPr>
          <a:xfrm>
            <a:off x="6786360" y="1968480"/>
            <a:ext cx="5918400" cy="72514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17520" y="901800"/>
            <a:ext cx="12382200" cy="4415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15" name="PlaceHolder 2"/>
          <p:cNvSpPr>
            <a:spLocks noGrp="1"/>
          </p:cNvSpPr>
          <p:nvPr>
            <p:ph type="body"/>
          </p:nvPr>
        </p:nvSpPr>
        <p:spPr>
          <a:xfrm>
            <a:off x="57168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16" name="PlaceHolder 3"/>
          <p:cNvSpPr>
            <a:spLocks noGrp="1"/>
          </p:cNvSpPr>
          <p:nvPr>
            <p:ph type="body"/>
          </p:nvPr>
        </p:nvSpPr>
        <p:spPr>
          <a:xfrm>
            <a:off x="6786360" y="1968480"/>
            <a:ext cx="5918400" cy="7251480"/>
          </a:xfrm>
          <a:prstGeom prst="rect">
            <a:avLst/>
          </a:prstGeom>
        </p:spPr>
        <p:txBody>
          <a:bodyPr lIns="0" rIns="0" tIns="0" bIns="0">
            <a:normAutofit/>
          </a:bodyPr>
          <a:p>
            <a:endParaRPr b="0" lang="en-US" sz="3600" spc="-1" strike="noStrike">
              <a:solidFill>
                <a:srgbClr val="000000"/>
              </a:solidFill>
              <a:latin typeface="Arial"/>
            </a:endParaRPr>
          </a:p>
        </p:txBody>
      </p:sp>
      <p:sp>
        <p:nvSpPr>
          <p:cNvPr id="17" name="PlaceHolder 4"/>
          <p:cNvSpPr>
            <a:spLocks noGrp="1"/>
          </p:cNvSpPr>
          <p:nvPr>
            <p:ph type="body"/>
          </p:nvPr>
        </p:nvSpPr>
        <p:spPr>
          <a:xfrm>
            <a:off x="571680" y="575640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19" name="PlaceHolder 2"/>
          <p:cNvSpPr>
            <a:spLocks noGrp="1"/>
          </p:cNvSpPr>
          <p:nvPr>
            <p:ph type="body"/>
          </p:nvPr>
        </p:nvSpPr>
        <p:spPr>
          <a:xfrm>
            <a:off x="571680" y="1968480"/>
            <a:ext cx="5918400" cy="7251480"/>
          </a:xfrm>
          <a:prstGeom prst="rect">
            <a:avLst/>
          </a:prstGeom>
        </p:spPr>
        <p:txBody>
          <a:bodyPr lIns="0" rIns="0" tIns="0" bIns="0">
            <a:normAutofit/>
          </a:bodyPr>
          <a:p>
            <a:endParaRPr b="0" lang="en-US" sz="3600" spc="-1" strike="noStrike">
              <a:solidFill>
                <a:srgbClr val="000000"/>
              </a:solidFill>
              <a:latin typeface="Arial"/>
            </a:endParaRPr>
          </a:p>
        </p:txBody>
      </p:sp>
      <p:sp>
        <p:nvSpPr>
          <p:cNvPr id="20" name="PlaceHolder 3"/>
          <p:cNvSpPr>
            <a:spLocks noGrp="1"/>
          </p:cNvSpPr>
          <p:nvPr>
            <p:ph type="body"/>
          </p:nvPr>
        </p:nvSpPr>
        <p:spPr>
          <a:xfrm>
            <a:off x="678636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21" name="PlaceHolder 4"/>
          <p:cNvSpPr>
            <a:spLocks noGrp="1"/>
          </p:cNvSpPr>
          <p:nvPr>
            <p:ph type="body"/>
          </p:nvPr>
        </p:nvSpPr>
        <p:spPr>
          <a:xfrm>
            <a:off x="6786360" y="575640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7520" y="901800"/>
            <a:ext cx="12382200" cy="952200"/>
          </a:xfrm>
          <a:prstGeom prst="rect">
            <a:avLst/>
          </a:prstGeom>
        </p:spPr>
        <p:txBody>
          <a:bodyPr lIns="0" rIns="0" tIns="0" bIns="0" anchor="ctr"/>
          <a:p>
            <a:endParaRPr b="0" lang="en-US" sz="4200" spc="-1" strike="noStrike">
              <a:solidFill>
                <a:srgbClr val="000000"/>
              </a:solidFill>
              <a:latin typeface="Gill Sans"/>
            </a:endParaRPr>
          </a:p>
        </p:txBody>
      </p:sp>
      <p:sp>
        <p:nvSpPr>
          <p:cNvPr id="23" name="PlaceHolder 2"/>
          <p:cNvSpPr>
            <a:spLocks noGrp="1"/>
          </p:cNvSpPr>
          <p:nvPr>
            <p:ph type="body"/>
          </p:nvPr>
        </p:nvSpPr>
        <p:spPr>
          <a:xfrm>
            <a:off x="57168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24" name="PlaceHolder 3"/>
          <p:cNvSpPr>
            <a:spLocks noGrp="1"/>
          </p:cNvSpPr>
          <p:nvPr>
            <p:ph type="body"/>
          </p:nvPr>
        </p:nvSpPr>
        <p:spPr>
          <a:xfrm>
            <a:off x="6786360" y="1968480"/>
            <a:ext cx="5918400" cy="3458880"/>
          </a:xfrm>
          <a:prstGeom prst="rect">
            <a:avLst/>
          </a:prstGeom>
        </p:spPr>
        <p:txBody>
          <a:bodyPr lIns="0" rIns="0" tIns="0" bIns="0">
            <a:normAutofit/>
          </a:bodyPr>
          <a:p>
            <a:endParaRPr b="0" lang="en-US" sz="3600" spc="-1" strike="noStrike">
              <a:solidFill>
                <a:srgbClr val="000000"/>
              </a:solidFill>
              <a:latin typeface="Arial"/>
            </a:endParaRPr>
          </a:p>
        </p:txBody>
      </p:sp>
      <p:sp>
        <p:nvSpPr>
          <p:cNvPr id="25" name="PlaceHolder 4"/>
          <p:cNvSpPr>
            <a:spLocks noGrp="1"/>
          </p:cNvSpPr>
          <p:nvPr>
            <p:ph type="body"/>
          </p:nvPr>
        </p:nvSpPr>
        <p:spPr>
          <a:xfrm>
            <a:off x="571680" y="5756400"/>
            <a:ext cx="12128040" cy="3458880"/>
          </a:xfrm>
          <a:prstGeom prst="rect">
            <a:avLst/>
          </a:prstGeom>
        </p:spPr>
        <p:txBody>
          <a:bodyPr lIns="0" rIns="0" tIns="0" bIns="0">
            <a:normAutofit/>
          </a:bodyPr>
          <a:p>
            <a:endParaRPr b="0" lang="en-US" sz="36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5562720" y="9455040"/>
            <a:ext cx="1904760" cy="279000"/>
          </a:xfrm>
          <a:prstGeom prst="rect">
            <a:avLst/>
          </a:prstGeom>
          <a:noFill/>
          <a:ln>
            <a:noFill/>
          </a:ln>
        </p:spPr>
        <p:style>
          <a:lnRef idx="0"/>
          <a:fillRef idx="0"/>
          <a:effectRef idx="0"/>
          <a:fontRef idx="minor"/>
        </p:style>
        <p:txBody>
          <a:bodyPr lIns="0" rIns="0" tIns="0" bIns="0" anchor="ctr"/>
          <a:p>
            <a:pPr algn="ctr">
              <a:lnSpc>
                <a:spcPct val="100000"/>
              </a:lnSpc>
            </a:pPr>
            <a:r>
              <a:rPr b="0" lang="en-US" sz="1200" spc="-1" strike="noStrike">
                <a:solidFill>
                  <a:srgbClr val="000000"/>
                </a:solidFill>
                <a:latin typeface="Arial"/>
                <a:ea typeface="ヒラギノ角ゴ ProN W3"/>
              </a:rPr>
              <a:t>CS 6823 - Network Security</a:t>
            </a:r>
            <a:endParaRPr b="0" lang="en-US" sz="1200" spc="-1" strike="noStrike">
              <a:latin typeface="Arial"/>
            </a:endParaRPr>
          </a:p>
        </p:txBody>
      </p:sp>
      <p:pic>
        <p:nvPicPr>
          <p:cNvPr id="1" name="Picture 3" descr=""/>
          <p:cNvPicPr/>
          <p:nvPr/>
        </p:nvPicPr>
        <p:blipFill>
          <a:blip r:embed="rId2"/>
          <a:stretch/>
        </p:blipFill>
        <p:spPr>
          <a:xfrm>
            <a:off x="1440" y="0"/>
            <a:ext cx="5400720" cy="837720"/>
          </a:xfrm>
          <a:prstGeom prst="rect">
            <a:avLst/>
          </a:prstGeom>
          <a:ln w="9360">
            <a:noFill/>
          </a:ln>
        </p:spPr>
      </p:pic>
      <p:sp>
        <p:nvSpPr>
          <p:cNvPr id="2" name="PlaceHolder 2"/>
          <p:cNvSpPr>
            <a:spLocks noGrp="1"/>
          </p:cNvSpPr>
          <p:nvPr>
            <p:ph type="title"/>
          </p:nvPr>
        </p:nvSpPr>
        <p:spPr>
          <a:xfrm>
            <a:off x="1270080" y="1638360"/>
            <a:ext cx="10464480" cy="3301560"/>
          </a:xfrm>
          <a:prstGeom prst="rect">
            <a:avLst/>
          </a:prstGeom>
        </p:spPr>
        <p:txBody>
          <a:bodyPr lIns="50760" rIns="50760" tIns="50760" bIns="50760" anchor="b"/>
          <a:p>
            <a:pPr algn="ctr">
              <a:lnSpc>
                <a:spcPct val="100000"/>
              </a:lnSpc>
            </a:pPr>
            <a:r>
              <a:rPr b="0" i="1" lang="en-US" sz="8400" spc="-1" strike="noStrike">
                <a:solidFill>
                  <a:srgbClr val="000000"/>
                </a:solidFill>
                <a:latin typeface="Arial"/>
                <a:ea typeface="ヒラギノ角ゴ ProN W3"/>
              </a:rPr>
              <a:t>Click to edit Master title style</a:t>
            </a:r>
            <a:endParaRPr b="0" lang="en-US" sz="8400" spc="-1" strike="noStrike">
              <a:solidFill>
                <a:srgbClr val="000000"/>
              </a:solidFill>
              <a:latin typeface="Gill Sans"/>
            </a:endParaRPr>
          </a:p>
        </p:txBody>
      </p:sp>
      <p:sp>
        <p:nvSpPr>
          <p:cNvPr id="3" name="PlaceHolder 3"/>
          <p:cNvSpPr>
            <a:spLocks noGrp="1"/>
          </p:cNvSpPr>
          <p:nvPr>
            <p:ph type="body"/>
          </p:nvPr>
        </p:nvSpPr>
        <p:spPr>
          <a:xfrm>
            <a:off x="1270080" y="5029200"/>
            <a:ext cx="10464480" cy="1130040"/>
          </a:xfrm>
          <a:prstGeom prst="rect">
            <a:avLst/>
          </a:prstGeom>
        </p:spPr>
        <p:txBody>
          <a:bodyPr lIns="50760" rIns="50760" tIns="50760" bIns="50760"/>
          <a:p>
            <a:pPr marL="343080" indent="-342720" algn="ctr">
              <a:lnSpc>
                <a:spcPct val="100000"/>
              </a:lnSpc>
            </a:pPr>
            <a:r>
              <a:rPr b="0" lang="en-US" sz="3600" spc="-1" strike="noStrike">
                <a:solidFill>
                  <a:srgbClr val="000000"/>
                </a:solidFill>
                <a:latin typeface="Arial"/>
                <a:ea typeface="ヒラギノ角ゴ ProN W3"/>
              </a:rPr>
              <a:t>Click to edit Master text styles</a:t>
            </a:r>
            <a:endParaRPr b="0" lang="en-US" sz="3600" spc="-1" strike="noStrike">
              <a:solidFill>
                <a:srgbClr val="000000"/>
              </a:solidFill>
              <a:latin typeface="Arial"/>
            </a:endParaRPr>
          </a:p>
          <a:p>
            <a:pPr marL="743040" indent="-285480" algn="ctr">
              <a:lnSpc>
                <a:spcPct val="100000"/>
              </a:lnSpc>
            </a:pPr>
            <a:r>
              <a:rPr b="0" lang="en-US" sz="3600" spc="-1" strike="noStrike">
                <a:solidFill>
                  <a:srgbClr val="000000"/>
                </a:solidFill>
                <a:latin typeface="Arial"/>
                <a:ea typeface="ヒラギノ角ゴ ProN W3"/>
              </a:rPr>
              <a:t>Second level</a:t>
            </a:r>
            <a:endParaRPr b="0" lang="en-US" sz="3600" spc="-1" strike="noStrike">
              <a:solidFill>
                <a:srgbClr val="000000"/>
              </a:solidFill>
              <a:latin typeface="Arial"/>
            </a:endParaRPr>
          </a:p>
          <a:p>
            <a:pPr marL="1143000" indent="-228240" algn="ctr">
              <a:lnSpc>
                <a:spcPct val="100000"/>
              </a:lnSpc>
            </a:pPr>
            <a:r>
              <a:rPr b="0" lang="en-US" sz="3600" spc="-1" strike="noStrike">
                <a:solidFill>
                  <a:srgbClr val="000000"/>
                </a:solidFill>
                <a:latin typeface="Arial"/>
                <a:ea typeface="ヒラギノ角ゴ ProN W3"/>
              </a:rPr>
              <a:t>Third level</a:t>
            </a:r>
            <a:endParaRPr b="0" lang="en-US" sz="3600" spc="-1" strike="noStrike">
              <a:solidFill>
                <a:srgbClr val="000000"/>
              </a:solidFill>
              <a:latin typeface="Arial"/>
            </a:endParaRPr>
          </a:p>
          <a:p>
            <a:pPr marL="1600200" indent="-228240" algn="ctr">
              <a:lnSpc>
                <a:spcPct val="100000"/>
              </a:lnSpc>
            </a:pPr>
            <a:r>
              <a:rPr b="0" lang="en-US" sz="3600" spc="-1" strike="noStrike">
                <a:solidFill>
                  <a:srgbClr val="000000"/>
                </a:solidFill>
                <a:latin typeface="Arial"/>
                <a:ea typeface="ヒラギノ角ゴ ProN W3"/>
              </a:rPr>
              <a:t>Fourth level</a:t>
            </a:r>
            <a:endParaRPr b="0" lang="en-US" sz="3600" spc="-1" strike="noStrike">
              <a:solidFill>
                <a:srgbClr val="000000"/>
              </a:solidFill>
              <a:latin typeface="Arial"/>
            </a:endParaRPr>
          </a:p>
          <a:p>
            <a:pPr marL="2057400" indent="-228240" algn="ctr">
              <a:lnSpc>
                <a:spcPct val="100000"/>
              </a:lnSpc>
            </a:pPr>
            <a:r>
              <a:rPr b="0" lang="en-US" sz="3600" spc="-1" strike="noStrike">
                <a:solidFill>
                  <a:srgbClr val="000000"/>
                </a:solidFill>
                <a:latin typeface="Arial"/>
                <a:ea typeface="ヒラギノ角ゴ ProN W3"/>
              </a:rPr>
              <a:t>Fifth level</a:t>
            </a:r>
            <a:endParaRPr b="0" lang="en-US" sz="3600" spc="-1" strike="noStrike">
              <a:solidFill>
                <a:srgbClr val="000000"/>
              </a:solidFill>
              <a:latin typeface="Arial"/>
            </a:endParaRPr>
          </a:p>
        </p:txBody>
      </p:sp>
      <p:sp>
        <p:nvSpPr>
          <p:cNvPr id="4" name="PlaceHolder 4"/>
          <p:cNvSpPr>
            <a:spLocks noGrp="1"/>
          </p:cNvSpPr>
          <p:nvPr>
            <p:ph type="sldNum"/>
          </p:nvPr>
        </p:nvSpPr>
        <p:spPr>
          <a:xfrm>
            <a:off x="12725280" y="9461520"/>
            <a:ext cx="266400" cy="279000"/>
          </a:xfrm>
          <a:prstGeom prst="rect">
            <a:avLst/>
          </a:prstGeom>
        </p:spPr>
        <p:txBody>
          <a:bodyPr/>
          <a:p>
            <a:pPr algn="ctr">
              <a:lnSpc>
                <a:spcPct val="100000"/>
              </a:lnSpc>
            </a:pPr>
            <a:fld id="{8134E98B-4B04-43C2-9F9F-96E8A6BB51D5}" type="slidenum">
              <a:rPr b="0" lang="en-US" sz="1200" spc="-1" strike="noStrike">
                <a:solidFill>
                  <a:srgbClr val="000000"/>
                </a:solidFill>
                <a:latin typeface="Arial"/>
                <a:ea typeface="ヒラギノ角ゴ ProN W3"/>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5562720" y="9455040"/>
            <a:ext cx="1904760" cy="279000"/>
          </a:xfrm>
          <a:prstGeom prst="rect">
            <a:avLst/>
          </a:prstGeom>
          <a:noFill/>
          <a:ln>
            <a:noFill/>
          </a:ln>
        </p:spPr>
        <p:style>
          <a:lnRef idx="0"/>
          <a:fillRef idx="0"/>
          <a:effectRef idx="0"/>
          <a:fontRef idx="minor"/>
        </p:style>
        <p:txBody>
          <a:bodyPr lIns="0" rIns="0" tIns="0" bIns="0" anchor="ctr"/>
          <a:p>
            <a:pPr algn="ctr">
              <a:lnSpc>
                <a:spcPct val="100000"/>
              </a:lnSpc>
            </a:pPr>
            <a:r>
              <a:rPr b="0" lang="en-US" sz="1200" spc="-1" strike="noStrike">
                <a:solidFill>
                  <a:srgbClr val="000000"/>
                </a:solidFill>
                <a:latin typeface="Arial"/>
                <a:ea typeface="ヒラギノ角ゴ ProN W3"/>
              </a:rPr>
              <a:t>CS 6823 - Network Security</a:t>
            </a:r>
            <a:endParaRPr b="0" lang="en-US" sz="1200" spc="-1" strike="noStrike">
              <a:latin typeface="Arial"/>
            </a:endParaRPr>
          </a:p>
        </p:txBody>
      </p:sp>
      <p:pic>
        <p:nvPicPr>
          <p:cNvPr id="42" name="Picture 3" descr=""/>
          <p:cNvPicPr/>
          <p:nvPr/>
        </p:nvPicPr>
        <p:blipFill>
          <a:blip r:embed="rId2"/>
          <a:stretch/>
        </p:blipFill>
        <p:spPr>
          <a:xfrm>
            <a:off x="1440" y="0"/>
            <a:ext cx="5400720" cy="837720"/>
          </a:xfrm>
          <a:prstGeom prst="rect">
            <a:avLst/>
          </a:prstGeom>
          <a:ln w="9360">
            <a:noFill/>
          </a:ln>
        </p:spPr>
      </p:pic>
      <p:sp>
        <p:nvSpPr>
          <p:cNvPr id="43" name="PlaceHolder 2"/>
          <p:cNvSpPr>
            <a:spLocks noGrp="1"/>
          </p:cNvSpPr>
          <p:nvPr>
            <p:ph type="title"/>
          </p:nvPr>
        </p:nvSpPr>
        <p:spPr>
          <a:xfrm>
            <a:off x="317520" y="901800"/>
            <a:ext cx="12382200" cy="952200"/>
          </a:xfrm>
          <a:prstGeom prst="rect">
            <a:avLst/>
          </a:prstGeom>
        </p:spPr>
        <p:txBody>
          <a:bodyPr lIns="50760" rIns="50760" tIns="50760" bIns="50760" anchor="b"/>
          <a:p>
            <a:pPr>
              <a:lnSpc>
                <a:spcPct val="100000"/>
              </a:lnSpc>
            </a:pPr>
            <a:r>
              <a:rPr b="0" lang="en-US" sz="4000" spc="-1" strike="noStrike">
                <a:solidFill>
                  <a:srgbClr val="000000"/>
                </a:solidFill>
                <a:latin typeface="Arial"/>
                <a:ea typeface="ヒラギノ角ゴ ProN W3"/>
              </a:rPr>
              <a:t>Click to edit Master title style</a:t>
            </a:r>
            <a:endParaRPr b="0" lang="en-US" sz="4000" spc="-1" strike="noStrike">
              <a:solidFill>
                <a:srgbClr val="000000"/>
              </a:solidFill>
              <a:latin typeface="Gill Sans"/>
            </a:endParaRPr>
          </a:p>
        </p:txBody>
      </p:sp>
      <p:sp>
        <p:nvSpPr>
          <p:cNvPr id="44" name="PlaceHolder 3"/>
          <p:cNvSpPr>
            <a:spLocks noGrp="1"/>
          </p:cNvSpPr>
          <p:nvPr>
            <p:ph type="body"/>
          </p:nvPr>
        </p:nvSpPr>
        <p:spPr>
          <a:xfrm>
            <a:off x="571680" y="1968480"/>
            <a:ext cx="12128040" cy="7251480"/>
          </a:xfrm>
          <a:prstGeom prst="rect">
            <a:avLst/>
          </a:prstGeom>
        </p:spPr>
        <p:txBody>
          <a:bodyPr lIns="50760" rIns="50760" tIns="50760" bIns="50760"/>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Click to edit Master text styles</a:t>
            </a:r>
            <a:endParaRPr b="0" lang="en-US" sz="3600" spc="-1" strike="noStrike">
              <a:solidFill>
                <a:srgbClr val="000000"/>
              </a:solidFill>
              <a:latin typeface="Arial"/>
            </a:endParaRPr>
          </a:p>
          <a:p>
            <a:pPr lvl="1" marL="279360" indent="17784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Second level</a:t>
            </a:r>
            <a:endParaRPr b="0" lang="en-US" sz="3600" spc="-1" strike="noStrike">
              <a:solidFill>
                <a:srgbClr val="000000"/>
              </a:solidFill>
              <a:latin typeface="Arial"/>
            </a:endParaRPr>
          </a:p>
          <a:p>
            <a:pPr lvl="2" marL="660240" indent="25416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Third level</a:t>
            </a:r>
            <a:endParaRPr b="0" lang="en-US" sz="3600" spc="-1" strike="noStrike">
              <a:solidFill>
                <a:srgbClr val="000000"/>
              </a:solidFill>
              <a:latin typeface="Arial"/>
            </a:endParaRPr>
          </a:p>
          <a:p>
            <a:pPr lvl="3" marL="965160" indent="40644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Fourth level</a:t>
            </a:r>
            <a:endParaRPr b="0" lang="en-US" sz="3600" spc="-1" strike="noStrike">
              <a:solidFill>
                <a:srgbClr val="000000"/>
              </a:solidFill>
              <a:latin typeface="Arial"/>
            </a:endParaRPr>
          </a:p>
          <a:p>
            <a:pPr lvl="4" marL="1231920" indent="59688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Fifth level</a:t>
            </a:r>
            <a:endParaRPr b="0" lang="en-US" sz="3600" spc="-1" strike="noStrike">
              <a:solidFill>
                <a:srgbClr val="000000"/>
              </a:solidFill>
              <a:latin typeface="Arial"/>
            </a:endParaRPr>
          </a:p>
        </p:txBody>
      </p:sp>
      <p:sp>
        <p:nvSpPr>
          <p:cNvPr id="45" name="PlaceHolder 4"/>
          <p:cNvSpPr>
            <a:spLocks noGrp="1"/>
          </p:cNvSpPr>
          <p:nvPr>
            <p:ph type="sldNum"/>
          </p:nvPr>
        </p:nvSpPr>
        <p:spPr>
          <a:xfrm>
            <a:off x="12725280" y="9461520"/>
            <a:ext cx="266400" cy="279000"/>
          </a:xfrm>
          <a:prstGeom prst="rect">
            <a:avLst/>
          </a:prstGeom>
        </p:spPr>
        <p:txBody>
          <a:bodyPr/>
          <a:p>
            <a:pPr algn="ctr">
              <a:lnSpc>
                <a:spcPct val="100000"/>
              </a:lnSpc>
            </a:pPr>
            <a:fld id="{01C45F9A-D916-42A1-BD5A-99DEC571002A}" type="slidenum">
              <a:rPr b="0" lang="en-US" sz="1200" spc="-1" strike="noStrike">
                <a:solidFill>
                  <a:srgbClr val="000000"/>
                </a:solidFill>
                <a:latin typeface="Arial"/>
                <a:ea typeface="ヒラギノ角ゴ ProN W3"/>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5562720" y="9455040"/>
            <a:ext cx="1904760" cy="279000"/>
          </a:xfrm>
          <a:prstGeom prst="rect">
            <a:avLst/>
          </a:prstGeom>
          <a:noFill/>
          <a:ln>
            <a:noFill/>
          </a:ln>
        </p:spPr>
        <p:style>
          <a:lnRef idx="0"/>
          <a:fillRef idx="0"/>
          <a:effectRef idx="0"/>
          <a:fontRef idx="minor"/>
        </p:style>
        <p:txBody>
          <a:bodyPr lIns="0" rIns="0" tIns="0" bIns="0" anchor="ctr"/>
          <a:p>
            <a:pPr algn="ctr">
              <a:lnSpc>
                <a:spcPct val="100000"/>
              </a:lnSpc>
            </a:pPr>
            <a:r>
              <a:rPr b="0" lang="en-US" sz="1200" spc="-1" strike="noStrike">
                <a:solidFill>
                  <a:srgbClr val="000000"/>
                </a:solidFill>
                <a:latin typeface="Gill Sans"/>
                <a:ea typeface="ヒラギノ角ゴ ProN W3"/>
              </a:rPr>
              <a:t>CS 6823 - Network Security</a:t>
            </a:r>
            <a:endParaRPr b="0" lang="en-US" sz="1200" spc="-1" strike="noStrike">
              <a:latin typeface="Arial"/>
            </a:endParaRPr>
          </a:p>
        </p:txBody>
      </p:sp>
      <p:pic>
        <p:nvPicPr>
          <p:cNvPr id="83" name="Picture 3" descr=""/>
          <p:cNvPicPr/>
          <p:nvPr/>
        </p:nvPicPr>
        <p:blipFill>
          <a:blip r:embed="rId2"/>
          <a:stretch/>
        </p:blipFill>
        <p:spPr>
          <a:xfrm>
            <a:off x="1440" y="0"/>
            <a:ext cx="5400720" cy="837720"/>
          </a:xfrm>
          <a:prstGeom prst="rect">
            <a:avLst/>
          </a:prstGeom>
          <a:ln w="9360">
            <a:noFill/>
          </a:ln>
        </p:spPr>
      </p:pic>
      <p:sp>
        <p:nvSpPr>
          <p:cNvPr id="84" name="PlaceHolder 2"/>
          <p:cNvSpPr>
            <a:spLocks noGrp="1"/>
          </p:cNvSpPr>
          <p:nvPr>
            <p:ph type="title"/>
          </p:nvPr>
        </p:nvSpPr>
        <p:spPr>
          <a:xfrm>
            <a:off x="650880" y="390600"/>
            <a:ext cx="11702520" cy="1625400"/>
          </a:xfrm>
          <a:prstGeom prst="rect">
            <a:avLst/>
          </a:prstGeom>
        </p:spPr>
        <p:txBody>
          <a:bodyPr lIns="90000" rIns="90000" tIns="45000" bIns="45000"/>
          <a:p>
            <a:pPr algn="ctr">
              <a:lnSpc>
                <a:spcPct val="100000"/>
              </a:lnSpc>
            </a:pPr>
            <a:r>
              <a:rPr b="0" i="1" lang="en-US" sz="8400" spc="-1" strike="noStrike">
                <a:solidFill>
                  <a:srgbClr val="000000"/>
                </a:solidFill>
                <a:latin typeface="Gill Sans"/>
                <a:ea typeface="ヒラギノ角ゴ ProN W3"/>
              </a:rPr>
              <a:t>Click to edit Master title style</a:t>
            </a:r>
            <a:endParaRPr b="0" lang="en-US" sz="8400" spc="-1" strike="noStrike">
              <a:solidFill>
                <a:srgbClr val="000000"/>
              </a:solidFill>
              <a:latin typeface="Gill Sans"/>
            </a:endParaRPr>
          </a:p>
        </p:txBody>
      </p:sp>
      <p:sp>
        <p:nvSpPr>
          <p:cNvPr id="85" name="PlaceHolder 3"/>
          <p:cNvSpPr>
            <a:spLocks noGrp="1"/>
          </p:cNvSpPr>
          <p:nvPr>
            <p:ph type="body"/>
          </p:nvPr>
        </p:nvSpPr>
        <p:spPr>
          <a:xfrm>
            <a:off x="650880" y="2276640"/>
            <a:ext cx="11702520" cy="6435360"/>
          </a:xfrm>
          <a:prstGeom prst="rect">
            <a:avLst/>
          </a:prstGeom>
        </p:spPr>
        <p:txBody>
          <a:bodyPr lIns="90000" rIns="90000" tIns="45000" bIns="45000"/>
          <a:p>
            <a:pPr marL="343080" indent="-342720" algn="ctr">
              <a:lnSpc>
                <a:spcPct val="100000"/>
              </a:lnSpc>
            </a:pPr>
            <a:r>
              <a:rPr b="0" lang="en-US" sz="3600" spc="-1" strike="noStrike">
                <a:solidFill>
                  <a:srgbClr val="000000"/>
                </a:solidFill>
                <a:latin typeface="Gill Sans"/>
                <a:ea typeface="ヒラギノ角ゴ ProN W3"/>
              </a:rPr>
              <a:t>Click to edit Master text styles</a:t>
            </a:r>
            <a:endParaRPr b="0" lang="en-US" sz="3600" spc="-1" strike="noStrike">
              <a:solidFill>
                <a:srgbClr val="000000"/>
              </a:solidFill>
              <a:latin typeface="Gill Sans"/>
            </a:endParaRPr>
          </a:p>
          <a:p>
            <a:pPr marL="743040" indent="-285480" algn="ctr">
              <a:lnSpc>
                <a:spcPct val="100000"/>
              </a:lnSpc>
            </a:pPr>
            <a:r>
              <a:rPr b="0" lang="en-US" sz="3600" spc="-1" strike="noStrike">
                <a:solidFill>
                  <a:srgbClr val="000000"/>
                </a:solidFill>
                <a:latin typeface="Gill Sans"/>
                <a:ea typeface="ヒラギノ角ゴ ProN W3"/>
              </a:rPr>
              <a:t>Second level</a:t>
            </a:r>
            <a:endParaRPr b="0" lang="en-US" sz="3600" spc="-1" strike="noStrike">
              <a:solidFill>
                <a:srgbClr val="000000"/>
              </a:solidFill>
              <a:latin typeface="Gill Sans"/>
            </a:endParaRPr>
          </a:p>
          <a:p>
            <a:pPr marL="1143000" indent="-228240" algn="ctr">
              <a:lnSpc>
                <a:spcPct val="100000"/>
              </a:lnSpc>
            </a:pPr>
            <a:r>
              <a:rPr b="0" lang="en-US" sz="3600" spc="-1" strike="noStrike">
                <a:solidFill>
                  <a:srgbClr val="000000"/>
                </a:solidFill>
                <a:latin typeface="Gill Sans"/>
                <a:ea typeface="ヒラギノ角ゴ ProN W3"/>
              </a:rPr>
              <a:t>Third level</a:t>
            </a:r>
            <a:endParaRPr b="0" lang="en-US" sz="3600" spc="-1" strike="noStrike">
              <a:solidFill>
                <a:srgbClr val="000000"/>
              </a:solidFill>
              <a:latin typeface="Gill Sans"/>
            </a:endParaRPr>
          </a:p>
          <a:p>
            <a:pPr marL="1600200" indent="-228240" algn="ctr">
              <a:lnSpc>
                <a:spcPct val="100000"/>
              </a:lnSpc>
            </a:pPr>
            <a:r>
              <a:rPr b="0" lang="en-US" sz="3600" spc="-1" strike="noStrike">
                <a:solidFill>
                  <a:srgbClr val="000000"/>
                </a:solidFill>
                <a:latin typeface="Gill Sans"/>
                <a:ea typeface="ヒラギノ角ゴ ProN W3"/>
              </a:rPr>
              <a:t>Fourth level</a:t>
            </a:r>
            <a:endParaRPr b="0" lang="en-US" sz="3600" spc="-1" strike="noStrike">
              <a:solidFill>
                <a:srgbClr val="000000"/>
              </a:solidFill>
              <a:latin typeface="Gill Sans"/>
            </a:endParaRPr>
          </a:p>
          <a:p>
            <a:pPr marL="2057400" indent="-228240" algn="ctr">
              <a:lnSpc>
                <a:spcPct val="100000"/>
              </a:lnSpc>
            </a:pPr>
            <a:r>
              <a:rPr b="0" lang="en-US" sz="3600" spc="-1" strike="noStrike">
                <a:solidFill>
                  <a:srgbClr val="000000"/>
                </a:solidFill>
                <a:latin typeface="Gill Sans"/>
                <a:ea typeface="ヒラギノ角ゴ ProN W3"/>
              </a:rPr>
              <a:t>Fifth level</a:t>
            </a:r>
            <a:endParaRPr b="0" lang="en-US" sz="3600" spc="-1" strike="noStrike">
              <a:solidFill>
                <a:srgbClr val="000000"/>
              </a:solidFill>
              <a:latin typeface="Gill Sans"/>
            </a:endParaRPr>
          </a:p>
        </p:txBody>
      </p:sp>
      <p:sp>
        <p:nvSpPr>
          <p:cNvPr id="86" name="PlaceHolder 4"/>
          <p:cNvSpPr>
            <a:spLocks noGrp="1"/>
          </p:cNvSpPr>
          <p:nvPr>
            <p:ph type="sldNum"/>
          </p:nvPr>
        </p:nvSpPr>
        <p:spPr>
          <a:xfrm>
            <a:off x="12725280" y="9461520"/>
            <a:ext cx="266400" cy="279000"/>
          </a:xfrm>
          <a:prstGeom prst="rect">
            <a:avLst/>
          </a:prstGeom>
        </p:spPr>
        <p:txBody>
          <a:bodyPr/>
          <a:p>
            <a:pPr algn="ctr">
              <a:lnSpc>
                <a:spcPct val="100000"/>
              </a:lnSpc>
            </a:pPr>
            <a:fld id="{08A95CA8-4635-4601-A2E0-D0207D437C4C}"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5.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hyperlink" Target="https://engineering.nyu.edu/academics/code-of-conduct/academic-dishonesty" TargetMode="External"/><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newclasses.nyu.edu/access/calendar/ical/ns_su2019.ics" TargetMode="External"/><Relationship Id="rId2" Type="http://schemas.openxmlformats.org/officeDocument/2006/relationships/hyperlink" Target="https://vital.engineering.nyu.edu/vital/"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newclasses.nyu.edu/" TargetMode="External"/><Relationship Id="rId2" Type="http://schemas.openxmlformats.org/officeDocument/2006/relationships/hyperlink" Target="https://vital.engineering.nyu.edu/vital/" TargetMode="External"/><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vital.engineering.nyu.edu/vital/" TargetMode="External"/><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270080" y="1638360"/>
            <a:ext cx="10464480" cy="3301560"/>
          </a:xfrm>
          <a:prstGeom prst="rect">
            <a:avLst/>
          </a:prstGeom>
          <a:noFill/>
          <a:ln>
            <a:noFill/>
          </a:ln>
        </p:spPr>
        <p:txBody>
          <a:bodyPr lIns="50760" rIns="50760" tIns="50760" bIns="50760" anchor="b"/>
          <a:p>
            <a:pPr algn="ctr">
              <a:lnSpc>
                <a:spcPct val="100000"/>
              </a:lnSpc>
            </a:pPr>
            <a:r>
              <a:rPr b="1" lang="en-US" sz="8400" spc="-1" strike="noStrike">
                <a:solidFill>
                  <a:srgbClr val="000000"/>
                </a:solidFill>
                <a:latin typeface="Arial"/>
                <a:ea typeface="ヒラギノ角ゴ ProN W3"/>
              </a:rPr>
              <a:t>Network Security</a:t>
            </a:r>
            <a:endParaRPr b="0" lang="en-US" sz="8400" spc="-1" strike="noStrike">
              <a:solidFill>
                <a:srgbClr val="000000"/>
              </a:solidFill>
              <a:latin typeface="Gill Sans"/>
            </a:endParaRPr>
          </a:p>
        </p:txBody>
      </p:sp>
      <p:sp>
        <p:nvSpPr>
          <p:cNvPr id="130" name="TextShape 2"/>
          <p:cNvSpPr txBox="1"/>
          <p:nvPr/>
        </p:nvSpPr>
        <p:spPr>
          <a:xfrm>
            <a:off x="1270080" y="5029200"/>
            <a:ext cx="10464480" cy="3301560"/>
          </a:xfrm>
          <a:prstGeom prst="rect">
            <a:avLst/>
          </a:prstGeom>
          <a:noFill/>
          <a:ln>
            <a:noFill/>
          </a:ln>
        </p:spPr>
        <p:txBody>
          <a:bodyPr lIns="50760" rIns="50760" tIns="50760" bIns="50760"/>
          <a:p>
            <a:pPr algn="ctr">
              <a:lnSpc>
                <a:spcPct val="100000"/>
              </a:lnSpc>
            </a:pPr>
            <a:r>
              <a:rPr b="0" lang="en-US" sz="3600" spc="-1" strike="noStrike">
                <a:solidFill>
                  <a:srgbClr val="000000"/>
                </a:solidFill>
                <a:latin typeface="Arial"/>
                <a:ea typeface="ヒラギノ角ゴ ProN W3"/>
              </a:rPr>
              <a:t>CS 6823 - Lecture 0</a:t>
            </a:r>
            <a:endParaRPr b="0" lang="en-US" sz="3600" spc="-1" strike="noStrike">
              <a:solidFill>
                <a:srgbClr val="000000"/>
              </a:solidFill>
              <a:latin typeface="Arial"/>
            </a:endParaRPr>
          </a:p>
          <a:p>
            <a:pPr algn="ctr">
              <a:lnSpc>
                <a:spcPct val="100000"/>
              </a:lnSpc>
            </a:pPr>
            <a:r>
              <a:rPr b="0" lang="en-US" sz="3600" spc="-1" strike="noStrike">
                <a:solidFill>
                  <a:srgbClr val="000000"/>
                </a:solidFill>
                <a:latin typeface="Arial"/>
                <a:ea typeface="ヒラギノ角ゴ ProN W3"/>
              </a:rPr>
              <a:t>Introduction, Expectations, and Policies</a:t>
            </a:r>
            <a:endParaRPr b="0" lang="en-US" sz="3600" spc="-1" strike="noStrike">
              <a:solidFill>
                <a:srgbClr val="000000"/>
              </a:solidFill>
              <a:latin typeface="Arial"/>
            </a:endParaRPr>
          </a:p>
          <a:p>
            <a:pPr algn="ctr">
              <a:lnSpc>
                <a:spcPct val="100000"/>
              </a:lnSpc>
            </a:pPr>
            <a:endParaRPr b="0" lang="en-US" sz="3600" spc="-1" strike="noStrike">
              <a:solidFill>
                <a:srgbClr val="000000"/>
              </a:solidFill>
              <a:latin typeface="Arial"/>
            </a:endParaRPr>
          </a:p>
          <a:p>
            <a:pPr algn="ctr">
              <a:lnSpc>
                <a:spcPct val="100000"/>
              </a:lnSpc>
            </a:pPr>
            <a:r>
              <a:rPr b="0" lang="en-US" sz="2400" spc="-1" strike="noStrike">
                <a:solidFill>
                  <a:srgbClr val="000000"/>
                </a:solidFill>
                <a:latin typeface="Arial"/>
                <a:ea typeface="ヒラギノ角ゴ ProN W3"/>
              </a:rPr>
              <a:t>Phillip Mak</a:t>
            </a:r>
            <a:endParaRPr b="0" lang="en-US" sz="2400" spc="-1" strike="noStrike">
              <a:solidFill>
                <a:srgbClr val="000000"/>
              </a:solidFill>
              <a:latin typeface="Arial"/>
            </a:endParaRPr>
          </a:p>
          <a:p>
            <a:pPr algn="ctr">
              <a:lnSpc>
                <a:spcPct val="100000"/>
              </a:lnSpc>
            </a:pPr>
            <a:r>
              <a:rPr b="0" lang="en-US" sz="2400" spc="-1" strike="noStrike">
                <a:solidFill>
                  <a:srgbClr val="000000"/>
                </a:solidFill>
                <a:latin typeface="Arial"/>
                <a:ea typeface="ヒラギノ角ゴ ProN W3"/>
              </a:rPr>
              <a:t>pmak@nyu.edu</a:t>
            </a:r>
            <a:endParaRPr b="0" lang="en-US" sz="24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2725280" y="9461520"/>
            <a:ext cx="266400" cy="279000"/>
          </a:xfrm>
          <a:prstGeom prst="rect">
            <a:avLst/>
          </a:prstGeom>
          <a:noFill/>
          <a:ln w="9360">
            <a:noFill/>
          </a:ln>
        </p:spPr>
        <p:txBody>
          <a:bodyPr/>
          <a:p>
            <a:pPr algn="ctr">
              <a:lnSpc>
                <a:spcPct val="100000"/>
              </a:lnSpc>
            </a:pPr>
            <a:fld id="{6E7FCCDE-E6CB-473C-85B1-BBF581DE75D8}"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
        <p:nvSpPr>
          <p:cNvPr id="155" name="TextShape 2"/>
          <p:cNvSpPr txBox="1"/>
          <p:nvPr/>
        </p:nvSpPr>
        <p:spPr>
          <a:xfrm>
            <a:off x="317520" y="901800"/>
            <a:ext cx="12382200" cy="952200"/>
          </a:xfrm>
          <a:prstGeom prst="rect">
            <a:avLst/>
          </a:prstGeom>
          <a:noFill/>
          <a:ln>
            <a:noFill/>
          </a:ln>
        </p:spPr>
        <p:txBody>
          <a:bodyPr lIns="50760" rIns="50760" tIns="50760" bIns="50760" anchor="b"/>
          <a:p>
            <a:pPr>
              <a:lnSpc>
                <a:spcPct val="100000"/>
              </a:lnSpc>
            </a:pPr>
            <a:r>
              <a:rPr b="0" lang="en-US" sz="4000" spc="-1" strike="noStrike">
                <a:solidFill>
                  <a:srgbClr val="000000"/>
                </a:solidFill>
                <a:latin typeface="Arial"/>
                <a:ea typeface="ヒラギノ角ゴ ProN W3"/>
              </a:rPr>
              <a:t>Textbook</a:t>
            </a:r>
            <a:endParaRPr b="0" lang="en-US" sz="4000" spc="-1" strike="noStrike">
              <a:solidFill>
                <a:srgbClr val="000000"/>
              </a:solidFill>
              <a:latin typeface="Gill Sans"/>
            </a:endParaRPr>
          </a:p>
        </p:txBody>
      </p:sp>
      <p:sp>
        <p:nvSpPr>
          <p:cNvPr id="156" name="TextShape 3"/>
          <p:cNvSpPr txBox="1"/>
          <p:nvPr/>
        </p:nvSpPr>
        <p:spPr>
          <a:xfrm>
            <a:off x="444600" y="2133720"/>
            <a:ext cx="12128040" cy="7251480"/>
          </a:xfrm>
          <a:prstGeom prst="rect">
            <a:avLst/>
          </a:prstGeom>
          <a:noFill/>
          <a:ln>
            <a:noFill/>
          </a:ln>
        </p:spPr>
        <p:txBody>
          <a:bodyPr lIns="50760" rIns="50760" tIns="50760" bIns="50760"/>
          <a:p>
            <a:pPr>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No textbook assigned.</a:t>
            </a:r>
            <a:endParaRPr b="0" lang="en-US" sz="3600" spc="-1" strike="noStrike">
              <a:solidFill>
                <a:srgbClr val="000000"/>
              </a:solidFill>
              <a:latin typeface="Arial"/>
            </a:endParaRPr>
          </a:p>
          <a:p>
            <a:pPr>
              <a:lnSpc>
                <a:spcPct val="100000"/>
              </a:lnSpc>
            </a:pPr>
            <a:endParaRPr b="0" lang="en-US" sz="3600" spc="-1" strike="noStrike">
              <a:solidFill>
                <a:srgbClr val="000000"/>
              </a:solidFill>
              <a:latin typeface="Arial"/>
            </a:endParaRPr>
          </a:p>
          <a:p>
            <a:pPr>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Rather than a textbook, reading materials (such as URLs, papers, news articles) will be regularly assigned and posted on NYU Classes.</a:t>
            </a:r>
            <a:endParaRPr b="0" lang="en-US" sz="3600" spc="-1" strike="noStrike">
              <a:solidFill>
                <a:srgbClr val="000000"/>
              </a:solidFill>
              <a:latin typeface="Arial"/>
            </a:endParaRPr>
          </a:p>
          <a:p>
            <a:pPr>
              <a:lnSpc>
                <a:spcPct val="100000"/>
              </a:lnSpc>
            </a:pPr>
            <a:endParaRPr b="0" lang="en-US" sz="3600" spc="-1" strike="noStrike">
              <a:solidFill>
                <a:srgbClr val="000000"/>
              </a:solidFill>
              <a:latin typeface="Arial"/>
            </a:endParaRPr>
          </a:p>
          <a:p>
            <a:pPr>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Material from these sources are fair game for exams even if the material is not covered in class</a:t>
            </a:r>
            <a:endParaRPr b="0" lang="en-US" sz="3600" spc="-1" strike="noStrike">
              <a:solidFill>
                <a:srgbClr val="000000"/>
              </a:solidFill>
              <a:latin typeface="Arial"/>
            </a:endParaRPr>
          </a:p>
        </p:txBody>
      </p:sp>
    </p:spTree>
  </p:cSld>
  <p:transition spd="med">
    <p:dissolve/>
  </p:transition>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12725280" y="9461520"/>
            <a:ext cx="266400" cy="279000"/>
          </a:xfrm>
          <a:prstGeom prst="rect">
            <a:avLst/>
          </a:prstGeom>
          <a:noFill/>
          <a:ln w="9360">
            <a:noFill/>
          </a:ln>
        </p:spPr>
        <p:txBody>
          <a:bodyPr/>
          <a:p>
            <a:pPr algn="ctr">
              <a:lnSpc>
                <a:spcPct val="100000"/>
              </a:lnSpc>
            </a:pPr>
            <a:fld id="{A1B0E24A-7AF4-4E3A-A00C-FFBC940E64D7}"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
        <p:nvSpPr>
          <p:cNvPr id="158" name="TextShape 2"/>
          <p:cNvSpPr txBox="1"/>
          <p:nvPr/>
        </p:nvSpPr>
        <p:spPr>
          <a:xfrm>
            <a:off x="317520" y="901800"/>
            <a:ext cx="12382200" cy="952200"/>
          </a:xfrm>
          <a:prstGeom prst="rect">
            <a:avLst/>
          </a:prstGeom>
          <a:noFill/>
          <a:ln>
            <a:noFill/>
          </a:ln>
        </p:spPr>
        <p:txBody>
          <a:bodyPr lIns="50760" rIns="50760" tIns="50760" bIns="50760" anchor="b"/>
          <a:p>
            <a:pPr>
              <a:lnSpc>
                <a:spcPct val="100000"/>
              </a:lnSpc>
            </a:pPr>
            <a:r>
              <a:rPr b="0" lang="en-US" sz="4000" spc="-1" strike="noStrike">
                <a:solidFill>
                  <a:srgbClr val="000000"/>
                </a:solidFill>
                <a:latin typeface="Arial"/>
                <a:ea typeface="ヒラギノ角ゴ ProN W3"/>
              </a:rPr>
              <a:t>Prerequisites</a:t>
            </a:r>
            <a:endParaRPr b="0" lang="en-US" sz="4000" spc="-1" strike="noStrike">
              <a:solidFill>
                <a:srgbClr val="000000"/>
              </a:solidFill>
              <a:latin typeface="Gill Sans"/>
            </a:endParaRPr>
          </a:p>
        </p:txBody>
      </p:sp>
      <p:sp>
        <p:nvSpPr>
          <p:cNvPr id="159" name="TextShape 3"/>
          <p:cNvSpPr txBox="1"/>
          <p:nvPr/>
        </p:nvSpPr>
        <p:spPr>
          <a:xfrm>
            <a:off x="558720" y="2502000"/>
            <a:ext cx="12128040" cy="7251480"/>
          </a:xfrm>
          <a:prstGeom prst="rect">
            <a:avLst/>
          </a:prstGeom>
          <a:noFill/>
          <a:ln>
            <a:noFill/>
          </a:ln>
        </p:spPr>
        <p:txBody>
          <a:bodyPr lIns="50760" rIns="50760" tIns="50760" bIns="50760"/>
          <a:p>
            <a:pPr>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Good Foundation in Networking and TCP/IP.  CS 684 or equivalent course in computer networking.   </a:t>
            </a:r>
            <a:endParaRPr b="0" lang="en-US" sz="3600" spc="-1" strike="noStrike">
              <a:solidFill>
                <a:srgbClr val="000000"/>
              </a:solidFill>
              <a:latin typeface="Arial"/>
            </a:endParaRPr>
          </a:p>
          <a:p>
            <a:pPr lvl="1" marL="330120">
              <a:lnSpc>
                <a:spcPct val="100000"/>
              </a:lnSpc>
              <a:buClr>
                <a:srgbClr val="400080"/>
              </a:buClr>
              <a:buSzPct val="89000"/>
              <a:buFont typeface="Gill Sans"/>
              <a:buChar char="-"/>
            </a:pPr>
            <a:r>
              <a:rPr b="0" i="1" lang="en-US" sz="3600" spc="-1" strike="noStrike">
                <a:solidFill>
                  <a:srgbClr val="000000"/>
                </a:solidFill>
                <a:latin typeface="Arial"/>
                <a:ea typeface="MS PGothic"/>
              </a:rPr>
              <a:t>Reference:   Internetworking with TCP/IP,  Vol 1, 5th Edition, Doug Comer</a:t>
            </a:r>
            <a:endParaRPr b="0" lang="en-US" sz="3600" spc="-1" strike="noStrike">
              <a:solidFill>
                <a:srgbClr val="000000"/>
              </a:solidFill>
              <a:latin typeface="Arial"/>
            </a:endParaRPr>
          </a:p>
          <a:p>
            <a:endParaRPr b="0" lang="en-US" sz="3600" spc="-1" strike="noStrike">
              <a:solidFill>
                <a:srgbClr val="000000"/>
              </a:solidFill>
              <a:latin typeface="Arial"/>
            </a:endParaRPr>
          </a:p>
          <a:p>
            <a:pPr>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Basic understanding of operating systems with a working knowledge of Linux.   </a:t>
            </a:r>
            <a:endParaRPr b="0" lang="en-US" sz="3600" spc="-1" strike="noStrike">
              <a:solidFill>
                <a:srgbClr val="000000"/>
              </a:solidFill>
              <a:latin typeface="Arial"/>
            </a:endParaRPr>
          </a:p>
        </p:txBody>
      </p:sp>
    </p:spTree>
  </p:cSld>
  <p:transition spd="med">
    <p:dissolve/>
  </p:transition>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2725280" y="9461520"/>
            <a:ext cx="266400" cy="279000"/>
          </a:xfrm>
          <a:prstGeom prst="rect">
            <a:avLst/>
          </a:prstGeom>
          <a:noFill/>
          <a:ln w="9360">
            <a:noFill/>
          </a:ln>
        </p:spPr>
        <p:txBody>
          <a:bodyPr/>
          <a:p>
            <a:pPr algn="ctr">
              <a:lnSpc>
                <a:spcPct val="100000"/>
              </a:lnSpc>
            </a:pPr>
            <a:fld id="{41C4D469-8B22-4521-8ABA-43D415FF4E1D}"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pic>
        <p:nvPicPr>
          <p:cNvPr id="161" name="Picture 2" descr=""/>
          <p:cNvPicPr/>
          <p:nvPr/>
        </p:nvPicPr>
        <p:blipFill>
          <a:blip r:embed="rId1"/>
          <a:stretch/>
        </p:blipFill>
        <p:spPr>
          <a:xfrm>
            <a:off x="1320840" y="4648320"/>
            <a:ext cx="1257120" cy="1671120"/>
          </a:xfrm>
          <a:prstGeom prst="rect">
            <a:avLst/>
          </a:prstGeom>
          <a:ln>
            <a:noFill/>
          </a:ln>
        </p:spPr>
      </p:pic>
      <p:sp>
        <p:nvSpPr>
          <p:cNvPr id="162" name="CustomShape 2"/>
          <p:cNvSpPr/>
          <p:nvPr/>
        </p:nvSpPr>
        <p:spPr>
          <a:xfrm>
            <a:off x="3352680" y="1949400"/>
            <a:ext cx="7835400" cy="1523520"/>
          </a:xfrm>
          <a:prstGeom prst="rect">
            <a:avLst/>
          </a:prstGeom>
          <a:noFill/>
          <a:ln>
            <a:noFill/>
          </a:ln>
        </p:spPr>
        <p:style>
          <a:lnRef idx="0"/>
          <a:fillRef idx="0"/>
          <a:effectRef idx="0"/>
          <a:fontRef idx="minor"/>
        </p:style>
        <p:txBody>
          <a:bodyPr lIns="0" rIns="0" tIns="0" bIns="0" anchor="ctr"/>
          <a:p>
            <a:pPr>
              <a:lnSpc>
                <a:spcPct val="100000"/>
              </a:lnSpc>
            </a:pPr>
            <a:r>
              <a:rPr b="1" lang="en-US" sz="2400" spc="-1" strike="noStrike">
                <a:solidFill>
                  <a:srgbClr val="000000"/>
                </a:solidFill>
                <a:latin typeface="Arial"/>
                <a:ea typeface="ヒラギノ角ゴ ProN W3"/>
              </a:rPr>
              <a:t>Computer Security Second Edition (Optional)</a:t>
            </a:r>
            <a:endParaRPr b="0" lang="en-US" sz="2400" spc="-1" strike="noStrike">
              <a:latin typeface="Arial"/>
            </a:endParaRPr>
          </a:p>
          <a:p>
            <a:pPr>
              <a:lnSpc>
                <a:spcPct val="100000"/>
              </a:lnSpc>
            </a:pPr>
            <a:r>
              <a:rPr b="0" lang="en-US" sz="2400" spc="-1" strike="noStrike">
                <a:solidFill>
                  <a:srgbClr val="000000"/>
                </a:solidFill>
                <a:latin typeface="Arial"/>
                <a:ea typeface="ヒラギノ角ゴ ProN W3"/>
              </a:rPr>
              <a:t>Dieter Gollmann</a:t>
            </a:r>
            <a:endParaRPr b="0" lang="en-US" sz="2400" spc="-1" strike="noStrike">
              <a:latin typeface="Arial"/>
            </a:endParaRPr>
          </a:p>
          <a:p>
            <a:pPr>
              <a:lnSpc>
                <a:spcPct val="100000"/>
              </a:lnSpc>
            </a:pPr>
            <a:r>
              <a:rPr b="0" lang="en-US" sz="2400" spc="-1" strike="noStrike">
                <a:solidFill>
                  <a:srgbClr val="000000"/>
                </a:solidFill>
                <a:latin typeface="Arial"/>
                <a:ea typeface="ヒラギノ角ゴ ProN W3"/>
              </a:rPr>
              <a:t>ISBN: 0470741155</a:t>
            </a:r>
            <a:endParaRPr b="0" lang="en-US" sz="2400" spc="-1" strike="noStrike">
              <a:latin typeface="Arial"/>
            </a:endParaRPr>
          </a:p>
          <a:p>
            <a:pPr>
              <a:lnSpc>
                <a:spcPct val="100000"/>
              </a:lnSpc>
            </a:pPr>
            <a:r>
              <a:rPr b="0" lang="en-US" sz="2400" spc="-1" strike="noStrike">
                <a:solidFill>
                  <a:srgbClr val="000000"/>
                </a:solidFill>
                <a:latin typeface="Arial"/>
                <a:ea typeface="ヒラギノ角ゴ ProN W3"/>
              </a:rPr>
              <a:t>Published: 2011</a:t>
            </a:r>
            <a:endParaRPr b="0" lang="en-US" sz="2400" spc="-1" strike="noStrike">
              <a:latin typeface="Arial"/>
            </a:endParaRPr>
          </a:p>
        </p:txBody>
      </p:sp>
      <p:sp>
        <p:nvSpPr>
          <p:cNvPr id="163" name="CustomShape 3"/>
          <p:cNvSpPr/>
          <p:nvPr/>
        </p:nvSpPr>
        <p:spPr>
          <a:xfrm>
            <a:off x="3378240" y="7238880"/>
            <a:ext cx="7835400" cy="1523520"/>
          </a:xfrm>
          <a:prstGeom prst="rect">
            <a:avLst/>
          </a:prstGeom>
          <a:noFill/>
          <a:ln>
            <a:noFill/>
          </a:ln>
        </p:spPr>
        <p:style>
          <a:lnRef idx="0"/>
          <a:fillRef idx="0"/>
          <a:effectRef idx="0"/>
          <a:fontRef idx="minor"/>
        </p:style>
        <p:txBody>
          <a:bodyPr lIns="0" rIns="0" tIns="0" bIns="0" anchor="ctr"/>
          <a:p>
            <a:pPr>
              <a:lnSpc>
                <a:spcPct val="100000"/>
              </a:lnSpc>
            </a:pPr>
            <a:r>
              <a:rPr b="1" lang="en-US" sz="2400" spc="-1" strike="noStrike">
                <a:solidFill>
                  <a:srgbClr val="000000"/>
                </a:solidFill>
                <a:latin typeface="Arial"/>
                <a:ea typeface="ヒラギノ角ゴ ProN W3"/>
              </a:rPr>
              <a:t>Cryptography Engineering (Optional)</a:t>
            </a:r>
            <a:endParaRPr b="0" lang="en-US" sz="2400" spc="-1" strike="noStrike">
              <a:latin typeface="Arial"/>
            </a:endParaRPr>
          </a:p>
          <a:p>
            <a:pPr>
              <a:lnSpc>
                <a:spcPct val="100000"/>
              </a:lnSpc>
            </a:pPr>
            <a:r>
              <a:rPr b="0" lang="en-US" sz="2400" spc="-1" strike="noStrike">
                <a:solidFill>
                  <a:srgbClr val="000000"/>
                </a:solidFill>
                <a:latin typeface="Arial"/>
                <a:ea typeface="ヒラギノ角ゴ ProN W3"/>
              </a:rPr>
              <a:t>Neils Ferguson, Bruce Schneier</a:t>
            </a:r>
            <a:endParaRPr b="0" lang="en-US" sz="2400" spc="-1" strike="noStrike">
              <a:latin typeface="Arial"/>
            </a:endParaRPr>
          </a:p>
          <a:p>
            <a:pPr>
              <a:lnSpc>
                <a:spcPct val="100000"/>
              </a:lnSpc>
            </a:pPr>
            <a:r>
              <a:rPr b="0" lang="en-US" sz="2400" spc="-1" strike="noStrike">
                <a:solidFill>
                  <a:srgbClr val="000000"/>
                </a:solidFill>
                <a:latin typeface="Arial"/>
                <a:ea typeface="ヒラギノ角ゴ ProN W3"/>
              </a:rPr>
              <a:t>ISBN: 978-0-470-47424-2</a:t>
            </a:r>
            <a:endParaRPr b="0" lang="en-US" sz="2400" spc="-1" strike="noStrike">
              <a:latin typeface="Arial"/>
            </a:endParaRPr>
          </a:p>
          <a:p>
            <a:pPr>
              <a:lnSpc>
                <a:spcPct val="100000"/>
              </a:lnSpc>
            </a:pPr>
            <a:r>
              <a:rPr b="0" lang="en-US" sz="2400" spc="-1" strike="noStrike">
                <a:solidFill>
                  <a:srgbClr val="000000"/>
                </a:solidFill>
                <a:latin typeface="Arial"/>
                <a:ea typeface="ヒラギノ角ゴ ProN W3"/>
              </a:rPr>
              <a:t>Published: 2010</a:t>
            </a:r>
            <a:endParaRPr b="0" lang="en-US" sz="2400" spc="-1" strike="noStrike">
              <a:latin typeface="Arial"/>
            </a:endParaRPr>
          </a:p>
        </p:txBody>
      </p:sp>
      <p:sp>
        <p:nvSpPr>
          <p:cNvPr id="164" name="CustomShape 4"/>
          <p:cNvSpPr/>
          <p:nvPr/>
        </p:nvSpPr>
        <p:spPr>
          <a:xfrm>
            <a:off x="3301920" y="4648320"/>
            <a:ext cx="7835400" cy="1523520"/>
          </a:xfrm>
          <a:prstGeom prst="rect">
            <a:avLst/>
          </a:prstGeom>
          <a:noFill/>
          <a:ln>
            <a:noFill/>
          </a:ln>
        </p:spPr>
        <p:style>
          <a:lnRef idx="0"/>
          <a:fillRef idx="0"/>
          <a:effectRef idx="0"/>
          <a:fontRef idx="minor"/>
        </p:style>
        <p:txBody>
          <a:bodyPr lIns="0" rIns="0" tIns="0" bIns="0" anchor="ctr"/>
          <a:p>
            <a:pPr>
              <a:lnSpc>
                <a:spcPct val="100000"/>
              </a:lnSpc>
            </a:pPr>
            <a:r>
              <a:rPr b="1" lang="en-US" sz="2400" spc="-1" strike="noStrike">
                <a:solidFill>
                  <a:srgbClr val="000000"/>
                </a:solidFill>
                <a:latin typeface="Arial"/>
                <a:ea typeface="ヒラギノ角ゴ ProN W3"/>
              </a:rPr>
              <a:t>Counter Hack Reloaded (Optional)</a:t>
            </a:r>
            <a:endParaRPr b="0" lang="en-US" sz="2400" spc="-1" strike="noStrike">
              <a:latin typeface="Arial"/>
            </a:endParaRPr>
          </a:p>
          <a:p>
            <a:pPr>
              <a:lnSpc>
                <a:spcPct val="100000"/>
              </a:lnSpc>
            </a:pPr>
            <a:r>
              <a:rPr b="0" lang="en-US" sz="2400" spc="-1" strike="noStrike">
                <a:solidFill>
                  <a:srgbClr val="000000"/>
                </a:solidFill>
                <a:latin typeface="Arial"/>
                <a:ea typeface="ヒラギノ角ゴ ProN W3"/>
              </a:rPr>
              <a:t>Ed Skoudis</a:t>
            </a:r>
            <a:endParaRPr b="0" lang="en-US" sz="2400" spc="-1" strike="noStrike">
              <a:latin typeface="Arial"/>
            </a:endParaRPr>
          </a:p>
          <a:p>
            <a:pPr>
              <a:lnSpc>
                <a:spcPct val="100000"/>
              </a:lnSpc>
            </a:pPr>
            <a:r>
              <a:rPr b="0" lang="en-US" sz="2400" spc="-1" strike="noStrike">
                <a:solidFill>
                  <a:srgbClr val="000000"/>
                </a:solidFill>
                <a:latin typeface="Arial"/>
                <a:ea typeface="ヒラギノ角ゴ ProN W3"/>
              </a:rPr>
              <a:t>ISBN: 0131481045</a:t>
            </a:r>
            <a:endParaRPr b="0" lang="en-US" sz="2400" spc="-1" strike="noStrike">
              <a:latin typeface="Arial"/>
            </a:endParaRPr>
          </a:p>
          <a:p>
            <a:pPr>
              <a:lnSpc>
                <a:spcPct val="100000"/>
              </a:lnSpc>
            </a:pPr>
            <a:r>
              <a:rPr b="0" lang="en-US" sz="2400" spc="-1" strike="noStrike">
                <a:solidFill>
                  <a:srgbClr val="000000"/>
                </a:solidFill>
                <a:latin typeface="Arial"/>
                <a:ea typeface="ヒラギノ角ゴ ProN W3"/>
              </a:rPr>
              <a:t>Published: 2006</a:t>
            </a:r>
            <a:endParaRPr b="0" lang="en-US" sz="2400" spc="-1" strike="noStrike">
              <a:latin typeface="Arial"/>
            </a:endParaRPr>
          </a:p>
        </p:txBody>
      </p:sp>
      <p:sp>
        <p:nvSpPr>
          <p:cNvPr id="165" name="CustomShape 5"/>
          <p:cNvSpPr/>
          <p:nvPr/>
        </p:nvSpPr>
        <p:spPr>
          <a:xfrm>
            <a:off x="0" y="1015920"/>
            <a:ext cx="9245160" cy="723600"/>
          </a:xfrm>
          <a:prstGeom prst="rect">
            <a:avLst/>
          </a:prstGeom>
          <a:noFill/>
          <a:ln>
            <a:noFill/>
          </a:ln>
        </p:spPr>
        <p:style>
          <a:lnRef idx="0"/>
          <a:fillRef idx="0"/>
          <a:effectRef idx="0"/>
          <a:fontRef idx="minor"/>
        </p:style>
        <p:txBody>
          <a:bodyPr lIns="0" rIns="0" tIns="0" bIns="0" anchor="ctr"/>
          <a:p>
            <a:pPr algn="ctr">
              <a:lnSpc>
                <a:spcPct val="100000"/>
              </a:lnSpc>
            </a:pPr>
            <a:r>
              <a:rPr b="0" lang="en-US" sz="4200" spc="-1" strike="noStrike">
                <a:solidFill>
                  <a:srgbClr val="000000"/>
                </a:solidFill>
                <a:latin typeface="Arial"/>
                <a:ea typeface="ヒラギノ角ゴ ProN W3"/>
              </a:rPr>
              <a:t>Optional Textbooks (</a:t>
            </a:r>
            <a:r>
              <a:rPr b="0" lang="en-US" sz="4200" spc="-1" strike="noStrike">
                <a:solidFill>
                  <a:srgbClr val="ff0000"/>
                </a:solidFill>
                <a:latin typeface="Arial"/>
                <a:ea typeface="ヒラギノ角ゴ ProN W3"/>
              </a:rPr>
              <a:t>none required</a:t>
            </a:r>
            <a:r>
              <a:rPr b="0" lang="en-US" sz="4200" spc="-1" strike="noStrike">
                <a:solidFill>
                  <a:srgbClr val="000000"/>
                </a:solidFill>
                <a:latin typeface="Arial"/>
                <a:ea typeface="ヒラギノ角ゴ ProN W3"/>
              </a:rPr>
              <a:t>)</a:t>
            </a:r>
            <a:endParaRPr b="0" lang="en-US" sz="4200" spc="-1" strike="noStrike">
              <a:latin typeface="Arial"/>
            </a:endParaRPr>
          </a:p>
        </p:txBody>
      </p:sp>
      <p:pic>
        <p:nvPicPr>
          <p:cNvPr id="166" name="Picture 2" descr=""/>
          <p:cNvPicPr/>
          <p:nvPr/>
        </p:nvPicPr>
        <p:blipFill>
          <a:blip r:embed="rId2"/>
          <a:stretch/>
        </p:blipFill>
        <p:spPr>
          <a:xfrm>
            <a:off x="1320840" y="7315200"/>
            <a:ext cx="1231560" cy="1549080"/>
          </a:xfrm>
          <a:prstGeom prst="rect">
            <a:avLst/>
          </a:prstGeom>
          <a:ln>
            <a:noFill/>
          </a:ln>
        </p:spPr>
      </p:pic>
      <p:pic>
        <p:nvPicPr>
          <p:cNvPr id="167" name="Picture 1" descr=""/>
          <p:cNvPicPr/>
          <p:nvPr/>
        </p:nvPicPr>
        <p:blipFill>
          <a:blip r:embed="rId3"/>
          <a:stretch/>
        </p:blipFill>
        <p:spPr>
          <a:xfrm>
            <a:off x="1320840" y="2057400"/>
            <a:ext cx="1275840" cy="1599840"/>
          </a:xfrm>
          <a:prstGeom prst="rect">
            <a:avLst/>
          </a:prstGeom>
          <a:ln>
            <a:noFill/>
          </a:ln>
        </p:spPr>
      </p:pic>
    </p:spTree>
  </p:cSld>
  <p:transition spd="med">
    <p:dissolve/>
  </p:transition>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17520" y="901800"/>
            <a:ext cx="12382200" cy="952200"/>
          </a:xfrm>
          <a:prstGeom prst="rect">
            <a:avLst/>
          </a:prstGeom>
          <a:noFill/>
          <a:ln>
            <a:noFill/>
          </a:ln>
        </p:spPr>
        <p:txBody>
          <a:bodyPr lIns="50760" rIns="50760" tIns="50760" bIns="50760" anchor="b"/>
          <a:p>
            <a:pPr>
              <a:lnSpc>
                <a:spcPct val="100000"/>
              </a:lnSpc>
            </a:pPr>
            <a:r>
              <a:rPr b="0" lang="en-US" sz="4000" spc="-1" strike="noStrike">
                <a:solidFill>
                  <a:srgbClr val="000000"/>
                </a:solidFill>
                <a:latin typeface="Arial"/>
                <a:ea typeface="ヒラギノ角ゴ ProN W3"/>
              </a:rPr>
              <a:t>Course Policies</a:t>
            </a:r>
            <a:endParaRPr b="0" lang="en-US" sz="4000" spc="-1" strike="noStrike">
              <a:solidFill>
                <a:srgbClr val="000000"/>
              </a:solidFill>
              <a:latin typeface="Gill Sans"/>
            </a:endParaRPr>
          </a:p>
        </p:txBody>
      </p:sp>
      <p:sp>
        <p:nvSpPr>
          <p:cNvPr id="169" name="TextShape 2"/>
          <p:cNvSpPr txBox="1"/>
          <p:nvPr/>
        </p:nvSpPr>
        <p:spPr>
          <a:xfrm>
            <a:off x="863640" y="2209680"/>
            <a:ext cx="11175480" cy="4995360"/>
          </a:xfrm>
          <a:prstGeom prst="rect">
            <a:avLst/>
          </a:prstGeom>
          <a:noFill/>
          <a:ln>
            <a:noFill/>
          </a:ln>
        </p:spPr>
        <p:txBody>
          <a:bodyPr lIns="50760" rIns="50760" tIns="50760" bIns="50760"/>
          <a:p>
            <a:pPr marL="343080" indent="-342720">
              <a:lnSpc>
                <a:spcPct val="100000"/>
              </a:lnSpc>
              <a:buClr>
                <a:srgbClr val="400080"/>
              </a:buClr>
              <a:buSzPct val="89000"/>
              <a:buFont typeface="Gill Sans"/>
              <a:buChar char="•"/>
            </a:pPr>
            <a:r>
              <a:rPr b="0" lang="en-US" sz="3200" spc="-1" strike="noStrike">
                <a:solidFill>
                  <a:srgbClr val="000000"/>
                </a:solidFill>
                <a:latin typeface="Arial"/>
                <a:ea typeface="ヒラギノ角ゴ ProN W3"/>
              </a:rPr>
              <a:t>10% Homework &amp; Quizzes</a:t>
            </a:r>
            <a:endParaRPr b="0" lang="en-US" sz="32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200" spc="-1" strike="noStrike">
                <a:solidFill>
                  <a:srgbClr val="000000"/>
                </a:solidFill>
                <a:latin typeface="Arial"/>
                <a:ea typeface="ヒラギノ角ゴ ProN W3"/>
              </a:rPr>
              <a:t>30% Labs</a:t>
            </a:r>
            <a:endParaRPr b="0" lang="en-US" sz="32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200" spc="-1" strike="noStrike">
                <a:solidFill>
                  <a:srgbClr val="000000"/>
                </a:solidFill>
                <a:latin typeface="Arial"/>
                <a:ea typeface="ヒラギノ角ゴ ProN W3"/>
              </a:rPr>
              <a:t>30% Midterm</a:t>
            </a:r>
            <a:endParaRPr b="0" lang="en-US" sz="32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200" spc="-1" strike="noStrike">
                <a:solidFill>
                  <a:srgbClr val="000000"/>
                </a:solidFill>
                <a:latin typeface="Arial"/>
                <a:ea typeface="ヒラギノ角ゴ ProN W3"/>
              </a:rPr>
              <a:t>30% Final</a:t>
            </a:r>
            <a:endParaRPr b="0" lang="en-US" sz="3200" spc="-1" strike="noStrike">
              <a:solidFill>
                <a:srgbClr val="000000"/>
              </a:solidFill>
              <a:latin typeface="Arial"/>
            </a:endParaRPr>
          </a:p>
          <a:p>
            <a:pPr>
              <a:lnSpc>
                <a:spcPct val="100000"/>
              </a:lnSpc>
            </a:pPr>
            <a:endParaRPr b="0" lang="en-US" sz="32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200" spc="-1" strike="noStrike">
                <a:solidFill>
                  <a:srgbClr val="000000"/>
                </a:solidFill>
                <a:latin typeface="Arial"/>
                <a:ea typeface="ヒラギノ角ゴ ProN W3"/>
              </a:rPr>
              <a:t>Bonus points given for optional weekly exercises, approximately equal to 1 HW assignment (~2%)</a:t>
            </a:r>
            <a:endParaRPr b="0" lang="en-US" sz="3200" spc="-1" strike="noStrike">
              <a:solidFill>
                <a:srgbClr val="000000"/>
              </a:solidFill>
              <a:latin typeface="Arial"/>
            </a:endParaRPr>
          </a:p>
          <a:p>
            <a:pPr>
              <a:lnSpc>
                <a:spcPct val="100000"/>
              </a:lnSpc>
            </a:pPr>
            <a:endParaRPr b="0" lang="en-US" sz="32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200" spc="-1" strike="noStrike">
                <a:solidFill>
                  <a:srgbClr val="000000"/>
                </a:solidFill>
                <a:latin typeface="Arial"/>
                <a:ea typeface="ヒラギノ角ゴ ProN W3"/>
              </a:rPr>
              <a:t>Syllabus on NYU Classes</a:t>
            </a:r>
            <a:endParaRPr b="0" lang="en-US" sz="3200" spc="-1" strike="noStrike">
              <a:solidFill>
                <a:srgbClr val="000000"/>
              </a:solidFill>
              <a:latin typeface="Arial"/>
            </a:endParaRPr>
          </a:p>
          <a:p>
            <a:pPr>
              <a:lnSpc>
                <a:spcPct val="100000"/>
              </a:lnSpc>
            </a:pPr>
            <a:endParaRPr b="0" lang="en-US" sz="32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200" spc="-1" strike="noStrike">
                <a:solidFill>
                  <a:srgbClr val="ff0000"/>
                </a:solidFill>
                <a:latin typeface="Arial"/>
                <a:ea typeface="ヒラギノ角ゴ ProN W3"/>
              </a:rPr>
              <a:t>No late assignments accepted.  No Dropped Labs</a:t>
            </a:r>
            <a:endParaRPr b="0" lang="en-US" sz="3200" spc="-1" strike="noStrike">
              <a:solidFill>
                <a:srgbClr val="000000"/>
              </a:solidFill>
              <a:latin typeface="Arial"/>
            </a:endParaRPr>
          </a:p>
          <a:p>
            <a:pPr marL="343080" indent="-342720">
              <a:lnSpc>
                <a:spcPct val="100000"/>
              </a:lnSpc>
            </a:pPr>
            <a:endParaRPr b="0" lang="en-US" sz="32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200" spc="-1" strike="noStrike">
                <a:solidFill>
                  <a:srgbClr val="000000"/>
                </a:solidFill>
                <a:latin typeface="Arial"/>
                <a:ea typeface="ヒラギノ角ゴ ProN W3"/>
              </a:rPr>
              <a:t>Plagiarism policy – Don’t do it</a:t>
            </a:r>
            <a:endParaRPr b="0" lang="en-US" sz="3200" spc="-1" strike="noStrike">
              <a:solidFill>
                <a:srgbClr val="000000"/>
              </a:solidFill>
              <a:latin typeface="Arial"/>
            </a:endParaRPr>
          </a:p>
          <a:p>
            <a:pPr lvl="1" marL="279360" indent="177840">
              <a:lnSpc>
                <a:spcPct val="100000"/>
              </a:lnSpc>
              <a:buClr>
                <a:srgbClr val="400080"/>
              </a:buClr>
              <a:buSzPct val="89000"/>
              <a:buFont typeface="Gill Sans"/>
              <a:buChar char="-"/>
            </a:pPr>
            <a:r>
              <a:rPr b="0" lang="en-US" sz="2000" spc="-1" strike="noStrike" u="sng">
                <a:solidFill>
                  <a:srgbClr val="009999"/>
                </a:solidFill>
                <a:uFillTx/>
                <a:latin typeface="Arial"/>
                <a:ea typeface="ヒラギノ角ゴ ProN W3"/>
                <a:hlinkClick r:id="rId1"/>
              </a:rPr>
              <a:t>https://engineering.nyu.edu/academics/code-of-conduct/academic-dishonesty</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Tree>
  </p:cSld>
  <p:transition spd="med">
    <p:dissolve/>
  </p:transition>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17520" y="901800"/>
            <a:ext cx="12382200" cy="952200"/>
          </a:xfrm>
          <a:prstGeom prst="rect">
            <a:avLst/>
          </a:prstGeom>
          <a:noFill/>
          <a:ln>
            <a:noFill/>
          </a:ln>
        </p:spPr>
        <p:txBody>
          <a:bodyPr lIns="50760" rIns="50760" tIns="50760" bIns="50760" anchor="b"/>
          <a:p>
            <a:pPr>
              <a:lnSpc>
                <a:spcPct val="100000"/>
              </a:lnSpc>
            </a:pPr>
            <a:r>
              <a:rPr b="0" lang="en-US" sz="4000" spc="-1" strike="noStrike">
                <a:solidFill>
                  <a:srgbClr val="000000"/>
                </a:solidFill>
                <a:latin typeface="Arial"/>
                <a:ea typeface="ヒラギノ角ゴ ProN W3"/>
              </a:rPr>
              <a:t>Weekly Exercises</a:t>
            </a:r>
            <a:endParaRPr b="0" lang="en-US" sz="4000" spc="-1" strike="noStrike">
              <a:solidFill>
                <a:srgbClr val="000000"/>
              </a:solidFill>
              <a:latin typeface="Gill Sans"/>
            </a:endParaRPr>
          </a:p>
        </p:txBody>
      </p:sp>
      <p:sp>
        <p:nvSpPr>
          <p:cNvPr id="171" name="TextShape 2"/>
          <p:cNvSpPr txBox="1"/>
          <p:nvPr/>
        </p:nvSpPr>
        <p:spPr>
          <a:xfrm>
            <a:off x="571680" y="1968480"/>
            <a:ext cx="12128040" cy="7251480"/>
          </a:xfrm>
          <a:prstGeom prst="rect">
            <a:avLst/>
          </a:prstGeom>
          <a:noFill/>
          <a:ln>
            <a:noFill/>
          </a:ln>
        </p:spPr>
        <p:txBody>
          <a:bodyPr lIns="50760" rIns="50760" tIns="50760" bIns="50760"/>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During lecture each week, there are optional exercises during the lecture</a:t>
            </a:r>
            <a:endParaRPr b="0" lang="en-US" sz="36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Submit responses in the “Week X Exercises” assignments</a:t>
            </a:r>
            <a:endParaRPr b="0" lang="en-US" sz="36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Bonus points given for submission (equal to 1 HW for all)</a:t>
            </a:r>
            <a:endParaRPr b="0" lang="en-US" sz="3600" spc="-1" strike="noStrike">
              <a:solidFill>
                <a:srgbClr val="000000"/>
              </a:solidFill>
              <a:latin typeface="Arial"/>
            </a:endParaRPr>
          </a:p>
        </p:txBody>
      </p:sp>
      <p:sp>
        <p:nvSpPr>
          <p:cNvPr id="172" name="TextShape 3"/>
          <p:cNvSpPr txBox="1"/>
          <p:nvPr/>
        </p:nvSpPr>
        <p:spPr>
          <a:xfrm>
            <a:off x="12725280" y="9461520"/>
            <a:ext cx="266400" cy="279000"/>
          </a:xfrm>
          <a:prstGeom prst="rect">
            <a:avLst/>
          </a:prstGeom>
          <a:noFill/>
          <a:ln w="12600">
            <a:noFill/>
          </a:ln>
        </p:spPr>
        <p:txBody>
          <a:bodyPr/>
          <a:p>
            <a:pPr algn="ctr">
              <a:lnSpc>
                <a:spcPct val="100000"/>
              </a:lnSpc>
            </a:pPr>
            <a:fld id="{DFB25B2C-797C-437A-9A61-83A8A65487FF}" type="slidenum">
              <a:rPr b="0" lang="en-US" sz="1200" spc="-1" strike="noStrike">
                <a:solidFill>
                  <a:srgbClr val="000000"/>
                </a:solidFill>
                <a:latin typeface="Arial"/>
                <a:ea typeface="ヒラギノ角ゴ ProN W3"/>
              </a:rPr>
              <a:t>&lt;number&gt;</a:t>
            </a:fld>
            <a:endParaRPr b="0" lang="en-US" sz="1200" spc="-1" strike="noStrike">
              <a:latin typeface="Times New Roman"/>
            </a:endParaRPr>
          </a:p>
        </p:txBody>
      </p:sp>
    </p:spTree>
  </p:cSld>
  <p:transition spd="med">
    <p:dissolve/>
  </p:transition>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17520" y="901800"/>
            <a:ext cx="12382200" cy="952200"/>
          </a:xfrm>
          <a:prstGeom prst="rect">
            <a:avLst/>
          </a:prstGeom>
          <a:noFill/>
          <a:ln>
            <a:noFill/>
          </a:ln>
        </p:spPr>
        <p:txBody>
          <a:bodyPr lIns="50760" rIns="50760" tIns="50760" bIns="50760" anchor="b"/>
          <a:p>
            <a:pPr>
              <a:lnSpc>
                <a:spcPct val="100000"/>
              </a:lnSpc>
            </a:pPr>
            <a:r>
              <a:rPr b="0" lang="en-US" sz="4000" spc="-1" strike="noStrike">
                <a:solidFill>
                  <a:srgbClr val="000000"/>
                </a:solidFill>
                <a:latin typeface="Arial"/>
                <a:ea typeface="ヒラギノ角ゴ ProN W3"/>
              </a:rPr>
              <a:t>Course Expectations</a:t>
            </a:r>
            <a:endParaRPr b="0" lang="en-US" sz="4000" spc="-1" strike="noStrike">
              <a:solidFill>
                <a:srgbClr val="000000"/>
              </a:solidFill>
              <a:latin typeface="Gill Sans"/>
            </a:endParaRPr>
          </a:p>
        </p:txBody>
      </p:sp>
      <p:sp>
        <p:nvSpPr>
          <p:cNvPr id="174" name="TextShape 2"/>
          <p:cNvSpPr txBox="1"/>
          <p:nvPr/>
        </p:nvSpPr>
        <p:spPr>
          <a:xfrm>
            <a:off x="571680" y="1968480"/>
            <a:ext cx="12128040" cy="7251480"/>
          </a:xfrm>
          <a:prstGeom prst="rect">
            <a:avLst/>
          </a:prstGeom>
          <a:noFill/>
          <a:ln>
            <a:noFill/>
          </a:ln>
        </p:spPr>
        <p:txBody>
          <a:bodyPr lIns="50760" rIns="50760" tIns="50760" bIns="50760">
            <a:normAutofit/>
          </a:bodyPr>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Expected workload is approximately </a:t>
            </a:r>
            <a:r>
              <a:rPr b="1" lang="en-US" sz="3600" spc="-1" strike="noStrike" u="sng">
                <a:solidFill>
                  <a:srgbClr val="000000"/>
                </a:solidFill>
                <a:uFillTx/>
                <a:latin typeface="Arial"/>
                <a:ea typeface="ヒラギノ角ゴ ProN W3"/>
              </a:rPr>
              <a:t>13 hours a week</a:t>
            </a:r>
            <a:endParaRPr b="0" lang="en-US" sz="3600" spc="-1" strike="noStrike">
              <a:solidFill>
                <a:srgbClr val="000000"/>
              </a:solidFill>
              <a:latin typeface="Arial"/>
            </a:endParaRPr>
          </a:p>
          <a:p>
            <a:pPr>
              <a:lnSpc>
                <a:spcPct val="100000"/>
              </a:lnSpc>
            </a:pPr>
            <a:endParaRPr b="0" lang="en-US" sz="36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Student should be prepared for each lecture</a:t>
            </a:r>
            <a:endParaRPr b="0" lang="en-US" sz="3600" spc="-1" strike="noStrike">
              <a:solidFill>
                <a:srgbClr val="000000"/>
              </a:solidFill>
              <a:latin typeface="Arial"/>
            </a:endParaRPr>
          </a:p>
          <a:p>
            <a:pPr lvl="2" marL="660240" indent="25416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Review Lecture Slides</a:t>
            </a:r>
            <a:endParaRPr b="0" lang="en-US" sz="3600" spc="-1" strike="noStrike">
              <a:solidFill>
                <a:srgbClr val="000000"/>
              </a:solidFill>
              <a:latin typeface="Arial"/>
            </a:endParaRPr>
          </a:p>
          <a:p>
            <a:pPr lvl="2" marL="660240" indent="25416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View reading materials</a:t>
            </a:r>
            <a:endParaRPr b="0" lang="en-US" sz="3600" spc="-1" strike="noStrike">
              <a:solidFill>
                <a:srgbClr val="000000"/>
              </a:solidFill>
              <a:latin typeface="Arial"/>
            </a:endParaRPr>
          </a:p>
          <a:p>
            <a:pPr lvl="2" marL="660240" indent="25416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View lecture, either live or recording</a:t>
            </a:r>
            <a:br/>
            <a:r>
              <a:rPr b="0" lang="en-US" sz="3600" spc="-1" strike="noStrike">
                <a:solidFill>
                  <a:srgbClr val="000000"/>
                </a:solidFill>
                <a:latin typeface="Arial"/>
              </a:rPr>
              <a:t> </a:t>
            </a:r>
            <a:endParaRPr b="0" lang="en-US" sz="36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Labs and Homeworks </a:t>
            </a:r>
            <a:endParaRPr b="0" lang="en-US" sz="3600" spc="-1" strike="noStrike">
              <a:solidFill>
                <a:srgbClr val="000000"/>
              </a:solidFill>
              <a:latin typeface="Arial"/>
            </a:endParaRPr>
          </a:p>
          <a:p>
            <a:pPr lvl="2" marL="660240" indent="25416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Ample time will be given to complete each assignment</a:t>
            </a:r>
            <a:endParaRPr b="0" lang="en-US" sz="3600" spc="-1" strike="noStrike">
              <a:solidFill>
                <a:srgbClr val="000000"/>
              </a:solidFill>
              <a:latin typeface="Arial"/>
            </a:endParaRPr>
          </a:p>
          <a:p>
            <a:endParaRPr b="0" lang="en-US" sz="36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Online class:</a:t>
            </a:r>
            <a:endParaRPr b="0" lang="en-US" sz="3600" spc="-1" strike="noStrike">
              <a:solidFill>
                <a:srgbClr val="000000"/>
              </a:solidFill>
              <a:latin typeface="Arial"/>
            </a:endParaRPr>
          </a:p>
          <a:p>
            <a:pPr lvl="2" marL="660240" indent="25416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Weekly Webinars will be used to review the materials and go over confusing or difficult portions.</a:t>
            </a:r>
            <a:endParaRPr b="0" lang="en-US" sz="3600" spc="-1" strike="noStrike">
              <a:solidFill>
                <a:srgbClr val="000000"/>
              </a:solidFill>
              <a:latin typeface="Arial"/>
            </a:endParaRPr>
          </a:p>
          <a:p>
            <a:pPr lvl="2" marL="660240" indent="25416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If you’re not able to attend live, then please ensure you view the recording</a:t>
            </a:r>
            <a:endParaRPr b="0" lang="en-US" sz="3600" spc="-1" strike="noStrike">
              <a:solidFill>
                <a:srgbClr val="000000"/>
              </a:solidFill>
              <a:latin typeface="Arial"/>
            </a:endParaRPr>
          </a:p>
          <a:p>
            <a:endParaRPr b="0" lang="en-US" sz="36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Lectures will be recorded and available</a:t>
            </a:r>
            <a:endParaRPr b="0" lang="en-US" sz="3600" spc="-1" strike="noStrike">
              <a:solidFill>
                <a:srgbClr val="000000"/>
              </a:solidFill>
              <a:latin typeface="Arial"/>
            </a:endParaRPr>
          </a:p>
        </p:txBody>
      </p:sp>
      <p:sp>
        <p:nvSpPr>
          <p:cNvPr id="175" name="TextShape 3"/>
          <p:cNvSpPr txBox="1"/>
          <p:nvPr/>
        </p:nvSpPr>
        <p:spPr>
          <a:xfrm>
            <a:off x="12725280" y="9461520"/>
            <a:ext cx="266400" cy="279000"/>
          </a:xfrm>
          <a:prstGeom prst="rect">
            <a:avLst/>
          </a:prstGeom>
          <a:noFill/>
          <a:ln w="9360">
            <a:noFill/>
          </a:ln>
        </p:spPr>
        <p:txBody>
          <a:bodyPr/>
          <a:p>
            <a:pPr algn="ctr">
              <a:lnSpc>
                <a:spcPct val="100000"/>
              </a:lnSpc>
            </a:pPr>
            <a:fld id="{8CBE371F-327B-423A-A60D-C43DC2A4F821}" type="slidenum">
              <a:rPr b="0" lang="en-US" sz="1200" spc="-1" strike="noStrike">
                <a:solidFill>
                  <a:srgbClr val="000000"/>
                </a:solidFill>
                <a:latin typeface="Arial"/>
                <a:ea typeface="ヒラギノ角ゴ ProN W3"/>
              </a:rPr>
              <a:t>&lt;number&gt;</a:t>
            </a:fld>
            <a:endParaRPr b="0" lang="en-US" sz="1200" spc="-1" strike="noStrike">
              <a:latin typeface="Times New Roman"/>
            </a:endParaRPr>
          </a:p>
        </p:txBody>
      </p:sp>
    </p:spTree>
  </p:cSld>
  <p:transition spd="med">
    <p:dissolve/>
  </p:transition>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317520" y="901800"/>
            <a:ext cx="12382200" cy="952200"/>
          </a:xfrm>
          <a:prstGeom prst="rect">
            <a:avLst/>
          </a:prstGeom>
          <a:noFill/>
          <a:ln>
            <a:noFill/>
          </a:ln>
        </p:spPr>
        <p:txBody>
          <a:bodyPr lIns="50760" rIns="50760" tIns="50760" bIns="50760" anchor="b"/>
          <a:p>
            <a:pPr>
              <a:lnSpc>
                <a:spcPct val="100000"/>
              </a:lnSpc>
            </a:pPr>
            <a:r>
              <a:rPr b="0" lang="en-US" sz="4000" spc="-1" strike="noStrike">
                <a:solidFill>
                  <a:srgbClr val="000000"/>
                </a:solidFill>
                <a:latin typeface="Arial"/>
                <a:ea typeface="ヒラギノ角ゴ ProN W3"/>
              </a:rPr>
              <a:t>Prepping for Class</a:t>
            </a:r>
            <a:endParaRPr b="0" lang="en-US" sz="4000" spc="-1" strike="noStrike">
              <a:solidFill>
                <a:srgbClr val="000000"/>
              </a:solidFill>
              <a:latin typeface="Gill Sans"/>
            </a:endParaRPr>
          </a:p>
        </p:txBody>
      </p:sp>
      <p:sp>
        <p:nvSpPr>
          <p:cNvPr id="177" name="TextShape 2"/>
          <p:cNvSpPr txBox="1"/>
          <p:nvPr/>
        </p:nvSpPr>
        <p:spPr>
          <a:xfrm>
            <a:off x="571680" y="1968480"/>
            <a:ext cx="12128040" cy="7251480"/>
          </a:xfrm>
          <a:prstGeom prst="rect">
            <a:avLst/>
          </a:prstGeom>
          <a:noFill/>
          <a:ln>
            <a:noFill/>
          </a:ln>
        </p:spPr>
        <p:txBody>
          <a:bodyPr lIns="50760" rIns="50760" tIns="50760" bIns="50760">
            <a:normAutofit/>
          </a:bodyPr>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Join Slack</a:t>
            </a:r>
            <a:endParaRPr b="0" lang="en-US" sz="3600" spc="-1" strike="noStrike">
              <a:solidFill>
                <a:srgbClr val="000000"/>
              </a:solidFill>
              <a:latin typeface="Arial"/>
            </a:endParaRPr>
          </a:p>
          <a:p>
            <a:pPr lvl="2" marL="660240" indent="25416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Provide a quick intro to include</a:t>
            </a:r>
            <a:endParaRPr b="0" lang="en-US" sz="3600" spc="-1" strike="noStrike">
              <a:solidFill>
                <a:srgbClr val="000000"/>
              </a:solidFill>
              <a:latin typeface="Arial"/>
            </a:endParaRPr>
          </a:p>
          <a:p>
            <a:pPr lvl="3" marL="965160" indent="40644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Info about yourself, e.g., major, expected graduation</a:t>
            </a:r>
            <a:endParaRPr b="0" lang="en-US" sz="3600" spc="-1" strike="noStrike">
              <a:solidFill>
                <a:srgbClr val="000000"/>
              </a:solidFill>
              <a:latin typeface="Arial"/>
            </a:endParaRPr>
          </a:p>
          <a:p>
            <a:pPr lvl="3" marL="965160" indent="40644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Any prior Cyber experience or Cyber classes</a:t>
            </a:r>
            <a:endParaRPr b="0" lang="en-US" sz="3600" spc="-1" strike="noStrike">
              <a:solidFill>
                <a:srgbClr val="000000"/>
              </a:solidFill>
              <a:latin typeface="Arial"/>
            </a:endParaRPr>
          </a:p>
          <a:p>
            <a:pPr lvl="3" marL="965160" indent="40644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Any particular topic you’re interested in</a:t>
            </a:r>
            <a:endParaRPr b="0" lang="en-US" sz="3600" spc="-1" strike="noStrike">
              <a:solidFill>
                <a:srgbClr val="000000"/>
              </a:solidFill>
              <a:latin typeface="Arial"/>
            </a:endParaRPr>
          </a:p>
          <a:p>
            <a:pPr lvl="3" marL="965160" indent="40644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An interesting fact about yourself</a:t>
            </a:r>
            <a:endParaRPr b="0" lang="en-US" sz="3600" spc="-1" strike="noStrike">
              <a:solidFill>
                <a:srgbClr val="000000"/>
              </a:solidFill>
              <a:latin typeface="Arial"/>
            </a:endParaRPr>
          </a:p>
          <a:p>
            <a:pPr>
              <a:lnSpc>
                <a:spcPct val="100000"/>
              </a:lnSpc>
            </a:pPr>
            <a:endParaRPr b="0" lang="en-US" sz="36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Set up calendar feed</a:t>
            </a:r>
            <a:endParaRPr b="0" lang="en-US" sz="3600" spc="-1" strike="noStrike">
              <a:solidFill>
                <a:srgbClr val="000000"/>
              </a:solidFill>
              <a:latin typeface="Arial"/>
            </a:endParaRPr>
          </a:p>
          <a:p>
            <a:pPr lvl="2" marL="660240" indent="254160">
              <a:lnSpc>
                <a:spcPct val="100000"/>
              </a:lnSpc>
              <a:buClr>
                <a:srgbClr val="400080"/>
              </a:buClr>
              <a:buSzPct val="89000"/>
              <a:buFont typeface="Gill Sans"/>
              <a:buChar char="-"/>
            </a:pPr>
            <a:r>
              <a:rPr b="0" lang="en-US" sz="3600" spc="-1" strike="noStrike" u="sng">
                <a:solidFill>
                  <a:srgbClr val="009999"/>
                </a:solidFill>
                <a:uFillTx/>
                <a:latin typeface="Arial"/>
                <a:ea typeface="ヒラギノ角ゴ ProN W3"/>
                <a:hlinkClick r:id="rId1"/>
              </a:rPr>
              <a:t>https://newclasses.nyu.edu/access/calendar/ical/ns_su2019.ics</a:t>
            </a:r>
            <a:endParaRPr b="0" lang="en-US" sz="3600" spc="-1" strike="noStrike">
              <a:solidFill>
                <a:srgbClr val="000000"/>
              </a:solidFill>
              <a:latin typeface="Arial"/>
            </a:endParaRPr>
          </a:p>
          <a:p>
            <a:pPr lvl="2" marL="660240" indent="25416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(Same calendar as shown in NYU Classes “Calendar”)</a:t>
            </a:r>
            <a:endParaRPr b="0" lang="en-US" sz="3600" spc="-1" strike="noStrike">
              <a:solidFill>
                <a:srgbClr val="000000"/>
              </a:solidFill>
              <a:latin typeface="Arial"/>
            </a:endParaRPr>
          </a:p>
          <a:p>
            <a:pPr marL="660240">
              <a:lnSpc>
                <a:spcPct val="100000"/>
              </a:lnSpc>
            </a:pPr>
            <a:endParaRPr b="0" lang="en-US" sz="36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Set up VLAB</a:t>
            </a:r>
            <a:endParaRPr b="0" lang="en-US" sz="3600" spc="-1" strike="noStrike">
              <a:solidFill>
                <a:srgbClr val="000000"/>
              </a:solidFill>
              <a:latin typeface="Arial"/>
            </a:endParaRPr>
          </a:p>
          <a:p>
            <a:pPr lvl="2" marL="660240" indent="25416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Register at</a:t>
            </a:r>
            <a:endParaRPr b="0" lang="en-US" sz="3600" spc="-1" strike="noStrike">
              <a:solidFill>
                <a:srgbClr val="000000"/>
              </a:solidFill>
              <a:latin typeface="Arial"/>
            </a:endParaRPr>
          </a:p>
          <a:p>
            <a:pPr lvl="3" marL="965160" indent="406440">
              <a:lnSpc>
                <a:spcPct val="100000"/>
              </a:lnSpc>
              <a:buClr>
                <a:srgbClr val="400080"/>
              </a:buClr>
              <a:buSzPct val="89000"/>
              <a:buFont typeface="Gill Sans"/>
              <a:buChar char="-"/>
            </a:pPr>
            <a:r>
              <a:rPr b="0" lang="en-US" sz="3600" spc="-1" strike="noStrike" u="sng">
                <a:solidFill>
                  <a:srgbClr val="009999"/>
                </a:solidFill>
                <a:uFillTx/>
                <a:latin typeface="Arial"/>
                <a:ea typeface="ヒラギノ角ゴ ProN W3"/>
                <a:hlinkClick r:id="rId2"/>
              </a:rPr>
              <a:t>https://vital.engineering.nyu.edu/vital/</a:t>
            </a:r>
            <a:endParaRPr b="0" lang="en-US" sz="3600" spc="-1" strike="noStrike">
              <a:solidFill>
                <a:srgbClr val="000000"/>
              </a:solidFill>
              <a:latin typeface="Arial"/>
            </a:endParaRPr>
          </a:p>
          <a:p>
            <a:pPr lvl="3" marL="965160" indent="40644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Registration code </a:t>
            </a:r>
            <a:r>
              <a:rPr b="1" lang="en-US" sz="3600" spc="-1" strike="noStrike">
                <a:solidFill>
                  <a:srgbClr val="ff0000"/>
                </a:solidFill>
                <a:latin typeface="Arial"/>
                <a:ea typeface="ヒラギノ角ゴ ProN W3"/>
              </a:rPr>
              <a:t>s5EHR83R</a:t>
            </a:r>
            <a:endParaRPr b="0" lang="en-US" sz="3600" spc="-1" strike="noStrike">
              <a:solidFill>
                <a:srgbClr val="000000"/>
              </a:solidFill>
              <a:latin typeface="Arial"/>
            </a:endParaRPr>
          </a:p>
        </p:txBody>
      </p:sp>
      <p:sp>
        <p:nvSpPr>
          <p:cNvPr id="178" name="TextShape 3"/>
          <p:cNvSpPr txBox="1"/>
          <p:nvPr/>
        </p:nvSpPr>
        <p:spPr>
          <a:xfrm>
            <a:off x="12725280" y="9461520"/>
            <a:ext cx="266400" cy="279000"/>
          </a:xfrm>
          <a:prstGeom prst="rect">
            <a:avLst/>
          </a:prstGeom>
          <a:noFill/>
          <a:ln w="12600">
            <a:noFill/>
          </a:ln>
        </p:spPr>
        <p:txBody>
          <a:bodyPr/>
          <a:p>
            <a:pPr algn="ctr">
              <a:lnSpc>
                <a:spcPct val="100000"/>
              </a:lnSpc>
            </a:pPr>
            <a:fld id="{9C0978E1-5508-4F90-A6D9-6BA9DE29DB78}" type="slidenum">
              <a:rPr b="0" lang="en-US" sz="1200" spc="-1" strike="noStrike">
                <a:solidFill>
                  <a:srgbClr val="000000"/>
                </a:solidFill>
                <a:latin typeface="Arial"/>
                <a:ea typeface="ヒラギノ角ゴ ProN W3"/>
              </a:rPr>
              <a:t>&lt;number&gt;</a:t>
            </a:fld>
            <a:endParaRPr b="0" lang="en-US" sz="1200" spc="-1" strike="noStrike">
              <a:latin typeface="Times New Roman"/>
            </a:endParaRPr>
          </a:p>
        </p:txBody>
      </p:sp>
    </p:spTree>
  </p:cSld>
  <p:transition spd="med">
    <p:dissolve/>
  </p:transition>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317520" y="901800"/>
            <a:ext cx="12382200" cy="952200"/>
          </a:xfrm>
          <a:prstGeom prst="rect">
            <a:avLst/>
          </a:prstGeom>
          <a:noFill/>
          <a:ln>
            <a:noFill/>
          </a:ln>
        </p:spPr>
        <p:txBody>
          <a:bodyPr lIns="50760" rIns="50760" tIns="50760" bIns="50760" anchor="b"/>
          <a:p>
            <a:pPr>
              <a:lnSpc>
                <a:spcPct val="100000"/>
              </a:lnSpc>
            </a:pPr>
            <a:r>
              <a:rPr b="0" lang="en-US" sz="4000" spc="-1" strike="noStrike">
                <a:solidFill>
                  <a:srgbClr val="000000"/>
                </a:solidFill>
                <a:latin typeface="Arial"/>
                <a:ea typeface="ヒラギノ角ゴ ProN W3"/>
              </a:rPr>
              <a:t>Things That I Won’t Do at the End of the Course</a:t>
            </a:r>
            <a:endParaRPr b="0" lang="en-US" sz="4000" spc="-1" strike="noStrike">
              <a:solidFill>
                <a:srgbClr val="000000"/>
              </a:solidFill>
              <a:latin typeface="Gill Sans"/>
            </a:endParaRPr>
          </a:p>
        </p:txBody>
      </p:sp>
      <p:sp>
        <p:nvSpPr>
          <p:cNvPr id="180" name="TextShape 2"/>
          <p:cNvSpPr txBox="1"/>
          <p:nvPr/>
        </p:nvSpPr>
        <p:spPr>
          <a:xfrm>
            <a:off x="558720" y="2133720"/>
            <a:ext cx="12128040" cy="7251480"/>
          </a:xfrm>
          <a:prstGeom prst="rect">
            <a:avLst/>
          </a:prstGeom>
          <a:noFill/>
          <a:ln>
            <a:noFill/>
          </a:ln>
        </p:spPr>
        <p:txBody>
          <a:bodyPr lIns="50760" rIns="50760" tIns="50760" bIns="50760"/>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Give you extra work so that you can try and improve your grade</a:t>
            </a:r>
            <a:endParaRPr b="0" lang="en-US" sz="3600" spc="-1" strike="noStrike">
              <a:solidFill>
                <a:srgbClr val="000000"/>
              </a:solidFill>
              <a:latin typeface="Arial"/>
            </a:endParaRPr>
          </a:p>
          <a:p>
            <a:pPr>
              <a:lnSpc>
                <a:spcPct val="100000"/>
              </a:lnSpc>
            </a:pPr>
            <a:endParaRPr b="0" lang="en-US" sz="36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Bump your grade up because you feel that you deserve it, need it for a scholarship, etc.</a:t>
            </a:r>
            <a:endParaRPr b="0" lang="en-US" sz="3600" spc="-1" strike="noStrike">
              <a:solidFill>
                <a:srgbClr val="000000"/>
              </a:solidFill>
              <a:latin typeface="Arial"/>
            </a:endParaRPr>
          </a:p>
          <a:p>
            <a:pPr>
              <a:lnSpc>
                <a:spcPct val="100000"/>
              </a:lnSpc>
            </a:pPr>
            <a:endParaRPr b="0" lang="en-US" sz="36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Review earlier assignments in an effort to try and “find’ points.</a:t>
            </a:r>
            <a:endParaRPr b="0" lang="en-US" sz="3600" spc="-1" strike="noStrike">
              <a:solidFill>
                <a:srgbClr val="000000"/>
              </a:solidFill>
              <a:latin typeface="Arial"/>
            </a:endParaRPr>
          </a:p>
          <a:p>
            <a:pPr>
              <a:lnSpc>
                <a:spcPct val="100000"/>
              </a:lnSpc>
            </a:pPr>
            <a:endParaRPr b="0" lang="en-US" sz="36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Unless there is a true grading error, do not come asking for extra points.</a:t>
            </a:r>
            <a:endParaRPr b="0" lang="en-US" sz="3600" spc="-1" strike="noStrike">
              <a:solidFill>
                <a:srgbClr val="000000"/>
              </a:solidFill>
              <a:latin typeface="Arial"/>
            </a:endParaRPr>
          </a:p>
        </p:txBody>
      </p:sp>
      <p:sp>
        <p:nvSpPr>
          <p:cNvPr id="181" name="TextShape 3"/>
          <p:cNvSpPr txBox="1"/>
          <p:nvPr/>
        </p:nvSpPr>
        <p:spPr>
          <a:xfrm>
            <a:off x="12725280" y="9461520"/>
            <a:ext cx="266400" cy="279000"/>
          </a:xfrm>
          <a:prstGeom prst="rect">
            <a:avLst/>
          </a:prstGeom>
          <a:noFill/>
          <a:ln w="9360">
            <a:noFill/>
          </a:ln>
        </p:spPr>
        <p:txBody>
          <a:bodyPr/>
          <a:p>
            <a:pPr algn="ctr">
              <a:lnSpc>
                <a:spcPct val="100000"/>
              </a:lnSpc>
            </a:pPr>
            <a:fld id="{8A553C3B-9185-4056-9C7E-BBE66A5EF4CB}"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Tree>
  </p:cSld>
  <p:transition spd="med">
    <p:dissolve/>
  </p:transition>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17520" y="901800"/>
            <a:ext cx="12382200" cy="952200"/>
          </a:xfrm>
          <a:prstGeom prst="rect">
            <a:avLst/>
          </a:prstGeom>
          <a:noFill/>
          <a:ln>
            <a:noFill/>
          </a:ln>
        </p:spPr>
        <p:txBody>
          <a:bodyPr lIns="50760" rIns="50760" tIns="50760" bIns="50760" anchor="b"/>
          <a:p>
            <a:pPr>
              <a:lnSpc>
                <a:spcPct val="100000"/>
              </a:lnSpc>
            </a:pPr>
            <a:r>
              <a:rPr b="0" lang="en-US" sz="4000" spc="-1" strike="noStrike">
                <a:solidFill>
                  <a:srgbClr val="000000"/>
                </a:solidFill>
                <a:latin typeface="Arial"/>
                <a:ea typeface="ヒラギノ角ゴ ProN W3"/>
              </a:rPr>
              <a:t>Syllabus</a:t>
            </a:r>
            <a:endParaRPr b="0" lang="en-US" sz="4000" spc="-1" strike="noStrike">
              <a:solidFill>
                <a:srgbClr val="000000"/>
              </a:solidFill>
              <a:latin typeface="Gill Sans"/>
            </a:endParaRPr>
          </a:p>
        </p:txBody>
      </p:sp>
      <p:sp>
        <p:nvSpPr>
          <p:cNvPr id="183" name="TextShape 2"/>
          <p:cNvSpPr txBox="1"/>
          <p:nvPr/>
        </p:nvSpPr>
        <p:spPr>
          <a:xfrm>
            <a:off x="12725280" y="9461520"/>
            <a:ext cx="266400" cy="279000"/>
          </a:xfrm>
          <a:prstGeom prst="rect">
            <a:avLst/>
          </a:prstGeom>
          <a:noFill/>
          <a:ln w="12600">
            <a:noFill/>
          </a:ln>
        </p:spPr>
        <p:txBody>
          <a:bodyPr/>
          <a:p>
            <a:pPr algn="ctr">
              <a:lnSpc>
                <a:spcPct val="100000"/>
              </a:lnSpc>
            </a:pPr>
            <a:fld id="{826F0474-ABFE-42DC-94D3-C8FC51BEDA22}" type="slidenum">
              <a:rPr b="0" lang="en-US" sz="1200" spc="-1" strike="noStrike">
                <a:solidFill>
                  <a:srgbClr val="000000"/>
                </a:solidFill>
                <a:latin typeface="Arial"/>
                <a:ea typeface="ヒラギノ角ゴ ProN W3"/>
              </a:rPr>
              <a:t>&lt;number&gt;</a:t>
            </a:fld>
            <a:endParaRPr b="0" lang="en-US" sz="1200" spc="-1" strike="noStrike">
              <a:latin typeface="Times New Roman"/>
            </a:endParaRPr>
          </a:p>
        </p:txBody>
      </p:sp>
      <p:graphicFrame>
        <p:nvGraphicFramePr>
          <p:cNvPr id="184" name="Table 3"/>
          <p:cNvGraphicFramePr/>
          <p:nvPr/>
        </p:nvGraphicFramePr>
        <p:xfrm>
          <a:off x="317520" y="1968480"/>
          <a:ext cx="12382200" cy="6525720"/>
        </p:xfrm>
        <a:graphic>
          <a:graphicData uri="http://schemas.openxmlformats.org/drawingml/2006/table">
            <a:tbl>
              <a:tblPr/>
              <a:tblGrid>
                <a:gridCol w="1207800"/>
                <a:gridCol w="2787480"/>
                <a:gridCol w="8386920"/>
              </a:tblGrid>
              <a:tr h="366480">
                <a:tc>
                  <a:txBody>
                    <a:bodyPr lIns="83160" rIns="83160" tIns="41400" bIns="41400" anchor="ctr"/>
                    <a:p>
                      <a:pPr>
                        <a:lnSpc>
                          <a:spcPct val="100000"/>
                        </a:lnSpc>
                      </a:pPr>
                      <a:r>
                        <a:rPr b="1" lang="en-US" sz="2000" spc="-1" strike="noStrike">
                          <a:solidFill>
                            <a:srgbClr val="000000"/>
                          </a:solidFill>
                          <a:latin typeface="Arial"/>
                          <a:ea typeface="ヒラギノ角ゴ ProN W3"/>
                        </a:rPr>
                        <a:t>Week   </a:t>
                      </a:r>
                      <a:endParaRPr b="0" lang="en-US" sz="2000" spc="-1" strike="noStrike">
                        <a:latin typeface="Arial"/>
                      </a:endParaRPr>
                    </a:p>
                  </a:txBody>
                  <a:tcPr marL="83160" marR="83160">
                    <a:lnL w="12240">
                      <a:solidFill>
                        <a:srgbClr val="333399"/>
                      </a:solidFill>
                    </a:lnL>
                    <a:lnR w="12240">
                      <a:solidFill>
                        <a:srgbClr val="333399"/>
                      </a:solidFill>
                    </a:lnR>
                    <a:lnT w="12240">
                      <a:solidFill>
                        <a:srgbClr val="333399"/>
                      </a:solidFill>
                    </a:lnT>
                    <a:lnB w="25200">
                      <a:solidFill>
                        <a:srgbClr val="333399"/>
                      </a:solidFill>
                    </a:lnB>
                    <a:noFill/>
                  </a:tcPr>
                </a:tc>
                <a:tc>
                  <a:txBody>
                    <a:bodyPr lIns="83160" rIns="83160" tIns="41400" bIns="41400" anchor="ctr"/>
                    <a:p>
                      <a:pPr>
                        <a:lnSpc>
                          <a:spcPct val="100000"/>
                        </a:lnSpc>
                      </a:pPr>
                      <a:r>
                        <a:rPr b="1" lang="en-US" sz="2000" spc="-1" strike="noStrike">
                          <a:solidFill>
                            <a:srgbClr val="000000"/>
                          </a:solidFill>
                          <a:latin typeface="Arial"/>
                          <a:ea typeface="ヒラギノ角ゴ ProN W3"/>
                        </a:rPr>
                        <a:t>Date</a:t>
                      </a:r>
                      <a:endParaRPr b="0" lang="en-US" sz="2000" spc="-1" strike="noStrike">
                        <a:latin typeface="Arial"/>
                      </a:endParaRPr>
                    </a:p>
                  </a:txBody>
                  <a:tcPr marL="83160" marR="83160">
                    <a:lnL w="12240">
                      <a:solidFill>
                        <a:srgbClr val="333399"/>
                      </a:solidFill>
                    </a:lnL>
                    <a:lnR w="12240">
                      <a:solidFill>
                        <a:srgbClr val="333399"/>
                      </a:solidFill>
                    </a:lnR>
                    <a:lnT w="12240">
                      <a:solidFill>
                        <a:srgbClr val="333399"/>
                      </a:solidFill>
                    </a:lnT>
                    <a:lnB w="25200">
                      <a:solidFill>
                        <a:srgbClr val="333399"/>
                      </a:solidFill>
                    </a:lnB>
                    <a:noFill/>
                  </a:tcPr>
                </a:tc>
                <a:tc>
                  <a:txBody>
                    <a:bodyPr lIns="83160" rIns="83160" tIns="41400" bIns="41400" anchor="ctr"/>
                    <a:p>
                      <a:pPr>
                        <a:lnSpc>
                          <a:spcPct val="100000"/>
                        </a:lnSpc>
                      </a:pPr>
                      <a:r>
                        <a:rPr b="1" lang="en-US" sz="2000" spc="-1" strike="noStrike">
                          <a:solidFill>
                            <a:srgbClr val="000000"/>
                          </a:solidFill>
                          <a:latin typeface="Arial"/>
                          <a:ea typeface="ヒラギノ角ゴ ProN W3"/>
                        </a:rPr>
                        <a:t>Lesson</a:t>
                      </a:r>
                      <a:endParaRPr b="0" lang="en-US" sz="2000" spc="-1" strike="noStrike">
                        <a:latin typeface="Arial"/>
                      </a:endParaRPr>
                    </a:p>
                  </a:txBody>
                  <a:tcPr marL="83160" marR="83160">
                    <a:lnL w="12240">
                      <a:solidFill>
                        <a:srgbClr val="333399"/>
                      </a:solidFill>
                    </a:lnL>
                    <a:lnR w="12240">
                      <a:solidFill>
                        <a:srgbClr val="333399"/>
                      </a:solidFill>
                    </a:lnR>
                    <a:lnT w="12240">
                      <a:solidFill>
                        <a:srgbClr val="333399"/>
                      </a:solidFill>
                    </a:lnT>
                    <a:lnB w="25200">
                      <a:solidFill>
                        <a:srgbClr val="333399"/>
                      </a:solidFill>
                    </a:lnB>
                    <a:noFill/>
                  </a:tcPr>
                </a:tc>
              </a:tr>
              <a:tr h="617760">
                <a:tc>
                  <a:txBody>
                    <a:bodyPr lIns="83160" rIns="83160" tIns="41400" bIns="41400" anchor="ctr"/>
                    <a:p>
                      <a:pPr>
                        <a:lnSpc>
                          <a:spcPct val="100000"/>
                        </a:lnSpc>
                      </a:pPr>
                      <a:r>
                        <a:rPr b="0" lang="en-US" sz="1800" spc="-1" strike="noStrike">
                          <a:solidFill>
                            <a:srgbClr val="000000"/>
                          </a:solidFill>
                          <a:latin typeface="Arial"/>
                          <a:ea typeface="ヒラギノ角ゴ ProN W3"/>
                        </a:rPr>
                        <a:t>1</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Mon, 03 Jun</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Lesson 0: Introduction, Expectations, and Policies</a:t>
                      </a:r>
                      <a:br/>
                      <a:r>
                        <a:rPr b="0" lang="en-US" sz="1800" spc="-1" strike="noStrike">
                          <a:solidFill>
                            <a:srgbClr val="000000"/>
                          </a:solidFill>
                          <a:latin typeface="Arial"/>
                          <a:ea typeface="ヒラギノ角ゴ ProN W3"/>
                        </a:rPr>
                        <a:t>Lesson 1: Security Basics: Terms &amp; Definitions, Risk Assessment</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r>
              <a:tr h="339120">
                <a:tc>
                  <a:txBody>
                    <a:bodyPr lIns="83160" rIns="83160" tIns="41400" bIns="41400" anchor="ctr"/>
                    <a:p>
                      <a:pPr>
                        <a:lnSpc>
                          <a:spcPct val="100000"/>
                        </a:lnSpc>
                      </a:pPr>
                      <a:r>
                        <a:rPr b="0" lang="en-US" sz="1800" spc="-1" strike="noStrike">
                          <a:solidFill>
                            <a:srgbClr val="000000"/>
                          </a:solidFill>
                          <a:latin typeface="Arial"/>
                          <a:ea typeface="ヒラギノ角ゴ ProN W3"/>
                        </a:rPr>
                        <a:t>2</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Mon, 10 Jun</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Lesson 2: Recon</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r>
              <a:tr h="521280">
                <a:tc>
                  <a:txBody>
                    <a:bodyPr lIns="83160" rIns="83160" tIns="41400" bIns="41400" anchor="ctr"/>
                    <a:p>
                      <a:pPr>
                        <a:lnSpc>
                          <a:spcPct val="100000"/>
                        </a:lnSpc>
                      </a:pPr>
                      <a:r>
                        <a:rPr b="0" lang="en-US" sz="1800" spc="-1" strike="noStrike">
                          <a:solidFill>
                            <a:srgbClr val="000000"/>
                          </a:solidFill>
                          <a:latin typeface="Arial"/>
                          <a:ea typeface="ヒラギノ角ゴ ProN W3"/>
                        </a:rPr>
                        <a:t>3</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Mon, 17 Jun</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Lesson 3: Vulnerabilities and Exploits Part I</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r>
              <a:tr h="521280">
                <a:tc>
                  <a:txBody>
                    <a:bodyPr lIns="83160" rIns="83160" tIns="41400" bIns="41400" anchor="ctr"/>
                    <a:p>
                      <a:pPr>
                        <a:lnSpc>
                          <a:spcPct val="100000"/>
                        </a:lnSpc>
                      </a:pPr>
                      <a:r>
                        <a:rPr b="0" lang="en-US" sz="1800" spc="-1" strike="noStrike">
                          <a:solidFill>
                            <a:srgbClr val="000000"/>
                          </a:solidFill>
                          <a:latin typeface="Arial"/>
                          <a:ea typeface="ヒラギノ角ゴ ProN W3"/>
                        </a:rPr>
                        <a:t>4</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Mon, 24 Jun</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Lesson 3: Vulnerabilities and Exploits Part II</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r>
              <a:tr h="521280">
                <a:tc>
                  <a:txBody>
                    <a:bodyPr lIns="83160" rIns="83160" tIns="41400" bIns="41400" anchor="ctr"/>
                    <a:p>
                      <a:pPr>
                        <a:lnSpc>
                          <a:spcPct val="100000"/>
                        </a:lnSpc>
                      </a:pPr>
                      <a:r>
                        <a:rPr b="0" lang="en-US" sz="1800" spc="-1" strike="noStrike">
                          <a:solidFill>
                            <a:srgbClr val="000000"/>
                          </a:solidFill>
                          <a:latin typeface="Arial"/>
                          <a:ea typeface="ヒラギノ角ゴ ProN W3"/>
                        </a:rPr>
                        <a:t>5</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Mon, 01 Jul</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Lesson 4: Attacks - Owning the Box, Post-Exploitation</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r>
              <a:tr h="521280">
                <a:tc>
                  <a:txBody>
                    <a:bodyPr lIns="83160" rIns="83160" tIns="41400" bIns="41400" anchor="ctr"/>
                    <a:p>
                      <a:pPr>
                        <a:lnSpc>
                          <a:spcPct val="100000"/>
                        </a:lnSpc>
                      </a:pPr>
                      <a:r>
                        <a:rPr b="0" lang="en-US" sz="1800" spc="-1" strike="noStrike">
                          <a:solidFill>
                            <a:srgbClr val="000000"/>
                          </a:solidFill>
                          <a:latin typeface="Arial"/>
                          <a:ea typeface="ヒラギノ角ゴ ProN W3"/>
                        </a:rPr>
                        <a:t>6</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c>
                  <a:txBody>
                    <a:bodyPr lIns="83160" rIns="83160" tIns="41400" bIns="41400" anchor="ctr"/>
                    <a:p>
                      <a:pPr>
                        <a:lnSpc>
                          <a:spcPct val="100000"/>
                        </a:lnSpc>
                      </a:pPr>
                      <a:r>
                        <a:rPr b="0" lang="en-US" sz="1800" spc="-1" strike="noStrike">
                          <a:solidFill>
                            <a:srgbClr val="ff0000"/>
                          </a:solidFill>
                          <a:latin typeface="Arial"/>
                          <a:ea typeface="ヒラギノ角ゴ ProN W3"/>
                        </a:rPr>
                        <a:t>Video Only</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Lesson 5: Cryptography - Randomness, Primes, RSA, DH</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r>
              <a:tr h="339120">
                <a:tc>
                  <a:txBody>
                    <a:bodyPr lIns="83160" rIns="83160" tIns="41400" bIns="41400" anchor="ctr"/>
                    <a:p>
                      <a:pPr>
                        <a:lnSpc>
                          <a:spcPct val="100000"/>
                        </a:lnSpc>
                      </a:pPr>
                      <a:r>
                        <a:rPr b="0" lang="en-US" sz="1800" spc="-1" strike="noStrike">
                          <a:solidFill>
                            <a:srgbClr val="000000"/>
                          </a:solidFill>
                          <a:latin typeface="Arial"/>
                          <a:ea typeface="ヒラギノ角ゴ ProN W3"/>
                        </a:rPr>
                        <a:t> </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Mon, 08 Jul</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NO CLASS - Exam Week</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r>
              <a:tr h="339120">
                <a:tc>
                  <a:txBody>
                    <a:bodyPr lIns="83160" rIns="83160" tIns="41400" bIns="41400" anchor="ctr"/>
                    <a:p>
                      <a:pPr>
                        <a:lnSpc>
                          <a:spcPct val="100000"/>
                        </a:lnSpc>
                      </a:pPr>
                      <a:r>
                        <a:rPr b="0" lang="en-US" sz="1800" spc="-1" strike="noStrike">
                          <a:solidFill>
                            <a:srgbClr val="000000"/>
                          </a:solidFill>
                          <a:latin typeface="Arial"/>
                          <a:ea typeface="ヒラギノ角ゴ ProN W3"/>
                        </a:rPr>
                        <a:t> </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c>
                  <a:txBody>
                    <a:bodyPr lIns="83160" rIns="83160" tIns="41400" bIns="41400" anchor="ctr"/>
                    <a:p>
                      <a:pPr>
                        <a:lnSpc>
                          <a:spcPct val="100000"/>
                        </a:lnSpc>
                      </a:pPr>
                      <a:r>
                        <a:rPr b="0" lang="en-US" sz="1800" spc="-1" strike="noStrike">
                          <a:solidFill>
                            <a:srgbClr val="ff0000"/>
                          </a:solidFill>
                          <a:latin typeface="Arial"/>
                          <a:ea typeface="ヒラギノ角ゴ ProN W3"/>
                        </a:rPr>
                        <a:t>Sat, 13 Jul @10AM  </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Midterm on Lessons 1-5 Only</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r>
              <a:tr h="339120">
                <a:tc>
                  <a:txBody>
                    <a:bodyPr lIns="83160" rIns="83160" tIns="41400" bIns="41400" anchor="ctr"/>
                    <a:p>
                      <a:pPr>
                        <a:lnSpc>
                          <a:spcPct val="100000"/>
                        </a:lnSpc>
                      </a:pPr>
                      <a:r>
                        <a:rPr b="0" lang="en-US" sz="1800" spc="-1" strike="noStrike">
                          <a:solidFill>
                            <a:srgbClr val="000000"/>
                          </a:solidFill>
                          <a:latin typeface="Arial"/>
                          <a:ea typeface="ヒラギノ角ゴ ProN W3"/>
                        </a:rPr>
                        <a:t>7</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Mon, 15 Jul</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Lesson 6: MI, PKI and TLS Part I</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r>
              <a:tr h="339120">
                <a:tc>
                  <a:txBody>
                    <a:bodyPr lIns="83160" rIns="83160" tIns="41400" bIns="41400" anchor="ctr"/>
                    <a:p>
                      <a:pPr>
                        <a:lnSpc>
                          <a:spcPct val="100000"/>
                        </a:lnSpc>
                      </a:pPr>
                      <a:r>
                        <a:rPr b="0" lang="en-US" sz="1800" spc="-1" strike="noStrike">
                          <a:solidFill>
                            <a:srgbClr val="000000"/>
                          </a:solidFill>
                          <a:latin typeface="Arial"/>
                          <a:ea typeface="ヒラギノ角ゴ ProN W3"/>
                        </a:rPr>
                        <a:t>8</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Mon, 22 Jul</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Lesson 6: MI, PKI and TLS Part II</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r>
              <a:tr h="339120">
                <a:tc>
                  <a:txBody>
                    <a:bodyPr lIns="83160" rIns="83160" tIns="41400" bIns="41400" anchor="ctr"/>
                    <a:p>
                      <a:pPr>
                        <a:lnSpc>
                          <a:spcPct val="100000"/>
                        </a:lnSpc>
                      </a:pPr>
                      <a:r>
                        <a:rPr b="0" lang="en-US" sz="1800" spc="-1" strike="noStrike">
                          <a:solidFill>
                            <a:srgbClr val="000000"/>
                          </a:solidFill>
                          <a:latin typeface="Arial"/>
                          <a:ea typeface="ヒラギノ角ゴ ProN W3"/>
                        </a:rPr>
                        <a:t>9</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Mon, 29 Jul</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Lesson 7: Layer 2 Security</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r>
              <a:tr h="744840">
                <a:tc>
                  <a:txBody>
                    <a:bodyPr lIns="83160" rIns="83160" tIns="41400" bIns="41400" anchor="ctr"/>
                    <a:p>
                      <a:pPr>
                        <a:lnSpc>
                          <a:spcPct val="100000"/>
                        </a:lnSpc>
                      </a:pPr>
                      <a:r>
                        <a:rPr b="0" lang="en-US" sz="1800" spc="-1" strike="noStrike">
                          <a:solidFill>
                            <a:srgbClr val="000000"/>
                          </a:solidFill>
                          <a:latin typeface="Arial"/>
                          <a:ea typeface="ヒラギノ角ゴ ProN W3"/>
                        </a:rPr>
                        <a:t>10</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Mon, 05 Aug</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Lesson 8: Firewalls and Perimeter Security</a:t>
                      </a:r>
                      <a:br/>
                      <a:r>
                        <a:rPr b="0" lang="en-US" sz="1800" spc="-1" strike="noStrike">
                          <a:solidFill>
                            <a:srgbClr val="000000"/>
                          </a:solidFill>
                          <a:latin typeface="Arial"/>
                          <a:ea typeface="ヒラギノ角ゴ ProN W3"/>
                        </a:rPr>
                        <a:t>Lesson 9: Wireless Security</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r>
              <a:tr h="339120">
                <a:tc>
                  <a:txBody>
                    <a:bodyPr lIns="83160" rIns="83160" tIns="41400" bIns="41400" anchor="ctr"/>
                    <a:p>
                      <a:pPr>
                        <a:lnSpc>
                          <a:spcPct val="100000"/>
                        </a:lnSpc>
                      </a:pPr>
                      <a:r>
                        <a:rPr b="0" lang="en-US" sz="1800" spc="-1" strike="noStrike">
                          <a:solidFill>
                            <a:srgbClr val="000000"/>
                          </a:solidFill>
                          <a:latin typeface="Arial"/>
                          <a:ea typeface="ヒラギノ角ゴ ProN W3"/>
                        </a:rPr>
                        <a:t>11</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Mon, 12 Aug</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Final Review</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solidFill>
                      <a:srgbClr val="333399">
                        <a:alpha val="20000"/>
                      </a:srgbClr>
                    </a:solidFill>
                  </a:tcPr>
                </a:tc>
              </a:tr>
              <a:tr h="339120">
                <a:tc>
                  <a:txBody>
                    <a:bodyPr lIns="83160" rIns="83160" tIns="41400" bIns="41400" anchor="ctr"/>
                    <a:p>
                      <a:pPr>
                        <a:lnSpc>
                          <a:spcPct val="100000"/>
                        </a:lnSpc>
                      </a:pPr>
                      <a:r>
                        <a:rPr b="0" lang="en-US" sz="1800" spc="-1" strike="noStrike">
                          <a:solidFill>
                            <a:srgbClr val="000000"/>
                          </a:solidFill>
                          <a:latin typeface="Arial"/>
                          <a:ea typeface="ヒラギノ角ゴ ProN W3"/>
                        </a:rPr>
                        <a:t> </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c>
                  <a:txBody>
                    <a:bodyPr lIns="83160" rIns="83160" tIns="41400" bIns="41400" anchor="ctr"/>
                    <a:p>
                      <a:pPr>
                        <a:lnSpc>
                          <a:spcPct val="100000"/>
                        </a:lnSpc>
                      </a:pPr>
                      <a:r>
                        <a:rPr b="0" lang="en-US" sz="1800" spc="-1" strike="noStrike">
                          <a:solidFill>
                            <a:srgbClr val="ff0000"/>
                          </a:solidFill>
                          <a:latin typeface="Arial"/>
                          <a:ea typeface="ヒラギノ角ゴ ProN W3"/>
                        </a:rPr>
                        <a:t>Sat, 17 Aug @10AM</a:t>
                      </a:r>
                      <a:r>
                        <a:rPr b="0" lang="en-US" sz="1800" spc="-1" strike="noStrike">
                          <a:solidFill>
                            <a:srgbClr val="000000"/>
                          </a:solidFill>
                          <a:latin typeface="Arial"/>
                          <a:ea typeface="ヒラギノ角ゴ ProN W3"/>
                        </a:rPr>
                        <a:t>   </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c>
                  <a:txBody>
                    <a:bodyPr lIns="83160" rIns="83160" tIns="41400" bIns="41400" anchor="ctr"/>
                    <a:p>
                      <a:pPr>
                        <a:lnSpc>
                          <a:spcPct val="100000"/>
                        </a:lnSpc>
                      </a:pPr>
                      <a:r>
                        <a:rPr b="0" lang="en-US" sz="1800" spc="-1" strike="noStrike">
                          <a:solidFill>
                            <a:srgbClr val="000000"/>
                          </a:solidFill>
                          <a:latin typeface="Arial"/>
                          <a:ea typeface="ヒラギノ角ゴ ProN W3"/>
                        </a:rPr>
                        <a:t>Final on Lessons 6 Onward Only</a:t>
                      </a:r>
                      <a:endParaRPr b="0" lang="en-US" sz="1800" spc="-1" strike="noStrike">
                        <a:latin typeface="Arial"/>
                      </a:endParaRPr>
                    </a:p>
                  </a:txBody>
                  <a:tcPr marL="83160" marR="83160">
                    <a:lnL w="12240">
                      <a:solidFill>
                        <a:srgbClr val="333399"/>
                      </a:solidFill>
                    </a:lnL>
                    <a:lnR w="12240">
                      <a:solidFill>
                        <a:srgbClr val="333399"/>
                      </a:solidFill>
                    </a:lnR>
                    <a:lnT w="12240">
                      <a:solidFill>
                        <a:srgbClr val="333399"/>
                      </a:solidFill>
                    </a:lnT>
                    <a:lnB w="12240">
                      <a:solidFill>
                        <a:srgbClr val="333399"/>
                      </a:solidFill>
                    </a:lnB>
                    <a:noFill/>
                  </a:tcPr>
                </a:tc>
              </a:tr>
            </a:tbl>
          </a:graphicData>
        </a:graphic>
      </p:graphicFrame>
    </p:spTree>
  </p:cSld>
  <p:transition spd="med">
    <p:dissolve/>
  </p:transition>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12725280" y="9461520"/>
            <a:ext cx="266400" cy="279000"/>
          </a:xfrm>
          <a:prstGeom prst="rect">
            <a:avLst/>
          </a:prstGeom>
          <a:noFill/>
          <a:ln w="9360">
            <a:noFill/>
          </a:ln>
        </p:spPr>
        <p:txBody>
          <a:bodyPr/>
          <a:p>
            <a:pPr algn="ctr">
              <a:lnSpc>
                <a:spcPct val="100000"/>
              </a:lnSpc>
            </a:pPr>
            <a:fld id="{7FBF4144-BF8C-49CD-89BC-6ECFB447A872}"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
        <p:nvSpPr>
          <p:cNvPr id="132" name="TextShape 2"/>
          <p:cNvSpPr txBox="1"/>
          <p:nvPr/>
        </p:nvSpPr>
        <p:spPr>
          <a:xfrm>
            <a:off x="368280" y="711360"/>
            <a:ext cx="7975080" cy="952200"/>
          </a:xfrm>
          <a:prstGeom prst="rect">
            <a:avLst/>
          </a:prstGeom>
          <a:noFill/>
          <a:ln>
            <a:noFill/>
          </a:ln>
        </p:spPr>
        <p:txBody>
          <a:bodyPr lIns="50760" rIns="50760" tIns="50760" bIns="50760" anchor="b"/>
          <a:p>
            <a:pPr>
              <a:lnSpc>
                <a:spcPct val="100000"/>
              </a:lnSpc>
            </a:pPr>
            <a:r>
              <a:rPr b="0" lang="en-US" sz="4000" spc="-1" strike="noStrike">
                <a:solidFill>
                  <a:srgbClr val="000000"/>
                </a:solidFill>
                <a:latin typeface="Arial"/>
                <a:ea typeface="ヒラギノ角ゴ ProN W3"/>
              </a:rPr>
              <a:t>Who am I?</a:t>
            </a:r>
            <a:endParaRPr b="0" lang="en-US" sz="4000" spc="-1" strike="noStrike">
              <a:solidFill>
                <a:srgbClr val="000000"/>
              </a:solidFill>
              <a:latin typeface="Gill Sans"/>
            </a:endParaRPr>
          </a:p>
        </p:txBody>
      </p:sp>
      <p:sp>
        <p:nvSpPr>
          <p:cNvPr id="133" name="TextShape 3"/>
          <p:cNvSpPr txBox="1"/>
          <p:nvPr/>
        </p:nvSpPr>
        <p:spPr>
          <a:xfrm>
            <a:off x="482760" y="1676520"/>
            <a:ext cx="12039120" cy="7467120"/>
          </a:xfrm>
          <a:prstGeom prst="rect">
            <a:avLst/>
          </a:prstGeom>
          <a:noFill/>
          <a:ln>
            <a:noFill/>
          </a:ln>
        </p:spPr>
        <p:txBody>
          <a:bodyPr lIns="50760" rIns="50760" tIns="50760" bIns="50760"/>
          <a:p>
            <a:pPr marL="343080" indent="-342720">
              <a:lnSpc>
                <a:spcPct val="100000"/>
              </a:lnSpc>
              <a:buClr>
                <a:srgbClr val="400080"/>
              </a:buClr>
              <a:buSzPct val="89000"/>
              <a:buFont typeface="Gill Sans"/>
              <a:buChar char="•"/>
            </a:pPr>
            <a:r>
              <a:rPr b="0" lang="en-US" sz="2800" spc="-1" strike="noStrike">
                <a:solidFill>
                  <a:srgbClr val="000000"/>
                </a:solidFill>
                <a:latin typeface="Arial"/>
                <a:ea typeface="ヒラギノ角ゴ ProN W3"/>
              </a:rPr>
              <a:t>Phillip Mak</a:t>
            </a:r>
            <a:endParaRPr b="0" lang="en-US" sz="2800" spc="-1" strike="noStrike">
              <a:solidFill>
                <a:srgbClr val="000000"/>
              </a:solidFill>
              <a:latin typeface="Arial"/>
            </a:endParaRPr>
          </a:p>
          <a:p>
            <a:pPr lvl="2" marL="1168560" indent="-456840">
              <a:lnSpc>
                <a:spcPct val="100000"/>
              </a:lnSpc>
              <a:buClr>
                <a:srgbClr val="400080"/>
              </a:buClr>
              <a:buSzPct val="89000"/>
              <a:buFont typeface="Gill Sans"/>
              <a:buChar char="-"/>
            </a:pPr>
            <a:r>
              <a:rPr b="0" lang="en-US" sz="2800" spc="-1" strike="noStrike">
                <a:solidFill>
                  <a:srgbClr val="000000"/>
                </a:solidFill>
                <a:latin typeface="Arial"/>
                <a:ea typeface="ヒラギノ角ゴ ProN W3"/>
              </a:rPr>
              <a:t>MS CS (concentration in Information Security) at NYU Poly</a:t>
            </a:r>
            <a:endParaRPr b="0" lang="en-US" sz="2800" spc="-1" strike="noStrike">
              <a:solidFill>
                <a:srgbClr val="000000"/>
              </a:solidFill>
              <a:latin typeface="Arial"/>
            </a:endParaRPr>
          </a:p>
          <a:p>
            <a:pPr lvl="2" marL="1168560" indent="-456840">
              <a:lnSpc>
                <a:spcPct val="100000"/>
              </a:lnSpc>
              <a:buClr>
                <a:srgbClr val="400080"/>
              </a:buClr>
              <a:buSzPct val="89000"/>
              <a:buFont typeface="Gill Sans"/>
              <a:buChar char="-"/>
            </a:pPr>
            <a:r>
              <a:rPr b="0" lang="en-US" sz="2800" spc="-1" strike="noStrike">
                <a:solidFill>
                  <a:srgbClr val="000000"/>
                </a:solidFill>
                <a:latin typeface="Arial"/>
                <a:ea typeface="ヒラギノ角ゴ ProN W3"/>
              </a:rPr>
              <a:t>Cyber</a:t>
            </a:r>
            <a:endParaRPr b="0" lang="en-US" sz="2800" spc="-1" strike="noStrike">
              <a:solidFill>
                <a:srgbClr val="000000"/>
              </a:solidFill>
              <a:latin typeface="Arial"/>
            </a:endParaRPr>
          </a:p>
          <a:p>
            <a:pPr lvl="2" marL="1168560" indent="-456840">
              <a:lnSpc>
                <a:spcPct val="100000"/>
              </a:lnSpc>
              <a:buClr>
                <a:srgbClr val="400080"/>
              </a:buClr>
              <a:buSzPct val="89000"/>
              <a:buFont typeface="Gill Sans"/>
              <a:buChar char="-"/>
            </a:pPr>
            <a:r>
              <a:rPr b="0" lang="en-US" sz="2800" spc="-1" strike="noStrike">
                <a:solidFill>
                  <a:srgbClr val="000000"/>
                </a:solidFill>
                <a:latin typeface="Arial"/>
                <a:ea typeface="ヒラギノ角ゴ ProN W3"/>
              </a:rPr>
              <a:t>Cyber Security Principal / Security Operations Center Lead</a:t>
            </a:r>
            <a:endParaRPr b="0" lang="en-US" sz="2800" spc="-1" strike="noStrike">
              <a:solidFill>
                <a:srgbClr val="000000"/>
              </a:solidFill>
              <a:latin typeface="Arial"/>
            </a:endParaRPr>
          </a:p>
          <a:p>
            <a:pPr lvl="2" marL="1168560" indent="-456840">
              <a:lnSpc>
                <a:spcPct val="100000"/>
              </a:lnSpc>
              <a:buClr>
                <a:srgbClr val="400080"/>
              </a:buClr>
              <a:buSzPct val="89000"/>
              <a:buFont typeface="Gill Sans"/>
              <a:buChar char="-"/>
            </a:pPr>
            <a:r>
              <a:rPr b="0" lang="en-US" sz="2800" spc="-1" strike="noStrike">
                <a:solidFill>
                  <a:srgbClr val="000000"/>
                </a:solidFill>
                <a:latin typeface="Arial"/>
                <a:ea typeface="ヒラギノ角ゴ ProN W3"/>
              </a:rPr>
              <a:t>Formally 12 years career as Cybersecurity Lead at the Department of Defense</a:t>
            </a:r>
            <a:endParaRPr b="0" lang="en-US" sz="2800" spc="-1" strike="noStrike">
              <a:solidFill>
                <a:srgbClr val="000000"/>
              </a:solidFill>
              <a:latin typeface="Arial"/>
            </a:endParaRPr>
          </a:p>
          <a:p>
            <a:pPr lvl="2" marL="1168560" indent="-456840">
              <a:lnSpc>
                <a:spcPct val="100000"/>
              </a:lnSpc>
              <a:buClr>
                <a:srgbClr val="400080"/>
              </a:buClr>
              <a:buSzPct val="89000"/>
              <a:buFont typeface="Gill Sans"/>
              <a:buChar char="-"/>
            </a:pPr>
            <a:r>
              <a:rPr b="0" lang="en-US" sz="2800" spc="-1" strike="noStrike">
                <a:solidFill>
                  <a:srgbClr val="000000"/>
                </a:solidFill>
                <a:latin typeface="Arial"/>
                <a:ea typeface="ヒラギノ角ゴ ProN W3"/>
              </a:rPr>
              <a:t>Network Communications Intern at N.Y.S.E</a:t>
            </a:r>
            <a:endParaRPr b="0" lang="en-US" sz="2800" spc="-1" strike="noStrike">
              <a:solidFill>
                <a:srgbClr val="000000"/>
              </a:solidFill>
              <a:latin typeface="Arial"/>
            </a:endParaRPr>
          </a:p>
          <a:p>
            <a:pPr lvl="2" marL="1168560" indent="-456840">
              <a:lnSpc>
                <a:spcPct val="100000"/>
              </a:lnSpc>
              <a:buClr>
                <a:srgbClr val="400080"/>
              </a:buClr>
              <a:buSzPct val="89000"/>
              <a:buFont typeface="Gill Sans"/>
              <a:buChar char="-"/>
            </a:pPr>
            <a:r>
              <a:rPr b="0" lang="en-US" sz="2800" spc="-1" strike="noStrike">
                <a:solidFill>
                  <a:srgbClr val="000000"/>
                </a:solidFill>
                <a:latin typeface="Arial"/>
                <a:ea typeface="ヒラギノ角ゴ ProN W3"/>
              </a:rPr>
              <a:t>Provide systems and security engineering services to Army programs during the development lifecycle</a:t>
            </a:r>
            <a:endParaRPr b="0" lang="en-US" sz="2800" spc="-1" strike="noStrike">
              <a:solidFill>
                <a:srgbClr val="000000"/>
              </a:solidFill>
              <a:latin typeface="Arial"/>
            </a:endParaRPr>
          </a:p>
          <a:p>
            <a:pPr lvl="2" marL="1168560" indent="-456840">
              <a:lnSpc>
                <a:spcPct val="100000"/>
              </a:lnSpc>
              <a:buClr>
                <a:srgbClr val="400080"/>
              </a:buClr>
              <a:buSzPct val="89000"/>
              <a:buFont typeface="Gill Sans"/>
              <a:buChar char="-"/>
            </a:pPr>
            <a:r>
              <a:rPr b="0" lang="en-US" sz="2800" spc="-1" strike="noStrike">
                <a:solidFill>
                  <a:srgbClr val="000000"/>
                </a:solidFill>
                <a:latin typeface="Arial"/>
                <a:ea typeface="ヒラギノ角ゴ ProN W3"/>
              </a:rPr>
              <a:t>Cybersecurity monitoring during live operational testing of networked system</a:t>
            </a:r>
            <a:endParaRPr b="0" lang="en-US" sz="2800" spc="-1" strike="noStrike">
              <a:solidFill>
                <a:srgbClr val="000000"/>
              </a:solidFill>
              <a:latin typeface="Arial"/>
            </a:endParaRPr>
          </a:p>
          <a:p>
            <a:pPr lvl="2" marL="1168560" indent="-456840">
              <a:lnSpc>
                <a:spcPct val="100000"/>
              </a:lnSpc>
              <a:buClr>
                <a:srgbClr val="400080"/>
              </a:buClr>
              <a:buSzPct val="89000"/>
              <a:buFont typeface="Gill Sans"/>
              <a:buChar char="-"/>
            </a:pPr>
            <a:r>
              <a:rPr b="0" lang="en-US" sz="2800" spc="-1" strike="noStrike">
                <a:solidFill>
                  <a:srgbClr val="000000"/>
                </a:solidFill>
                <a:latin typeface="Arial"/>
                <a:ea typeface="ヒラギノ角ゴ ProN W3"/>
              </a:rPr>
              <a:t>Cybersecurity protections for DoD systems</a:t>
            </a:r>
            <a:endParaRPr b="0" lang="en-US" sz="2800" spc="-1" strike="noStrike">
              <a:solidFill>
                <a:srgbClr val="000000"/>
              </a:solidFill>
              <a:latin typeface="Arial"/>
            </a:endParaRPr>
          </a:p>
        </p:txBody>
      </p:sp>
    </p:spTree>
  </p:cSld>
  <p:transition spd="med" advTm="14000">
    <p:dissolv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2725280" y="9461520"/>
            <a:ext cx="266400" cy="279000"/>
          </a:xfrm>
          <a:prstGeom prst="rect">
            <a:avLst/>
          </a:prstGeom>
          <a:noFill/>
          <a:ln w="9360">
            <a:noFill/>
          </a:ln>
        </p:spPr>
        <p:txBody>
          <a:bodyPr/>
          <a:p>
            <a:pPr algn="ctr">
              <a:lnSpc>
                <a:spcPct val="100000"/>
              </a:lnSpc>
            </a:pPr>
            <a:fld id="{9026A984-E262-4C19-8A70-78D53AC626E8}"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
        <p:nvSpPr>
          <p:cNvPr id="135" name="TextShape 2"/>
          <p:cNvSpPr txBox="1"/>
          <p:nvPr/>
        </p:nvSpPr>
        <p:spPr>
          <a:xfrm>
            <a:off x="1244520" y="2438280"/>
            <a:ext cx="10464480" cy="3301560"/>
          </a:xfrm>
          <a:prstGeom prst="rect">
            <a:avLst/>
          </a:prstGeom>
          <a:noFill/>
          <a:ln>
            <a:noFill/>
          </a:ln>
        </p:spPr>
        <p:txBody>
          <a:bodyPr lIns="50760" rIns="50760" tIns="50760" bIns="50760" anchor="b"/>
          <a:p>
            <a:pPr algn="ctr">
              <a:lnSpc>
                <a:spcPct val="100000"/>
              </a:lnSpc>
            </a:pPr>
            <a:r>
              <a:rPr b="1" lang="en-US" sz="8400" spc="-1" strike="noStrike">
                <a:solidFill>
                  <a:srgbClr val="000000"/>
                </a:solidFill>
                <a:latin typeface="Arial"/>
                <a:ea typeface="ヒラギノ角ゴ ProN W3"/>
              </a:rPr>
              <a:t>Course Organization</a:t>
            </a:r>
            <a:endParaRPr b="0" lang="en-US" sz="8400" spc="-1" strike="noStrike">
              <a:solidFill>
                <a:srgbClr val="000000"/>
              </a:solidFill>
              <a:latin typeface="Gill Sans"/>
            </a:endParaRPr>
          </a:p>
        </p:txBody>
      </p:sp>
    </p:spTree>
  </p:cSld>
  <p:transition spd="med">
    <p:dissolv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63640" y="4648320"/>
            <a:ext cx="11277360" cy="3301560"/>
          </a:xfrm>
          <a:prstGeom prst="rect">
            <a:avLst/>
          </a:prstGeom>
          <a:noFill/>
          <a:ln>
            <a:noFill/>
          </a:ln>
        </p:spPr>
        <p:txBody>
          <a:bodyPr lIns="50760" rIns="50760" tIns="50760" bIns="50760" anchor="b"/>
          <a:p>
            <a:pPr algn="ctr">
              <a:lnSpc>
                <a:spcPct val="100000"/>
              </a:lnSpc>
            </a:pPr>
            <a:r>
              <a:rPr b="0" i="1" lang="en-US" sz="4400" spc="-1" strike="noStrike">
                <a:solidFill>
                  <a:srgbClr val="ff0000"/>
                </a:solidFill>
                <a:latin typeface="Arial"/>
                <a:ea typeface="ヒラギノ角ゴ ProN W3"/>
              </a:rPr>
              <a:t>WARNING</a:t>
            </a:r>
            <a:br/>
            <a:br/>
            <a:r>
              <a:rPr b="0" i="1" lang="en-US" sz="3600" spc="-1" strike="noStrike">
                <a:solidFill>
                  <a:srgbClr val="ff0000"/>
                </a:solidFill>
                <a:latin typeface="Arial"/>
                <a:ea typeface="ヒラギノ角ゴ ProN W3"/>
              </a:rPr>
              <a:t>You will be learning potentially dangerous techniques in this course.    By continuing the beyond this point you agree that all of the knowledge gained will be used in an ethical manner.</a:t>
            </a:r>
            <a:br/>
            <a:br/>
            <a:r>
              <a:rPr b="0" i="1" lang="en-US" sz="3600" spc="-1" strike="noStrike">
                <a:solidFill>
                  <a:srgbClr val="ff0000"/>
                </a:solidFill>
                <a:latin typeface="Arial"/>
                <a:ea typeface="ヒラギノ角ゴ ProN W3"/>
              </a:rPr>
              <a:t>The point of this course is to learn about network security not to harm people or systems.  If you do, you will end up in jail and I won’t be able to (or will) save you.</a:t>
            </a:r>
            <a:endParaRPr b="0" lang="en-US" sz="3600" spc="-1" strike="noStrike">
              <a:solidFill>
                <a:srgbClr val="000000"/>
              </a:solidFill>
              <a:latin typeface="Gill Sans"/>
            </a:endParaRPr>
          </a:p>
        </p:txBody>
      </p:sp>
      <p:sp>
        <p:nvSpPr>
          <p:cNvPr id="137" name="TextShape 2"/>
          <p:cNvSpPr txBox="1"/>
          <p:nvPr/>
        </p:nvSpPr>
        <p:spPr>
          <a:xfrm>
            <a:off x="12725280" y="9461520"/>
            <a:ext cx="266400" cy="279000"/>
          </a:xfrm>
          <a:prstGeom prst="rect">
            <a:avLst/>
          </a:prstGeom>
          <a:noFill/>
          <a:ln w="9360">
            <a:noFill/>
          </a:ln>
        </p:spPr>
        <p:txBody>
          <a:bodyPr/>
          <a:p>
            <a:pPr algn="ctr">
              <a:lnSpc>
                <a:spcPct val="100000"/>
              </a:lnSpc>
            </a:pPr>
            <a:fld id="{E8A2765A-CACE-459F-B30E-F10F6D7E227C}"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Tree>
  </p:cSld>
  <p:transition spd="med">
    <p:dissolv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2725280" y="9461520"/>
            <a:ext cx="266400" cy="279000"/>
          </a:xfrm>
          <a:prstGeom prst="rect">
            <a:avLst/>
          </a:prstGeom>
          <a:noFill/>
          <a:ln w="9360">
            <a:noFill/>
          </a:ln>
        </p:spPr>
        <p:txBody>
          <a:bodyPr/>
          <a:p>
            <a:pPr algn="ctr">
              <a:lnSpc>
                <a:spcPct val="100000"/>
              </a:lnSpc>
            </a:pPr>
            <a:fld id="{3ED80708-1A35-45A4-A8A8-7B2DC8D131AF}"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
        <p:nvSpPr>
          <p:cNvPr id="139" name="TextShape 2"/>
          <p:cNvSpPr txBox="1"/>
          <p:nvPr/>
        </p:nvSpPr>
        <p:spPr>
          <a:xfrm>
            <a:off x="317520" y="901800"/>
            <a:ext cx="12382200" cy="952200"/>
          </a:xfrm>
          <a:prstGeom prst="rect">
            <a:avLst/>
          </a:prstGeom>
          <a:noFill/>
          <a:ln>
            <a:noFill/>
          </a:ln>
        </p:spPr>
        <p:txBody>
          <a:bodyPr lIns="50760" rIns="50760" tIns="50760" bIns="50760" anchor="b"/>
          <a:p>
            <a:pPr>
              <a:lnSpc>
                <a:spcPct val="100000"/>
              </a:lnSpc>
            </a:pPr>
            <a:r>
              <a:rPr b="0" lang="en-US" sz="4000" spc="-1" strike="noStrike">
                <a:solidFill>
                  <a:srgbClr val="000000"/>
                </a:solidFill>
                <a:latin typeface="Arial"/>
                <a:ea typeface="ヒラギノ角ゴ ProN W3"/>
              </a:rPr>
              <a:t>Contact Information</a:t>
            </a:r>
            <a:endParaRPr b="0" lang="en-US" sz="4000" spc="-1" strike="noStrike">
              <a:solidFill>
                <a:srgbClr val="000000"/>
              </a:solidFill>
              <a:latin typeface="Gill Sans"/>
            </a:endParaRPr>
          </a:p>
        </p:txBody>
      </p:sp>
      <p:sp>
        <p:nvSpPr>
          <p:cNvPr id="140" name="TextShape 3"/>
          <p:cNvSpPr txBox="1"/>
          <p:nvPr/>
        </p:nvSpPr>
        <p:spPr>
          <a:xfrm>
            <a:off x="444600" y="2781360"/>
            <a:ext cx="12128040" cy="6438600"/>
          </a:xfrm>
          <a:prstGeom prst="rect">
            <a:avLst/>
          </a:prstGeom>
          <a:noFill/>
          <a:ln>
            <a:noFill/>
          </a:ln>
        </p:spPr>
        <p:txBody>
          <a:bodyPr lIns="50760" rIns="50760" tIns="50760" bIns="50760">
            <a:normAutofit/>
          </a:bodyPr>
          <a:p>
            <a:pPr>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The best way to reach me us by email:</a:t>
            </a:r>
            <a:endParaRPr b="0" lang="en-US" sz="3600" spc="-1" strike="noStrike">
              <a:solidFill>
                <a:srgbClr val="000000"/>
              </a:solidFill>
              <a:latin typeface="Arial"/>
            </a:endParaRPr>
          </a:p>
          <a:p>
            <a:pPr lvl="2" marL="380880" indent="-6300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pmak@nyu.edu</a:t>
            </a:r>
            <a:endParaRPr b="0" lang="en-US" sz="3600" spc="-1" strike="noStrike">
              <a:solidFill>
                <a:srgbClr val="000000"/>
              </a:solidFill>
              <a:latin typeface="Arial"/>
            </a:endParaRPr>
          </a:p>
          <a:p>
            <a:pPr>
              <a:lnSpc>
                <a:spcPct val="100000"/>
              </a:lnSpc>
            </a:pPr>
            <a:endParaRPr b="0" lang="en-US" sz="3600" spc="-1" strike="noStrike">
              <a:solidFill>
                <a:srgbClr val="000000"/>
              </a:solidFill>
              <a:latin typeface="Arial"/>
            </a:endParaRPr>
          </a:p>
          <a:p>
            <a:pPr>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Office hours: By appointment on Skype: phillip.mak</a:t>
            </a:r>
            <a:endParaRPr b="0" lang="en-US" sz="3600" spc="-1" strike="noStrike">
              <a:solidFill>
                <a:srgbClr val="000000"/>
              </a:solidFill>
              <a:latin typeface="Arial"/>
            </a:endParaRPr>
          </a:p>
          <a:p>
            <a:pPr lvl="2" marL="380880" indent="-6300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Feel free to make an appointment for general discussions. You don’t need to have a problem to chat.</a:t>
            </a:r>
            <a:endParaRPr b="0" lang="en-US" sz="3600" spc="-1" strike="noStrike">
              <a:solidFill>
                <a:srgbClr val="000000"/>
              </a:solidFill>
              <a:latin typeface="Arial"/>
            </a:endParaRPr>
          </a:p>
          <a:p>
            <a:endParaRPr b="0" lang="en-US" sz="3600" spc="-1" strike="noStrike">
              <a:solidFill>
                <a:srgbClr val="000000"/>
              </a:solidFill>
              <a:latin typeface="Arial"/>
            </a:endParaRPr>
          </a:p>
          <a:p>
            <a:pPr marL="63360" indent="-6300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Slack</a:t>
            </a:r>
            <a:endParaRPr b="0" lang="en-US" sz="3600" spc="-1" strike="noStrike">
              <a:solidFill>
                <a:srgbClr val="000000"/>
              </a:solidFill>
              <a:latin typeface="Arial"/>
            </a:endParaRPr>
          </a:p>
          <a:p>
            <a:pPr lvl="2" marL="380880" indent="-6300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You can also send me a message anytime on Slack, but that’s more informal. </a:t>
            </a:r>
            <a:endParaRPr b="0" lang="en-US" sz="3600" spc="-1" strike="noStrike">
              <a:solidFill>
                <a:srgbClr val="000000"/>
              </a:solidFill>
              <a:latin typeface="Arial"/>
            </a:endParaRPr>
          </a:p>
          <a:p>
            <a:endParaRPr b="0" lang="en-US" sz="3600" spc="-1" strike="noStrike">
              <a:solidFill>
                <a:srgbClr val="000000"/>
              </a:solidFill>
              <a:latin typeface="Arial"/>
            </a:endParaRPr>
          </a:p>
          <a:p>
            <a:pPr>
              <a:lnSpc>
                <a:spcPct val="100000"/>
              </a:lnSpc>
              <a:buClr>
                <a:srgbClr val="400080"/>
              </a:buClr>
              <a:buSzPct val="89000"/>
              <a:buFont typeface="Gill Sans"/>
              <a:buChar char="•"/>
            </a:pPr>
            <a:r>
              <a:rPr b="0" lang="en-US" sz="2800" spc="-1" strike="noStrike">
                <a:solidFill>
                  <a:srgbClr val="000000"/>
                </a:solidFill>
                <a:latin typeface="Arial"/>
                <a:ea typeface="ヒラギノ角ゴ ProN W3"/>
              </a:rPr>
              <a:t>Please do email me any suggestions, questions, topics, or interesting tidbits or articles  you may have, which I will try go over them at the next class. This allows me to talk about topics that you have an interest with.</a:t>
            </a:r>
            <a:endParaRPr b="0" lang="en-US" sz="2800" spc="-1" strike="noStrike">
              <a:solidFill>
                <a:srgbClr val="000000"/>
              </a:solidFill>
              <a:latin typeface="Arial"/>
            </a:endParaRPr>
          </a:p>
        </p:txBody>
      </p:sp>
    </p:spTree>
  </p:cSld>
  <p:transition spd="med">
    <p:dissolve/>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2725280" y="9461520"/>
            <a:ext cx="266400" cy="279000"/>
          </a:xfrm>
          <a:prstGeom prst="rect">
            <a:avLst/>
          </a:prstGeom>
          <a:noFill/>
          <a:ln w="9360">
            <a:noFill/>
          </a:ln>
        </p:spPr>
        <p:txBody>
          <a:bodyPr/>
          <a:p>
            <a:pPr algn="ctr">
              <a:lnSpc>
                <a:spcPct val="100000"/>
              </a:lnSpc>
            </a:pPr>
            <a:fld id="{18BBD81C-B92C-4435-9FF1-6096B6AF1FE2}"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
        <p:nvSpPr>
          <p:cNvPr id="142" name="TextShape 2"/>
          <p:cNvSpPr txBox="1"/>
          <p:nvPr/>
        </p:nvSpPr>
        <p:spPr>
          <a:xfrm>
            <a:off x="317520" y="901800"/>
            <a:ext cx="12382200" cy="952200"/>
          </a:xfrm>
          <a:prstGeom prst="rect">
            <a:avLst/>
          </a:prstGeom>
          <a:noFill/>
          <a:ln>
            <a:noFill/>
          </a:ln>
        </p:spPr>
        <p:txBody>
          <a:bodyPr lIns="50760" rIns="50760" tIns="50760" bIns="50760" anchor="b"/>
          <a:p>
            <a:pPr>
              <a:lnSpc>
                <a:spcPct val="100000"/>
              </a:lnSpc>
            </a:pPr>
            <a:r>
              <a:rPr b="0" lang="en-US" sz="4000" spc="-1" strike="noStrike">
                <a:solidFill>
                  <a:srgbClr val="000000"/>
                </a:solidFill>
                <a:latin typeface="Arial"/>
                <a:ea typeface="ヒラギノ角ゴ ProN W3"/>
              </a:rPr>
              <a:t>Course Website</a:t>
            </a:r>
            <a:endParaRPr b="0" lang="en-US" sz="4000" spc="-1" strike="noStrike">
              <a:solidFill>
                <a:srgbClr val="000000"/>
              </a:solidFill>
              <a:latin typeface="Gill Sans"/>
            </a:endParaRPr>
          </a:p>
        </p:txBody>
      </p:sp>
      <p:sp>
        <p:nvSpPr>
          <p:cNvPr id="143" name="TextShape 3"/>
          <p:cNvSpPr txBox="1"/>
          <p:nvPr/>
        </p:nvSpPr>
        <p:spPr>
          <a:xfrm>
            <a:off x="571680" y="1968480"/>
            <a:ext cx="12128040" cy="7251480"/>
          </a:xfrm>
          <a:prstGeom prst="rect">
            <a:avLst/>
          </a:prstGeom>
          <a:noFill/>
          <a:ln>
            <a:noFill/>
          </a:ln>
        </p:spPr>
        <p:txBody>
          <a:bodyPr lIns="50760" rIns="50760" tIns="50760" bIns="50760"/>
          <a:p>
            <a:pPr>
              <a:lnSpc>
                <a:spcPct val="100000"/>
              </a:lnSpc>
              <a:buClr>
                <a:srgbClr val="400080"/>
              </a:buClr>
              <a:buSzPct val="89000"/>
              <a:buFont typeface="Gill Sans"/>
              <a:buChar char="•"/>
            </a:pPr>
            <a:r>
              <a:rPr b="0" lang="en-US" sz="3600" spc="-1" strike="noStrike">
                <a:solidFill>
                  <a:srgbClr val="000000"/>
                </a:solidFill>
                <a:latin typeface="Arial"/>
                <a:ea typeface="MS PGothic"/>
              </a:rPr>
              <a:t>Main Website:</a:t>
            </a:r>
            <a:r>
              <a:rPr b="0" lang="en-US" sz="3600" spc="-1" strike="noStrike">
                <a:solidFill>
                  <a:srgbClr val="000000"/>
                </a:solidFill>
                <a:latin typeface="Arial"/>
                <a:ea typeface="ヒラギノ角ゴ ProN W3"/>
              </a:rPr>
              <a:t> </a:t>
            </a:r>
            <a:r>
              <a:rPr b="0" lang="en-US" sz="3600" spc="-1" strike="noStrike" u="sng">
                <a:solidFill>
                  <a:srgbClr val="009999"/>
                </a:solidFill>
                <a:uFillTx/>
                <a:latin typeface="Arial"/>
                <a:ea typeface="ヒラギノ角ゴ ProN W3"/>
                <a:hlinkClick r:id="rId1"/>
              </a:rPr>
              <a:t>https://newclasses.nyu.edu/</a:t>
            </a:r>
            <a:endParaRPr b="0" lang="en-US" sz="3600" spc="-1" strike="noStrike">
              <a:solidFill>
                <a:srgbClr val="000000"/>
              </a:solidFill>
              <a:latin typeface="Arial"/>
            </a:endParaRPr>
          </a:p>
          <a:p>
            <a:pPr>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VLAB: </a:t>
            </a:r>
            <a:r>
              <a:rPr b="0" lang="en-US" sz="3600" spc="-1" strike="noStrike" u="sng">
                <a:solidFill>
                  <a:srgbClr val="009999"/>
                </a:solidFill>
                <a:uFillTx/>
                <a:latin typeface="Arial"/>
                <a:ea typeface="ヒラギノ角ゴ ProN W3"/>
                <a:hlinkClick r:id="rId2"/>
              </a:rPr>
              <a:t>https://vital.engineering.nyu.edu/vital/</a:t>
            </a:r>
            <a:endParaRPr b="0" lang="en-US" sz="3600" spc="-1" strike="noStrike">
              <a:solidFill>
                <a:srgbClr val="000000"/>
              </a:solidFill>
              <a:latin typeface="Arial"/>
            </a:endParaRPr>
          </a:p>
          <a:p>
            <a:pPr>
              <a:lnSpc>
                <a:spcPct val="100000"/>
              </a:lnSpc>
            </a:pPr>
            <a:endParaRPr b="0" lang="en-US" sz="3600" spc="-1" strike="noStrike">
              <a:solidFill>
                <a:srgbClr val="000000"/>
              </a:solidFill>
              <a:latin typeface="Arial"/>
            </a:endParaRPr>
          </a:p>
          <a:p>
            <a:pPr lvl="1" marL="330120">
              <a:lnSpc>
                <a:spcPct val="100000"/>
              </a:lnSpc>
              <a:buClr>
                <a:srgbClr val="400080"/>
              </a:buClr>
              <a:buSzPct val="89000"/>
              <a:buFont typeface="Gill Sans"/>
              <a:buChar char="-"/>
            </a:pPr>
            <a:r>
              <a:rPr b="1" lang="en-US" sz="3600" spc="-1" strike="noStrike">
                <a:solidFill>
                  <a:srgbClr val="000000"/>
                </a:solidFill>
                <a:latin typeface="Arial"/>
                <a:ea typeface="MS PGothic"/>
              </a:rPr>
              <a:t>Syllabus</a:t>
            </a:r>
            <a:r>
              <a:rPr b="0" lang="en-US" sz="3600" spc="-1" strike="noStrike">
                <a:solidFill>
                  <a:srgbClr val="000000"/>
                </a:solidFill>
                <a:latin typeface="Arial"/>
                <a:ea typeface="MS PGothic"/>
              </a:rPr>
              <a:t> - subject to change so check the NYU Classes “Syllabus”</a:t>
            </a:r>
            <a:endParaRPr b="0" lang="en-US" sz="3600" spc="-1" strike="noStrike">
              <a:solidFill>
                <a:srgbClr val="000000"/>
              </a:solidFill>
              <a:latin typeface="Arial"/>
            </a:endParaRPr>
          </a:p>
          <a:p>
            <a:pPr lvl="1" marL="330120">
              <a:lnSpc>
                <a:spcPct val="100000"/>
              </a:lnSpc>
              <a:buClr>
                <a:srgbClr val="400080"/>
              </a:buClr>
              <a:buSzPct val="89000"/>
              <a:buFont typeface="Gill Sans"/>
              <a:buChar char="-"/>
            </a:pPr>
            <a:r>
              <a:rPr b="1" lang="en-US" sz="3600" spc="-1" strike="noStrike">
                <a:solidFill>
                  <a:srgbClr val="000000"/>
                </a:solidFill>
                <a:latin typeface="Arial"/>
                <a:ea typeface="MS PGothic"/>
              </a:rPr>
              <a:t>Lecture Slides </a:t>
            </a:r>
            <a:r>
              <a:rPr b="0" lang="en-US" sz="3600" spc="-1" strike="noStrike">
                <a:solidFill>
                  <a:srgbClr val="000000"/>
                </a:solidFill>
                <a:latin typeface="Arial"/>
                <a:ea typeface="MS PGothic"/>
              </a:rPr>
              <a:t>- will be posted prior to class. Students must review the slides before the corresponding lecture</a:t>
            </a:r>
            <a:endParaRPr b="0" lang="en-US" sz="3600" spc="-1" strike="noStrike">
              <a:solidFill>
                <a:srgbClr val="000000"/>
              </a:solidFill>
              <a:latin typeface="Arial"/>
            </a:endParaRPr>
          </a:p>
          <a:p>
            <a:pPr lvl="1" marL="330120">
              <a:lnSpc>
                <a:spcPct val="100000"/>
              </a:lnSpc>
              <a:buClr>
                <a:srgbClr val="400080"/>
              </a:buClr>
              <a:buSzPct val="89000"/>
              <a:buFont typeface="Gill Sans"/>
              <a:buChar char="-"/>
            </a:pPr>
            <a:r>
              <a:rPr b="1" lang="en-US" sz="3600" spc="-1" strike="noStrike">
                <a:solidFill>
                  <a:srgbClr val="000000"/>
                </a:solidFill>
                <a:latin typeface="Arial"/>
                <a:ea typeface="MS PGothic"/>
              </a:rPr>
              <a:t>Assigned Readings </a:t>
            </a:r>
            <a:r>
              <a:rPr b="0" lang="en-US" sz="3600" spc="-1" strike="noStrike">
                <a:solidFill>
                  <a:srgbClr val="000000"/>
                </a:solidFill>
                <a:latin typeface="Arial"/>
                <a:ea typeface="MS PGothic"/>
              </a:rPr>
              <a:t>are typically news and research articles related to current events in Cybersecurity</a:t>
            </a:r>
            <a:endParaRPr b="0" lang="en-US" sz="3600" spc="-1" strike="noStrike">
              <a:solidFill>
                <a:srgbClr val="000000"/>
              </a:solidFill>
              <a:latin typeface="Arial"/>
            </a:endParaRPr>
          </a:p>
        </p:txBody>
      </p:sp>
    </p:spTree>
  </p:cSld>
  <p:transition spd="med">
    <p:dissolv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Picture 1" descr=""/>
          <p:cNvPicPr/>
          <p:nvPr/>
        </p:nvPicPr>
        <p:blipFill>
          <a:blip r:embed="rId1"/>
          <a:stretch/>
        </p:blipFill>
        <p:spPr>
          <a:xfrm>
            <a:off x="3502080" y="4648320"/>
            <a:ext cx="9381600" cy="5000400"/>
          </a:xfrm>
          <a:prstGeom prst="rect">
            <a:avLst/>
          </a:prstGeom>
          <a:ln>
            <a:noFill/>
          </a:ln>
        </p:spPr>
      </p:pic>
      <p:sp>
        <p:nvSpPr>
          <p:cNvPr id="145" name="TextShape 1"/>
          <p:cNvSpPr txBox="1"/>
          <p:nvPr/>
        </p:nvSpPr>
        <p:spPr>
          <a:xfrm>
            <a:off x="317520" y="901800"/>
            <a:ext cx="12382200" cy="952200"/>
          </a:xfrm>
          <a:prstGeom prst="rect">
            <a:avLst/>
          </a:prstGeom>
          <a:noFill/>
          <a:ln>
            <a:noFill/>
          </a:ln>
        </p:spPr>
        <p:txBody>
          <a:bodyPr lIns="50760" rIns="50760" tIns="50760" bIns="50760" anchor="b"/>
          <a:p>
            <a:pPr>
              <a:lnSpc>
                <a:spcPct val="100000"/>
              </a:lnSpc>
            </a:pPr>
            <a:r>
              <a:rPr b="0" lang="en-US" sz="4000" spc="-1" strike="noStrike">
                <a:solidFill>
                  <a:srgbClr val="000000"/>
                </a:solidFill>
                <a:latin typeface="Arial"/>
                <a:ea typeface="ヒラギノ角ゴ ProN W3"/>
              </a:rPr>
              <a:t>Virtual Lab (VLAB)</a:t>
            </a:r>
            <a:endParaRPr b="0" lang="en-US" sz="4000" spc="-1" strike="noStrike">
              <a:solidFill>
                <a:srgbClr val="000000"/>
              </a:solidFill>
              <a:latin typeface="Gill Sans"/>
            </a:endParaRPr>
          </a:p>
        </p:txBody>
      </p:sp>
      <p:sp>
        <p:nvSpPr>
          <p:cNvPr id="146" name="TextShape 2"/>
          <p:cNvSpPr txBox="1"/>
          <p:nvPr/>
        </p:nvSpPr>
        <p:spPr>
          <a:xfrm>
            <a:off x="571680" y="1968480"/>
            <a:ext cx="12128040" cy="7251480"/>
          </a:xfrm>
          <a:prstGeom prst="rect">
            <a:avLst/>
          </a:prstGeom>
          <a:noFill/>
          <a:ln>
            <a:noFill/>
          </a:ln>
        </p:spPr>
        <p:txBody>
          <a:bodyPr lIns="50760" rIns="50760" tIns="50760" bIns="50760"/>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Allows usage and practice of security tools in a controlled environment. Lab 0 details how to get setup</a:t>
            </a:r>
            <a:endParaRPr b="0" lang="en-US" sz="36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600" spc="-1" strike="noStrike" u="sng">
                <a:solidFill>
                  <a:srgbClr val="009999"/>
                </a:solidFill>
                <a:uFillTx/>
                <a:latin typeface="Arial"/>
                <a:ea typeface="ヒラギノ角ゴ ProN W3"/>
                <a:hlinkClick r:id="rId2"/>
              </a:rPr>
              <a:t>https://vital.engineering.nyu.edu/vital/</a:t>
            </a:r>
            <a:endParaRPr b="0" lang="en-US" sz="3600" spc="-1" strike="noStrike">
              <a:solidFill>
                <a:srgbClr val="000000"/>
              </a:solidFill>
              <a:latin typeface="Arial"/>
            </a:endParaRPr>
          </a:p>
          <a:p>
            <a:pPr marL="343080" indent="-34272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Registration Code: </a:t>
            </a:r>
            <a:r>
              <a:rPr b="1" lang="en-US" sz="3600" spc="-1" strike="noStrike">
                <a:solidFill>
                  <a:srgbClr val="ff0000"/>
                </a:solidFill>
                <a:latin typeface="Arial"/>
                <a:ea typeface="ヒラギノ角ゴ ProN W3"/>
              </a:rPr>
              <a:t>s5EHR83R</a:t>
            </a:r>
            <a:endParaRPr b="0" lang="en-US" sz="3600" spc="-1" strike="noStrike">
              <a:solidFill>
                <a:srgbClr val="000000"/>
              </a:solidFill>
              <a:latin typeface="Arial"/>
            </a:endParaRPr>
          </a:p>
        </p:txBody>
      </p:sp>
      <p:sp>
        <p:nvSpPr>
          <p:cNvPr id="147" name="TextShape 3"/>
          <p:cNvSpPr txBox="1"/>
          <p:nvPr/>
        </p:nvSpPr>
        <p:spPr>
          <a:xfrm>
            <a:off x="12725280" y="9461520"/>
            <a:ext cx="266400" cy="279000"/>
          </a:xfrm>
          <a:prstGeom prst="rect">
            <a:avLst/>
          </a:prstGeom>
          <a:noFill/>
          <a:ln w="9360">
            <a:noFill/>
          </a:ln>
        </p:spPr>
        <p:txBody>
          <a:bodyPr/>
          <a:p>
            <a:pPr algn="ctr">
              <a:lnSpc>
                <a:spcPct val="100000"/>
              </a:lnSpc>
            </a:pPr>
            <a:fld id="{872FA59C-5685-47F1-8F94-CEFA99F91B0C}" type="slidenum">
              <a:rPr b="0" lang="en-US" sz="1200" spc="-1" strike="noStrike">
                <a:solidFill>
                  <a:srgbClr val="000000"/>
                </a:solidFill>
                <a:latin typeface="Arial"/>
                <a:ea typeface="ヒラギノ角ゴ ProN W3"/>
              </a:rPr>
              <a:t>&lt;number&gt;</a:t>
            </a:fld>
            <a:endParaRPr b="0" lang="en-US" sz="1200" spc="-1" strike="noStrike">
              <a:latin typeface="Times New Roman"/>
            </a:endParaRPr>
          </a:p>
        </p:txBody>
      </p:sp>
    </p:spTree>
  </p:cSld>
  <p:transition spd="med">
    <p:dissolve/>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Picture 4" descr=""/>
          <p:cNvPicPr/>
          <p:nvPr/>
        </p:nvPicPr>
        <p:blipFill>
          <a:blip r:embed="rId1"/>
          <a:stretch/>
        </p:blipFill>
        <p:spPr>
          <a:xfrm>
            <a:off x="4521240" y="1066680"/>
            <a:ext cx="8241480" cy="8351280"/>
          </a:xfrm>
          <a:prstGeom prst="rect">
            <a:avLst/>
          </a:prstGeom>
          <a:ln>
            <a:noFill/>
          </a:ln>
        </p:spPr>
      </p:pic>
      <p:sp>
        <p:nvSpPr>
          <p:cNvPr id="149" name="TextShape 1"/>
          <p:cNvSpPr txBox="1"/>
          <p:nvPr/>
        </p:nvSpPr>
        <p:spPr>
          <a:xfrm>
            <a:off x="317520" y="901800"/>
            <a:ext cx="12382200" cy="952200"/>
          </a:xfrm>
          <a:prstGeom prst="rect">
            <a:avLst/>
          </a:prstGeom>
          <a:noFill/>
          <a:ln>
            <a:noFill/>
          </a:ln>
        </p:spPr>
        <p:txBody>
          <a:bodyPr lIns="50760" rIns="50760" tIns="50760" bIns="50760" anchor="b"/>
          <a:p>
            <a:pPr>
              <a:lnSpc>
                <a:spcPct val="100000"/>
              </a:lnSpc>
            </a:pPr>
            <a:r>
              <a:rPr b="0" lang="en-US" sz="4000" spc="-1" strike="noStrike">
                <a:solidFill>
                  <a:srgbClr val="000000"/>
                </a:solidFill>
                <a:latin typeface="Arial"/>
                <a:ea typeface="ヒラギノ角ゴ ProN W3"/>
              </a:rPr>
              <a:t>VLAB Architecture</a:t>
            </a:r>
            <a:endParaRPr b="0" lang="en-US" sz="4000" spc="-1" strike="noStrike">
              <a:solidFill>
                <a:srgbClr val="000000"/>
              </a:solidFill>
              <a:latin typeface="Gill Sans"/>
            </a:endParaRPr>
          </a:p>
        </p:txBody>
      </p:sp>
      <p:sp>
        <p:nvSpPr>
          <p:cNvPr id="150" name="TextShape 2"/>
          <p:cNvSpPr txBox="1"/>
          <p:nvPr/>
        </p:nvSpPr>
        <p:spPr>
          <a:xfrm>
            <a:off x="12725280" y="9461520"/>
            <a:ext cx="266400" cy="279000"/>
          </a:xfrm>
          <a:prstGeom prst="rect">
            <a:avLst/>
          </a:prstGeom>
          <a:noFill/>
          <a:ln w="12600">
            <a:noFill/>
          </a:ln>
        </p:spPr>
        <p:txBody>
          <a:bodyPr/>
          <a:p>
            <a:pPr algn="ctr">
              <a:lnSpc>
                <a:spcPct val="100000"/>
              </a:lnSpc>
            </a:pPr>
            <a:fld id="{4908345F-8BC6-4A3E-AF94-A44392FE7672}" type="slidenum">
              <a:rPr b="0" lang="en-US" sz="1200" spc="-1" strike="noStrike">
                <a:solidFill>
                  <a:srgbClr val="000000"/>
                </a:solidFill>
                <a:latin typeface="Arial"/>
                <a:ea typeface="ヒラギノ角ゴ ProN W3"/>
              </a:rPr>
              <a:t>&lt;number&gt;</a:t>
            </a:fld>
            <a:endParaRPr b="0" lang="en-US" sz="1200" spc="-1" strike="noStrike">
              <a:latin typeface="Times New Roman"/>
            </a:endParaRPr>
          </a:p>
        </p:txBody>
      </p:sp>
    </p:spTree>
  </p:cSld>
  <p:transition spd="med">
    <p:dissolve/>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2725280" y="9461520"/>
            <a:ext cx="266400" cy="279000"/>
          </a:xfrm>
          <a:prstGeom prst="rect">
            <a:avLst/>
          </a:prstGeom>
          <a:noFill/>
          <a:ln w="9360">
            <a:noFill/>
          </a:ln>
        </p:spPr>
        <p:txBody>
          <a:bodyPr/>
          <a:p>
            <a:pPr algn="ctr">
              <a:lnSpc>
                <a:spcPct val="100000"/>
              </a:lnSpc>
            </a:pPr>
            <a:fld id="{302B7D94-B217-4C1C-87D5-DA28EDB393AE}" type="slidenum">
              <a:rPr b="0" lang="en-US" sz="1200" spc="-1" strike="noStrike">
                <a:solidFill>
                  <a:srgbClr val="000000"/>
                </a:solidFill>
                <a:latin typeface="Gill Sans"/>
                <a:ea typeface="ヒラギノ角ゴ ProN W3"/>
              </a:rPr>
              <a:t>&lt;number&gt;</a:t>
            </a:fld>
            <a:endParaRPr b="0" lang="en-US" sz="1200" spc="-1" strike="noStrike">
              <a:latin typeface="Times New Roman"/>
            </a:endParaRPr>
          </a:p>
        </p:txBody>
      </p:sp>
      <p:sp>
        <p:nvSpPr>
          <p:cNvPr id="152" name="TextShape 2"/>
          <p:cNvSpPr txBox="1"/>
          <p:nvPr/>
        </p:nvSpPr>
        <p:spPr>
          <a:xfrm>
            <a:off x="317520" y="901800"/>
            <a:ext cx="12382200" cy="952200"/>
          </a:xfrm>
          <a:prstGeom prst="rect">
            <a:avLst/>
          </a:prstGeom>
          <a:noFill/>
          <a:ln>
            <a:noFill/>
          </a:ln>
        </p:spPr>
        <p:txBody>
          <a:bodyPr lIns="50760" rIns="50760" tIns="50760" bIns="50760" anchor="b"/>
          <a:p>
            <a:pPr>
              <a:lnSpc>
                <a:spcPct val="100000"/>
              </a:lnSpc>
            </a:pPr>
            <a:r>
              <a:rPr b="0" lang="en-US" sz="4000" spc="-1" strike="noStrike">
                <a:solidFill>
                  <a:srgbClr val="000000"/>
                </a:solidFill>
                <a:latin typeface="Arial"/>
                <a:ea typeface="ヒラギノ角ゴ ProN W3"/>
              </a:rPr>
              <a:t>Course Goals</a:t>
            </a:r>
            <a:r>
              <a:rPr b="0" lang="en-US" sz="4000" spc="-1" strike="noStrike">
                <a:solidFill>
                  <a:srgbClr val="000000"/>
                </a:solidFill>
                <a:latin typeface="Arial"/>
                <a:ea typeface="ヒラギノ角ゴ ProN W3"/>
              </a:rPr>
              <a:t>	</a:t>
            </a:r>
            <a:endParaRPr b="0" lang="en-US" sz="4000" spc="-1" strike="noStrike">
              <a:solidFill>
                <a:srgbClr val="000000"/>
              </a:solidFill>
              <a:latin typeface="Gill Sans"/>
            </a:endParaRPr>
          </a:p>
        </p:txBody>
      </p:sp>
      <p:sp>
        <p:nvSpPr>
          <p:cNvPr id="153" name="TextShape 3"/>
          <p:cNvSpPr txBox="1"/>
          <p:nvPr/>
        </p:nvSpPr>
        <p:spPr>
          <a:xfrm>
            <a:off x="571680" y="1968480"/>
            <a:ext cx="12128040" cy="7251480"/>
          </a:xfrm>
          <a:prstGeom prst="rect">
            <a:avLst/>
          </a:prstGeom>
          <a:noFill/>
          <a:ln>
            <a:noFill/>
          </a:ln>
        </p:spPr>
        <p:txBody>
          <a:bodyPr lIns="50760" rIns="50760" tIns="50760" bIns="50760"/>
          <a:p>
            <a:pPr>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Understand the problems of securing a network</a:t>
            </a:r>
            <a:endParaRPr b="0" lang="en-US" sz="3600" spc="-1" strike="noStrike">
              <a:solidFill>
                <a:srgbClr val="000000"/>
              </a:solidFill>
              <a:latin typeface="Arial"/>
            </a:endParaRPr>
          </a:p>
          <a:p>
            <a:pPr>
              <a:lnSpc>
                <a:spcPct val="100000"/>
              </a:lnSpc>
            </a:pPr>
            <a:endParaRPr b="0" lang="en-US" sz="3600" spc="-1" strike="noStrike">
              <a:solidFill>
                <a:srgbClr val="000000"/>
              </a:solidFill>
              <a:latin typeface="Arial"/>
            </a:endParaRPr>
          </a:p>
          <a:p>
            <a:pPr>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Understand the underlying protocols and technologies</a:t>
            </a:r>
            <a:endParaRPr b="0" lang="en-US" sz="3600" spc="-1" strike="noStrike">
              <a:solidFill>
                <a:srgbClr val="000000"/>
              </a:solidFill>
              <a:latin typeface="Arial"/>
            </a:endParaRPr>
          </a:p>
          <a:p>
            <a:pPr lvl="1" marL="330120">
              <a:lnSpc>
                <a:spcPct val="100000"/>
              </a:lnSpc>
              <a:buClr>
                <a:srgbClr val="400080"/>
              </a:buClr>
              <a:buSzPct val="89000"/>
              <a:buFont typeface="Gill Sans"/>
              <a:buChar char="-"/>
            </a:pPr>
            <a:r>
              <a:rPr b="0" lang="en-US" sz="3600" spc="-1" strike="noStrike">
                <a:solidFill>
                  <a:srgbClr val="000000"/>
                </a:solidFill>
                <a:latin typeface="Arial"/>
                <a:ea typeface="MS PGothic"/>
              </a:rPr>
              <a:t>Crypto, IPsec, TLS</a:t>
            </a:r>
            <a:endParaRPr b="0" lang="en-US" sz="3600" spc="-1" strike="noStrike">
              <a:solidFill>
                <a:srgbClr val="000000"/>
              </a:solidFill>
              <a:latin typeface="Arial"/>
            </a:endParaRPr>
          </a:p>
          <a:p>
            <a:pPr>
              <a:lnSpc>
                <a:spcPct val="100000"/>
              </a:lnSpc>
            </a:pPr>
            <a:endParaRPr b="0" lang="en-US" sz="3600" spc="-1" strike="noStrike">
              <a:solidFill>
                <a:srgbClr val="000000"/>
              </a:solidFill>
              <a:latin typeface="Arial"/>
            </a:endParaRPr>
          </a:p>
          <a:p>
            <a:pPr>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Examine the methods and tools for attacking and defending a network</a:t>
            </a:r>
            <a:endParaRPr b="0" lang="en-US" sz="3600" spc="-1" strike="noStrike">
              <a:solidFill>
                <a:srgbClr val="000000"/>
              </a:solidFill>
              <a:latin typeface="Arial"/>
            </a:endParaRPr>
          </a:p>
          <a:p>
            <a:pPr lvl="1" marL="330120">
              <a:lnSpc>
                <a:spcPct val="100000"/>
              </a:lnSpc>
              <a:buClr>
                <a:srgbClr val="400080"/>
              </a:buClr>
              <a:buSzPct val="89000"/>
              <a:buFont typeface="Gill Sans"/>
              <a:buChar char="-"/>
            </a:pPr>
            <a:r>
              <a:rPr b="0" lang="en-US" sz="3600" spc="-1" strike="noStrike">
                <a:solidFill>
                  <a:srgbClr val="000000"/>
                </a:solidFill>
                <a:latin typeface="Arial"/>
                <a:ea typeface="MS PGothic"/>
              </a:rPr>
              <a:t>network reconnaissance, enumeration, exploits, tools.  </a:t>
            </a:r>
            <a:endParaRPr b="0" lang="en-US" sz="3600" spc="-1" strike="noStrike">
              <a:solidFill>
                <a:srgbClr val="000000"/>
              </a:solidFill>
              <a:latin typeface="Arial"/>
            </a:endParaRPr>
          </a:p>
          <a:p>
            <a:pPr lvl="1" marL="330120">
              <a:lnSpc>
                <a:spcPct val="100000"/>
              </a:lnSpc>
              <a:buClr>
                <a:srgbClr val="400080"/>
              </a:buClr>
              <a:buSzPct val="89000"/>
              <a:buFont typeface="Gill Sans"/>
              <a:buChar char="-"/>
            </a:pPr>
            <a:r>
              <a:rPr b="0" lang="en-US" sz="3600" spc="-1" strike="noStrike">
                <a:solidFill>
                  <a:srgbClr val="000000"/>
                </a:solidFill>
                <a:latin typeface="Arial"/>
                <a:ea typeface="MS PGothic"/>
              </a:rPr>
              <a:t>defense tools (firewalls, ids, router, switches, wireless)</a:t>
            </a:r>
            <a:endParaRPr b="0" lang="en-US" sz="3600" spc="-1" strike="noStrike">
              <a:solidFill>
                <a:srgbClr val="000000"/>
              </a:solidFill>
              <a:latin typeface="Arial"/>
            </a:endParaRPr>
          </a:p>
          <a:p>
            <a:pPr>
              <a:lnSpc>
                <a:spcPct val="100000"/>
              </a:lnSpc>
            </a:pPr>
            <a:endParaRPr b="0" lang="en-US" sz="3600" spc="-1" strike="noStrike">
              <a:solidFill>
                <a:srgbClr val="000000"/>
              </a:solidFill>
              <a:latin typeface="Arial"/>
            </a:endParaRPr>
          </a:p>
          <a:p>
            <a:pPr>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Explore some advanced topics</a:t>
            </a:r>
            <a:endParaRPr b="0" lang="en-US" sz="3600" spc="-1" strike="noStrike">
              <a:solidFill>
                <a:srgbClr val="000000"/>
              </a:solidFill>
              <a:latin typeface="Arial"/>
            </a:endParaRPr>
          </a:p>
          <a:p>
            <a:pPr lvl="3" marL="685800" indent="-63000">
              <a:lnSpc>
                <a:spcPct val="100000"/>
              </a:lnSpc>
              <a:buClr>
                <a:srgbClr val="400080"/>
              </a:buClr>
              <a:buSzPct val="89000"/>
              <a:buFont typeface="Gill Sans"/>
              <a:buChar char="-"/>
            </a:pPr>
            <a:r>
              <a:rPr b="0" lang="en-US" sz="3600" spc="-1" strike="noStrike">
                <a:solidFill>
                  <a:srgbClr val="000000"/>
                </a:solidFill>
                <a:latin typeface="Arial"/>
                <a:ea typeface="ヒラギノ角ゴ ProN W3"/>
              </a:rPr>
              <a:t>E.g., Wireless, IPv6</a:t>
            </a:r>
            <a:endParaRPr b="0" lang="en-US" sz="3600" spc="-1" strike="noStrike">
              <a:solidFill>
                <a:srgbClr val="000000"/>
              </a:solidFill>
              <a:latin typeface="Arial"/>
            </a:endParaRPr>
          </a:p>
        </p:txBody>
      </p:sp>
    </p:spTree>
  </p:cSld>
  <p:transition spd="med">
    <p:dissolve/>
  </p:transition>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df02"/>
      </a:accent1>
      <a:accent2>
        <a:srgbClr val="333399"/>
      </a:accent2>
      <a:accent3>
        <a:srgbClr val="ffffff"/>
      </a:accent3>
      <a:accent4>
        <a:srgbClr val="000000"/>
      </a:accent4>
      <a:accent5>
        <a:srgbClr val="aaecaa"/>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9820</TotalTime>
  <Application>LibreOffice/6.0.7.3$Linux_X86_64 LibreOffice_project/00m0$Build-3</Application>
  <Pages>0</Pages>
  <Words>1204</Words>
  <Characters>0</Character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2010-01-25T15:05:38Z</dcterms:created>
  <dc:creator>Phil</dc:creator>
  <dc:description/>
  <dc:language>en-US</dc:language>
  <cp:lastModifiedBy>Phillip Mak</cp:lastModifiedBy>
  <cp:lastPrinted>2010-09-06T15:55:05Z</cp:lastPrinted>
  <dcterms:modified xsi:type="dcterms:W3CDTF">2019-06-02T23:25:30Z</dcterms:modified>
  <cp:revision>169</cp:revision>
  <dc:subject/>
  <dc:title>Network Security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