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66" r:id="rId8"/>
    <p:sldId id="261" r:id="rId9"/>
    <p:sldId id="262" r:id="rId10"/>
    <p:sldId id="269" r:id="rId11"/>
    <p:sldId id="270" r:id="rId12"/>
    <p:sldId id="267" r:id="rId13"/>
    <p:sldId id="264" r:id="rId14"/>
    <p:sldId id="265" r:id="rId15"/>
    <p:sldId id="271" r:id="rId16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42A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2" autoAdjust="0"/>
    <p:restoredTop sz="94598" autoAdjust="0"/>
  </p:normalViewPr>
  <p:slideViewPr>
    <p:cSldViewPr snapToGrid="0" showGuides="1">
      <p:cViewPr varScale="1">
        <p:scale>
          <a:sx n="57" d="100"/>
          <a:sy n="57" d="100"/>
        </p:scale>
        <p:origin x="101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1A4F8C-E918-4AA2-B7D6-8BA3DF09F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2EAE0-7046-43A4-A1B0-62E783DBF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E78637-9866-472C-B827-FE74ABBD3EA1}" type="datetime1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7D107-515E-4AFF-A175-895B266E3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2CA95-5884-4688-8B0C-37914EB10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490F62-96B5-44BE-A8A5-3DEBC6A2B6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BE3B7A-5542-440A-B7CD-5AB6A17E6EFE}" type="datetime1">
              <a:rPr lang="en-GB" noProof="0" smtClean="0"/>
              <a:t>14/02/2025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3359F2-43EF-4812-9DC0-98C0B1A406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7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9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4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9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0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6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7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4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855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3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rtlCol="0" anchor="ctr"/>
          <a:lstStyle/>
          <a:p>
            <a:pPr algn="r" rtl="0"/>
            <a:r>
              <a:rPr lang="en-US" noProof="0">
                <a:solidFill>
                  <a:schemeClr val="tx2"/>
                </a:solidFill>
              </a:rPr>
              <a:t>Click to edit Master title style</a:t>
            </a:r>
            <a:endParaRPr lang="en-GB" noProof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GB" noProof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 rtlCol="0">
            <a:normAutofit/>
          </a:bodyPr>
          <a:lstStyle/>
          <a:p>
            <a:pPr rtl="0"/>
            <a:r>
              <a:rPr lang="en-US" noProof="0">
                <a:solidFill>
                  <a:schemeClr val="tx2"/>
                </a:solidFill>
              </a:rPr>
              <a:t>Click to edit Master title style</a:t>
            </a:r>
            <a:endParaRPr lang="en-GB" noProof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2.jpe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tificial Intelligence: What to Know ...">
            <a:extLst>
              <a:ext uri="{FF2B5EF4-FFF2-40B4-BE49-F238E27FC236}">
                <a16:creationId xmlns:a16="http://schemas.microsoft.com/office/drawing/2014/main" id="{8D431721-AC06-6D0B-8C1F-BE0E4D586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2275" b="-2"/>
          <a:stretch/>
        </p:blipFill>
        <p:spPr bwMode="auto">
          <a:xfrm>
            <a:off x="7273246" y="318943"/>
            <a:ext cx="4476793" cy="17035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Footer Placeholder 6">
            <a:extLst>
              <a:ext uri="{FF2B5EF4-FFF2-40B4-BE49-F238E27FC236}">
                <a16:creationId xmlns:a16="http://schemas.microsoft.com/office/drawing/2014/main" id="{5A952EB9-D502-8834-8265-302DCD16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Sample Footer Text</a:t>
            </a:r>
          </a:p>
        </p:txBody>
      </p:sp>
      <p:sp>
        <p:nvSpPr>
          <p:cNvPr id="1035" name="Date Placeholder 7">
            <a:extLst>
              <a:ext uri="{FF2B5EF4-FFF2-40B4-BE49-F238E27FC236}">
                <a16:creationId xmlns:a16="http://schemas.microsoft.com/office/drawing/2014/main" id="{EEB27B73-F608-A3F6-B792-8764B461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2025</a:t>
            </a:r>
          </a:p>
        </p:txBody>
      </p:sp>
      <p:sp>
        <p:nvSpPr>
          <p:cNvPr id="1037" name="Slide Number Placeholder 8">
            <a:extLst>
              <a:ext uri="{FF2B5EF4-FFF2-40B4-BE49-F238E27FC236}">
                <a16:creationId xmlns:a16="http://schemas.microsoft.com/office/drawing/2014/main" id="{2CCE5384-A23C-C344-76F9-C326AC97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noProof="0" smtClean="0"/>
              <a:pPr rtl="0">
                <a:spcAft>
                  <a:spcPts val="600"/>
                </a:spcAft>
              </a:pPr>
              <a:t>1</a:t>
            </a:fld>
            <a:endParaRPr lang="en-GB" noProof="0"/>
          </a:p>
        </p:txBody>
      </p:sp>
      <p:pic>
        <p:nvPicPr>
          <p:cNvPr id="1030" name="Picture 6" descr="machine learning in healthcare">
            <a:extLst>
              <a:ext uri="{FF2B5EF4-FFF2-40B4-BE49-F238E27FC236}">
                <a16:creationId xmlns:a16="http://schemas.microsoft.com/office/drawing/2014/main" id="{1B486E21-BAD2-337E-F2F7-B097B0C9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0068"/>
            <a:ext cx="12406786" cy="70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ctors suggest Covid-19 could cause ...">
            <a:extLst>
              <a:ext uri="{FF2B5EF4-FFF2-40B4-BE49-F238E27FC236}">
                <a16:creationId xmlns:a16="http://schemas.microsoft.com/office/drawing/2014/main" id="{9B5CF580-76D0-4EB9-6880-E4FC1EFA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r="-1" b="-1"/>
          <a:stretch/>
        </p:blipFill>
        <p:spPr bwMode="auto">
          <a:xfrm>
            <a:off x="5546" y="-230070"/>
            <a:ext cx="5617809" cy="123010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4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2" r="17086" b="-1"/>
          <a:stretch/>
        </p:blipFill>
        <p:spPr>
          <a:xfrm>
            <a:off x="0" y="5324230"/>
            <a:ext cx="5623356" cy="1543138"/>
          </a:xfr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DA238E-7C92-EE1D-043B-77AC1C66D970}"/>
              </a:ext>
            </a:extLst>
          </p:cNvPr>
          <p:cNvSpPr/>
          <p:nvPr/>
        </p:nvSpPr>
        <p:spPr>
          <a:xfrm>
            <a:off x="-1" y="989698"/>
            <a:ext cx="5628901" cy="4334532"/>
          </a:xfrm>
          <a:prstGeom prst="rect">
            <a:avLst/>
          </a:prstGeom>
          <a:solidFill>
            <a:srgbClr val="131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90" y="1722116"/>
            <a:ext cx="3475915" cy="1480666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>
                <a:solidFill>
                  <a:srgbClr val="0070C0"/>
                </a:solidFill>
                <a:latin typeface="Amasis MT Pro Black" panose="020F0502020204030204" pitchFamily="18" charset="0"/>
                <a:cs typeface="Aldhabi" panose="020F0502020204030204" pitchFamily="2" charset="-78"/>
              </a:rPr>
              <a:t>Diabetes risk prediction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99D69-6DF6-D0B3-63D1-2F64813427E5}"/>
              </a:ext>
            </a:extLst>
          </p:cNvPr>
          <p:cNvSpPr txBox="1"/>
          <p:nvPr/>
        </p:nvSpPr>
        <p:spPr>
          <a:xfrm>
            <a:off x="361890" y="3438253"/>
            <a:ext cx="329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Leveraging Machine Learning to Predict Diabetes Risk and Enable Early Intervention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9179-E071-F474-B354-FC2928BAB762}"/>
              </a:ext>
            </a:extLst>
          </p:cNvPr>
          <p:cNvSpPr txBox="1"/>
          <p:nvPr/>
        </p:nvSpPr>
        <p:spPr>
          <a:xfrm>
            <a:off x="361890" y="1272878"/>
            <a:ext cx="32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OLOLADE AKANDE  </a:t>
            </a:r>
          </a:p>
        </p:txBody>
      </p:sp>
      <p:pic>
        <p:nvPicPr>
          <p:cNvPr id="8" name="Picture 2" descr="LinkedIn">
            <a:extLst>
              <a:ext uri="{FF2B5EF4-FFF2-40B4-BE49-F238E27FC236}">
                <a16:creationId xmlns:a16="http://schemas.microsoft.com/office/drawing/2014/main" id="{224EBC93-15CD-FA3A-5D24-46BB4DE2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46" y="1344495"/>
            <a:ext cx="254590" cy="25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>
            <a:extLst>
              <a:ext uri="{FF2B5EF4-FFF2-40B4-BE49-F238E27FC236}">
                <a16:creationId xmlns:a16="http://schemas.microsoft.com/office/drawing/2014/main" id="{CFC91FDE-9CE2-FC23-BF7F-418A7DA1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79" y="1344286"/>
            <a:ext cx="226831" cy="2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Why 85% of Machine Learning Projects Fail - How to Avoid This – IIoT World">
            <a:extLst>
              <a:ext uri="{FF2B5EF4-FFF2-40B4-BE49-F238E27FC236}">
                <a16:creationId xmlns:a16="http://schemas.microsoft.com/office/drawing/2014/main" id="{24CA1C98-A18D-ABEA-6B6A-CEC9CB07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b="51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3BEB4-74AE-46AA-B4D6-F74D0D1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C7AC8-C1FF-4125-99AB-29C9CC00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21" name="Picture 20" descr="A screenshot of a graph&#10;&#10;AI-generated content may be incorrect.">
            <a:extLst>
              <a:ext uri="{FF2B5EF4-FFF2-40B4-BE49-F238E27FC236}">
                <a16:creationId xmlns:a16="http://schemas.microsoft.com/office/drawing/2014/main" id="{D4B64F8B-749B-165B-3440-8FAFF183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403" y="3496529"/>
            <a:ext cx="4091264" cy="3305680"/>
          </a:xfrm>
          <a:prstGeom prst="rect">
            <a:avLst/>
          </a:prstGeom>
        </p:spPr>
      </p:pic>
      <p:pic>
        <p:nvPicPr>
          <p:cNvPr id="23" name="Picture 22" descr="A screenshot of a graph&#10;&#10;AI-generated content may be incorrect.">
            <a:extLst>
              <a:ext uri="{FF2B5EF4-FFF2-40B4-BE49-F238E27FC236}">
                <a16:creationId xmlns:a16="http://schemas.microsoft.com/office/drawing/2014/main" id="{A40DE7C9-2BD6-03EF-524D-3936B8FB3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" y="3540572"/>
            <a:ext cx="3879891" cy="3261637"/>
          </a:xfrm>
          <a:prstGeom prst="rect">
            <a:avLst/>
          </a:prstGeom>
        </p:spPr>
      </p:pic>
      <p:pic>
        <p:nvPicPr>
          <p:cNvPr id="25" name="Picture 24" descr="A screenshot of a graph&#10;&#10;AI-generated content may be incorrect.">
            <a:extLst>
              <a:ext uri="{FF2B5EF4-FFF2-40B4-BE49-F238E27FC236}">
                <a16:creationId xmlns:a16="http://schemas.microsoft.com/office/drawing/2014/main" id="{00754891-854D-D548-DB5D-431F82825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653" y="68961"/>
            <a:ext cx="4091264" cy="3373209"/>
          </a:xfrm>
          <a:prstGeom prst="rect">
            <a:avLst/>
          </a:prstGeom>
        </p:spPr>
      </p:pic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A5F322-93AD-03A9-2725-FD59568DF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3" y="55791"/>
            <a:ext cx="3879891" cy="3429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0D80CB-4733-1A07-86BB-56E1EB63170E}"/>
              </a:ext>
            </a:extLst>
          </p:cNvPr>
          <p:cNvSpPr/>
          <p:nvPr/>
        </p:nvSpPr>
        <p:spPr>
          <a:xfrm>
            <a:off x="4024360" y="11"/>
            <a:ext cx="3956533" cy="6857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B8113D-B16E-1B42-4A16-F6F4A328C2E9}"/>
              </a:ext>
            </a:extLst>
          </p:cNvPr>
          <p:cNvSpPr txBox="1"/>
          <p:nvPr/>
        </p:nvSpPr>
        <p:spPr>
          <a:xfrm>
            <a:off x="4120942" y="909976"/>
            <a:ext cx="34139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The evaluation metrics showed that XGBoost and Random forest performed best with precision, but its limitation is high false negatives which is fatal in this case.</a:t>
            </a:r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Also, Decision performed best with recall reducing the false negatives and predicting more actual diabetes cases, but its limitation is higher false positives which can be costly to the organisation.</a:t>
            </a:r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To optimize the strength of the three models, Ensemble method- Stacking classifier is used to improve the performance by combining precision and recall.</a:t>
            </a:r>
          </a:p>
          <a:p>
            <a:endParaRPr lang="en-GB" sz="1600" dirty="0"/>
          </a:p>
          <a:p>
            <a:r>
              <a:rPr lang="en-GB" sz="1600" dirty="0"/>
              <a:t>This further reduces the false positives and false negatives with an accuracy of 97.25% as in XGBoost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77693B-477C-FFEC-B915-1793A6471D33}"/>
              </a:ext>
            </a:extLst>
          </p:cNvPr>
          <p:cNvSpPr txBox="1"/>
          <p:nvPr/>
        </p:nvSpPr>
        <p:spPr>
          <a:xfrm>
            <a:off x="4120942" y="27228"/>
            <a:ext cx="3837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Artificial Intelligence - Definition, Examples, Types">
            <a:extLst>
              <a:ext uri="{FF2B5EF4-FFF2-40B4-BE49-F238E27FC236}">
                <a16:creationId xmlns:a16="http://schemas.microsoft.com/office/drawing/2014/main" id="{799B093E-7811-82DA-ECEB-D929952D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3A5D52-6C62-483D-B596-AA67C92263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1192" y="6423914"/>
            <a:ext cx="691721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9" name="Date Placeholder 8" hidden="1">
            <a:extLst>
              <a:ext uri="{FF2B5EF4-FFF2-40B4-BE49-F238E27FC236}">
                <a16:creationId xmlns:a16="http://schemas.microsoft.com/office/drawing/2014/main" id="{E534A656-239F-4529-8A02-E360B5AC027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smtClean="0"/>
              <a:pPr rtl="0"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87360-1A29-58EA-18C4-77AA493829F5}"/>
              </a:ext>
            </a:extLst>
          </p:cNvPr>
          <p:cNvSpPr/>
          <p:nvPr/>
        </p:nvSpPr>
        <p:spPr>
          <a:xfrm>
            <a:off x="5807034" y="605642"/>
            <a:ext cx="6044540" cy="53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4AC567-45BD-2559-2E9E-F1F596238852}"/>
              </a:ext>
            </a:extLst>
          </p:cNvPr>
          <p:cNvSpPr txBox="1"/>
          <p:nvPr/>
        </p:nvSpPr>
        <p:spPr>
          <a:xfrm>
            <a:off x="5890161" y="748145"/>
            <a:ext cx="4011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PROJECT RECOMMENDATION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05E9AA-6203-C2A3-66B7-5AC25BB02EF7}"/>
              </a:ext>
            </a:extLst>
          </p:cNvPr>
          <p:cNvSpPr txBox="1"/>
          <p:nvPr/>
        </p:nvSpPr>
        <p:spPr>
          <a:xfrm>
            <a:off x="6016831" y="1657691"/>
            <a:ext cx="56249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/>
              <a:t>Deploy the Stacking model as the final predictive model in healthcare systems.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/>
              <a:t>Integrate the model into Electronic Health Record (EHR) systems for real-time diabetes risk assessment.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/>
              <a:t>Conduct further validation with clinical trials to enhance reliability before full deployment.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/>
              <a:t>Monitor key predictors; Blood glucose level and HbA1c level.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551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569B-4743-8AD1-43B5-7FE9E985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644CC-2C0C-8133-FD19-5F3DCD16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8C7E38-DF33-C50B-F126-0346814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9" name="Picture 2" descr="Why 85% of Machine Learning Projects Fail - How to Avoid This – IIoT World">
            <a:extLst>
              <a:ext uri="{FF2B5EF4-FFF2-40B4-BE49-F238E27FC236}">
                <a16:creationId xmlns:a16="http://schemas.microsoft.com/office/drawing/2014/main" id="{718CF97C-6A24-293C-A878-188033CE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b="51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38A9392-32D0-BBE5-510A-E14C2C6CEE42}"/>
              </a:ext>
            </a:extLst>
          </p:cNvPr>
          <p:cNvSpPr txBox="1">
            <a:spLocks/>
          </p:cNvSpPr>
          <p:nvPr/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57FC7-074E-0E27-9848-B09A8B5779F0}"/>
              </a:ext>
            </a:extLst>
          </p:cNvPr>
          <p:cNvSpPr/>
          <p:nvPr/>
        </p:nvSpPr>
        <p:spPr>
          <a:xfrm>
            <a:off x="1660566" y="154379"/>
            <a:ext cx="8870868" cy="42084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FBAE5-5412-3473-BA92-B6002E2A9B47}"/>
              </a:ext>
            </a:extLst>
          </p:cNvPr>
          <p:cNvSpPr txBox="1"/>
          <p:nvPr/>
        </p:nvSpPr>
        <p:spPr>
          <a:xfrm>
            <a:off x="4669189" y="178171"/>
            <a:ext cx="484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333E8-3390-75CD-532A-E5BA2F4FE844}"/>
              </a:ext>
            </a:extLst>
          </p:cNvPr>
          <p:cNvSpPr txBox="1"/>
          <p:nvPr/>
        </p:nvSpPr>
        <p:spPr>
          <a:xfrm>
            <a:off x="2099953" y="577144"/>
            <a:ext cx="7754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dirty="0"/>
              <a:t>This project developed a robust diabetes prediction model for Stark Health Clinic, leveraging machine learning to enable early detection and targeted prevention.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dirty="0"/>
              <a:t>The stacking model improves accuracy, enhancing patient outcomes, reducing costs, and optimizing healthcare resources.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400" dirty="0"/>
              <a:t>Further refinements will ensure seamless integration into Stark Health’s system, strengthening its proactive diabetes management.</a:t>
            </a:r>
          </a:p>
        </p:txBody>
      </p:sp>
    </p:spTree>
    <p:extLst>
      <p:ext uri="{BB962C8B-B14F-4D97-AF65-F5344CB8AC3E}">
        <p14:creationId xmlns:p14="http://schemas.microsoft.com/office/powerpoint/2010/main" val="143689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Table of content	</a:t>
            </a:r>
          </a:p>
        </p:txBody>
      </p:sp>
      <p:pic>
        <p:nvPicPr>
          <p:cNvPr id="2054" name="Picture 6" descr="AI Applications Today: Where Artificial ...">
            <a:extLst>
              <a:ext uri="{FF2B5EF4-FFF2-40B4-BE49-F238E27FC236}">
                <a16:creationId xmlns:a16="http://schemas.microsoft.com/office/drawing/2014/main" id="{5629D5A8-EFCF-3C49-E74A-6FEBA88C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3" y="2316086"/>
            <a:ext cx="5194767" cy="34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Introduction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Problem Statement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Project Objective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Rationale of the Project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Methodology (Steps)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Exploratory Data Analysis (EDA)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Model Performance Evaluation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Model Optimization &amp; Final Model Selection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Recommendation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Conclusion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dirty="0"/>
              <a:t>Q &amp; A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98764"/>
            <a:ext cx="3424138" cy="891381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>
                <a:solidFill>
                  <a:srgbClr val="0070C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90145"/>
            <a:ext cx="3907681" cy="4796899"/>
          </a:xfrm>
        </p:spPr>
        <p:txBody>
          <a:bodyPr rtlCol="0" anchor="ctr">
            <a:normAutofit lnSpcReduction="10000"/>
          </a:bodyPr>
          <a:lstStyle/>
          <a:p>
            <a:pPr rtl="0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Key Points</a:t>
            </a:r>
          </a:p>
          <a:p>
            <a:pPr marL="285750" indent="-285750" rt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Stark Health Clinic is improving patient outcome and resources by leveraging predictive modelling to enhance its operations.</a:t>
            </a:r>
          </a:p>
          <a:p>
            <a:pPr marL="285750" indent="-285750" rt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Diabetes poses significant health risks to Stark Health’s patients, and also financial challenges</a:t>
            </a:r>
          </a:p>
          <a:p>
            <a:pPr marL="285750" indent="-285750" rt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This project aims to develop a robust diabetes prediction model to accurately identify individuals at risk of developing diabetes and enable early intervention</a:t>
            </a:r>
          </a:p>
        </p:txBody>
      </p:sp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/>
          <a:stretch/>
        </p:blipFill>
        <p:spPr>
          <a:xfrm>
            <a:off x="4818652" y="656209"/>
            <a:ext cx="3591691" cy="5751576"/>
          </a:xfrm>
          <a:prstGeom prst="rect">
            <a:avLst/>
          </a:prstGeom>
          <a:noFill/>
        </p:spPr>
      </p:pic>
      <p:pic>
        <p:nvPicPr>
          <p:cNvPr id="3076" name="Picture 4" descr="Diabetes - NIDDK">
            <a:extLst>
              <a:ext uri="{FF2B5EF4-FFF2-40B4-BE49-F238E27FC236}">
                <a16:creationId xmlns:a16="http://schemas.microsoft.com/office/drawing/2014/main" id="{D40954F7-3F39-A15E-47D6-881AC090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5" r="24745"/>
          <a:stretch/>
        </p:blipFill>
        <p:spPr bwMode="auto">
          <a:xfrm>
            <a:off x="8419605" y="653240"/>
            <a:ext cx="3591691" cy="575157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10 Biggest Trends Revolutionizing Healthcare In 2024">
            <a:extLst>
              <a:ext uri="{FF2B5EF4-FFF2-40B4-BE49-F238E27FC236}">
                <a16:creationId xmlns:a16="http://schemas.microsoft.com/office/drawing/2014/main" id="{8FD5483E-0877-E682-9EE5-6F24ADED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7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3852C9-923A-F5CE-776F-4A6C0BBAFE19}"/>
              </a:ext>
            </a:extLst>
          </p:cNvPr>
          <p:cNvSpPr/>
          <p:nvPr/>
        </p:nvSpPr>
        <p:spPr>
          <a:xfrm>
            <a:off x="1840669" y="1330040"/>
            <a:ext cx="9357756" cy="4572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B4870-DEE3-4D2D-3009-C6E34F79388F}"/>
              </a:ext>
            </a:extLst>
          </p:cNvPr>
          <p:cNvSpPr txBox="1"/>
          <p:nvPr/>
        </p:nvSpPr>
        <p:spPr>
          <a:xfrm>
            <a:off x="4231567" y="1460670"/>
            <a:ext cx="50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1370B-BF46-CD32-A4A3-A8280922B926}"/>
              </a:ext>
            </a:extLst>
          </p:cNvPr>
          <p:cNvSpPr txBox="1"/>
          <p:nvPr/>
        </p:nvSpPr>
        <p:spPr>
          <a:xfrm>
            <a:off x="2731317" y="2114519"/>
            <a:ext cx="7754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Diabetes poses significant health risks to patient's health,.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Financial challenges due to late-stage detection of diabetes.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Lack of precision in traditional prediction method, leading to missed opportunities for timely interventions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y 85% of Machine Learning Projects Fail - How to Avoid This – IIoT World">
            <a:extLst>
              <a:ext uri="{FF2B5EF4-FFF2-40B4-BE49-F238E27FC236}">
                <a16:creationId xmlns:a16="http://schemas.microsoft.com/office/drawing/2014/main" id="{AC4B3FD1-F334-3528-6DE9-0AE240AE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b="51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645B3-B75C-434F-AB33-1C3335F08C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1192" y="6423914"/>
            <a:ext cx="691721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 dirty="0"/>
              <a:t>Sample Footer Text</a:t>
            </a:r>
            <a:endParaRPr lang="en-GB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1EA4786-0B7C-4A96-8541-BEB665948AE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 dirty="0"/>
              <a:t>20XX</a:t>
            </a:r>
            <a:endParaRPr lang="en-GB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E23FACE5-0C67-483B-8BC7-0D4E6D6230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6628E-4027-C625-34E5-77C336A18C46}"/>
              </a:ext>
            </a:extLst>
          </p:cNvPr>
          <p:cNvSpPr/>
          <p:nvPr/>
        </p:nvSpPr>
        <p:spPr>
          <a:xfrm>
            <a:off x="1660566" y="237546"/>
            <a:ext cx="8870868" cy="4013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8613C-2303-8E94-88C1-974952E45A85}"/>
              </a:ext>
            </a:extLst>
          </p:cNvPr>
          <p:cNvSpPr txBox="1"/>
          <p:nvPr/>
        </p:nvSpPr>
        <p:spPr>
          <a:xfrm>
            <a:off x="3837917" y="496473"/>
            <a:ext cx="484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PROJECT OBJECTIVE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333E8-3390-75CD-532A-E5BA2F4FE844}"/>
              </a:ext>
            </a:extLst>
          </p:cNvPr>
          <p:cNvSpPr txBox="1"/>
          <p:nvPr/>
        </p:nvSpPr>
        <p:spPr>
          <a:xfrm>
            <a:off x="2470074" y="1124791"/>
            <a:ext cx="7754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Develop a robust prediction model to accurately predict diabetes on set.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Enable timely and targeted preventive measures.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Enhance patient outcomes and reduces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355125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AI Applications Today: Where Artificial Intelligence is Used | IT Chronicles">
            <a:extLst>
              <a:ext uri="{FF2B5EF4-FFF2-40B4-BE49-F238E27FC236}">
                <a16:creationId xmlns:a16="http://schemas.microsoft.com/office/drawing/2014/main" id="{9BAABAF5-792C-94B4-308B-65854F3B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7" b="37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BA46-6753-46D4-94DA-26C1DCABC9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1192" y="6423914"/>
            <a:ext cx="691721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7DEDE294-B0CC-4B2B-B4EB-CDB318F2883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AE2F5-5A14-7FA1-ECC6-1AD5B2B1A02D}"/>
              </a:ext>
            </a:extLst>
          </p:cNvPr>
          <p:cNvSpPr/>
          <p:nvPr/>
        </p:nvSpPr>
        <p:spPr>
          <a:xfrm>
            <a:off x="189307" y="66344"/>
            <a:ext cx="7815362" cy="67016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96FC8-5B47-ACD0-5003-622953AF5A27}"/>
              </a:ext>
            </a:extLst>
          </p:cNvPr>
          <p:cNvSpPr txBox="1"/>
          <p:nvPr/>
        </p:nvSpPr>
        <p:spPr>
          <a:xfrm>
            <a:off x="2127869" y="237433"/>
            <a:ext cx="50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6F8DC-140C-C724-EBB7-DDA0E026419D}"/>
              </a:ext>
            </a:extLst>
          </p:cNvPr>
          <p:cNvSpPr txBox="1"/>
          <p:nvPr/>
        </p:nvSpPr>
        <p:spPr>
          <a:xfrm>
            <a:off x="189307" y="1066945"/>
            <a:ext cx="8004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 project follows these steps: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Data Collection &amp; Cleaning:</a:t>
            </a:r>
            <a:r>
              <a:rPr lang="en-GB" sz="2400" dirty="0">
                <a:solidFill>
                  <a:schemeClr val="bg1"/>
                </a:solidFill>
              </a:rPr>
              <a:t> Load clean and address missing values, duplicates and anomalies in patient health data.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Exploratory Data Analysis (EDA):</a:t>
            </a:r>
            <a:r>
              <a:rPr lang="en-GB" sz="2400" dirty="0">
                <a:solidFill>
                  <a:schemeClr val="bg1"/>
                </a:solidFill>
              </a:rPr>
              <a:t> Visualize key relationships with targets and identify patterns.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Feature Engineering:</a:t>
            </a:r>
            <a:r>
              <a:rPr lang="en-GB" sz="2400" dirty="0">
                <a:solidFill>
                  <a:schemeClr val="bg1"/>
                </a:solidFill>
              </a:rPr>
              <a:t> Encode categorical variables and select relevant features.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Model Selection &amp; Training:</a:t>
            </a:r>
            <a:r>
              <a:rPr lang="en-GB" sz="2400" dirty="0">
                <a:solidFill>
                  <a:schemeClr val="bg1"/>
                </a:solidFill>
              </a:rPr>
              <a:t> Train multiple supervised learning models; Logistic </a:t>
            </a:r>
            <a:r>
              <a:rPr lang="en-GB" sz="2400" dirty="0" err="1">
                <a:solidFill>
                  <a:schemeClr val="bg1"/>
                </a:solidFill>
              </a:rPr>
              <a:t>Rgression</a:t>
            </a:r>
            <a:r>
              <a:rPr lang="en-GB" sz="2400" dirty="0">
                <a:solidFill>
                  <a:schemeClr val="bg1"/>
                </a:solidFill>
              </a:rPr>
              <a:t>, 	Naive Bayes, XGB Classifier, Random Forest, Decision Tree, SDG Classifier</a:t>
            </a: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Model Evaluation:</a:t>
            </a:r>
            <a:r>
              <a:rPr lang="en-GB" sz="2400" dirty="0">
                <a:solidFill>
                  <a:schemeClr val="bg1"/>
                </a:solidFill>
              </a:rPr>
              <a:t> Assess model performance using accuracy, precision, recall, F1-score, and AUC-ROC.</a:t>
            </a:r>
          </a:p>
        </p:txBody>
      </p:sp>
      <p:pic>
        <p:nvPicPr>
          <p:cNvPr id="6160" name="Picture 16" descr="old weapons of mass destruction ...">
            <a:extLst>
              <a:ext uri="{FF2B5EF4-FFF2-40B4-BE49-F238E27FC236}">
                <a16:creationId xmlns:a16="http://schemas.microsoft.com/office/drawing/2014/main" id="{016F223A-5918-F65C-B62F-B3177EA8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90" y="658525"/>
            <a:ext cx="3998004" cy="50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EF02178-D437-443B-87D5-5E6B8F76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1DAA9EF-B023-4C9C-9D12-52BE3930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36D853-EA47-4D86-90A0-8A1FAEE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7" name="Picture 2" descr="Why 85% of Machine Learning Projects Fail - How to Avoid This – IIoT World">
            <a:extLst>
              <a:ext uri="{FF2B5EF4-FFF2-40B4-BE49-F238E27FC236}">
                <a16:creationId xmlns:a16="http://schemas.microsoft.com/office/drawing/2014/main" id="{01EB123B-0939-D5CA-5E89-CEB4915E1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b="51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A9D860-2970-297D-9403-F3B1CCE9112B}"/>
              </a:ext>
            </a:extLst>
          </p:cNvPr>
          <p:cNvSpPr/>
          <p:nvPr/>
        </p:nvSpPr>
        <p:spPr>
          <a:xfrm>
            <a:off x="0" y="1"/>
            <a:ext cx="6555179" cy="68579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9CAFCB-6AC7-BB9F-759A-CE61A490FAE6}"/>
              </a:ext>
            </a:extLst>
          </p:cNvPr>
          <p:cNvSpPr txBox="1"/>
          <p:nvPr/>
        </p:nvSpPr>
        <p:spPr>
          <a:xfrm>
            <a:off x="213635" y="10309"/>
            <a:ext cx="462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EPLORATORY DATA ANALYSIS (EDA)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9A4B0-1469-9637-33BA-02D0BB152619}"/>
              </a:ext>
            </a:extLst>
          </p:cNvPr>
          <p:cNvSpPr txBox="1"/>
          <p:nvPr/>
        </p:nvSpPr>
        <p:spPr>
          <a:xfrm>
            <a:off x="0" y="1233049"/>
            <a:ext cx="655517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/>
              <a:t>There are no missing values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 err="1"/>
              <a:t>Bmi</a:t>
            </a:r>
            <a:r>
              <a:rPr lang="en-GB" sz="2000" b="1" dirty="0"/>
              <a:t>, HbA1c level and blood glucose level </a:t>
            </a:r>
            <a:r>
              <a:rPr lang="en-GB" sz="2000" dirty="0"/>
              <a:t>are right skewed with outliers.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and diabetes risk: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Older adults and elderly individuals are at a higher risk of diabetes.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glucose levels: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glucose readings strongly indicate diabetes.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BMI and diabetes: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Obesity is a major risk factor, with many patients having a BMI above 30.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HbA1c as an indicator: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HbA1c levels correspond to increased diabetes risk.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Smoking and diabetes: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Smokers show a higher incidence of diabetes, but more analysis is needed.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sz="2000" b="1" dirty="0"/>
              <a:t>Gender and diabetes:</a:t>
            </a:r>
            <a:r>
              <a:rPr lang="en-GB" sz="2000" dirty="0"/>
              <a:t> Diabetes cases are observed in both males and females, with a slightly higher count in females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000" b="1" dirty="0"/>
              <a:t>Blood glucose level and HbA1c</a:t>
            </a:r>
            <a:r>
              <a:rPr lang="en-GB" sz="2000" dirty="0"/>
              <a:t> show the strongest correlation with diabetes, making them key predictors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89D7FF-6A66-AED2-187C-6D56359F9116}"/>
              </a:ext>
            </a:extLst>
          </p:cNvPr>
          <p:cNvSpPr txBox="1"/>
          <p:nvPr/>
        </p:nvSpPr>
        <p:spPr>
          <a:xfrm>
            <a:off x="225510" y="851842"/>
            <a:ext cx="46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masis MT Pro Black" panose="02040A04050005020304" pitchFamily="18" charset="0"/>
              </a:rPr>
              <a:t>Key Insights</a:t>
            </a:r>
          </a:p>
        </p:txBody>
      </p:sp>
      <p:pic>
        <p:nvPicPr>
          <p:cNvPr id="29" name="Picture 28" descr="A graph showing a bar graph&#10;&#10;AI-generated content may be incorrect.">
            <a:extLst>
              <a:ext uri="{FF2B5EF4-FFF2-40B4-BE49-F238E27FC236}">
                <a16:creationId xmlns:a16="http://schemas.microsoft.com/office/drawing/2014/main" id="{F59B546E-6706-36A5-1F80-32B839CB2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550" y="4396050"/>
            <a:ext cx="5274940" cy="2374984"/>
          </a:xfrm>
          <a:prstGeom prst="rect">
            <a:avLst/>
          </a:prstGeom>
        </p:spPr>
      </p:pic>
      <p:pic>
        <p:nvPicPr>
          <p:cNvPr id="31" name="Picture 30" descr="A graph showing the level of glucose&#10;&#10;AI-generated content may be incorrect.">
            <a:extLst>
              <a:ext uri="{FF2B5EF4-FFF2-40B4-BE49-F238E27FC236}">
                <a16:creationId xmlns:a16="http://schemas.microsoft.com/office/drawing/2014/main" id="{77C10BF5-79E7-0847-13E4-1903DE74A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550" y="68961"/>
            <a:ext cx="5274940" cy="2102915"/>
          </a:xfrm>
          <a:prstGeom prst="rect">
            <a:avLst/>
          </a:prstGeom>
        </p:spPr>
      </p:pic>
      <p:pic>
        <p:nvPicPr>
          <p:cNvPr id="33" name="Picture 32" descr="A graph of a bar graph&#10;&#10;AI-generated content may be incorrect.">
            <a:extLst>
              <a:ext uri="{FF2B5EF4-FFF2-40B4-BE49-F238E27FC236}">
                <a16:creationId xmlns:a16="http://schemas.microsoft.com/office/drawing/2014/main" id="{4F273387-82BF-8BAD-5FCF-3A28BE7BD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721" y="2240827"/>
            <a:ext cx="5274940" cy="21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3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AF5F-8658-48C6-8F26-A03E3892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DC3D-C5F6-4BF7-97BD-7548BB25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974-A699-44BC-93B3-F64FE92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2" name="Picture 12" descr="AI Applications Today: Where Artificial Intelligence is Used | IT Chronicles">
            <a:extLst>
              <a:ext uri="{FF2B5EF4-FFF2-40B4-BE49-F238E27FC236}">
                <a16:creationId xmlns:a16="http://schemas.microsoft.com/office/drawing/2014/main" id="{C53A3C39-184E-B8CF-6052-9FB2A617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7" b="37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7" name="Picture 26" descr="A graph of age groups&#10;&#10;AI-generated content may be incorrect.">
            <a:extLst>
              <a:ext uri="{FF2B5EF4-FFF2-40B4-BE49-F238E27FC236}">
                <a16:creationId xmlns:a16="http://schemas.microsoft.com/office/drawing/2014/main" id="{494B2F19-9FD0-F8EC-57BC-CE121DDB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28" y="68959"/>
            <a:ext cx="4175801" cy="3360041"/>
          </a:xfrm>
          <a:prstGeom prst="rect">
            <a:avLst/>
          </a:prstGeom>
        </p:spPr>
      </p:pic>
      <p:pic>
        <p:nvPicPr>
          <p:cNvPr id="14" name="Picture 13" descr="A blue square with black text&#10;&#10;AI-generated content may be incorrect.">
            <a:extLst>
              <a:ext uri="{FF2B5EF4-FFF2-40B4-BE49-F238E27FC236}">
                <a16:creationId xmlns:a16="http://schemas.microsoft.com/office/drawing/2014/main" id="{39156882-C086-FBE6-734C-456197DEE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3" y="68961"/>
            <a:ext cx="4080042" cy="3018623"/>
          </a:xfrm>
          <a:prstGeom prst="rect">
            <a:avLst/>
          </a:prstGeom>
        </p:spPr>
      </p:pic>
      <p:pic>
        <p:nvPicPr>
          <p:cNvPr id="16" name="Picture 15" descr="A graph of diabetes&#10;&#10;AI-generated content may be incorrect.">
            <a:extLst>
              <a:ext uri="{FF2B5EF4-FFF2-40B4-BE49-F238E27FC236}">
                <a16:creationId xmlns:a16="http://schemas.microsoft.com/office/drawing/2014/main" id="{71D29BC9-5BD2-AD3A-D691-9184F1B3A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0" y="3305132"/>
            <a:ext cx="4175025" cy="3480689"/>
          </a:xfrm>
          <a:prstGeom prst="rect">
            <a:avLst/>
          </a:prstGeom>
        </p:spPr>
      </p:pic>
      <p:pic>
        <p:nvPicPr>
          <p:cNvPr id="18" name="Picture 17" descr="A graph of smoking history&#10;&#10;AI-generated content may be incorrect.">
            <a:extLst>
              <a:ext uri="{FF2B5EF4-FFF2-40B4-BE49-F238E27FC236}">
                <a16:creationId xmlns:a16="http://schemas.microsoft.com/office/drawing/2014/main" id="{22357548-64F7-F04B-4067-0D7D7E4D5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385" y="3501352"/>
            <a:ext cx="7751611" cy="3287687"/>
          </a:xfrm>
          <a:prstGeom prst="rect">
            <a:avLst/>
          </a:prstGeom>
        </p:spPr>
      </p:pic>
      <p:pic>
        <p:nvPicPr>
          <p:cNvPr id="20" name="Picture 19" descr="A graph of patients gender by target&#10;&#10;AI-generated content may be incorrect.">
            <a:extLst>
              <a:ext uri="{FF2B5EF4-FFF2-40B4-BE49-F238E27FC236}">
                <a16:creationId xmlns:a16="http://schemas.microsoft.com/office/drawing/2014/main" id="{D82EF268-1C6C-1E3F-F25D-6DF06CDF7B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0811" y="68958"/>
            <a:ext cx="3556185" cy="33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old weapons of mass destruction ...">
            <a:extLst>
              <a:ext uri="{FF2B5EF4-FFF2-40B4-BE49-F238E27FC236}">
                <a16:creationId xmlns:a16="http://schemas.microsoft.com/office/drawing/2014/main" id="{A46D01CB-7068-96C4-5C5C-353F4C4D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37" y="14884"/>
            <a:ext cx="5280561" cy="68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EA28-F6E8-4DD1-9A64-07CA22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0561-F083-4333-8EC6-B48CC656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593FD-84C4-0D70-0776-C17C51F8B2A7}"/>
              </a:ext>
            </a:extLst>
          </p:cNvPr>
          <p:cNvSpPr/>
          <p:nvPr/>
        </p:nvSpPr>
        <p:spPr>
          <a:xfrm>
            <a:off x="0" y="0"/>
            <a:ext cx="697491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F1211-5AD6-01F8-2070-383F516C7EEC}"/>
              </a:ext>
            </a:extLst>
          </p:cNvPr>
          <p:cNvSpPr txBox="1"/>
          <p:nvPr/>
        </p:nvSpPr>
        <p:spPr>
          <a:xfrm>
            <a:off x="1020141" y="14884"/>
            <a:ext cx="50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MODEL PERFORMANCE</a:t>
            </a:r>
          </a:p>
        </p:txBody>
      </p:sp>
      <p:pic>
        <p:nvPicPr>
          <p:cNvPr id="14" name="Picture 13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078E0503-5809-3891-8123-D957CE42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917" y="302510"/>
            <a:ext cx="5153602" cy="2882900"/>
          </a:xfrm>
          <a:prstGeom prst="rect">
            <a:avLst/>
          </a:prstGeom>
        </p:spPr>
      </p:pic>
      <p:pic>
        <p:nvPicPr>
          <p:cNvPr id="16" name="Picture 15" descr="A graph of a bar graph&#10;&#10;AI-generated content may be incorrect.">
            <a:extLst>
              <a:ext uri="{FF2B5EF4-FFF2-40B4-BE49-F238E27FC236}">
                <a16:creationId xmlns:a16="http://schemas.microsoft.com/office/drawing/2014/main" id="{D2CF067B-889E-AE07-9C2D-ABF948F8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273" y="3419799"/>
            <a:ext cx="5280561" cy="2863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A89F1C-1F94-7008-F026-C2803B694BBC}"/>
              </a:ext>
            </a:extLst>
          </p:cNvPr>
          <p:cNvSpPr txBox="1"/>
          <p:nvPr/>
        </p:nvSpPr>
        <p:spPr>
          <a:xfrm>
            <a:off x="158132" y="498765"/>
            <a:ext cx="6658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Evaluation Metrics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Accuracy</a:t>
            </a:r>
            <a:r>
              <a:rPr lang="en-GB" sz="2000" dirty="0">
                <a:solidFill>
                  <a:schemeClr val="bg1"/>
                </a:solidFill>
              </a:rPr>
              <a:t>: XGBoost and Random Forest performed best  with an accuracy value of 97% 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Precision: </a:t>
            </a:r>
            <a:r>
              <a:rPr lang="en-GB" sz="2000" dirty="0">
                <a:solidFill>
                  <a:schemeClr val="bg1"/>
                </a:solidFill>
              </a:rPr>
              <a:t>XGBoost and Random Forest has the highest precision of 95%, reducing false positives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Recall:</a:t>
            </a:r>
            <a:r>
              <a:rPr lang="en-GB" sz="2000" dirty="0">
                <a:solidFill>
                  <a:schemeClr val="bg1"/>
                </a:solidFill>
              </a:rPr>
              <a:t> Decision Tree has the highest recall 73.83%, capturing more actual diabetes cases, reducing false negatives but has higher false positive.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AUC-ROC:</a:t>
            </a:r>
            <a:r>
              <a:rPr lang="en-GB" sz="2000" dirty="0">
                <a:solidFill>
                  <a:schemeClr val="bg1"/>
                </a:solidFill>
              </a:rPr>
              <a:t> Decision Tree scored highest 85.52%, indicating strong classification ability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20" name="Picture 19" descr="A blue bar graph with white lines&#10;&#10;AI-generated content may be incorrect.">
            <a:extLst>
              <a:ext uri="{FF2B5EF4-FFF2-40B4-BE49-F238E27FC236}">
                <a16:creationId xmlns:a16="http://schemas.microsoft.com/office/drawing/2014/main" id="{917DE86E-8AFF-775A-5AC0-48D5B7358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85" y="3816640"/>
            <a:ext cx="6273656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50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763_TF45205285_Win32" id="{512915A2-2AB9-4EE3-80AA-D8F6366BE079}" vid="{B6D99418-21CE-40BE-AD04-F937B08DC4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{6E1D490F-13A8-4DD1-88EB-B31C39DBE663}tf45205285_win32</Template>
  <TotalTime>1633</TotalTime>
  <Words>781</Words>
  <Application>Microsoft Office PowerPoint</Application>
  <PresentationFormat>Widescreen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ADLaM Display</vt:lpstr>
      <vt:lpstr>Amasis MT Pro Black</vt:lpstr>
      <vt:lpstr>Aptos</vt:lpstr>
      <vt:lpstr>Aptos Display</vt:lpstr>
      <vt:lpstr>Arial</vt:lpstr>
      <vt:lpstr>Calibri</vt:lpstr>
      <vt:lpstr>Gill Sans MT</vt:lpstr>
      <vt:lpstr>Wingdings</vt:lpstr>
      <vt:lpstr>Wingdings 2</vt:lpstr>
      <vt:lpstr>DividendVTI</vt:lpstr>
      <vt:lpstr>Diabetes risk prediction model</vt:lpstr>
      <vt:lpstr>Table of content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Ololade Akande</dc:creator>
  <cp:lastModifiedBy>Ololade Akande</cp:lastModifiedBy>
  <cp:revision>9</cp:revision>
  <dcterms:created xsi:type="dcterms:W3CDTF">2025-02-11T16:42:20Z</dcterms:created>
  <dcterms:modified xsi:type="dcterms:W3CDTF">2025-02-14T07:55:07Z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