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29" autoAdjust="0"/>
  </p:normalViewPr>
  <p:slideViewPr>
    <p:cSldViewPr snapToGrid="0">
      <p:cViewPr varScale="1">
        <p:scale>
          <a:sx n="45" d="100"/>
          <a:sy n="45" d="100"/>
        </p:scale>
        <p:origin x="1472" y="2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306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015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657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Making e-commerce a more customer centric business: accessible products in warehouse near packing areas, best shipping routes for delivery/affordable best shipping companies,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inventory management: stock levels for future demands avoiding excess stock, etc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Targeting marketing messages based on customers interests, preferences and past interactions with company/purchases e.g. email personalisation, product recommendations based on searches or orders, targeted discounts if regularly buy say men’s fashion, can receive special offer of 15% discount on your next men’s fashion purchase. This ais to make customers feel understood and appreciated by offering them relevant content and offers.</a:t>
            </a:r>
            <a:endParaRPr dirty="0"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Dec. 2021, April, Jul and Aug 2022 are high sales period possibly due to seasons: festivities – Christmas, Easter and Summer/vacations. This can support planning inventory management, marketing campaigns. Notice steady growth in sales </a:t>
            </a:r>
            <a:r>
              <a:rPr lang="en-GB" dirty="0" err="1"/>
              <a:t>feb</a:t>
            </a:r>
            <a:r>
              <a:rPr lang="en-GB" dirty="0"/>
              <a:t>, mar to peak April then decline in may and sept after seasonals. This </a:t>
            </a:r>
            <a:r>
              <a:rPr lang="en-GB" b="1" dirty="0">
                <a:solidFill>
                  <a:srgbClr val="FF0000"/>
                </a:solidFill>
              </a:rPr>
              <a:t>shows customer preferences for these specific times of the year</a:t>
            </a:r>
            <a:r>
              <a:rPr lang="en-GB" dirty="0"/>
              <a:t>.  Category Analysis: Shows which category (mobiles &amp; tablets) contributes mostly to total sales and ones underperforming (books, </a:t>
            </a:r>
            <a:r>
              <a:rPr lang="en-GB" dirty="0" err="1"/>
              <a:t>Sch</a:t>
            </a:r>
            <a:r>
              <a:rPr lang="en-GB" dirty="0"/>
              <a:t> &amp; Education). Helps optimise product mix, show which gives higher return on investments or lower margins, informing product offering and pricing strategy </a:t>
            </a:r>
            <a:r>
              <a:rPr lang="en-US" dirty="0"/>
              <a:t>expanding product lines in popular categories or running targeted marketing for underperforming ones</a:t>
            </a:r>
            <a:endParaRPr dirty="0"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Shows sales distribution by geographical location, city TX and region Southern. To know customer profiles and where majority numbers of the customers are coming from and which regions/segments are most profitable. Insight which customer group/segment is this (age range 25-34, females/males) to guide personalised marketing strategies. Understand strong markets and areas with growth potential. Spot new vs. returning customers</a:t>
            </a:r>
            <a:endParaRPr dirty="0"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832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Order analysis: spread of number of items per order or order frequency by gender, shows buying behaviour e.g. frequency of purchases, average order sizes.</a:t>
            </a:r>
            <a:endParaRPr dirty="0"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2596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52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Purpose: identity/know customers preferred payment methods and identity any issues with certain payment options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Insight: shows COD/Easy pay are most popular options and should be promoted or clearly visible during checkout to prevent cart abandonment. Issues with COD (although builds trust/cover other non-online customers)  - higher operational costs e.g. charge for cash collection service, increased returns and cancellation rate/refuse orders, failed deliveries due to no financial commitments, longer cash conversion cycle for company to receive payments</a:t>
            </a:r>
            <a:endParaRPr dirty="0"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52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072" y="16085"/>
            <a:ext cx="1344044" cy="40213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0" y="6618731"/>
            <a:ext cx="12192000" cy="239395"/>
          </a:xfrm>
          <a:custGeom>
            <a:avLst/>
            <a:gdLst/>
            <a:ahLst/>
            <a:cxnLst/>
            <a:rect l="l" t="t" r="r" b="b"/>
            <a:pathLst>
              <a:path w="12192000" h="239395" extrusionOk="0">
                <a:moveTo>
                  <a:pt x="12192000" y="0"/>
                </a:moveTo>
                <a:lnTo>
                  <a:pt x="0" y="0"/>
                </a:lnTo>
                <a:lnTo>
                  <a:pt x="0" y="239268"/>
                </a:lnTo>
                <a:lnTo>
                  <a:pt x="12192000" y="2392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843B0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6618731"/>
            <a:ext cx="12192000" cy="239395"/>
          </a:xfrm>
          <a:custGeom>
            <a:avLst/>
            <a:gdLst/>
            <a:ahLst/>
            <a:cxnLst/>
            <a:rect l="l" t="t" r="r" b="b"/>
            <a:pathLst>
              <a:path w="12192000" h="239395" extrusionOk="0">
                <a:moveTo>
                  <a:pt x="0" y="239268"/>
                </a:moveTo>
                <a:lnTo>
                  <a:pt x="12192000" y="239268"/>
                </a:lnTo>
                <a:lnTo>
                  <a:pt x="12192000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2848" y="208788"/>
            <a:ext cx="9814560" cy="6152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567939"/>
            <a:ext cx="4046982" cy="161467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43027" y="2704541"/>
            <a:ext cx="3516629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BB2E0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243027" y="2704541"/>
            <a:ext cx="3516629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BB2E0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676757" y="1498498"/>
            <a:ext cx="5969000" cy="472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BB2E0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43027" y="2704541"/>
            <a:ext cx="3516629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BB2E0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072" y="16085"/>
            <a:ext cx="1344044" cy="4021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6618731"/>
            <a:ext cx="12192000" cy="239395"/>
          </a:xfrm>
          <a:custGeom>
            <a:avLst/>
            <a:gdLst/>
            <a:ahLst/>
            <a:cxnLst/>
            <a:rect l="l" t="t" r="r" b="b"/>
            <a:pathLst>
              <a:path w="12192000" h="239395" extrusionOk="0">
                <a:moveTo>
                  <a:pt x="12192000" y="0"/>
                </a:moveTo>
                <a:lnTo>
                  <a:pt x="0" y="0"/>
                </a:lnTo>
                <a:lnTo>
                  <a:pt x="0" y="239268"/>
                </a:lnTo>
                <a:lnTo>
                  <a:pt x="12192000" y="2392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843B0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6618731"/>
            <a:ext cx="12192000" cy="239395"/>
          </a:xfrm>
          <a:custGeom>
            <a:avLst/>
            <a:gdLst/>
            <a:ahLst/>
            <a:cxnLst/>
            <a:rect l="l" t="t" r="r" b="b"/>
            <a:pathLst>
              <a:path w="12192000" h="239395" extrusionOk="0">
                <a:moveTo>
                  <a:pt x="0" y="239268"/>
                </a:moveTo>
                <a:lnTo>
                  <a:pt x="12192000" y="239268"/>
                </a:lnTo>
                <a:lnTo>
                  <a:pt x="12192000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243027" y="2704541"/>
            <a:ext cx="3516629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BB2E0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76757" y="1498498"/>
            <a:ext cx="5969000" cy="472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295564" y="2686068"/>
            <a:ext cx="3592945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STERLING</a:t>
            </a: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dirty="0"/>
              <a:t>E-COMMERCE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98719A-4115-6CA0-8CD7-C43E35BC55E2}"/>
              </a:ext>
            </a:extLst>
          </p:cNvPr>
          <p:cNvSpPr/>
          <p:nvPr/>
        </p:nvSpPr>
        <p:spPr>
          <a:xfrm>
            <a:off x="0" y="14284"/>
            <a:ext cx="1571625" cy="500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704086" y="1232916"/>
            <a:ext cx="10989149" cy="5232400"/>
          </a:xfrm>
          <a:custGeom>
            <a:avLst/>
            <a:gdLst/>
            <a:ahLst/>
            <a:cxnLst/>
            <a:rect l="l" t="t" r="r" b="b"/>
            <a:pathLst>
              <a:path w="7856220" h="5232400" extrusionOk="0">
                <a:moveTo>
                  <a:pt x="0" y="5231892"/>
                </a:moveTo>
                <a:lnTo>
                  <a:pt x="7856219" y="5231892"/>
                </a:lnTo>
                <a:lnTo>
                  <a:pt x="7856219" y="0"/>
                </a:lnTo>
                <a:lnTo>
                  <a:pt x="0" y="0"/>
                </a:lnTo>
                <a:lnTo>
                  <a:pt x="0" y="5231892"/>
                </a:lnTo>
                <a:close/>
              </a:path>
            </a:pathLst>
          </a:custGeom>
          <a:noFill/>
          <a:ln w="9525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 txBox="1"/>
          <p:nvPr/>
        </p:nvSpPr>
        <p:spPr>
          <a:xfrm>
            <a:off x="723189" y="1638126"/>
            <a:ext cx="10831501" cy="496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350" rIns="0" bIns="0" anchor="t" anchorCtr="0">
            <a:spAutoFit/>
          </a:bodyPr>
          <a:lstStyle/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b="1" dirty="0">
                <a:latin typeface="Georgia"/>
                <a:ea typeface="Georgia"/>
                <a:cs typeface="Georgia"/>
                <a:sym typeface="Georgia"/>
              </a:rPr>
              <a:t>Key insights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–</a:t>
            </a: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L="12700" lvl="4">
              <a:buSzPts val="1600"/>
            </a:pP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 sz="1600" b="1" i="1" dirty="0">
                <a:latin typeface="Georgia"/>
                <a:ea typeface="Georgia"/>
                <a:cs typeface="Georgia"/>
                <a:sym typeface="Georgia"/>
              </a:rPr>
              <a:t>Sales Trends: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Peaks in December (£50M+) and April highlighting key periods for Mobiles &amp; Tablets, 	Entertainment, and Appliances.</a:t>
            </a:r>
          </a:p>
          <a:p>
            <a:pPr marL="12700" lvl="4">
              <a:buSzPts val="1600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12700" lvl="4">
              <a:buSzPts val="1600"/>
            </a:pP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 sz="1600" b="1" i="1" dirty="0">
                <a:latin typeface="Georgia"/>
                <a:ea typeface="Georgia"/>
                <a:cs typeface="Georgia"/>
                <a:sym typeface="Georgia"/>
              </a:rPr>
              <a:t>Geographical Performance: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Southern region dominates sales (39%), while Northeast and West show 	growth potential.</a:t>
            </a:r>
          </a:p>
          <a:p>
            <a:pPr marL="12700" lvl="4">
              <a:buSzPts val="1600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12700" lvl="4">
              <a:buSzPts val="1600"/>
            </a:pP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 sz="1600" b="1" i="1" dirty="0">
                <a:latin typeface="Georgia"/>
                <a:ea typeface="Georgia"/>
                <a:cs typeface="Georgia"/>
                <a:sym typeface="Georgia"/>
              </a:rPr>
              <a:t>Customer Loyalty: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Top customers generate £7M of total revenue, with steady annual growth in repeat 	orders.</a:t>
            </a:r>
          </a:p>
          <a:p>
            <a:pPr marL="12700" lvl="4">
              <a:buSzPts val="1600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12700" lvl="4">
              <a:buSzPts val="1600"/>
            </a:pP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 sz="1600" b="1" i="1" dirty="0">
                <a:latin typeface="Georgia"/>
                <a:ea typeface="Georgia"/>
                <a:cs typeface="Georgia"/>
                <a:sym typeface="Georgia"/>
              </a:rPr>
              <a:t>Payment Methods: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Strong adoption of COD, but digital payment usage surged by 63% (2021-2022). 	</a:t>
            </a:r>
          </a:p>
          <a:p>
            <a:pPr marL="12700" lvl="4">
              <a:buSzPts val="1600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298450" lvl="4" indent="-285750"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Georgia"/>
                <a:ea typeface="Georgia"/>
                <a:cs typeface="Georgia"/>
                <a:sym typeface="Georgia"/>
              </a:rPr>
              <a:t>Recommendations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– </a:t>
            </a:r>
          </a:p>
          <a:p>
            <a:pPr marL="12700" lvl="8">
              <a:buSzPts val="1600"/>
            </a:pP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	Strategically, Sterling should focus on prioritizing popular products during peak sales periods while promoting 	underperforming categories to boost overall revenue. Expanding marketing efforts in regions </a:t>
            </a:r>
            <a:r>
              <a:rPr lang="en-US" sz="1600" b="1" i="1" dirty="0">
                <a:latin typeface="Georgia"/>
                <a:ea typeface="Georgia"/>
                <a:cs typeface="Georgia"/>
                <a:sym typeface="Georgia"/>
              </a:rPr>
              <a:t>(Northeast 	and West)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 with lower sales and enhancing loyalty programs to drive growth, while offering incentives for 	digital payments to reduce reliance on COD and streamline operations.</a:t>
            </a:r>
          </a:p>
          <a:p>
            <a:pPr marL="12700" lvl="4">
              <a:buSzPts val="1600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704087" y="603504"/>
            <a:ext cx="10989148" cy="466153"/>
          </a:xfrm>
          <a:prstGeom prst="rect">
            <a:avLst/>
          </a:prstGeom>
          <a:solidFill>
            <a:srgbClr val="BB2E0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</a:rPr>
              <a:t>Conclusions &amp; Recommendations</a:t>
            </a:r>
            <a:endParaRPr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ACE911-625B-563A-7058-239685D39351}"/>
              </a:ext>
            </a:extLst>
          </p:cNvPr>
          <p:cNvSpPr/>
          <p:nvPr/>
        </p:nvSpPr>
        <p:spPr>
          <a:xfrm>
            <a:off x="0" y="14284"/>
            <a:ext cx="1571625" cy="500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83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D96C91-E4FE-2F2B-C32B-C8182413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685" y="3152001"/>
            <a:ext cx="3516629" cy="553998"/>
          </a:xfrm>
        </p:spPr>
        <p:txBody>
          <a:bodyPr/>
          <a:lstStyle/>
          <a:p>
            <a:pPr algn="ctr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694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;p7">
            <a:extLst>
              <a:ext uri="{FF2B5EF4-FFF2-40B4-BE49-F238E27FC236}">
                <a16:creationId xmlns:a16="http://schemas.microsoft.com/office/drawing/2014/main" id="{10709739-2B60-7A50-5DA2-87B50FFE1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75" y="2866310"/>
            <a:ext cx="11173980" cy="262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indent="0" algn="ctr">
              <a:buNone/>
            </a:pPr>
            <a:r>
              <a:rPr lang="en-GB" dirty="0"/>
              <a:t>By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0070C0"/>
                </a:solidFill>
              </a:rPr>
              <a:t>:</a:t>
            </a:r>
          </a:p>
          <a:p>
            <a:pPr algn="ctr"/>
            <a:r>
              <a:rPr lang="en-GB" sz="3200" b="1" dirty="0" err="1"/>
              <a:t>Ololade</a:t>
            </a:r>
            <a:r>
              <a:rPr lang="en-GB" sz="3200" b="1" dirty="0"/>
              <a:t> Akande</a:t>
            </a:r>
          </a:p>
          <a:p>
            <a:endParaRPr lang="en-GB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2400" b="1" i="0" dirty="0">
                <a:effectLst/>
                <a:latin typeface="Arial" panose="020B0604020202020204" pitchFamily="34" charset="0"/>
              </a:rPr>
              <a:t>D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ATA INSIGHTS SHOWING CUSTOMER EXPERIENCE &amp; BUSINESS PERFORMANCE AT STERLING E-COMMERCE</a:t>
            </a:r>
            <a:endParaRPr lang="en-GB" sz="2400" b="1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b="0" i="0" dirty="0">
              <a:effectLst/>
              <a:latin typeface="Arial" panose="020B0604020202020204" pitchFamily="34" charset="0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51;p7">
            <a:extLst>
              <a:ext uri="{FF2B5EF4-FFF2-40B4-BE49-F238E27FC236}">
                <a16:creationId xmlns:a16="http://schemas.microsoft.com/office/drawing/2014/main" id="{13C10E8C-13C6-8EF0-286F-8CE9496704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75" y="1061028"/>
            <a:ext cx="11652250" cy="18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algn="ctr"/>
            <a:r>
              <a:rPr lang="en-US" sz="4000" dirty="0"/>
              <a:t>STERLING</a:t>
            </a:r>
            <a:endParaRPr sz="4000" dirty="0"/>
          </a:p>
          <a:p>
            <a:pPr marL="12700" algn="ctr"/>
            <a:r>
              <a:rPr lang="en-US" sz="4000" dirty="0"/>
              <a:t>E-COMMERCE </a:t>
            </a:r>
            <a:r>
              <a:rPr lang="en-GB" sz="4000" dirty="0">
                <a:solidFill>
                  <a:schemeClr val="accent1"/>
                </a:solidFill>
              </a:rPr>
              <a:t>BUSINESS PERFORMANCE </a:t>
            </a:r>
            <a:r>
              <a:rPr lang="en-GB" sz="4000" dirty="0">
                <a:solidFill>
                  <a:srgbClr val="00B050"/>
                </a:solidFill>
              </a:rPr>
              <a:t>REVIEW</a:t>
            </a:r>
            <a:endParaRPr sz="4000" dirty="0">
              <a:solidFill>
                <a:srgbClr val="00B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28C617-E938-C79E-4BE7-6A6FF8E34AF0}"/>
              </a:ext>
            </a:extLst>
          </p:cNvPr>
          <p:cNvSpPr/>
          <p:nvPr/>
        </p:nvSpPr>
        <p:spPr>
          <a:xfrm>
            <a:off x="0" y="14284"/>
            <a:ext cx="1571625" cy="500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41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597408" y="780287"/>
            <a:ext cx="6788150" cy="586058"/>
          </a:xfrm>
          <a:prstGeom prst="rect">
            <a:avLst/>
          </a:prstGeom>
          <a:solidFill>
            <a:srgbClr val="BB2E0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0" rIns="0" bIns="0" anchor="t" anchorCtr="0">
            <a:spAutoFit/>
          </a:bodyPr>
          <a:lstStyle/>
          <a:p>
            <a:pPr marL="635" algn="ctr"/>
            <a:r>
              <a:rPr lang="en-US" dirty="0">
                <a:solidFill>
                  <a:srgbClr val="FFFFFF"/>
                </a:solidFill>
              </a:rPr>
              <a:t>PROJECT RATIONALE </a:t>
            </a:r>
            <a:endParaRPr dirty="0"/>
          </a:p>
        </p:txBody>
      </p:sp>
      <p:sp>
        <p:nvSpPr>
          <p:cNvPr id="57" name="Google Shape;57;p8"/>
          <p:cNvSpPr/>
          <p:nvPr/>
        </p:nvSpPr>
        <p:spPr>
          <a:xfrm>
            <a:off x="597408" y="1734311"/>
            <a:ext cx="6865574" cy="4805034"/>
          </a:xfrm>
          <a:custGeom>
            <a:avLst/>
            <a:gdLst/>
            <a:ahLst/>
            <a:cxnLst/>
            <a:rect l="l" t="t" r="r" b="b"/>
            <a:pathLst>
              <a:path w="6788150" h="4668520" extrusionOk="0">
                <a:moveTo>
                  <a:pt x="0" y="4668012"/>
                </a:moveTo>
                <a:lnTo>
                  <a:pt x="6787896" y="4668012"/>
                </a:lnTo>
                <a:lnTo>
                  <a:pt x="6787896" y="0"/>
                </a:lnTo>
                <a:lnTo>
                  <a:pt x="0" y="0"/>
                </a:lnTo>
                <a:lnTo>
                  <a:pt x="0" y="4668012"/>
                </a:lnTo>
                <a:close/>
              </a:path>
            </a:pathLst>
          </a:custGeom>
          <a:noFill/>
          <a:ln w="9525" cap="flat" cmpd="sng">
            <a:solidFill>
              <a:srgbClr val="BB2E0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676757" y="1689747"/>
            <a:ext cx="6632575" cy="426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5080" lvl="0" indent="914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BB2E08"/>
                </a:solidFill>
                <a:latin typeface="Georgia"/>
                <a:ea typeface="Georgia"/>
                <a:cs typeface="Georgia"/>
                <a:sym typeface="Georgia"/>
              </a:rPr>
              <a:t>Actionable Insights for Growth </a:t>
            </a:r>
            <a:r>
              <a:rPr lang="en-US" sz="1700" dirty="0">
                <a:latin typeface="Georgia"/>
                <a:ea typeface="Georgia"/>
                <a:cs typeface="Georgia"/>
                <a:sym typeface="Georgia"/>
              </a:rPr>
              <a:t>provide targeted recommendations and data-driven insights that empower Sterling E-Commerce to make informed decisions which improve customer satisfaction and the company's overall business growth.</a:t>
            </a:r>
          </a:p>
          <a:p>
            <a:pPr marL="12700" marR="5080" lvl="0" indent="914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Georgia"/>
              <a:ea typeface="Georgia"/>
              <a:cs typeface="Georgia"/>
              <a:sym typeface="Georgia"/>
            </a:endParaRPr>
          </a:p>
          <a:p>
            <a:pPr marL="12700" marR="5080" lvl="0" indent="914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Georgia"/>
              <a:ea typeface="Georgia"/>
              <a:cs typeface="Georgia"/>
              <a:sym typeface="Georgia"/>
            </a:endParaRPr>
          </a:p>
          <a:p>
            <a:pPr marL="12700" marR="5080" lvl="0" indent="914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Georgia"/>
              <a:ea typeface="Georgia"/>
              <a:cs typeface="Georgia"/>
              <a:sym typeface="Georgia"/>
            </a:endParaRPr>
          </a:p>
          <a:p>
            <a:pPr marL="12700" marR="5080" indent="914400" algn="just"/>
            <a:r>
              <a:rPr lang="en-US" sz="1700" b="1" dirty="0">
                <a:solidFill>
                  <a:srgbClr val="BB2E08"/>
                </a:solidFill>
                <a:latin typeface="Georgia"/>
                <a:ea typeface="Georgia"/>
                <a:cs typeface="Georgia"/>
                <a:sym typeface="Georgia"/>
              </a:rPr>
              <a:t>Operational Optimization &amp; Revenue Increase</a:t>
            </a:r>
          </a:p>
          <a:p>
            <a:pPr marL="298450" marR="5080" indent="-285750" algn="just">
              <a:buFontTx/>
              <a:buChar char="-"/>
            </a:pPr>
            <a:r>
              <a:rPr lang="en-US" sz="1700" dirty="0">
                <a:latin typeface="Georgia"/>
                <a:ea typeface="Georgia"/>
                <a:cs typeface="Georgia"/>
                <a:sym typeface="Georgia"/>
              </a:rPr>
              <a:t>optimize product offerings (match customers choices/demand)</a:t>
            </a:r>
          </a:p>
          <a:p>
            <a:pPr marL="298450" marR="5080" indent="-285750" algn="just">
              <a:buFontTx/>
              <a:buChar char="-"/>
            </a:pPr>
            <a:r>
              <a:rPr lang="en-US" sz="1700" dirty="0">
                <a:latin typeface="Georgia"/>
                <a:ea typeface="Georgia"/>
                <a:cs typeface="Georgia"/>
                <a:sym typeface="Georgia"/>
              </a:rPr>
              <a:t>streamline processes (improve inventory management, logistics and payment processes</a:t>
            </a:r>
          </a:p>
          <a:p>
            <a:pPr marL="298450" marR="5080" indent="-285750" algn="just">
              <a:buFontTx/>
              <a:buChar char="-"/>
            </a:pPr>
            <a:r>
              <a:rPr lang="en-US" sz="1700" dirty="0">
                <a:latin typeface="Georgia"/>
                <a:ea typeface="Georgia"/>
                <a:cs typeface="Georgia"/>
                <a:sym typeface="Georgia"/>
              </a:rPr>
              <a:t>Increase customer experience (personalized marketing) and retention</a:t>
            </a:r>
          </a:p>
          <a:p>
            <a:pPr marL="298450" marR="5080" indent="-285750" algn="just">
              <a:buFontTx/>
              <a:buChar char="-"/>
            </a:pPr>
            <a:endParaRPr lang="en-US" sz="1700" dirty="0">
              <a:latin typeface="Georgia"/>
              <a:ea typeface="Georgia"/>
              <a:cs typeface="Georgia"/>
              <a:sym typeface="Georgia"/>
            </a:endParaRPr>
          </a:p>
          <a:p>
            <a:pPr marL="12700" marR="5080" lvl="0" indent="914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endParaRPr sz="17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5719" y="949497"/>
            <a:ext cx="4206239" cy="5515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raphic 1" descr="Bullseye with solid fill">
            <a:extLst>
              <a:ext uri="{FF2B5EF4-FFF2-40B4-BE49-F238E27FC236}">
                <a16:creationId xmlns:a16="http://schemas.microsoft.com/office/drawing/2014/main" id="{CF0DE2EA-27EC-2234-1228-74FECCBD7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8353" y="4742930"/>
            <a:ext cx="1840979" cy="18409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82F105-5CB5-CCA7-E902-16B7D000BDDF}"/>
              </a:ext>
            </a:extLst>
          </p:cNvPr>
          <p:cNvSpPr/>
          <p:nvPr/>
        </p:nvSpPr>
        <p:spPr>
          <a:xfrm>
            <a:off x="0" y="14284"/>
            <a:ext cx="1571625" cy="500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597408" y="780287"/>
            <a:ext cx="6126480" cy="525134"/>
          </a:xfrm>
          <a:prstGeom prst="rect">
            <a:avLst/>
          </a:prstGeom>
          <a:solidFill>
            <a:srgbClr val="BB2E0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2375" rIns="0" bIns="0" anchor="t" anchorCtr="0">
            <a:spAutoFit/>
          </a:bodyPr>
          <a:lstStyle/>
          <a:p>
            <a:pPr marL="6381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</a:rPr>
              <a:t>AGENDA</a:t>
            </a:r>
            <a:endParaRPr sz="3200" dirty="0"/>
          </a:p>
        </p:txBody>
      </p:sp>
      <p:sp>
        <p:nvSpPr>
          <p:cNvPr id="65" name="Google Shape;65;p9"/>
          <p:cNvSpPr/>
          <p:nvPr/>
        </p:nvSpPr>
        <p:spPr>
          <a:xfrm>
            <a:off x="597408" y="1516379"/>
            <a:ext cx="6246738" cy="5091249"/>
          </a:xfrm>
          <a:custGeom>
            <a:avLst/>
            <a:gdLst/>
            <a:ahLst/>
            <a:cxnLst/>
            <a:rect l="l" t="t" r="r" b="b"/>
            <a:pathLst>
              <a:path w="6126480" h="4951730" extrusionOk="0">
                <a:moveTo>
                  <a:pt x="0" y="4951476"/>
                </a:moveTo>
                <a:lnTo>
                  <a:pt x="6126479" y="4951476"/>
                </a:lnTo>
                <a:lnTo>
                  <a:pt x="6126479" y="0"/>
                </a:lnTo>
                <a:lnTo>
                  <a:pt x="0" y="0"/>
                </a:lnTo>
                <a:lnTo>
                  <a:pt x="0" y="4951476"/>
                </a:lnTo>
                <a:close/>
              </a:path>
            </a:pathLst>
          </a:custGeom>
          <a:noFill/>
          <a:ln w="9525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676757" y="1498498"/>
            <a:ext cx="5969000" cy="585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5080" indent="-285750" algn="just">
              <a:lnSpc>
                <a:spcPct val="150000"/>
              </a:lnSpc>
              <a:buSzPct val="94000"/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BB2E08"/>
                </a:solidFill>
              </a:rPr>
              <a:t>Sales Trends &amp; Product Performance</a:t>
            </a:r>
          </a:p>
          <a:p>
            <a:pPr marL="12700" marR="5080" indent="0" algn="just">
              <a:lnSpc>
                <a:spcPct val="150000"/>
              </a:lnSpc>
              <a:buSzPct val="94000"/>
            </a:pPr>
            <a:endParaRPr lang="en-GB" b="1" dirty="0">
              <a:solidFill>
                <a:srgbClr val="BB2E08"/>
              </a:solidFill>
            </a:endParaRPr>
          </a:p>
          <a:p>
            <a:pPr marL="12700" marR="5080" indent="0" algn="just">
              <a:lnSpc>
                <a:spcPct val="150000"/>
              </a:lnSpc>
              <a:buSzPct val="94000"/>
            </a:pPr>
            <a:endParaRPr lang="en-GB" b="1" dirty="0">
              <a:solidFill>
                <a:srgbClr val="BB2E08"/>
              </a:solidFill>
            </a:endParaRPr>
          </a:p>
          <a:p>
            <a:pPr marL="298450" marR="5080" indent="-285750" algn="just">
              <a:lnSpc>
                <a:spcPct val="150000"/>
              </a:lnSpc>
              <a:buSzPct val="94000"/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BB2E08"/>
                </a:solidFill>
              </a:rPr>
              <a:t>Geographical Sales Distribution – Region/States</a:t>
            </a:r>
          </a:p>
          <a:p>
            <a:pPr marL="12700" marR="5080" indent="0" algn="just">
              <a:lnSpc>
                <a:spcPct val="150000"/>
              </a:lnSpc>
              <a:buSzPct val="94000"/>
            </a:pPr>
            <a:endParaRPr lang="en-GB" b="1" dirty="0">
              <a:solidFill>
                <a:srgbClr val="BB2E08"/>
              </a:solidFill>
            </a:endParaRPr>
          </a:p>
          <a:p>
            <a:pPr marL="298450" marR="5080" indent="-285750" algn="just">
              <a:lnSpc>
                <a:spcPct val="150000"/>
              </a:lnSpc>
              <a:buSzPct val="94000"/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BB2E08"/>
                </a:solidFill>
              </a:rPr>
              <a:t>Product Orders</a:t>
            </a:r>
          </a:p>
          <a:p>
            <a:pPr marL="12700" marR="5080" indent="0" algn="just">
              <a:lnSpc>
                <a:spcPct val="150000"/>
              </a:lnSpc>
              <a:buSzPct val="94000"/>
            </a:pPr>
            <a:endParaRPr lang="en-GB" b="1" dirty="0">
              <a:solidFill>
                <a:srgbClr val="BB2E08"/>
              </a:solidFill>
            </a:endParaRPr>
          </a:p>
          <a:p>
            <a:pPr marL="298450" marR="5080" indent="-285750" algn="just">
              <a:lnSpc>
                <a:spcPct val="150000"/>
              </a:lnSpc>
              <a:buSzPct val="94000"/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BB2E08"/>
                </a:solidFill>
              </a:rPr>
              <a:t>Customer Retention/Loyalty </a:t>
            </a:r>
          </a:p>
          <a:p>
            <a:pPr marL="12700" marR="5080" indent="0" algn="just">
              <a:lnSpc>
                <a:spcPct val="150000"/>
              </a:lnSpc>
              <a:buSzPct val="94000"/>
            </a:pPr>
            <a:endParaRPr lang="en-GB" b="1" dirty="0">
              <a:solidFill>
                <a:srgbClr val="BB2E08"/>
              </a:solidFill>
            </a:endParaRPr>
          </a:p>
          <a:p>
            <a:pPr marL="12700" marR="5080" indent="0" algn="just">
              <a:lnSpc>
                <a:spcPct val="150000"/>
              </a:lnSpc>
              <a:buSzPct val="94000"/>
            </a:pPr>
            <a:endParaRPr lang="en-GB" b="1" dirty="0">
              <a:solidFill>
                <a:srgbClr val="BB2E08"/>
              </a:solidFill>
            </a:endParaRPr>
          </a:p>
          <a:p>
            <a:pPr marL="298450" marR="5080" indent="-285750" algn="just">
              <a:lnSpc>
                <a:spcPct val="150000"/>
              </a:lnSpc>
              <a:buSzPct val="94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BB2E08"/>
                </a:solidFill>
                <a:latin typeface="Georgia"/>
                <a:ea typeface="Georgia"/>
                <a:cs typeface="Georgia"/>
                <a:sym typeface="Georgia"/>
              </a:rPr>
              <a:t>Payment Method Segmentation</a:t>
            </a:r>
          </a:p>
          <a:p>
            <a:pPr marL="298450" marR="5080" indent="-285750" algn="just">
              <a:lnSpc>
                <a:spcPct val="150000"/>
              </a:lnSpc>
              <a:buSzPct val="94000"/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BB2E0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marR="5080" indent="0" algn="just">
              <a:lnSpc>
                <a:spcPct val="150000"/>
              </a:lnSpc>
              <a:buSzPct val="94000"/>
            </a:pPr>
            <a:endParaRPr lang="en-US" b="1" dirty="0">
              <a:solidFill>
                <a:srgbClr val="BB2E0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98450" marR="5080" indent="-285750" algn="just">
              <a:lnSpc>
                <a:spcPct val="150000"/>
              </a:lnSpc>
              <a:buSzPct val="94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BB2E08"/>
                </a:solidFill>
                <a:latin typeface="Georgia"/>
                <a:ea typeface="Georgia"/>
                <a:cs typeface="Georgia"/>
                <a:sym typeface="Georgia"/>
              </a:rPr>
              <a:t>Conclusions &amp; Recommendations</a:t>
            </a:r>
          </a:p>
          <a:p>
            <a:pPr marL="298450" marR="5080" indent="-285750" algn="just">
              <a:lnSpc>
                <a:spcPct val="150000"/>
              </a:lnSpc>
              <a:buSzPct val="94000"/>
              <a:buFont typeface="Wingdings" panose="05000000000000000000" pitchFamily="2" charset="2"/>
              <a:buChar char="§"/>
            </a:pPr>
            <a:endParaRPr lang="en-GB" b="1" dirty="0">
              <a:solidFill>
                <a:srgbClr val="BB2E0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raphic 1" descr="Clipboard Checked with solid fill">
            <a:extLst>
              <a:ext uri="{FF2B5EF4-FFF2-40B4-BE49-F238E27FC236}">
                <a16:creationId xmlns:a16="http://schemas.microsoft.com/office/drawing/2014/main" id="{0167E67E-56F5-BC9A-5FDD-A2C3D94FE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657015" y="1615036"/>
            <a:ext cx="3627927" cy="36279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CED0DE-D7B0-F5C3-282F-E94F8A3F231C}"/>
              </a:ext>
            </a:extLst>
          </p:cNvPr>
          <p:cNvSpPr/>
          <p:nvPr/>
        </p:nvSpPr>
        <p:spPr>
          <a:xfrm>
            <a:off x="0" y="14284"/>
            <a:ext cx="1571625" cy="500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704087" y="1232916"/>
            <a:ext cx="7856220" cy="5232400"/>
          </a:xfrm>
          <a:custGeom>
            <a:avLst/>
            <a:gdLst/>
            <a:ahLst/>
            <a:cxnLst/>
            <a:rect l="l" t="t" r="r" b="b"/>
            <a:pathLst>
              <a:path w="7856220" h="5232400" extrusionOk="0">
                <a:moveTo>
                  <a:pt x="0" y="5231892"/>
                </a:moveTo>
                <a:lnTo>
                  <a:pt x="7856219" y="5231892"/>
                </a:lnTo>
                <a:lnTo>
                  <a:pt x="7856219" y="0"/>
                </a:lnTo>
                <a:lnTo>
                  <a:pt x="0" y="0"/>
                </a:lnTo>
                <a:lnTo>
                  <a:pt x="0" y="5231892"/>
                </a:lnTo>
                <a:close/>
              </a:path>
            </a:pathLst>
          </a:custGeom>
          <a:noFill/>
          <a:ln w="9525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 txBox="1"/>
          <p:nvPr/>
        </p:nvSpPr>
        <p:spPr>
          <a:xfrm>
            <a:off x="782217" y="1232910"/>
            <a:ext cx="7428909" cy="5456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350" rIns="0" bIns="0" anchor="t" anchorCtr="0">
            <a:spAutoFit/>
          </a:bodyPr>
          <a:lstStyle/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b="1" dirty="0">
                <a:latin typeface="Georgia"/>
                <a:ea typeface="Georgia"/>
                <a:cs typeface="Georgia"/>
                <a:sym typeface="Georgia"/>
              </a:rPr>
              <a:t>Seasonal Sales Patterns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– Analysis of company sales data reveal significant peak order volume and revenue during December 2021: Generates </a:t>
            </a:r>
            <a:r>
              <a:rPr lang="en-US" sz="1600" b="1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over 50 million pounds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in revenue, indicating a peak in consumer spending. </a:t>
            </a:r>
          </a:p>
          <a:p>
            <a:pPr marL="442913" lvl="3">
              <a:buSzPts val="1600"/>
              <a:tabLst>
                <a:tab pos="628650" algn="l"/>
              </a:tabLst>
            </a:pP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- April 2022, yields approximately </a:t>
            </a:r>
            <a:r>
              <a:rPr lang="en-US" sz="1600" b="1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30 million pounds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, significantly higher than other months so far.</a:t>
            </a:r>
          </a:p>
          <a:p>
            <a:pPr marL="442913" lvl="3">
              <a:buSzPts val="1600"/>
              <a:tabLst>
                <a:tab pos="628650" algn="l"/>
              </a:tabLst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442913" lvl="3">
              <a:buSzPts val="1600"/>
              <a:tabLst>
                <a:tab pos="628650" algn="l"/>
              </a:tabLst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299085" indent="-286385">
              <a:buSzPts val="1600"/>
              <a:buFont typeface="Arial"/>
              <a:buChar char="•"/>
            </a:pPr>
            <a:r>
              <a:rPr lang="en-US" sz="1600" b="1" dirty="0">
                <a:latin typeface="Georgia"/>
                <a:ea typeface="Georgia"/>
                <a:cs typeface="Georgia"/>
                <a:sym typeface="Georgia"/>
              </a:rPr>
              <a:t>Product Performance – </a:t>
            </a:r>
            <a:r>
              <a:rPr lang="en-US" sz="1600" dirty="0">
                <a:latin typeface="Georgia"/>
                <a:sym typeface="Georgia"/>
              </a:rPr>
              <a:t>Further analysis in December 2021 shows </a:t>
            </a:r>
            <a:r>
              <a:rPr lang="en-US" sz="1600" b="1" i="1" dirty="0">
                <a:solidFill>
                  <a:srgbClr val="FF0000"/>
                </a:solidFill>
                <a:latin typeface="Georgia"/>
                <a:sym typeface="Georgia"/>
              </a:rPr>
              <a:t>Mobiles &amp; Tablets </a:t>
            </a:r>
            <a:r>
              <a:rPr lang="en-US" sz="1600" dirty="0">
                <a:latin typeface="Georgia"/>
                <a:sym typeface="Georgia"/>
              </a:rPr>
              <a:t>followed by </a:t>
            </a:r>
            <a:r>
              <a:rPr lang="en-US" sz="1600" b="1" i="1" dirty="0">
                <a:solidFill>
                  <a:srgbClr val="C00000"/>
                </a:solidFill>
                <a:latin typeface="Georgia"/>
                <a:sym typeface="Georgia"/>
              </a:rPr>
              <a:t>Men’s Fashion</a:t>
            </a:r>
            <a:r>
              <a:rPr lang="en-US" sz="1600" b="1" i="1" dirty="0">
                <a:solidFill>
                  <a:srgbClr val="FF0000"/>
                </a:solidFill>
                <a:latin typeface="Georgia"/>
                <a:sym typeface="Georgia"/>
              </a:rPr>
              <a:t> </a:t>
            </a:r>
            <a:r>
              <a:rPr lang="en-US" sz="1600" dirty="0">
                <a:latin typeface="Georgia"/>
                <a:sym typeface="Georgia"/>
              </a:rPr>
              <a:t>and </a:t>
            </a:r>
            <a:r>
              <a:rPr lang="en-US" sz="1600" b="1" i="1" dirty="0">
                <a:solidFill>
                  <a:schemeClr val="accent2">
                    <a:lumMod val="75000"/>
                  </a:schemeClr>
                </a:solidFill>
                <a:latin typeface="Georgia"/>
                <a:sym typeface="Georgia"/>
              </a:rPr>
              <a:t>Appliances</a:t>
            </a:r>
            <a:r>
              <a:rPr lang="en-US" sz="1600" dirty="0">
                <a:latin typeface="Georgia"/>
                <a:sym typeface="Georgia"/>
              </a:rPr>
              <a:t> contributing majorly to sales/revenue,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highlighting distinct consumer behavior patterns throughout the year.</a:t>
            </a: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dirty="0">
              <a:latin typeface="Georgia"/>
              <a:sym typeface="Georgia"/>
            </a:endParaRP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dirty="0">
              <a:latin typeface="Georgia"/>
              <a:sym typeface="Georgia"/>
            </a:endParaRP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sz="1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704087" y="603504"/>
            <a:ext cx="7856220" cy="466153"/>
          </a:xfrm>
          <a:prstGeom prst="rect">
            <a:avLst/>
          </a:prstGeom>
          <a:solidFill>
            <a:srgbClr val="BB2E0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</a:rPr>
              <a:t>Sales Trend &amp; Product Performance</a:t>
            </a: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0FA10-F3B0-7A70-F26F-684A708DD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347" y="2611083"/>
            <a:ext cx="6438597" cy="21855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EE22C0-9E97-8CB3-C520-0780E10CE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962" y="639027"/>
            <a:ext cx="3051445" cy="27899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C39777-441C-AD22-A401-2684365C8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962" y="3564562"/>
            <a:ext cx="3051445" cy="29007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37E90B-1DA8-B14C-1BB1-338486D8E8E2}"/>
              </a:ext>
            </a:extLst>
          </p:cNvPr>
          <p:cNvSpPr/>
          <p:nvPr/>
        </p:nvSpPr>
        <p:spPr>
          <a:xfrm>
            <a:off x="0" y="14284"/>
            <a:ext cx="1571625" cy="500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704087" y="1232916"/>
            <a:ext cx="7856220" cy="5232400"/>
          </a:xfrm>
          <a:custGeom>
            <a:avLst/>
            <a:gdLst/>
            <a:ahLst/>
            <a:cxnLst/>
            <a:rect l="l" t="t" r="r" b="b"/>
            <a:pathLst>
              <a:path w="7856220" h="5232400" extrusionOk="0">
                <a:moveTo>
                  <a:pt x="0" y="5231892"/>
                </a:moveTo>
                <a:lnTo>
                  <a:pt x="7856219" y="5231892"/>
                </a:lnTo>
                <a:lnTo>
                  <a:pt x="7856219" y="0"/>
                </a:lnTo>
                <a:lnTo>
                  <a:pt x="0" y="0"/>
                </a:lnTo>
                <a:lnTo>
                  <a:pt x="0" y="5231892"/>
                </a:lnTo>
                <a:close/>
              </a:path>
            </a:pathLst>
          </a:custGeom>
          <a:noFill/>
          <a:ln w="9525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 txBox="1"/>
          <p:nvPr/>
        </p:nvSpPr>
        <p:spPr>
          <a:xfrm>
            <a:off x="723190" y="1638126"/>
            <a:ext cx="7428909" cy="5456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350" rIns="0" bIns="0" anchor="t" anchorCtr="0">
            <a:spAutoFit/>
          </a:bodyPr>
          <a:lstStyle/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b="1" dirty="0">
                <a:latin typeface="Georgia"/>
                <a:ea typeface="Georgia"/>
                <a:cs typeface="Georgia"/>
                <a:sym typeface="Georgia"/>
              </a:rPr>
              <a:t>Total Orders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– </a:t>
            </a:r>
            <a:r>
              <a:rPr lang="en-US" sz="1600" b="1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283,083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orders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placed across the U.S., with </a:t>
            </a:r>
            <a:r>
              <a:rPr lang="en-US" sz="1600" b="1" i="1" dirty="0">
                <a:solidFill>
                  <a:srgbClr val="FF0000"/>
                </a:solidFill>
                <a:latin typeface="Georgia"/>
                <a:sym typeface="Georgia"/>
              </a:rPr>
              <a:t>Texas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 leading with the highest number, followed by </a:t>
            </a:r>
            <a:r>
              <a:rPr lang="en-US" sz="1600" b="1" i="1" dirty="0">
                <a:solidFill>
                  <a:srgbClr val="FF0000"/>
                </a:solidFill>
                <a:latin typeface="Georgia"/>
                <a:sym typeface="Georgia"/>
              </a:rPr>
              <a:t>California,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 both accounting for over </a:t>
            </a:r>
            <a:r>
              <a:rPr lang="en-US" sz="1600" b="1" dirty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28,000 orders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b="1" dirty="0">
                <a:latin typeface="Georgia"/>
                <a:ea typeface="Georgia"/>
                <a:cs typeface="Georgia"/>
                <a:sym typeface="Georgia"/>
              </a:rPr>
              <a:t>Regional Orders Breakdown:</a:t>
            </a: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728663" lvl="4" indent="-285750">
              <a:buSzPts val="1600"/>
              <a:buFontTx/>
              <a:buChar char="-"/>
              <a:tabLst>
                <a:tab pos="628650" algn="l"/>
              </a:tabLst>
            </a:pP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Southern region: 39% of total orders, showing the highest concentration of customers.</a:t>
            </a:r>
          </a:p>
          <a:p>
            <a:pPr marL="728663" lvl="3" indent="-285750">
              <a:buSzPts val="1600"/>
              <a:buFontTx/>
              <a:buChar char="-"/>
              <a:tabLst>
                <a:tab pos="628650" algn="l"/>
              </a:tabLst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728663" lvl="4" indent="-285750">
              <a:buSzPts val="1600"/>
              <a:buFontTx/>
              <a:buChar char="-"/>
              <a:tabLst>
                <a:tab pos="628650" algn="l"/>
              </a:tabLst>
            </a:pPr>
            <a:r>
              <a:rPr lang="en-US" sz="1600" dirty="0">
                <a:latin typeface="Georgia"/>
                <a:sym typeface="Georgia"/>
              </a:rPr>
              <a:t>Midwest: 27% of total orders.</a:t>
            </a:r>
          </a:p>
          <a:p>
            <a:pPr marL="442913" lvl="3">
              <a:buSzPts val="1600"/>
              <a:tabLst>
                <a:tab pos="628650" algn="l"/>
              </a:tabLst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728663" lvl="4" indent="-285750">
              <a:buSzPts val="1600"/>
              <a:buFontTx/>
              <a:buChar char="-"/>
              <a:tabLst>
                <a:tab pos="628650" algn="l"/>
              </a:tabLst>
            </a:pPr>
            <a:r>
              <a:rPr lang="en-US" sz="1600" dirty="0">
                <a:latin typeface="Georgia"/>
                <a:sym typeface="Georgia"/>
              </a:rPr>
              <a:t>Northeast and West 17%, respectively.</a:t>
            </a: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299085" indent="-286385">
              <a:buSzPts val="1600"/>
              <a:buFont typeface="Arial"/>
              <a:buChar char="•"/>
            </a:pPr>
            <a:r>
              <a:rPr lang="en-US" sz="1600" b="1" dirty="0">
                <a:latin typeface="Georgia"/>
                <a:ea typeface="Georgia"/>
                <a:cs typeface="Georgia"/>
                <a:sym typeface="Georgia"/>
              </a:rPr>
              <a:t>Regional Performance – </a:t>
            </a:r>
            <a:r>
              <a:rPr lang="en-GB" sz="1600" dirty="0">
                <a:latin typeface="Georgia"/>
              </a:rPr>
              <a:t>The map highlights orders distribution across various categories, illustrating the spread of customer demand throughout the United States. Although </a:t>
            </a:r>
            <a:r>
              <a:rPr lang="en-US" sz="1600" dirty="0">
                <a:latin typeface="Georgia"/>
              </a:rPr>
              <a:t>lowest sales in </a:t>
            </a:r>
            <a:r>
              <a:rPr lang="en-US" sz="1600" b="1" dirty="0">
                <a:solidFill>
                  <a:srgbClr val="0070C0"/>
                </a:solidFill>
                <a:latin typeface="Georgia"/>
              </a:rPr>
              <a:t>RI(Northeast)</a:t>
            </a:r>
            <a:r>
              <a:rPr lang="en-US" sz="1600" dirty="0">
                <a:latin typeface="Georgia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Georgia"/>
              </a:rPr>
              <a:t>DE(South) </a:t>
            </a:r>
            <a:r>
              <a:rPr lang="en-US" sz="1600" dirty="0">
                <a:latin typeface="Georgia"/>
              </a:rPr>
              <a:t>and </a:t>
            </a:r>
            <a:r>
              <a:rPr lang="en-US" sz="1600" b="1" dirty="0">
                <a:solidFill>
                  <a:srgbClr val="0070C0"/>
                </a:solidFill>
                <a:latin typeface="Georgia"/>
              </a:rPr>
              <a:t>WY(West) </a:t>
            </a:r>
            <a:r>
              <a:rPr lang="en-US" sz="1600" dirty="0">
                <a:latin typeface="Georgia"/>
              </a:rPr>
              <a:t>indicating </a:t>
            </a:r>
            <a:r>
              <a:rPr lang="en-US" sz="1600" b="1" i="1" dirty="0">
                <a:solidFill>
                  <a:srgbClr val="FF0000"/>
                </a:solidFill>
                <a:latin typeface="Georgia"/>
              </a:rPr>
              <a:t>potential for expansion.</a:t>
            </a:r>
          </a:p>
          <a:p>
            <a:pPr marL="299085" indent="-286385">
              <a:buSzPts val="1600"/>
              <a:buFont typeface="Arial"/>
              <a:buChar char="•"/>
            </a:pPr>
            <a:endParaRPr lang="en-US" sz="1600" dirty="0">
              <a:latin typeface="Georgia"/>
            </a:endParaRPr>
          </a:p>
          <a:p>
            <a:pPr marL="299085" indent="-286385">
              <a:buSzPts val="1600"/>
              <a:buFont typeface="Arial"/>
              <a:buChar char="•"/>
            </a:pPr>
            <a:endParaRPr lang="en-US" sz="1600" dirty="0">
              <a:latin typeface="Georgia"/>
              <a:sym typeface="Georgia"/>
            </a:endParaRP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dirty="0">
              <a:latin typeface="Georgia"/>
              <a:sym typeface="Georgia"/>
            </a:endParaRP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sz="1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704087" y="603504"/>
            <a:ext cx="7856220" cy="897040"/>
          </a:xfrm>
          <a:prstGeom prst="rect">
            <a:avLst/>
          </a:prstGeom>
          <a:solidFill>
            <a:srgbClr val="BB2E0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</a:rPr>
              <a:t>Geographical Sales Distribution – Region/States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BB9FE-DFB8-6212-D46C-0C39404F7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256" y="1500544"/>
            <a:ext cx="3092562" cy="2480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AF9D58-C5FD-58F0-711E-9A6A47D67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914" y="4031916"/>
            <a:ext cx="2647245" cy="2433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A79BD4-3C36-0022-3D89-4A63F69CE09C}"/>
              </a:ext>
            </a:extLst>
          </p:cNvPr>
          <p:cNvSpPr/>
          <p:nvPr/>
        </p:nvSpPr>
        <p:spPr>
          <a:xfrm>
            <a:off x="0" y="14284"/>
            <a:ext cx="1571625" cy="500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40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704087" y="1232916"/>
            <a:ext cx="7856220" cy="5232400"/>
          </a:xfrm>
          <a:custGeom>
            <a:avLst/>
            <a:gdLst/>
            <a:ahLst/>
            <a:cxnLst/>
            <a:rect l="l" t="t" r="r" b="b"/>
            <a:pathLst>
              <a:path w="7856220" h="5232400" extrusionOk="0">
                <a:moveTo>
                  <a:pt x="0" y="5231892"/>
                </a:moveTo>
                <a:lnTo>
                  <a:pt x="7856219" y="5231892"/>
                </a:lnTo>
                <a:lnTo>
                  <a:pt x="7856219" y="0"/>
                </a:lnTo>
                <a:lnTo>
                  <a:pt x="0" y="0"/>
                </a:lnTo>
                <a:lnTo>
                  <a:pt x="0" y="5231892"/>
                </a:lnTo>
                <a:close/>
              </a:path>
            </a:pathLst>
          </a:custGeom>
          <a:noFill/>
          <a:ln w="9525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 txBox="1"/>
          <p:nvPr/>
        </p:nvSpPr>
        <p:spPr>
          <a:xfrm>
            <a:off x="723190" y="1638126"/>
            <a:ext cx="7428909" cy="42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350" rIns="0" bIns="0" anchor="t" anchorCtr="0">
            <a:spAutoFit/>
          </a:bodyPr>
          <a:lstStyle/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b="1" dirty="0">
                <a:latin typeface="Georgia"/>
                <a:ea typeface="Georgia"/>
                <a:cs typeface="Georgia"/>
                <a:sym typeface="Georgia"/>
              </a:rPr>
              <a:t>Total Quantity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– Over </a:t>
            </a:r>
            <a:r>
              <a:rPr lang="en-US" sz="1600" b="1" dirty="0">
                <a:solidFill>
                  <a:srgbClr val="FF0000"/>
                </a:solidFill>
                <a:latin typeface="Georgia"/>
                <a:sym typeface="Georgia"/>
              </a:rPr>
              <a:t>851,000 orders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of different product categories by customers, with Mobiles &amp; Tablets being the top-selling items, accounting for over </a:t>
            </a:r>
            <a:r>
              <a:rPr lang="en-US" sz="1600" b="1" dirty="0">
                <a:solidFill>
                  <a:srgbClr val="0070C0"/>
                </a:solidFill>
                <a:latin typeface="Georgia"/>
                <a:sym typeface="Georgia"/>
              </a:rPr>
              <a:t>133,000 total for male and female.</a:t>
            </a: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b="1" dirty="0">
              <a:solidFill>
                <a:srgbClr val="0070C0"/>
              </a:solidFill>
              <a:latin typeface="Georgia"/>
              <a:sym typeface="Georgia"/>
            </a:endParaRP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b="1" dirty="0">
              <a:solidFill>
                <a:srgbClr val="0070C0"/>
              </a:solidFill>
              <a:latin typeface="Georgia"/>
              <a:sym typeface="Georgia"/>
            </a:endParaRP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	- Books are the least-ordered product, with just over 2,100 items being 		sold.</a:t>
            </a:r>
          </a:p>
          <a:p>
            <a:pPr marL="12700">
              <a:buSzPts val="1600"/>
            </a:pP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	</a:t>
            </a: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299085" indent="-286385">
              <a:buSzPts val="1600"/>
              <a:buFont typeface="Arial"/>
              <a:buChar char="•"/>
            </a:pPr>
            <a:r>
              <a:rPr lang="en-US" sz="1600" b="1" dirty="0">
                <a:latin typeface="Georgia"/>
                <a:ea typeface="Georgia"/>
                <a:cs typeface="Georgia"/>
                <a:sym typeface="Georgia"/>
              </a:rPr>
              <a:t>Gender Performance –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600" dirty="0">
                <a:latin typeface="Georgia"/>
                <a:sym typeface="Georgia"/>
              </a:rPr>
              <a:t>ata shows </a:t>
            </a:r>
            <a:r>
              <a:rPr lang="en-US" sz="1600" b="1" dirty="0">
                <a:solidFill>
                  <a:srgbClr val="FF0000"/>
                </a:solidFill>
                <a:latin typeface="Georgia"/>
                <a:sym typeface="Georgia"/>
              </a:rPr>
              <a:t>male customers </a:t>
            </a:r>
            <a:r>
              <a:rPr lang="en-US" sz="1600" dirty="0">
                <a:latin typeface="Georgia"/>
                <a:sym typeface="Georgia"/>
              </a:rPr>
              <a:t>order </a:t>
            </a:r>
            <a:r>
              <a:rPr lang="en-US" sz="1600" b="1" dirty="0">
                <a:solidFill>
                  <a:srgbClr val="0070C0"/>
                </a:solidFill>
                <a:latin typeface="Georgia"/>
                <a:sym typeface="Georgia"/>
              </a:rPr>
              <a:t>more</a:t>
            </a:r>
            <a:r>
              <a:rPr lang="en-US" sz="1600" dirty="0">
                <a:latin typeface="Georgia"/>
                <a:sym typeface="Georgia"/>
              </a:rPr>
              <a:t> on the average as </a:t>
            </a:r>
            <a:r>
              <a:rPr lang="en-US" sz="1600" b="1" dirty="0">
                <a:solidFill>
                  <a:srgbClr val="FF0000"/>
                </a:solidFill>
                <a:latin typeface="Georgia"/>
                <a:sym typeface="Georgia"/>
              </a:rPr>
              <a:t>female customers, </a:t>
            </a:r>
            <a:r>
              <a:rPr lang="en-US" sz="1600" dirty="0">
                <a:latin typeface="Georgia"/>
                <a:sym typeface="Georgia"/>
              </a:rPr>
              <a:t>indicating slightly</a:t>
            </a:r>
            <a:r>
              <a:rPr lang="en-US" sz="1600" b="1" dirty="0">
                <a:solidFill>
                  <a:srgbClr val="FF0000"/>
                </a:solidFill>
                <a:latin typeface="Georgia"/>
                <a:sym typeface="Georgia"/>
              </a:rPr>
              <a:t> stronger purchasing </a:t>
            </a:r>
            <a:r>
              <a:rPr lang="en-US" sz="1600" dirty="0">
                <a:latin typeface="Georgia"/>
                <a:sym typeface="Georgia"/>
              </a:rPr>
              <a:t>trend among males.</a:t>
            </a:r>
            <a:endParaRPr lang="en-US" sz="1600" dirty="0">
              <a:latin typeface="Georgia"/>
            </a:endParaRPr>
          </a:p>
          <a:p>
            <a:pPr marL="299085" indent="-286385">
              <a:buSzPts val="1600"/>
              <a:buFont typeface="Arial"/>
              <a:buChar char="•"/>
            </a:pPr>
            <a:endParaRPr lang="en-US" sz="1600" dirty="0">
              <a:latin typeface="Georgia"/>
            </a:endParaRPr>
          </a:p>
          <a:p>
            <a:pPr marL="299085" indent="-286385">
              <a:buSzPts val="1600"/>
              <a:buFont typeface="Arial"/>
              <a:buChar char="•"/>
            </a:pPr>
            <a:endParaRPr lang="en-US" sz="1600" dirty="0">
              <a:latin typeface="Georgia"/>
              <a:sym typeface="Georgia"/>
            </a:endParaRP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dirty="0">
              <a:latin typeface="Georgia"/>
              <a:sym typeface="Georgia"/>
            </a:endParaRP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sz="1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704087" y="603504"/>
            <a:ext cx="7856220" cy="466153"/>
          </a:xfrm>
          <a:prstGeom prst="rect">
            <a:avLst/>
          </a:prstGeom>
          <a:solidFill>
            <a:srgbClr val="BB2E0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</a:rPr>
              <a:t>Product Orders – Gender Based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4E58D-F646-9FDA-71DB-AB7AA6D93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011" y="1510007"/>
            <a:ext cx="3252818" cy="40318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6B33F5-CF65-D5DF-DF19-F6A485FCD3EE}"/>
              </a:ext>
            </a:extLst>
          </p:cNvPr>
          <p:cNvSpPr/>
          <p:nvPr/>
        </p:nvSpPr>
        <p:spPr>
          <a:xfrm>
            <a:off x="0" y="14284"/>
            <a:ext cx="1571625" cy="500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78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704087" y="1232916"/>
            <a:ext cx="7856220" cy="5232400"/>
          </a:xfrm>
          <a:custGeom>
            <a:avLst/>
            <a:gdLst/>
            <a:ahLst/>
            <a:cxnLst/>
            <a:rect l="l" t="t" r="r" b="b"/>
            <a:pathLst>
              <a:path w="7856220" h="5232400" extrusionOk="0">
                <a:moveTo>
                  <a:pt x="0" y="5231892"/>
                </a:moveTo>
                <a:lnTo>
                  <a:pt x="7856219" y="5231892"/>
                </a:lnTo>
                <a:lnTo>
                  <a:pt x="7856219" y="0"/>
                </a:lnTo>
                <a:lnTo>
                  <a:pt x="0" y="0"/>
                </a:lnTo>
                <a:lnTo>
                  <a:pt x="0" y="5231892"/>
                </a:lnTo>
                <a:close/>
              </a:path>
            </a:pathLst>
          </a:custGeom>
          <a:noFill/>
          <a:ln w="9525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 txBox="1"/>
          <p:nvPr/>
        </p:nvSpPr>
        <p:spPr>
          <a:xfrm>
            <a:off x="723190" y="1638126"/>
            <a:ext cx="7856220" cy="471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350" rIns="0" bIns="0" anchor="t" anchorCtr="0">
            <a:spAutoFit/>
          </a:bodyPr>
          <a:lstStyle/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b="1" dirty="0">
                <a:latin typeface="Georgia"/>
                <a:ea typeface="Georgia"/>
                <a:cs typeface="Georgia"/>
                <a:sym typeface="Georgia"/>
              </a:rPr>
              <a:t>Top Customers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– more than </a:t>
            </a:r>
            <a:r>
              <a:rPr lang="en-US" sz="1600" b="1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£7</a:t>
            </a:r>
            <a:r>
              <a:rPr lang="en-US" sz="1600" b="1" dirty="0">
                <a:solidFill>
                  <a:srgbClr val="FF0000"/>
                </a:solidFill>
                <a:latin typeface="Georgia"/>
                <a:sym typeface="Georgia"/>
              </a:rPr>
              <a:t>M 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of total revenue (£231M) generated from 5 loyal customers with Dobbins Everette, Cobb Joleen, Bhatt Graham, etc. toping amongst others.</a:t>
            </a: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b="1" dirty="0">
              <a:solidFill>
                <a:srgbClr val="0070C0"/>
              </a:solidFill>
              <a:latin typeface="Georgia"/>
              <a:sym typeface="Georgia"/>
            </a:endParaRP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b="1" dirty="0">
              <a:solidFill>
                <a:srgbClr val="0070C0"/>
              </a:solidFill>
              <a:latin typeface="Georgia"/>
              <a:sym typeface="Georgia"/>
            </a:endParaRP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	- Dobbins Everette: Mobiles &amp; Tablets (Majorly), Entertainment, Appliances</a:t>
            </a: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	- Cobb Joleen: Mobiles &amp; Tablets (Majorly)</a:t>
            </a: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12700">
              <a:buSzPts val="1600"/>
            </a:pP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	- Bhatt Graham: Mobiles &amp; Tablets (Majorly), Computing, etc.</a:t>
            </a: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298450" indent="-285750"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Georgia"/>
                <a:ea typeface="Georgia"/>
                <a:cs typeface="Georgia"/>
                <a:sym typeface="Georgia"/>
              </a:rPr>
              <a:t>Repeat Customers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– Data shows customer growth based on orders increasing per year from 1978 to present – </a:t>
            </a:r>
            <a:r>
              <a:rPr lang="en-US" sz="1600" b="1" dirty="0">
                <a:solidFill>
                  <a:srgbClr val="FF0000"/>
                </a:solidFill>
                <a:latin typeface="Georgia"/>
                <a:sym typeface="Georgia"/>
              </a:rPr>
              <a:t>approx. 30%.</a:t>
            </a: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dirty="0">
              <a:latin typeface="Georgia"/>
              <a:sym typeface="Georgia"/>
            </a:endParaRP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sz="1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704087" y="603504"/>
            <a:ext cx="7856220" cy="466153"/>
          </a:xfrm>
          <a:prstGeom prst="rect">
            <a:avLst/>
          </a:prstGeom>
          <a:solidFill>
            <a:srgbClr val="BB2E0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</a:rPr>
              <a:t>Customer Retention/Loyalty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5BCF1-079F-C0B4-6E01-4BA44860D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892" y="574770"/>
            <a:ext cx="3011053" cy="3038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6E066-FB00-5657-5134-D76A00CA5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600" y="3714845"/>
            <a:ext cx="2626313" cy="28520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B550FA-AFB7-499D-A21B-0884060A35BE}"/>
              </a:ext>
            </a:extLst>
          </p:cNvPr>
          <p:cNvSpPr/>
          <p:nvPr/>
        </p:nvSpPr>
        <p:spPr>
          <a:xfrm>
            <a:off x="0" y="14284"/>
            <a:ext cx="1571625" cy="500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12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704087" y="1232916"/>
            <a:ext cx="7856220" cy="5232400"/>
          </a:xfrm>
          <a:custGeom>
            <a:avLst/>
            <a:gdLst/>
            <a:ahLst/>
            <a:cxnLst/>
            <a:rect l="l" t="t" r="r" b="b"/>
            <a:pathLst>
              <a:path w="7856220" h="5232400" extrusionOk="0">
                <a:moveTo>
                  <a:pt x="0" y="5231892"/>
                </a:moveTo>
                <a:lnTo>
                  <a:pt x="7856219" y="5231892"/>
                </a:lnTo>
                <a:lnTo>
                  <a:pt x="7856219" y="0"/>
                </a:lnTo>
                <a:lnTo>
                  <a:pt x="0" y="0"/>
                </a:lnTo>
                <a:lnTo>
                  <a:pt x="0" y="5231892"/>
                </a:lnTo>
                <a:close/>
              </a:path>
            </a:pathLst>
          </a:custGeom>
          <a:noFill/>
          <a:ln w="9525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 txBox="1"/>
          <p:nvPr/>
        </p:nvSpPr>
        <p:spPr>
          <a:xfrm>
            <a:off x="723190" y="1638126"/>
            <a:ext cx="7856220" cy="274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350" rIns="0" bIns="0" anchor="t" anchorCtr="0">
            <a:spAutoFit/>
          </a:bodyPr>
          <a:lstStyle/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b="1" dirty="0">
                <a:latin typeface="Georgia"/>
                <a:ea typeface="Georgia"/>
                <a:cs typeface="Georgia"/>
                <a:sym typeface="Georgia"/>
              </a:rPr>
              <a:t>Customers Preference Method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–Data shows </a:t>
            </a:r>
            <a:r>
              <a:rPr lang="en-US" sz="1600" b="1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COD (33k), Easypay (19k), Easypay Voucher (8k), </a:t>
            </a:r>
            <a:r>
              <a:rPr lang="en-US" sz="1600" dirty="0">
                <a:latin typeface="Georgia"/>
                <a:sym typeface="Georgia"/>
              </a:rPr>
              <a:t>etc. as </a:t>
            </a:r>
            <a:r>
              <a:rPr lang="en-US" sz="1600" b="1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leading preferred </a:t>
            </a:r>
            <a:r>
              <a:rPr lang="en-US" sz="1600" dirty="0">
                <a:latin typeface="Georgia"/>
                <a:sym typeface="Georgia"/>
              </a:rPr>
              <a:t>payment platforms, among others. </a:t>
            </a: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298450" indent="-285750"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Georgia"/>
                <a:ea typeface="Georgia"/>
                <a:cs typeface="Georgia"/>
                <a:sym typeface="Georgia"/>
              </a:rPr>
              <a:t>Insight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– Major growth in adoption of digital platforms </a:t>
            </a:r>
            <a:r>
              <a:rPr lang="en-US" sz="1600" b="1" dirty="0">
                <a:solidFill>
                  <a:srgbClr val="FF0000"/>
                </a:solidFill>
                <a:latin typeface="Georgia"/>
                <a:sym typeface="Georgia"/>
              </a:rPr>
              <a:t>(+63%, 2021 – 2022). </a:t>
            </a:r>
            <a:endParaRPr lang="en-US" sz="1600" dirty="0">
              <a:latin typeface="Georgia"/>
              <a:sym typeface="Georgia"/>
            </a:endParaRP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sz="1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704087" y="603504"/>
            <a:ext cx="7856220" cy="466153"/>
          </a:xfrm>
          <a:prstGeom prst="rect">
            <a:avLst/>
          </a:prstGeom>
          <a:solidFill>
            <a:srgbClr val="BB2E0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</a:rPr>
              <a:t>Payment Method Segmentation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CB76F-1BAB-4E7C-3D1F-929601825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190" y="1444013"/>
            <a:ext cx="3218175" cy="37353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DCB480-44B9-91B6-809C-4086F01F0C75}"/>
              </a:ext>
            </a:extLst>
          </p:cNvPr>
          <p:cNvSpPr/>
          <p:nvPr/>
        </p:nvSpPr>
        <p:spPr>
          <a:xfrm>
            <a:off x="0" y="14284"/>
            <a:ext cx="1571625" cy="500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49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1160</Words>
  <Application>Microsoft Office PowerPoint</Application>
  <PresentationFormat>Widescreen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Georgia</vt:lpstr>
      <vt:lpstr>Wingdings</vt:lpstr>
      <vt:lpstr>Office Theme</vt:lpstr>
      <vt:lpstr>STERLING E-COMMERCE</vt:lpstr>
      <vt:lpstr>STERLING E-COMMERCE BUSINESS PERFORMANCE REVIEW</vt:lpstr>
      <vt:lpstr>PROJECT RATIONALE </vt:lpstr>
      <vt:lpstr>AGENDA</vt:lpstr>
      <vt:lpstr>Sales Trend &amp; Product Performance</vt:lpstr>
      <vt:lpstr>Geographical Sales Distribution – Region/States</vt:lpstr>
      <vt:lpstr>Product Orders – Gender Based</vt:lpstr>
      <vt:lpstr>Customer Retention/Loyalty</vt:lpstr>
      <vt:lpstr>Payment Method Segmentation</vt:lpstr>
      <vt:lpstr>Conclusions &amp;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STERLING E-COMMERCE</dc:title>
  <dc:creator>Michael Nwako</dc:creator>
  <cp:lastModifiedBy>Ololade Akande</cp:lastModifiedBy>
  <cp:revision>93</cp:revision>
  <dcterms:modified xsi:type="dcterms:W3CDTF">2025-03-11T10:12:29Z</dcterms:modified>
</cp:coreProperties>
</file>