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5"/>
  </p:normalViewPr>
  <p:slideViewPr>
    <p:cSldViewPr snapToGrid="0" snapToObjects="1">
      <p:cViewPr varScale="1">
        <p:scale>
          <a:sx n="110" d="100"/>
          <a:sy n="110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emechebe/Desktop/YoungCECvsOldCEC/Counts/Heart_Counts_p_valu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05145669291339"/>
          <c:y val="0.0462962962962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06364829396325"/>
          <c:y val="0.273981481481481"/>
          <c:w val="0.883252405949256"/>
          <c:h val="0.620933945756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Heart_Counts_p_values!$A$32:$C$32</c:f>
              <c:strCache>
                <c:ptCount val="3"/>
                <c:pt idx="0">
                  <c:v>ENSMUSG00000031980</c:v>
                </c:pt>
                <c:pt idx="1">
                  <c:v>ENSMUSG00000031980</c:v>
                </c:pt>
                <c:pt idx="2">
                  <c:v>Agt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Heart_Counts_p_values!$D$32:$I$32</c:f>
              <c:numCache>
                <c:formatCode>General</c:formatCode>
                <c:ptCount val="6"/>
                <c:pt idx="0">
                  <c:v>235.0</c:v>
                </c:pt>
                <c:pt idx="1">
                  <c:v>67.0</c:v>
                </c:pt>
                <c:pt idx="2">
                  <c:v>29.0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985952"/>
        <c:axId val="466964592"/>
      </c:barChart>
      <c:catAx>
        <c:axId val="43898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964592"/>
        <c:crosses val="autoZero"/>
        <c:auto val="1"/>
        <c:lblAlgn val="ctr"/>
        <c:lblOffset val="100"/>
        <c:noMultiLvlLbl val="0"/>
      </c:catAx>
      <c:valAx>
        <c:axId val="46696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98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0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94AB-B0E2-B04F-975D-BF42255B66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56E7-62ED-CC42-9807-5DA8E51A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 of bulk sequencing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Fpkm</a:t>
            </a:r>
            <a:r>
              <a:rPr lang="en-US" dirty="0" smtClean="0"/>
              <a:t> vs Count based modeling)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Feb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07" y="200183"/>
            <a:ext cx="10515600" cy="1023837"/>
          </a:xfrm>
        </p:spPr>
        <p:txBody>
          <a:bodyPr/>
          <a:lstStyle/>
          <a:p>
            <a:r>
              <a:rPr lang="en-US" dirty="0" smtClean="0"/>
              <a:t>                          </a:t>
            </a:r>
            <a:r>
              <a:rPr lang="en-US" b="1" dirty="0" smtClean="0"/>
              <a:t>Work flow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2046" y="1921400"/>
            <a:ext cx="392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Align Reads to genome with TopHat2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998" y="229073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Bam files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717" y="2844730"/>
            <a:ext cx="4220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  Quantify gene expression with </a:t>
            </a:r>
            <a:r>
              <a:rPr lang="en-US" dirty="0" err="1" smtClean="0"/>
              <a:t>cuffquant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044668" y="3214062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 </a:t>
            </a:r>
            <a:r>
              <a:rPr lang="en-US" dirty="0" err="1" smtClean="0"/>
              <a:t>Cxb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0717" y="3768060"/>
            <a:ext cx="4494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Normalize gene expression with </a:t>
            </a:r>
            <a:r>
              <a:rPr lang="en-US" dirty="0" err="1" smtClean="0"/>
              <a:t>cuffnorm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006998" y="4137392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 </a:t>
            </a:r>
            <a:r>
              <a:rPr lang="en-US" dirty="0" err="1" smtClean="0"/>
              <a:t>Fpkm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0717" y="4691390"/>
            <a:ext cx="519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Vanilla fold change and t test on Log2 transformed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3502" y="140868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FPKM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0071" y="148037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Raw Counts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41175" y="2844730"/>
            <a:ext cx="39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89519" y="1942042"/>
            <a:ext cx="22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HT-</a:t>
            </a:r>
            <a:r>
              <a:rPr lang="en-US" dirty="0" err="1" smtClean="0"/>
              <a:t>seq</a:t>
            </a:r>
            <a:r>
              <a:rPr lang="en-US" dirty="0" smtClean="0"/>
              <a:t> script used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0071" y="2311374"/>
            <a:ext cx="2261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Input: Bam files</a:t>
            </a:r>
          </a:p>
          <a:p>
            <a:r>
              <a:rPr lang="en-US" dirty="0"/>
              <a:t> </a:t>
            </a:r>
            <a:r>
              <a:rPr lang="en-US" dirty="0" smtClean="0"/>
              <a:t> Output : Raw counts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089518" y="3142371"/>
            <a:ext cx="2552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DeSeq2 software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37944" y="3583394"/>
            <a:ext cx="34839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- Input: Raw counts</a:t>
            </a:r>
          </a:p>
          <a:p>
            <a:r>
              <a:rPr lang="en-US" dirty="0" smtClean="0"/>
              <a:t> - Gene expression normalization</a:t>
            </a:r>
          </a:p>
          <a:p>
            <a:r>
              <a:rPr lang="en-US" dirty="0" smtClean="0"/>
              <a:t> -  EDA</a:t>
            </a:r>
          </a:p>
          <a:p>
            <a:r>
              <a:rPr lang="en-US" dirty="0" smtClean="0"/>
              <a:t> -  Clustering</a:t>
            </a:r>
          </a:p>
          <a:p>
            <a:r>
              <a:rPr lang="en-US" dirty="0" smtClean="0"/>
              <a:t> - Statistical modeling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Negative binomial distribution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Independent filtering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07132" y="6127434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Love et al 2014</a:t>
            </a:r>
          </a:p>
          <a:p>
            <a:r>
              <a:rPr lang="en-US" dirty="0" smtClean="0"/>
              <a:t>Genome Biology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0958" y="6127434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Trapnell</a:t>
            </a:r>
            <a:r>
              <a:rPr lang="en-US" dirty="0" smtClean="0"/>
              <a:t> Group</a:t>
            </a:r>
            <a:endParaRPr lang="en-US" dirty="0"/>
          </a:p>
        </p:txBody>
      </p:sp>
      <p:cxnSp>
        <p:nvCxnSpPr>
          <p:cNvPr id="28" name="Straight Connector 27"/>
          <p:cNvCxnSpPr>
            <a:stCxn id="2" idx="2"/>
          </p:cNvCxnSpPr>
          <p:nvPr/>
        </p:nvCxnSpPr>
        <p:spPr>
          <a:xfrm>
            <a:off x="5864507" y="1224020"/>
            <a:ext cx="0" cy="563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33975" y="5019438"/>
            <a:ext cx="2046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dirty="0" err="1" smtClean="0"/>
              <a:t>Fpkm</a:t>
            </a:r>
            <a:r>
              <a:rPr lang="en-US" dirty="0" smtClean="0"/>
              <a:t>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4051"/>
            <a:ext cx="10515600" cy="4351338"/>
          </a:xfrm>
        </p:spPr>
        <p:txBody>
          <a:bodyPr/>
          <a:lstStyle/>
          <a:p>
            <a:r>
              <a:rPr lang="en-US" dirty="0" err="1" smtClean="0"/>
              <a:t>p_value</a:t>
            </a:r>
            <a:r>
              <a:rPr lang="en-US" dirty="0" smtClean="0"/>
              <a:t> &lt; 0.05 : 938 genes</a:t>
            </a:r>
          </a:p>
          <a:p>
            <a:r>
              <a:rPr lang="en-US" dirty="0" err="1" smtClean="0"/>
              <a:t>q_value</a:t>
            </a:r>
            <a:r>
              <a:rPr lang="en-US" dirty="0" smtClean="0"/>
              <a:t> &lt; 0.05 : 1 gene  </a:t>
            </a:r>
            <a:r>
              <a:rPr lang="de-DE" dirty="0" smtClean="0"/>
              <a:t>Gm12306</a:t>
            </a:r>
          </a:p>
          <a:p>
            <a:r>
              <a:rPr lang="de-DE" dirty="0" err="1" smtClean="0"/>
              <a:t>q_value</a:t>
            </a:r>
            <a:r>
              <a:rPr lang="de-DE" dirty="0" smtClean="0"/>
              <a:t> &lt; 0.5    : 94 genes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7" y="3781063"/>
            <a:ext cx="9880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Count Result (DeSeq2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60988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_value</a:t>
            </a:r>
            <a:r>
              <a:rPr lang="en-US" dirty="0" smtClean="0"/>
              <a:t> &lt; 0.05 : 1488 genes</a:t>
            </a:r>
          </a:p>
          <a:p>
            <a:r>
              <a:rPr lang="en-US" dirty="0" err="1"/>
              <a:t>q</a:t>
            </a:r>
            <a:r>
              <a:rPr lang="en-US" dirty="0" err="1" smtClean="0"/>
              <a:t>_value</a:t>
            </a:r>
            <a:r>
              <a:rPr lang="en-US" dirty="0" smtClean="0"/>
              <a:t> &lt; 0.05 : 219 genes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1" y="3385273"/>
            <a:ext cx="10787605" cy="17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Angiotensinogen expression is lost in cardiac endothelial cells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298313"/>
              </p:ext>
            </p:extLst>
          </p:nvPr>
        </p:nvGraphicFramePr>
        <p:xfrm>
          <a:off x="2860876" y="2149997"/>
          <a:ext cx="6109504" cy="3521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901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sample size</a:t>
            </a:r>
          </a:p>
          <a:p>
            <a:r>
              <a:rPr lang="en-US" dirty="0" smtClean="0"/>
              <a:t>High within group variability</a:t>
            </a:r>
          </a:p>
          <a:p>
            <a:r>
              <a:rPr lang="en-US" dirty="0" smtClean="0"/>
              <a:t>Modelling variation due to Aging (no genetic or chemical manipulation)</a:t>
            </a:r>
          </a:p>
          <a:p>
            <a:r>
              <a:rPr lang="en-US" dirty="0" smtClean="0"/>
              <a:t>Huge delta not expected for majority of the </a:t>
            </a:r>
            <a:r>
              <a:rPr lang="en-US" dirty="0" smtClean="0"/>
              <a:t>genes</a:t>
            </a:r>
          </a:p>
          <a:p>
            <a:r>
              <a:rPr lang="en-US" dirty="0" err="1" smtClean="0"/>
              <a:t>Quaife</a:t>
            </a:r>
            <a:r>
              <a:rPr lang="en-US" dirty="0" smtClean="0"/>
              <a:t>-Ryan et al 2017, Circulation Res. Star &gt;&gt; </a:t>
            </a:r>
            <a:r>
              <a:rPr lang="en-US" dirty="0" err="1" smtClean="0"/>
              <a:t>Htseq</a:t>
            </a:r>
            <a:r>
              <a:rPr lang="en-US" dirty="0" smtClean="0"/>
              <a:t> &gt;&gt; </a:t>
            </a:r>
            <a:r>
              <a:rPr lang="en-US" dirty="0" err="1" smtClean="0"/>
              <a:t>EdgeR</a:t>
            </a:r>
            <a:endParaRPr lang="en-US" dirty="0" smtClean="0"/>
          </a:p>
          <a:p>
            <a:r>
              <a:rPr lang="en-US" dirty="0" smtClean="0"/>
              <a:t>Yousef et al 2018 </a:t>
            </a:r>
            <a:r>
              <a:rPr lang="en-US" dirty="0" err="1" smtClean="0"/>
              <a:t>bioRxiv</a:t>
            </a:r>
            <a:r>
              <a:rPr lang="en-US" dirty="0" smtClean="0"/>
              <a:t>. Star &gt;&gt; </a:t>
            </a:r>
            <a:r>
              <a:rPr lang="en-US" dirty="0" err="1" smtClean="0"/>
              <a:t>Cuff_diff</a:t>
            </a:r>
            <a:r>
              <a:rPr lang="en-US" dirty="0" smtClean="0"/>
              <a:t> package &gt;&gt; FPKM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208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Statistics of bulk sequencing (Fpkm vs Count based modeling)</vt:lpstr>
      <vt:lpstr>                          Work flow</vt:lpstr>
      <vt:lpstr>                       Fpkm Results </vt:lpstr>
      <vt:lpstr>           Count Result (DeSeq2 Analysis)</vt:lpstr>
      <vt:lpstr>Angiotensinogen expression is lost in cardiac endothelial cells</vt:lpstr>
      <vt:lpstr>                        Thoughts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of bulk sequencing (Fpkm vs Count based modeling)</dc:title>
  <dc:creator>Microsoft Office User</dc:creator>
  <cp:lastModifiedBy>Microsoft Office User</cp:lastModifiedBy>
  <cp:revision>18</cp:revision>
  <dcterms:created xsi:type="dcterms:W3CDTF">2018-02-05T17:59:17Z</dcterms:created>
  <dcterms:modified xsi:type="dcterms:W3CDTF">2018-02-07T18:28:50Z</dcterms:modified>
</cp:coreProperties>
</file>