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tertechonline.com/treatme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 FOR COLLECTING WATER SAMPLES FOR 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WILLIAM W. EFFIOK FIPAN</a:t>
            </a:r>
          </a:p>
          <a:p>
            <a:r>
              <a:rPr lang="en-US" dirty="0" smtClean="0"/>
              <a:t>QSM TRAINING &amp; CONSULTING LTD.</a:t>
            </a:r>
          </a:p>
          <a:p>
            <a:r>
              <a:rPr lang="en-US" dirty="0" smtClean="0"/>
              <a:t>68 RANDLE AVENUE</a:t>
            </a:r>
          </a:p>
          <a:p>
            <a:r>
              <a:rPr lang="en-US" dirty="0" smtClean="0"/>
              <a:t>SURULERE, LAGOS, NIGERIA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BOTTLES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PREPARED FOR SAMPLING. ICE PACKS AND OTHER PRESERVATIVE SHOULD BE AVAILABLE.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65700"/>
              </p:ext>
            </p:extLst>
          </p:nvPr>
        </p:nvGraphicFramePr>
        <p:xfrm>
          <a:off x="1130479" y="2756078"/>
          <a:ext cx="8127999" cy="329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167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ANALYSES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BOTTLE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PLASTICS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SOME METALS MAY REACT WITH </a:t>
                      </a:r>
                      <a:r>
                        <a:rPr lang="en-US" b="1" dirty="0" smtClean="0"/>
                        <a:t>GLASS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ORGANICS</a:t>
                      </a:r>
                      <a:r>
                        <a:rPr lang="en-US" b="1" baseline="0" dirty="0" smtClean="0"/>
                        <a:t> AND PESTICIDES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PLASTICS LEAKS ORGANICS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LIGHT SENSITIVE ANALYTES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AMBER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PROTECT</a:t>
                      </a:r>
                      <a:r>
                        <a:rPr lang="en-US" b="1" baseline="0" dirty="0" smtClean="0"/>
                        <a:t> FROM LIGHT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BACTERIAL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STERILE BOTTLE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AVOID CONTAMINATION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VOLATILE ORGANICS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FILL AND LEAVE NO HEAD SPACE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20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PRESERVATIVES AND HOLDING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07071"/>
              </p:ext>
            </p:extLst>
          </p:nvPr>
        </p:nvGraphicFramePr>
        <p:xfrm>
          <a:off x="1066084" y="2411664"/>
          <a:ext cx="8127999" cy="567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FACTOR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COMMENT</a:t>
                      </a:r>
                      <a:endParaRPr lang="en-US" b="1" dirty="0"/>
                    </a:p>
                  </a:txBody>
                  <a:tcPr/>
                </a:tc>
              </a:tr>
              <a:tr h="1847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SODIUM THIOSULPHATE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INHIBIT</a:t>
                      </a:r>
                      <a:r>
                        <a:rPr lang="en-US" b="1" baseline="0" dirty="0" smtClean="0"/>
                        <a:t> MICROBIAL GROWTH AND PREVENT CHEMICAL BREAKDOWN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COMMON AND EFFECTIVE PRESERVATIVE FOR WATER.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HYDROCHLORIC ACID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 ABOVE. ADDED AT SITE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 SUSTAIN PRESERVATION PROPERTY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 HOUR HOLDING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CLOSTRIDIUM AND ENTEROCOCCI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BACTERIA</a:t>
                      </a:r>
                      <a:r>
                        <a:rPr lang="en-US" b="1" baseline="0" dirty="0" smtClean="0"/>
                        <a:t> CAN SURVIVE LONGER STRESS PERIOD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 HOUR HOLDING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E. coli, COLIFORM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OPTIMAL FOR LIGHT CONTAMINATION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TEMP 4-6 DEGREES CELSIUS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INHIBIT MICROBIAL GROWTH AND BREAKDOWN OF CHEMICALS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MAINTAIN ALSO THROUGHOUT HOLDING TIME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PREFERRED</a:t>
                      </a:r>
                      <a:r>
                        <a:rPr lang="en-US" b="1" baseline="0" dirty="0" smtClean="0"/>
                        <a:t> COLLECTION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LATE EVENING OR NIGHT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MORNING SAMPLE IF IT CAN ARRIVE AT LAB IN 6 HOUR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 OF 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WET ICE OR ICE GEL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 MUST IN HOT CLIMATE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62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INITIAL CONSIDERATIONS</a:t>
            </a:r>
          </a:p>
          <a:p>
            <a:pPr marL="0" indent="0">
              <a:buNone/>
            </a:pPr>
            <a:r>
              <a:rPr lang="en-US" b="1" dirty="0" smtClean="0"/>
              <a:t>1. STATE WATER TYPE (Tapped well Water, Municipal water supply)</a:t>
            </a:r>
          </a:p>
          <a:p>
            <a:pPr marL="0" indent="0">
              <a:buNone/>
            </a:pPr>
            <a:r>
              <a:rPr lang="en-US" b="1" dirty="0" smtClean="0"/>
              <a:t>2. STATE TREATMENT STATUS (Treated, Not treated)</a:t>
            </a:r>
          </a:p>
          <a:p>
            <a:pPr marL="0" indent="0">
              <a:buNone/>
            </a:pPr>
            <a:r>
              <a:rPr lang="en-US" b="1" dirty="0" smtClean="0"/>
              <a:t>3. COLLECT REPRESENTATIVE SAMPLE (Run water for several minutes, avoid gooseneck)</a:t>
            </a:r>
          </a:p>
          <a:p>
            <a:r>
              <a:rPr lang="en-US" b="1" dirty="0" smtClean="0"/>
              <a:t>Running water flush the system and get rid of transient contamination.</a:t>
            </a:r>
          </a:p>
          <a:p>
            <a:r>
              <a:rPr lang="en-US" b="1" dirty="0" smtClean="0"/>
              <a:t>Before </a:t>
            </a:r>
            <a:r>
              <a:rPr lang="en-US" b="1" dirty="0"/>
              <a:t>running water, remove any aerator from the </a:t>
            </a:r>
            <a:r>
              <a:rPr lang="en-US" b="1" dirty="0" smtClean="0"/>
              <a:t>spigot (tap) that may cause oxidation of metals and interfere with anaerobic growth. </a:t>
            </a:r>
          </a:p>
          <a:p>
            <a:r>
              <a:rPr lang="en-US" b="1" dirty="0" smtClean="0"/>
              <a:t>Run tap for 2 to 3 minutes until pH</a:t>
            </a:r>
            <a:r>
              <a:rPr lang="en-US" b="1" dirty="0"/>
              <a:t>, temperature and </a:t>
            </a:r>
            <a:r>
              <a:rPr lang="en-US" b="1" dirty="0" smtClean="0"/>
              <a:t>conductivity measurements for three samples taken in a row are consistent. </a:t>
            </a:r>
            <a:r>
              <a:rPr lang="en-US" b="1" dirty="0" smtClean="0">
                <a:solidFill>
                  <a:srgbClr val="FF0000"/>
                </a:solidFill>
              </a:rPr>
              <a:t>THEN COLLECT SAMPLE.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8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SAMPLE SYSTEMATICALLY AS FOLLOWS:-</a:t>
            </a:r>
          </a:p>
          <a:p>
            <a:r>
              <a:rPr lang="en-US" b="1" dirty="0" smtClean="0"/>
              <a:t>Start </a:t>
            </a:r>
            <a:r>
              <a:rPr lang="en-US" b="1" dirty="0"/>
              <a:t>with samples for any field </a:t>
            </a:r>
            <a:r>
              <a:rPr lang="en-US" b="1" dirty="0" smtClean="0"/>
              <a:t>parameters (pH, temperature, conductivity)</a:t>
            </a:r>
          </a:p>
          <a:p>
            <a:r>
              <a:rPr lang="en-US" b="1" dirty="0" smtClean="0"/>
              <a:t>Then move </a:t>
            </a:r>
            <a:r>
              <a:rPr lang="en-US" b="1" dirty="0"/>
              <a:t>on to any light gases, such as volatile organics or methane, ethane and propane. </a:t>
            </a:r>
            <a:endParaRPr lang="en-US" b="1" dirty="0" smtClean="0"/>
          </a:p>
          <a:p>
            <a:r>
              <a:rPr lang="en-US" b="1" dirty="0" smtClean="0"/>
              <a:t>Next, collect </a:t>
            </a:r>
            <a:r>
              <a:rPr lang="en-US" b="1" dirty="0"/>
              <a:t>any samples that do not require filtration or preservatives like metals, some inorganics and semi-volatile organics. </a:t>
            </a:r>
            <a:endParaRPr lang="en-US" b="1" dirty="0" smtClean="0"/>
          </a:p>
          <a:p>
            <a:r>
              <a:rPr lang="en-US" b="1" dirty="0" smtClean="0"/>
              <a:t>When </a:t>
            </a:r>
            <a:r>
              <a:rPr lang="en-US" b="1" dirty="0"/>
              <a:t>testing for dissolved metals, you will need to field filter samples, and these varieties should be collected next. </a:t>
            </a:r>
            <a:endParaRPr lang="en-US" b="1" dirty="0" smtClean="0"/>
          </a:p>
          <a:p>
            <a:r>
              <a:rPr lang="en-US" b="1" dirty="0" smtClean="0"/>
              <a:t>Finally</a:t>
            </a:r>
            <a:r>
              <a:rPr lang="en-US" b="1" dirty="0"/>
              <a:t>, </a:t>
            </a:r>
            <a:r>
              <a:rPr lang="en-US" b="1" dirty="0" smtClean="0"/>
              <a:t>collect samples for bacteria detection. </a:t>
            </a:r>
            <a:r>
              <a:rPr lang="en-US" b="1" dirty="0"/>
              <a:t>Before sampling bacteria, turn the water off and disinfect </a:t>
            </a:r>
            <a:r>
              <a:rPr lang="en-US" b="1" dirty="0" smtClean="0"/>
              <a:t>spigot (Tap).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BACTERIA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 THE TAP FAUCET IS PLASTIC; use alcohol swab to disinfect</a:t>
            </a:r>
          </a:p>
          <a:p>
            <a:r>
              <a:rPr lang="en-US" b="1" dirty="0" smtClean="0"/>
              <a:t>IF THE TAP HEAD IS METAL; use flame to disinfect</a:t>
            </a:r>
          </a:p>
          <a:p>
            <a:r>
              <a:rPr lang="en-US" b="1" dirty="0" smtClean="0"/>
              <a:t>DO NOT COLLECT SAMPLE FROM GOOSENECK TAP; it is difficult to disinfect and thus not representative.</a:t>
            </a:r>
          </a:p>
          <a:p>
            <a:r>
              <a:rPr lang="en-US" b="1" dirty="0" smtClean="0"/>
              <a:t>WEAR GLOVES TO PREVENT CONTAMINATION</a:t>
            </a:r>
          </a:p>
          <a:p>
            <a:r>
              <a:rPr lang="en-US" b="1" dirty="0" smtClean="0"/>
              <a:t>USE STERILISED BOTTLES 250 ML</a:t>
            </a:r>
          </a:p>
          <a:p>
            <a:r>
              <a:rPr lang="en-US" b="1" dirty="0" smtClean="0"/>
              <a:t>USE SEALED PRE-PRESERVATIVE BOTTLES</a:t>
            </a:r>
          </a:p>
          <a:p>
            <a:r>
              <a:rPr lang="en-US" b="1" dirty="0" smtClean="0"/>
              <a:t>WHEN COLLECTING SAMPLE, HOLD CAP IN YOUR HAND. DO NOT LAY IT DOWN TO AVOID CONTAMINATION.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718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ASSEMBLE A TOOLKIT:-</a:t>
            </a:r>
          </a:p>
          <a:p>
            <a:r>
              <a:rPr lang="en-US" b="1" dirty="0" smtClean="0"/>
              <a:t>1. ONSITE TESTING METER</a:t>
            </a:r>
          </a:p>
          <a:p>
            <a:r>
              <a:rPr lang="en-US" b="1" dirty="0" smtClean="0"/>
              <a:t>2. WRENCH TO DISMSNTLE AERATORS</a:t>
            </a:r>
          </a:p>
          <a:p>
            <a:r>
              <a:rPr lang="en-US" b="1" dirty="0" smtClean="0"/>
              <a:t>SCREWDRIVER AND OTHER PLUMBING TOOLS</a:t>
            </a:r>
          </a:p>
          <a:p>
            <a:r>
              <a:rPr lang="en-US" b="1" dirty="0" smtClean="0"/>
              <a:t>GLOVES</a:t>
            </a:r>
          </a:p>
          <a:p>
            <a:r>
              <a:rPr lang="en-US" b="1" dirty="0" smtClean="0"/>
              <a:t>ALCOHOL SWAB</a:t>
            </a:r>
          </a:p>
          <a:p>
            <a:r>
              <a:rPr lang="en-US" b="1" dirty="0" smtClean="0"/>
              <a:t>FLASHLIGHT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13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Where you collect the samples will depend on the objective of the analysis. </a:t>
            </a:r>
            <a:endParaRPr lang="en-US" b="1" dirty="0" smtClean="0"/>
          </a:p>
          <a:p>
            <a:pPr algn="just"/>
            <a:r>
              <a:rPr lang="en-US" b="1" dirty="0" smtClean="0"/>
              <a:t>For </a:t>
            </a:r>
            <a:r>
              <a:rPr lang="en-US" b="1" dirty="0"/>
              <a:t>instance, if you are collecting a sample to establish a baseline of water quality for a private well, you should gather the sample prior to any treatment devices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/>
              <a:t> </a:t>
            </a:r>
            <a:r>
              <a:rPr lang="en-US" b="1" dirty="0"/>
              <a:t>It’s important to inspect for </a:t>
            </a:r>
            <a:r>
              <a:rPr lang="en-US" b="1" dirty="0">
                <a:hlinkClick r:id="rId2"/>
              </a:rPr>
              <a:t>treatment</a:t>
            </a:r>
            <a:r>
              <a:rPr lang="en-US" b="1" dirty="0"/>
              <a:t> equipment because many homeowners will not recognize a sediment filter as water treatment. </a:t>
            </a:r>
          </a:p>
        </p:txBody>
      </p:sp>
    </p:spTree>
    <p:extLst>
      <p:ext uri="{BB962C8B-B14F-4D97-AF65-F5344CB8AC3E}">
        <p14:creationId xmlns:p14="http://schemas.microsoft.com/office/powerpoint/2010/main" val="342037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POINTS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In most cases, collecting a sample from the kitchen sink is recommended, unless there is a specific water quality issue being experienced at a different tap, like a bathroom sink. </a:t>
            </a:r>
            <a:endParaRPr lang="en-US" b="1" dirty="0" smtClean="0"/>
          </a:p>
          <a:p>
            <a:pPr algn="just"/>
            <a:r>
              <a:rPr lang="en-US" b="1" dirty="0" smtClean="0"/>
              <a:t>To </a:t>
            </a:r>
            <a:r>
              <a:rPr lang="en-US" b="1" dirty="0"/>
              <a:t>determine if treatment equipment is functioning, you may need to collect "before" and "after" examples to get the best idea of how the equipment is operating. </a:t>
            </a:r>
            <a:endParaRPr lang="en-US" b="1" dirty="0" smtClean="0"/>
          </a:p>
          <a:p>
            <a:pPr algn="just"/>
            <a:r>
              <a:rPr lang="en-US" b="1" dirty="0" smtClean="0"/>
              <a:t>To </a:t>
            </a:r>
            <a:r>
              <a:rPr lang="en-US" b="1" dirty="0"/>
              <a:t>meet a particular regulation, where you obtained the sample is usually specified.</a:t>
            </a:r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59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THE SAMPLER MUST KEEP AN UP TO DATE FIELD NOTEBOOK</a:t>
            </a:r>
          </a:p>
          <a:p>
            <a:r>
              <a:rPr lang="en-US" b="1" dirty="0" smtClean="0"/>
              <a:t>THE FIELD NOTEBOOK SHOULD CONTAIN RECORDS OF ALL FIELD TESTS AND PHYSICAL OBSERVATION INCLUDING WEATHER CONDITIONS</a:t>
            </a:r>
          </a:p>
          <a:p>
            <a:r>
              <a:rPr lang="en-US" b="1" dirty="0" smtClean="0"/>
              <a:t>ALL SAMPLES MUST BE ACCOMPANIED WITH CUSTODY FORMS.</a:t>
            </a:r>
          </a:p>
          <a:p>
            <a:r>
              <a:rPr lang="en-US" b="1" dirty="0" smtClean="0"/>
              <a:t>CUSTODY FORM SHOULD INDICATE DATE AND TIME SAMPLE WAS COLLECTED. OTHER INFORMATION SHOULD INCLUDE:</a:t>
            </a:r>
          </a:p>
          <a:p>
            <a:pPr marL="0" indent="0">
              <a:buNone/>
            </a:pPr>
            <a:r>
              <a:rPr lang="en-US" b="1" dirty="0" smtClean="0"/>
              <a:t>1. SAMPLING LOCATION</a:t>
            </a:r>
          </a:p>
          <a:p>
            <a:pPr marL="0" indent="0">
              <a:buNone/>
            </a:pPr>
            <a:r>
              <a:rPr lang="en-US" b="1" dirty="0" smtClean="0"/>
              <a:t>2. FIELD RESULTS AND OBSERVATIONS</a:t>
            </a:r>
          </a:p>
          <a:p>
            <a:pPr marL="0" indent="0">
              <a:buNone/>
            </a:pPr>
            <a:r>
              <a:rPr lang="en-US" b="1" dirty="0" smtClean="0"/>
              <a:t>3. ANALYSES REQUIRED</a:t>
            </a:r>
          </a:p>
          <a:p>
            <a:pPr marL="0" indent="0">
              <a:buNone/>
            </a:pPr>
            <a:r>
              <a:rPr lang="en-US" b="1" dirty="0" smtClean="0"/>
              <a:t>4. WHO DID THE SAMPLING</a:t>
            </a:r>
          </a:p>
          <a:p>
            <a:r>
              <a:rPr lang="en-US" b="1" dirty="0" smtClean="0"/>
              <a:t>NOTE: SAMPLING TIME IS NECESSARY TO DETERMINE WHETHER THE SAMPLE IS WITHIN THE HOLDING TIME FOR THE ANALYTES.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624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WASTE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FOLLOWING INFORMATION SHOULD BE PROVIDED</a:t>
            </a:r>
          </a:p>
          <a:p>
            <a:pPr marL="0" indent="0">
              <a:buNone/>
            </a:pPr>
            <a:r>
              <a:rPr lang="en-US" b="1" dirty="0" smtClean="0"/>
              <a:t>1. NATURE OF WASTE WATER (PHARMACEUTICAL, BREWERY INDUSTRY, LIVESTOCK).</a:t>
            </a:r>
          </a:p>
          <a:p>
            <a:pPr marL="0" indent="0">
              <a:buNone/>
            </a:pPr>
            <a:r>
              <a:rPr lang="en-US" b="1" dirty="0" smtClean="0"/>
              <a:t>2. TREATED OR NOT TREATED</a:t>
            </a:r>
          </a:p>
          <a:p>
            <a:pPr marL="0" indent="0">
              <a:buNone/>
            </a:pPr>
            <a:r>
              <a:rPr lang="en-US" b="1" dirty="0" smtClean="0"/>
              <a:t>3. INTENDED USE OF WASTE WATER (DISCHARGE INTO BODY OF WATER, IRRIGATION, RECYCLE)</a:t>
            </a:r>
          </a:p>
          <a:p>
            <a:pPr marL="0" indent="0">
              <a:buNone/>
            </a:pPr>
            <a:r>
              <a:rPr lang="en-US" b="1" dirty="0" smtClean="0"/>
              <a:t>4. PURPOSE FOR WHICH SAMPLE IS COLLECTED</a:t>
            </a:r>
          </a:p>
          <a:p>
            <a:pPr marL="0" indent="0">
              <a:buNone/>
            </a:pPr>
            <a:r>
              <a:rPr lang="en-US" b="1" dirty="0" smtClean="0"/>
              <a:t>5. REGULATIONS CONCERNING THE WASTE WATER AND ITS INTENDED </a:t>
            </a:r>
            <a:r>
              <a:rPr lang="en-US" dirty="0" smtClean="0"/>
              <a:t>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OBTAIN CORRECT, AND RELIABLE RESULTS</a:t>
            </a:r>
          </a:p>
          <a:p>
            <a:endParaRPr lang="en-US" b="1" dirty="0"/>
          </a:p>
          <a:p>
            <a:r>
              <a:rPr lang="en-US" b="1" dirty="0" smtClean="0"/>
              <a:t>NOTE:</a:t>
            </a:r>
          </a:p>
          <a:p>
            <a:pPr marL="0" indent="0">
              <a:buNone/>
            </a:pPr>
            <a:r>
              <a:rPr lang="en-US" b="1" dirty="0" smtClean="0"/>
              <a:t>Poor or wrong sampling always leads to false results.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168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YOUR WASTE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The most common issue for food and beverage </a:t>
            </a:r>
            <a:r>
              <a:rPr lang="en-US" b="1" dirty="0" smtClean="0"/>
              <a:t>manufacturers for example </a:t>
            </a:r>
            <a:r>
              <a:rPr lang="en-US" b="1" dirty="0"/>
              <a:t>is biological oxygen demand, or BOD. </a:t>
            </a:r>
            <a:endParaRPr lang="en-US" b="1" dirty="0" smtClean="0"/>
          </a:p>
          <a:p>
            <a:pPr algn="just"/>
            <a:r>
              <a:rPr lang="en-US" b="1" dirty="0" smtClean="0"/>
              <a:t>This </a:t>
            </a:r>
            <a:r>
              <a:rPr lang="en-US" b="1" dirty="0"/>
              <a:t>is essentially organic carbon, but if you put too much of it down the drain, it causes a problem for the centralized treatment facility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/>
              <a:t>This </a:t>
            </a:r>
            <a:r>
              <a:rPr lang="en-US" b="1" dirty="0"/>
              <a:t>is typically the largest cost, and </a:t>
            </a:r>
            <a:r>
              <a:rPr lang="en-US" b="1" dirty="0" smtClean="0"/>
              <a:t>it </a:t>
            </a:r>
            <a:r>
              <a:rPr lang="en-US" b="1" dirty="0"/>
              <a:t>can account for 65-80% of wastewater management costs. </a:t>
            </a:r>
            <a:endParaRPr lang="en-US" b="1" dirty="0" smtClean="0"/>
          </a:p>
          <a:p>
            <a:pPr algn="just"/>
            <a:r>
              <a:rPr lang="en-US" b="1" dirty="0" smtClean="0"/>
              <a:t>Other </a:t>
            </a:r>
            <a:r>
              <a:rPr lang="en-US" b="1" dirty="0"/>
              <a:t>components include total suspended solids (TSS), nitrogen, phosphorus, fats, oils and greases (FOG). </a:t>
            </a:r>
          </a:p>
          <a:p>
            <a:pPr marL="0" indent="0">
              <a:buNone/>
            </a:pPr>
            <a:r>
              <a:rPr lang="en-US" b="1" dirty="0"/>
              <a:t> 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WASTE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FOLLOW REGULATION FOR SPECIFIC WASTE WATER WHERE GIVEN</a:t>
            </a:r>
          </a:p>
          <a:p>
            <a:r>
              <a:rPr lang="en-US" b="1" dirty="0" smtClean="0"/>
              <a:t>FOR ANAEROBIC BACTERIA COLLECT WATER TO FILL THE CONTAINER LEAVING NO HEAD SPACE</a:t>
            </a:r>
          </a:p>
          <a:p>
            <a:r>
              <a:rPr lang="en-US" b="1" dirty="0" smtClean="0"/>
              <a:t>FOR ORGANICS AND METALS TREAT AS INDICATED FOR RIVER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7704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 WILL TAKE QUESTIONS NOW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THANK YOU.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02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SAMPLING</a:t>
            </a:r>
            <a:r>
              <a:rPr lang="en-US" dirty="0"/>
              <a:t>. </a:t>
            </a:r>
            <a:r>
              <a:rPr lang="en-US" b="1" dirty="0"/>
              <a:t>This is involvement of the task designed to select some part of a </a:t>
            </a:r>
            <a:r>
              <a:rPr lang="en-US" b="1" dirty="0" smtClean="0"/>
              <a:t>product/substance/material </a:t>
            </a:r>
            <a:r>
              <a:rPr lang="en-US" b="1" dirty="0"/>
              <a:t>for a </a:t>
            </a:r>
            <a:r>
              <a:rPr lang="en-US" b="1" dirty="0">
                <a:solidFill>
                  <a:srgbClr val="FF0000"/>
                </a:solidFill>
              </a:rPr>
              <a:t>decided purpose</a:t>
            </a:r>
            <a:r>
              <a:rPr lang="en-US" b="1" dirty="0"/>
              <a:t>.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SAMPLE</a:t>
            </a:r>
            <a:r>
              <a:rPr lang="en-US" b="1" dirty="0"/>
              <a:t>. Sample is a part of a material collected according to a defined sampling </a:t>
            </a:r>
            <a:r>
              <a:rPr lang="en-US" b="1" dirty="0" smtClean="0"/>
              <a:t>procedure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SOP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SAMPLING PLAN</a:t>
            </a:r>
            <a:r>
              <a:rPr lang="en-US" dirty="0"/>
              <a:t>. </a:t>
            </a:r>
            <a:r>
              <a:rPr lang="en-US" b="1" dirty="0"/>
              <a:t>A sampling plan describes the location, the number of units and quantity of material that should be collected, and associated acceptance </a:t>
            </a:r>
            <a:r>
              <a:rPr lang="en-US" b="1" dirty="0" smtClean="0"/>
              <a:t>criteria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Checklist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SAMPLING PROCEDURE</a:t>
            </a:r>
            <a:r>
              <a:rPr lang="en-US" dirty="0"/>
              <a:t>. </a:t>
            </a:r>
            <a:r>
              <a:rPr lang="en-US" b="1" dirty="0"/>
              <a:t>The sampling procedure is the complete sampling operations performed on a defined material for a specific </a:t>
            </a:r>
            <a:r>
              <a:rPr lang="en-US" b="1" dirty="0" smtClean="0"/>
              <a:t>purpose (</a:t>
            </a:r>
            <a:r>
              <a:rPr lang="en-US" b="1" dirty="0" smtClean="0">
                <a:solidFill>
                  <a:srgbClr val="FF0000"/>
                </a:solidFill>
              </a:rPr>
              <a:t>SOP, Precautions, Transport logistics, Delivery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SAMPLING UNIT</a:t>
            </a:r>
            <a:r>
              <a:rPr lang="en-US" dirty="0"/>
              <a:t>. </a:t>
            </a:r>
            <a:r>
              <a:rPr lang="en-US" b="1" dirty="0"/>
              <a:t>A sampling unit is a discrete part of a </a:t>
            </a:r>
            <a:r>
              <a:rPr lang="en-US" b="1" dirty="0" smtClean="0"/>
              <a:t>consignment/location </a:t>
            </a:r>
            <a:r>
              <a:rPr lang="en-US" b="1" dirty="0"/>
              <a:t>such as an individual package, drum, or </a:t>
            </a:r>
            <a:r>
              <a:rPr lang="en-US" b="1" dirty="0" smtClean="0"/>
              <a:t>container or yard tap or borehole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representative sample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 PLACE BEFORE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DEFINE THE PURPOSE FOR WHICH SAMPLE IS COLLECTED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IDENTIFY A LAB THAT WILL CARRY OUT THE ANALYSES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DISCUSS AND AGREE ON LOGISTICS FOR SAMPLING:-</a:t>
            </a:r>
          </a:p>
          <a:p>
            <a:pPr marL="0" indent="0">
              <a:buNone/>
            </a:pPr>
            <a:r>
              <a:rPr lang="en-US" b="1" dirty="0" smtClean="0"/>
              <a:t>This include:</a:t>
            </a:r>
          </a:p>
          <a:p>
            <a:pPr>
              <a:buFontTx/>
              <a:buChar char="-"/>
            </a:pPr>
            <a:r>
              <a:rPr lang="en-US" b="1" dirty="0" smtClean="0"/>
              <a:t>A. who collect the sample</a:t>
            </a:r>
          </a:p>
          <a:p>
            <a:pPr>
              <a:buFontTx/>
              <a:buChar char="-"/>
            </a:pPr>
            <a:r>
              <a:rPr lang="en-US" b="1" dirty="0" smtClean="0"/>
              <a:t>B. time sample should be collected</a:t>
            </a:r>
          </a:p>
          <a:p>
            <a:pPr>
              <a:buFontTx/>
              <a:buChar char="-"/>
            </a:pPr>
            <a:r>
              <a:rPr lang="en-US" b="1" dirty="0" smtClean="0"/>
              <a:t>C. onsite tests required</a:t>
            </a:r>
          </a:p>
          <a:p>
            <a:pPr>
              <a:buFontTx/>
              <a:buChar char="-"/>
            </a:pPr>
            <a:r>
              <a:rPr lang="en-US" b="1" dirty="0" smtClean="0"/>
              <a:t>D. preservatives and sample delivery time at the laboratory</a:t>
            </a:r>
          </a:p>
          <a:p>
            <a:pPr>
              <a:buFontTx/>
              <a:buChar char="-"/>
            </a:pPr>
            <a:r>
              <a:rPr lang="en-US" b="1" dirty="0" smtClean="0"/>
              <a:t>E. sample size</a:t>
            </a:r>
          </a:p>
          <a:p>
            <a:pPr>
              <a:buFontTx/>
              <a:buChar char="-"/>
            </a:pPr>
            <a:r>
              <a:rPr lang="en-US" b="1" dirty="0" smtClean="0"/>
              <a:t>F. sampling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9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 A SAMPLE COLLECTION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TYPE: RIVER, STREAM OR BOREHOLE (PIPED AND TAP)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65539"/>
              </p:ext>
            </p:extLst>
          </p:nvPr>
        </p:nvGraphicFramePr>
        <p:xfrm>
          <a:off x="1027448" y="2408444"/>
          <a:ext cx="8127999" cy="29976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27132"/>
                <a:gridCol w="1648496"/>
                <a:gridCol w="2252371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SAMPLING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COMMENT</a:t>
                      </a:r>
                      <a:endParaRPr lang="en-US" b="1" dirty="0"/>
                    </a:p>
                  </a:txBody>
                  <a:tcPr/>
                </a:tc>
              </a:tr>
              <a:tr h="4068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 AND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SITE DESCRIPTION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SAMPLING DEPTH/LOCATION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DISTANCE FROM REFUSE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SAMPLE VOLUME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WATER TEMPERATURE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TRANSPORT TEMPERATURE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24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RIVER, STREAM OR BOREHOLE WATER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77430"/>
              </p:ext>
            </p:extLst>
          </p:nvPr>
        </p:nvGraphicFramePr>
        <p:xfrm>
          <a:off x="1233510" y="2368162"/>
          <a:ext cx="8127999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STORAGE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STORAGE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STORAGE TEMPERATURE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SPECIAL OBSERVATIONS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SHIPMENT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 SAMPLE SENT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SHIPPING TEMPERATURE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 SAMPLE RECEIVED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CONDITION UPON RECEIPT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SPECIAL OBSERVATION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49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MATERIAL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02740"/>
              </p:ext>
            </p:extLst>
          </p:nvPr>
        </p:nvGraphicFramePr>
        <p:xfrm>
          <a:off x="1066084" y="2316647"/>
          <a:ext cx="8127999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MATERIAL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TICK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SAMPLING CONTAINER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TOOLKIT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PRESERVATIVE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COOLING SYSTEM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POTABLE TESTING METERS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DOCUMENTATION MATERIALS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54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GUIDE AND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DETERMINE WHETHER SAMPLE IS TO MEET REGULATORY REQUIREMENTS</a:t>
            </a:r>
          </a:p>
          <a:p>
            <a:r>
              <a:rPr lang="en-US" b="1" dirty="0" smtClean="0"/>
              <a:t>IF YES, THIS WILL DETERMINE THE TEST METHODS TO USE</a:t>
            </a:r>
          </a:p>
          <a:p>
            <a:r>
              <a:rPr lang="en-US" b="1" dirty="0" smtClean="0"/>
              <a:t>DETERMINE THE SCOPE OF THE PROJECT. WHAT IS THE END USE OF THE WATER?</a:t>
            </a:r>
          </a:p>
          <a:p>
            <a:r>
              <a:rPr lang="en-US" b="1" dirty="0" smtClean="0"/>
              <a:t>THIS WILL DETERMINE THE TEST PARAMETERS</a:t>
            </a:r>
          </a:p>
          <a:p>
            <a:r>
              <a:rPr lang="en-US" b="1" dirty="0" smtClean="0"/>
              <a:t>DISCUSS APPROPRIATE METHODS. THIS WILL DETERMINE THE SAMPLE SIZE AND VOLUME</a:t>
            </a:r>
          </a:p>
          <a:p>
            <a:r>
              <a:rPr lang="en-US" b="1" dirty="0" smtClean="0"/>
              <a:t>IDENTIFY CONSTRAINTS AND HOW TO OVERCOME THEM.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879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1324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BEST PRACTICES FOR COLLECTING WATER SAMPLES FOR ANALYSES</vt:lpstr>
      <vt:lpstr>OBJECTIVE OF TRAINING</vt:lpstr>
      <vt:lpstr>DEFINITION</vt:lpstr>
      <vt:lpstr>DEFINITION</vt:lpstr>
      <vt:lpstr>WHAT TO PUT IN PLACE BEFORE SAMPLING</vt:lpstr>
      <vt:lpstr>DEVELOP A SAMPLE COLLECTION CHECKLIST</vt:lpstr>
      <vt:lpstr>CHECKLIST CONT.</vt:lpstr>
      <vt:lpstr>SAMPLING MATERIAL CHECKLIST</vt:lpstr>
      <vt:lpstr>QUICK GUIDE AND CONSIDERATIONS</vt:lpstr>
      <vt:lpstr>COLLECTION BOTTLES AND MATERIALS</vt:lpstr>
      <vt:lpstr>PRESERVATIVES AND HOLDING TIME</vt:lpstr>
      <vt:lpstr>SAMPLING TECHNIQUES</vt:lpstr>
      <vt:lpstr>ORDER OF SAMPLING</vt:lpstr>
      <vt:lpstr>NOTES ON BACTERIA SAMPLES</vt:lpstr>
      <vt:lpstr>SAMPLING TOOLKIT</vt:lpstr>
      <vt:lpstr>SAMPLING POINTS</vt:lpstr>
      <vt:lpstr>SAMPLING POINTS CONT.</vt:lpstr>
      <vt:lpstr>DOCUMENTATION</vt:lpstr>
      <vt:lpstr>SAMPLING WASTE WATER</vt:lpstr>
      <vt:lpstr>UNDERSTANDING YOUR WASTE WATER</vt:lpstr>
      <vt:lpstr>SAMPLING WASTE WATER</vt:lpstr>
      <vt:lpstr>CONCLUSION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COLLECTING WATER SAMPLES FOR ANALYSES</dc:title>
  <dc:creator>PROF EGWARI</dc:creator>
  <cp:lastModifiedBy>PROF EGWARI</cp:lastModifiedBy>
  <cp:revision>54</cp:revision>
  <cp:lastPrinted>2023-03-16T12:37:58Z</cp:lastPrinted>
  <dcterms:created xsi:type="dcterms:W3CDTF">2023-03-16T12:27:10Z</dcterms:created>
  <dcterms:modified xsi:type="dcterms:W3CDTF">2023-03-20T15:10:35Z</dcterms:modified>
</cp:coreProperties>
</file>