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77" r:id="rId4"/>
    <p:sldId id="258" r:id="rId5"/>
    <p:sldId id="264" r:id="rId6"/>
    <p:sldId id="265" r:id="rId7"/>
    <p:sldId id="266" r:id="rId8"/>
    <p:sldId id="267" r:id="rId9"/>
    <p:sldId id="268" r:id="rId10"/>
    <p:sldId id="261" r:id="rId11"/>
    <p:sldId id="260" r:id="rId12"/>
    <p:sldId id="272" r:id="rId13"/>
    <p:sldId id="274" r:id="rId14"/>
    <p:sldId id="275" r:id="rId15"/>
    <p:sldId id="27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0190C7-CDD2-4FA7-A20A-BB2DEE7A1139}" type="datetimeFigureOut">
              <a:rPr lang="en-US" smtClean="0"/>
              <a:t>3/19/2023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0FA519-FE92-4C48-88BE-2F1998DF22F3}" type="slidenum">
              <a:rPr lang="en-US" smtClean="0"/>
              <a:t>‹#›</a:t>
            </a:fld>
            <a:endParaRPr lang="en-US"/>
          </a:p>
        </p:txBody>
      </p:sp>
    </p:spTree>
    <p:extLst>
      <p:ext uri="{BB962C8B-B14F-4D97-AF65-F5344CB8AC3E}">
        <p14:creationId xmlns:p14="http://schemas.microsoft.com/office/powerpoint/2010/main" val="139290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0FA519-FE92-4C48-88BE-2F1998DF22F3}" type="slidenum">
              <a:rPr lang="en-US" smtClean="0"/>
              <a:t>9</a:t>
            </a:fld>
            <a:endParaRPr lang="en-US"/>
          </a:p>
        </p:txBody>
      </p:sp>
    </p:spTree>
    <p:extLst>
      <p:ext uri="{BB962C8B-B14F-4D97-AF65-F5344CB8AC3E}">
        <p14:creationId xmlns:p14="http://schemas.microsoft.com/office/powerpoint/2010/main" val="6012199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1B5C081-3C08-44AE-905D-E4EB617DF2B4}" type="datetime1">
              <a:rPr lang="en-US" smtClean="0"/>
              <a:t>3/19/2023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QSM Training and Consulting Limited </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BE26AE8-F7CC-465B-962D-38AE4B59CA9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29DB65E-A424-4D56-BA53-D1DA811B45A7}" type="datetime1">
              <a:rPr lang="en-US" smtClean="0"/>
              <a:t>3/19/2023</a:t>
            </a:fld>
            <a:endParaRPr lang="en-US"/>
          </a:p>
        </p:txBody>
      </p:sp>
      <p:sp>
        <p:nvSpPr>
          <p:cNvPr id="5" name="Footer Placeholder 4"/>
          <p:cNvSpPr>
            <a:spLocks noGrp="1"/>
          </p:cNvSpPr>
          <p:nvPr>
            <p:ph type="ftr" sz="quarter" idx="11"/>
          </p:nvPr>
        </p:nvSpPr>
        <p:spPr/>
        <p:txBody>
          <a:bodyPr/>
          <a:lstStyle>
            <a:extLst/>
          </a:lstStyle>
          <a:p>
            <a:r>
              <a:rPr lang="en-US" smtClean="0"/>
              <a:t>QSM Training and Consulting Limited </a:t>
            </a:r>
            <a:endParaRPr lang="en-US"/>
          </a:p>
        </p:txBody>
      </p:sp>
      <p:sp>
        <p:nvSpPr>
          <p:cNvPr id="6" name="Slide Number Placeholder 5"/>
          <p:cNvSpPr>
            <a:spLocks noGrp="1"/>
          </p:cNvSpPr>
          <p:nvPr>
            <p:ph type="sldNum" sz="quarter" idx="12"/>
          </p:nvPr>
        </p:nvSpPr>
        <p:spPr/>
        <p:txBody>
          <a:bodyPr/>
          <a:lstStyle>
            <a:extLst/>
          </a:lstStyle>
          <a:p>
            <a:fld id="{1BE26AE8-F7CC-465B-962D-38AE4B59CA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16E553-6264-4F1C-8944-5E8C01685CA4}" type="datetime1">
              <a:rPr lang="en-US" smtClean="0"/>
              <a:t>3/19/2023</a:t>
            </a:fld>
            <a:endParaRPr lang="en-US"/>
          </a:p>
        </p:txBody>
      </p:sp>
      <p:sp>
        <p:nvSpPr>
          <p:cNvPr id="5" name="Footer Placeholder 4"/>
          <p:cNvSpPr>
            <a:spLocks noGrp="1"/>
          </p:cNvSpPr>
          <p:nvPr>
            <p:ph type="ftr" sz="quarter" idx="11"/>
          </p:nvPr>
        </p:nvSpPr>
        <p:spPr/>
        <p:txBody>
          <a:bodyPr/>
          <a:lstStyle>
            <a:extLst/>
          </a:lstStyle>
          <a:p>
            <a:r>
              <a:rPr lang="en-US" smtClean="0"/>
              <a:t>QSM Training and Consulting Limited </a:t>
            </a:r>
            <a:endParaRPr lang="en-US"/>
          </a:p>
        </p:txBody>
      </p:sp>
      <p:sp>
        <p:nvSpPr>
          <p:cNvPr id="6" name="Slide Number Placeholder 5"/>
          <p:cNvSpPr>
            <a:spLocks noGrp="1"/>
          </p:cNvSpPr>
          <p:nvPr>
            <p:ph type="sldNum" sz="quarter" idx="12"/>
          </p:nvPr>
        </p:nvSpPr>
        <p:spPr/>
        <p:txBody>
          <a:bodyPr/>
          <a:lstStyle>
            <a:extLst/>
          </a:lstStyle>
          <a:p>
            <a:fld id="{1BE26AE8-F7CC-465B-962D-38AE4B59CA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B2C1FB1-ABB2-4220-BA8F-325BE537504C}" type="datetime1">
              <a:rPr lang="en-US" smtClean="0"/>
              <a:t>3/19/2023</a:t>
            </a:fld>
            <a:endParaRPr lang="en-US"/>
          </a:p>
        </p:txBody>
      </p:sp>
      <p:sp>
        <p:nvSpPr>
          <p:cNvPr id="5" name="Footer Placeholder 4"/>
          <p:cNvSpPr>
            <a:spLocks noGrp="1"/>
          </p:cNvSpPr>
          <p:nvPr>
            <p:ph type="ftr" sz="quarter" idx="11"/>
          </p:nvPr>
        </p:nvSpPr>
        <p:spPr/>
        <p:txBody>
          <a:bodyPr/>
          <a:lstStyle>
            <a:extLst/>
          </a:lstStyle>
          <a:p>
            <a:r>
              <a:rPr lang="en-US" smtClean="0"/>
              <a:t>QSM Training and Consulting Limited </a:t>
            </a:r>
            <a:endParaRPr lang="en-US"/>
          </a:p>
        </p:txBody>
      </p:sp>
      <p:sp>
        <p:nvSpPr>
          <p:cNvPr id="6" name="Slide Number Placeholder 5"/>
          <p:cNvSpPr>
            <a:spLocks noGrp="1"/>
          </p:cNvSpPr>
          <p:nvPr>
            <p:ph type="sldNum" sz="quarter" idx="12"/>
          </p:nvPr>
        </p:nvSpPr>
        <p:spPr/>
        <p:txBody>
          <a:bodyPr/>
          <a:lstStyle>
            <a:extLst/>
          </a:lstStyle>
          <a:p>
            <a:fld id="{1BE26AE8-F7CC-465B-962D-38AE4B59CA9D}"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3A21E3F-0007-4F03-87B1-C016535DCCA3}" type="datetime1">
              <a:rPr lang="en-US" smtClean="0"/>
              <a:t>3/19/2023</a:t>
            </a:fld>
            <a:endParaRPr lang="en-US"/>
          </a:p>
        </p:txBody>
      </p:sp>
      <p:sp>
        <p:nvSpPr>
          <p:cNvPr id="5" name="Footer Placeholder 4"/>
          <p:cNvSpPr>
            <a:spLocks noGrp="1"/>
          </p:cNvSpPr>
          <p:nvPr>
            <p:ph type="ftr" sz="quarter" idx="11"/>
          </p:nvPr>
        </p:nvSpPr>
        <p:spPr/>
        <p:txBody>
          <a:bodyPr/>
          <a:lstStyle>
            <a:extLst/>
          </a:lstStyle>
          <a:p>
            <a:r>
              <a:rPr lang="en-US" smtClean="0"/>
              <a:t>QSM Training and Consulting Limited </a:t>
            </a:r>
            <a:endParaRPr lang="en-US"/>
          </a:p>
        </p:txBody>
      </p:sp>
      <p:sp>
        <p:nvSpPr>
          <p:cNvPr id="6" name="Slide Number Placeholder 5"/>
          <p:cNvSpPr>
            <a:spLocks noGrp="1"/>
          </p:cNvSpPr>
          <p:nvPr>
            <p:ph type="sldNum" sz="quarter" idx="12"/>
          </p:nvPr>
        </p:nvSpPr>
        <p:spPr/>
        <p:txBody>
          <a:bodyPr/>
          <a:lstStyle>
            <a:extLst/>
          </a:lstStyle>
          <a:p>
            <a:fld id="{1BE26AE8-F7CC-465B-962D-38AE4B59CA9D}"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54DB250-6E75-4D76-A235-E68DB2F7DC24}" type="datetime1">
              <a:rPr lang="en-US" smtClean="0"/>
              <a:t>3/19/2023</a:t>
            </a:fld>
            <a:endParaRPr lang="en-US"/>
          </a:p>
        </p:txBody>
      </p:sp>
      <p:sp>
        <p:nvSpPr>
          <p:cNvPr id="6" name="Footer Placeholder 5"/>
          <p:cNvSpPr>
            <a:spLocks noGrp="1"/>
          </p:cNvSpPr>
          <p:nvPr>
            <p:ph type="ftr" sz="quarter" idx="11"/>
          </p:nvPr>
        </p:nvSpPr>
        <p:spPr/>
        <p:txBody>
          <a:bodyPr/>
          <a:lstStyle>
            <a:extLst/>
          </a:lstStyle>
          <a:p>
            <a:r>
              <a:rPr lang="en-US" smtClean="0"/>
              <a:t>QSM Training and Consulting Limited </a:t>
            </a:r>
            <a:endParaRPr lang="en-US"/>
          </a:p>
        </p:txBody>
      </p:sp>
      <p:sp>
        <p:nvSpPr>
          <p:cNvPr id="7" name="Slide Number Placeholder 6"/>
          <p:cNvSpPr>
            <a:spLocks noGrp="1"/>
          </p:cNvSpPr>
          <p:nvPr>
            <p:ph type="sldNum" sz="quarter" idx="12"/>
          </p:nvPr>
        </p:nvSpPr>
        <p:spPr/>
        <p:txBody>
          <a:bodyPr/>
          <a:lstStyle>
            <a:extLst/>
          </a:lstStyle>
          <a:p>
            <a:fld id="{1BE26AE8-F7CC-465B-962D-38AE4B59CA9D}"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54C5C25-EA80-441A-8B39-B26FFF4DE514}" type="datetime1">
              <a:rPr lang="en-US" smtClean="0"/>
              <a:t>3/19/2023</a:t>
            </a:fld>
            <a:endParaRPr lang="en-US"/>
          </a:p>
        </p:txBody>
      </p:sp>
      <p:sp>
        <p:nvSpPr>
          <p:cNvPr id="8" name="Footer Placeholder 7"/>
          <p:cNvSpPr>
            <a:spLocks noGrp="1"/>
          </p:cNvSpPr>
          <p:nvPr>
            <p:ph type="ftr" sz="quarter" idx="11"/>
          </p:nvPr>
        </p:nvSpPr>
        <p:spPr/>
        <p:txBody>
          <a:bodyPr/>
          <a:lstStyle>
            <a:extLst/>
          </a:lstStyle>
          <a:p>
            <a:r>
              <a:rPr lang="en-US" smtClean="0"/>
              <a:t>QSM Training and Consulting Limited </a:t>
            </a:r>
            <a:endParaRPr lang="en-US"/>
          </a:p>
        </p:txBody>
      </p:sp>
      <p:sp>
        <p:nvSpPr>
          <p:cNvPr id="9" name="Slide Number Placeholder 8"/>
          <p:cNvSpPr>
            <a:spLocks noGrp="1"/>
          </p:cNvSpPr>
          <p:nvPr>
            <p:ph type="sldNum" sz="quarter" idx="12"/>
          </p:nvPr>
        </p:nvSpPr>
        <p:spPr/>
        <p:txBody>
          <a:bodyPr/>
          <a:lstStyle>
            <a:extLst/>
          </a:lstStyle>
          <a:p>
            <a:fld id="{1BE26AE8-F7CC-465B-962D-38AE4B59CA9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E0C5CF5-843F-48E5-AE9D-BDC6DA38E6C6}" type="datetime1">
              <a:rPr lang="en-US" smtClean="0"/>
              <a:t>3/19/2023</a:t>
            </a:fld>
            <a:endParaRPr lang="en-US"/>
          </a:p>
        </p:txBody>
      </p:sp>
      <p:sp>
        <p:nvSpPr>
          <p:cNvPr id="4" name="Footer Placeholder 3"/>
          <p:cNvSpPr>
            <a:spLocks noGrp="1"/>
          </p:cNvSpPr>
          <p:nvPr>
            <p:ph type="ftr" sz="quarter" idx="11"/>
          </p:nvPr>
        </p:nvSpPr>
        <p:spPr/>
        <p:txBody>
          <a:bodyPr/>
          <a:lstStyle>
            <a:extLst/>
          </a:lstStyle>
          <a:p>
            <a:r>
              <a:rPr lang="en-US" smtClean="0"/>
              <a:t>QSM Training and Consulting Limited </a:t>
            </a:r>
            <a:endParaRPr lang="en-US"/>
          </a:p>
        </p:txBody>
      </p:sp>
      <p:sp>
        <p:nvSpPr>
          <p:cNvPr id="5" name="Slide Number Placeholder 4"/>
          <p:cNvSpPr>
            <a:spLocks noGrp="1"/>
          </p:cNvSpPr>
          <p:nvPr>
            <p:ph type="sldNum" sz="quarter" idx="12"/>
          </p:nvPr>
        </p:nvSpPr>
        <p:spPr/>
        <p:txBody>
          <a:bodyPr/>
          <a:lstStyle>
            <a:extLst/>
          </a:lstStyle>
          <a:p>
            <a:fld id="{1BE26AE8-F7CC-465B-962D-38AE4B59CA9D}"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4802237-9130-4F86-A134-587CE9D66094}" type="datetime1">
              <a:rPr lang="en-US" smtClean="0"/>
              <a:t>3/19/2023</a:t>
            </a:fld>
            <a:endParaRPr lang="en-US"/>
          </a:p>
        </p:txBody>
      </p:sp>
      <p:sp>
        <p:nvSpPr>
          <p:cNvPr id="3" name="Footer Placeholder 2"/>
          <p:cNvSpPr>
            <a:spLocks noGrp="1"/>
          </p:cNvSpPr>
          <p:nvPr>
            <p:ph type="ftr" sz="quarter" idx="11"/>
          </p:nvPr>
        </p:nvSpPr>
        <p:spPr/>
        <p:txBody>
          <a:bodyPr/>
          <a:lstStyle>
            <a:extLst/>
          </a:lstStyle>
          <a:p>
            <a:r>
              <a:rPr lang="en-US" smtClean="0"/>
              <a:t>QSM Training and Consulting Limited </a:t>
            </a:r>
            <a:endParaRPr lang="en-US"/>
          </a:p>
        </p:txBody>
      </p:sp>
      <p:sp>
        <p:nvSpPr>
          <p:cNvPr id="4" name="Slide Number Placeholder 3"/>
          <p:cNvSpPr>
            <a:spLocks noGrp="1"/>
          </p:cNvSpPr>
          <p:nvPr>
            <p:ph type="sldNum" sz="quarter" idx="12"/>
          </p:nvPr>
        </p:nvSpPr>
        <p:spPr/>
        <p:txBody>
          <a:bodyPr/>
          <a:lstStyle>
            <a:extLst/>
          </a:lstStyle>
          <a:p>
            <a:fld id="{1BE26AE8-F7CC-465B-962D-38AE4B59CA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D7D6EA8-3949-43CD-B7C9-4F468D6A0ED3}" type="datetime1">
              <a:rPr lang="en-US" smtClean="0"/>
              <a:t>3/19/2023</a:t>
            </a:fld>
            <a:endParaRPr lang="en-US"/>
          </a:p>
        </p:txBody>
      </p:sp>
      <p:sp>
        <p:nvSpPr>
          <p:cNvPr id="6" name="Footer Placeholder 5"/>
          <p:cNvSpPr>
            <a:spLocks noGrp="1"/>
          </p:cNvSpPr>
          <p:nvPr>
            <p:ph type="ftr" sz="quarter" idx="11"/>
          </p:nvPr>
        </p:nvSpPr>
        <p:spPr/>
        <p:txBody>
          <a:bodyPr/>
          <a:lstStyle>
            <a:extLst/>
          </a:lstStyle>
          <a:p>
            <a:r>
              <a:rPr lang="en-US" smtClean="0"/>
              <a:t>QSM Training and Consulting Limited </a:t>
            </a:r>
            <a:endParaRPr lang="en-US"/>
          </a:p>
        </p:txBody>
      </p:sp>
      <p:sp>
        <p:nvSpPr>
          <p:cNvPr id="7" name="Slide Number Placeholder 6"/>
          <p:cNvSpPr>
            <a:spLocks noGrp="1"/>
          </p:cNvSpPr>
          <p:nvPr>
            <p:ph type="sldNum" sz="quarter" idx="12"/>
          </p:nvPr>
        </p:nvSpPr>
        <p:spPr/>
        <p:txBody>
          <a:bodyPr/>
          <a:lstStyle>
            <a:extLst/>
          </a:lstStyle>
          <a:p>
            <a:fld id="{1BE26AE8-F7CC-465B-962D-38AE4B59CA9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377A117-C0FC-4AFC-933A-EDCCC9952D64}" type="datetime1">
              <a:rPr lang="en-US" smtClean="0"/>
              <a:t>3/19/2023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smtClean="0"/>
              <a:t>QSM Training and Consulting Limited </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BE26AE8-F7CC-465B-962D-38AE4B59CA9D}"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A60CA2B-2331-47AF-AE17-74C6BCC3362F}" type="datetime1">
              <a:rPr lang="en-US" smtClean="0"/>
              <a:t>3/19/2023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QSM Training and Consulting Limited </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BE26AE8-F7CC-465B-962D-38AE4B59CA9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914400"/>
            <a:ext cx="7696200" cy="4648200"/>
          </a:xfrm>
        </p:spPr>
        <p:txBody>
          <a:bodyPr/>
          <a:lstStyle/>
          <a:p>
            <a:endParaRPr lang="en-US" sz="2400" dirty="0"/>
          </a:p>
          <a:p>
            <a:endParaRPr lang="en-US" sz="2400" b="1" dirty="0" smtClean="0"/>
          </a:p>
          <a:p>
            <a:endParaRPr lang="en-US" sz="2400" b="1" dirty="0" smtClean="0"/>
          </a:p>
          <a:p>
            <a:pPr algn="l"/>
            <a:r>
              <a:rPr lang="en-US" sz="2400" b="1" dirty="0"/>
              <a:t> </a:t>
            </a:r>
            <a:r>
              <a:rPr lang="en-US" sz="2400" b="1" dirty="0" smtClean="0"/>
              <a:t>   WELCOME TO</a:t>
            </a:r>
          </a:p>
          <a:p>
            <a:r>
              <a:rPr lang="en-US" sz="2400" b="1" dirty="0" smtClean="0"/>
              <a:t>QSM </a:t>
            </a:r>
            <a:r>
              <a:rPr lang="en-US" sz="2400" b="1" dirty="0"/>
              <a:t>TRAINING AND CONSULTING LIMITED</a:t>
            </a:r>
          </a:p>
          <a:p>
            <a:r>
              <a:rPr lang="en-US" sz="2400" b="1" dirty="0"/>
              <a:t>68 RANDLE AVENUE, SURULERE, LAGOS</a:t>
            </a:r>
          </a:p>
          <a:p>
            <a:r>
              <a:rPr lang="en-US" sz="2400" b="1" dirty="0" smtClean="0"/>
              <a:t> </a:t>
            </a:r>
            <a:endParaRPr lang="en-US" sz="2400" b="1" dirty="0"/>
          </a:p>
        </p:txBody>
      </p:sp>
      <p:sp>
        <p:nvSpPr>
          <p:cNvPr id="4" name="Footer Placeholder 3"/>
          <p:cNvSpPr>
            <a:spLocks noGrp="1"/>
          </p:cNvSpPr>
          <p:nvPr>
            <p:ph type="ftr" sz="quarter" idx="11"/>
          </p:nvPr>
        </p:nvSpPr>
        <p:spPr>
          <a:xfrm>
            <a:off x="4380072" y="6407944"/>
            <a:ext cx="3773328" cy="365125"/>
          </a:xfrm>
        </p:spPr>
        <p:txBody>
          <a:bodyPr/>
          <a:lstStyle/>
          <a:p>
            <a:r>
              <a:rPr lang="en-US" b="1" i="1" dirty="0">
                <a:solidFill>
                  <a:srgbClr val="002060"/>
                </a:solidFill>
              </a:rPr>
              <a:t>QSM Training and Consulting Limited </a:t>
            </a:r>
          </a:p>
        </p:txBody>
      </p:sp>
    </p:spTree>
    <p:extLst>
      <p:ext uri="{BB962C8B-B14F-4D97-AF65-F5344CB8AC3E}">
        <p14:creationId xmlns:p14="http://schemas.microsoft.com/office/powerpoint/2010/main" val="1981068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US" sz="1800" dirty="0" smtClean="0"/>
          </a:p>
          <a:p>
            <a:pPr algn="just"/>
            <a:r>
              <a:rPr lang="en-US" sz="2000" dirty="0" smtClean="0"/>
              <a:t>If you wish to rely heavily on outside financing, you are going to need detailed , and accurate records of all of your business finances</a:t>
            </a:r>
          </a:p>
          <a:p>
            <a:pPr marL="109728" indent="0" algn="just">
              <a:buNone/>
            </a:pPr>
            <a:endParaRPr lang="en-US" sz="2000" dirty="0" smtClean="0"/>
          </a:p>
          <a:p>
            <a:pPr algn="just"/>
            <a:r>
              <a:rPr lang="en-US" sz="2000" dirty="0" smtClean="0"/>
              <a:t>For easy tracking of your receivables and payables </a:t>
            </a:r>
          </a:p>
          <a:p>
            <a:pPr algn="just"/>
            <a:endParaRPr lang="en-GB" sz="2000" dirty="0"/>
          </a:p>
          <a:p>
            <a:pPr algn="just"/>
            <a:r>
              <a:rPr lang="en-GB" sz="2000" dirty="0" smtClean="0"/>
              <a:t>Gives you a detailed record of your transactions</a:t>
            </a:r>
            <a:endParaRPr lang="en-US" sz="2000" dirty="0" smtClean="0"/>
          </a:p>
          <a:p>
            <a:pPr marL="109728" indent="0" algn="just">
              <a:buNone/>
            </a:pPr>
            <a:endParaRPr lang="en-US" sz="2000" dirty="0" smtClean="0"/>
          </a:p>
          <a:p>
            <a:pPr algn="just"/>
            <a:r>
              <a:rPr lang="en-US" sz="2000" dirty="0" smtClean="0"/>
              <a:t>The financial reports from good book keeping help you keep in line with a budget , and help you determine how healthy your business is </a:t>
            </a:r>
            <a:endParaRPr lang="en-US" sz="2000" dirty="0"/>
          </a:p>
        </p:txBody>
      </p:sp>
      <p:sp>
        <p:nvSpPr>
          <p:cNvPr id="4" name="Footer Placeholder 3"/>
          <p:cNvSpPr>
            <a:spLocks noGrp="1"/>
          </p:cNvSpPr>
          <p:nvPr>
            <p:ph type="ftr" sz="quarter" idx="11"/>
          </p:nvPr>
        </p:nvSpPr>
        <p:spPr>
          <a:xfrm>
            <a:off x="609600" y="6356350"/>
            <a:ext cx="7848600" cy="365125"/>
          </a:xfrm>
        </p:spPr>
        <p:txBody>
          <a:bodyPr/>
          <a:lstStyle/>
          <a:p>
            <a:r>
              <a:rPr lang="en-US" sz="1200" b="1" i="1" dirty="0" smtClean="0">
                <a:solidFill>
                  <a:srgbClr val="002060"/>
                </a:solidFill>
              </a:rPr>
              <a:t>QSM Training and Consulting Limited </a:t>
            </a:r>
            <a:endParaRPr lang="en-US" sz="1200" b="1" i="1" dirty="0">
              <a:solidFill>
                <a:srgbClr val="002060"/>
              </a:solidFill>
            </a:endParaRPr>
          </a:p>
        </p:txBody>
      </p:sp>
      <p:sp>
        <p:nvSpPr>
          <p:cNvPr id="2" name="Title 1"/>
          <p:cNvSpPr>
            <a:spLocks noGrp="1"/>
          </p:cNvSpPr>
          <p:nvPr>
            <p:ph type="title"/>
          </p:nvPr>
        </p:nvSpPr>
        <p:spPr>
          <a:xfrm>
            <a:off x="419100" y="163799"/>
            <a:ext cx="8229600" cy="1143000"/>
          </a:xfrm>
        </p:spPr>
        <p:txBody>
          <a:bodyPr>
            <a:noAutofit/>
          </a:bodyPr>
          <a:lstStyle/>
          <a:p>
            <a:pPr algn="just"/>
            <a:r>
              <a:rPr lang="en-US" sz="2400" dirty="0" smtClean="0">
                <a:solidFill>
                  <a:srgbClr val="FF0000"/>
                </a:solidFill>
              </a:rPr>
              <a:t>Why I should make bookkeeping a top priority</a:t>
            </a:r>
          </a:p>
        </p:txBody>
      </p:sp>
    </p:spTree>
    <p:extLst>
      <p:ext uri="{BB962C8B-B14F-4D97-AF65-F5344CB8AC3E}">
        <p14:creationId xmlns:p14="http://schemas.microsoft.com/office/powerpoint/2010/main" val="2701421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Ø"/>
            </a:pPr>
            <a:r>
              <a:rPr lang="en-US" dirty="0"/>
              <a:t> </a:t>
            </a:r>
            <a:r>
              <a:rPr lang="en-US" sz="2000" dirty="0"/>
              <a:t>I</a:t>
            </a:r>
            <a:r>
              <a:rPr lang="en-US" sz="2000" dirty="0" smtClean="0"/>
              <a:t>dentify the type of transaction and the account type</a:t>
            </a:r>
          </a:p>
          <a:p>
            <a:pPr marL="109728" indent="0">
              <a:buNone/>
            </a:pPr>
            <a:endParaRPr lang="en-US" sz="2000" dirty="0" smtClean="0"/>
          </a:p>
          <a:p>
            <a:pPr>
              <a:buFont typeface="Wingdings" pitchFamily="2" charset="2"/>
              <a:buChar char="Ø"/>
            </a:pPr>
            <a:r>
              <a:rPr lang="en-US" sz="2000" dirty="0" smtClean="0"/>
              <a:t>Analyze ( which to be debited and credited) and assign </a:t>
            </a:r>
            <a:r>
              <a:rPr lang="en-US" sz="2000" dirty="0"/>
              <a:t>them to </a:t>
            </a:r>
            <a:r>
              <a:rPr lang="en-US" sz="2000" dirty="0" smtClean="0"/>
              <a:t>appropriate </a:t>
            </a:r>
            <a:r>
              <a:rPr lang="en-US" sz="2000" dirty="0"/>
              <a:t>accounts; </a:t>
            </a:r>
          </a:p>
          <a:p>
            <a:pPr marL="109728" indent="0">
              <a:buNone/>
            </a:pPr>
            <a:endParaRPr lang="en-US" sz="2000" dirty="0" smtClean="0"/>
          </a:p>
          <a:p>
            <a:pPr>
              <a:buFont typeface="Wingdings" pitchFamily="2" charset="2"/>
              <a:buChar char="Ø"/>
            </a:pPr>
            <a:r>
              <a:rPr lang="en-US" sz="2000" dirty="0" smtClean="0"/>
              <a:t>post the </a:t>
            </a:r>
            <a:r>
              <a:rPr lang="en-US" sz="2000" dirty="0"/>
              <a:t>entries to </a:t>
            </a:r>
            <a:r>
              <a:rPr lang="en-US" sz="2000" dirty="0" smtClean="0"/>
              <a:t>the ledger accounts </a:t>
            </a:r>
          </a:p>
          <a:p>
            <a:pPr>
              <a:buFont typeface="Wingdings" pitchFamily="2" charset="2"/>
              <a:buChar char="Ø"/>
            </a:pPr>
            <a:endParaRPr lang="en-US" sz="2000" dirty="0"/>
          </a:p>
          <a:p>
            <a:pPr>
              <a:buFont typeface="Wingdings" pitchFamily="2" charset="2"/>
              <a:buChar char="Ø"/>
            </a:pPr>
            <a:r>
              <a:rPr lang="en-US" sz="2000" dirty="0" smtClean="0"/>
              <a:t>Reconcile your postings/entries </a:t>
            </a:r>
          </a:p>
          <a:p>
            <a:pPr>
              <a:buFont typeface="Wingdings" pitchFamily="2" charset="2"/>
              <a:buChar char="Ø"/>
            </a:pPr>
            <a:endParaRPr lang="en-US" sz="2000" dirty="0"/>
          </a:p>
          <a:p>
            <a:pPr>
              <a:buFont typeface="Wingdings" pitchFamily="2" charset="2"/>
              <a:buChar char="Ø"/>
            </a:pPr>
            <a:r>
              <a:rPr lang="en-US" sz="2000" dirty="0" smtClean="0"/>
              <a:t>Adjust your entries and prepare your reports.</a:t>
            </a:r>
          </a:p>
          <a:p>
            <a:pPr marL="109728" indent="0">
              <a:buNone/>
            </a:pPr>
            <a:endParaRPr lang="en-US" dirty="0"/>
          </a:p>
        </p:txBody>
      </p:sp>
      <p:sp>
        <p:nvSpPr>
          <p:cNvPr id="4" name="Footer Placeholder 3"/>
          <p:cNvSpPr>
            <a:spLocks noGrp="1"/>
          </p:cNvSpPr>
          <p:nvPr>
            <p:ph type="ftr" sz="quarter" idx="11"/>
          </p:nvPr>
        </p:nvSpPr>
        <p:spPr>
          <a:xfrm>
            <a:off x="4380072" y="6407944"/>
            <a:ext cx="3011328" cy="365125"/>
          </a:xfrm>
        </p:spPr>
        <p:txBody>
          <a:bodyPr/>
          <a:lstStyle/>
          <a:p>
            <a:r>
              <a:rPr lang="en-US" b="1" i="1" dirty="0">
                <a:solidFill>
                  <a:srgbClr val="002060"/>
                </a:solidFill>
              </a:rPr>
              <a:t>QSM Training and Consulting Limited </a:t>
            </a:r>
          </a:p>
        </p:txBody>
      </p:sp>
      <p:sp>
        <p:nvSpPr>
          <p:cNvPr id="2" name="Title 1"/>
          <p:cNvSpPr>
            <a:spLocks noGrp="1"/>
          </p:cNvSpPr>
          <p:nvPr>
            <p:ph type="title"/>
          </p:nvPr>
        </p:nvSpPr>
        <p:spPr/>
        <p:txBody>
          <a:bodyPr>
            <a:noAutofit/>
          </a:bodyPr>
          <a:lstStyle/>
          <a:p>
            <a:r>
              <a:rPr lang="en-US" sz="2400" dirty="0" smtClean="0">
                <a:solidFill>
                  <a:srgbClr val="FF0000"/>
                </a:solidFill>
              </a:rPr>
              <a:t>Important tips/steps to guide your postings</a:t>
            </a:r>
            <a:endParaRPr lang="en-US" sz="2400" dirty="0">
              <a:solidFill>
                <a:srgbClr val="FF0000"/>
              </a:solidFill>
            </a:endParaRPr>
          </a:p>
        </p:txBody>
      </p:sp>
    </p:spTree>
    <p:extLst>
      <p:ext uri="{BB962C8B-B14F-4D97-AF65-F5344CB8AC3E}">
        <p14:creationId xmlns:p14="http://schemas.microsoft.com/office/powerpoint/2010/main" val="3865654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90600"/>
            <a:ext cx="4114800" cy="5105400"/>
          </a:xfrm>
          <a:ln>
            <a:solidFill>
              <a:schemeClr val="bg1">
                <a:lumMod val="85000"/>
              </a:schemeClr>
            </a:solidFill>
          </a:ln>
        </p:spPr>
        <p:txBody>
          <a:bodyPr>
            <a:noAutofit/>
          </a:bodyPr>
          <a:lstStyle/>
          <a:p>
            <a:pPr algn="just"/>
            <a:endParaRPr lang="en-US" sz="1400" b="1" dirty="0" smtClean="0"/>
          </a:p>
          <a:p>
            <a:pPr algn="just"/>
            <a:r>
              <a:rPr lang="en-US" sz="1600" b="1" dirty="0" smtClean="0"/>
              <a:t>Supplier: </a:t>
            </a:r>
            <a:r>
              <a:rPr lang="en-US" sz="1600" dirty="0" smtClean="0"/>
              <a:t>Those you buy from</a:t>
            </a:r>
          </a:p>
          <a:p>
            <a:pPr algn="just"/>
            <a:endParaRPr lang="en-US" sz="1600" b="1" dirty="0"/>
          </a:p>
          <a:p>
            <a:pPr algn="just"/>
            <a:r>
              <a:rPr lang="en-US" sz="1600" b="1" dirty="0" smtClean="0"/>
              <a:t>Customers: </a:t>
            </a:r>
            <a:r>
              <a:rPr lang="en-US" sz="1600" dirty="0" smtClean="0"/>
              <a:t>Those who buy from you/ you render services to</a:t>
            </a:r>
          </a:p>
          <a:p>
            <a:pPr algn="just"/>
            <a:endParaRPr lang="en-US" sz="1600" b="1" dirty="0"/>
          </a:p>
          <a:p>
            <a:pPr algn="just"/>
            <a:r>
              <a:rPr lang="en-US" sz="1600" b="1" dirty="0"/>
              <a:t>Expenses: </a:t>
            </a:r>
            <a:r>
              <a:rPr lang="en-US" sz="1600" dirty="0"/>
              <a:t>Money spent to operate your business/ </a:t>
            </a:r>
            <a:r>
              <a:rPr lang="en-US" sz="1600" dirty="0" smtClean="0"/>
              <a:t>outflow </a:t>
            </a:r>
            <a:r>
              <a:rPr lang="en-US" sz="1600" dirty="0"/>
              <a:t>of c</a:t>
            </a:r>
            <a:r>
              <a:rPr lang="en-US" sz="1600" dirty="0" smtClean="0"/>
              <a:t>ash</a:t>
            </a:r>
            <a:r>
              <a:rPr lang="en-US" sz="1600" dirty="0"/>
              <a:t>/ </a:t>
            </a:r>
            <a:r>
              <a:rPr lang="en-US" sz="1600" dirty="0" smtClean="0"/>
              <a:t>operational cost </a:t>
            </a:r>
            <a:r>
              <a:rPr lang="en-US" sz="1600" dirty="0"/>
              <a:t>paid to </a:t>
            </a:r>
            <a:r>
              <a:rPr lang="en-US" sz="1600" dirty="0" smtClean="0"/>
              <a:t>earn revenues</a:t>
            </a:r>
          </a:p>
          <a:p>
            <a:pPr marL="109728" indent="0" algn="just">
              <a:buNone/>
            </a:pPr>
            <a:endParaRPr lang="en-US" sz="1600" dirty="0" smtClean="0"/>
          </a:p>
          <a:p>
            <a:pPr algn="just"/>
            <a:r>
              <a:rPr lang="en-US" sz="1600" b="1" dirty="0"/>
              <a:t>Income/Revenue: A</a:t>
            </a:r>
            <a:r>
              <a:rPr lang="en-US" sz="1600" dirty="0"/>
              <a:t>mount of money received in exchange of a service rendered, goods </a:t>
            </a:r>
            <a:r>
              <a:rPr lang="en-US" sz="1600" dirty="0" smtClean="0"/>
              <a:t>sold</a:t>
            </a:r>
          </a:p>
          <a:p>
            <a:pPr marL="109728" indent="0" algn="just">
              <a:buNone/>
            </a:pPr>
            <a:endParaRPr lang="en-US" sz="1600" dirty="0" smtClean="0"/>
          </a:p>
          <a:p>
            <a:pPr algn="just"/>
            <a:r>
              <a:rPr lang="en-GB" sz="1600" b="1" dirty="0"/>
              <a:t>Sales: </a:t>
            </a:r>
            <a:r>
              <a:rPr lang="en-GB" sz="1600" dirty="0"/>
              <a:t>Any transaction / activity that includes an exchange of services / goods for a certain amount of money</a:t>
            </a:r>
            <a:endParaRPr lang="en-US" sz="1600" dirty="0"/>
          </a:p>
          <a:p>
            <a:pPr algn="just"/>
            <a:endParaRPr lang="en-US" sz="1600" dirty="0"/>
          </a:p>
          <a:p>
            <a:pPr marL="109728" indent="0" algn="just">
              <a:buNone/>
            </a:pPr>
            <a:endParaRPr lang="en-US" sz="1600" dirty="0"/>
          </a:p>
          <a:p>
            <a:pPr marL="109728" indent="0" algn="just">
              <a:buNone/>
            </a:pPr>
            <a:endParaRPr lang="en-US" sz="1600" dirty="0"/>
          </a:p>
          <a:p>
            <a:pPr marL="109728" indent="0" algn="just">
              <a:buNone/>
            </a:pPr>
            <a:endParaRPr lang="en-US" sz="2000" dirty="0"/>
          </a:p>
          <a:p>
            <a:pPr algn="just"/>
            <a:endParaRPr lang="en-US" sz="2000" dirty="0"/>
          </a:p>
        </p:txBody>
      </p:sp>
      <p:sp>
        <p:nvSpPr>
          <p:cNvPr id="3" name="Footer Placeholder 2"/>
          <p:cNvSpPr>
            <a:spLocks noGrp="1"/>
          </p:cNvSpPr>
          <p:nvPr>
            <p:ph type="ftr" sz="quarter" idx="11"/>
          </p:nvPr>
        </p:nvSpPr>
        <p:spPr>
          <a:xfrm>
            <a:off x="4380072" y="6407944"/>
            <a:ext cx="3087528" cy="365125"/>
          </a:xfrm>
        </p:spPr>
        <p:txBody>
          <a:bodyPr/>
          <a:lstStyle/>
          <a:p>
            <a:r>
              <a:rPr lang="en-US" b="1" i="1" dirty="0">
                <a:solidFill>
                  <a:srgbClr val="002060"/>
                </a:solidFill>
              </a:rPr>
              <a:t>QSM Training and Consulting Limited </a:t>
            </a:r>
          </a:p>
        </p:txBody>
      </p:sp>
      <p:sp>
        <p:nvSpPr>
          <p:cNvPr id="4" name="Title 3"/>
          <p:cNvSpPr>
            <a:spLocks noGrp="1"/>
          </p:cNvSpPr>
          <p:nvPr>
            <p:ph type="title"/>
          </p:nvPr>
        </p:nvSpPr>
        <p:spPr>
          <a:xfrm>
            <a:off x="457200" y="152400"/>
            <a:ext cx="8229600" cy="792162"/>
          </a:xfrm>
        </p:spPr>
        <p:txBody>
          <a:bodyPr>
            <a:normAutofit/>
          </a:bodyPr>
          <a:lstStyle/>
          <a:p>
            <a:r>
              <a:rPr lang="en-US" sz="2400" dirty="0">
                <a:solidFill>
                  <a:srgbClr val="FF0000"/>
                </a:solidFill>
              </a:rPr>
              <a:t>Basic Bookkeeping </a:t>
            </a:r>
            <a:r>
              <a:rPr lang="en-US" sz="2400" dirty="0" smtClean="0">
                <a:solidFill>
                  <a:srgbClr val="FF0000"/>
                </a:solidFill>
              </a:rPr>
              <a:t>Terms</a:t>
            </a:r>
            <a:endParaRPr lang="en-US" sz="2400" dirty="0">
              <a:solidFill>
                <a:srgbClr val="FF0000"/>
              </a:solidFill>
            </a:endParaRPr>
          </a:p>
        </p:txBody>
      </p:sp>
      <p:sp>
        <p:nvSpPr>
          <p:cNvPr id="5" name="Content Placeholder 1"/>
          <p:cNvSpPr txBox="1">
            <a:spLocks/>
          </p:cNvSpPr>
          <p:nvPr/>
        </p:nvSpPr>
        <p:spPr>
          <a:xfrm>
            <a:off x="4604326" y="1014353"/>
            <a:ext cx="4234874" cy="5081647"/>
          </a:xfrm>
          <a:prstGeom prst="rect">
            <a:avLst/>
          </a:prstGeom>
          <a:ln>
            <a:solidFill>
              <a:schemeClr val="bg1">
                <a:lumMod val="85000"/>
              </a:schemeClr>
            </a:solidFill>
          </a:ln>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just">
              <a:buNone/>
            </a:pPr>
            <a:endParaRPr lang="en-US" sz="1400" b="1" dirty="0" smtClean="0"/>
          </a:p>
          <a:p>
            <a:pPr algn="just"/>
            <a:r>
              <a:rPr lang="en-US" sz="1600" b="1" dirty="0" smtClean="0"/>
              <a:t>Purchases: </a:t>
            </a:r>
            <a:r>
              <a:rPr lang="en-US" sz="1600" dirty="0" smtClean="0"/>
              <a:t>Purchases is the acquisition/ buying of goods/services in exchange for a payment </a:t>
            </a:r>
          </a:p>
          <a:p>
            <a:pPr algn="just"/>
            <a:endParaRPr lang="en-US" sz="1600" b="1" dirty="0" smtClean="0"/>
          </a:p>
          <a:p>
            <a:pPr algn="just"/>
            <a:r>
              <a:rPr lang="en-US" sz="1600" b="1" dirty="0" smtClean="0"/>
              <a:t>Accounts </a:t>
            </a:r>
            <a:r>
              <a:rPr lang="en-US" sz="1600" b="1" dirty="0"/>
              <a:t>Payable: </a:t>
            </a:r>
            <a:r>
              <a:rPr lang="en-US" sz="1600" dirty="0"/>
              <a:t>Accounts payable is the account which is used to track all of the money that you owe to a third party. </a:t>
            </a:r>
            <a:r>
              <a:rPr lang="en-US" sz="1600" dirty="0" err="1"/>
              <a:t>Eg</a:t>
            </a:r>
            <a:r>
              <a:rPr lang="en-US" sz="1600" dirty="0"/>
              <a:t> suppliers, banks, governments or individuals</a:t>
            </a:r>
          </a:p>
          <a:p>
            <a:pPr marL="109728" indent="0" algn="just">
              <a:buFont typeface="Wingdings 3"/>
              <a:buNone/>
            </a:pPr>
            <a:endParaRPr lang="en-US" sz="1600" dirty="0" smtClean="0"/>
          </a:p>
          <a:p>
            <a:pPr algn="just"/>
            <a:r>
              <a:rPr lang="en-US" sz="1600" b="1" dirty="0"/>
              <a:t>Accounts Receivable: </a:t>
            </a:r>
            <a:r>
              <a:rPr lang="en-US" sz="1600" dirty="0"/>
              <a:t>Accounts receivable is the account that keeps track of all the money that third parties owe to </a:t>
            </a:r>
            <a:r>
              <a:rPr lang="en-US" sz="1600" dirty="0" smtClean="0"/>
              <a:t>you </a:t>
            </a:r>
            <a:endParaRPr lang="en-US" sz="1600" dirty="0"/>
          </a:p>
          <a:p>
            <a:pPr marL="109728" indent="0" algn="just">
              <a:buNone/>
            </a:pPr>
            <a:endParaRPr lang="en-US" sz="1600" dirty="0" smtClean="0"/>
          </a:p>
          <a:p>
            <a:pPr algn="just"/>
            <a:r>
              <a:rPr lang="en-GB" sz="1600" b="1" dirty="0" smtClean="0"/>
              <a:t>Net Income</a:t>
            </a:r>
            <a:r>
              <a:rPr lang="en-GB" sz="1600" dirty="0" smtClean="0"/>
              <a:t>: The difference between the revenue and your expenses</a:t>
            </a:r>
            <a:endParaRPr lang="en-US" sz="1600" dirty="0" smtClean="0"/>
          </a:p>
        </p:txBody>
      </p:sp>
    </p:spTree>
    <p:extLst>
      <p:ext uri="{BB962C8B-B14F-4D97-AF65-F5344CB8AC3E}">
        <p14:creationId xmlns:p14="http://schemas.microsoft.com/office/powerpoint/2010/main" val="259001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0762" y="1011526"/>
            <a:ext cx="3939310" cy="5112544"/>
          </a:xfrm>
          <a:ln>
            <a:solidFill>
              <a:schemeClr val="bg1">
                <a:lumMod val="85000"/>
              </a:schemeClr>
            </a:solidFill>
          </a:ln>
        </p:spPr>
        <p:txBody>
          <a:bodyPr>
            <a:noAutofit/>
          </a:bodyPr>
          <a:lstStyle/>
          <a:p>
            <a:endParaRPr lang="en-US" sz="1400" b="1" dirty="0" smtClean="0"/>
          </a:p>
          <a:p>
            <a:pPr algn="just"/>
            <a:r>
              <a:rPr lang="en-US" sz="1600" b="1" dirty="0" smtClean="0"/>
              <a:t>Equity</a:t>
            </a:r>
            <a:r>
              <a:rPr lang="en-US" sz="1600" b="1" dirty="0"/>
              <a:t>: </a:t>
            </a:r>
            <a:r>
              <a:rPr lang="en-US" sz="1600" dirty="0"/>
              <a:t>Equity is all of the money you invest in the </a:t>
            </a:r>
            <a:r>
              <a:rPr lang="en-US" sz="1600" dirty="0" smtClean="0"/>
              <a:t>company </a:t>
            </a:r>
            <a:r>
              <a:rPr lang="en-US" sz="1600" dirty="0" err="1" smtClean="0"/>
              <a:t>ie</a:t>
            </a:r>
            <a:r>
              <a:rPr lang="en-US" sz="1600" dirty="0" smtClean="0"/>
              <a:t> </a:t>
            </a:r>
            <a:r>
              <a:rPr lang="en-US" sz="1600" dirty="0"/>
              <a:t>owners contribution to the business </a:t>
            </a:r>
            <a:r>
              <a:rPr lang="en-US" sz="1600" dirty="0" smtClean="0">
                <a:latin typeface="Calibri"/>
              </a:rPr>
              <a:t>/ </a:t>
            </a:r>
            <a:r>
              <a:rPr lang="en-US" sz="1600" dirty="0" smtClean="0"/>
              <a:t>represents </a:t>
            </a:r>
            <a:r>
              <a:rPr lang="en-US" sz="1600" dirty="0"/>
              <a:t>the net assets </a:t>
            </a:r>
          </a:p>
          <a:p>
            <a:pPr marL="109728" indent="0" algn="just">
              <a:buNone/>
            </a:pPr>
            <a:endParaRPr lang="en-US" sz="1600" b="1" dirty="0" smtClean="0"/>
          </a:p>
          <a:p>
            <a:pPr algn="just"/>
            <a:r>
              <a:rPr lang="en-US" sz="1600" b="1" dirty="0" smtClean="0"/>
              <a:t>Capital</a:t>
            </a:r>
            <a:r>
              <a:rPr lang="en-US" sz="1600" b="1" dirty="0"/>
              <a:t>: </a:t>
            </a:r>
            <a:r>
              <a:rPr lang="en-US" sz="1600" dirty="0"/>
              <a:t>This is simply the money or other assets which personally belong to you as the owner and not the actual profit you generate from your </a:t>
            </a:r>
            <a:r>
              <a:rPr lang="en-US" sz="1600" dirty="0" smtClean="0"/>
              <a:t>business</a:t>
            </a:r>
          </a:p>
          <a:p>
            <a:pPr marL="109728" indent="0" algn="just">
              <a:buNone/>
            </a:pPr>
            <a:endParaRPr lang="en-US" sz="1600" dirty="0" smtClean="0"/>
          </a:p>
          <a:p>
            <a:pPr algn="just"/>
            <a:r>
              <a:rPr lang="en-US" sz="1600" b="1" dirty="0"/>
              <a:t>Assets: </a:t>
            </a:r>
            <a:r>
              <a:rPr lang="en-US" sz="1600" dirty="0"/>
              <a:t>Assets are simply all the things your company owns to help you successfully run the business/ any resource with financial value owned or controlled by a business</a:t>
            </a:r>
            <a:endParaRPr lang="en-US" sz="1600" dirty="0">
              <a:solidFill>
                <a:srgbClr val="000000"/>
              </a:solidFill>
              <a:latin typeface="Calibri"/>
            </a:endParaRPr>
          </a:p>
          <a:p>
            <a:endParaRPr lang="en-US" sz="1600" dirty="0" smtClean="0"/>
          </a:p>
          <a:p>
            <a:pPr marL="109728" indent="0">
              <a:buNone/>
            </a:pPr>
            <a:endParaRPr lang="en-US" sz="1400" dirty="0" smtClean="0"/>
          </a:p>
          <a:p>
            <a:endParaRPr lang="en-US" sz="1400" dirty="0"/>
          </a:p>
          <a:p>
            <a:endParaRPr lang="en-US" sz="1400" dirty="0" smtClean="0"/>
          </a:p>
          <a:p>
            <a:pPr marL="109728" indent="0">
              <a:buNone/>
            </a:pPr>
            <a:endParaRPr lang="en-US" sz="1400" dirty="0"/>
          </a:p>
        </p:txBody>
      </p:sp>
      <p:sp>
        <p:nvSpPr>
          <p:cNvPr id="3" name="Footer Placeholder 2"/>
          <p:cNvSpPr>
            <a:spLocks noGrp="1"/>
          </p:cNvSpPr>
          <p:nvPr>
            <p:ph type="ftr" sz="quarter" idx="11"/>
          </p:nvPr>
        </p:nvSpPr>
        <p:spPr>
          <a:xfrm>
            <a:off x="4380072" y="6407944"/>
            <a:ext cx="2935128" cy="365125"/>
          </a:xfrm>
        </p:spPr>
        <p:txBody>
          <a:bodyPr/>
          <a:lstStyle/>
          <a:p>
            <a:r>
              <a:rPr lang="en-US" b="1" i="1" dirty="0">
                <a:solidFill>
                  <a:srgbClr val="002060"/>
                </a:solidFill>
              </a:rPr>
              <a:t>QSM Training and Consulting Limited </a:t>
            </a:r>
          </a:p>
        </p:txBody>
      </p:sp>
      <p:sp>
        <p:nvSpPr>
          <p:cNvPr id="4" name="Title 3"/>
          <p:cNvSpPr>
            <a:spLocks noGrp="1"/>
          </p:cNvSpPr>
          <p:nvPr>
            <p:ph type="title"/>
          </p:nvPr>
        </p:nvSpPr>
        <p:spPr>
          <a:xfrm>
            <a:off x="381000" y="112063"/>
            <a:ext cx="8229600" cy="868362"/>
          </a:xfrm>
        </p:spPr>
        <p:txBody>
          <a:bodyPr>
            <a:normAutofit/>
          </a:bodyPr>
          <a:lstStyle/>
          <a:p>
            <a:r>
              <a:rPr lang="en-US" sz="2400" dirty="0">
                <a:solidFill>
                  <a:srgbClr val="FF0000"/>
                </a:solidFill>
              </a:rPr>
              <a:t>Basic Bookkeeping </a:t>
            </a:r>
            <a:r>
              <a:rPr lang="en-US" sz="2400" dirty="0" smtClean="0">
                <a:solidFill>
                  <a:srgbClr val="FF0000"/>
                </a:solidFill>
              </a:rPr>
              <a:t>terms../2</a:t>
            </a:r>
            <a:endParaRPr lang="en-US" sz="2400" dirty="0">
              <a:solidFill>
                <a:srgbClr val="FF0000"/>
              </a:solidFill>
            </a:endParaRPr>
          </a:p>
        </p:txBody>
      </p:sp>
      <p:sp>
        <p:nvSpPr>
          <p:cNvPr id="5" name="Content Placeholder 1"/>
          <p:cNvSpPr txBox="1">
            <a:spLocks/>
          </p:cNvSpPr>
          <p:nvPr/>
        </p:nvSpPr>
        <p:spPr>
          <a:xfrm>
            <a:off x="4495800" y="1013835"/>
            <a:ext cx="4038600" cy="5110235"/>
          </a:xfrm>
          <a:prstGeom prst="rect">
            <a:avLst/>
          </a:prstGeom>
          <a:ln>
            <a:solidFill>
              <a:schemeClr val="bg1">
                <a:lumMod val="85000"/>
              </a:schemeClr>
            </a:solidFill>
          </a:ln>
        </p:spPr>
        <p:txBody>
          <a:bodyPr vert="horz">
            <a:normAutofit fontScale="250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endParaRPr lang="en-US" sz="1600" b="1" dirty="0" smtClean="0"/>
          </a:p>
          <a:p>
            <a:endParaRPr lang="en-US" sz="1600" b="1" dirty="0"/>
          </a:p>
          <a:p>
            <a:pPr marL="109728" indent="0" algn="just">
              <a:buFont typeface="Wingdings 3"/>
              <a:buNone/>
            </a:pPr>
            <a:endParaRPr lang="en-US" sz="5600" dirty="0" smtClean="0"/>
          </a:p>
          <a:p>
            <a:pPr algn="just">
              <a:lnSpc>
                <a:spcPct val="120000"/>
              </a:lnSpc>
            </a:pPr>
            <a:r>
              <a:rPr lang="en-US" sz="6600" b="1" dirty="0" smtClean="0"/>
              <a:t>Liabilities</a:t>
            </a:r>
            <a:r>
              <a:rPr lang="en-US" sz="6600" b="1" dirty="0"/>
              <a:t>: </a:t>
            </a:r>
            <a:r>
              <a:rPr lang="en-US" sz="6600" dirty="0"/>
              <a:t>Liabilities are basically all of the debts you </a:t>
            </a:r>
            <a:r>
              <a:rPr lang="en-US" sz="6600" dirty="0" smtClean="0"/>
              <a:t>owe</a:t>
            </a:r>
            <a:endParaRPr lang="en-US" sz="6600" dirty="0"/>
          </a:p>
          <a:p>
            <a:pPr marL="109728" indent="0" algn="just">
              <a:lnSpc>
                <a:spcPct val="120000"/>
              </a:lnSpc>
              <a:buFont typeface="Wingdings 3"/>
              <a:buNone/>
            </a:pPr>
            <a:endParaRPr lang="en-US" sz="6400" dirty="0" smtClean="0"/>
          </a:p>
          <a:p>
            <a:pPr algn="just">
              <a:lnSpc>
                <a:spcPct val="120000"/>
              </a:lnSpc>
            </a:pPr>
            <a:r>
              <a:rPr lang="en-US" sz="6400" b="1" dirty="0" smtClean="0"/>
              <a:t>Balance Sheet: </a:t>
            </a:r>
            <a:r>
              <a:rPr lang="en-US" sz="6400" dirty="0" smtClean="0"/>
              <a:t>A balance sheet is a detailed report which breaks down the financial situation of your business. A balance sheet comprise of your assets, liabilities and the equity. The balance sheet helps to show what your business owns and owes</a:t>
            </a:r>
          </a:p>
          <a:p>
            <a:pPr marL="109728" indent="0" algn="just">
              <a:lnSpc>
                <a:spcPct val="120000"/>
              </a:lnSpc>
              <a:buNone/>
            </a:pPr>
            <a:endParaRPr lang="en-US" sz="6400" dirty="0" smtClean="0"/>
          </a:p>
          <a:p>
            <a:pPr algn="just">
              <a:lnSpc>
                <a:spcPct val="120000"/>
              </a:lnSpc>
            </a:pPr>
            <a:r>
              <a:rPr lang="en-US" sz="6600" b="1" dirty="0"/>
              <a:t>Trial Balance: </a:t>
            </a:r>
            <a:r>
              <a:rPr lang="en-US" sz="6600" dirty="0"/>
              <a:t>Trial balance is a report that list all the general ledgers accounts ( credit entries and debit entries). The total credit and debit must be </a:t>
            </a:r>
            <a:r>
              <a:rPr lang="en-US" sz="6600" dirty="0" smtClean="0"/>
              <a:t>equal</a:t>
            </a:r>
            <a:endParaRPr lang="en-US" sz="6600" dirty="0"/>
          </a:p>
          <a:p>
            <a:pPr>
              <a:lnSpc>
                <a:spcPct val="120000"/>
              </a:lnSpc>
            </a:pPr>
            <a:endParaRPr lang="en-US" sz="6400" dirty="0" smtClean="0"/>
          </a:p>
          <a:p>
            <a:pPr marL="109728" indent="0">
              <a:lnSpc>
                <a:spcPct val="120000"/>
              </a:lnSpc>
              <a:buNone/>
            </a:pPr>
            <a:endParaRPr lang="en-US" sz="6400" dirty="0" smtClean="0"/>
          </a:p>
          <a:p>
            <a:pPr>
              <a:lnSpc>
                <a:spcPct val="120000"/>
              </a:lnSpc>
            </a:pPr>
            <a:endParaRPr lang="en-GB" sz="6400" dirty="0"/>
          </a:p>
          <a:p>
            <a:pPr>
              <a:lnSpc>
                <a:spcPct val="120000"/>
              </a:lnSpc>
            </a:pPr>
            <a:endParaRPr lang="en-US" sz="6400" dirty="0" smtClean="0"/>
          </a:p>
          <a:p>
            <a:pPr>
              <a:lnSpc>
                <a:spcPct val="120000"/>
              </a:lnSpc>
            </a:pPr>
            <a:endParaRPr lang="en-US" dirty="0"/>
          </a:p>
        </p:txBody>
      </p:sp>
    </p:spTree>
    <p:extLst>
      <p:ext uri="{BB962C8B-B14F-4D97-AF65-F5344CB8AC3E}">
        <p14:creationId xmlns:p14="http://schemas.microsoft.com/office/powerpoint/2010/main" val="142987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4075272" cy="5029200"/>
          </a:xfrm>
          <a:ln>
            <a:solidFill>
              <a:schemeClr val="bg1">
                <a:lumMod val="85000"/>
              </a:schemeClr>
            </a:solidFill>
          </a:ln>
        </p:spPr>
        <p:txBody>
          <a:bodyPr>
            <a:normAutofit/>
          </a:bodyPr>
          <a:lstStyle/>
          <a:p>
            <a:pPr algn="just"/>
            <a:endParaRPr lang="en-US" sz="1600" b="1" dirty="0" smtClean="0"/>
          </a:p>
          <a:p>
            <a:pPr algn="just"/>
            <a:r>
              <a:rPr lang="en-US" sz="1600" b="1" dirty="0" smtClean="0"/>
              <a:t>Journals</a:t>
            </a:r>
            <a:r>
              <a:rPr lang="en-US" sz="1600" b="1" dirty="0"/>
              <a:t>: </a:t>
            </a:r>
            <a:r>
              <a:rPr lang="en-US" sz="1600" dirty="0"/>
              <a:t>Journals are the place bookkeepers store their records of daily </a:t>
            </a:r>
            <a:r>
              <a:rPr lang="en-US" sz="1600" dirty="0" smtClean="0"/>
              <a:t>transactions</a:t>
            </a:r>
          </a:p>
          <a:p>
            <a:pPr marL="109728" indent="0" algn="just">
              <a:buNone/>
            </a:pPr>
            <a:endParaRPr lang="en-US" sz="1600" dirty="0" smtClean="0"/>
          </a:p>
          <a:p>
            <a:pPr algn="just"/>
            <a:r>
              <a:rPr lang="en-US" sz="1600" b="1" dirty="0"/>
              <a:t>Income Statement: </a:t>
            </a:r>
            <a:r>
              <a:rPr lang="en-US" sz="1600" dirty="0" smtClean="0"/>
              <a:t>It is a </a:t>
            </a:r>
            <a:r>
              <a:rPr lang="en-US" sz="1600" dirty="0"/>
              <a:t>financial statement which presents a summary of your financial activity over a certain period of time. After working out the revenue earned, the costs of goods sold and the expenses, </a:t>
            </a:r>
            <a:r>
              <a:rPr lang="en-US" sz="1600" dirty="0" smtClean="0"/>
              <a:t>it </a:t>
            </a:r>
            <a:r>
              <a:rPr lang="en-US" sz="1600" dirty="0"/>
              <a:t>works out your net profit or loss</a:t>
            </a:r>
          </a:p>
          <a:p>
            <a:endParaRPr lang="en-US" sz="2000" dirty="0"/>
          </a:p>
          <a:p>
            <a:endParaRPr lang="en-US" dirty="0"/>
          </a:p>
        </p:txBody>
      </p:sp>
      <p:sp>
        <p:nvSpPr>
          <p:cNvPr id="3" name="Footer Placeholder 2"/>
          <p:cNvSpPr>
            <a:spLocks noGrp="1"/>
          </p:cNvSpPr>
          <p:nvPr>
            <p:ph type="ftr" sz="quarter" idx="11"/>
          </p:nvPr>
        </p:nvSpPr>
        <p:spPr>
          <a:xfrm>
            <a:off x="4380072" y="6407944"/>
            <a:ext cx="3011328" cy="365125"/>
          </a:xfrm>
        </p:spPr>
        <p:txBody>
          <a:bodyPr/>
          <a:lstStyle/>
          <a:p>
            <a:r>
              <a:rPr lang="en-US" b="1" i="1" dirty="0">
                <a:solidFill>
                  <a:srgbClr val="002060"/>
                </a:solidFill>
              </a:rPr>
              <a:t>QSM Training and Consulting Limited </a:t>
            </a:r>
          </a:p>
        </p:txBody>
      </p:sp>
      <p:sp>
        <p:nvSpPr>
          <p:cNvPr id="4" name="Title 3"/>
          <p:cNvSpPr>
            <a:spLocks noGrp="1"/>
          </p:cNvSpPr>
          <p:nvPr>
            <p:ph type="title"/>
          </p:nvPr>
        </p:nvSpPr>
        <p:spPr>
          <a:xfrm>
            <a:off x="457200" y="152400"/>
            <a:ext cx="8229600" cy="685800"/>
          </a:xfrm>
        </p:spPr>
        <p:txBody>
          <a:bodyPr>
            <a:normAutofit/>
          </a:bodyPr>
          <a:lstStyle/>
          <a:p>
            <a:r>
              <a:rPr lang="en-US" sz="2400" dirty="0">
                <a:solidFill>
                  <a:srgbClr val="FF0000"/>
                </a:solidFill>
              </a:rPr>
              <a:t>Basic Bookkeeping </a:t>
            </a:r>
            <a:r>
              <a:rPr lang="en-US" sz="2400" dirty="0" smtClean="0">
                <a:solidFill>
                  <a:srgbClr val="FF0000"/>
                </a:solidFill>
              </a:rPr>
              <a:t>terms../3</a:t>
            </a:r>
            <a:endParaRPr lang="en-US" sz="2400" dirty="0">
              <a:solidFill>
                <a:srgbClr val="FF0000"/>
              </a:solidFill>
            </a:endParaRPr>
          </a:p>
        </p:txBody>
      </p:sp>
      <p:sp>
        <p:nvSpPr>
          <p:cNvPr id="6" name="Content Placeholder 1"/>
          <p:cNvSpPr txBox="1">
            <a:spLocks/>
          </p:cNvSpPr>
          <p:nvPr/>
        </p:nvSpPr>
        <p:spPr>
          <a:xfrm>
            <a:off x="4590336" y="838690"/>
            <a:ext cx="4038600" cy="5028710"/>
          </a:xfrm>
          <a:prstGeom prst="rect">
            <a:avLst/>
          </a:prstGeom>
          <a:ln>
            <a:solidFill>
              <a:schemeClr val="bg1">
                <a:lumMod val="85000"/>
              </a:schemeClr>
            </a:solidFill>
          </a:ln>
        </p:spPr>
        <p:txBody>
          <a:bodyPr vert="horz">
            <a:normAutofit fontScale="250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endParaRPr lang="en-US" sz="1600" b="1" dirty="0" smtClean="0"/>
          </a:p>
          <a:p>
            <a:endParaRPr lang="en-US" sz="1600" b="1" dirty="0"/>
          </a:p>
          <a:p>
            <a:pPr marL="109728" indent="0" algn="just">
              <a:buFont typeface="Wingdings 3"/>
              <a:buNone/>
            </a:pPr>
            <a:endParaRPr lang="en-US" sz="5600" dirty="0" smtClean="0"/>
          </a:p>
          <a:p>
            <a:pPr marL="285750" indent="-285750" algn="just">
              <a:lnSpc>
                <a:spcPct val="120000"/>
              </a:lnSpc>
              <a:buFont typeface="Wingdings" panose="05000000000000000000" pitchFamily="2" charset="2"/>
              <a:buChar char="Ø"/>
            </a:pPr>
            <a:r>
              <a:rPr lang="en-US" sz="6400" b="1" dirty="0" smtClean="0"/>
              <a:t>General </a:t>
            </a:r>
            <a:r>
              <a:rPr lang="en-US" sz="6400" b="1" dirty="0"/>
              <a:t>Ledger: </a:t>
            </a:r>
            <a:r>
              <a:rPr lang="en-US" sz="6400" dirty="0"/>
              <a:t>A general ledger account is an account you use to </a:t>
            </a:r>
            <a:r>
              <a:rPr lang="en-US" sz="6400" dirty="0" smtClean="0"/>
              <a:t>store/ post and does summaries </a:t>
            </a:r>
            <a:r>
              <a:rPr lang="en-US" sz="6400" dirty="0"/>
              <a:t>all of your transactions. </a:t>
            </a:r>
            <a:r>
              <a:rPr lang="en-US" sz="6400" dirty="0" smtClean="0"/>
              <a:t>The general ledgers/ Chart of Accounts are bedrock of any accounting system. These </a:t>
            </a:r>
            <a:r>
              <a:rPr lang="en-US" sz="6400" dirty="0"/>
              <a:t>accounts </a:t>
            </a:r>
            <a:r>
              <a:rPr lang="en-US" sz="6400" dirty="0" smtClean="0"/>
              <a:t>features in the </a:t>
            </a:r>
            <a:r>
              <a:rPr lang="en-US" sz="6400" dirty="0"/>
              <a:t>balance sheet and the income statement</a:t>
            </a:r>
          </a:p>
          <a:p>
            <a:pPr algn="just">
              <a:lnSpc>
                <a:spcPct val="120000"/>
              </a:lnSpc>
            </a:pPr>
            <a:endParaRPr lang="en-US" sz="6400" dirty="0"/>
          </a:p>
          <a:p>
            <a:pPr algn="just">
              <a:lnSpc>
                <a:spcPct val="120000"/>
              </a:lnSpc>
            </a:pPr>
            <a:r>
              <a:rPr lang="en-US" sz="6400" b="1" dirty="0"/>
              <a:t>Payroll: </a:t>
            </a:r>
            <a:r>
              <a:rPr lang="en-US" sz="6400" dirty="0"/>
              <a:t>Is the record of how you pay your </a:t>
            </a:r>
            <a:r>
              <a:rPr lang="en-US" sz="6400" dirty="0" smtClean="0"/>
              <a:t>employees</a:t>
            </a:r>
          </a:p>
          <a:p>
            <a:pPr algn="just">
              <a:lnSpc>
                <a:spcPct val="120000"/>
              </a:lnSpc>
            </a:pPr>
            <a:endParaRPr lang="en-GB" sz="6400" dirty="0"/>
          </a:p>
          <a:p>
            <a:pPr algn="just">
              <a:lnSpc>
                <a:spcPct val="120000"/>
              </a:lnSpc>
            </a:pPr>
            <a:r>
              <a:rPr lang="en-GB" sz="6400" b="1" dirty="0" smtClean="0"/>
              <a:t>Cash Book: </a:t>
            </a:r>
            <a:r>
              <a:rPr lang="en-GB" sz="6400" dirty="0" smtClean="0"/>
              <a:t>A book in which receipts and payments of money is recorded</a:t>
            </a:r>
            <a:endParaRPr lang="en-US" sz="6400" dirty="0"/>
          </a:p>
          <a:p>
            <a:pPr marL="109728" indent="0">
              <a:lnSpc>
                <a:spcPct val="120000"/>
              </a:lnSpc>
              <a:buNone/>
            </a:pPr>
            <a:endParaRPr lang="en-US" sz="6400" dirty="0" smtClean="0"/>
          </a:p>
          <a:p>
            <a:pPr marL="109728" indent="0">
              <a:lnSpc>
                <a:spcPct val="120000"/>
              </a:lnSpc>
              <a:buNone/>
            </a:pPr>
            <a:endParaRPr lang="en-US" sz="6400" dirty="0" smtClean="0"/>
          </a:p>
          <a:p>
            <a:pPr>
              <a:lnSpc>
                <a:spcPct val="120000"/>
              </a:lnSpc>
            </a:pPr>
            <a:endParaRPr lang="en-GB" sz="6400" dirty="0"/>
          </a:p>
          <a:p>
            <a:pPr>
              <a:lnSpc>
                <a:spcPct val="120000"/>
              </a:lnSpc>
            </a:pPr>
            <a:endParaRPr lang="en-US" sz="6400" dirty="0" smtClean="0"/>
          </a:p>
          <a:p>
            <a:pPr>
              <a:lnSpc>
                <a:spcPct val="120000"/>
              </a:lnSpc>
            </a:pPr>
            <a:endParaRPr lang="en-US" dirty="0"/>
          </a:p>
        </p:txBody>
      </p:sp>
    </p:spTree>
    <p:extLst>
      <p:ext uri="{BB962C8B-B14F-4D97-AF65-F5344CB8AC3E}">
        <p14:creationId xmlns:p14="http://schemas.microsoft.com/office/powerpoint/2010/main" val="1889615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dirty="0" smtClean="0"/>
              <a:t>       </a:t>
            </a:r>
          </a:p>
          <a:p>
            <a:pPr marL="109728" indent="0">
              <a:buNone/>
            </a:pPr>
            <a:r>
              <a:rPr lang="en-GB" dirty="0"/>
              <a:t> </a:t>
            </a:r>
            <a:r>
              <a:rPr lang="en-GB" dirty="0" smtClean="0"/>
              <a:t>        </a:t>
            </a:r>
          </a:p>
          <a:p>
            <a:pPr marL="109728" indent="0">
              <a:buNone/>
            </a:pPr>
            <a:r>
              <a:rPr lang="en-GB" dirty="0"/>
              <a:t> </a:t>
            </a:r>
            <a:r>
              <a:rPr lang="en-GB" dirty="0" smtClean="0"/>
              <a:t>        </a:t>
            </a:r>
          </a:p>
          <a:p>
            <a:pPr marL="109728" indent="0">
              <a:buNone/>
            </a:pPr>
            <a:r>
              <a:rPr lang="en-GB" dirty="0"/>
              <a:t> </a:t>
            </a:r>
            <a:r>
              <a:rPr lang="en-GB" dirty="0" smtClean="0"/>
              <a:t>             </a:t>
            </a:r>
            <a:r>
              <a:rPr lang="en-GB" dirty="0" smtClean="0">
                <a:solidFill>
                  <a:srgbClr val="FF0000"/>
                </a:solidFill>
              </a:rPr>
              <a:t>THANK YOU, LET’S GO PRATICIAL </a:t>
            </a:r>
            <a:endParaRPr lang="en-US" dirty="0">
              <a:solidFill>
                <a:srgbClr val="FF0000"/>
              </a:solidFill>
            </a:endParaRPr>
          </a:p>
        </p:txBody>
      </p:sp>
      <p:sp>
        <p:nvSpPr>
          <p:cNvPr id="3" name="Footer Placeholder 2"/>
          <p:cNvSpPr>
            <a:spLocks noGrp="1"/>
          </p:cNvSpPr>
          <p:nvPr>
            <p:ph type="ftr" sz="quarter" idx="11"/>
          </p:nvPr>
        </p:nvSpPr>
        <p:spPr>
          <a:xfrm>
            <a:off x="4380072" y="6407944"/>
            <a:ext cx="3163728" cy="365125"/>
          </a:xfrm>
        </p:spPr>
        <p:txBody>
          <a:bodyPr/>
          <a:lstStyle/>
          <a:p>
            <a:r>
              <a:rPr lang="en-US" b="1" i="1" dirty="0">
                <a:solidFill>
                  <a:srgbClr val="002060"/>
                </a:solidFill>
              </a:rPr>
              <a:t>QSM Training and Consulting Limited </a:t>
            </a:r>
          </a:p>
        </p:txBody>
      </p:sp>
    </p:spTree>
    <p:extLst>
      <p:ext uri="{BB962C8B-B14F-4D97-AF65-F5344CB8AC3E}">
        <p14:creationId xmlns:p14="http://schemas.microsoft.com/office/powerpoint/2010/main" val="1327870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dirty="0" smtClean="0"/>
              <a:t> 	</a:t>
            </a:r>
          </a:p>
          <a:p>
            <a:pPr marL="0" indent="0" algn="ctr">
              <a:buNone/>
            </a:pPr>
            <a:r>
              <a:rPr lang="en-US" dirty="0"/>
              <a:t>	</a:t>
            </a:r>
            <a:endParaRPr lang="en-US" dirty="0" smtClean="0"/>
          </a:p>
          <a:p>
            <a:pPr marL="0" indent="0" algn="ctr">
              <a:buNone/>
            </a:pPr>
            <a:r>
              <a:rPr lang="en-US" sz="2400" b="1" dirty="0" smtClean="0"/>
              <a:t>     </a:t>
            </a:r>
            <a:r>
              <a:rPr lang="en-US" sz="2000" b="1" dirty="0" smtClean="0"/>
              <a:t>TRAINING ON GOOD PRACTICE OF BOOKKEEPING </a:t>
            </a:r>
            <a:r>
              <a:rPr lang="en-US" sz="2400" b="1" dirty="0" smtClean="0"/>
              <a:t>				</a:t>
            </a:r>
          </a:p>
          <a:p>
            <a:pPr marL="0" indent="0" algn="just">
              <a:buNone/>
            </a:pPr>
            <a:r>
              <a:rPr lang="en-US" sz="2400" b="1" dirty="0"/>
              <a:t>	</a:t>
            </a:r>
            <a:r>
              <a:rPr lang="en-US" sz="2400" b="1" dirty="0" smtClean="0"/>
              <a:t>		</a:t>
            </a:r>
            <a:r>
              <a:rPr lang="en-US" sz="2400" b="1" dirty="0"/>
              <a:t> </a:t>
            </a:r>
            <a:r>
              <a:rPr lang="en-US" sz="2400" b="1" dirty="0" smtClean="0"/>
              <a:t>  </a:t>
            </a:r>
            <a:r>
              <a:rPr lang="en-US" sz="2000" b="1" dirty="0" smtClean="0"/>
              <a:t>AND THE </a:t>
            </a:r>
          </a:p>
          <a:p>
            <a:pPr marL="0" indent="0" algn="just">
              <a:buNone/>
            </a:pPr>
            <a:endParaRPr lang="en-US" sz="2400" b="1" dirty="0"/>
          </a:p>
          <a:p>
            <a:pPr marL="0" indent="0" algn="ctr">
              <a:buNone/>
            </a:pPr>
            <a:r>
              <a:rPr lang="en-US" sz="2400" b="1" dirty="0" smtClean="0"/>
              <a:t>        </a:t>
            </a:r>
          </a:p>
          <a:p>
            <a:pPr marL="0" indent="0" algn="ctr">
              <a:buNone/>
            </a:pPr>
            <a:endParaRPr lang="en-US" sz="2000" b="1" dirty="0" smtClean="0"/>
          </a:p>
          <a:p>
            <a:pPr marL="0" indent="0" algn="ctr">
              <a:buNone/>
            </a:pPr>
            <a:r>
              <a:rPr lang="en-US" sz="2000" b="1" dirty="0" smtClean="0"/>
              <a:t>USE OF QUICKBOOKS ACCOUNTING  SOFTWARE</a:t>
            </a:r>
          </a:p>
          <a:p>
            <a:pPr marL="0" indent="0" algn="ctr">
              <a:buNone/>
            </a:pPr>
            <a:endParaRPr lang="en-GB" sz="2000" b="1" dirty="0"/>
          </a:p>
          <a:p>
            <a:pPr marL="0" indent="0" algn="ctr">
              <a:buNone/>
            </a:pPr>
            <a:endParaRPr lang="en-GB" sz="2000" b="1" dirty="0" smtClean="0"/>
          </a:p>
          <a:p>
            <a:pPr marL="0" indent="0" algn="ctr">
              <a:buNone/>
            </a:pPr>
            <a:endParaRPr lang="en-GB" sz="2000" b="1" dirty="0" smtClean="0"/>
          </a:p>
          <a:p>
            <a:pPr marL="0" indent="0" algn="ctr">
              <a:buNone/>
            </a:pPr>
            <a:endParaRPr lang="en-GB" sz="2000" b="1" dirty="0"/>
          </a:p>
          <a:p>
            <a:pPr marL="0" indent="0" algn="ctr">
              <a:buNone/>
            </a:pPr>
            <a:r>
              <a:rPr lang="en-GB" sz="2000" b="1" dirty="0" smtClean="0"/>
              <a:t>                                                     </a:t>
            </a:r>
            <a:r>
              <a:rPr lang="en-GB" sz="1600" dirty="0" smtClean="0"/>
              <a:t>BY IWUJI VICTORIA</a:t>
            </a:r>
            <a:endParaRPr lang="en-US" sz="1600" dirty="0"/>
          </a:p>
        </p:txBody>
      </p:sp>
      <p:sp>
        <p:nvSpPr>
          <p:cNvPr id="8" name="Footer Placeholder 7"/>
          <p:cNvSpPr>
            <a:spLocks noGrp="1"/>
          </p:cNvSpPr>
          <p:nvPr>
            <p:ph type="ftr" sz="quarter" idx="11"/>
          </p:nvPr>
        </p:nvSpPr>
        <p:spPr>
          <a:xfrm>
            <a:off x="4380072" y="6407944"/>
            <a:ext cx="3468528" cy="365125"/>
          </a:xfrm>
        </p:spPr>
        <p:txBody>
          <a:bodyPr/>
          <a:lstStyle/>
          <a:p>
            <a:r>
              <a:rPr lang="en-US" b="1" i="1" dirty="0">
                <a:solidFill>
                  <a:srgbClr val="002060"/>
                </a:solidFill>
              </a:rPr>
              <a:t>QSM Training and Consulting Limited </a:t>
            </a:r>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2133600"/>
            <a:ext cx="2438400" cy="12211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3"/>
          <a:stretch>
            <a:fillRect/>
          </a:stretch>
        </p:blipFill>
        <p:spPr>
          <a:xfrm>
            <a:off x="6553200" y="4267200"/>
            <a:ext cx="1295400" cy="890590"/>
          </a:xfrm>
          <a:prstGeom prst="rect">
            <a:avLst/>
          </a:prstGeom>
        </p:spPr>
      </p:pic>
    </p:spTree>
    <p:extLst>
      <p:ext uri="{BB962C8B-B14F-4D97-AF65-F5344CB8AC3E}">
        <p14:creationId xmlns:p14="http://schemas.microsoft.com/office/powerpoint/2010/main" val="376017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r>
              <a:rPr lang="en-GB" sz="2000" dirty="0" smtClean="0"/>
              <a:t>To identify when a business transaction has occurred</a:t>
            </a:r>
          </a:p>
          <a:p>
            <a:pPr marL="109728" indent="0">
              <a:buNone/>
            </a:pPr>
            <a:endParaRPr lang="en-GB" sz="2000" dirty="0" smtClean="0"/>
          </a:p>
          <a:p>
            <a:pPr marL="109728" indent="0">
              <a:buNone/>
            </a:pPr>
            <a:endParaRPr lang="en-GB" sz="2000" dirty="0" smtClean="0"/>
          </a:p>
          <a:p>
            <a:r>
              <a:rPr lang="en-GB" sz="2000" dirty="0" smtClean="0"/>
              <a:t>Appropriately record the transaction</a:t>
            </a:r>
          </a:p>
          <a:p>
            <a:pPr marL="109728" indent="0">
              <a:buNone/>
            </a:pPr>
            <a:endParaRPr lang="en-GB" sz="2000" dirty="0" smtClean="0"/>
          </a:p>
          <a:p>
            <a:pPr marL="109728" indent="0">
              <a:buNone/>
            </a:pPr>
            <a:endParaRPr lang="en-GB" sz="2000" dirty="0" smtClean="0"/>
          </a:p>
          <a:p>
            <a:r>
              <a:rPr lang="en-GB" sz="2000" dirty="0" smtClean="0"/>
              <a:t>Prepare your report </a:t>
            </a:r>
            <a:endParaRPr lang="en-US" sz="2000" dirty="0"/>
          </a:p>
        </p:txBody>
      </p:sp>
      <p:sp>
        <p:nvSpPr>
          <p:cNvPr id="3" name="Footer Placeholder 2"/>
          <p:cNvSpPr>
            <a:spLocks noGrp="1"/>
          </p:cNvSpPr>
          <p:nvPr>
            <p:ph type="ftr" sz="quarter" idx="11"/>
          </p:nvPr>
        </p:nvSpPr>
        <p:spPr>
          <a:xfrm>
            <a:off x="4380072" y="6407944"/>
            <a:ext cx="3087528" cy="365125"/>
          </a:xfrm>
        </p:spPr>
        <p:txBody>
          <a:bodyPr/>
          <a:lstStyle/>
          <a:p>
            <a:r>
              <a:rPr lang="en-US" b="1" i="1" dirty="0">
                <a:solidFill>
                  <a:srgbClr val="002060"/>
                </a:solidFill>
              </a:rPr>
              <a:t>QSM Training and Consulting Limited </a:t>
            </a:r>
            <a:endParaRPr lang="en-US" b="1" i="1" dirty="0">
              <a:solidFill>
                <a:srgbClr val="002060"/>
              </a:solidFill>
            </a:endParaRPr>
          </a:p>
        </p:txBody>
      </p:sp>
      <p:sp>
        <p:nvSpPr>
          <p:cNvPr id="4" name="Title 3"/>
          <p:cNvSpPr>
            <a:spLocks noGrp="1"/>
          </p:cNvSpPr>
          <p:nvPr>
            <p:ph type="title"/>
          </p:nvPr>
        </p:nvSpPr>
        <p:spPr>
          <a:xfrm>
            <a:off x="457200" y="274638"/>
            <a:ext cx="8229600" cy="715962"/>
          </a:xfrm>
        </p:spPr>
        <p:txBody>
          <a:bodyPr>
            <a:normAutofit/>
          </a:bodyPr>
          <a:lstStyle/>
          <a:p>
            <a:r>
              <a:rPr lang="en-GB" sz="2400" dirty="0" smtClean="0">
                <a:solidFill>
                  <a:srgbClr val="FF0000"/>
                </a:solidFill>
              </a:rPr>
              <a:t>Objectives of Training</a:t>
            </a:r>
            <a:endParaRPr lang="en-US" sz="2400" dirty="0">
              <a:solidFill>
                <a:srgbClr val="FF0000"/>
              </a:solidFill>
            </a:endParaRPr>
          </a:p>
        </p:txBody>
      </p:sp>
    </p:spTree>
    <p:extLst>
      <p:ext uri="{BB962C8B-B14F-4D97-AF65-F5344CB8AC3E}">
        <p14:creationId xmlns:p14="http://schemas.microsoft.com/office/powerpoint/2010/main" val="2807439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458200" cy="5029200"/>
          </a:xfrm>
        </p:spPr>
        <p:txBody>
          <a:bodyPr>
            <a:normAutofit fontScale="25000" lnSpcReduction="20000"/>
          </a:bodyPr>
          <a:lstStyle/>
          <a:p>
            <a:pPr marL="0" indent="0" algn="just">
              <a:buNone/>
            </a:pPr>
            <a:endParaRPr lang="en-US" sz="3600" b="1" dirty="0" smtClean="0"/>
          </a:p>
          <a:p>
            <a:pPr marL="0" indent="0" algn="just">
              <a:buNone/>
            </a:pPr>
            <a:endParaRPr lang="en-US" sz="7200" b="1" dirty="0" smtClean="0"/>
          </a:p>
          <a:p>
            <a:pPr marL="0" indent="0" algn="just">
              <a:buNone/>
            </a:pPr>
            <a:r>
              <a:rPr lang="en-US" sz="7200" b="1" dirty="0" smtClean="0"/>
              <a:t>Bookkeeping</a:t>
            </a:r>
            <a:r>
              <a:rPr lang="en-US" sz="7200" dirty="0"/>
              <a:t> </a:t>
            </a:r>
            <a:r>
              <a:rPr lang="en-US" sz="7200" dirty="0" smtClean="0"/>
              <a:t>involves keeping the records of a business </a:t>
            </a:r>
            <a:r>
              <a:rPr lang="en-US" sz="7200" dirty="0"/>
              <a:t>financial </a:t>
            </a:r>
            <a:r>
              <a:rPr lang="en-US" sz="7200" dirty="0" smtClean="0"/>
              <a:t>transactions. These transactions </a:t>
            </a:r>
            <a:r>
              <a:rPr lang="en-US" sz="7200" dirty="0"/>
              <a:t>include purchases, sales, receipts, and payments by an individual person or an organization/corporation</a:t>
            </a:r>
            <a:r>
              <a:rPr lang="en-US" sz="7200" dirty="0" smtClean="0"/>
              <a:t>. Book keeping is normally performed by a book keeper. The most common method of book keeping are single entry and double entry systems</a:t>
            </a:r>
          </a:p>
          <a:p>
            <a:pPr marL="0" indent="0" algn="just">
              <a:buNone/>
            </a:pPr>
            <a:r>
              <a:rPr lang="en-US" sz="7200" dirty="0" smtClean="0"/>
              <a:t> </a:t>
            </a:r>
          </a:p>
          <a:p>
            <a:pPr marL="0" indent="0" algn="just">
              <a:buNone/>
            </a:pPr>
            <a:endParaRPr lang="en-US" sz="7200" b="1" dirty="0" smtClean="0"/>
          </a:p>
          <a:p>
            <a:pPr marL="0" indent="0" algn="just">
              <a:buNone/>
            </a:pPr>
            <a:r>
              <a:rPr lang="en-US" sz="7200" b="1" dirty="0" smtClean="0"/>
              <a:t>Accounting</a:t>
            </a:r>
            <a:r>
              <a:rPr lang="en-US" sz="7200" dirty="0" smtClean="0"/>
              <a:t> </a:t>
            </a:r>
            <a:r>
              <a:rPr lang="en-US" sz="7200" dirty="0"/>
              <a:t>is “the skill or practice of recording  entries/transactions prepared by the book keeper in a chronologically way (in a Journal / ledger), analyzed, and </a:t>
            </a:r>
            <a:r>
              <a:rPr lang="en-US" sz="7200" dirty="0" smtClean="0"/>
              <a:t>financial reports are prepared. </a:t>
            </a:r>
            <a:r>
              <a:rPr lang="en-US" sz="7200" dirty="0"/>
              <a:t>In other words, the accounting process is done by the Accountant. </a:t>
            </a:r>
            <a:endParaRPr lang="en-US" sz="7200" dirty="0" smtClean="0"/>
          </a:p>
          <a:p>
            <a:pPr marL="0" indent="0" algn="just">
              <a:buNone/>
            </a:pPr>
            <a:endParaRPr lang="en-US" sz="7200" dirty="0"/>
          </a:p>
          <a:p>
            <a:pPr marL="0" indent="0" algn="just">
              <a:buNone/>
            </a:pPr>
            <a:endParaRPr lang="en-US" sz="7200" dirty="0"/>
          </a:p>
          <a:p>
            <a:pPr marL="0" indent="0" algn="just">
              <a:buNone/>
            </a:pPr>
            <a:r>
              <a:rPr lang="en-US" sz="7200" b="1" dirty="0"/>
              <a:t>The Key difference</a:t>
            </a:r>
            <a:r>
              <a:rPr lang="en-US" sz="7200" dirty="0"/>
              <a:t> between a Book keeper and an Accountant is that  a </a:t>
            </a:r>
            <a:r>
              <a:rPr lang="en-US" sz="7200" dirty="0">
                <a:solidFill>
                  <a:srgbClr val="FF0000"/>
                </a:solidFill>
              </a:rPr>
              <a:t>Bookkeeper</a:t>
            </a:r>
            <a:r>
              <a:rPr lang="en-US" sz="7200" dirty="0"/>
              <a:t> handles the day-to-day tasks of recording financial transactions, while </a:t>
            </a:r>
            <a:r>
              <a:rPr lang="en-US" sz="7200" b="1" dirty="0">
                <a:solidFill>
                  <a:srgbClr val="FF0000"/>
                </a:solidFill>
              </a:rPr>
              <a:t>Accountants</a:t>
            </a:r>
            <a:r>
              <a:rPr lang="en-US" sz="7200" dirty="0"/>
              <a:t> provide </a:t>
            </a:r>
            <a:r>
              <a:rPr lang="en-US" sz="7200" dirty="0" smtClean="0"/>
              <a:t>insight, </a:t>
            </a:r>
            <a:r>
              <a:rPr lang="en-US" sz="7200" dirty="0"/>
              <a:t>analyze the data into </a:t>
            </a:r>
            <a:r>
              <a:rPr lang="en-US" sz="7200" dirty="0" smtClean="0"/>
              <a:t>information, and generate financial </a:t>
            </a:r>
            <a:r>
              <a:rPr lang="en-US" sz="7200" dirty="0"/>
              <a:t>reports/statements. These financial statement/ report is to help give a better idea of the financial stand of the business. </a:t>
            </a:r>
          </a:p>
          <a:p>
            <a:pPr marL="0" indent="0" algn="just">
              <a:buNone/>
            </a:pPr>
            <a:endParaRPr lang="en-US" sz="3600" dirty="0" smtClean="0"/>
          </a:p>
          <a:p>
            <a:pPr marL="0" indent="0" algn="just">
              <a:buNone/>
            </a:pPr>
            <a:endParaRPr lang="en-US" sz="3600" dirty="0"/>
          </a:p>
          <a:p>
            <a:pPr marL="0" indent="0" algn="just">
              <a:buNone/>
            </a:pPr>
            <a:endParaRPr lang="en-US" sz="3600" dirty="0" smtClean="0"/>
          </a:p>
          <a:p>
            <a:pPr marL="0" indent="0">
              <a:buNone/>
            </a:pPr>
            <a:r>
              <a:rPr lang="en-US" sz="1800" dirty="0"/>
              <a:t> </a:t>
            </a:r>
          </a:p>
          <a:p>
            <a:pPr marL="0" indent="0">
              <a:buNone/>
            </a:pPr>
            <a:r>
              <a:rPr lang="en-US" dirty="0"/>
              <a:t> </a:t>
            </a:r>
          </a:p>
          <a:p>
            <a:endParaRPr lang="en-US" dirty="0"/>
          </a:p>
        </p:txBody>
      </p:sp>
      <p:sp>
        <p:nvSpPr>
          <p:cNvPr id="4" name="Footer Placeholder 3"/>
          <p:cNvSpPr>
            <a:spLocks noGrp="1"/>
          </p:cNvSpPr>
          <p:nvPr>
            <p:ph type="ftr" sz="quarter" idx="11"/>
          </p:nvPr>
        </p:nvSpPr>
        <p:spPr>
          <a:xfrm>
            <a:off x="4380072" y="6407944"/>
            <a:ext cx="3468528" cy="365125"/>
          </a:xfrm>
        </p:spPr>
        <p:txBody>
          <a:bodyPr/>
          <a:lstStyle/>
          <a:p>
            <a:r>
              <a:rPr lang="en-US" b="1" i="1" dirty="0">
                <a:solidFill>
                  <a:srgbClr val="002060"/>
                </a:solidFill>
              </a:rPr>
              <a:t>QSM Training and Consulting Limited </a:t>
            </a:r>
          </a:p>
        </p:txBody>
      </p:sp>
      <p:sp>
        <p:nvSpPr>
          <p:cNvPr id="2" name="Title 1"/>
          <p:cNvSpPr>
            <a:spLocks noGrp="1"/>
          </p:cNvSpPr>
          <p:nvPr>
            <p:ph type="title"/>
          </p:nvPr>
        </p:nvSpPr>
        <p:spPr>
          <a:xfrm>
            <a:off x="304800" y="130175"/>
            <a:ext cx="8458200" cy="639762"/>
          </a:xfrm>
        </p:spPr>
        <p:txBody>
          <a:bodyPr>
            <a:normAutofit fontScale="90000"/>
          </a:bodyPr>
          <a:lstStyle/>
          <a:p>
            <a:pPr algn="just"/>
            <a:r>
              <a:rPr lang="en-US" dirty="0" smtClean="0"/>
              <a:t> </a:t>
            </a:r>
            <a:br>
              <a:rPr lang="en-US" dirty="0" smtClean="0"/>
            </a:br>
            <a:r>
              <a:rPr lang="en-US" sz="2700" dirty="0">
                <a:solidFill>
                  <a:srgbClr val="FF0000"/>
                </a:solidFill>
              </a:rPr>
              <a:t>What   is    </a:t>
            </a:r>
            <a:r>
              <a:rPr lang="en-US" sz="2700" dirty="0">
                <a:solidFill>
                  <a:srgbClr val="FF0000"/>
                </a:solidFill>
                <a:effectLst/>
              </a:rPr>
              <a:t>Bookkeeping</a:t>
            </a:r>
            <a:r>
              <a:rPr lang="en-US" sz="2700" dirty="0">
                <a:solidFill>
                  <a:srgbClr val="FF0000"/>
                </a:solidFill>
              </a:rPr>
              <a:t>   and    Accounting</a:t>
            </a:r>
            <a:r>
              <a:rPr lang="en-US" dirty="0" smtClean="0">
                <a:solidFill>
                  <a:srgbClr val="FF0000"/>
                </a:solidFill>
              </a:rPr>
              <a:t/>
            </a:r>
            <a:br>
              <a:rPr lang="en-US" dirty="0" smtClean="0">
                <a:solidFill>
                  <a:srgbClr val="FF0000"/>
                </a:solidFill>
              </a:rPr>
            </a:br>
            <a:endParaRPr lang="en-US" dirty="0">
              <a:solidFill>
                <a:srgbClr val="FF0000"/>
              </a:solidFill>
            </a:endParaRPr>
          </a:p>
        </p:txBody>
      </p:sp>
    </p:spTree>
    <p:extLst>
      <p:ext uri="{BB962C8B-B14F-4D97-AF65-F5344CB8AC3E}">
        <p14:creationId xmlns:p14="http://schemas.microsoft.com/office/powerpoint/2010/main" val="222249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6382" y="609600"/>
            <a:ext cx="8615218" cy="6019800"/>
          </a:xfrm>
        </p:spPr>
        <p:txBody>
          <a:bodyPr>
            <a:normAutofit/>
          </a:bodyPr>
          <a:lstStyle/>
          <a:p>
            <a:r>
              <a:rPr lang="en-US" sz="1800" dirty="0"/>
              <a:t>A </a:t>
            </a:r>
            <a:r>
              <a:rPr lang="en-US" sz="1800" b="1" dirty="0"/>
              <a:t>single entry</a:t>
            </a:r>
            <a:r>
              <a:rPr lang="en-US" sz="1800" dirty="0"/>
              <a:t> system of bookkeeping is where the transactions of the business affect only one </a:t>
            </a:r>
            <a:r>
              <a:rPr lang="en-US" sz="1800" dirty="0" smtClean="0"/>
              <a:t>account. </a:t>
            </a:r>
          </a:p>
          <a:p>
            <a:endParaRPr lang="en-US" sz="2000" dirty="0"/>
          </a:p>
        </p:txBody>
      </p:sp>
      <p:sp>
        <p:nvSpPr>
          <p:cNvPr id="3" name="Footer Placeholder 2"/>
          <p:cNvSpPr>
            <a:spLocks noGrp="1"/>
          </p:cNvSpPr>
          <p:nvPr>
            <p:ph type="ftr" sz="quarter" idx="11"/>
          </p:nvPr>
        </p:nvSpPr>
        <p:spPr>
          <a:xfrm>
            <a:off x="5613127" y="6532129"/>
            <a:ext cx="3087528" cy="365125"/>
          </a:xfrm>
        </p:spPr>
        <p:txBody>
          <a:bodyPr/>
          <a:lstStyle/>
          <a:p>
            <a:r>
              <a:rPr lang="en-US" b="1" i="1" dirty="0">
                <a:solidFill>
                  <a:srgbClr val="002060"/>
                </a:solidFill>
              </a:rPr>
              <a:t>QSM Training and Consulting Limited </a:t>
            </a:r>
          </a:p>
        </p:txBody>
      </p:sp>
      <p:sp>
        <p:nvSpPr>
          <p:cNvPr id="4" name="Title 3"/>
          <p:cNvSpPr>
            <a:spLocks noGrp="1"/>
          </p:cNvSpPr>
          <p:nvPr>
            <p:ph type="title"/>
          </p:nvPr>
        </p:nvSpPr>
        <p:spPr>
          <a:xfrm>
            <a:off x="376382" y="76200"/>
            <a:ext cx="8462818" cy="826221"/>
          </a:xfrm>
        </p:spPr>
        <p:txBody>
          <a:bodyPr>
            <a:noAutofit/>
          </a:bodyPr>
          <a:lstStyle/>
          <a:p>
            <a:pPr algn="just"/>
            <a:r>
              <a:rPr lang="en-US" sz="2000" dirty="0" smtClean="0">
                <a:solidFill>
                  <a:srgbClr val="FF0000"/>
                </a:solidFill>
              </a:rPr>
              <a:t>What is a Single Entry </a:t>
            </a:r>
            <a:r>
              <a:rPr lang="en-US" sz="2000" dirty="0">
                <a:solidFill>
                  <a:srgbClr val="FF0000"/>
                </a:solidFill>
              </a:rPr>
              <a:t>/</a:t>
            </a:r>
            <a:r>
              <a:rPr lang="en-US" sz="2000" dirty="0" smtClean="0">
                <a:solidFill>
                  <a:srgbClr val="FF0000"/>
                </a:solidFill>
              </a:rPr>
              <a:t> Double Entry system of Bookkeeping</a:t>
            </a:r>
            <a:r>
              <a:rPr lang="en-US" sz="2400" dirty="0" smtClean="0"/>
              <a:t/>
            </a:r>
            <a:br>
              <a:rPr lang="en-US" sz="2400" dirty="0" smtClean="0"/>
            </a:b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738319940"/>
              </p:ext>
            </p:extLst>
          </p:nvPr>
        </p:nvGraphicFramePr>
        <p:xfrm>
          <a:off x="-1" y="1239650"/>
          <a:ext cx="9144000" cy="5305900"/>
        </p:xfrm>
        <a:graphic>
          <a:graphicData uri="http://schemas.openxmlformats.org/drawingml/2006/table">
            <a:tbl>
              <a:tblPr>
                <a:tableStyleId>{5C22544A-7EE6-4342-B048-85BDC9FD1C3A}</a:tableStyleId>
              </a:tblPr>
              <a:tblGrid>
                <a:gridCol w="1306289"/>
                <a:gridCol w="3265715"/>
                <a:gridCol w="1694091"/>
                <a:gridCol w="1367514"/>
                <a:gridCol w="1510391"/>
              </a:tblGrid>
              <a:tr h="190972">
                <a:tc gridSpan="5">
                  <a:txBody>
                    <a:bodyPr/>
                    <a:lstStyle/>
                    <a:p>
                      <a:pPr algn="ctr" fontAlgn="b"/>
                      <a:r>
                        <a:rPr lang="en-US" sz="1400" b="1" u="none" strike="noStrike" dirty="0">
                          <a:effectLst/>
                        </a:rPr>
                        <a:t>Single Entry </a:t>
                      </a:r>
                      <a:r>
                        <a:rPr lang="en-US" sz="1400" b="1" u="none" strike="noStrike" dirty="0" smtClean="0">
                          <a:effectLst/>
                        </a:rPr>
                        <a:t>system </a:t>
                      </a:r>
                      <a:r>
                        <a:rPr lang="en-US" sz="1400" b="1" u="none" strike="noStrike" dirty="0">
                          <a:effectLst/>
                        </a:rPr>
                        <a:t>of Bookkeeping </a:t>
                      </a:r>
                      <a:endParaRPr lang="en-US" sz="1400" b="1" i="0" u="none" strike="noStrike" dirty="0">
                        <a:solidFill>
                          <a:srgbClr val="000000"/>
                        </a:solidFill>
                        <a:effectLst/>
                        <a:latin typeface="Calibri"/>
                      </a:endParaRPr>
                    </a:p>
                  </a:txBody>
                  <a:tcPr marL="9263" marR="9263" marT="926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972">
                <a:tc gridSpan="5">
                  <a:txBody>
                    <a:bodyPr/>
                    <a:lstStyle/>
                    <a:p>
                      <a:pPr algn="ctr" fontAlgn="b"/>
                      <a:r>
                        <a:rPr lang="en-US" sz="1400" b="1" u="none" strike="noStrike" dirty="0" err="1">
                          <a:effectLst/>
                        </a:rPr>
                        <a:t>Mommo</a:t>
                      </a:r>
                      <a:r>
                        <a:rPr lang="en-US" sz="1400" b="1" u="none" strike="noStrike" dirty="0">
                          <a:effectLst/>
                        </a:rPr>
                        <a:t> Bakery </a:t>
                      </a:r>
                      <a:r>
                        <a:rPr lang="en-US" sz="1400" b="1" u="none" strike="noStrike" dirty="0" smtClean="0">
                          <a:effectLst/>
                        </a:rPr>
                        <a:t>records </a:t>
                      </a:r>
                      <a:r>
                        <a:rPr lang="en-US" sz="1400" b="1" u="none" strike="noStrike" dirty="0">
                          <a:effectLst/>
                        </a:rPr>
                        <a:t>for March 2023</a:t>
                      </a:r>
                      <a:endParaRPr lang="en-US" sz="1400" b="1" i="0" u="none" strike="noStrike" dirty="0">
                        <a:solidFill>
                          <a:srgbClr val="000000"/>
                        </a:solidFill>
                        <a:effectLst/>
                        <a:latin typeface="Calibri"/>
                      </a:endParaRPr>
                    </a:p>
                  </a:txBody>
                  <a:tcPr marL="9263" marR="9263" marT="926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57025">
                <a:tc>
                  <a:txBody>
                    <a:bodyPr/>
                    <a:lstStyle/>
                    <a:p>
                      <a:pPr algn="l" fontAlgn="b"/>
                      <a:r>
                        <a:rPr lang="en-US" sz="1400" b="1" u="none" strike="noStrike" dirty="0">
                          <a:effectLst/>
                        </a:rPr>
                        <a:t>Date </a:t>
                      </a:r>
                      <a:endParaRPr lang="en-US" sz="1400" b="1" i="0" u="none" strike="noStrike" dirty="0">
                        <a:solidFill>
                          <a:srgbClr val="000000"/>
                        </a:solidFill>
                        <a:effectLst/>
                        <a:latin typeface="Calibri"/>
                      </a:endParaRPr>
                    </a:p>
                  </a:txBody>
                  <a:tcPr marL="9263" marR="9263" marT="9263" marB="0" anchor="b"/>
                </a:tc>
                <a:tc>
                  <a:txBody>
                    <a:bodyPr/>
                    <a:lstStyle/>
                    <a:p>
                      <a:pPr algn="l" fontAlgn="b"/>
                      <a:r>
                        <a:rPr lang="en-US" sz="1400" b="1" u="none" strike="noStrike" dirty="0">
                          <a:effectLst/>
                        </a:rPr>
                        <a:t>Transactions </a:t>
                      </a:r>
                      <a:endParaRPr lang="en-US" sz="1400" b="1" i="0" u="none" strike="noStrike" dirty="0">
                        <a:solidFill>
                          <a:srgbClr val="000000"/>
                        </a:solidFill>
                        <a:effectLst/>
                        <a:latin typeface="Calibri"/>
                      </a:endParaRPr>
                    </a:p>
                  </a:txBody>
                  <a:tcPr marL="9263" marR="9263" marT="9263" marB="0" anchor="b"/>
                </a:tc>
                <a:tc>
                  <a:txBody>
                    <a:bodyPr/>
                    <a:lstStyle/>
                    <a:p>
                      <a:pPr algn="l" fontAlgn="b"/>
                      <a:r>
                        <a:rPr lang="en-US" sz="1400" b="1" u="none" strike="noStrike" dirty="0">
                          <a:effectLst/>
                        </a:rPr>
                        <a:t>Expenses</a:t>
                      </a:r>
                      <a:br>
                        <a:rPr lang="en-US" sz="1400" b="1" u="none" strike="noStrike" dirty="0">
                          <a:effectLst/>
                        </a:rPr>
                      </a:br>
                      <a:r>
                        <a:rPr lang="en-US" sz="1400" b="1" u="none" strike="noStrike" dirty="0">
                          <a:effectLst/>
                        </a:rPr>
                        <a:t>(Debit) </a:t>
                      </a:r>
                      <a:endParaRPr lang="en-US" sz="1400" b="1" u="none" strike="noStrike" dirty="0" smtClean="0">
                        <a:effectLst/>
                      </a:endParaRPr>
                    </a:p>
                    <a:p>
                      <a:pPr algn="l" fontAlgn="b"/>
                      <a:r>
                        <a:rPr lang="en-US" sz="1400" b="1" u="none" strike="dblStrike" baseline="0" dirty="0" smtClean="0">
                          <a:effectLst/>
                        </a:rPr>
                        <a:t>N</a:t>
                      </a:r>
                      <a:endParaRPr lang="en-US" sz="1400" b="1" i="0" u="none" strike="noStrike" dirty="0">
                        <a:solidFill>
                          <a:srgbClr val="000000"/>
                        </a:solidFill>
                        <a:effectLst/>
                        <a:latin typeface="Calibri"/>
                      </a:endParaRPr>
                    </a:p>
                  </a:txBody>
                  <a:tcPr marL="9263" marR="9263" marT="9263" marB="0" anchor="b"/>
                </a:tc>
                <a:tc>
                  <a:txBody>
                    <a:bodyPr/>
                    <a:lstStyle/>
                    <a:p>
                      <a:pPr algn="l" fontAlgn="b"/>
                      <a:r>
                        <a:rPr lang="en-US" sz="1400" b="1" u="none" strike="noStrike" dirty="0">
                          <a:effectLst/>
                        </a:rPr>
                        <a:t>Income</a:t>
                      </a:r>
                      <a:br>
                        <a:rPr lang="en-US" sz="1400" b="1" u="none" strike="noStrike" dirty="0">
                          <a:effectLst/>
                        </a:rPr>
                      </a:br>
                      <a:r>
                        <a:rPr lang="en-US" sz="1400" b="1" u="none" strike="noStrike" dirty="0">
                          <a:effectLst/>
                        </a:rPr>
                        <a:t>(Credit</a:t>
                      </a:r>
                      <a:r>
                        <a:rPr lang="en-US" sz="1400" b="1" u="none" strike="noStrike" dirty="0" smtClean="0">
                          <a:effectLst/>
                        </a:rPr>
                        <a:t>) </a:t>
                      </a:r>
                    </a:p>
                    <a:p>
                      <a:pPr algn="l" fontAlgn="b"/>
                      <a:r>
                        <a:rPr lang="en-US" sz="1400" b="1" u="none" strike="dblStrike" baseline="0" dirty="0" smtClean="0">
                          <a:effectLst/>
                        </a:rPr>
                        <a:t>N</a:t>
                      </a:r>
                      <a:r>
                        <a:rPr lang="en-US" sz="1400" b="1" u="none" strike="noStrike" dirty="0" smtClean="0">
                          <a:effectLst/>
                        </a:rPr>
                        <a:t> </a:t>
                      </a:r>
                      <a:endParaRPr lang="en-US" sz="1400" b="1" i="0" u="none" strike="noStrike" dirty="0">
                        <a:solidFill>
                          <a:srgbClr val="000000"/>
                        </a:solidFill>
                        <a:effectLst/>
                        <a:latin typeface="Calibri"/>
                      </a:endParaRPr>
                    </a:p>
                  </a:txBody>
                  <a:tcPr marL="9263" marR="9263" marT="9263" marB="0" anchor="b"/>
                </a:tc>
                <a:tc>
                  <a:txBody>
                    <a:bodyPr/>
                    <a:lstStyle/>
                    <a:p>
                      <a:pPr algn="l" fontAlgn="b"/>
                      <a:r>
                        <a:rPr lang="en-US" sz="1400" b="1" u="none" strike="noStrike" dirty="0">
                          <a:effectLst/>
                        </a:rPr>
                        <a:t>Balance </a:t>
                      </a:r>
                      <a:endParaRPr lang="en-US" sz="1400" b="1" u="none" strike="noStrike" dirty="0" smtClean="0">
                        <a:effectLst/>
                      </a:endParaRPr>
                    </a:p>
                    <a:p>
                      <a:pPr algn="l" fontAlgn="b"/>
                      <a:r>
                        <a:rPr lang="en-US" sz="1400" b="1" u="none" strike="dblStrike" baseline="0" dirty="0" smtClean="0">
                          <a:effectLst/>
                        </a:rPr>
                        <a:t>N</a:t>
                      </a:r>
                      <a:endParaRPr lang="en-US" sz="1400" b="1" i="0" u="none" strike="noStrike" dirty="0">
                        <a:solidFill>
                          <a:srgbClr val="000000"/>
                        </a:solidFill>
                        <a:effectLst/>
                        <a:latin typeface="Calibri"/>
                      </a:endParaRPr>
                    </a:p>
                  </a:txBody>
                  <a:tcPr marL="9263" marR="9263" marT="9263" marB="0" anchor="b"/>
                </a:tc>
              </a:tr>
              <a:tr h="190972">
                <a:tc>
                  <a:txBody>
                    <a:bodyPr/>
                    <a:lstStyle/>
                    <a:p>
                      <a:pPr algn="r" fontAlgn="b"/>
                      <a:r>
                        <a:rPr lang="en-US" sz="1400" u="none" strike="noStrike">
                          <a:effectLst/>
                        </a:rPr>
                        <a:t>4/3/2023</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dirty="0" smtClean="0">
                          <a:effectLst/>
                        </a:rPr>
                        <a:t>Opening </a:t>
                      </a:r>
                      <a:r>
                        <a:rPr lang="en-US" sz="1400" u="none" strike="noStrike" dirty="0">
                          <a:effectLst/>
                        </a:rPr>
                        <a:t>balance </a:t>
                      </a:r>
                      <a:endParaRPr lang="en-US" sz="1400" b="0" i="0" u="none" strike="noStrike" dirty="0">
                        <a:solidFill>
                          <a:srgbClr val="000000"/>
                        </a:solidFill>
                        <a:effectLst/>
                        <a:latin typeface="Calibri"/>
                      </a:endParaRPr>
                    </a:p>
                  </a:txBody>
                  <a:tcPr marL="9263" marR="9263" marT="926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   60,000.00 </a:t>
                      </a:r>
                      <a:endParaRPr lang="en-US" sz="1400" b="0" i="0" u="none" strike="noStrike">
                        <a:solidFill>
                          <a:srgbClr val="000000"/>
                        </a:solidFill>
                        <a:effectLst/>
                        <a:latin typeface="Calibri"/>
                      </a:endParaRPr>
                    </a:p>
                  </a:txBody>
                  <a:tcPr marL="9263" marR="9263" marT="9263" marB="0" anchor="b"/>
                </a:tc>
              </a:tr>
              <a:tr h="190972">
                <a:tc>
                  <a:txBody>
                    <a:bodyPr/>
                    <a:lstStyle/>
                    <a:p>
                      <a:pPr algn="r" fontAlgn="b"/>
                      <a:r>
                        <a:rPr lang="en-US" sz="1400" u="none" strike="noStrike">
                          <a:effectLst/>
                        </a:rPr>
                        <a:t>4/3/2023</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dirty="0">
                          <a:effectLst/>
                        </a:rPr>
                        <a:t>Purchases of Flours</a:t>
                      </a:r>
                      <a:endParaRPr lang="en-US" sz="1400" b="0" i="0" u="none" strike="noStrike" dirty="0">
                        <a:solidFill>
                          <a:srgbClr val="000000"/>
                        </a:solidFill>
                        <a:effectLst/>
                        <a:latin typeface="Calibri"/>
                      </a:endParaRPr>
                    </a:p>
                  </a:txBody>
                  <a:tcPr marL="9263" marR="9263" marT="9263" marB="0" anchor="b"/>
                </a:tc>
                <a:tc>
                  <a:txBody>
                    <a:bodyPr/>
                    <a:lstStyle/>
                    <a:p>
                      <a:pPr algn="l" fontAlgn="b"/>
                      <a:r>
                        <a:rPr lang="en-US" sz="1400" u="none" strike="noStrike">
                          <a:effectLst/>
                        </a:rPr>
                        <a:t>        2,500.00 </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   57,500.00 </a:t>
                      </a:r>
                      <a:endParaRPr lang="en-US" sz="1400" b="0" i="0" u="none" strike="noStrike">
                        <a:solidFill>
                          <a:srgbClr val="000000"/>
                        </a:solidFill>
                        <a:effectLst/>
                        <a:latin typeface="Calibri"/>
                      </a:endParaRPr>
                    </a:p>
                  </a:txBody>
                  <a:tcPr marL="9263" marR="9263" marT="9263" marB="0" anchor="b"/>
                </a:tc>
              </a:tr>
              <a:tr h="190972">
                <a:tc>
                  <a:txBody>
                    <a:bodyPr/>
                    <a:lstStyle/>
                    <a:p>
                      <a:pPr algn="r" fontAlgn="b"/>
                      <a:r>
                        <a:rPr lang="en-US" sz="1400" u="none" strike="noStrike">
                          <a:effectLst/>
                        </a:rPr>
                        <a:t>4/3/2023</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Paid Electricity</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        1,300.00 </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   56,200.00 </a:t>
                      </a:r>
                      <a:endParaRPr lang="en-US" sz="1400" b="0" i="0" u="none" strike="noStrike">
                        <a:solidFill>
                          <a:srgbClr val="000000"/>
                        </a:solidFill>
                        <a:effectLst/>
                        <a:latin typeface="Calibri"/>
                      </a:endParaRPr>
                    </a:p>
                  </a:txBody>
                  <a:tcPr marL="9263" marR="9263" marT="9263" marB="0" anchor="b"/>
                </a:tc>
              </a:tr>
              <a:tr h="190972">
                <a:tc>
                  <a:txBody>
                    <a:bodyPr/>
                    <a:lstStyle/>
                    <a:p>
                      <a:pPr algn="r" fontAlgn="b"/>
                      <a:r>
                        <a:rPr lang="en-US" sz="1400" u="none" strike="noStrike">
                          <a:effectLst/>
                        </a:rPr>
                        <a:t>4/3/2023</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dirty="0">
                          <a:effectLst/>
                        </a:rPr>
                        <a:t>Daily sales </a:t>
                      </a:r>
                      <a:endParaRPr lang="en-US" sz="1400" b="0" i="0" u="none" strike="noStrike" dirty="0">
                        <a:solidFill>
                          <a:srgbClr val="000000"/>
                        </a:solidFill>
                        <a:effectLst/>
                        <a:latin typeface="Calibri"/>
                      </a:endParaRPr>
                    </a:p>
                  </a:txBody>
                  <a:tcPr marL="9263" marR="9263" marT="926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   4,500.00 </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   60,700.00 </a:t>
                      </a:r>
                      <a:endParaRPr lang="en-US" sz="1400" b="0" i="0" u="none" strike="noStrike">
                        <a:solidFill>
                          <a:srgbClr val="000000"/>
                        </a:solidFill>
                        <a:effectLst/>
                        <a:latin typeface="Calibri"/>
                      </a:endParaRPr>
                    </a:p>
                  </a:txBody>
                  <a:tcPr marL="9263" marR="9263" marT="9263" marB="0" anchor="b"/>
                </a:tc>
              </a:tr>
              <a:tr h="190972">
                <a:tc>
                  <a:txBody>
                    <a:bodyPr/>
                    <a:lstStyle/>
                    <a:p>
                      <a:pPr algn="r" fontAlgn="b"/>
                      <a:r>
                        <a:rPr lang="en-US" sz="1400" u="none" strike="noStrike">
                          <a:effectLst/>
                        </a:rPr>
                        <a:t>4/3/2023</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Water for the office </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dirty="0">
                          <a:effectLst/>
                        </a:rPr>
                        <a:t>            250.00 </a:t>
                      </a:r>
                      <a:endParaRPr lang="en-US" sz="1400" b="0" i="0" u="none" strike="noStrike" dirty="0">
                        <a:solidFill>
                          <a:srgbClr val="000000"/>
                        </a:solidFill>
                        <a:effectLst/>
                        <a:latin typeface="Calibri"/>
                      </a:endParaRPr>
                    </a:p>
                  </a:txBody>
                  <a:tcPr marL="9263" marR="9263" marT="926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   60,450.00 </a:t>
                      </a:r>
                      <a:endParaRPr lang="en-US" sz="1400" b="0" i="0" u="none" strike="noStrike">
                        <a:solidFill>
                          <a:srgbClr val="000000"/>
                        </a:solidFill>
                        <a:effectLst/>
                        <a:latin typeface="Calibri"/>
                      </a:endParaRPr>
                    </a:p>
                  </a:txBody>
                  <a:tcPr marL="9263" marR="9263" marT="9263" marB="0" anchor="b"/>
                </a:tc>
              </a:tr>
              <a:tr h="190972">
                <a:tc>
                  <a:txBody>
                    <a:bodyPr/>
                    <a:lstStyle/>
                    <a:p>
                      <a:pPr algn="r" fontAlgn="b"/>
                      <a:r>
                        <a:rPr lang="en-US" sz="1400" u="none" strike="noStrike">
                          <a:effectLst/>
                        </a:rPr>
                        <a:t>4/3/2023</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Supplies -Furniture</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      12,000.00 </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263" marR="9263" marT="9263" marB="0" anchor="b"/>
                </a:tc>
                <a:tc>
                  <a:txBody>
                    <a:bodyPr/>
                    <a:lstStyle/>
                    <a:p>
                      <a:pPr algn="l" fontAlgn="b"/>
                      <a:r>
                        <a:rPr lang="en-US" sz="1400" u="none" strike="noStrike" dirty="0">
                          <a:effectLst/>
                        </a:rPr>
                        <a:t>   48,450.00 </a:t>
                      </a:r>
                      <a:endParaRPr lang="en-US" sz="1400" b="1" i="0" u="none" strike="noStrike" dirty="0">
                        <a:solidFill>
                          <a:srgbClr val="000000"/>
                        </a:solidFill>
                        <a:effectLst/>
                        <a:latin typeface="Calibri"/>
                      </a:endParaRPr>
                    </a:p>
                  </a:txBody>
                  <a:tcPr marL="9263" marR="9263" marT="9263" marB="0" anchor="b"/>
                </a:tc>
              </a:tr>
              <a:tr h="190972">
                <a:tc>
                  <a:txBody>
                    <a:bodyPr/>
                    <a:lstStyle/>
                    <a:p>
                      <a:pPr algn="l" fontAlgn="b"/>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Total </a:t>
                      </a:r>
                      <a:endParaRPr lang="en-US" sz="1400" b="1"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      16,050.00 </a:t>
                      </a:r>
                      <a:endParaRPr lang="en-US" sz="1400" b="1" i="0" u="none" strike="noStrike">
                        <a:solidFill>
                          <a:srgbClr val="000000"/>
                        </a:solidFill>
                        <a:effectLst/>
                        <a:latin typeface="Calibri"/>
                      </a:endParaRPr>
                    </a:p>
                  </a:txBody>
                  <a:tcPr marL="9263" marR="9263" marT="9263" marB="0" anchor="b"/>
                </a:tc>
                <a:tc>
                  <a:txBody>
                    <a:bodyPr/>
                    <a:lstStyle/>
                    <a:p>
                      <a:pPr algn="l" fontAlgn="b"/>
                      <a:r>
                        <a:rPr lang="en-US" sz="1400" u="none" strike="noStrike" dirty="0">
                          <a:effectLst/>
                        </a:rPr>
                        <a:t>   4,500.00 </a:t>
                      </a:r>
                      <a:endParaRPr lang="en-US" sz="1400" b="1" i="0" u="none" strike="noStrike" dirty="0">
                        <a:solidFill>
                          <a:srgbClr val="000000"/>
                        </a:solidFill>
                        <a:effectLst/>
                        <a:latin typeface="Calibri"/>
                      </a:endParaRPr>
                    </a:p>
                  </a:txBody>
                  <a:tcPr marL="9263" marR="9263" marT="9263" marB="0" anchor="b"/>
                </a:tc>
                <a:tc>
                  <a:txBody>
                    <a:bodyPr/>
                    <a:lstStyle/>
                    <a:p>
                      <a:pPr algn="l" fontAlgn="b"/>
                      <a:endParaRPr lang="en-US" sz="1400" b="1" i="0" u="none" strike="noStrike" dirty="0">
                        <a:solidFill>
                          <a:srgbClr val="000000"/>
                        </a:solidFill>
                        <a:effectLst/>
                        <a:latin typeface="Calibri"/>
                      </a:endParaRPr>
                    </a:p>
                  </a:txBody>
                  <a:tcPr marL="9263" marR="9263" marT="9263" marB="0" anchor="b"/>
                </a:tc>
              </a:tr>
              <a:tr h="190972">
                <a:tc>
                  <a:txBody>
                    <a:bodyPr/>
                    <a:lstStyle/>
                    <a:p>
                      <a:pPr algn="l" fontAlgn="b"/>
                      <a:endParaRPr lang="en-US" sz="1400" b="0" i="0" u="none" strike="noStrike">
                        <a:solidFill>
                          <a:srgbClr val="000000"/>
                        </a:solidFill>
                        <a:effectLst/>
                        <a:latin typeface="Calibri"/>
                      </a:endParaRPr>
                    </a:p>
                  </a:txBody>
                  <a:tcPr marL="9263" marR="9263" marT="9263" marB="0" anchor="b"/>
                </a:tc>
                <a:tc>
                  <a:txBody>
                    <a:bodyPr/>
                    <a:lstStyle/>
                    <a:p>
                      <a:pPr algn="l" fontAlgn="b"/>
                      <a:endParaRPr lang="en-US" sz="1400" b="0" i="0" u="none" strike="noStrike">
                        <a:solidFill>
                          <a:srgbClr val="000000"/>
                        </a:solidFill>
                        <a:effectLst/>
                        <a:latin typeface="Calibri"/>
                      </a:endParaRPr>
                    </a:p>
                  </a:txBody>
                  <a:tcPr marL="9263" marR="9263" marT="9263" marB="0" anchor="b"/>
                </a:tc>
                <a:tc>
                  <a:txBody>
                    <a:bodyPr/>
                    <a:lstStyle/>
                    <a:p>
                      <a:pPr algn="l" fontAlgn="b"/>
                      <a:endParaRPr lang="en-US" sz="1400" b="0" i="0" u="none" strike="noStrike">
                        <a:solidFill>
                          <a:srgbClr val="000000"/>
                        </a:solidFill>
                        <a:effectLst/>
                        <a:latin typeface="Calibri"/>
                      </a:endParaRPr>
                    </a:p>
                  </a:txBody>
                  <a:tcPr marL="9263" marR="9263" marT="9263" marB="0" anchor="b"/>
                </a:tc>
                <a:tc>
                  <a:txBody>
                    <a:bodyPr/>
                    <a:lstStyle/>
                    <a:p>
                      <a:pPr algn="l" fontAlgn="b"/>
                      <a:endParaRPr lang="en-US" sz="1100" b="0" i="0" u="none" strike="noStrike">
                        <a:solidFill>
                          <a:srgbClr val="000000"/>
                        </a:solidFill>
                        <a:effectLst/>
                        <a:latin typeface="Calibri"/>
                      </a:endParaRPr>
                    </a:p>
                  </a:txBody>
                  <a:tcPr marL="9263" marR="9263" marT="9263" marB="0" anchor="b"/>
                </a:tc>
                <a:tc>
                  <a:txBody>
                    <a:bodyPr/>
                    <a:lstStyle/>
                    <a:p>
                      <a:pPr algn="l" fontAlgn="b"/>
                      <a:endParaRPr lang="en-US" sz="1100" b="0" i="0" u="none" strike="noStrike">
                        <a:solidFill>
                          <a:srgbClr val="000000"/>
                        </a:solidFill>
                        <a:effectLst/>
                        <a:latin typeface="Calibri"/>
                      </a:endParaRPr>
                    </a:p>
                  </a:txBody>
                  <a:tcPr marL="9263" marR="9263" marT="9263" marB="0" anchor="b"/>
                </a:tc>
              </a:tr>
              <a:tr h="190972">
                <a:tc>
                  <a:txBody>
                    <a:bodyPr/>
                    <a:lstStyle/>
                    <a:p>
                      <a:pPr algn="l" fontAlgn="b"/>
                      <a:endParaRPr lang="en-US" sz="1400" b="0" i="0" u="none" strike="noStrike">
                        <a:solidFill>
                          <a:srgbClr val="000000"/>
                        </a:solidFill>
                        <a:effectLst/>
                        <a:latin typeface="Calibri"/>
                      </a:endParaRPr>
                    </a:p>
                  </a:txBody>
                  <a:tcPr marL="9263" marR="9263" marT="9263" marB="0" anchor="b"/>
                </a:tc>
                <a:tc>
                  <a:txBody>
                    <a:bodyPr/>
                    <a:lstStyle/>
                    <a:p>
                      <a:pPr algn="l" fontAlgn="b"/>
                      <a:endParaRPr lang="en-US" sz="1400" b="0" i="0" u="none" strike="noStrike">
                        <a:solidFill>
                          <a:srgbClr val="000000"/>
                        </a:solidFill>
                        <a:effectLst/>
                        <a:latin typeface="Calibri"/>
                      </a:endParaRPr>
                    </a:p>
                  </a:txBody>
                  <a:tcPr marL="9263" marR="9263" marT="9263" marB="0" anchor="b"/>
                </a:tc>
                <a:tc>
                  <a:txBody>
                    <a:bodyPr/>
                    <a:lstStyle/>
                    <a:p>
                      <a:pPr algn="l" fontAlgn="b"/>
                      <a:endParaRPr lang="en-US" sz="1400" b="0" i="0" u="none" strike="noStrike">
                        <a:solidFill>
                          <a:srgbClr val="000000"/>
                        </a:solidFill>
                        <a:effectLst/>
                        <a:latin typeface="Calibri"/>
                      </a:endParaRPr>
                    </a:p>
                  </a:txBody>
                  <a:tcPr marL="9263" marR="9263" marT="9263" marB="0" anchor="b"/>
                </a:tc>
                <a:tc>
                  <a:txBody>
                    <a:bodyPr/>
                    <a:lstStyle/>
                    <a:p>
                      <a:pPr algn="l" fontAlgn="b"/>
                      <a:endParaRPr lang="en-US" sz="1100" b="0" i="0" u="none" strike="noStrike">
                        <a:solidFill>
                          <a:srgbClr val="000000"/>
                        </a:solidFill>
                        <a:effectLst/>
                        <a:latin typeface="Calibri"/>
                      </a:endParaRPr>
                    </a:p>
                  </a:txBody>
                  <a:tcPr marL="9263" marR="9263" marT="9263" marB="0" anchor="b"/>
                </a:tc>
                <a:tc>
                  <a:txBody>
                    <a:bodyPr/>
                    <a:lstStyle/>
                    <a:p>
                      <a:pPr algn="l" fontAlgn="b"/>
                      <a:endParaRPr lang="en-US" sz="1100" b="0" i="0" u="none" strike="noStrike">
                        <a:solidFill>
                          <a:srgbClr val="000000"/>
                        </a:solidFill>
                        <a:effectLst/>
                        <a:latin typeface="Calibri"/>
                      </a:endParaRPr>
                    </a:p>
                  </a:txBody>
                  <a:tcPr marL="9263" marR="9263" marT="9263" marB="0" anchor="b"/>
                </a:tc>
              </a:tr>
              <a:tr h="557025">
                <a:tc>
                  <a:txBody>
                    <a:bodyPr/>
                    <a:lstStyle/>
                    <a:p>
                      <a:pPr algn="l" fontAlgn="b"/>
                      <a:r>
                        <a:rPr lang="en-US" sz="1400" b="1" u="none" strike="noStrike">
                          <a:effectLst/>
                        </a:rPr>
                        <a:t>Date </a:t>
                      </a:r>
                      <a:endParaRPr lang="en-US" sz="1400" b="1" i="0" u="none" strike="noStrike">
                        <a:solidFill>
                          <a:srgbClr val="000000"/>
                        </a:solidFill>
                        <a:effectLst/>
                        <a:latin typeface="Calibri"/>
                      </a:endParaRPr>
                    </a:p>
                  </a:txBody>
                  <a:tcPr marL="9263" marR="9263" marT="9263" marB="0" anchor="b"/>
                </a:tc>
                <a:tc>
                  <a:txBody>
                    <a:bodyPr/>
                    <a:lstStyle/>
                    <a:p>
                      <a:pPr algn="l" fontAlgn="b"/>
                      <a:r>
                        <a:rPr lang="en-US" sz="1400" b="1" u="none" strike="noStrike" dirty="0">
                          <a:effectLst/>
                        </a:rPr>
                        <a:t>Transactions </a:t>
                      </a:r>
                      <a:endParaRPr lang="en-US" sz="1400" b="1" i="0" u="none" strike="noStrike" dirty="0">
                        <a:solidFill>
                          <a:srgbClr val="000000"/>
                        </a:solidFill>
                        <a:effectLst/>
                        <a:latin typeface="Calibri"/>
                      </a:endParaRPr>
                    </a:p>
                  </a:txBody>
                  <a:tcPr marL="9263" marR="9263" marT="9263" marB="0" anchor="b"/>
                </a:tc>
                <a:tc>
                  <a:txBody>
                    <a:bodyPr/>
                    <a:lstStyle/>
                    <a:p>
                      <a:pPr algn="l" fontAlgn="b"/>
                      <a:r>
                        <a:rPr lang="en-US" sz="1400" b="1" u="none" strike="noStrike" dirty="0" smtClean="0">
                          <a:effectLst/>
                        </a:rPr>
                        <a:t>Amount </a:t>
                      </a:r>
                    </a:p>
                    <a:p>
                      <a:pPr algn="l" fontAlgn="b"/>
                      <a:r>
                        <a:rPr lang="en-US" sz="1400" b="1" u="none" strike="dblStrike" baseline="0" dirty="0" smtClean="0">
                          <a:effectLst/>
                        </a:rPr>
                        <a:t>N</a:t>
                      </a:r>
                    </a:p>
                    <a:p>
                      <a:pPr algn="l" fontAlgn="b"/>
                      <a:endParaRPr lang="en-US" sz="1400" b="1" i="0" u="none" strike="noStrike" dirty="0">
                        <a:solidFill>
                          <a:srgbClr val="000000"/>
                        </a:solidFill>
                        <a:effectLst/>
                        <a:latin typeface="Calibri"/>
                      </a:endParaRPr>
                    </a:p>
                  </a:txBody>
                  <a:tcPr marL="9263" marR="9263" marT="9263" marB="0" anchor="b"/>
                </a:tc>
                <a:tc>
                  <a:txBody>
                    <a:bodyPr/>
                    <a:lstStyle/>
                    <a:p>
                      <a:pPr algn="l" fontAlgn="b"/>
                      <a:endParaRPr lang="en-US" sz="1100" b="0" i="0" u="none" strike="noStrike">
                        <a:solidFill>
                          <a:srgbClr val="000000"/>
                        </a:solidFill>
                        <a:effectLst/>
                        <a:latin typeface="Calibri"/>
                      </a:endParaRPr>
                    </a:p>
                  </a:txBody>
                  <a:tcPr marL="9263" marR="9263" marT="9263" marB="0" anchor="b"/>
                </a:tc>
                <a:tc>
                  <a:txBody>
                    <a:bodyPr/>
                    <a:lstStyle/>
                    <a:p>
                      <a:pPr algn="l" fontAlgn="b"/>
                      <a:endParaRPr lang="en-US" sz="1100" b="0" i="0" u="none" strike="noStrike">
                        <a:solidFill>
                          <a:srgbClr val="000000"/>
                        </a:solidFill>
                        <a:effectLst/>
                        <a:latin typeface="Calibri"/>
                      </a:endParaRPr>
                    </a:p>
                  </a:txBody>
                  <a:tcPr marL="9263" marR="9263" marT="9263" marB="0" anchor="b"/>
                </a:tc>
              </a:tr>
              <a:tr h="190972">
                <a:tc>
                  <a:txBody>
                    <a:bodyPr/>
                    <a:lstStyle/>
                    <a:p>
                      <a:pPr algn="r" fontAlgn="b"/>
                      <a:r>
                        <a:rPr lang="en-US" sz="1400" u="none" strike="noStrike">
                          <a:effectLst/>
                        </a:rPr>
                        <a:t>4/3/2023</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Openig balance </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dirty="0">
                          <a:effectLst/>
                        </a:rPr>
                        <a:t>      60,000.00 </a:t>
                      </a:r>
                      <a:endParaRPr lang="en-US" sz="1400" b="0" i="0" u="none" strike="noStrike" dirty="0">
                        <a:solidFill>
                          <a:srgbClr val="000000"/>
                        </a:solidFill>
                        <a:effectLst/>
                        <a:latin typeface="Calibri"/>
                      </a:endParaRPr>
                    </a:p>
                  </a:txBody>
                  <a:tcPr marL="9263" marR="9263" marT="9263" marB="0" anchor="b"/>
                </a:tc>
                <a:tc>
                  <a:txBody>
                    <a:bodyPr/>
                    <a:lstStyle/>
                    <a:p>
                      <a:pPr algn="l" fontAlgn="b"/>
                      <a:endParaRPr lang="en-US" sz="1100" b="0" i="0" u="none" strike="noStrike">
                        <a:solidFill>
                          <a:srgbClr val="000000"/>
                        </a:solidFill>
                        <a:effectLst/>
                        <a:latin typeface="Calibri"/>
                      </a:endParaRPr>
                    </a:p>
                  </a:txBody>
                  <a:tcPr marL="9263" marR="9263" marT="9263" marB="0" anchor="b"/>
                </a:tc>
                <a:tc>
                  <a:txBody>
                    <a:bodyPr/>
                    <a:lstStyle/>
                    <a:p>
                      <a:pPr algn="l" fontAlgn="b"/>
                      <a:endParaRPr lang="en-US" sz="1100" b="0" i="0" u="none" strike="noStrike" dirty="0">
                        <a:solidFill>
                          <a:srgbClr val="000000"/>
                        </a:solidFill>
                        <a:effectLst/>
                        <a:latin typeface="Calibri"/>
                      </a:endParaRPr>
                    </a:p>
                  </a:txBody>
                  <a:tcPr marL="9263" marR="9263" marT="9263" marB="0" anchor="b"/>
                </a:tc>
              </a:tr>
              <a:tr h="190972">
                <a:tc>
                  <a:txBody>
                    <a:bodyPr/>
                    <a:lstStyle/>
                    <a:p>
                      <a:pPr algn="r" fontAlgn="b"/>
                      <a:r>
                        <a:rPr lang="en-US" sz="1400" u="none" strike="noStrike">
                          <a:effectLst/>
                        </a:rPr>
                        <a:t>4/3/2023</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Purchases of Flours</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      (2,500.00)</a:t>
                      </a:r>
                      <a:endParaRPr lang="en-US" sz="1400" b="0" i="0" u="none" strike="noStrike">
                        <a:solidFill>
                          <a:srgbClr val="000000"/>
                        </a:solidFill>
                        <a:effectLst/>
                        <a:latin typeface="Calibri"/>
                      </a:endParaRPr>
                    </a:p>
                  </a:txBody>
                  <a:tcPr marL="9263" marR="9263" marT="9263" marB="0" anchor="b"/>
                </a:tc>
                <a:tc>
                  <a:txBody>
                    <a:bodyPr/>
                    <a:lstStyle/>
                    <a:p>
                      <a:pPr algn="l" fontAlgn="b"/>
                      <a:endParaRPr lang="en-US" sz="1100" b="0" i="0" u="none" strike="noStrike">
                        <a:solidFill>
                          <a:srgbClr val="000000"/>
                        </a:solidFill>
                        <a:effectLst/>
                        <a:latin typeface="Calibri"/>
                      </a:endParaRPr>
                    </a:p>
                  </a:txBody>
                  <a:tcPr marL="9263" marR="9263" marT="9263" marB="0" anchor="b"/>
                </a:tc>
                <a:tc>
                  <a:txBody>
                    <a:bodyPr/>
                    <a:lstStyle/>
                    <a:p>
                      <a:pPr algn="l" fontAlgn="b"/>
                      <a:endParaRPr lang="en-US" sz="1100" b="0" i="0" u="none" strike="noStrike">
                        <a:solidFill>
                          <a:srgbClr val="000000"/>
                        </a:solidFill>
                        <a:effectLst/>
                        <a:latin typeface="Calibri"/>
                      </a:endParaRPr>
                    </a:p>
                  </a:txBody>
                  <a:tcPr marL="9263" marR="9263" marT="9263" marB="0" anchor="b"/>
                </a:tc>
              </a:tr>
              <a:tr h="190972">
                <a:tc>
                  <a:txBody>
                    <a:bodyPr/>
                    <a:lstStyle/>
                    <a:p>
                      <a:pPr algn="r" fontAlgn="b"/>
                      <a:r>
                        <a:rPr lang="en-US" sz="1400" u="none" strike="noStrike">
                          <a:effectLst/>
                        </a:rPr>
                        <a:t>4/3/2023</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Paid Electricity</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      (1,300.00)</a:t>
                      </a:r>
                      <a:endParaRPr lang="en-US" sz="1400" b="0" i="0" u="none" strike="noStrike">
                        <a:solidFill>
                          <a:srgbClr val="000000"/>
                        </a:solidFill>
                        <a:effectLst/>
                        <a:latin typeface="Calibri"/>
                      </a:endParaRPr>
                    </a:p>
                  </a:txBody>
                  <a:tcPr marL="9263" marR="9263" marT="9263" marB="0" anchor="b"/>
                </a:tc>
                <a:tc>
                  <a:txBody>
                    <a:bodyPr/>
                    <a:lstStyle/>
                    <a:p>
                      <a:pPr algn="l" fontAlgn="b"/>
                      <a:endParaRPr lang="en-US" sz="1100" b="0" i="0" u="none" strike="noStrike">
                        <a:solidFill>
                          <a:srgbClr val="000000"/>
                        </a:solidFill>
                        <a:effectLst/>
                        <a:latin typeface="Calibri"/>
                      </a:endParaRPr>
                    </a:p>
                  </a:txBody>
                  <a:tcPr marL="9263" marR="9263" marT="9263" marB="0" anchor="b"/>
                </a:tc>
                <a:tc>
                  <a:txBody>
                    <a:bodyPr/>
                    <a:lstStyle/>
                    <a:p>
                      <a:pPr algn="l" fontAlgn="b"/>
                      <a:endParaRPr lang="en-US" sz="1100" b="0" i="0" u="none" strike="noStrike">
                        <a:solidFill>
                          <a:srgbClr val="000000"/>
                        </a:solidFill>
                        <a:effectLst/>
                        <a:latin typeface="Calibri"/>
                      </a:endParaRPr>
                    </a:p>
                  </a:txBody>
                  <a:tcPr marL="9263" marR="9263" marT="9263" marB="0" anchor="b"/>
                </a:tc>
              </a:tr>
              <a:tr h="190972">
                <a:tc>
                  <a:txBody>
                    <a:bodyPr/>
                    <a:lstStyle/>
                    <a:p>
                      <a:pPr algn="r" fontAlgn="b"/>
                      <a:r>
                        <a:rPr lang="en-US" sz="1400" u="none" strike="noStrike">
                          <a:effectLst/>
                        </a:rPr>
                        <a:t>4/3/2023</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Daily sales </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        4,500.00 </a:t>
                      </a:r>
                      <a:endParaRPr lang="en-US" sz="1400" b="0" i="0" u="none" strike="noStrike">
                        <a:solidFill>
                          <a:srgbClr val="000000"/>
                        </a:solidFill>
                        <a:effectLst/>
                        <a:latin typeface="Calibri"/>
                      </a:endParaRPr>
                    </a:p>
                  </a:txBody>
                  <a:tcPr marL="9263" marR="9263" marT="9263" marB="0" anchor="b"/>
                </a:tc>
                <a:tc>
                  <a:txBody>
                    <a:bodyPr/>
                    <a:lstStyle/>
                    <a:p>
                      <a:pPr algn="l" fontAlgn="b"/>
                      <a:endParaRPr lang="en-US" sz="1100" b="0" i="0" u="none" strike="noStrike">
                        <a:solidFill>
                          <a:srgbClr val="000000"/>
                        </a:solidFill>
                        <a:effectLst/>
                        <a:latin typeface="Calibri"/>
                      </a:endParaRPr>
                    </a:p>
                  </a:txBody>
                  <a:tcPr marL="9263" marR="9263" marT="9263" marB="0" anchor="b"/>
                </a:tc>
                <a:tc>
                  <a:txBody>
                    <a:bodyPr/>
                    <a:lstStyle/>
                    <a:p>
                      <a:pPr algn="l" fontAlgn="b"/>
                      <a:endParaRPr lang="en-US" sz="1100" b="0" i="0" u="none" strike="noStrike">
                        <a:solidFill>
                          <a:srgbClr val="000000"/>
                        </a:solidFill>
                        <a:effectLst/>
                        <a:latin typeface="Calibri"/>
                      </a:endParaRPr>
                    </a:p>
                  </a:txBody>
                  <a:tcPr marL="9263" marR="9263" marT="9263" marB="0" anchor="b"/>
                </a:tc>
              </a:tr>
              <a:tr h="190972">
                <a:tc>
                  <a:txBody>
                    <a:bodyPr/>
                    <a:lstStyle/>
                    <a:p>
                      <a:pPr algn="r" fontAlgn="b"/>
                      <a:r>
                        <a:rPr lang="en-US" sz="1400" u="none" strike="noStrike">
                          <a:effectLst/>
                        </a:rPr>
                        <a:t>4/3/2023</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dirty="0">
                          <a:effectLst/>
                        </a:rPr>
                        <a:t>Water for the office </a:t>
                      </a:r>
                      <a:endParaRPr lang="en-US" sz="1400" b="0" i="0" u="none" strike="noStrike" dirty="0">
                        <a:solidFill>
                          <a:srgbClr val="000000"/>
                        </a:solidFill>
                        <a:effectLst/>
                        <a:latin typeface="Calibri"/>
                      </a:endParaRPr>
                    </a:p>
                  </a:txBody>
                  <a:tcPr marL="9263" marR="9263" marT="9263" marB="0" anchor="b"/>
                </a:tc>
                <a:tc>
                  <a:txBody>
                    <a:bodyPr/>
                    <a:lstStyle/>
                    <a:p>
                      <a:pPr algn="l" fontAlgn="b"/>
                      <a:r>
                        <a:rPr lang="en-US" sz="1400" u="none" strike="noStrike">
                          <a:effectLst/>
                        </a:rPr>
                        <a:t>         (250.00)</a:t>
                      </a:r>
                      <a:endParaRPr lang="en-US" sz="1400" b="0" i="0" u="none" strike="noStrike">
                        <a:solidFill>
                          <a:srgbClr val="000000"/>
                        </a:solidFill>
                        <a:effectLst/>
                        <a:latin typeface="Calibri"/>
                      </a:endParaRPr>
                    </a:p>
                  </a:txBody>
                  <a:tcPr marL="9263" marR="9263" marT="9263" marB="0" anchor="b"/>
                </a:tc>
                <a:tc>
                  <a:txBody>
                    <a:bodyPr/>
                    <a:lstStyle/>
                    <a:p>
                      <a:pPr algn="l" fontAlgn="b"/>
                      <a:endParaRPr lang="en-US" sz="1100" b="0" i="0" u="none" strike="noStrike">
                        <a:solidFill>
                          <a:srgbClr val="000000"/>
                        </a:solidFill>
                        <a:effectLst/>
                        <a:latin typeface="Calibri"/>
                      </a:endParaRPr>
                    </a:p>
                  </a:txBody>
                  <a:tcPr marL="9263" marR="9263" marT="9263" marB="0" anchor="b"/>
                </a:tc>
                <a:tc>
                  <a:txBody>
                    <a:bodyPr/>
                    <a:lstStyle/>
                    <a:p>
                      <a:pPr algn="l" fontAlgn="b"/>
                      <a:endParaRPr lang="en-US" sz="1100" b="0" i="0" u="none" strike="noStrike">
                        <a:solidFill>
                          <a:srgbClr val="000000"/>
                        </a:solidFill>
                        <a:effectLst/>
                        <a:latin typeface="Calibri"/>
                      </a:endParaRPr>
                    </a:p>
                  </a:txBody>
                  <a:tcPr marL="9263" marR="9263" marT="9263" marB="0" anchor="b"/>
                </a:tc>
              </a:tr>
              <a:tr h="190972">
                <a:tc>
                  <a:txBody>
                    <a:bodyPr/>
                    <a:lstStyle/>
                    <a:p>
                      <a:pPr algn="r" fontAlgn="b"/>
                      <a:r>
                        <a:rPr lang="en-US" sz="1400" u="none" strike="noStrike">
                          <a:effectLst/>
                        </a:rPr>
                        <a:t>4/3/2023</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Supplies -Furniture</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a:effectLst/>
                        </a:rPr>
                        <a:t>   (12,000.00)</a:t>
                      </a:r>
                      <a:endParaRPr lang="en-US" sz="1400" b="0" i="0" u="none" strike="noStrike">
                        <a:solidFill>
                          <a:srgbClr val="000000"/>
                        </a:solidFill>
                        <a:effectLst/>
                        <a:latin typeface="Calibri"/>
                      </a:endParaRPr>
                    </a:p>
                  </a:txBody>
                  <a:tcPr marL="9263" marR="9263" marT="9263" marB="0" anchor="b"/>
                </a:tc>
                <a:tc>
                  <a:txBody>
                    <a:bodyPr/>
                    <a:lstStyle/>
                    <a:p>
                      <a:pPr algn="l" fontAlgn="b"/>
                      <a:endParaRPr lang="en-US" sz="1100" b="0" i="0" u="none" strike="noStrike">
                        <a:solidFill>
                          <a:srgbClr val="000000"/>
                        </a:solidFill>
                        <a:effectLst/>
                        <a:latin typeface="Calibri"/>
                      </a:endParaRPr>
                    </a:p>
                  </a:txBody>
                  <a:tcPr marL="9263" marR="9263" marT="9263" marB="0" anchor="b"/>
                </a:tc>
                <a:tc>
                  <a:txBody>
                    <a:bodyPr/>
                    <a:lstStyle/>
                    <a:p>
                      <a:pPr algn="l" fontAlgn="b"/>
                      <a:endParaRPr lang="en-US" sz="1100" b="0" i="0" u="none" strike="noStrike">
                        <a:solidFill>
                          <a:srgbClr val="000000"/>
                        </a:solidFill>
                        <a:effectLst/>
                        <a:latin typeface="Calibri"/>
                      </a:endParaRPr>
                    </a:p>
                  </a:txBody>
                  <a:tcPr marL="9263" marR="9263" marT="9263" marB="0" anchor="b"/>
                </a:tc>
              </a:tr>
              <a:tr h="190972">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263" marR="9263" marT="9263" marB="0" anchor="b"/>
                </a:tc>
                <a:tc>
                  <a:txBody>
                    <a:bodyPr/>
                    <a:lstStyle/>
                    <a:p>
                      <a:pPr algn="l" fontAlgn="b"/>
                      <a:r>
                        <a:rPr lang="en-US" sz="1400" u="none" strike="noStrike" dirty="0">
                          <a:effectLst/>
                        </a:rPr>
                        <a:t>Closing Balance </a:t>
                      </a:r>
                      <a:endParaRPr lang="en-US" sz="1400" b="0" i="0" u="none" strike="noStrike" dirty="0">
                        <a:solidFill>
                          <a:srgbClr val="000000"/>
                        </a:solidFill>
                        <a:effectLst/>
                        <a:latin typeface="Calibri"/>
                      </a:endParaRPr>
                    </a:p>
                  </a:txBody>
                  <a:tcPr marL="9263" marR="9263" marT="9263" marB="0" anchor="b"/>
                </a:tc>
                <a:tc>
                  <a:txBody>
                    <a:bodyPr/>
                    <a:lstStyle/>
                    <a:p>
                      <a:pPr algn="l" fontAlgn="b"/>
                      <a:r>
                        <a:rPr lang="en-US" sz="1400" u="none" strike="noStrike" dirty="0">
                          <a:effectLst/>
                        </a:rPr>
                        <a:t>      48,450.00 </a:t>
                      </a:r>
                      <a:endParaRPr lang="en-US" sz="1400" b="1" i="0" u="none" strike="noStrike" dirty="0">
                        <a:solidFill>
                          <a:srgbClr val="000000"/>
                        </a:solidFill>
                        <a:effectLst/>
                        <a:latin typeface="Calibri"/>
                      </a:endParaRPr>
                    </a:p>
                  </a:txBody>
                  <a:tcPr marL="9263" marR="9263" marT="9263" marB="0" anchor="b"/>
                </a:tc>
                <a:tc>
                  <a:txBody>
                    <a:bodyPr/>
                    <a:lstStyle/>
                    <a:p>
                      <a:pPr algn="l" fontAlgn="b"/>
                      <a:endParaRPr lang="en-US" sz="1100" b="0" i="0" u="none" strike="noStrike">
                        <a:solidFill>
                          <a:srgbClr val="000000"/>
                        </a:solidFill>
                        <a:effectLst/>
                        <a:latin typeface="Calibri"/>
                      </a:endParaRPr>
                    </a:p>
                  </a:txBody>
                  <a:tcPr marL="9263" marR="9263" marT="9263" marB="0" anchor="b"/>
                </a:tc>
                <a:tc>
                  <a:txBody>
                    <a:bodyPr/>
                    <a:lstStyle/>
                    <a:p>
                      <a:pPr algn="l" fontAlgn="b"/>
                      <a:endParaRPr lang="en-US" sz="1100" b="0" i="0" u="none" strike="noStrike" dirty="0">
                        <a:solidFill>
                          <a:srgbClr val="000000"/>
                        </a:solidFill>
                        <a:effectLst/>
                        <a:latin typeface="Calibri"/>
                      </a:endParaRPr>
                    </a:p>
                  </a:txBody>
                  <a:tcPr marL="9263" marR="9263" marT="9263" marB="0" anchor="b"/>
                </a:tc>
              </a:tr>
            </a:tbl>
          </a:graphicData>
        </a:graphic>
      </p:graphicFrame>
    </p:spTree>
    <p:extLst>
      <p:ext uri="{BB962C8B-B14F-4D97-AF65-F5344CB8AC3E}">
        <p14:creationId xmlns:p14="http://schemas.microsoft.com/office/powerpoint/2010/main" val="1103790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458200" cy="4525963"/>
          </a:xfrm>
        </p:spPr>
        <p:txBody>
          <a:bodyPr/>
          <a:lstStyle/>
          <a:p>
            <a:r>
              <a:rPr lang="en-US" sz="1800" b="1" dirty="0"/>
              <a:t>the Double entry </a:t>
            </a:r>
            <a:r>
              <a:rPr lang="en-US" sz="1800" dirty="0"/>
              <a:t>system </a:t>
            </a:r>
            <a:r>
              <a:rPr lang="en-US" sz="1800" dirty="0" smtClean="0"/>
              <a:t>is a </a:t>
            </a:r>
            <a:r>
              <a:rPr lang="en-US" sz="1800" dirty="0"/>
              <a:t>method of bookkeeping that recognizes both sides of a business transaction by debiting the amount of the transaction to one account and crediting it to another account so the total debits equal the total </a:t>
            </a:r>
            <a:r>
              <a:rPr lang="en-US" sz="1800" dirty="0" smtClean="0"/>
              <a:t>credits</a:t>
            </a:r>
          </a:p>
          <a:p>
            <a:endParaRPr lang="en-US" sz="1800" dirty="0" smtClean="0"/>
          </a:p>
          <a:p>
            <a:pPr marL="109728" indent="0">
              <a:buNone/>
            </a:pPr>
            <a:r>
              <a:rPr lang="en-US" sz="1800" dirty="0" smtClean="0"/>
              <a:t>Golden Rule </a:t>
            </a:r>
            <a:r>
              <a:rPr lang="en-US" sz="1800" dirty="0"/>
              <a:t>of </a:t>
            </a:r>
            <a:r>
              <a:rPr lang="en-US" sz="1800" dirty="0" smtClean="0"/>
              <a:t>Accounting</a:t>
            </a:r>
            <a:r>
              <a:rPr lang="en-US" sz="1800" dirty="0"/>
              <a:t>: </a:t>
            </a:r>
            <a:r>
              <a:rPr lang="en-US" sz="1800" b="1" dirty="0"/>
              <a:t>Debit the receiver and credit the giver</a:t>
            </a:r>
            <a:r>
              <a:rPr lang="en-US" sz="1800" dirty="0"/>
              <a:t>. Debit what comes in and credit what goes out. Debit expenses and losses, </a:t>
            </a:r>
            <a:r>
              <a:rPr lang="en-US" sz="1800" dirty="0" smtClean="0"/>
              <a:t>Credit </a:t>
            </a:r>
            <a:r>
              <a:rPr lang="en-US" sz="1800" dirty="0"/>
              <a:t>income and gains</a:t>
            </a:r>
            <a:r>
              <a:rPr lang="en-US" sz="1800" dirty="0" smtClean="0"/>
              <a:t>.</a:t>
            </a:r>
          </a:p>
          <a:p>
            <a:pPr marL="109728" indent="0">
              <a:buNone/>
            </a:pPr>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endParaRPr lang="en-US" sz="2000" dirty="0"/>
          </a:p>
          <a:p>
            <a:endParaRPr lang="en-US" dirty="0"/>
          </a:p>
        </p:txBody>
      </p:sp>
      <p:sp>
        <p:nvSpPr>
          <p:cNvPr id="3" name="Footer Placeholder 2"/>
          <p:cNvSpPr>
            <a:spLocks noGrp="1"/>
          </p:cNvSpPr>
          <p:nvPr>
            <p:ph type="ftr" sz="quarter" idx="11"/>
          </p:nvPr>
        </p:nvSpPr>
        <p:spPr>
          <a:xfrm>
            <a:off x="4380072" y="6407944"/>
            <a:ext cx="3163728" cy="365125"/>
          </a:xfrm>
        </p:spPr>
        <p:txBody>
          <a:bodyPr/>
          <a:lstStyle/>
          <a:p>
            <a:r>
              <a:rPr lang="en-US" b="1" i="1" dirty="0">
                <a:solidFill>
                  <a:srgbClr val="002060"/>
                </a:solidFill>
              </a:rPr>
              <a:t>QSM Training and Consulting Limited </a:t>
            </a:r>
          </a:p>
        </p:txBody>
      </p:sp>
      <p:sp>
        <p:nvSpPr>
          <p:cNvPr id="4" name="Title 3"/>
          <p:cNvSpPr>
            <a:spLocks noGrp="1"/>
          </p:cNvSpPr>
          <p:nvPr>
            <p:ph type="title"/>
          </p:nvPr>
        </p:nvSpPr>
        <p:spPr>
          <a:xfrm>
            <a:off x="190500" y="101457"/>
            <a:ext cx="8839200" cy="944562"/>
          </a:xfrm>
        </p:spPr>
        <p:txBody>
          <a:bodyPr>
            <a:noAutofit/>
          </a:bodyPr>
          <a:lstStyle/>
          <a:p>
            <a:pPr algn="just"/>
            <a:r>
              <a:rPr lang="en-US" sz="2000" dirty="0">
                <a:solidFill>
                  <a:srgbClr val="FF0000"/>
                </a:solidFill>
              </a:rPr>
              <a:t>What is a Single Entry and Double Entry system </a:t>
            </a:r>
            <a:r>
              <a:rPr lang="en-US" sz="2000" dirty="0" smtClean="0">
                <a:solidFill>
                  <a:srgbClr val="FF0000"/>
                </a:solidFill>
              </a:rPr>
              <a:t>of bookkeeping../2</a:t>
            </a:r>
            <a:endParaRPr lang="en-US" sz="1800" dirty="0">
              <a:solidFill>
                <a:srgbClr val="FF0000"/>
              </a:solidFill>
            </a:endParaRPr>
          </a:p>
        </p:txBody>
      </p:sp>
      <p:sp>
        <p:nvSpPr>
          <p:cNvPr id="6" name="Rounded Rectangle 5"/>
          <p:cNvSpPr/>
          <p:nvPr/>
        </p:nvSpPr>
        <p:spPr>
          <a:xfrm>
            <a:off x="3429000" y="3893127"/>
            <a:ext cx="2362200" cy="609600"/>
          </a:xfrm>
          <a:prstGeom prst="roundRect">
            <a:avLst/>
          </a:prstGeom>
          <a:solidFill>
            <a:schemeClr val="bg2">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Double Entry System </a:t>
            </a:r>
            <a:endParaRPr lang="en-US" sz="1600" b="1" dirty="0"/>
          </a:p>
        </p:txBody>
      </p:sp>
      <p:sp>
        <p:nvSpPr>
          <p:cNvPr id="7" name="Rounded Rectangle 6"/>
          <p:cNvSpPr/>
          <p:nvPr/>
        </p:nvSpPr>
        <p:spPr>
          <a:xfrm>
            <a:off x="1219200" y="5105400"/>
            <a:ext cx="2362200" cy="609600"/>
          </a:xfrm>
          <a:prstGeom prst="roundRect">
            <a:avLst/>
          </a:prstGeom>
          <a:solidFill>
            <a:schemeClr val="bg2">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Debit ( Receiver)</a:t>
            </a:r>
            <a:endParaRPr lang="en-US" sz="1600" b="1" dirty="0"/>
          </a:p>
        </p:txBody>
      </p:sp>
      <p:sp>
        <p:nvSpPr>
          <p:cNvPr id="8" name="Rounded Rectangle 7"/>
          <p:cNvSpPr/>
          <p:nvPr/>
        </p:nvSpPr>
        <p:spPr>
          <a:xfrm>
            <a:off x="5943600" y="5257800"/>
            <a:ext cx="2362200" cy="609600"/>
          </a:xfrm>
          <a:prstGeom prst="roundRect">
            <a:avLst/>
          </a:prstGeom>
          <a:solidFill>
            <a:schemeClr val="bg2">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smtClean="0"/>
              <a:t>Credit ( Giver)</a:t>
            </a:r>
            <a:endParaRPr lang="en-US" sz="1600" b="1" dirty="0"/>
          </a:p>
        </p:txBody>
      </p:sp>
      <p:cxnSp>
        <p:nvCxnSpPr>
          <p:cNvPr id="15" name="Straight Connector 14"/>
          <p:cNvCxnSpPr/>
          <p:nvPr/>
        </p:nvCxnSpPr>
        <p:spPr>
          <a:xfrm>
            <a:off x="4610100" y="4495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51418" y="51054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495800" y="5105400"/>
            <a:ext cx="1655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3581400" y="5105400"/>
            <a:ext cx="9213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990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13830763"/>
              </p:ext>
            </p:extLst>
          </p:nvPr>
        </p:nvGraphicFramePr>
        <p:xfrm>
          <a:off x="0" y="1143000"/>
          <a:ext cx="9144000" cy="4762500"/>
        </p:xfrm>
        <a:graphic>
          <a:graphicData uri="http://schemas.openxmlformats.org/drawingml/2006/table">
            <a:tbl>
              <a:tblPr>
                <a:tableStyleId>{5C22544A-7EE6-4342-B048-85BDC9FD1C3A}</a:tableStyleId>
              </a:tblPr>
              <a:tblGrid>
                <a:gridCol w="3998662"/>
                <a:gridCol w="2763782"/>
                <a:gridCol w="2381556"/>
              </a:tblGrid>
              <a:tr h="304800">
                <a:tc gridSpan="3">
                  <a:txBody>
                    <a:bodyPr/>
                    <a:lstStyle/>
                    <a:p>
                      <a:pPr algn="ctr" fontAlgn="b"/>
                      <a:r>
                        <a:rPr lang="en-US" sz="1400" b="1" u="none" strike="noStrike" dirty="0">
                          <a:effectLst/>
                        </a:rPr>
                        <a:t>Double Entry </a:t>
                      </a:r>
                      <a:r>
                        <a:rPr lang="en-US" sz="1400" b="1" u="none" strike="noStrike" dirty="0" smtClean="0">
                          <a:effectLst/>
                        </a:rPr>
                        <a:t>system </a:t>
                      </a:r>
                      <a:r>
                        <a:rPr lang="en-US" sz="1400" b="1" u="none" strike="noStrike" dirty="0">
                          <a:effectLst/>
                        </a:rPr>
                        <a:t>of Bookkeeping </a:t>
                      </a:r>
                      <a:endParaRPr lang="en-US" sz="1400" b="1"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r>
              <a:tr h="0">
                <a:tc>
                  <a:txBody>
                    <a:bodyPr/>
                    <a:lstStyle/>
                    <a:p>
                      <a:pPr algn="ctr" fontAlgn="b"/>
                      <a:r>
                        <a:rPr lang="en-US" sz="1400" b="1" u="none" strike="noStrike" dirty="0" smtClean="0">
                          <a:effectLst/>
                        </a:rPr>
                        <a:t>Examples</a:t>
                      </a:r>
                      <a:r>
                        <a:rPr lang="en-US" sz="1400" b="1" u="none" strike="noStrike" dirty="0">
                          <a:effectLst/>
                        </a:rPr>
                        <a:t>:</a:t>
                      </a:r>
                      <a:endParaRPr lang="en-US" sz="1400" b="1" i="0" u="none" strike="noStrike" dirty="0">
                        <a:solidFill>
                          <a:srgbClr val="000000"/>
                        </a:solidFill>
                        <a:effectLst/>
                        <a:latin typeface="Calibri"/>
                      </a:endParaRPr>
                    </a:p>
                  </a:txBody>
                  <a:tcPr marL="9525" marR="9525" marT="9525" marB="0" anchor="b"/>
                </a:tc>
                <a:tc>
                  <a:txBody>
                    <a:bodyPr/>
                    <a:lstStyle/>
                    <a:p>
                      <a:pPr algn="ctr" fontAlgn="b"/>
                      <a:endParaRPr lang="en-US" sz="1400" b="1" i="0" u="none" strike="noStrike" dirty="0">
                        <a:solidFill>
                          <a:srgbClr val="000000"/>
                        </a:solidFill>
                        <a:effectLst/>
                        <a:latin typeface="Calibri"/>
                      </a:endParaRPr>
                    </a:p>
                  </a:txBody>
                  <a:tcPr marL="9525" marR="9525" marT="9525" marB="0" anchor="b"/>
                </a:tc>
                <a:tc>
                  <a:txBody>
                    <a:bodyPr/>
                    <a:lstStyle/>
                    <a:p>
                      <a:pPr algn="ctr" fontAlgn="b"/>
                      <a:endParaRPr lang="en-US" sz="1400" b="1" i="0" u="none" strike="noStrike">
                        <a:solidFill>
                          <a:srgbClr val="000000"/>
                        </a:solidFill>
                        <a:effectLst/>
                        <a:latin typeface="Calibri"/>
                      </a:endParaRPr>
                    </a:p>
                  </a:txBody>
                  <a:tcPr marL="9525" marR="9525" marT="9525" marB="0" anchor="b"/>
                </a:tc>
              </a:tr>
              <a:tr h="217714">
                <a:tc gridSpan="3">
                  <a:txBody>
                    <a:bodyPr/>
                    <a:lstStyle/>
                    <a:p>
                      <a:pPr algn="ctr" fontAlgn="b"/>
                      <a:r>
                        <a:rPr lang="en-US" sz="1400" b="1" u="none" strike="noStrike" dirty="0">
                          <a:effectLst/>
                        </a:rPr>
                        <a:t>Cash purchase of Computer for </a:t>
                      </a:r>
                      <a:r>
                        <a:rPr lang="en-US" sz="1400" b="1" u="none" strike="dblStrike" baseline="0" dirty="0">
                          <a:effectLst/>
                        </a:rPr>
                        <a:t>N</a:t>
                      </a:r>
                      <a:r>
                        <a:rPr lang="en-US" sz="1400" b="1" u="none" strike="noStrike" dirty="0">
                          <a:effectLst/>
                        </a:rPr>
                        <a:t>60,000</a:t>
                      </a:r>
                      <a:endParaRPr lang="en-US" sz="1400" b="1"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r>
              <a:tr h="217714">
                <a:tc>
                  <a:txBody>
                    <a:bodyPr/>
                    <a:lstStyle/>
                    <a:p>
                      <a:pPr algn="l" fontAlgn="b"/>
                      <a:r>
                        <a:rPr lang="en-US" sz="1400" b="1" u="none" strike="noStrike">
                          <a:effectLst/>
                        </a:rPr>
                        <a:t>Account </a:t>
                      </a:r>
                      <a:endParaRPr lang="en-US" sz="1400" b="1" i="0" u="none" strike="noStrike">
                        <a:solidFill>
                          <a:srgbClr val="000000"/>
                        </a:solidFill>
                        <a:effectLst/>
                        <a:latin typeface="Calibri"/>
                      </a:endParaRPr>
                    </a:p>
                  </a:txBody>
                  <a:tcPr marL="9525" marR="9525" marT="9525" marB="0" anchor="b"/>
                </a:tc>
                <a:tc>
                  <a:txBody>
                    <a:bodyPr/>
                    <a:lstStyle/>
                    <a:p>
                      <a:pPr algn="l" fontAlgn="b"/>
                      <a:r>
                        <a:rPr lang="en-US" sz="1400" b="1" u="none" strike="noStrike">
                          <a:effectLst/>
                        </a:rPr>
                        <a:t>Debit</a:t>
                      </a:r>
                      <a:endParaRPr lang="en-US" sz="1400" b="1" i="0" u="none" strike="noStrike">
                        <a:solidFill>
                          <a:srgbClr val="000000"/>
                        </a:solidFill>
                        <a:effectLst/>
                        <a:latin typeface="Calibri"/>
                      </a:endParaRPr>
                    </a:p>
                  </a:txBody>
                  <a:tcPr marL="9525" marR="9525" marT="9525" marB="0" anchor="b"/>
                </a:tc>
                <a:tc>
                  <a:txBody>
                    <a:bodyPr/>
                    <a:lstStyle/>
                    <a:p>
                      <a:pPr algn="l" fontAlgn="b"/>
                      <a:r>
                        <a:rPr lang="en-US" sz="1400" b="1" u="none" strike="noStrike" dirty="0">
                          <a:effectLst/>
                        </a:rPr>
                        <a:t>Credit</a:t>
                      </a:r>
                      <a:endParaRPr lang="en-US" sz="1400" b="1" i="0" u="none" strike="noStrike" dirty="0">
                        <a:solidFill>
                          <a:srgbClr val="000000"/>
                        </a:solidFill>
                        <a:effectLst/>
                        <a:latin typeface="Calibri"/>
                      </a:endParaRPr>
                    </a:p>
                  </a:txBody>
                  <a:tcPr marL="9525" marR="9525" marT="9525" marB="0" anchor="b"/>
                </a:tc>
              </a:tr>
              <a:tr h="217714">
                <a:tc>
                  <a:txBody>
                    <a:bodyPr/>
                    <a:lstStyle/>
                    <a:p>
                      <a:pPr algn="l" fontAlgn="b"/>
                      <a:r>
                        <a:rPr lang="en-US" sz="1400" u="none" strike="noStrike" dirty="0">
                          <a:effectLst/>
                        </a:rPr>
                        <a:t>Cash </a:t>
                      </a:r>
                      <a:endParaRPr lang="en-US" sz="1400" b="0" i="0" u="none" strike="noStrike" dirty="0">
                        <a:solidFill>
                          <a:srgbClr val="000000"/>
                        </a:solidFill>
                        <a:effectLst/>
                        <a:latin typeface="Calibri"/>
                      </a:endParaRPr>
                    </a:p>
                  </a:txBody>
                  <a:tcPr marL="9525" marR="9525" marT="9525" marB="0" anchor="b"/>
                </a:tc>
                <a:tc>
                  <a:txBody>
                    <a:bodyPr/>
                    <a:lstStyle/>
                    <a:p>
                      <a:pPr algn="l" fontAlgn="b"/>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b="1" u="none" strike="dblStrike" baseline="0" dirty="0" smtClean="0">
                          <a:effectLst/>
                        </a:rPr>
                        <a:t>N</a:t>
                      </a:r>
                      <a:r>
                        <a:rPr lang="en-US" sz="1400" u="none" strike="noStrike" dirty="0" smtClean="0">
                          <a:effectLst/>
                        </a:rPr>
                        <a:t>60,000</a:t>
                      </a:r>
                      <a:endParaRPr lang="en-US" sz="1400" b="0" i="0" u="none" strike="noStrike" dirty="0">
                        <a:solidFill>
                          <a:srgbClr val="000000"/>
                        </a:solidFill>
                        <a:effectLst/>
                        <a:latin typeface="Calibri"/>
                      </a:endParaRPr>
                    </a:p>
                  </a:txBody>
                  <a:tcPr marL="9525" marR="9525" marT="9525" marB="0" anchor="b"/>
                </a:tc>
              </a:tr>
              <a:tr h="217714">
                <a:tc>
                  <a:txBody>
                    <a:bodyPr/>
                    <a:lstStyle/>
                    <a:p>
                      <a:pPr algn="l" fontAlgn="b"/>
                      <a:r>
                        <a:rPr lang="en-US" sz="1400" u="none" strike="noStrike" dirty="0">
                          <a:effectLst/>
                        </a:rPr>
                        <a:t>Computer </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b="1" u="none" strike="dblStrike" baseline="0" dirty="0" smtClean="0">
                          <a:effectLst/>
                        </a:rPr>
                        <a:t>N</a:t>
                      </a:r>
                      <a:r>
                        <a:rPr lang="en-US" sz="1400" u="none" strike="noStrike" dirty="0" smtClean="0">
                          <a:effectLst/>
                        </a:rPr>
                        <a:t>60,000</a:t>
                      </a:r>
                      <a:endParaRPr lang="en-US" sz="1400" b="0" i="0" u="none" strike="noStrike" dirty="0">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r>
              <a:tr h="217714">
                <a:tc>
                  <a:txBody>
                    <a:bodyPr/>
                    <a:lstStyle/>
                    <a:p>
                      <a:pPr algn="l" fontAlgn="b"/>
                      <a:endParaRPr lang="en-US" sz="1400" b="0" i="0" u="none" strike="noStrike" dirty="0">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r>
              <a:tr h="217714">
                <a:tc gridSpan="3">
                  <a:txBody>
                    <a:bodyPr/>
                    <a:lstStyle/>
                    <a:p>
                      <a:pPr algn="ctr" fontAlgn="b"/>
                      <a:r>
                        <a:rPr lang="en-US" sz="1400" b="1" u="none" strike="noStrike" dirty="0">
                          <a:effectLst/>
                        </a:rPr>
                        <a:t>Cash purchased of flour of </a:t>
                      </a:r>
                      <a:r>
                        <a:rPr lang="en-US" sz="1400" b="1" u="none" strike="dblStrike" baseline="0" dirty="0" smtClean="0">
                          <a:effectLst/>
                        </a:rPr>
                        <a:t>N</a:t>
                      </a:r>
                      <a:r>
                        <a:rPr lang="en-US" sz="1400" b="1" u="none" strike="noStrike" dirty="0" smtClean="0">
                          <a:effectLst/>
                        </a:rPr>
                        <a:t>30,000</a:t>
                      </a:r>
                      <a:endParaRPr lang="en-US" sz="1400" b="1"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r>
              <a:tr h="217714">
                <a:tc>
                  <a:txBody>
                    <a:bodyPr/>
                    <a:lstStyle/>
                    <a:p>
                      <a:pPr algn="l" fontAlgn="b"/>
                      <a:r>
                        <a:rPr lang="en-US" sz="1400" b="1" u="none" strike="noStrike">
                          <a:effectLst/>
                        </a:rPr>
                        <a:t>Account </a:t>
                      </a:r>
                      <a:endParaRPr lang="en-US" sz="1400" b="1" i="0" u="none" strike="noStrike">
                        <a:solidFill>
                          <a:srgbClr val="000000"/>
                        </a:solidFill>
                        <a:effectLst/>
                        <a:latin typeface="Calibri"/>
                      </a:endParaRPr>
                    </a:p>
                  </a:txBody>
                  <a:tcPr marL="9525" marR="9525" marT="9525" marB="0" anchor="b"/>
                </a:tc>
                <a:tc>
                  <a:txBody>
                    <a:bodyPr/>
                    <a:lstStyle/>
                    <a:p>
                      <a:pPr algn="l" fontAlgn="b"/>
                      <a:r>
                        <a:rPr lang="en-US" sz="1400" b="1" u="none" strike="noStrike" dirty="0">
                          <a:effectLst/>
                        </a:rPr>
                        <a:t>Debit</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b="1" u="none" strike="noStrike" dirty="0">
                          <a:effectLst/>
                        </a:rPr>
                        <a:t>Credit</a:t>
                      </a:r>
                      <a:endParaRPr lang="en-US" sz="1400" b="1" i="0" u="none" strike="noStrike" dirty="0">
                        <a:solidFill>
                          <a:srgbClr val="000000"/>
                        </a:solidFill>
                        <a:effectLst/>
                        <a:latin typeface="Calibri"/>
                      </a:endParaRPr>
                    </a:p>
                  </a:txBody>
                  <a:tcPr marL="9525" marR="9525" marT="9525" marB="0" anchor="b"/>
                </a:tc>
              </a:tr>
              <a:tr h="217714">
                <a:tc>
                  <a:txBody>
                    <a:bodyPr/>
                    <a:lstStyle/>
                    <a:p>
                      <a:pPr algn="l" fontAlgn="b"/>
                      <a:r>
                        <a:rPr lang="en-US" sz="1400" u="none" strike="noStrike" dirty="0">
                          <a:effectLst/>
                        </a:rPr>
                        <a:t>Cash </a:t>
                      </a:r>
                      <a:endParaRPr lang="en-US" sz="1400" b="0" i="0" u="none" strike="noStrike" dirty="0">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b="1" u="none" strike="dblStrike" baseline="0" dirty="0" smtClean="0">
                          <a:effectLst/>
                        </a:rPr>
                        <a:t>N</a:t>
                      </a:r>
                      <a:r>
                        <a:rPr lang="en-US" sz="1400" u="none" strike="noStrike" dirty="0" smtClean="0">
                          <a:effectLst/>
                        </a:rPr>
                        <a:t>30,000</a:t>
                      </a:r>
                      <a:endParaRPr lang="en-US" sz="1400" b="0" i="0" u="none" strike="noStrike" dirty="0">
                        <a:solidFill>
                          <a:srgbClr val="000000"/>
                        </a:solidFill>
                        <a:effectLst/>
                        <a:latin typeface="Calibri"/>
                      </a:endParaRPr>
                    </a:p>
                  </a:txBody>
                  <a:tcPr marL="9525" marR="9525" marT="9525" marB="0" anchor="b"/>
                </a:tc>
              </a:tr>
              <a:tr h="217714">
                <a:tc>
                  <a:txBody>
                    <a:bodyPr/>
                    <a:lstStyle/>
                    <a:p>
                      <a:pPr algn="l" fontAlgn="b"/>
                      <a:r>
                        <a:rPr lang="en-US" sz="1400" u="none" strike="noStrike" dirty="0">
                          <a:effectLst/>
                        </a:rPr>
                        <a:t>Flour / Inventory</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b="1" u="none" strike="dblStrike" baseline="0" dirty="0" smtClean="0">
                          <a:effectLst/>
                        </a:rPr>
                        <a:t>N</a:t>
                      </a:r>
                      <a:r>
                        <a:rPr lang="en-US" sz="1400" u="none" strike="noStrike" dirty="0" smtClean="0">
                          <a:effectLst/>
                        </a:rPr>
                        <a:t>30,000</a:t>
                      </a:r>
                      <a:endParaRPr lang="en-US" sz="1400" b="0" i="0" u="none" strike="noStrike" dirty="0">
                        <a:solidFill>
                          <a:srgbClr val="000000"/>
                        </a:solidFill>
                        <a:effectLst/>
                        <a:latin typeface="Calibri"/>
                      </a:endParaRPr>
                    </a:p>
                  </a:txBody>
                  <a:tcPr marL="9525" marR="9525" marT="9525" marB="0" anchor="b"/>
                </a:tc>
                <a:tc>
                  <a:txBody>
                    <a:bodyPr/>
                    <a:lstStyle/>
                    <a:p>
                      <a:pPr algn="l" fontAlgn="b"/>
                      <a:endParaRPr lang="en-US" sz="1400" b="0" i="0" u="none" strike="noStrike" dirty="0">
                        <a:solidFill>
                          <a:srgbClr val="000000"/>
                        </a:solidFill>
                        <a:effectLst/>
                        <a:latin typeface="Calibri"/>
                      </a:endParaRPr>
                    </a:p>
                  </a:txBody>
                  <a:tcPr marL="9525" marR="9525" marT="9525" marB="0" anchor="b"/>
                </a:tc>
              </a:tr>
              <a:tr h="217714">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r>
              <a:tr h="217714">
                <a:tc gridSpan="3">
                  <a:txBody>
                    <a:bodyPr/>
                    <a:lstStyle/>
                    <a:p>
                      <a:pPr algn="ctr" fontAlgn="b"/>
                      <a:r>
                        <a:rPr lang="en-US" sz="1400" b="1" u="none" strike="noStrike" dirty="0">
                          <a:effectLst/>
                        </a:rPr>
                        <a:t>Sales to Customer of </a:t>
                      </a:r>
                      <a:r>
                        <a:rPr lang="en-US" sz="1400" b="1" u="none" strike="dblStrike" baseline="0" dirty="0" smtClean="0">
                          <a:effectLst/>
                        </a:rPr>
                        <a:t>N</a:t>
                      </a:r>
                      <a:r>
                        <a:rPr lang="en-US" sz="1400" b="1" u="none" strike="noStrike" dirty="0" smtClean="0">
                          <a:effectLst/>
                        </a:rPr>
                        <a:t>45,000</a:t>
                      </a:r>
                      <a:endParaRPr lang="en-US" sz="1400" b="1"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r>
              <a:tr h="217714">
                <a:tc>
                  <a:txBody>
                    <a:bodyPr/>
                    <a:lstStyle/>
                    <a:p>
                      <a:pPr algn="l" fontAlgn="b"/>
                      <a:r>
                        <a:rPr lang="en-US" sz="1400" b="1" u="none" strike="noStrike">
                          <a:effectLst/>
                        </a:rPr>
                        <a:t>Account </a:t>
                      </a:r>
                      <a:endParaRPr lang="en-US" sz="1400" b="1" i="0" u="none" strike="noStrike">
                        <a:solidFill>
                          <a:srgbClr val="000000"/>
                        </a:solidFill>
                        <a:effectLst/>
                        <a:latin typeface="Calibri"/>
                      </a:endParaRPr>
                    </a:p>
                  </a:txBody>
                  <a:tcPr marL="9525" marR="9525" marT="9525" marB="0" anchor="b"/>
                </a:tc>
                <a:tc>
                  <a:txBody>
                    <a:bodyPr/>
                    <a:lstStyle/>
                    <a:p>
                      <a:pPr algn="l" fontAlgn="b"/>
                      <a:r>
                        <a:rPr lang="en-US" sz="1400" b="1" u="none" strike="noStrike" dirty="0">
                          <a:effectLst/>
                        </a:rPr>
                        <a:t>Debit</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b="1" u="none" strike="noStrike" dirty="0">
                          <a:effectLst/>
                        </a:rPr>
                        <a:t>Credit</a:t>
                      </a:r>
                      <a:endParaRPr lang="en-US" sz="1400" b="1" i="0" u="none" strike="noStrike" dirty="0">
                        <a:solidFill>
                          <a:srgbClr val="000000"/>
                        </a:solidFill>
                        <a:effectLst/>
                        <a:latin typeface="Calibri"/>
                      </a:endParaRPr>
                    </a:p>
                  </a:txBody>
                  <a:tcPr marL="9525" marR="9525" marT="9525" marB="0" anchor="b"/>
                </a:tc>
              </a:tr>
              <a:tr h="217714">
                <a:tc>
                  <a:txBody>
                    <a:bodyPr/>
                    <a:lstStyle/>
                    <a:p>
                      <a:pPr algn="l" fontAlgn="b"/>
                      <a:r>
                        <a:rPr lang="en-US" sz="1400" u="none" strike="noStrike">
                          <a:effectLst/>
                        </a:rPr>
                        <a:t>Account Receivable</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b="1" u="none" strike="dblStrike" baseline="0" dirty="0" smtClean="0">
                          <a:effectLst/>
                        </a:rPr>
                        <a:t>N</a:t>
                      </a:r>
                      <a:r>
                        <a:rPr lang="en-US" sz="1400" u="none" strike="noStrike" dirty="0" smtClean="0">
                          <a:effectLst/>
                        </a:rPr>
                        <a:t>45,000</a:t>
                      </a:r>
                      <a:endParaRPr lang="en-US" sz="1400" b="0" i="0" u="none" strike="noStrike" dirty="0">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r>
              <a:tr h="217714">
                <a:tc>
                  <a:txBody>
                    <a:bodyPr/>
                    <a:lstStyle/>
                    <a:p>
                      <a:pPr algn="l" fontAlgn="b"/>
                      <a:r>
                        <a:rPr lang="en-US" sz="1400" u="none" strike="noStrike" dirty="0">
                          <a:effectLst/>
                        </a:rPr>
                        <a:t>Income</a:t>
                      </a:r>
                      <a:endParaRPr lang="en-US" sz="1400" b="0" i="0" u="none" strike="noStrike" dirty="0">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b="1" u="none" strike="dblStrike" baseline="0" dirty="0" smtClean="0">
                          <a:effectLst/>
                        </a:rPr>
                        <a:t>N</a:t>
                      </a:r>
                      <a:r>
                        <a:rPr lang="en-US" sz="1400" u="none" strike="noStrike" dirty="0" smtClean="0">
                          <a:effectLst/>
                        </a:rPr>
                        <a:t>45,000</a:t>
                      </a:r>
                      <a:endParaRPr lang="en-US" sz="1400" b="0" i="0" u="none" strike="noStrike" dirty="0">
                        <a:solidFill>
                          <a:srgbClr val="000000"/>
                        </a:solidFill>
                        <a:effectLst/>
                        <a:latin typeface="Calibri"/>
                      </a:endParaRPr>
                    </a:p>
                  </a:txBody>
                  <a:tcPr marL="9525" marR="9525" marT="9525" marB="0" anchor="b"/>
                </a:tc>
              </a:tr>
              <a:tr h="217714">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r>
              <a:tr h="217714">
                <a:tc gridSpan="3">
                  <a:txBody>
                    <a:bodyPr/>
                    <a:lstStyle/>
                    <a:p>
                      <a:pPr algn="ctr" fontAlgn="b"/>
                      <a:r>
                        <a:rPr lang="en-US" sz="1400" b="1" u="none" strike="noStrike" dirty="0">
                          <a:effectLst/>
                        </a:rPr>
                        <a:t>Purchased Water for the  office for </a:t>
                      </a:r>
                      <a:r>
                        <a:rPr lang="en-US" sz="1400" b="1" u="none" strike="dblStrike" baseline="0" dirty="0" smtClean="0">
                          <a:effectLst/>
                        </a:rPr>
                        <a:t>N</a:t>
                      </a:r>
                      <a:r>
                        <a:rPr lang="en-US" sz="1400" b="1" u="none" strike="noStrike" dirty="0" smtClean="0">
                          <a:effectLst/>
                        </a:rPr>
                        <a:t>12,000</a:t>
                      </a:r>
                      <a:endParaRPr lang="en-US" sz="1400" b="1"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r>
              <a:tr h="217714">
                <a:tc>
                  <a:txBody>
                    <a:bodyPr/>
                    <a:lstStyle/>
                    <a:p>
                      <a:pPr algn="l" fontAlgn="b"/>
                      <a:r>
                        <a:rPr lang="en-US" sz="1400" b="1" u="none" strike="noStrike">
                          <a:effectLst/>
                        </a:rPr>
                        <a:t>Account </a:t>
                      </a:r>
                      <a:endParaRPr lang="en-US" sz="1400" b="1" i="0" u="none" strike="noStrike">
                        <a:solidFill>
                          <a:srgbClr val="000000"/>
                        </a:solidFill>
                        <a:effectLst/>
                        <a:latin typeface="Calibri"/>
                      </a:endParaRPr>
                    </a:p>
                  </a:txBody>
                  <a:tcPr marL="9525" marR="9525" marT="9525" marB="0" anchor="b"/>
                </a:tc>
                <a:tc>
                  <a:txBody>
                    <a:bodyPr/>
                    <a:lstStyle/>
                    <a:p>
                      <a:pPr algn="l" fontAlgn="b"/>
                      <a:r>
                        <a:rPr lang="en-US" sz="1400" b="1" u="none" strike="noStrike" dirty="0">
                          <a:effectLst/>
                        </a:rPr>
                        <a:t>Debit</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b="1" u="none" strike="noStrike" dirty="0">
                          <a:effectLst/>
                        </a:rPr>
                        <a:t>Credit</a:t>
                      </a:r>
                      <a:endParaRPr lang="en-US" sz="1400" b="1" i="0" u="none" strike="noStrike" dirty="0">
                        <a:solidFill>
                          <a:srgbClr val="000000"/>
                        </a:solidFill>
                        <a:effectLst/>
                        <a:latin typeface="Calibri"/>
                      </a:endParaRPr>
                    </a:p>
                  </a:txBody>
                  <a:tcPr marL="9525" marR="9525" marT="9525" marB="0" anchor="b"/>
                </a:tc>
              </a:tr>
              <a:tr h="217714">
                <a:tc>
                  <a:txBody>
                    <a:bodyPr/>
                    <a:lstStyle/>
                    <a:p>
                      <a:pPr algn="l" fontAlgn="b"/>
                      <a:r>
                        <a:rPr lang="en-US" sz="1400" u="none" strike="noStrike">
                          <a:effectLst/>
                        </a:rPr>
                        <a:t>Cash</a:t>
                      </a:r>
                      <a:endParaRPr lang="en-US" sz="1400" b="0" i="0" u="none" strike="noStrike">
                        <a:solidFill>
                          <a:srgbClr val="000000"/>
                        </a:solidFill>
                        <a:effectLst/>
                        <a:latin typeface="Calibri"/>
                      </a:endParaRPr>
                    </a:p>
                  </a:txBody>
                  <a:tcPr marL="9525" marR="9525" marT="9525" marB="0" anchor="b"/>
                </a:tc>
                <a:tc>
                  <a:txBody>
                    <a:bodyPr/>
                    <a:lstStyle/>
                    <a:p>
                      <a:pPr algn="l" fontAlgn="b"/>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b="1" u="none" strike="dblStrike" baseline="0" dirty="0" smtClean="0">
                          <a:effectLst/>
                        </a:rPr>
                        <a:t>N</a:t>
                      </a:r>
                      <a:r>
                        <a:rPr lang="en-US" sz="1400" u="none" strike="noStrike" dirty="0" smtClean="0">
                          <a:effectLst/>
                        </a:rPr>
                        <a:t>12,000</a:t>
                      </a:r>
                      <a:endParaRPr lang="en-US" sz="1400" b="0" i="0" u="none" strike="noStrike" dirty="0">
                        <a:solidFill>
                          <a:srgbClr val="000000"/>
                        </a:solidFill>
                        <a:effectLst/>
                        <a:latin typeface="Calibri"/>
                      </a:endParaRPr>
                    </a:p>
                  </a:txBody>
                  <a:tcPr marL="9525" marR="9525" marT="9525" marB="0" anchor="b"/>
                </a:tc>
              </a:tr>
              <a:tr h="217714">
                <a:tc>
                  <a:txBody>
                    <a:bodyPr/>
                    <a:lstStyle/>
                    <a:p>
                      <a:pPr algn="l" fontAlgn="b"/>
                      <a:r>
                        <a:rPr lang="en-US" sz="1400" u="none" strike="noStrike">
                          <a:effectLst/>
                        </a:rPr>
                        <a:t>Utility</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b="1" u="none" strike="dblStrike" baseline="0" dirty="0" smtClean="0">
                          <a:effectLst/>
                        </a:rPr>
                        <a:t>N</a:t>
                      </a:r>
                      <a:r>
                        <a:rPr lang="en-US" sz="1400" u="none" strike="noStrike" dirty="0" smtClean="0">
                          <a:effectLst/>
                        </a:rPr>
                        <a:t>12,000</a:t>
                      </a:r>
                      <a:endParaRPr lang="en-US" sz="14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bl>
          </a:graphicData>
        </a:graphic>
      </p:graphicFrame>
      <p:sp>
        <p:nvSpPr>
          <p:cNvPr id="3" name="Footer Placeholder 2"/>
          <p:cNvSpPr>
            <a:spLocks noGrp="1"/>
          </p:cNvSpPr>
          <p:nvPr>
            <p:ph type="ftr" sz="quarter" idx="11"/>
          </p:nvPr>
        </p:nvSpPr>
        <p:spPr>
          <a:xfrm>
            <a:off x="4380072" y="6407944"/>
            <a:ext cx="3011328" cy="365125"/>
          </a:xfrm>
        </p:spPr>
        <p:txBody>
          <a:bodyPr/>
          <a:lstStyle/>
          <a:p>
            <a:r>
              <a:rPr lang="en-US" dirty="0" smtClean="0"/>
              <a:t>QSM Training and Consulting Limited </a:t>
            </a:r>
            <a:endParaRPr lang="en-US" dirty="0"/>
          </a:p>
        </p:txBody>
      </p:sp>
      <p:sp>
        <p:nvSpPr>
          <p:cNvPr id="4" name="Title 3"/>
          <p:cNvSpPr>
            <a:spLocks noGrp="1"/>
          </p:cNvSpPr>
          <p:nvPr>
            <p:ph type="title"/>
          </p:nvPr>
        </p:nvSpPr>
        <p:spPr>
          <a:xfrm>
            <a:off x="457200" y="76200"/>
            <a:ext cx="8229600" cy="868362"/>
          </a:xfrm>
        </p:spPr>
        <p:txBody>
          <a:bodyPr>
            <a:noAutofit/>
          </a:bodyPr>
          <a:lstStyle/>
          <a:p>
            <a:pPr algn="just"/>
            <a:r>
              <a:rPr lang="en-US" sz="2000" dirty="0">
                <a:solidFill>
                  <a:srgbClr val="FF0000"/>
                </a:solidFill>
              </a:rPr>
              <a:t>Double Entry system of </a:t>
            </a:r>
            <a:r>
              <a:rPr lang="en-US" sz="2000" dirty="0" smtClean="0">
                <a:solidFill>
                  <a:srgbClr val="FF0000"/>
                </a:solidFill>
              </a:rPr>
              <a:t>Bookkeeping explained</a:t>
            </a:r>
            <a:endParaRPr lang="en-US" sz="2000" dirty="0">
              <a:solidFill>
                <a:srgbClr val="FF0000"/>
              </a:solidFill>
            </a:endParaRPr>
          </a:p>
        </p:txBody>
      </p:sp>
    </p:spTree>
    <p:extLst>
      <p:ext uri="{BB962C8B-B14F-4D97-AF65-F5344CB8AC3E}">
        <p14:creationId xmlns:p14="http://schemas.microsoft.com/office/powerpoint/2010/main" val="155806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371600"/>
            <a:ext cx="8229600" cy="4525963"/>
          </a:xfrm>
        </p:spPr>
        <p:txBody>
          <a:bodyPr>
            <a:normAutofit fontScale="92500" lnSpcReduction="10000"/>
          </a:bodyPr>
          <a:lstStyle/>
          <a:p>
            <a:pPr marL="0" indent="0">
              <a:buNone/>
            </a:pPr>
            <a:r>
              <a:rPr lang="en-US" sz="1900" b="1" dirty="0" smtClean="0"/>
              <a:t>General ledgers </a:t>
            </a:r>
            <a:r>
              <a:rPr lang="en-US" sz="1900" dirty="0" smtClean="0"/>
              <a:t>are set of numbered accounts in which accounting data  are posted. It helps to keep track of all financial transactions and in preparation of financial reports. General Ledgers are sorted into 5 categories which are called </a:t>
            </a:r>
            <a:r>
              <a:rPr lang="en-US" sz="1900" b="1" dirty="0" smtClean="0"/>
              <a:t>Account Types</a:t>
            </a:r>
            <a:r>
              <a:rPr lang="en-US" sz="1900" dirty="0" smtClean="0"/>
              <a:t>:</a:t>
            </a:r>
          </a:p>
          <a:p>
            <a:pPr marL="0" indent="0">
              <a:buNone/>
            </a:pPr>
            <a:r>
              <a:rPr lang="en-US" sz="1900" dirty="0"/>
              <a:t> </a:t>
            </a:r>
            <a:endParaRPr lang="en-US" sz="1900" dirty="0" smtClean="0"/>
          </a:p>
          <a:p>
            <a:pPr marL="0" indent="0">
              <a:buNone/>
            </a:pPr>
            <a:endParaRPr lang="en-US" sz="1900" dirty="0"/>
          </a:p>
          <a:p>
            <a:pPr marL="0" indent="0">
              <a:buNone/>
            </a:pPr>
            <a:r>
              <a:rPr lang="en-US" sz="1900" b="1" dirty="0" smtClean="0"/>
              <a:t>The Five Basic Account Types Or Nature are</a:t>
            </a:r>
            <a:r>
              <a:rPr lang="en-US" sz="1900" b="1" dirty="0"/>
              <a:t>: Assets, Liabilities, Equity, Revenue (or Income) </a:t>
            </a:r>
            <a:r>
              <a:rPr lang="en-US" sz="1900" b="1" dirty="0" smtClean="0"/>
              <a:t>and</a:t>
            </a:r>
            <a:r>
              <a:rPr lang="en-US" sz="1900" b="1" dirty="0"/>
              <a:t> Expenses. They </a:t>
            </a:r>
            <a:r>
              <a:rPr lang="en-US" sz="1900" b="1" dirty="0" smtClean="0"/>
              <a:t>all form </a:t>
            </a:r>
            <a:r>
              <a:rPr lang="en-US" sz="1900" b="1" dirty="0"/>
              <a:t>your Chart of Accounts. </a:t>
            </a:r>
            <a:endParaRPr lang="en-US" sz="1900" dirty="0"/>
          </a:p>
          <a:p>
            <a:pPr marL="0" indent="0">
              <a:buNone/>
            </a:pPr>
            <a:r>
              <a:rPr lang="en-US" sz="1900" dirty="0"/>
              <a:t> </a:t>
            </a:r>
            <a:endParaRPr lang="en-US" sz="1900" dirty="0" smtClean="0"/>
          </a:p>
          <a:p>
            <a:pPr marL="0" indent="0">
              <a:buNone/>
            </a:pPr>
            <a:endParaRPr lang="en-US" sz="1900" dirty="0"/>
          </a:p>
          <a:p>
            <a:pPr marL="0" indent="0" algn="just">
              <a:buNone/>
            </a:pPr>
            <a:r>
              <a:rPr lang="en-US" sz="1900" b="1" dirty="0"/>
              <a:t>The Chart of Accounts </a:t>
            </a:r>
            <a:r>
              <a:rPr lang="en-US" sz="1900" dirty="0"/>
              <a:t>is a listing of all </a:t>
            </a:r>
            <a:r>
              <a:rPr lang="en-US" sz="1900" dirty="0" smtClean="0"/>
              <a:t>ledger accounts. </a:t>
            </a:r>
            <a:r>
              <a:rPr lang="en-US" sz="1900" dirty="0"/>
              <a:t>The </a:t>
            </a:r>
            <a:r>
              <a:rPr lang="en-US" sz="1900" dirty="0" smtClean="0"/>
              <a:t>Chart </a:t>
            </a:r>
            <a:r>
              <a:rPr lang="en-US" sz="1900" dirty="0"/>
              <a:t>of </a:t>
            </a:r>
            <a:r>
              <a:rPr lang="en-US" sz="1900" dirty="0" smtClean="0"/>
              <a:t>Accounts </a:t>
            </a:r>
            <a:r>
              <a:rPr lang="en-US" sz="1900" dirty="0"/>
              <a:t>aggregates information into an entity's financial statements. The </a:t>
            </a:r>
            <a:r>
              <a:rPr lang="en-US" sz="1900" dirty="0" smtClean="0"/>
              <a:t>Chart of Account</a:t>
            </a:r>
            <a:r>
              <a:rPr lang="en-US" sz="1900" dirty="0"/>
              <a:t> is usually sorted in order by account number, the account type by their natures to ease the task of locating specific accounts</a:t>
            </a:r>
          </a:p>
          <a:p>
            <a:endParaRPr lang="en-US" dirty="0"/>
          </a:p>
        </p:txBody>
      </p:sp>
      <p:sp>
        <p:nvSpPr>
          <p:cNvPr id="3" name="Footer Placeholder 2"/>
          <p:cNvSpPr>
            <a:spLocks noGrp="1"/>
          </p:cNvSpPr>
          <p:nvPr>
            <p:ph type="ftr" sz="quarter" idx="11"/>
          </p:nvPr>
        </p:nvSpPr>
        <p:spPr>
          <a:xfrm>
            <a:off x="4380072" y="6407944"/>
            <a:ext cx="3239928" cy="365125"/>
          </a:xfrm>
        </p:spPr>
        <p:txBody>
          <a:bodyPr/>
          <a:lstStyle/>
          <a:p>
            <a:r>
              <a:rPr lang="en-US" b="1" i="1" dirty="0">
                <a:solidFill>
                  <a:srgbClr val="002060"/>
                </a:solidFill>
              </a:rPr>
              <a:t>QSM Training and Consulting Limited </a:t>
            </a:r>
          </a:p>
        </p:txBody>
      </p:sp>
      <p:sp>
        <p:nvSpPr>
          <p:cNvPr id="4" name="Title 3"/>
          <p:cNvSpPr>
            <a:spLocks noGrp="1"/>
          </p:cNvSpPr>
          <p:nvPr>
            <p:ph type="title"/>
          </p:nvPr>
        </p:nvSpPr>
        <p:spPr>
          <a:xfrm>
            <a:off x="457200" y="274638"/>
            <a:ext cx="8229600" cy="944562"/>
          </a:xfrm>
        </p:spPr>
        <p:txBody>
          <a:bodyPr>
            <a:normAutofit/>
          </a:bodyPr>
          <a:lstStyle/>
          <a:p>
            <a:r>
              <a:rPr lang="en-US" sz="2000" dirty="0" smtClean="0">
                <a:solidFill>
                  <a:srgbClr val="FF0000"/>
                </a:solidFill>
              </a:rPr>
              <a:t>Understanding a General Ledger, Account Type</a:t>
            </a:r>
            <a:endParaRPr lang="en-US" sz="2000" dirty="0">
              <a:solidFill>
                <a:srgbClr val="FF0000"/>
              </a:solidFill>
            </a:endParaRPr>
          </a:p>
        </p:txBody>
      </p:sp>
    </p:spTree>
    <p:extLst>
      <p:ext uri="{BB962C8B-B14F-4D97-AF65-F5344CB8AC3E}">
        <p14:creationId xmlns:p14="http://schemas.microsoft.com/office/powerpoint/2010/main" val="3594594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5943600" y="6400800"/>
            <a:ext cx="2858928" cy="365125"/>
          </a:xfrm>
        </p:spPr>
        <p:txBody>
          <a:bodyPr/>
          <a:lstStyle/>
          <a:p>
            <a:r>
              <a:rPr lang="en-US" b="1" i="1" dirty="0">
                <a:solidFill>
                  <a:srgbClr val="002060"/>
                </a:solidFill>
              </a:rPr>
              <a:t>QSM Training and Consulting Limited </a:t>
            </a:r>
          </a:p>
        </p:txBody>
      </p:sp>
      <p:sp>
        <p:nvSpPr>
          <p:cNvPr id="4" name="Title 3"/>
          <p:cNvSpPr>
            <a:spLocks noGrp="1"/>
          </p:cNvSpPr>
          <p:nvPr>
            <p:ph type="title"/>
          </p:nvPr>
        </p:nvSpPr>
        <p:spPr>
          <a:xfrm>
            <a:off x="381000" y="76200"/>
            <a:ext cx="8229600" cy="609600"/>
          </a:xfrm>
        </p:spPr>
        <p:txBody>
          <a:bodyPr>
            <a:normAutofit/>
          </a:bodyPr>
          <a:lstStyle/>
          <a:p>
            <a:r>
              <a:rPr lang="en-US" sz="2400" dirty="0" smtClean="0">
                <a:solidFill>
                  <a:srgbClr val="FF0000"/>
                </a:solidFill>
              </a:rPr>
              <a:t>Account Types Explained </a:t>
            </a:r>
            <a:endParaRPr lang="en-US" sz="2400" dirty="0">
              <a:solidFill>
                <a:srgbClr val="FF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20804389"/>
              </p:ext>
            </p:extLst>
          </p:nvPr>
        </p:nvGraphicFramePr>
        <p:xfrm>
          <a:off x="0" y="609603"/>
          <a:ext cx="9220200" cy="6248398"/>
        </p:xfrm>
        <a:graphic>
          <a:graphicData uri="http://schemas.openxmlformats.org/drawingml/2006/table">
            <a:tbl>
              <a:tblPr>
                <a:tableStyleId>{073A0DAA-6AF3-43AB-8588-CEC1D06C72B9}</a:tableStyleId>
              </a:tblPr>
              <a:tblGrid>
                <a:gridCol w="4176670"/>
                <a:gridCol w="78806"/>
                <a:gridCol w="2442959"/>
                <a:gridCol w="78806"/>
                <a:gridCol w="2442959"/>
              </a:tblGrid>
              <a:tr h="892674">
                <a:tc>
                  <a:txBody>
                    <a:bodyPr/>
                    <a:lstStyle/>
                    <a:p>
                      <a:pPr algn="l" fontAlgn="b"/>
                      <a:r>
                        <a:rPr lang="en-US" sz="1400" b="1" u="none" strike="noStrike" dirty="0" smtClean="0">
                          <a:solidFill>
                            <a:srgbClr val="FF0000"/>
                          </a:solidFill>
                          <a:effectLst/>
                        </a:rPr>
                        <a:t>ASSETS:</a:t>
                      </a:r>
                      <a:r>
                        <a:rPr lang="en-US" sz="1400" b="1" u="none" strike="noStrike" baseline="0" dirty="0" smtClean="0">
                          <a:solidFill>
                            <a:srgbClr val="FF0000"/>
                          </a:solidFill>
                          <a:effectLst/>
                        </a:rPr>
                        <a:t> </a:t>
                      </a:r>
                      <a:r>
                        <a:rPr lang="en-US" sz="1400" b="1" u="none" strike="noStrike" baseline="0" dirty="0" smtClean="0">
                          <a:effectLst/>
                        </a:rPr>
                        <a:t>any resource with financial value owned or controlled by a business</a:t>
                      </a:r>
                      <a:endParaRPr lang="en-US" sz="1400" b="1" i="0" u="none" strike="noStrike" dirty="0">
                        <a:solidFill>
                          <a:srgbClr val="000000"/>
                        </a:solidFill>
                        <a:effectLst/>
                        <a:latin typeface="Calibri"/>
                      </a:endParaRPr>
                    </a:p>
                  </a:txBody>
                  <a:tcPr marL="9525" marR="9525" marT="9525" marB="0" anchor="b">
                    <a:solidFill>
                      <a:schemeClr val="accent1">
                        <a:lumMod val="60000"/>
                        <a:lumOff val="40000"/>
                      </a:schemeClr>
                    </a:solidFill>
                  </a:tcPr>
                </a:tc>
                <a:tc>
                  <a:txBody>
                    <a:bodyPr/>
                    <a:lstStyle/>
                    <a:p>
                      <a:pPr algn="l" fontAlgn="b"/>
                      <a:r>
                        <a:rPr lang="en-US" sz="1400" b="1" u="none" strike="noStrike">
                          <a:effectLst/>
                        </a:rPr>
                        <a:t> </a:t>
                      </a:r>
                      <a:endParaRPr lang="en-US" sz="1400" b="1" i="0" u="none" strike="noStrike">
                        <a:solidFill>
                          <a:srgbClr val="000000"/>
                        </a:solidFill>
                        <a:effectLst/>
                        <a:latin typeface="Calibri"/>
                      </a:endParaRPr>
                    </a:p>
                  </a:txBody>
                  <a:tcPr marL="9525" marR="9525" marT="9525" marB="0" anchor="b">
                    <a:solidFill>
                      <a:schemeClr val="accent1">
                        <a:lumMod val="60000"/>
                        <a:lumOff val="40000"/>
                      </a:schemeClr>
                    </a:solidFill>
                  </a:tcPr>
                </a:tc>
                <a:tc>
                  <a:txBody>
                    <a:bodyPr/>
                    <a:lstStyle/>
                    <a:p>
                      <a:pPr algn="l" fontAlgn="b"/>
                      <a:r>
                        <a:rPr lang="en-US" sz="1400" b="1" u="none" strike="noStrike" dirty="0" smtClean="0">
                          <a:solidFill>
                            <a:srgbClr val="FF0000"/>
                          </a:solidFill>
                          <a:effectLst/>
                        </a:rPr>
                        <a:t>LIABILITIES</a:t>
                      </a:r>
                      <a:r>
                        <a:rPr lang="en-US" sz="1400" b="1" u="none" strike="noStrike" dirty="0" smtClean="0">
                          <a:effectLst/>
                        </a:rPr>
                        <a:t> : debts</a:t>
                      </a:r>
                      <a:r>
                        <a:rPr lang="en-US" sz="1400" b="1" u="none" strike="noStrike" baseline="0" dirty="0" smtClean="0">
                          <a:effectLst/>
                        </a:rPr>
                        <a:t>, unpaid bills, any sum of money owed</a:t>
                      </a:r>
                      <a:endParaRPr lang="en-US" sz="1400" b="1" i="0" u="none" strike="noStrike" dirty="0">
                        <a:solidFill>
                          <a:srgbClr val="000000"/>
                        </a:solidFill>
                        <a:effectLst/>
                        <a:latin typeface="Calibri"/>
                      </a:endParaRPr>
                    </a:p>
                  </a:txBody>
                  <a:tcPr marL="9525" marR="9525" marT="9525" marB="0" anchor="b">
                    <a:solidFill>
                      <a:schemeClr val="accent1">
                        <a:lumMod val="60000"/>
                        <a:lumOff val="40000"/>
                      </a:schemeClr>
                    </a:solidFill>
                  </a:tcPr>
                </a:tc>
                <a:tc>
                  <a:txBody>
                    <a:bodyPr/>
                    <a:lstStyle/>
                    <a:p>
                      <a:pPr algn="l" fontAlgn="b"/>
                      <a:r>
                        <a:rPr lang="en-US" sz="1100" b="1" u="none" strike="noStrike" dirty="0">
                          <a:effectLst/>
                        </a:rPr>
                        <a:t> </a:t>
                      </a:r>
                      <a:endParaRPr lang="en-US" sz="1100" b="1" i="0" u="none" strike="noStrike" dirty="0">
                        <a:solidFill>
                          <a:srgbClr val="000000"/>
                        </a:solidFill>
                        <a:effectLst/>
                        <a:latin typeface="Calibri"/>
                      </a:endParaRPr>
                    </a:p>
                  </a:txBody>
                  <a:tcPr marL="9525" marR="9525" marT="9525" marB="0" anchor="b">
                    <a:solidFill>
                      <a:schemeClr val="accent1">
                        <a:lumMod val="60000"/>
                        <a:lumOff val="40000"/>
                      </a:schemeClr>
                    </a:solidFill>
                  </a:tcPr>
                </a:tc>
                <a:tc>
                  <a:txBody>
                    <a:bodyPr/>
                    <a:lstStyle/>
                    <a:p>
                      <a:pPr algn="l" fontAlgn="b"/>
                      <a:r>
                        <a:rPr lang="en-US" sz="1400" b="1" u="none" strike="noStrike" dirty="0" smtClean="0">
                          <a:solidFill>
                            <a:srgbClr val="FF0000"/>
                          </a:solidFill>
                          <a:effectLst/>
                        </a:rPr>
                        <a:t>EQUITY: </a:t>
                      </a:r>
                      <a:r>
                        <a:rPr lang="en-US" sz="1400" b="1" u="none" strike="noStrike" dirty="0" smtClean="0">
                          <a:solidFill>
                            <a:schemeClr val="tx1"/>
                          </a:solidFill>
                          <a:effectLst/>
                        </a:rPr>
                        <a:t>represents the net assets / owners contribution to the business</a:t>
                      </a:r>
                      <a:r>
                        <a:rPr lang="en-US" sz="1400" b="1" u="none" strike="noStrike" baseline="0" dirty="0" smtClean="0">
                          <a:solidFill>
                            <a:schemeClr val="tx1"/>
                          </a:solidFill>
                          <a:effectLst/>
                        </a:rPr>
                        <a:t> </a:t>
                      </a:r>
                      <a:endParaRPr lang="en-US" sz="1400" b="1" i="0" u="none" strike="noStrike" dirty="0">
                        <a:solidFill>
                          <a:schemeClr val="tx1"/>
                        </a:solidFill>
                        <a:effectLst/>
                        <a:latin typeface="Calibri"/>
                      </a:endParaRPr>
                    </a:p>
                  </a:txBody>
                  <a:tcPr marL="9525" marR="9525" marT="9525" marB="0" anchor="b">
                    <a:solidFill>
                      <a:schemeClr val="accent1">
                        <a:lumMod val="60000"/>
                        <a:lumOff val="40000"/>
                      </a:schemeClr>
                    </a:solidFill>
                  </a:tcPr>
                </a:tc>
              </a:tr>
              <a:tr h="671969">
                <a:tc>
                  <a:txBody>
                    <a:bodyPr/>
                    <a:lstStyle/>
                    <a:p>
                      <a:pPr marL="285750" indent="-285750" algn="l" fontAlgn="b">
                        <a:buFont typeface="Wingdings" panose="05000000000000000000" pitchFamily="2" charset="2"/>
                        <a:buChar char="§"/>
                      </a:pPr>
                      <a:r>
                        <a:rPr lang="en-US" sz="1400" u="none" strike="noStrike" dirty="0" smtClean="0">
                          <a:effectLst/>
                        </a:rPr>
                        <a:t>Bank</a:t>
                      </a:r>
                      <a:r>
                        <a:rPr lang="en-US" sz="1400" u="none" strike="noStrike" dirty="0">
                          <a:effectLst/>
                        </a:rPr>
                        <a:t>/ Cash Accounts </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c>
                  <a:txBody>
                    <a:bodyPr/>
                    <a:lstStyle/>
                    <a:p>
                      <a:pPr marL="285750" indent="-285750" algn="l" fontAlgn="b">
                        <a:buFont typeface="Arial" panose="020B0604020202020204" pitchFamily="34" charset="0"/>
                        <a:buChar char="•"/>
                      </a:pPr>
                      <a:r>
                        <a:rPr lang="en-US" sz="1400" u="none" strike="noStrike" dirty="0" smtClean="0">
                          <a:effectLst/>
                        </a:rPr>
                        <a:t>Account </a:t>
                      </a:r>
                      <a:r>
                        <a:rPr lang="en-US" sz="1400" u="none" strike="noStrike" dirty="0">
                          <a:effectLst/>
                        </a:rPr>
                        <a:t>Payables </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marL="285750" indent="-285750" algn="l" fontAlgn="b">
                        <a:buFont typeface="Arial" panose="020B0604020202020204" pitchFamily="34" charset="0"/>
                        <a:buChar char="•"/>
                      </a:pPr>
                      <a:r>
                        <a:rPr lang="en-US" sz="1400" u="none" strike="noStrike" dirty="0" smtClean="0">
                          <a:effectLst/>
                        </a:rPr>
                        <a:t>Shareholder Contributions</a:t>
                      </a:r>
                    </a:p>
                    <a:p>
                      <a:pPr marL="285750" indent="-285750" algn="l" rtl="0" eaLnBrk="1" fontAlgn="b" latinLnBrk="0" hangingPunct="1">
                        <a:buFont typeface="Arial" panose="020B0604020202020204" pitchFamily="34" charset="0"/>
                        <a:buChar char="•"/>
                      </a:pPr>
                      <a:r>
                        <a:rPr kumimoji="0" lang="en-GB" sz="1400" u="none" strike="noStrike" kern="1200" dirty="0" smtClean="0">
                          <a:solidFill>
                            <a:schemeClr val="dk1"/>
                          </a:solidFill>
                          <a:effectLst/>
                          <a:latin typeface="+mn-lt"/>
                          <a:ea typeface="+mn-ea"/>
                          <a:cs typeface="+mn-cs"/>
                        </a:rPr>
                        <a:t>Stocks </a:t>
                      </a:r>
                      <a:endParaRPr kumimoji="0" lang="en-US" sz="1400" u="none" strike="noStrike" kern="1200" dirty="0">
                        <a:solidFill>
                          <a:schemeClr val="dk1"/>
                        </a:solidFill>
                        <a:effectLst/>
                        <a:latin typeface="+mn-lt"/>
                        <a:ea typeface="+mn-ea"/>
                        <a:cs typeface="+mn-cs"/>
                      </a:endParaRPr>
                    </a:p>
                  </a:txBody>
                  <a:tcPr marL="9525" marR="9525" marT="9525" marB="0" anchor="b"/>
                </a:tc>
              </a:tr>
              <a:tr h="230558">
                <a:tc>
                  <a:txBody>
                    <a:bodyPr/>
                    <a:lstStyle/>
                    <a:p>
                      <a:pPr marL="285750" indent="-285750" algn="l" fontAlgn="b">
                        <a:buFont typeface="Arial" panose="020B0604020202020204" pitchFamily="34" charset="0"/>
                        <a:buChar char="•"/>
                      </a:pPr>
                      <a:r>
                        <a:rPr lang="en-US" sz="1400" u="none" strike="noStrike" dirty="0" smtClean="0">
                          <a:effectLst/>
                        </a:rPr>
                        <a:t>Account Receivables </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c>
                  <a:txBody>
                    <a:bodyPr/>
                    <a:lstStyle/>
                    <a:p>
                      <a:pPr marL="285750" indent="-285750" algn="l" fontAlgn="b">
                        <a:buFont typeface="Arial" panose="020B0604020202020204" pitchFamily="34" charset="0"/>
                        <a:buChar char="•"/>
                      </a:pPr>
                      <a:r>
                        <a:rPr lang="en-US" sz="1400" u="none" strike="noStrike" dirty="0" smtClean="0">
                          <a:effectLst/>
                        </a:rPr>
                        <a:t>Loan </a:t>
                      </a:r>
                      <a:r>
                        <a:rPr lang="en-US" sz="1400" u="none" strike="noStrike" dirty="0">
                          <a:effectLst/>
                        </a:rPr>
                        <a:t>From-</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marL="285750" indent="-285750" algn="l" fontAlgn="b">
                        <a:buFont typeface="Arial" panose="020B0604020202020204" pitchFamily="34" charset="0"/>
                        <a:buChar char="•"/>
                      </a:pPr>
                      <a:r>
                        <a:rPr lang="en-US" sz="1400" u="none" strike="noStrike" dirty="0" smtClean="0">
                          <a:effectLst/>
                        </a:rPr>
                        <a:t>Partners </a:t>
                      </a:r>
                      <a:r>
                        <a:rPr lang="en-US" sz="1400" u="none" strike="noStrike" dirty="0">
                          <a:effectLst/>
                        </a:rPr>
                        <a:t>Capital</a:t>
                      </a:r>
                      <a:endParaRPr lang="en-US" sz="1400" b="0" i="0" u="none" strike="noStrike" dirty="0">
                        <a:solidFill>
                          <a:srgbClr val="000000"/>
                        </a:solidFill>
                        <a:effectLst/>
                        <a:latin typeface="Calibri"/>
                      </a:endParaRPr>
                    </a:p>
                  </a:txBody>
                  <a:tcPr marL="9525" marR="9525" marT="9525" marB="0" anchor="b"/>
                </a:tc>
              </a:tr>
              <a:tr h="659208">
                <a:tc>
                  <a:txBody>
                    <a:bodyPr/>
                    <a:lstStyle/>
                    <a:p>
                      <a:pPr marL="285750" indent="-285750" algn="l" fontAlgn="b">
                        <a:buFont typeface="Arial" panose="020B0604020202020204" pitchFamily="34" charset="0"/>
                        <a:buChar char="•"/>
                      </a:pPr>
                      <a:r>
                        <a:rPr lang="en-US" sz="1400" u="none" strike="noStrike" dirty="0" smtClean="0">
                          <a:effectLst/>
                        </a:rPr>
                        <a:t>Current </a:t>
                      </a:r>
                      <a:r>
                        <a:rPr lang="en-US" sz="1400" u="none" strike="noStrike" dirty="0">
                          <a:effectLst/>
                        </a:rPr>
                        <a:t>Asset- Loans </a:t>
                      </a:r>
                      <a:r>
                        <a:rPr lang="en-US" sz="1400" u="none" strike="noStrike" dirty="0" smtClean="0">
                          <a:effectLst/>
                        </a:rPr>
                        <a:t>advancement</a:t>
                      </a:r>
                      <a:r>
                        <a:rPr lang="en-US" sz="1400" u="none" strike="noStrike" dirty="0">
                          <a:effectLst/>
                        </a:rPr>
                        <a:t/>
                      </a:r>
                      <a:br>
                        <a:rPr lang="en-US" sz="1400" u="none" strike="noStrike" dirty="0">
                          <a:effectLst/>
                        </a:rPr>
                      </a:br>
                      <a:r>
                        <a:rPr lang="en-US" sz="1400" u="none" strike="noStrike" dirty="0" smtClean="0">
                          <a:effectLst/>
                        </a:rPr>
                        <a:t>Inventory</a:t>
                      </a:r>
                      <a:r>
                        <a:rPr lang="en-US" sz="1400" u="none" strike="noStrike" dirty="0">
                          <a:effectLst/>
                        </a:rPr>
                        <a:t>; prepaid expenses</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marL="285750" indent="-285750" algn="l" fontAlgn="b">
                        <a:buFont typeface="Arial" panose="020B0604020202020204" pitchFamily="34" charset="0"/>
                        <a:buChar char="•"/>
                      </a:pPr>
                      <a:r>
                        <a:rPr lang="en-US" sz="1400" u="none" strike="noStrike" dirty="0" smtClean="0">
                          <a:effectLst/>
                        </a:rPr>
                        <a:t>Sales </a:t>
                      </a:r>
                      <a:r>
                        <a:rPr lang="en-US" sz="1400" u="none" strike="noStrike" dirty="0">
                          <a:effectLst/>
                        </a:rPr>
                        <a:t>Tax Payable </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marL="285750" indent="-285750" algn="l" fontAlgn="b">
                        <a:buFont typeface="Arial" panose="020B0604020202020204" pitchFamily="34" charset="0"/>
                        <a:buChar char="•"/>
                      </a:pPr>
                      <a:r>
                        <a:rPr lang="en-US" sz="1400" u="none" strike="noStrike" dirty="0" smtClean="0">
                          <a:effectLst/>
                        </a:rPr>
                        <a:t>Retained </a:t>
                      </a:r>
                      <a:r>
                        <a:rPr lang="en-US" sz="1400" u="none" strike="noStrike" dirty="0">
                          <a:effectLst/>
                        </a:rPr>
                        <a:t>Earnings </a:t>
                      </a:r>
                      <a:endParaRPr lang="en-US" sz="1400" b="0" i="0" u="none" strike="noStrike" dirty="0">
                        <a:solidFill>
                          <a:srgbClr val="000000"/>
                        </a:solidFill>
                        <a:effectLst/>
                        <a:latin typeface="Calibri"/>
                      </a:endParaRPr>
                    </a:p>
                  </a:txBody>
                  <a:tcPr marL="9525" marR="9525" marT="9525" marB="0" anchor="b"/>
                </a:tc>
              </a:tr>
              <a:tr h="451264">
                <a:tc>
                  <a:txBody>
                    <a:bodyPr/>
                    <a:lstStyle/>
                    <a:p>
                      <a:pPr marL="285750" indent="-285750" algn="l" fontAlgn="b">
                        <a:buFont typeface="Arial" panose="020B0604020202020204" pitchFamily="34" charset="0"/>
                        <a:buChar char="•"/>
                      </a:pPr>
                      <a:r>
                        <a:rPr lang="en-US" sz="1400" u="none" strike="noStrike" dirty="0" smtClean="0">
                          <a:effectLst/>
                        </a:rPr>
                        <a:t>Other </a:t>
                      </a:r>
                      <a:r>
                        <a:rPr lang="en-US" sz="1400" u="none" strike="noStrike" dirty="0">
                          <a:effectLst/>
                        </a:rPr>
                        <a:t>Assets- Intangible: </a:t>
                      </a:r>
                      <a:r>
                        <a:rPr lang="en-US" sz="1400" u="none" strike="noStrike" dirty="0" smtClean="0">
                          <a:effectLst/>
                        </a:rPr>
                        <a:t>Goodwill, </a:t>
                      </a:r>
                      <a:r>
                        <a:rPr lang="en-US" sz="1400" u="none" strike="noStrike" dirty="0">
                          <a:effectLst/>
                        </a:rPr>
                        <a:t>Licenses </a:t>
                      </a:r>
                      <a:r>
                        <a:rPr lang="en-US" sz="1400" u="none" strike="noStrike" dirty="0" err="1">
                          <a:effectLst/>
                        </a:rPr>
                        <a:t>etc</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marL="285750" indent="-285750" algn="l" fontAlgn="b">
                        <a:buFont typeface="Arial" panose="020B0604020202020204" pitchFamily="34" charset="0"/>
                        <a:buChar char="•"/>
                      </a:pPr>
                      <a:r>
                        <a:rPr lang="en-US" sz="1400" u="none" strike="noStrike" dirty="0" smtClean="0">
                          <a:effectLst/>
                        </a:rPr>
                        <a:t>Prepaid </a:t>
                      </a:r>
                      <a:r>
                        <a:rPr lang="en-US" sz="1400" u="none" strike="noStrike" dirty="0">
                          <a:effectLst/>
                        </a:rPr>
                        <a:t>Revenue </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r h="230558">
                <a:tc>
                  <a:txBody>
                    <a:bodyPr/>
                    <a:lstStyle/>
                    <a:p>
                      <a:pPr marL="285750" indent="-285750" algn="just" fontAlgn="b">
                        <a:buFont typeface="Arial" panose="020B0604020202020204" pitchFamily="34" charset="0"/>
                        <a:buChar char="•"/>
                      </a:pPr>
                      <a:r>
                        <a:rPr lang="en-US" sz="1400" u="none" strike="noStrike" dirty="0" smtClean="0">
                          <a:effectLst/>
                        </a:rPr>
                        <a:t>Fixed </a:t>
                      </a:r>
                      <a:r>
                        <a:rPr lang="en-US" sz="1400" u="none" strike="noStrike" dirty="0">
                          <a:effectLst/>
                        </a:rPr>
                        <a:t>Asset </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451264">
                <a:tc>
                  <a:txBody>
                    <a:bodyPr/>
                    <a:lstStyle/>
                    <a:p>
                      <a:pPr algn="l" fontAlgn="b"/>
                      <a:r>
                        <a:rPr lang="en-US" sz="1400" b="1" i="1" u="none" strike="noStrike" dirty="0">
                          <a:solidFill>
                            <a:schemeClr val="tx1"/>
                          </a:solidFill>
                          <a:effectLst/>
                        </a:rPr>
                        <a:t>Normal balance                     </a:t>
                      </a:r>
                      <a:r>
                        <a:rPr lang="en-US" sz="1400" b="1" i="1" u="none" strike="noStrike" dirty="0" smtClean="0">
                          <a:solidFill>
                            <a:schemeClr val="tx1"/>
                          </a:solidFill>
                          <a:effectLst/>
                        </a:rPr>
                        <a:t>Debit </a:t>
                      </a:r>
                    </a:p>
                    <a:p>
                      <a:pPr algn="l" fontAlgn="b"/>
                      <a:r>
                        <a:rPr lang="en-US" sz="1400" b="1" i="1" u="none" strike="noStrike" dirty="0" smtClean="0">
                          <a:solidFill>
                            <a:schemeClr val="tx1"/>
                          </a:solidFill>
                          <a:effectLst/>
                        </a:rPr>
                        <a:t>decreased</a:t>
                      </a:r>
                      <a:r>
                        <a:rPr lang="en-US" sz="1400" b="1" i="1" u="none" strike="noStrike" baseline="0" dirty="0" smtClean="0">
                          <a:solidFill>
                            <a:schemeClr val="tx1"/>
                          </a:solidFill>
                          <a:effectLst/>
                        </a:rPr>
                        <a:t> by a Credit </a:t>
                      </a:r>
                      <a:endParaRPr lang="en-US" sz="1400" b="1" i="1" u="none" strike="noStrike" dirty="0">
                        <a:solidFill>
                          <a:schemeClr val="tx1"/>
                        </a:solidFill>
                        <a:effectLst/>
                        <a:latin typeface="Calibri"/>
                      </a:endParaRPr>
                    </a:p>
                  </a:txBody>
                  <a:tcPr marL="9525" marR="9525" marT="9525" marB="0" anchor="b"/>
                </a:tc>
                <a:tc>
                  <a:txBody>
                    <a:bodyPr/>
                    <a:lstStyle/>
                    <a:p>
                      <a:pPr algn="ctr" fontAlgn="b"/>
                      <a:r>
                        <a:rPr lang="en-US" sz="1400" b="1" i="1" u="none" strike="noStrike" dirty="0">
                          <a:solidFill>
                            <a:schemeClr val="tx1"/>
                          </a:solidFill>
                          <a:effectLst/>
                        </a:rPr>
                        <a:t> </a:t>
                      </a:r>
                      <a:endParaRPr lang="en-US" sz="1400" b="1" i="1" u="none" strike="noStrike" dirty="0">
                        <a:solidFill>
                          <a:schemeClr val="tx1"/>
                        </a:solidFill>
                        <a:effectLst/>
                        <a:latin typeface="Calibri"/>
                      </a:endParaRPr>
                    </a:p>
                  </a:txBody>
                  <a:tcPr marL="9525" marR="9525" marT="9525" marB="0" anchor="b"/>
                </a:tc>
                <a:tc>
                  <a:txBody>
                    <a:bodyPr/>
                    <a:lstStyle/>
                    <a:p>
                      <a:pPr algn="ctr" fontAlgn="b"/>
                      <a:r>
                        <a:rPr lang="en-US" sz="1400" b="1" i="1" u="none" strike="noStrike" dirty="0" smtClean="0">
                          <a:solidFill>
                            <a:schemeClr val="tx1"/>
                          </a:solidFill>
                          <a:effectLst/>
                        </a:rPr>
                        <a:t>                  Credit  </a:t>
                      </a:r>
                      <a:r>
                        <a:rPr lang="en-US" sz="1400" b="1" i="1" u="none" strike="noStrike" baseline="0" dirty="0" smtClean="0">
                          <a:solidFill>
                            <a:schemeClr val="tx1"/>
                          </a:solidFill>
                          <a:effectLst/>
                        </a:rPr>
                        <a:t>decreased by a Debit </a:t>
                      </a:r>
                      <a:endParaRPr lang="en-US" sz="1400" b="1" i="1" u="none" strike="noStrike" dirty="0">
                        <a:solidFill>
                          <a:schemeClr val="tx1"/>
                        </a:solidFill>
                        <a:effectLst/>
                        <a:latin typeface="Calibri"/>
                      </a:endParaRPr>
                    </a:p>
                  </a:txBody>
                  <a:tcPr marL="9525" marR="9525" marT="9525" marB="0" anchor="b"/>
                </a:tc>
                <a:tc>
                  <a:txBody>
                    <a:bodyPr/>
                    <a:lstStyle/>
                    <a:p>
                      <a:pPr algn="ctr" fontAlgn="b"/>
                      <a:r>
                        <a:rPr lang="en-US" sz="1100" b="1" i="1" u="none" strike="noStrike" dirty="0">
                          <a:solidFill>
                            <a:schemeClr val="tx1"/>
                          </a:solidFill>
                          <a:effectLst/>
                        </a:rPr>
                        <a:t> </a:t>
                      </a:r>
                      <a:endParaRPr lang="en-US" sz="1100" b="1" i="1" u="none" strike="noStrike" dirty="0">
                        <a:solidFill>
                          <a:schemeClr val="tx1"/>
                        </a:solidFill>
                        <a:effectLst/>
                        <a:latin typeface="Calibri"/>
                      </a:endParaRPr>
                    </a:p>
                  </a:txBody>
                  <a:tcPr marL="9525" marR="9525" marT="9525" marB="0" anchor="b"/>
                </a:tc>
                <a:tc>
                  <a:txBody>
                    <a:bodyPr/>
                    <a:lstStyle/>
                    <a:p>
                      <a:pPr algn="ctr" fontAlgn="b"/>
                      <a:r>
                        <a:rPr lang="en-US" sz="1400" b="1" i="1" u="none" strike="noStrike" dirty="0" smtClean="0">
                          <a:solidFill>
                            <a:schemeClr val="tx1"/>
                          </a:solidFill>
                          <a:effectLst/>
                        </a:rPr>
                        <a:t>               Credit </a:t>
                      </a:r>
                    </a:p>
                    <a:p>
                      <a:pPr algn="ctr" fontAlgn="b"/>
                      <a:r>
                        <a:rPr lang="en-US" sz="1400" b="1" i="1" u="none" strike="noStrike" dirty="0" smtClean="0">
                          <a:solidFill>
                            <a:schemeClr val="tx1"/>
                          </a:solidFill>
                          <a:effectLst/>
                        </a:rPr>
                        <a:t>decreased by a debit </a:t>
                      </a:r>
                      <a:endParaRPr lang="en-US" sz="1400" b="1" i="1" u="none" strike="noStrike" dirty="0">
                        <a:solidFill>
                          <a:schemeClr val="tx1"/>
                        </a:solidFill>
                        <a:effectLst/>
                        <a:latin typeface="Calibri"/>
                      </a:endParaRPr>
                    </a:p>
                  </a:txBody>
                  <a:tcPr marL="9525" marR="9525" marT="9525" marB="0" anchor="b"/>
                </a:tc>
              </a:tr>
              <a:tr h="230558">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r h="871834">
                <a:tc>
                  <a:txBody>
                    <a:bodyPr/>
                    <a:lstStyle/>
                    <a:p>
                      <a:pPr algn="l" fontAlgn="b"/>
                      <a:r>
                        <a:rPr lang="en-US" sz="1400" b="1" u="none" strike="noStrike" dirty="0" smtClean="0">
                          <a:solidFill>
                            <a:srgbClr val="FF0000"/>
                          </a:solidFill>
                          <a:effectLst/>
                        </a:rPr>
                        <a:t>INCOME</a:t>
                      </a:r>
                      <a:r>
                        <a:rPr lang="en-US" sz="1400" b="1" u="none" strike="noStrike" dirty="0" smtClean="0">
                          <a:effectLst/>
                        </a:rPr>
                        <a:t> : Revenue/</a:t>
                      </a:r>
                      <a:r>
                        <a:rPr lang="en-US" sz="1400" b="1" u="none" strike="noStrike" baseline="0" dirty="0" smtClean="0">
                          <a:effectLst/>
                        </a:rPr>
                        <a:t> amount of money received in exchange of a service rendered, goods sold</a:t>
                      </a:r>
                      <a:endParaRPr lang="en-US" sz="1400" b="1" i="0" u="none" strike="noStrike" dirty="0">
                        <a:solidFill>
                          <a:srgbClr val="000000"/>
                        </a:solidFill>
                        <a:effectLst/>
                        <a:latin typeface="Calibri"/>
                      </a:endParaRPr>
                    </a:p>
                  </a:txBody>
                  <a:tcPr marL="9525" marR="9525" marT="9525" marB="0" anchor="b">
                    <a:solidFill>
                      <a:schemeClr val="accent1">
                        <a:lumMod val="60000"/>
                        <a:lumOff val="40000"/>
                      </a:schemeClr>
                    </a:solidFill>
                  </a:tcPr>
                </a:tc>
                <a:tc>
                  <a:txBody>
                    <a:bodyPr/>
                    <a:lstStyle/>
                    <a:p>
                      <a:pPr algn="l" fontAlgn="b"/>
                      <a:r>
                        <a:rPr lang="en-US" sz="1400" b="1" u="none" strike="noStrike">
                          <a:effectLst/>
                        </a:rPr>
                        <a:t> </a:t>
                      </a:r>
                      <a:endParaRPr lang="en-US" sz="1400" b="1" i="0" u="none" strike="noStrike">
                        <a:solidFill>
                          <a:srgbClr val="000000"/>
                        </a:solidFill>
                        <a:effectLst/>
                        <a:latin typeface="Calibri"/>
                      </a:endParaRPr>
                    </a:p>
                  </a:txBody>
                  <a:tcPr marL="9525" marR="9525" marT="9525" marB="0" anchor="b">
                    <a:solidFill>
                      <a:schemeClr val="accent1">
                        <a:lumMod val="60000"/>
                        <a:lumOff val="40000"/>
                      </a:schemeClr>
                    </a:solidFill>
                  </a:tcPr>
                </a:tc>
                <a:tc>
                  <a:txBody>
                    <a:bodyPr/>
                    <a:lstStyle/>
                    <a:p>
                      <a:pPr algn="l" fontAlgn="b"/>
                      <a:r>
                        <a:rPr lang="en-US" sz="1400" b="1" u="none" strike="noStrike" dirty="0" smtClean="0">
                          <a:solidFill>
                            <a:srgbClr val="FF0000"/>
                          </a:solidFill>
                          <a:effectLst/>
                        </a:rPr>
                        <a:t>EXPENSES</a:t>
                      </a:r>
                      <a:r>
                        <a:rPr lang="en-US" sz="1400" b="1" u="none" strike="noStrike" dirty="0" smtClean="0">
                          <a:effectLst/>
                        </a:rPr>
                        <a:t>: Outflow of Cash/</a:t>
                      </a:r>
                      <a:r>
                        <a:rPr lang="en-US" sz="1400" b="1" u="none" strike="noStrike" baseline="0" dirty="0" smtClean="0">
                          <a:effectLst/>
                        </a:rPr>
                        <a:t> Operational Cost paid to earn biz revenues</a:t>
                      </a:r>
                      <a:endParaRPr lang="en-US" sz="1400" b="1" i="0" u="none" strike="noStrike" dirty="0">
                        <a:solidFill>
                          <a:srgbClr val="000000"/>
                        </a:solidFill>
                        <a:effectLst/>
                        <a:latin typeface="Calibri"/>
                      </a:endParaRPr>
                    </a:p>
                  </a:txBody>
                  <a:tcPr marL="9525" marR="9525" marT="9525" marB="0" anchor="b">
                    <a:solidFill>
                      <a:schemeClr val="accent1">
                        <a:lumMod val="60000"/>
                        <a:lumOff val="40000"/>
                      </a:schemeClr>
                    </a:solidFill>
                  </a:tcPr>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r h="451264">
                <a:tc>
                  <a:txBody>
                    <a:bodyPr/>
                    <a:lstStyle/>
                    <a:p>
                      <a:pPr marL="285750" indent="-285750" algn="l" fontAlgn="b">
                        <a:buFont typeface="Arial" panose="020B0604020202020204" pitchFamily="34" charset="0"/>
                        <a:buChar char="•"/>
                      </a:pPr>
                      <a:r>
                        <a:rPr lang="en-US" sz="1400" u="none" strike="noStrike" dirty="0" smtClean="0">
                          <a:effectLst/>
                        </a:rPr>
                        <a:t>Product </a:t>
                      </a:r>
                      <a:r>
                        <a:rPr lang="en-US" sz="1400" u="none" strike="noStrike" dirty="0">
                          <a:effectLst/>
                        </a:rPr>
                        <a:t>Sales </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marL="285750" indent="-285750" algn="l" fontAlgn="b">
                        <a:buFont typeface="Arial" panose="020B0604020202020204" pitchFamily="34" charset="0"/>
                        <a:buChar char="•"/>
                      </a:pPr>
                      <a:r>
                        <a:rPr lang="en-US" sz="1400" u="none" strike="noStrike" dirty="0" smtClean="0">
                          <a:effectLst/>
                        </a:rPr>
                        <a:t>All </a:t>
                      </a:r>
                      <a:r>
                        <a:rPr lang="en-US" sz="1400" u="none" strike="noStrike" dirty="0">
                          <a:effectLst/>
                        </a:rPr>
                        <a:t>of your overhead Expenses</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a:endParaRPr>
                    </a:p>
                  </a:txBody>
                  <a:tcPr marL="9525" marR="9525" marT="9525" marB="0" anchor="b"/>
                </a:tc>
              </a:tr>
              <a:tr h="655983">
                <a:tc>
                  <a:txBody>
                    <a:bodyPr/>
                    <a:lstStyle/>
                    <a:p>
                      <a:pPr marL="285750" indent="-285750" algn="l" fontAlgn="b">
                        <a:buFont typeface="Arial" panose="020B0604020202020204" pitchFamily="34" charset="0"/>
                        <a:buChar char="•"/>
                      </a:pPr>
                      <a:r>
                        <a:rPr lang="en-US" sz="1400" u="none" strike="noStrike" dirty="0" smtClean="0">
                          <a:effectLst/>
                        </a:rPr>
                        <a:t>Consulting Income </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marL="285750" indent="-285750" algn="l" fontAlgn="b">
                        <a:buFont typeface="Arial" panose="020B0604020202020204" pitchFamily="34" charset="0"/>
                        <a:buChar char="•"/>
                      </a:pPr>
                      <a:r>
                        <a:rPr lang="en-US" sz="1400" u="none" strike="noStrike" dirty="0" smtClean="0">
                          <a:effectLst/>
                        </a:rPr>
                        <a:t>Administrative </a:t>
                      </a:r>
                      <a:r>
                        <a:rPr lang="en-US" sz="1400" u="none" strike="noStrike" dirty="0" err="1" smtClean="0">
                          <a:effectLst/>
                        </a:rPr>
                        <a:t>Exps</a:t>
                      </a:r>
                      <a:endParaRPr lang="en-US" sz="1400" u="none" strike="noStrike" dirty="0" smtClean="0">
                        <a:effectLst/>
                      </a:endParaRPr>
                    </a:p>
                    <a:p>
                      <a:pPr marL="285750" indent="-285750" algn="l" rtl="0" eaLnBrk="1" fontAlgn="b" latinLnBrk="0" hangingPunct="1">
                        <a:buFont typeface="Arial" panose="020B0604020202020204" pitchFamily="34" charset="0"/>
                        <a:buChar char="•"/>
                      </a:pPr>
                      <a:r>
                        <a:rPr kumimoji="0" lang="en-GB" sz="1400" u="none" strike="noStrike" kern="1200" dirty="0" smtClean="0">
                          <a:solidFill>
                            <a:schemeClr val="dk1"/>
                          </a:solidFill>
                          <a:effectLst/>
                          <a:latin typeface="+mn-lt"/>
                          <a:ea typeface="+mn-ea"/>
                          <a:cs typeface="+mn-cs"/>
                        </a:rPr>
                        <a:t>Cost of Goods sold</a:t>
                      </a:r>
                      <a:endParaRPr kumimoji="0" lang="en-US" sz="1400" u="none" strike="noStrike" kern="1200" dirty="0">
                        <a:solidFill>
                          <a:schemeClr val="dk1"/>
                        </a:solidFill>
                        <a:effectLst/>
                        <a:latin typeface="+mn-lt"/>
                        <a:ea typeface="+mn-ea"/>
                        <a:cs typeface="+mn-cs"/>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a:endParaRPr>
                    </a:p>
                  </a:txBody>
                  <a:tcPr marL="9525" marR="9525" marT="9525" marB="0" anchor="b"/>
                </a:tc>
              </a:tr>
              <a:tr h="451264">
                <a:tc>
                  <a:txBody>
                    <a:bodyPr/>
                    <a:lstStyle/>
                    <a:p>
                      <a:pPr algn="l" fontAlgn="b"/>
                      <a:r>
                        <a:rPr lang="en-US" sz="1400" b="1" i="1" u="none" strike="noStrike" dirty="0">
                          <a:solidFill>
                            <a:schemeClr val="tx1"/>
                          </a:solidFill>
                          <a:effectLst/>
                        </a:rPr>
                        <a:t>Normal balance  </a:t>
                      </a:r>
                      <a:r>
                        <a:rPr lang="en-US" sz="1400" b="1" i="1" u="none" strike="noStrike" dirty="0" smtClean="0">
                          <a:solidFill>
                            <a:schemeClr val="tx1"/>
                          </a:solidFill>
                          <a:effectLst/>
                        </a:rPr>
                        <a:t>                 Credit </a:t>
                      </a:r>
                    </a:p>
                    <a:p>
                      <a:pPr algn="l" fontAlgn="b"/>
                      <a:r>
                        <a:rPr lang="en-US" sz="1400" b="1" i="1" u="none" strike="noStrike" dirty="0" smtClean="0">
                          <a:solidFill>
                            <a:schemeClr val="tx1"/>
                          </a:solidFill>
                          <a:effectLst/>
                          <a:latin typeface="+mn-lt"/>
                        </a:rPr>
                        <a:t>decreased</a:t>
                      </a:r>
                      <a:r>
                        <a:rPr lang="en-US" sz="1400" b="1" i="1" u="none" strike="noStrike" baseline="0" dirty="0" smtClean="0">
                          <a:solidFill>
                            <a:schemeClr val="tx1"/>
                          </a:solidFill>
                          <a:effectLst/>
                          <a:latin typeface="+mn-lt"/>
                        </a:rPr>
                        <a:t> by a Debit </a:t>
                      </a:r>
                      <a:endParaRPr lang="en-US" sz="1400" b="1" i="1" u="none" strike="noStrike" dirty="0">
                        <a:solidFill>
                          <a:schemeClr val="tx1"/>
                        </a:solidFill>
                        <a:effectLst/>
                        <a:latin typeface="+mn-lt"/>
                      </a:endParaRPr>
                    </a:p>
                  </a:txBody>
                  <a:tcPr marL="9525" marR="9525" marT="9525" marB="0" anchor="b"/>
                </a:tc>
                <a:tc>
                  <a:txBody>
                    <a:bodyPr/>
                    <a:lstStyle/>
                    <a:p>
                      <a:pPr algn="ctr" fontAlgn="b"/>
                      <a:r>
                        <a:rPr lang="en-US" sz="1400" b="1" i="1" u="none" strike="noStrike" dirty="0">
                          <a:solidFill>
                            <a:schemeClr val="tx1"/>
                          </a:solidFill>
                          <a:effectLst/>
                        </a:rPr>
                        <a:t> </a:t>
                      </a:r>
                      <a:endParaRPr lang="en-US" sz="1400" b="1" i="1" u="none" strike="noStrike" dirty="0">
                        <a:solidFill>
                          <a:schemeClr val="tx1"/>
                        </a:solidFill>
                        <a:effectLst/>
                        <a:latin typeface="Calibri"/>
                      </a:endParaRPr>
                    </a:p>
                  </a:txBody>
                  <a:tcPr marL="9525" marR="9525" marT="9525" marB="0" anchor="b"/>
                </a:tc>
                <a:tc>
                  <a:txBody>
                    <a:bodyPr/>
                    <a:lstStyle/>
                    <a:p>
                      <a:pPr algn="ctr" fontAlgn="b"/>
                      <a:r>
                        <a:rPr lang="en-US" sz="1400" b="1" i="1" u="none" strike="noStrike" dirty="0" smtClean="0">
                          <a:solidFill>
                            <a:schemeClr val="tx1"/>
                          </a:solidFill>
                          <a:effectLst/>
                        </a:rPr>
                        <a:t>                       Debit  </a:t>
                      </a:r>
                    </a:p>
                    <a:p>
                      <a:pPr algn="ctr" fontAlgn="b"/>
                      <a:r>
                        <a:rPr lang="en-US" sz="1400" b="1" i="1" u="none" strike="noStrike" dirty="0" smtClean="0">
                          <a:solidFill>
                            <a:schemeClr val="tx1"/>
                          </a:solidFill>
                          <a:effectLst/>
                        </a:rPr>
                        <a:t>decreased</a:t>
                      </a:r>
                      <a:r>
                        <a:rPr lang="en-US" sz="1400" b="1" i="1" u="none" strike="noStrike" baseline="0" dirty="0" smtClean="0">
                          <a:solidFill>
                            <a:schemeClr val="tx1"/>
                          </a:solidFill>
                          <a:effectLst/>
                        </a:rPr>
                        <a:t> by a Credit</a:t>
                      </a:r>
                      <a:endParaRPr lang="en-US" sz="1400" b="1" i="1" u="none" strike="noStrike" dirty="0">
                        <a:solidFill>
                          <a:schemeClr val="tx1"/>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1309786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1028</TotalTime>
  <Words>733</Words>
  <Application>Microsoft Office PowerPoint</Application>
  <PresentationFormat>On-screen Show (4:3)</PresentationFormat>
  <Paragraphs>338</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Lucida Sans Unicode</vt:lpstr>
      <vt:lpstr>Verdana</vt:lpstr>
      <vt:lpstr>Wingdings</vt:lpstr>
      <vt:lpstr>Wingdings 2</vt:lpstr>
      <vt:lpstr>Wingdings 3</vt:lpstr>
      <vt:lpstr>Concourse</vt:lpstr>
      <vt:lpstr>PowerPoint Presentation</vt:lpstr>
      <vt:lpstr>PowerPoint Presentation</vt:lpstr>
      <vt:lpstr>Objectives of Training</vt:lpstr>
      <vt:lpstr>  What   is    Bookkeeping   and    Accounting </vt:lpstr>
      <vt:lpstr>What is a Single Entry / Double Entry system of Bookkeeping </vt:lpstr>
      <vt:lpstr>What is a Single Entry and Double Entry system of bookkeeping../2</vt:lpstr>
      <vt:lpstr>Double Entry system of Bookkeeping explained</vt:lpstr>
      <vt:lpstr>Understanding a General Ledger, Account Type</vt:lpstr>
      <vt:lpstr>Account Types Explained </vt:lpstr>
      <vt:lpstr>Why I should make bookkeeping a top priority</vt:lpstr>
      <vt:lpstr>Important tips/steps to guide your postings</vt:lpstr>
      <vt:lpstr>Basic Bookkeeping Terms</vt:lpstr>
      <vt:lpstr>Basic Bookkeeping terms../2</vt:lpstr>
      <vt:lpstr>Basic Bookkeeping terms../3</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VICTORIA</dc:creator>
  <cp:lastModifiedBy>Scientific Group</cp:lastModifiedBy>
  <cp:revision>61</cp:revision>
  <dcterms:created xsi:type="dcterms:W3CDTF">2023-03-04T14:55:59Z</dcterms:created>
  <dcterms:modified xsi:type="dcterms:W3CDTF">2023-03-19T18:21:11Z</dcterms:modified>
</cp:coreProperties>
</file>